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51"/>
  </p:notesMasterIdLst>
  <p:sldIdLst>
    <p:sldId id="256" r:id="rId2"/>
    <p:sldId id="384" r:id="rId3"/>
    <p:sldId id="1063" r:id="rId4"/>
    <p:sldId id="264" r:id="rId5"/>
    <p:sldId id="348" r:id="rId6"/>
    <p:sldId id="1052" r:id="rId7"/>
    <p:sldId id="383" r:id="rId8"/>
    <p:sldId id="1051" r:id="rId9"/>
    <p:sldId id="1064" r:id="rId10"/>
    <p:sldId id="1066" r:id="rId11"/>
    <p:sldId id="1065" r:id="rId12"/>
    <p:sldId id="1070" r:id="rId13"/>
    <p:sldId id="1068" r:id="rId14"/>
    <p:sldId id="1071" r:id="rId15"/>
    <p:sldId id="1072" r:id="rId16"/>
    <p:sldId id="1067" r:id="rId17"/>
    <p:sldId id="1005" r:id="rId18"/>
    <p:sldId id="1069" r:id="rId19"/>
    <p:sldId id="1075" r:id="rId20"/>
    <p:sldId id="1012" r:id="rId21"/>
    <p:sldId id="1078" r:id="rId22"/>
    <p:sldId id="1073" r:id="rId23"/>
    <p:sldId id="1018" r:id="rId24"/>
    <p:sldId id="1025" r:id="rId25"/>
    <p:sldId id="1027" r:id="rId26"/>
    <p:sldId id="1062" r:id="rId27"/>
    <p:sldId id="1079" r:id="rId28"/>
    <p:sldId id="1077" r:id="rId29"/>
    <p:sldId id="1083" r:id="rId30"/>
    <p:sldId id="1080" r:id="rId31"/>
    <p:sldId id="1030" r:id="rId32"/>
    <p:sldId id="1054" r:id="rId33"/>
    <p:sldId id="1035" r:id="rId34"/>
    <p:sldId id="1036" r:id="rId35"/>
    <p:sldId id="1037" r:id="rId36"/>
    <p:sldId id="1053" r:id="rId37"/>
    <p:sldId id="386" r:id="rId38"/>
    <p:sldId id="1038" r:id="rId39"/>
    <p:sldId id="1044" r:id="rId40"/>
    <p:sldId id="1039" r:id="rId41"/>
    <p:sldId id="1040" r:id="rId42"/>
    <p:sldId id="390" r:id="rId43"/>
    <p:sldId id="1081" r:id="rId44"/>
    <p:sldId id="1056" r:id="rId45"/>
    <p:sldId id="388" r:id="rId46"/>
    <p:sldId id="1057" r:id="rId47"/>
    <p:sldId id="1058" r:id="rId48"/>
    <p:sldId id="1060" r:id="rId49"/>
    <p:sldId id="1082"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4C0DD7-F1CF-4368-81C8-E87A97418579}">
          <p14:sldIdLst>
            <p14:sldId id="256"/>
          </p14:sldIdLst>
        </p14:section>
        <p14:section name="Goals" id="{1DC203D8-8C04-4F3B-815B-A15E3261C9A4}">
          <p14:sldIdLst>
            <p14:sldId id="384"/>
            <p14:sldId id="1063"/>
            <p14:sldId id="264"/>
          </p14:sldIdLst>
        </p14:section>
        <p14:section name="Technologies and Trends" id="{B55B8E8C-5EAB-4A1E-A4E9-AE5E896E46FA}">
          <p14:sldIdLst>
            <p14:sldId id="348"/>
            <p14:sldId id="1052"/>
            <p14:sldId id="383"/>
            <p14:sldId id="1051"/>
            <p14:sldId id="1064"/>
            <p14:sldId id="1066"/>
            <p14:sldId id="1065"/>
            <p14:sldId id="1070"/>
            <p14:sldId id="1068"/>
            <p14:sldId id="1071"/>
            <p14:sldId id="1072"/>
            <p14:sldId id="1067"/>
            <p14:sldId id="1005"/>
            <p14:sldId id="1069"/>
            <p14:sldId id="1075"/>
            <p14:sldId id="1012"/>
            <p14:sldId id="1078"/>
            <p14:sldId id="1073"/>
            <p14:sldId id="1018"/>
            <p14:sldId id="1025"/>
            <p14:sldId id="1027"/>
            <p14:sldId id="1062"/>
            <p14:sldId id="1079"/>
            <p14:sldId id="1077"/>
            <p14:sldId id="1083"/>
          </p14:sldIdLst>
        </p14:section>
        <p14:section name="Memory Hierarchy" id="{69A12C14-7804-4072-B46C-D55F9AEE0F83}">
          <p14:sldIdLst>
            <p14:sldId id="1080"/>
            <p14:sldId id="1030"/>
            <p14:sldId id="1054"/>
            <p14:sldId id="1035"/>
            <p14:sldId id="1036"/>
            <p14:sldId id="1037"/>
            <p14:sldId id="1053"/>
            <p14:sldId id="386"/>
            <p14:sldId id="1038"/>
            <p14:sldId id="1044"/>
            <p14:sldId id="1039"/>
            <p14:sldId id="1040"/>
            <p14:sldId id="390"/>
          </p14:sldIdLst>
        </p14:section>
        <p14:section name="Locality of Reference" id="{2EB8CF44-D749-4D53-BFE1-653E7436CA8D}">
          <p14:sldIdLst>
            <p14:sldId id="1081"/>
            <p14:sldId id="1056"/>
            <p14:sldId id="388"/>
            <p14:sldId id="1057"/>
            <p14:sldId id="1058"/>
            <p14:sldId id="1060"/>
          </p14:sldIdLst>
        </p14:section>
        <p14:section name="Wrapup" id="{29A7F866-9DA9-446B-8359-CE426CB89C7A}">
          <p14:sldIdLst>
            <p14:sldId id="10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2A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9" autoAdjust="0"/>
    <p:restoredTop sz="97440" autoAdjust="0"/>
  </p:normalViewPr>
  <p:slideViewPr>
    <p:cSldViewPr snapToGrid="0">
      <p:cViewPr varScale="1">
        <p:scale>
          <a:sx n="74" d="100"/>
          <a:sy n="74" d="100"/>
        </p:scale>
        <p:origin x="84" y="207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6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BBF250-3188-4B97-91A0-4CBD75F11794}" type="datetimeFigureOut">
              <a:rPr lang="en-US" smtClean="0"/>
              <a:t>5/20/2021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DC289-C093-4A03-96E3-7FA6F6D9C6F5}" type="slidenum">
              <a:rPr lang="en-US" smtClean="0"/>
              <a:t>‹#›</a:t>
            </a:fld>
            <a:endParaRPr lang="en-US"/>
          </a:p>
        </p:txBody>
      </p:sp>
    </p:spTree>
    <p:extLst>
      <p:ext uri="{BB962C8B-B14F-4D97-AF65-F5344CB8AC3E}">
        <p14:creationId xmlns:p14="http://schemas.microsoft.com/office/powerpoint/2010/main" val="2478410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3ADB1C-1550-4EBE-AAE8-86BE478ED14E}" type="slidenum">
              <a:rPr lang="en-US"/>
              <a:pPr/>
              <a:t>17</a:t>
            </a:fld>
            <a:endParaRPr lang="en-US"/>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14982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B310D3-4228-4357-A58E-50102ADE10C1}" type="slidenum">
              <a:rPr lang="en-US"/>
              <a:pPr/>
              <a:t>38</a:t>
            </a:fld>
            <a:endParaRPr lang="en-US"/>
          </a:p>
        </p:txBody>
      </p:sp>
      <p:sp>
        <p:nvSpPr>
          <p:cNvPr id="746498" name="Rectangle 2"/>
          <p:cNvSpPr>
            <a:spLocks noGrp="1" noRot="1" noChangeAspect="1" noChangeArrowheads="1" noTextEdit="1"/>
          </p:cNvSpPr>
          <p:nvPr>
            <p:ph type="sldImg"/>
          </p:nvPr>
        </p:nvSpPr>
        <p:spPr>
          <a:ln/>
        </p:spPr>
      </p:sp>
      <p:sp>
        <p:nvSpPr>
          <p:cNvPr id="7464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9394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339646-0BF9-4ACB-AB66-8136C016B244}" type="slidenum">
              <a:rPr lang="en-US"/>
              <a:pPr/>
              <a:t>39</a:t>
            </a:fld>
            <a:endParaRPr lang="en-US"/>
          </a:p>
        </p:txBody>
      </p:sp>
      <p:sp>
        <p:nvSpPr>
          <p:cNvPr id="747522" name="Rectangle 2"/>
          <p:cNvSpPr>
            <a:spLocks noGrp="1" noRot="1" noChangeAspect="1" noChangeArrowheads="1" noTextEdit="1"/>
          </p:cNvSpPr>
          <p:nvPr>
            <p:ph type="sldImg"/>
          </p:nvPr>
        </p:nvSpPr>
        <p:spPr>
          <a:ln/>
        </p:spPr>
      </p:sp>
      <p:sp>
        <p:nvSpPr>
          <p:cNvPr id="7475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3067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339646-0BF9-4ACB-AB66-8136C016B244}" type="slidenum">
              <a:rPr lang="en-US"/>
              <a:pPr/>
              <a:t>40</a:t>
            </a:fld>
            <a:endParaRPr lang="en-US"/>
          </a:p>
        </p:txBody>
      </p:sp>
      <p:sp>
        <p:nvSpPr>
          <p:cNvPr id="747522" name="Rectangle 2"/>
          <p:cNvSpPr>
            <a:spLocks noGrp="1" noRot="1" noChangeAspect="1" noChangeArrowheads="1" noTextEdit="1"/>
          </p:cNvSpPr>
          <p:nvPr>
            <p:ph type="sldImg"/>
          </p:nvPr>
        </p:nvSpPr>
        <p:spPr>
          <a:ln/>
        </p:spPr>
      </p:sp>
      <p:sp>
        <p:nvSpPr>
          <p:cNvPr id="7475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87296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7462C5-67C8-469C-A6FE-1A4BE8EA62E9}" type="slidenum">
              <a:rPr lang="en-US"/>
              <a:pPr/>
              <a:t>41</a:t>
            </a:fld>
            <a:endParaRPr lang="en-US"/>
          </a:p>
        </p:txBody>
      </p:sp>
      <p:sp>
        <p:nvSpPr>
          <p:cNvPr id="748546" name="Rectangle 2"/>
          <p:cNvSpPr>
            <a:spLocks noGrp="1" noRot="1" noChangeAspect="1" noChangeArrowheads="1" noTextEdit="1"/>
          </p:cNvSpPr>
          <p:nvPr>
            <p:ph type="sldImg"/>
          </p:nvPr>
        </p:nvSpPr>
        <p:spPr>
          <a:ln/>
        </p:spPr>
      </p:sp>
      <p:sp>
        <p:nvSpPr>
          <p:cNvPr id="748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44306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38FD99-9C07-409F-8CCA-E18516F13411}" type="slidenum">
              <a:rPr lang="en-US"/>
              <a:pPr/>
              <a:t>44</a:t>
            </a:fld>
            <a:endParaRPr lang="en-US"/>
          </a:p>
        </p:txBody>
      </p:sp>
      <p:sp>
        <p:nvSpPr>
          <p:cNvPr id="739330" name="Rectangle 2"/>
          <p:cNvSpPr>
            <a:spLocks noGrp="1" noRot="1" noChangeAspect="1" noChangeArrowheads="1" noTextEdit="1"/>
          </p:cNvSpPr>
          <p:nvPr>
            <p:ph type="sldImg"/>
          </p:nvPr>
        </p:nvSpPr>
        <p:spPr>
          <a:ln/>
        </p:spPr>
      </p:sp>
      <p:sp>
        <p:nvSpPr>
          <p:cNvPr id="739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34724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19315F-2102-4DEA-B9BA-799E235E9232}" type="slidenum">
              <a:rPr lang="en-US"/>
              <a:pPr/>
              <a:t>46</a:t>
            </a:fld>
            <a:endParaRPr lang="en-US"/>
          </a:p>
        </p:txBody>
      </p:sp>
      <p:sp>
        <p:nvSpPr>
          <p:cNvPr id="740354" name="Rectangle 2"/>
          <p:cNvSpPr>
            <a:spLocks noGrp="1" noRot="1" noChangeAspect="1" noChangeArrowheads="1" noTextEdit="1"/>
          </p:cNvSpPr>
          <p:nvPr>
            <p:ph type="sldImg"/>
          </p:nvPr>
        </p:nvSpPr>
        <p:spPr>
          <a:ln/>
        </p:spPr>
      </p:sp>
      <p:sp>
        <p:nvSpPr>
          <p:cNvPr id="740355" name="Rectangle 3"/>
          <p:cNvSpPr>
            <a:spLocks noGrp="1" noChangeArrowheads="1"/>
          </p:cNvSpPr>
          <p:nvPr>
            <p:ph type="body" idx="1"/>
          </p:nvPr>
        </p:nvSpPr>
        <p:spPr/>
        <p:txBody>
          <a:bodyPr/>
          <a:lstStyle/>
          <a:p>
            <a:r>
              <a:rPr lang="en-US" dirty="0"/>
              <a:t>sum: both</a:t>
            </a:r>
          </a:p>
          <a:p>
            <a:r>
              <a:rPr lang="en-US" dirty="0"/>
              <a:t>a: mostly</a:t>
            </a:r>
            <a:r>
              <a:rPr lang="en-US" baseline="0" dirty="0"/>
              <a:t> spatial</a:t>
            </a:r>
          </a:p>
          <a:p>
            <a:r>
              <a:rPr lang="en-US" baseline="0" dirty="0"/>
              <a:t>loop body instructions: both</a:t>
            </a:r>
            <a:endParaRPr lang="en-US" dirty="0"/>
          </a:p>
        </p:txBody>
      </p:sp>
    </p:spTree>
    <p:extLst>
      <p:ext uri="{BB962C8B-B14F-4D97-AF65-F5344CB8AC3E}">
        <p14:creationId xmlns:p14="http://schemas.microsoft.com/office/powerpoint/2010/main" val="967524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0EB891-D734-419D-96D5-B12C916E8CDD}" type="slidenum">
              <a:rPr lang="en-US"/>
              <a:pPr/>
              <a:t>47</a:t>
            </a:fld>
            <a:endParaRPr lang="en-US"/>
          </a:p>
        </p:txBody>
      </p:sp>
      <p:sp>
        <p:nvSpPr>
          <p:cNvPr id="741378" name="Rectangle 2"/>
          <p:cNvSpPr>
            <a:spLocks noGrp="1" noRot="1" noChangeAspect="1" noChangeArrowheads="1" noTextEdit="1"/>
          </p:cNvSpPr>
          <p:nvPr>
            <p:ph type="sldImg"/>
          </p:nvPr>
        </p:nvSpPr>
        <p:spPr>
          <a:ln/>
        </p:spPr>
      </p:sp>
      <p:sp>
        <p:nvSpPr>
          <p:cNvPr id="741379" name="Rectangle 3"/>
          <p:cNvSpPr>
            <a:spLocks noGrp="1" noChangeArrowheads="1"/>
          </p:cNvSpPr>
          <p:nvPr>
            <p:ph type="body" idx="1"/>
          </p:nvPr>
        </p:nvSpPr>
        <p:spPr/>
        <p:txBody>
          <a:bodyPr/>
          <a:lstStyle/>
          <a:p>
            <a:r>
              <a:rPr lang="en-US" dirty="0"/>
              <a:t>sum: both</a:t>
            </a:r>
          </a:p>
          <a:p>
            <a:r>
              <a:rPr lang="en-US" dirty="0"/>
              <a:t>instructions:</a:t>
            </a:r>
            <a:r>
              <a:rPr lang="en-US" baseline="0" dirty="0"/>
              <a:t> both</a:t>
            </a:r>
          </a:p>
          <a:p>
            <a:r>
              <a:rPr lang="en-US" baseline="0" dirty="0"/>
              <a:t>a: nope!</a:t>
            </a:r>
            <a:endParaRPr lang="en-US" dirty="0"/>
          </a:p>
        </p:txBody>
      </p:sp>
    </p:spTree>
    <p:extLst>
      <p:ext uri="{BB962C8B-B14F-4D97-AF65-F5344CB8AC3E}">
        <p14:creationId xmlns:p14="http://schemas.microsoft.com/office/powerpoint/2010/main" val="1094216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FEDA09-140B-41BB-BAA2-D39376557841}" type="slidenum">
              <a:rPr lang="en-US"/>
              <a:pPr/>
              <a:t>20</a:t>
            </a:fld>
            <a:endParaRPr lang="en-US"/>
          </a:p>
        </p:txBody>
      </p:sp>
      <p:sp>
        <p:nvSpPr>
          <p:cNvPr id="724994" name="Rectangle 2"/>
          <p:cNvSpPr>
            <a:spLocks noGrp="1" noRot="1" noChangeAspect="1" noChangeArrowheads="1" noTextEdit="1"/>
          </p:cNvSpPr>
          <p:nvPr>
            <p:ph type="sldImg"/>
          </p:nvPr>
        </p:nvSpPr>
        <p:spPr>
          <a:ln/>
        </p:spPr>
      </p:sp>
      <p:sp>
        <p:nvSpPr>
          <p:cNvPr id="724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77650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7C2993-D0C4-44B0-B289-D7529168CD36}" type="slidenum">
              <a:rPr lang="en-US"/>
              <a:pPr/>
              <a:t>23</a:t>
            </a:fld>
            <a:endParaRPr lang="en-US"/>
          </a:p>
        </p:txBody>
      </p:sp>
      <p:sp>
        <p:nvSpPr>
          <p:cNvPr id="729090" name="Rectangle 2"/>
          <p:cNvSpPr>
            <a:spLocks noGrp="1" noRot="1" noChangeAspect="1" noChangeArrowheads="1" noTextEdit="1"/>
          </p:cNvSpPr>
          <p:nvPr>
            <p:ph type="sldImg"/>
          </p:nvPr>
        </p:nvSpPr>
        <p:spPr>
          <a:ln/>
        </p:spPr>
      </p:sp>
      <p:sp>
        <p:nvSpPr>
          <p:cNvPr id="7290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2414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SSD based on flash memory (non-volatile</a:t>
            </a:r>
            <a:r>
              <a:rPr lang="en-US" baseline="0" dirty="0"/>
              <a:t> memory based on EEPROM – electrically erasable programmable ROM)</a:t>
            </a:r>
          </a:p>
          <a:p>
            <a:r>
              <a:rPr lang="en-US" baseline="0" dirty="0"/>
              <a:t>Plugs into a standard disk slot – typically USB or SATA</a:t>
            </a:r>
          </a:p>
          <a:p>
            <a:r>
              <a:rPr lang="en-US" baseline="0" dirty="0"/>
              <a:t>Made of a few chips and a flash translation layer, a hw/firmware piece similar to a disk controller</a:t>
            </a:r>
            <a:endParaRPr lang="en-US" dirty="0"/>
          </a:p>
        </p:txBody>
      </p:sp>
      <p:sp>
        <p:nvSpPr>
          <p:cNvPr id="4" name="Slide Number Placeholder 3"/>
          <p:cNvSpPr>
            <a:spLocks noGrp="1"/>
          </p:cNvSpPr>
          <p:nvPr>
            <p:ph type="sldNum" sz="quarter" idx="10"/>
          </p:nvPr>
        </p:nvSpPr>
        <p:spPr/>
        <p:txBody>
          <a:bodyPr/>
          <a:lstStyle/>
          <a:p>
            <a:fld id="{AFF9F3B6-5FF8-4A59-9E65-697093033C37}" type="slidenum">
              <a:rPr lang="en-US" smtClean="0"/>
              <a:pPr/>
              <a:t>24</a:t>
            </a:fld>
            <a:endParaRPr lang="en-US"/>
          </a:p>
        </p:txBody>
      </p:sp>
    </p:spTree>
    <p:extLst>
      <p:ext uri="{BB962C8B-B14F-4D97-AF65-F5344CB8AC3E}">
        <p14:creationId xmlns:p14="http://schemas.microsoft.com/office/powerpoint/2010/main" val="173212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E3722B-B9C4-497E-9754-FB94A27C5BC6}" type="slidenum">
              <a:rPr lang="en-US"/>
              <a:pPr/>
              <a:t>26</a:t>
            </a:fld>
            <a:endParaRPr lang="en-US"/>
          </a:p>
        </p:txBody>
      </p:sp>
      <p:sp>
        <p:nvSpPr>
          <p:cNvPr id="734210" name="Rectangle 2"/>
          <p:cNvSpPr>
            <a:spLocks noGrp="1" noRot="1" noChangeAspect="1" noChangeArrowheads="1" noTextEdit="1"/>
          </p:cNvSpPr>
          <p:nvPr>
            <p:ph type="sldImg"/>
          </p:nvPr>
        </p:nvSpPr>
        <p:spPr>
          <a:ln/>
        </p:spPr>
      </p:sp>
      <p:sp>
        <p:nvSpPr>
          <p:cNvPr id="73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70922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7C10D0-5447-4426-9013-7A5C1697E530}" type="slidenum">
              <a:rPr lang="en-US"/>
              <a:pPr/>
              <a:t>31</a:t>
            </a:fld>
            <a:endParaRPr lang="en-US"/>
          </a:p>
        </p:txBody>
      </p:sp>
      <p:sp>
        <p:nvSpPr>
          <p:cNvPr id="738306" name="Rectangle 2"/>
          <p:cNvSpPr>
            <a:spLocks noGrp="1" noRot="1" noChangeAspect="1" noChangeArrowheads="1" noTextEdit="1"/>
          </p:cNvSpPr>
          <p:nvPr>
            <p:ph type="sldImg"/>
          </p:nvPr>
        </p:nvSpPr>
        <p:spPr>
          <a:ln/>
        </p:spPr>
      </p:sp>
      <p:sp>
        <p:nvSpPr>
          <p:cNvPr id="738307" name="Rectangle 3"/>
          <p:cNvSpPr>
            <a:spLocks noGrp="1" noChangeArrowheads="1"/>
          </p:cNvSpPr>
          <p:nvPr>
            <p:ph type="body" idx="1"/>
          </p:nvPr>
        </p:nvSpPr>
        <p:spPr/>
        <p:txBody>
          <a:bodyPr/>
          <a:lstStyle/>
          <a:p>
            <a:r>
              <a:rPr lang="en-US" dirty="0"/>
              <a:t>In</a:t>
            </a:r>
            <a:r>
              <a:rPr lang="en-US" baseline="0" dirty="0"/>
              <a:t> early 21</a:t>
            </a:r>
            <a:r>
              <a:rPr lang="en-US" baseline="30000" dirty="0"/>
              <a:t>st</a:t>
            </a:r>
            <a:r>
              <a:rPr lang="en-US" baseline="0" dirty="0"/>
              <a:t> century computer manufacturers discover they couldn’t keep increasing CPU clock freq. because chips would consume too much power; answer was multicore – there you see the cycle times getting slower but effective cycle times keeping about the same improvement rate</a:t>
            </a:r>
            <a:endParaRPr lang="en-US" dirty="0"/>
          </a:p>
        </p:txBody>
      </p:sp>
    </p:spTree>
    <p:extLst>
      <p:ext uri="{BB962C8B-B14F-4D97-AF65-F5344CB8AC3E}">
        <p14:creationId xmlns:p14="http://schemas.microsoft.com/office/powerpoint/2010/main" val="1433147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65E37B-82E8-4AAA-9868-9330E5D77E89}" type="slidenum">
              <a:rPr lang="en-US"/>
              <a:pPr/>
              <a:t>33</a:t>
            </a:fld>
            <a:endParaRPr lang="en-US"/>
          </a:p>
        </p:txBody>
      </p:sp>
      <p:sp>
        <p:nvSpPr>
          <p:cNvPr id="743426" name="Rectangle 2"/>
          <p:cNvSpPr>
            <a:spLocks noGrp="1" noRot="1" noChangeAspect="1" noChangeArrowheads="1" noTextEdit="1"/>
          </p:cNvSpPr>
          <p:nvPr>
            <p:ph type="sldImg"/>
          </p:nvPr>
        </p:nvSpPr>
        <p:spPr>
          <a:ln/>
        </p:spPr>
      </p:sp>
      <p:sp>
        <p:nvSpPr>
          <p:cNvPr id="7434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8235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DAB745-E697-4EFA-AFD4-31918D3BD558}" type="slidenum">
              <a:rPr lang="en-US"/>
              <a:pPr/>
              <a:t>34</a:t>
            </a:fld>
            <a:endParaRPr lang="en-US"/>
          </a:p>
        </p:txBody>
      </p:sp>
      <p:sp>
        <p:nvSpPr>
          <p:cNvPr id="744450" name="Rectangle 2"/>
          <p:cNvSpPr>
            <a:spLocks noGrp="1" noRot="1" noChangeAspect="1" noChangeArrowheads="1" noTextEdit="1"/>
          </p:cNvSpPr>
          <p:nvPr>
            <p:ph type="sldImg"/>
          </p:nvPr>
        </p:nvSpPr>
        <p:spPr>
          <a:ln/>
        </p:spPr>
      </p:sp>
      <p:sp>
        <p:nvSpPr>
          <p:cNvPr id="744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37631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4B1242-2690-478D-9066-146264809817}" type="slidenum">
              <a:rPr lang="en-US"/>
              <a:pPr/>
              <a:t>35</a:t>
            </a:fld>
            <a:endParaRPr lang="en-US"/>
          </a:p>
        </p:txBody>
      </p:sp>
      <p:sp>
        <p:nvSpPr>
          <p:cNvPr id="745474" name="Rectangle 2"/>
          <p:cNvSpPr>
            <a:spLocks noGrp="1" noRot="1" noChangeAspect="1" noChangeArrowheads="1" noTextEdit="1"/>
          </p:cNvSpPr>
          <p:nvPr>
            <p:ph type="sldImg"/>
          </p:nvPr>
        </p:nvSpPr>
        <p:spPr>
          <a:ln/>
        </p:spPr>
      </p:sp>
      <p:sp>
        <p:nvSpPr>
          <p:cNvPr id="745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1619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4E2A84"/>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0F8AEA4-90DD-470A-A00C-52C76871BE7D}"/>
              </a:ext>
            </a:extLst>
          </p:cNvPr>
          <p:cNvSpPr/>
          <p:nvPr userDrawn="1"/>
        </p:nvSpPr>
        <p:spPr>
          <a:xfrm>
            <a:off x="607595" y="684106"/>
            <a:ext cx="10972799" cy="5485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NWU PPT Wide Opt 2_Master.jpg">
            <a:extLst>
              <a:ext uri="{FF2B5EF4-FFF2-40B4-BE49-F238E27FC236}">
                <a16:creationId xmlns:a16="http://schemas.microsoft.com/office/drawing/2014/main" id="{D5195E2D-71BD-4DAB-A8EA-C60068318A8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6353298"/>
            <a:ext cx="12192000" cy="504701"/>
          </a:xfrm>
          <a:prstGeom prst="rect">
            <a:avLst/>
          </a:prstGeom>
        </p:spPr>
      </p:pic>
      <p:sp>
        <p:nvSpPr>
          <p:cNvPr id="2" name="Title 1">
            <a:extLst>
              <a:ext uri="{FF2B5EF4-FFF2-40B4-BE49-F238E27FC236}">
                <a16:creationId xmlns:a16="http://schemas.microsoft.com/office/drawing/2014/main" id="{39A78A89-7B53-4AF2-9B97-0D7A0E3C415D}"/>
              </a:ext>
            </a:extLst>
          </p:cNvPr>
          <p:cNvSpPr>
            <a:spLocks noGrp="1"/>
          </p:cNvSpPr>
          <p:nvPr>
            <p:ph type="ctrTitle"/>
          </p:nvPr>
        </p:nvSpPr>
        <p:spPr>
          <a:xfrm>
            <a:off x="607595" y="684106"/>
            <a:ext cx="10972799" cy="2286000"/>
          </a:xfrm>
          <a:prstGeom prst="rect">
            <a:avLst/>
          </a:prstGeom>
        </p:spPr>
        <p:txBody>
          <a:bodyPr anchor="b"/>
          <a:lstStyle>
            <a:lvl1pPr algn="ctr">
              <a:defRPr sz="6000" b="1"/>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A3757E7-8A62-4C6A-A11F-B44CFFC7E267}"/>
              </a:ext>
            </a:extLst>
          </p:cNvPr>
          <p:cNvSpPr>
            <a:spLocks noGrp="1"/>
          </p:cNvSpPr>
          <p:nvPr>
            <p:ph type="subTitle" idx="1"/>
          </p:nvPr>
        </p:nvSpPr>
        <p:spPr>
          <a:xfrm>
            <a:off x="607595" y="3887894"/>
            <a:ext cx="10972799" cy="1369905"/>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B852B33-DB5B-406B-8EF8-7F27B15C3EB7}"/>
              </a:ext>
            </a:extLst>
          </p:cNvPr>
          <p:cNvSpPr>
            <a:spLocks noGrp="1"/>
          </p:cNvSpPr>
          <p:nvPr>
            <p:ph type="dt" sz="half" idx="10"/>
          </p:nvPr>
        </p:nvSpPr>
        <p:spPr>
          <a:xfrm>
            <a:off x="607595" y="5804324"/>
            <a:ext cx="916405" cy="365125"/>
          </a:xfrm>
        </p:spPr>
        <p:txBody>
          <a:bodyPr/>
          <a:lstStyle/>
          <a:p>
            <a:fld id="{44BBBD12-B174-4DF3-A9F7-719CF504B19C}" type="datetime1">
              <a:rPr lang="en-US" smtClean="0"/>
              <a:t>5/20/2021</a:t>
            </a:fld>
            <a:endParaRPr lang="en-US"/>
          </a:p>
        </p:txBody>
      </p:sp>
      <p:sp>
        <p:nvSpPr>
          <p:cNvPr id="5" name="Footer Placeholder 4">
            <a:extLst>
              <a:ext uri="{FF2B5EF4-FFF2-40B4-BE49-F238E27FC236}">
                <a16:creationId xmlns:a16="http://schemas.microsoft.com/office/drawing/2014/main" id="{1D218BC2-7D03-48DD-8ED3-F2F43C400C3B}"/>
              </a:ext>
            </a:extLst>
          </p:cNvPr>
          <p:cNvSpPr>
            <a:spLocks noGrp="1"/>
          </p:cNvSpPr>
          <p:nvPr>
            <p:ph type="ftr" sz="quarter" idx="11"/>
          </p:nvPr>
        </p:nvSpPr>
        <p:spPr>
          <a:xfrm>
            <a:off x="4261807" y="5806652"/>
            <a:ext cx="3664373" cy="365125"/>
          </a:xfrm>
        </p:spPr>
        <p:txBody>
          <a:bodyPr/>
          <a:lstStyle/>
          <a:p>
            <a:endParaRPr lang="en-US"/>
          </a:p>
        </p:txBody>
      </p:sp>
    </p:spTree>
    <p:extLst>
      <p:ext uri="{BB962C8B-B14F-4D97-AF65-F5344CB8AC3E}">
        <p14:creationId xmlns:p14="http://schemas.microsoft.com/office/powerpoint/2010/main" val="143749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1B4F-AD76-4462-AF17-AA9750E0FB72}"/>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35C87F7-B5DC-45D6-AC96-43D6899A05C5}"/>
              </a:ext>
            </a:extLst>
          </p:cNvPr>
          <p:cNvSpPr>
            <a:spLocks noGrp="1"/>
          </p:cNvSpPr>
          <p:nvPr>
            <p:ph idx="1"/>
          </p:nvPr>
        </p:nvSpPr>
        <p:spPr/>
        <p:txBody>
          <a:bodyPr/>
          <a:lstStyle>
            <a:lvl1pPr>
              <a:spcBef>
                <a:spcPts val="14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F6F708-77A7-451E-A87C-DF3B5FA66ECC}"/>
              </a:ext>
            </a:extLst>
          </p:cNvPr>
          <p:cNvSpPr>
            <a:spLocks noGrp="1"/>
          </p:cNvSpPr>
          <p:nvPr>
            <p:ph type="dt" sz="half" idx="10"/>
          </p:nvPr>
        </p:nvSpPr>
        <p:spPr/>
        <p:txBody>
          <a:bodyPr/>
          <a:lstStyle/>
          <a:p>
            <a:fld id="{8899F469-B9FA-42C3-BFBF-250A6F03246A}" type="datetime1">
              <a:rPr lang="en-US" smtClean="0"/>
              <a:t>5/20/2021</a:t>
            </a:fld>
            <a:endParaRPr lang="en-US"/>
          </a:p>
        </p:txBody>
      </p:sp>
      <p:sp>
        <p:nvSpPr>
          <p:cNvPr id="5" name="Footer Placeholder 4">
            <a:extLst>
              <a:ext uri="{FF2B5EF4-FFF2-40B4-BE49-F238E27FC236}">
                <a16:creationId xmlns:a16="http://schemas.microsoft.com/office/drawing/2014/main" id="{A0AE1449-91D8-4F9D-A105-23A1F43EC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F04F4-7CB4-4D18-91E9-7F025B560053}"/>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1322617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1B4F-AD76-4462-AF17-AA9750E0FB72}"/>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35C87F7-B5DC-45D6-AC96-43D6899A05C5}"/>
              </a:ext>
            </a:extLst>
          </p:cNvPr>
          <p:cNvSpPr>
            <a:spLocks noGrp="1"/>
          </p:cNvSpPr>
          <p:nvPr>
            <p:ph idx="1"/>
          </p:nvPr>
        </p:nvSpPr>
        <p:spPr>
          <a:xfrm>
            <a:off x="607594" y="1143000"/>
            <a:ext cx="5257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F6F708-77A7-451E-A87C-DF3B5FA66ECC}"/>
              </a:ext>
            </a:extLst>
          </p:cNvPr>
          <p:cNvSpPr>
            <a:spLocks noGrp="1"/>
          </p:cNvSpPr>
          <p:nvPr>
            <p:ph type="dt" sz="half" idx="10"/>
          </p:nvPr>
        </p:nvSpPr>
        <p:spPr/>
        <p:txBody>
          <a:bodyPr/>
          <a:lstStyle/>
          <a:p>
            <a:fld id="{8B7FC785-6EB9-4A79-9E58-7E8D832BAB55}" type="datetime1">
              <a:rPr lang="en-US" smtClean="0"/>
              <a:t>5/20/2021</a:t>
            </a:fld>
            <a:endParaRPr lang="en-US"/>
          </a:p>
        </p:txBody>
      </p:sp>
      <p:sp>
        <p:nvSpPr>
          <p:cNvPr id="5" name="Footer Placeholder 4">
            <a:extLst>
              <a:ext uri="{FF2B5EF4-FFF2-40B4-BE49-F238E27FC236}">
                <a16:creationId xmlns:a16="http://schemas.microsoft.com/office/drawing/2014/main" id="{A0AE1449-91D8-4F9D-A105-23A1F43EC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F04F4-7CB4-4D18-91E9-7F025B560053}"/>
              </a:ext>
            </a:extLst>
          </p:cNvPr>
          <p:cNvSpPr>
            <a:spLocks noGrp="1"/>
          </p:cNvSpPr>
          <p:nvPr>
            <p:ph type="sldNum" sz="quarter" idx="12"/>
          </p:nvPr>
        </p:nvSpPr>
        <p:spPr/>
        <p:txBody>
          <a:bodyPr/>
          <a:lstStyle/>
          <a:p>
            <a:fld id="{0778C724-3839-4D76-A707-B4C23905D055}" type="slidenum">
              <a:rPr lang="en-US" smtClean="0"/>
              <a:t>‹#›</a:t>
            </a:fld>
            <a:endParaRPr lang="en-US"/>
          </a:p>
        </p:txBody>
      </p:sp>
      <p:sp>
        <p:nvSpPr>
          <p:cNvPr id="7" name="Content Placeholder 2">
            <a:extLst>
              <a:ext uri="{FF2B5EF4-FFF2-40B4-BE49-F238E27FC236}">
                <a16:creationId xmlns:a16="http://schemas.microsoft.com/office/drawing/2014/main" id="{ED6171B2-CD8A-4537-A0B5-CFA0882ED8CE}"/>
              </a:ext>
            </a:extLst>
          </p:cNvPr>
          <p:cNvSpPr>
            <a:spLocks noGrp="1"/>
          </p:cNvSpPr>
          <p:nvPr>
            <p:ph idx="13"/>
          </p:nvPr>
        </p:nvSpPr>
        <p:spPr>
          <a:xfrm>
            <a:off x="6326608" y="1143000"/>
            <a:ext cx="5257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157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6EE6D-0807-49F6-8402-F877AEC3AE6F}"/>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BF2EDB09-5A47-4685-A1EE-A5B4DA19048D}"/>
              </a:ext>
            </a:extLst>
          </p:cNvPr>
          <p:cNvSpPr>
            <a:spLocks noGrp="1"/>
          </p:cNvSpPr>
          <p:nvPr>
            <p:ph type="dt" sz="half" idx="10"/>
          </p:nvPr>
        </p:nvSpPr>
        <p:spPr/>
        <p:txBody>
          <a:bodyPr/>
          <a:lstStyle/>
          <a:p>
            <a:fld id="{C40D8D8F-B013-403A-A260-01C2EBEB2234}" type="datetime1">
              <a:rPr lang="en-US" smtClean="0"/>
              <a:t>5/20/2021</a:t>
            </a:fld>
            <a:endParaRPr lang="en-US"/>
          </a:p>
        </p:txBody>
      </p:sp>
      <p:sp>
        <p:nvSpPr>
          <p:cNvPr id="4" name="Footer Placeholder 3">
            <a:extLst>
              <a:ext uri="{FF2B5EF4-FFF2-40B4-BE49-F238E27FC236}">
                <a16:creationId xmlns:a16="http://schemas.microsoft.com/office/drawing/2014/main" id="{9F5553B9-1067-4918-A0C0-3170E1AA20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5B2D71-8C87-4458-AC29-EA2047202D57}"/>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283431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D77160-3215-44CF-B830-0B88FB365401}"/>
              </a:ext>
            </a:extLst>
          </p:cNvPr>
          <p:cNvSpPr>
            <a:spLocks noGrp="1"/>
          </p:cNvSpPr>
          <p:nvPr>
            <p:ph type="dt" sz="half" idx="10"/>
          </p:nvPr>
        </p:nvSpPr>
        <p:spPr/>
        <p:txBody>
          <a:bodyPr/>
          <a:lstStyle/>
          <a:p>
            <a:fld id="{1419D591-81B4-4847-AD7D-68170F81A1EF}" type="datetime1">
              <a:rPr lang="en-US" smtClean="0"/>
              <a:t>5/20/2021</a:t>
            </a:fld>
            <a:endParaRPr lang="en-US"/>
          </a:p>
        </p:txBody>
      </p:sp>
      <p:sp>
        <p:nvSpPr>
          <p:cNvPr id="3" name="Footer Placeholder 2">
            <a:extLst>
              <a:ext uri="{FF2B5EF4-FFF2-40B4-BE49-F238E27FC236}">
                <a16:creationId xmlns:a16="http://schemas.microsoft.com/office/drawing/2014/main" id="{BA931AD3-C3A1-4F17-AE8A-223019F625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71321F-FC35-406D-934E-9286AA485743}"/>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1580841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utline">
    <p:bg>
      <p:bgPr>
        <a:solidFill>
          <a:srgbClr val="4E2A84"/>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96553EE-3FBA-43B0-83E3-DED9FBF895AE}"/>
              </a:ext>
            </a:extLst>
          </p:cNvPr>
          <p:cNvSpPr>
            <a:spLocks noGrp="1"/>
          </p:cNvSpPr>
          <p:nvPr>
            <p:ph type="dt" sz="half" idx="10"/>
          </p:nvPr>
        </p:nvSpPr>
        <p:spPr/>
        <p:txBody>
          <a:bodyPr/>
          <a:lstStyle>
            <a:lvl1pPr>
              <a:defRPr>
                <a:solidFill>
                  <a:schemeClr val="bg1"/>
                </a:solidFill>
              </a:defRPr>
            </a:lvl1pPr>
          </a:lstStyle>
          <a:p>
            <a:fld id="{1F3886FD-A353-4241-AF52-8D7B8B68D06B}" type="datetime1">
              <a:rPr lang="en-US" smtClean="0"/>
              <a:t>5/20/2021</a:t>
            </a:fld>
            <a:endParaRPr lang="en-US"/>
          </a:p>
        </p:txBody>
      </p:sp>
      <p:sp>
        <p:nvSpPr>
          <p:cNvPr id="4" name="Footer Placeholder 3">
            <a:extLst>
              <a:ext uri="{FF2B5EF4-FFF2-40B4-BE49-F238E27FC236}">
                <a16:creationId xmlns:a16="http://schemas.microsoft.com/office/drawing/2014/main" id="{236DF780-B863-4D17-AD07-08D9915186D4}"/>
              </a:ext>
            </a:extLst>
          </p:cNvPr>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a:extLst>
              <a:ext uri="{FF2B5EF4-FFF2-40B4-BE49-F238E27FC236}">
                <a16:creationId xmlns:a16="http://schemas.microsoft.com/office/drawing/2014/main" id="{037C2309-BC50-471A-9507-CB2945B5B40D}"/>
              </a:ext>
            </a:extLst>
          </p:cNvPr>
          <p:cNvSpPr>
            <a:spLocks noGrp="1"/>
          </p:cNvSpPr>
          <p:nvPr>
            <p:ph type="sldNum" sz="quarter" idx="12"/>
          </p:nvPr>
        </p:nvSpPr>
        <p:spPr/>
        <p:txBody>
          <a:bodyPr/>
          <a:lstStyle>
            <a:lvl1pPr>
              <a:defRPr>
                <a:solidFill>
                  <a:schemeClr val="bg1"/>
                </a:solidFill>
              </a:defRPr>
            </a:lvl1pPr>
          </a:lstStyle>
          <a:p>
            <a:fld id="{0778C724-3839-4D76-A707-B4C23905D055}" type="slidenum">
              <a:rPr lang="en-US" smtClean="0"/>
              <a:pPr/>
              <a:t>‹#›</a:t>
            </a:fld>
            <a:endParaRPr lang="en-US" dirty="0"/>
          </a:p>
        </p:txBody>
      </p:sp>
      <p:sp>
        <p:nvSpPr>
          <p:cNvPr id="7" name="Text Placeholder 6">
            <a:extLst>
              <a:ext uri="{FF2B5EF4-FFF2-40B4-BE49-F238E27FC236}">
                <a16:creationId xmlns:a16="http://schemas.microsoft.com/office/drawing/2014/main" id="{311DEA04-1277-494F-991B-E62F01E89264}"/>
              </a:ext>
            </a:extLst>
          </p:cNvPr>
          <p:cNvSpPr>
            <a:spLocks noGrp="1"/>
          </p:cNvSpPr>
          <p:nvPr>
            <p:ph type="body" sz="quarter" idx="13"/>
          </p:nvPr>
        </p:nvSpPr>
        <p:spPr>
          <a:xfrm>
            <a:off x="607596" y="694143"/>
            <a:ext cx="10972798" cy="5486400"/>
          </a:xfrm>
          <a:solidFill>
            <a:schemeClr val="bg1"/>
          </a:solidFill>
        </p:spPr>
        <p:txBody>
          <a:bodyPr lIns="182880" tIns="182880" rIns="182880" bIns="182880"/>
          <a:lstStyle>
            <a:lvl1pPr>
              <a:spcBef>
                <a:spcPts val="20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A84967AA-4B26-426D-8185-065158151CA2}"/>
              </a:ext>
            </a:extLst>
          </p:cNvPr>
          <p:cNvSpPr>
            <a:spLocks noGrp="1"/>
          </p:cNvSpPr>
          <p:nvPr>
            <p:ph type="title"/>
          </p:nvPr>
        </p:nvSpPr>
        <p:spPr>
          <a:xfrm>
            <a:off x="607595" y="8343"/>
            <a:ext cx="10972798" cy="685800"/>
          </a:xfrm>
        </p:spPr>
        <p:txBody>
          <a:bodyPr/>
          <a:lstStyle>
            <a:lvl1pPr>
              <a:defRPr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347430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566400" cy="533400"/>
          </a:xfrm>
        </p:spPr>
        <p:txBody>
          <a:bodyPr/>
          <a:lstStyle/>
          <a:p>
            <a:r>
              <a:rPr lang="en-US"/>
              <a:t>Click to edit Master title style</a:t>
            </a:r>
          </a:p>
        </p:txBody>
      </p:sp>
      <p:sp>
        <p:nvSpPr>
          <p:cNvPr id="3" name="Content Placeholder 2"/>
          <p:cNvSpPr>
            <a:spLocks noGrp="1"/>
          </p:cNvSpPr>
          <p:nvPr>
            <p:ph sz="half" idx="1"/>
          </p:nvPr>
        </p:nvSpPr>
        <p:spPr>
          <a:xfrm>
            <a:off x="914400" y="914400"/>
            <a:ext cx="51816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9200" y="914400"/>
            <a:ext cx="51816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4457700" y="6477000"/>
            <a:ext cx="4165600" cy="381000"/>
          </a:xfrm>
          <a:prstGeom prst="rect">
            <a:avLst/>
          </a:prstGeom>
        </p:spPr>
        <p:txBody>
          <a:bodyPr/>
          <a:lstStyle>
            <a:lvl1pPr>
              <a:defRPr/>
            </a:lvl1pPr>
          </a:lstStyle>
          <a:p>
            <a:endParaRPr lang="en-US" b="0"/>
          </a:p>
        </p:txBody>
      </p:sp>
      <p:sp>
        <p:nvSpPr>
          <p:cNvPr id="6" name="Slide Number Placeholder 5"/>
          <p:cNvSpPr>
            <a:spLocks noGrp="1"/>
          </p:cNvSpPr>
          <p:nvPr>
            <p:ph type="sldNum" sz="quarter" idx="11"/>
          </p:nvPr>
        </p:nvSpPr>
        <p:spPr>
          <a:xfrm>
            <a:off x="11588751" y="6400800"/>
            <a:ext cx="546100" cy="457200"/>
          </a:xfrm>
          <a:prstGeom prst="rect">
            <a:avLst/>
          </a:prstGeom>
        </p:spPr>
        <p:txBody>
          <a:bodyPr/>
          <a:lstStyle>
            <a:lvl1pPr>
              <a:defRPr/>
            </a:lvl1pPr>
          </a:lstStyle>
          <a:p>
            <a:fld id="{0B01771A-AA5B-43DC-93B2-A78940C0D527}" type="slidenum">
              <a:rPr lang="en-US"/>
              <a:pPr/>
              <a:t>‹#›</a:t>
            </a:fld>
            <a:endParaRPr lang="en-US"/>
          </a:p>
        </p:txBody>
      </p:sp>
    </p:spTree>
    <p:extLst>
      <p:ext uri="{BB962C8B-B14F-4D97-AF65-F5344CB8AC3E}">
        <p14:creationId xmlns:p14="http://schemas.microsoft.com/office/powerpoint/2010/main" val="3987111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ACFB29-59D2-4823-BEFA-2A2FDF148C75}"/>
              </a:ext>
            </a:extLst>
          </p:cNvPr>
          <p:cNvSpPr>
            <a:spLocks noGrp="1"/>
          </p:cNvSpPr>
          <p:nvPr>
            <p:ph type="body" idx="1"/>
          </p:nvPr>
        </p:nvSpPr>
        <p:spPr>
          <a:xfrm>
            <a:off x="607595" y="1143000"/>
            <a:ext cx="10972800" cy="5029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EC448D8-B1FE-4537-8A5B-AEAA01D153E0}"/>
              </a:ext>
            </a:extLst>
          </p:cNvPr>
          <p:cNvSpPr>
            <a:spLocks noGrp="1"/>
          </p:cNvSpPr>
          <p:nvPr>
            <p:ph type="dt" sz="half" idx="2"/>
          </p:nvPr>
        </p:nvSpPr>
        <p:spPr>
          <a:xfrm>
            <a:off x="607595" y="6356350"/>
            <a:ext cx="916405" cy="365125"/>
          </a:xfrm>
          <a:prstGeom prst="rect">
            <a:avLst/>
          </a:prstGeom>
        </p:spPr>
        <p:txBody>
          <a:bodyPr vert="horz" lIns="91440" tIns="45720" rIns="91440" bIns="45720" rtlCol="0" anchor="ctr"/>
          <a:lstStyle>
            <a:lvl1pPr algn="l">
              <a:defRPr sz="1200">
                <a:solidFill>
                  <a:schemeClr val="tx1">
                    <a:lumMod val="50000"/>
                    <a:lumOff val="50000"/>
                  </a:schemeClr>
                </a:solidFill>
              </a:defRPr>
            </a:lvl1pPr>
          </a:lstStyle>
          <a:p>
            <a:fld id="{760E0BE6-6564-49A9-8C14-B1C43FE365BF}" type="datetime1">
              <a:rPr lang="en-US" smtClean="0"/>
              <a:t>5/20/2021</a:t>
            </a:fld>
            <a:endParaRPr lang="en-US"/>
          </a:p>
        </p:txBody>
      </p:sp>
      <p:sp>
        <p:nvSpPr>
          <p:cNvPr id="5" name="Footer Placeholder 4">
            <a:extLst>
              <a:ext uri="{FF2B5EF4-FFF2-40B4-BE49-F238E27FC236}">
                <a16:creationId xmlns:a16="http://schemas.microsoft.com/office/drawing/2014/main" id="{842C4873-1315-4883-97DC-8A47AFCAED56}"/>
              </a:ext>
            </a:extLst>
          </p:cNvPr>
          <p:cNvSpPr>
            <a:spLocks noGrp="1"/>
          </p:cNvSpPr>
          <p:nvPr>
            <p:ph type="ftr" sz="quarter" idx="3"/>
          </p:nvPr>
        </p:nvSpPr>
        <p:spPr>
          <a:xfrm>
            <a:off x="4267200" y="6356350"/>
            <a:ext cx="3664373" cy="365125"/>
          </a:xfrm>
          <a:prstGeom prst="rect">
            <a:avLst/>
          </a:prstGeom>
        </p:spPr>
        <p:txBody>
          <a:bodyPr vert="horz" lIns="91440" tIns="45720" rIns="91440" bIns="45720" rtlCol="0" anchor="ctr"/>
          <a:lstStyle>
            <a:lvl1pPr algn="ctr">
              <a:defRPr sz="1200">
                <a:solidFill>
                  <a:schemeClr val="tx1">
                    <a:lumMod val="50000"/>
                    <a:lumOff val="50000"/>
                  </a:schemeClr>
                </a:solidFill>
              </a:defRPr>
            </a:lvl1pPr>
          </a:lstStyle>
          <a:p>
            <a:endParaRPr lang="en-US"/>
          </a:p>
        </p:txBody>
      </p:sp>
      <p:sp>
        <p:nvSpPr>
          <p:cNvPr id="6" name="Slide Number Placeholder 5">
            <a:extLst>
              <a:ext uri="{FF2B5EF4-FFF2-40B4-BE49-F238E27FC236}">
                <a16:creationId xmlns:a16="http://schemas.microsoft.com/office/drawing/2014/main" id="{451DC0E4-58B6-42DF-8BD2-2BB7A3B6E319}"/>
              </a:ext>
            </a:extLst>
          </p:cNvPr>
          <p:cNvSpPr>
            <a:spLocks noGrp="1"/>
          </p:cNvSpPr>
          <p:nvPr>
            <p:ph type="sldNum" sz="quarter" idx="4"/>
          </p:nvPr>
        </p:nvSpPr>
        <p:spPr>
          <a:xfrm>
            <a:off x="10668000" y="6356350"/>
            <a:ext cx="912394" cy="365125"/>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fld id="{0778C724-3839-4D76-A707-B4C23905D055}" type="slidenum">
              <a:rPr lang="en-US" smtClean="0"/>
              <a:pPr/>
              <a:t>‹#›</a:t>
            </a:fld>
            <a:endParaRPr lang="en-US" dirty="0"/>
          </a:p>
        </p:txBody>
      </p:sp>
      <p:sp>
        <p:nvSpPr>
          <p:cNvPr id="10" name="Title Placeholder 9">
            <a:extLst>
              <a:ext uri="{FF2B5EF4-FFF2-40B4-BE49-F238E27FC236}">
                <a16:creationId xmlns:a16="http://schemas.microsoft.com/office/drawing/2014/main" id="{BCB9CD12-280E-4818-853C-F36BB6D68A85}"/>
              </a:ext>
            </a:extLst>
          </p:cNvPr>
          <p:cNvSpPr>
            <a:spLocks noGrp="1"/>
          </p:cNvSpPr>
          <p:nvPr>
            <p:ph type="title"/>
          </p:nvPr>
        </p:nvSpPr>
        <p:spPr>
          <a:xfrm>
            <a:off x="607595" y="228600"/>
            <a:ext cx="10972799" cy="685800"/>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163179962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0" r:id="rId3"/>
    <p:sldLayoutId id="2147483696" r:id="rId4"/>
    <p:sldLayoutId id="2147483697" r:id="rId5"/>
    <p:sldLayoutId id="2147483698" r:id="rId6"/>
    <p:sldLayoutId id="2147483701" r:id="rId7"/>
  </p:sldLayoutIdLst>
  <p:hf hdr="0" ftr="0" dt="0"/>
  <p:txStyles>
    <p:titleStyle>
      <a:lvl1pPr algn="l" defTabSz="914400" rtl="0" eaLnBrk="1" latinLnBrk="0" hangingPunct="1">
        <a:lnSpc>
          <a:spcPct val="90000"/>
        </a:lnSpc>
        <a:spcBef>
          <a:spcPct val="0"/>
        </a:spcBef>
        <a:buNone/>
        <a:defRPr sz="32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4.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B4EB4-B710-4B4C-9E9E-B9B5D5E06A83}"/>
              </a:ext>
            </a:extLst>
          </p:cNvPr>
          <p:cNvSpPr>
            <a:spLocks noGrp="1"/>
          </p:cNvSpPr>
          <p:nvPr>
            <p:ph type="ctrTitle"/>
          </p:nvPr>
        </p:nvSpPr>
        <p:spPr/>
        <p:txBody>
          <a:bodyPr/>
          <a:lstStyle/>
          <a:p>
            <a:r>
              <a:rPr lang="en-US" dirty="0"/>
              <a:t>Lecture 12</a:t>
            </a:r>
            <a:br>
              <a:rPr lang="en-US" dirty="0"/>
            </a:br>
            <a:r>
              <a:rPr lang="en-US" dirty="0"/>
              <a:t>Memory Hierarchy</a:t>
            </a:r>
          </a:p>
        </p:txBody>
      </p:sp>
      <p:sp>
        <p:nvSpPr>
          <p:cNvPr id="3" name="Subtitle 2">
            <a:extLst>
              <a:ext uri="{FF2B5EF4-FFF2-40B4-BE49-F238E27FC236}">
                <a16:creationId xmlns:a16="http://schemas.microsoft.com/office/drawing/2014/main" id="{BCC2EFA9-08FA-449E-880F-86912EE7E777}"/>
              </a:ext>
            </a:extLst>
          </p:cNvPr>
          <p:cNvSpPr>
            <a:spLocks noGrp="1"/>
          </p:cNvSpPr>
          <p:nvPr>
            <p:ph type="subTitle" idx="1"/>
          </p:nvPr>
        </p:nvSpPr>
        <p:spPr/>
        <p:txBody>
          <a:bodyPr/>
          <a:lstStyle/>
          <a:p>
            <a:r>
              <a:rPr lang="en-US" dirty="0"/>
              <a:t>CS213 – Intro to Computer Systems</a:t>
            </a:r>
          </a:p>
          <a:p>
            <a:r>
              <a:rPr lang="en-US" dirty="0"/>
              <a:t>Branden Ghena – Spring 2021</a:t>
            </a:r>
          </a:p>
        </p:txBody>
      </p:sp>
      <p:sp>
        <p:nvSpPr>
          <p:cNvPr id="4" name="TextBox 3">
            <a:extLst>
              <a:ext uri="{FF2B5EF4-FFF2-40B4-BE49-F238E27FC236}">
                <a16:creationId xmlns:a16="http://schemas.microsoft.com/office/drawing/2014/main" id="{039C8337-0804-4F14-931E-8B64EF5974B3}"/>
              </a:ext>
            </a:extLst>
          </p:cNvPr>
          <p:cNvSpPr txBox="1"/>
          <p:nvPr/>
        </p:nvSpPr>
        <p:spPr>
          <a:xfrm>
            <a:off x="607595" y="5511800"/>
            <a:ext cx="10972799" cy="584775"/>
          </a:xfrm>
          <a:prstGeom prst="rect">
            <a:avLst/>
          </a:prstGeom>
          <a:noFill/>
        </p:spPr>
        <p:txBody>
          <a:bodyPr wrap="square" rtlCol="0">
            <a:spAutoFit/>
          </a:bodyPr>
          <a:lstStyle/>
          <a:p>
            <a:r>
              <a:rPr lang="en-US" sz="1600" dirty="0"/>
              <a:t>Slides adapted from:</a:t>
            </a:r>
            <a:br>
              <a:rPr lang="en-US" sz="1600" dirty="0"/>
            </a:br>
            <a:r>
              <a:rPr lang="en-US" sz="1600" dirty="0"/>
              <a:t>St-Amour, </a:t>
            </a:r>
            <a:r>
              <a:rPr lang="en-US" sz="1600" dirty="0" err="1"/>
              <a:t>Hardavellas</a:t>
            </a:r>
            <a:r>
              <a:rPr lang="en-US" sz="1600" dirty="0"/>
              <a:t>, </a:t>
            </a:r>
            <a:r>
              <a:rPr lang="en-US" sz="1600" dirty="0" err="1"/>
              <a:t>Bustamente</a:t>
            </a:r>
            <a:r>
              <a:rPr lang="en-US" sz="1600" dirty="0"/>
              <a:t> (Northwestern), Bryant, </a:t>
            </a:r>
            <a:r>
              <a:rPr lang="en-US" sz="1600" dirty="0" err="1"/>
              <a:t>O’Hallaron</a:t>
            </a:r>
            <a:r>
              <a:rPr lang="en-US" sz="1600" dirty="0"/>
              <a:t> (CMU), Garcia, Weaver (UC Berkeley)</a:t>
            </a:r>
          </a:p>
        </p:txBody>
      </p:sp>
    </p:spTree>
    <p:extLst>
      <p:ext uri="{BB962C8B-B14F-4D97-AF65-F5344CB8AC3E}">
        <p14:creationId xmlns:p14="http://schemas.microsoft.com/office/powerpoint/2010/main" val="3802196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820D-5BA7-4665-875E-73F7D2E025F3}"/>
              </a:ext>
            </a:extLst>
          </p:cNvPr>
          <p:cNvSpPr>
            <a:spLocks noGrp="1"/>
          </p:cNvSpPr>
          <p:nvPr>
            <p:ph type="title"/>
          </p:nvPr>
        </p:nvSpPr>
        <p:spPr/>
        <p:txBody>
          <a:bodyPr/>
          <a:lstStyle/>
          <a:p>
            <a:r>
              <a:rPr lang="en-US" dirty="0"/>
              <a:t>Tour of computer memory</a:t>
            </a:r>
          </a:p>
        </p:txBody>
      </p:sp>
      <p:sp>
        <p:nvSpPr>
          <p:cNvPr id="4" name="Slide Number Placeholder 3">
            <a:extLst>
              <a:ext uri="{FF2B5EF4-FFF2-40B4-BE49-F238E27FC236}">
                <a16:creationId xmlns:a16="http://schemas.microsoft.com/office/drawing/2014/main" id="{159E7425-1162-4CBB-B221-AB270AA20173}"/>
              </a:ext>
            </a:extLst>
          </p:cNvPr>
          <p:cNvSpPr>
            <a:spLocks noGrp="1"/>
          </p:cNvSpPr>
          <p:nvPr>
            <p:ph type="sldNum" sz="quarter" idx="12"/>
          </p:nvPr>
        </p:nvSpPr>
        <p:spPr/>
        <p:txBody>
          <a:bodyPr/>
          <a:lstStyle/>
          <a:p>
            <a:fld id="{0778C724-3839-4D76-A707-B4C23905D055}" type="slidenum">
              <a:rPr lang="en-US" smtClean="0"/>
              <a:t>10</a:t>
            </a:fld>
            <a:endParaRPr lang="en-US"/>
          </a:p>
        </p:txBody>
      </p:sp>
      <p:grpSp>
        <p:nvGrpSpPr>
          <p:cNvPr id="5" name="Group 3">
            <a:extLst>
              <a:ext uri="{FF2B5EF4-FFF2-40B4-BE49-F238E27FC236}">
                <a16:creationId xmlns:a16="http://schemas.microsoft.com/office/drawing/2014/main" id="{80F20486-0077-4900-8CE2-0A8174EB4B2A}"/>
              </a:ext>
            </a:extLst>
          </p:cNvPr>
          <p:cNvGrpSpPr>
            <a:grpSpLocks/>
          </p:cNvGrpSpPr>
          <p:nvPr/>
        </p:nvGrpSpPr>
        <p:grpSpPr bwMode="auto">
          <a:xfrm>
            <a:off x="2371518" y="1691516"/>
            <a:ext cx="6960767" cy="3887718"/>
            <a:chOff x="168" y="1433"/>
            <a:chExt cx="4584" cy="2589"/>
          </a:xfrm>
        </p:grpSpPr>
        <p:sp>
          <p:nvSpPr>
            <p:cNvPr id="6" name="Rectangle 4">
              <a:extLst>
                <a:ext uri="{FF2B5EF4-FFF2-40B4-BE49-F238E27FC236}">
                  <a16:creationId xmlns:a16="http://schemas.microsoft.com/office/drawing/2014/main" id="{C7125276-9444-44A9-BAD0-0E64372B26A4}"/>
                </a:ext>
              </a:extLst>
            </p:cNvPr>
            <p:cNvSpPr>
              <a:spLocks noChangeArrowheads="1"/>
            </p:cNvSpPr>
            <p:nvPr/>
          </p:nvSpPr>
          <p:spPr bwMode="auto">
            <a:xfrm>
              <a:off x="3963" y="1622"/>
              <a:ext cx="573" cy="576"/>
            </a:xfrm>
            <a:prstGeom prst="rect">
              <a:avLst/>
            </a:prstGeom>
            <a:solidFill>
              <a:srgbClr val="D3F2D3"/>
            </a:solidFill>
            <a:ln w="12700">
              <a:solidFill>
                <a:schemeClr val="tx1"/>
              </a:solidFill>
              <a:miter lim="800000"/>
              <a:headEnd/>
              <a:tailEnd/>
            </a:ln>
          </p:spPr>
          <p:txBody>
            <a:bodyPr wrap="none" anchor="ctr"/>
            <a:lstStyle/>
            <a:p>
              <a:pPr algn="ctr" eaLnBrk="0" hangingPunct="0">
                <a:buNone/>
              </a:pPr>
              <a:r>
                <a:rPr lang="en-US" sz="1600" dirty="0">
                  <a:latin typeface="Helvetica" pitchFamily="34" charset="0"/>
                </a:rPr>
                <a:t>Main</a:t>
              </a:r>
            </a:p>
            <a:p>
              <a:pPr algn="ctr" eaLnBrk="0" hangingPunct="0">
                <a:buNone/>
              </a:pPr>
              <a:r>
                <a:rPr lang="en-US" sz="1600" dirty="0">
                  <a:latin typeface="Helvetica" pitchFamily="34" charset="0"/>
                </a:rPr>
                <a:t>memory</a:t>
              </a:r>
            </a:p>
          </p:txBody>
        </p:sp>
        <p:sp>
          <p:nvSpPr>
            <p:cNvPr id="7" name="AutoShape 5">
              <a:extLst>
                <a:ext uri="{FF2B5EF4-FFF2-40B4-BE49-F238E27FC236}">
                  <a16:creationId xmlns:a16="http://schemas.microsoft.com/office/drawing/2014/main" id="{4FBBE2EF-388E-4E7D-A4BC-785543787CD2}"/>
                </a:ext>
              </a:extLst>
            </p:cNvPr>
            <p:cNvSpPr>
              <a:spLocks noChangeArrowheads="1"/>
            </p:cNvSpPr>
            <p:nvPr/>
          </p:nvSpPr>
          <p:spPr bwMode="auto">
            <a:xfrm>
              <a:off x="3003" y="1718"/>
              <a:ext cx="940" cy="336"/>
            </a:xfrm>
            <a:prstGeom prst="leftRightArrow">
              <a:avLst>
                <a:gd name="adj1" fmla="val 50000"/>
                <a:gd name="adj2" fmla="val 55952"/>
              </a:avLst>
            </a:prstGeom>
            <a:noFill/>
            <a:ln w="12700">
              <a:solidFill>
                <a:schemeClr val="tx1"/>
              </a:solidFill>
              <a:miter lim="800000"/>
              <a:headEnd/>
              <a:tailEnd/>
            </a:ln>
          </p:spPr>
          <p:txBody>
            <a:bodyPr wrap="none" anchor="ctr"/>
            <a:lstStyle/>
            <a:p>
              <a:pPr>
                <a:buNone/>
              </a:pPr>
              <a:endParaRPr lang="en-US"/>
            </a:p>
          </p:txBody>
        </p:sp>
        <p:sp>
          <p:nvSpPr>
            <p:cNvPr id="8" name="Rectangle 6">
              <a:extLst>
                <a:ext uri="{FF2B5EF4-FFF2-40B4-BE49-F238E27FC236}">
                  <a16:creationId xmlns:a16="http://schemas.microsoft.com/office/drawing/2014/main" id="{1A48273A-6D20-448D-B2C8-70FA64D937C1}"/>
                </a:ext>
              </a:extLst>
            </p:cNvPr>
            <p:cNvSpPr>
              <a:spLocks noChangeArrowheads="1"/>
            </p:cNvSpPr>
            <p:nvPr/>
          </p:nvSpPr>
          <p:spPr bwMode="auto">
            <a:xfrm>
              <a:off x="2427" y="1738"/>
              <a:ext cx="573" cy="364"/>
            </a:xfrm>
            <a:prstGeom prst="rect">
              <a:avLst/>
            </a:prstGeom>
            <a:noFill/>
            <a:ln w="12700">
              <a:solidFill>
                <a:schemeClr val="tx1"/>
              </a:solidFill>
              <a:miter lim="800000"/>
              <a:headEnd/>
              <a:tailEnd/>
            </a:ln>
          </p:spPr>
          <p:txBody>
            <a:bodyPr wrap="none" anchor="ctr"/>
            <a:lstStyle/>
            <a:p>
              <a:pPr algn="ctr" eaLnBrk="0" hangingPunct="0">
                <a:buNone/>
              </a:pPr>
              <a:r>
                <a:rPr lang="en-US" sz="1600">
                  <a:latin typeface="Helvetica" pitchFamily="34" charset="0"/>
                </a:rPr>
                <a:t>I/O </a:t>
              </a:r>
            </a:p>
            <a:p>
              <a:pPr algn="ctr" eaLnBrk="0" hangingPunct="0">
                <a:buNone/>
              </a:pPr>
              <a:r>
                <a:rPr lang="en-US" sz="1600">
                  <a:latin typeface="Helvetica" pitchFamily="34" charset="0"/>
                </a:rPr>
                <a:t>bridge</a:t>
              </a:r>
            </a:p>
          </p:txBody>
        </p:sp>
        <p:sp>
          <p:nvSpPr>
            <p:cNvPr id="9" name="AutoShape 7">
              <a:extLst>
                <a:ext uri="{FF2B5EF4-FFF2-40B4-BE49-F238E27FC236}">
                  <a16:creationId xmlns:a16="http://schemas.microsoft.com/office/drawing/2014/main" id="{8290255C-BE17-41E1-8975-65576A8FF9F8}"/>
                </a:ext>
              </a:extLst>
            </p:cNvPr>
            <p:cNvSpPr>
              <a:spLocks noChangeArrowheads="1"/>
            </p:cNvSpPr>
            <p:nvPr/>
          </p:nvSpPr>
          <p:spPr bwMode="auto">
            <a:xfrm>
              <a:off x="1509" y="1718"/>
              <a:ext cx="915" cy="336"/>
            </a:xfrm>
            <a:prstGeom prst="leftRightArrow">
              <a:avLst>
                <a:gd name="adj1" fmla="val 50000"/>
                <a:gd name="adj2" fmla="val 54464"/>
              </a:avLst>
            </a:prstGeom>
            <a:noFill/>
            <a:ln w="12700">
              <a:solidFill>
                <a:schemeClr val="tx1"/>
              </a:solidFill>
              <a:miter lim="800000"/>
              <a:headEnd/>
              <a:tailEnd/>
            </a:ln>
          </p:spPr>
          <p:txBody>
            <a:bodyPr wrap="none" anchor="ctr"/>
            <a:lstStyle/>
            <a:p>
              <a:pPr>
                <a:buNone/>
              </a:pPr>
              <a:endParaRPr lang="en-US"/>
            </a:p>
          </p:txBody>
        </p:sp>
        <p:sp>
          <p:nvSpPr>
            <p:cNvPr id="10" name="Rectangle 19">
              <a:extLst>
                <a:ext uri="{FF2B5EF4-FFF2-40B4-BE49-F238E27FC236}">
                  <a16:creationId xmlns:a16="http://schemas.microsoft.com/office/drawing/2014/main" id="{02C5CFF0-052D-4040-B1FC-94F72ED0E957}"/>
                </a:ext>
              </a:extLst>
            </p:cNvPr>
            <p:cNvSpPr>
              <a:spLocks noChangeArrowheads="1"/>
            </p:cNvSpPr>
            <p:nvPr/>
          </p:nvSpPr>
          <p:spPr bwMode="auto">
            <a:xfrm>
              <a:off x="216" y="1547"/>
              <a:ext cx="1268" cy="653"/>
            </a:xfrm>
            <a:prstGeom prst="rect">
              <a:avLst/>
            </a:prstGeom>
            <a:solidFill>
              <a:srgbClr val="EDEBCF"/>
            </a:solidFill>
            <a:ln w="12700" cap="rnd" cmpd="sng">
              <a:solidFill>
                <a:schemeClr val="tx1"/>
              </a:solidFill>
              <a:prstDash val="solid"/>
              <a:miter lim="800000"/>
              <a:headEnd/>
              <a:tailEnd/>
            </a:ln>
          </p:spPr>
          <p:txBody>
            <a:bodyPr wrap="none" anchor="ctr"/>
            <a:lstStyle/>
            <a:p>
              <a:pPr>
                <a:buNone/>
              </a:pPr>
              <a:r>
                <a:rPr lang="en-US" sz="1600" dirty="0">
                  <a:latin typeface="Helvetica"/>
                  <a:cs typeface="Helvetica"/>
                </a:rPr>
                <a:t>Processor</a:t>
              </a:r>
            </a:p>
          </p:txBody>
        </p:sp>
        <p:sp>
          <p:nvSpPr>
            <p:cNvPr id="11" name="Text Box 21">
              <a:extLst>
                <a:ext uri="{FF2B5EF4-FFF2-40B4-BE49-F238E27FC236}">
                  <a16:creationId xmlns:a16="http://schemas.microsoft.com/office/drawing/2014/main" id="{26FA57AE-8CFB-4D3C-A4BB-FE3EB8EE7F80}"/>
                </a:ext>
              </a:extLst>
            </p:cNvPr>
            <p:cNvSpPr txBox="1">
              <a:spLocks noChangeArrowheads="1"/>
            </p:cNvSpPr>
            <p:nvPr/>
          </p:nvSpPr>
          <p:spPr bwMode="auto">
            <a:xfrm>
              <a:off x="2059" y="1433"/>
              <a:ext cx="831" cy="225"/>
            </a:xfrm>
            <a:prstGeom prst="rect">
              <a:avLst/>
            </a:prstGeom>
            <a:noFill/>
            <a:ln w="12700">
              <a:noFill/>
              <a:miter lim="800000"/>
              <a:headEnd/>
              <a:tailEnd/>
            </a:ln>
          </p:spPr>
          <p:txBody>
            <a:bodyPr wrap="none" anchor="ctr">
              <a:spAutoFit/>
            </a:bodyPr>
            <a:lstStyle/>
            <a:p>
              <a:pPr algn="ctr" eaLnBrk="0" hangingPunct="0">
                <a:buNone/>
              </a:pPr>
              <a:r>
                <a:rPr lang="en-US" sz="1600" dirty="0">
                  <a:latin typeface="Helvetica" pitchFamily="34" charset="0"/>
                </a:rPr>
                <a:t>System bus</a:t>
              </a:r>
            </a:p>
          </p:txBody>
        </p:sp>
        <p:sp>
          <p:nvSpPr>
            <p:cNvPr id="12" name="Line 22">
              <a:extLst>
                <a:ext uri="{FF2B5EF4-FFF2-40B4-BE49-F238E27FC236}">
                  <a16:creationId xmlns:a16="http://schemas.microsoft.com/office/drawing/2014/main" id="{76877B06-40DC-49E8-9CE8-C47063B8F6D5}"/>
                </a:ext>
              </a:extLst>
            </p:cNvPr>
            <p:cNvSpPr>
              <a:spLocks noChangeShapeType="1"/>
            </p:cNvSpPr>
            <p:nvPr/>
          </p:nvSpPr>
          <p:spPr bwMode="auto">
            <a:xfrm flipH="1">
              <a:off x="1929" y="1638"/>
              <a:ext cx="190" cy="249"/>
            </a:xfrm>
            <a:prstGeom prst="line">
              <a:avLst/>
            </a:prstGeom>
            <a:noFill/>
            <a:ln w="12700">
              <a:solidFill>
                <a:schemeClr val="tx1"/>
              </a:solidFill>
              <a:prstDash val="dash"/>
              <a:round/>
              <a:headEnd/>
              <a:tailEnd type="triangle" w="med" len="med"/>
            </a:ln>
          </p:spPr>
          <p:txBody>
            <a:bodyPr wrap="none" anchor="ctr"/>
            <a:lstStyle/>
            <a:p>
              <a:pPr>
                <a:buNone/>
              </a:pPr>
              <a:endParaRPr lang="en-US"/>
            </a:p>
          </p:txBody>
        </p:sp>
        <p:sp>
          <p:nvSpPr>
            <p:cNvPr id="13" name="Text Box 23">
              <a:extLst>
                <a:ext uri="{FF2B5EF4-FFF2-40B4-BE49-F238E27FC236}">
                  <a16:creationId xmlns:a16="http://schemas.microsoft.com/office/drawing/2014/main" id="{FE17A4F4-8274-4304-8A41-BC5BE018A0B1}"/>
                </a:ext>
              </a:extLst>
            </p:cNvPr>
            <p:cNvSpPr txBox="1">
              <a:spLocks noChangeArrowheads="1"/>
            </p:cNvSpPr>
            <p:nvPr/>
          </p:nvSpPr>
          <p:spPr bwMode="auto">
            <a:xfrm>
              <a:off x="3028" y="1433"/>
              <a:ext cx="865" cy="225"/>
            </a:xfrm>
            <a:prstGeom prst="rect">
              <a:avLst/>
            </a:prstGeom>
            <a:noFill/>
            <a:ln w="12700">
              <a:noFill/>
              <a:miter lim="800000"/>
              <a:headEnd/>
              <a:tailEnd/>
            </a:ln>
          </p:spPr>
          <p:txBody>
            <a:bodyPr wrap="none" anchor="ctr">
              <a:spAutoFit/>
            </a:bodyPr>
            <a:lstStyle/>
            <a:p>
              <a:pPr algn="ctr" eaLnBrk="0" hangingPunct="0">
                <a:buNone/>
              </a:pPr>
              <a:r>
                <a:rPr lang="en-US" sz="1600">
                  <a:latin typeface="Helvetica" pitchFamily="34" charset="0"/>
                </a:rPr>
                <a:t>Memory bus</a:t>
              </a:r>
            </a:p>
          </p:txBody>
        </p:sp>
        <p:sp>
          <p:nvSpPr>
            <p:cNvPr id="14" name="Line 24">
              <a:extLst>
                <a:ext uri="{FF2B5EF4-FFF2-40B4-BE49-F238E27FC236}">
                  <a16:creationId xmlns:a16="http://schemas.microsoft.com/office/drawing/2014/main" id="{0384E628-C468-42C4-99BA-DF7970E48CF9}"/>
                </a:ext>
              </a:extLst>
            </p:cNvPr>
            <p:cNvSpPr>
              <a:spLocks noChangeShapeType="1"/>
            </p:cNvSpPr>
            <p:nvPr/>
          </p:nvSpPr>
          <p:spPr bwMode="auto">
            <a:xfrm>
              <a:off x="3432" y="1632"/>
              <a:ext cx="0" cy="288"/>
            </a:xfrm>
            <a:prstGeom prst="line">
              <a:avLst/>
            </a:prstGeom>
            <a:noFill/>
            <a:ln w="12700">
              <a:solidFill>
                <a:schemeClr val="tx1"/>
              </a:solidFill>
              <a:prstDash val="dash"/>
              <a:round/>
              <a:headEnd/>
              <a:tailEnd type="triangle" w="med" len="med"/>
            </a:ln>
          </p:spPr>
          <p:txBody>
            <a:bodyPr wrap="none" anchor="ctr"/>
            <a:lstStyle/>
            <a:p>
              <a:pPr>
                <a:buNone/>
              </a:pPr>
              <a:endParaRPr lang="en-US"/>
            </a:p>
          </p:txBody>
        </p:sp>
        <p:sp>
          <p:nvSpPr>
            <p:cNvPr id="15" name="AutoShape 25">
              <a:extLst>
                <a:ext uri="{FF2B5EF4-FFF2-40B4-BE49-F238E27FC236}">
                  <a16:creationId xmlns:a16="http://schemas.microsoft.com/office/drawing/2014/main" id="{F1FECEFE-4F48-412D-8D68-DAA187DCC586}"/>
                </a:ext>
              </a:extLst>
            </p:cNvPr>
            <p:cNvSpPr>
              <a:spLocks noChangeArrowheads="1"/>
            </p:cNvSpPr>
            <p:nvPr/>
          </p:nvSpPr>
          <p:spPr bwMode="auto">
            <a:xfrm>
              <a:off x="2568" y="2150"/>
              <a:ext cx="312" cy="432"/>
            </a:xfrm>
            <a:prstGeom prst="upArrow">
              <a:avLst>
                <a:gd name="adj1" fmla="val 36667"/>
                <a:gd name="adj2" fmla="val 44872"/>
              </a:avLst>
            </a:prstGeom>
            <a:noFill/>
            <a:ln w="12700">
              <a:solidFill>
                <a:schemeClr val="tx1"/>
              </a:solidFill>
              <a:miter lim="800000"/>
              <a:headEnd/>
              <a:tailEnd/>
            </a:ln>
          </p:spPr>
          <p:txBody>
            <a:bodyPr wrap="none" anchor="ctr"/>
            <a:lstStyle/>
            <a:p>
              <a:pPr>
                <a:buNone/>
              </a:pPr>
              <a:endParaRPr lang="en-US"/>
            </a:p>
          </p:txBody>
        </p:sp>
        <p:sp>
          <p:nvSpPr>
            <p:cNvPr id="16" name="AutoShape 26">
              <a:extLst>
                <a:ext uri="{FF2B5EF4-FFF2-40B4-BE49-F238E27FC236}">
                  <a16:creationId xmlns:a16="http://schemas.microsoft.com/office/drawing/2014/main" id="{72C1ED46-BEA2-4151-A84C-96AB0B71088F}"/>
                </a:ext>
              </a:extLst>
            </p:cNvPr>
            <p:cNvSpPr>
              <a:spLocks noChangeArrowheads="1"/>
            </p:cNvSpPr>
            <p:nvPr/>
          </p:nvSpPr>
          <p:spPr bwMode="auto">
            <a:xfrm flipV="1">
              <a:off x="3264" y="2614"/>
              <a:ext cx="312" cy="432"/>
            </a:xfrm>
            <a:prstGeom prst="upArrow">
              <a:avLst>
                <a:gd name="adj1" fmla="val 36667"/>
                <a:gd name="adj2" fmla="val 44872"/>
              </a:avLst>
            </a:prstGeom>
            <a:noFill/>
            <a:ln w="12700">
              <a:solidFill>
                <a:schemeClr val="tx1"/>
              </a:solidFill>
              <a:miter lim="800000"/>
              <a:headEnd/>
              <a:tailEnd/>
            </a:ln>
          </p:spPr>
          <p:txBody>
            <a:bodyPr wrap="none" anchor="ctr"/>
            <a:lstStyle/>
            <a:p>
              <a:pPr>
                <a:buNone/>
              </a:pPr>
              <a:endParaRPr lang="en-US"/>
            </a:p>
          </p:txBody>
        </p:sp>
        <p:sp>
          <p:nvSpPr>
            <p:cNvPr id="17" name="Rectangle 27">
              <a:extLst>
                <a:ext uri="{FF2B5EF4-FFF2-40B4-BE49-F238E27FC236}">
                  <a16:creationId xmlns:a16="http://schemas.microsoft.com/office/drawing/2014/main" id="{10DA8448-95DF-4155-8E69-8F617711BA75}"/>
                </a:ext>
              </a:extLst>
            </p:cNvPr>
            <p:cNvSpPr>
              <a:spLocks noChangeArrowheads="1"/>
            </p:cNvSpPr>
            <p:nvPr/>
          </p:nvSpPr>
          <p:spPr bwMode="auto">
            <a:xfrm>
              <a:off x="3000" y="3070"/>
              <a:ext cx="816" cy="328"/>
            </a:xfrm>
            <a:prstGeom prst="rect">
              <a:avLst/>
            </a:prstGeom>
            <a:solidFill>
              <a:srgbClr val="D3F2D3"/>
            </a:solidFill>
            <a:ln w="12700">
              <a:solidFill>
                <a:schemeClr val="tx1"/>
              </a:solidFill>
              <a:miter lim="800000"/>
              <a:headEnd/>
              <a:tailEnd/>
            </a:ln>
          </p:spPr>
          <p:txBody>
            <a:bodyPr wrap="none" anchor="ctr"/>
            <a:lstStyle/>
            <a:p>
              <a:pPr algn="ctr" eaLnBrk="0" hangingPunct="0">
                <a:buNone/>
              </a:pPr>
              <a:r>
                <a:rPr lang="en-US" sz="1600">
                  <a:latin typeface="Helvetica" pitchFamily="34" charset="0"/>
                </a:rPr>
                <a:t>Disk </a:t>
              </a:r>
            </a:p>
            <a:p>
              <a:pPr algn="ctr" eaLnBrk="0" hangingPunct="0">
                <a:buNone/>
              </a:pPr>
              <a:r>
                <a:rPr lang="en-US" sz="1600">
                  <a:latin typeface="Helvetica" pitchFamily="34" charset="0"/>
                </a:rPr>
                <a:t>controller</a:t>
              </a:r>
            </a:p>
          </p:txBody>
        </p:sp>
        <p:sp>
          <p:nvSpPr>
            <p:cNvPr id="18" name="AutoShape 28">
              <a:extLst>
                <a:ext uri="{FF2B5EF4-FFF2-40B4-BE49-F238E27FC236}">
                  <a16:creationId xmlns:a16="http://schemas.microsoft.com/office/drawing/2014/main" id="{43374ED0-C705-41B3-9E79-A905C3C974D6}"/>
                </a:ext>
              </a:extLst>
            </p:cNvPr>
            <p:cNvSpPr>
              <a:spLocks noChangeArrowheads="1"/>
            </p:cNvSpPr>
            <p:nvPr/>
          </p:nvSpPr>
          <p:spPr bwMode="auto">
            <a:xfrm flipV="1">
              <a:off x="1796" y="2614"/>
              <a:ext cx="312" cy="432"/>
            </a:xfrm>
            <a:prstGeom prst="upArrow">
              <a:avLst>
                <a:gd name="adj1" fmla="val 36667"/>
                <a:gd name="adj2" fmla="val 44872"/>
              </a:avLst>
            </a:prstGeom>
            <a:noFill/>
            <a:ln w="12700">
              <a:solidFill>
                <a:schemeClr val="tx1"/>
              </a:solidFill>
              <a:miter lim="800000"/>
              <a:headEnd/>
              <a:tailEnd/>
            </a:ln>
          </p:spPr>
          <p:txBody>
            <a:bodyPr wrap="none" anchor="ctr"/>
            <a:lstStyle/>
            <a:p>
              <a:pPr>
                <a:buNone/>
              </a:pPr>
              <a:endParaRPr lang="en-US"/>
            </a:p>
          </p:txBody>
        </p:sp>
        <p:sp>
          <p:nvSpPr>
            <p:cNvPr id="19" name="Rectangle 29">
              <a:extLst>
                <a:ext uri="{FF2B5EF4-FFF2-40B4-BE49-F238E27FC236}">
                  <a16:creationId xmlns:a16="http://schemas.microsoft.com/office/drawing/2014/main" id="{3A2DA4FD-4F0D-4540-91F3-696287637A57}"/>
                </a:ext>
              </a:extLst>
            </p:cNvPr>
            <p:cNvSpPr>
              <a:spLocks noChangeArrowheads="1"/>
            </p:cNvSpPr>
            <p:nvPr/>
          </p:nvSpPr>
          <p:spPr bwMode="auto">
            <a:xfrm>
              <a:off x="1532" y="3070"/>
              <a:ext cx="816" cy="328"/>
            </a:xfrm>
            <a:prstGeom prst="rect">
              <a:avLst/>
            </a:prstGeom>
            <a:solidFill>
              <a:srgbClr val="FFFFC3"/>
            </a:solidFill>
            <a:ln w="12700">
              <a:solidFill>
                <a:schemeClr val="tx1"/>
              </a:solidFill>
              <a:miter lim="800000"/>
              <a:headEnd/>
              <a:tailEnd/>
            </a:ln>
          </p:spPr>
          <p:txBody>
            <a:bodyPr wrap="none" anchor="ctr"/>
            <a:lstStyle/>
            <a:p>
              <a:pPr algn="ctr" eaLnBrk="0" hangingPunct="0">
                <a:buNone/>
              </a:pPr>
              <a:r>
                <a:rPr lang="en-US" sz="1600">
                  <a:latin typeface="Helvetica" pitchFamily="34" charset="0"/>
                </a:rPr>
                <a:t>Graphics</a:t>
              </a:r>
            </a:p>
            <a:p>
              <a:pPr algn="ctr" eaLnBrk="0" hangingPunct="0">
                <a:buNone/>
              </a:pPr>
              <a:r>
                <a:rPr lang="en-US" sz="1600">
                  <a:latin typeface="Helvetica" pitchFamily="34" charset="0"/>
                </a:rPr>
                <a:t>adapter</a:t>
              </a:r>
            </a:p>
          </p:txBody>
        </p:sp>
        <p:sp>
          <p:nvSpPr>
            <p:cNvPr id="20" name="AutoShape 30">
              <a:extLst>
                <a:ext uri="{FF2B5EF4-FFF2-40B4-BE49-F238E27FC236}">
                  <a16:creationId xmlns:a16="http://schemas.microsoft.com/office/drawing/2014/main" id="{7765D54F-1A9D-4D85-9FFC-C3213CA74024}"/>
                </a:ext>
              </a:extLst>
            </p:cNvPr>
            <p:cNvSpPr>
              <a:spLocks noChangeArrowheads="1"/>
            </p:cNvSpPr>
            <p:nvPr/>
          </p:nvSpPr>
          <p:spPr bwMode="auto">
            <a:xfrm flipV="1">
              <a:off x="740" y="2614"/>
              <a:ext cx="312" cy="432"/>
            </a:xfrm>
            <a:prstGeom prst="upArrow">
              <a:avLst>
                <a:gd name="adj1" fmla="val 36667"/>
                <a:gd name="adj2" fmla="val 44872"/>
              </a:avLst>
            </a:prstGeom>
            <a:noFill/>
            <a:ln w="12700">
              <a:solidFill>
                <a:schemeClr val="tx1"/>
              </a:solidFill>
              <a:miter lim="800000"/>
              <a:headEnd/>
              <a:tailEnd/>
            </a:ln>
          </p:spPr>
          <p:txBody>
            <a:bodyPr wrap="none" anchor="ctr"/>
            <a:lstStyle/>
            <a:p>
              <a:pPr>
                <a:buNone/>
              </a:pPr>
              <a:endParaRPr lang="en-US"/>
            </a:p>
          </p:txBody>
        </p:sp>
        <p:sp>
          <p:nvSpPr>
            <p:cNvPr id="21" name="Rectangle 31">
              <a:extLst>
                <a:ext uri="{FF2B5EF4-FFF2-40B4-BE49-F238E27FC236}">
                  <a16:creationId xmlns:a16="http://schemas.microsoft.com/office/drawing/2014/main" id="{CC28F390-AB78-4F8E-A031-1FD2DB33DC05}"/>
                </a:ext>
              </a:extLst>
            </p:cNvPr>
            <p:cNvSpPr>
              <a:spLocks noChangeArrowheads="1"/>
            </p:cNvSpPr>
            <p:nvPr/>
          </p:nvSpPr>
          <p:spPr bwMode="auto">
            <a:xfrm>
              <a:off x="524" y="3062"/>
              <a:ext cx="720" cy="328"/>
            </a:xfrm>
            <a:prstGeom prst="rect">
              <a:avLst/>
            </a:prstGeom>
            <a:solidFill>
              <a:schemeClr val="accent1">
                <a:lumMod val="20000"/>
                <a:lumOff val="80000"/>
              </a:schemeClr>
            </a:solidFill>
            <a:ln w="12700">
              <a:solidFill>
                <a:schemeClr val="tx1"/>
              </a:solidFill>
              <a:miter lim="800000"/>
              <a:headEnd/>
              <a:tailEnd/>
            </a:ln>
          </p:spPr>
          <p:txBody>
            <a:bodyPr wrap="none" anchor="ctr"/>
            <a:lstStyle/>
            <a:p>
              <a:pPr algn="ctr" eaLnBrk="0" hangingPunct="0">
                <a:buNone/>
              </a:pPr>
              <a:r>
                <a:rPr lang="en-US" sz="1600" dirty="0">
                  <a:latin typeface="Helvetica" pitchFamily="34" charset="0"/>
                </a:rPr>
                <a:t>USB</a:t>
              </a:r>
            </a:p>
            <a:p>
              <a:pPr algn="ctr" eaLnBrk="0" hangingPunct="0">
                <a:buNone/>
              </a:pPr>
              <a:r>
                <a:rPr lang="en-US" sz="1600" dirty="0">
                  <a:latin typeface="Helvetica" pitchFamily="34" charset="0"/>
                </a:rPr>
                <a:t>controller</a:t>
              </a:r>
            </a:p>
          </p:txBody>
        </p:sp>
        <p:sp>
          <p:nvSpPr>
            <p:cNvPr id="22" name="Line 32">
              <a:extLst>
                <a:ext uri="{FF2B5EF4-FFF2-40B4-BE49-F238E27FC236}">
                  <a16:creationId xmlns:a16="http://schemas.microsoft.com/office/drawing/2014/main" id="{7EAE5011-162C-492C-9485-658E8BCA778B}"/>
                </a:ext>
              </a:extLst>
            </p:cNvPr>
            <p:cNvSpPr>
              <a:spLocks noChangeShapeType="1"/>
            </p:cNvSpPr>
            <p:nvPr/>
          </p:nvSpPr>
          <p:spPr bwMode="auto">
            <a:xfrm>
              <a:off x="668" y="3398"/>
              <a:ext cx="0" cy="192"/>
            </a:xfrm>
            <a:prstGeom prst="line">
              <a:avLst/>
            </a:prstGeom>
            <a:noFill/>
            <a:ln w="12700">
              <a:solidFill>
                <a:schemeClr val="tx1"/>
              </a:solidFill>
              <a:round/>
              <a:headEnd type="triangle" w="med" len="med"/>
              <a:tailEnd/>
            </a:ln>
          </p:spPr>
          <p:txBody>
            <a:bodyPr wrap="none" anchor="ctr"/>
            <a:lstStyle/>
            <a:p>
              <a:pPr>
                <a:buNone/>
              </a:pPr>
              <a:endParaRPr lang="en-US"/>
            </a:p>
          </p:txBody>
        </p:sp>
        <p:sp>
          <p:nvSpPr>
            <p:cNvPr id="23" name="Line 33">
              <a:extLst>
                <a:ext uri="{FF2B5EF4-FFF2-40B4-BE49-F238E27FC236}">
                  <a16:creationId xmlns:a16="http://schemas.microsoft.com/office/drawing/2014/main" id="{15142060-4D94-40BF-B8C9-FE66174C3B76}"/>
                </a:ext>
              </a:extLst>
            </p:cNvPr>
            <p:cNvSpPr>
              <a:spLocks noChangeShapeType="1"/>
            </p:cNvSpPr>
            <p:nvPr/>
          </p:nvSpPr>
          <p:spPr bwMode="auto">
            <a:xfrm>
              <a:off x="1148" y="3398"/>
              <a:ext cx="0" cy="192"/>
            </a:xfrm>
            <a:prstGeom prst="line">
              <a:avLst/>
            </a:prstGeom>
            <a:noFill/>
            <a:ln w="12700">
              <a:solidFill>
                <a:schemeClr val="tx1"/>
              </a:solidFill>
              <a:round/>
              <a:headEnd type="triangle" w="med" len="med"/>
              <a:tailEnd/>
            </a:ln>
          </p:spPr>
          <p:txBody>
            <a:bodyPr wrap="none" anchor="ctr"/>
            <a:lstStyle/>
            <a:p>
              <a:pPr>
                <a:buNone/>
              </a:pPr>
              <a:endParaRPr lang="en-US"/>
            </a:p>
          </p:txBody>
        </p:sp>
        <p:sp>
          <p:nvSpPr>
            <p:cNvPr id="24" name="Text Box 34">
              <a:extLst>
                <a:ext uri="{FF2B5EF4-FFF2-40B4-BE49-F238E27FC236}">
                  <a16:creationId xmlns:a16="http://schemas.microsoft.com/office/drawing/2014/main" id="{7E25133B-336A-4D9C-8BEC-9DDE3C385D42}"/>
                </a:ext>
              </a:extLst>
            </p:cNvPr>
            <p:cNvSpPr txBox="1">
              <a:spLocks noChangeArrowheads="1"/>
            </p:cNvSpPr>
            <p:nvPr/>
          </p:nvSpPr>
          <p:spPr bwMode="auto">
            <a:xfrm>
              <a:off x="341" y="3536"/>
              <a:ext cx="523" cy="224"/>
            </a:xfrm>
            <a:prstGeom prst="rect">
              <a:avLst/>
            </a:prstGeom>
            <a:noFill/>
            <a:ln w="12700">
              <a:noFill/>
              <a:miter lim="800000"/>
              <a:headEnd/>
              <a:tailEnd/>
            </a:ln>
          </p:spPr>
          <p:txBody>
            <a:bodyPr wrap="none" anchor="ctr">
              <a:spAutoFit/>
            </a:bodyPr>
            <a:lstStyle/>
            <a:p>
              <a:pPr algn="ctr" eaLnBrk="0" hangingPunct="0">
                <a:buNone/>
              </a:pPr>
              <a:r>
                <a:rPr lang="en-US" sz="1600" dirty="0">
                  <a:latin typeface="Helvetica" pitchFamily="34" charset="0"/>
                </a:rPr>
                <a:t>Mouse</a:t>
              </a:r>
            </a:p>
          </p:txBody>
        </p:sp>
        <p:sp>
          <p:nvSpPr>
            <p:cNvPr id="25" name="Text Box 35">
              <a:extLst>
                <a:ext uri="{FF2B5EF4-FFF2-40B4-BE49-F238E27FC236}">
                  <a16:creationId xmlns:a16="http://schemas.microsoft.com/office/drawing/2014/main" id="{C6AD6FE5-B60F-4DF2-A8D5-AEF3C63A11C6}"/>
                </a:ext>
              </a:extLst>
            </p:cNvPr>
            <p:cNvSpPr txBox="1">
              <a:spLocks noChangeArrowheads="1"/>
            </p:cNvSpPr>
            <p:nvPr/>
          </p:nvSpPr>
          <p:spPr bwMode="auto">
            <a:xfrm>
              <a:off x="864" y="3535"/>
              <a:ext cx="700" cy="225"/>
            </a:xfrm>
            <a:prstGeom prst="rect">
              <a:avLst/>
            </a:prstGeom>
            <a:noFill/>
            <a:ln w="12700">
              <a:noFill/>
              <a:miter lim="800000"/>
              <a:headEnd/>
              <a:tailEnd/>
            </a:ln>
          </p:spPr>
          <p:txBody>
            <a:bodyPr wrap="none" anchor="ctr">
              <a:spAutoFit/>
            </a:bodyPr>
            <a:lstStyle/>
            <a:p>
              <a:pPr algn="ctr" eaLnBrk="0" hangingPunct="0">
                <a:buNone/>
              </a:pPr>
              <a:r>
                <a:rPr lang="en-US" sz="1600">
                  <a:latin typeface="Helvetica" pitchFamily="34" charset="0"/>
                </a:rPr>
                <a:t>Keyboard</a:t>
              </a:r>
            </a:p>
          </p:txBody>
        </p:sp>
        <p:sp>
          <p:nvSpPr>
            <p:cNvPr id="26" name="Line 36">
              <a:extLst>
                <a:ext uri="{FF2B5EF4-FFF2-40B4-BE49-F238E27FC236}">
                  <a16:creationId xmlns:a16="http://schemas.microsoft.com/office/drawing/2014/main" id="{95E46DB1-B077-429C-A705-BAB695857A78}"/>
                </a:ext>
              </a:extLst>
            </p:cNvPr>
            <p:cNvSpPr>
              <a:spLocks noChangeShapeType="1"/>
            </p:cNvSpPr>
            <p:nvPr/>
          </p:nvSpPr>
          <p:spPr bwMode="auto">
            <a:xfrm>
              <a:off x="1964" y="3420"/>
              <a:ext cx="0" cy="192"/>
            </a:xfrm>
            <a:prstGeom prst="line">
              <a:avLst/>
            </a:prstGeom>
            <a:noFill/>
            <a:ln w="12700">
              <a:solidFill>
                <a:schemeClr val="tx1"/>
              </a:solidFill>
              <a:round/>
              <a:headEnd/>
              <a:tailEnd type="triangle" w="med" len="med"/>
            </a:ln>
          </p:spPr>
          <p:txBody>
            <a:bodyPr wrap="none" anchor="ctr"/>
            <a:lstStyle/>
            <a:p>
              <a:pPr>
                <a:buNone/>
              </a:pPr>
              <a:endParaRPr lang="en-US"/>
            </a:p>
          </p:txBody>
        </p:sp>
        <p:sp>
          <p:nvSpPr>
            <p:cNvPr id="27" name="Text Box 37">
              <a:extLst>
                <a:ext uri="{FF2B5EF4-FFF2-40B4-BE49-F238E27FC236}">
                  <a16:creationId xmlns:a16="http://schemas.microsoft.com/office/drawing/2014/main" id="{7474D88B-6A8C-45E0-B1E5-55E3A5D94667}"/>
                </a:ext>
              </a:extLst>
            </p:cNvPr>
            <p:cNvSpPr txBox="1">
              <a:spLocks noChangeArrowheads="1"/>
            </p:cNvSpPr>
            <p:nvPr/>
          </p:nvSpPr>
          <p:spPr bwMode="auto">
            <a:xfrm>
              <a:off x="1667" y="3546"/>
              <a:ext cx="565" cy="225"/>
            </a:xfrm>
            <a:prstGeom prst="rect">
              <a:avLst/>
            </a:prstGeom>
            <a:noFill/>
            <a:ln w="12700">
              <a:noFill/>
              <a:miter lim="800000"/>
              <a:headEnd/>
              <a:tailEnd/>
            </a:ln>
          </p:spPr>
          <p:txBody>
            <a:bodyPr wrap="none" anchor="ctr">
              <a:spAutoFit/>
            </a:bodyPr>
            <a:lstStyle/>
            <a:p>
              <a:pPr algn="ctr" eaLnBrk="0" hangingPunct="0">
                <a:buNone/>
              </a:pPr>
              <a:r>
                <a:rPr lang="en-US" sz="1600" dirty="0">
                  <a:latin typeface="Helvetica" pitchFamily="34" charset="0"/>
                </a:rPr>
                <a:t>Display</a:t>
              </a:r>
            </a:p>
          </p:txBody>
        </p:sp>
        <p:sp>
          <p:nvSpPr>
            <p:cNvPr id="28" name="Line 38">
              <a:extLst>
                <a:ext uri="{FF2B5EF4-FFF2-40B4-BE49-F238E27FC236}">
                  <a16:creationId xmlns:a16="http://schemas.microsoft.com/office/drawing/2014/main" id="{0D3B1E0F-7363-4ED6-891B-F94B263DC8FC}"/>
                </a:ext>
              </a:extLst>
            </p:cNvPr>
            <p:cNvSpPr>
              <a:spLocks noChangeShapeType="1"/>
            </p:cNvSpPr>
            <p:nvPr/>
          </p:nvSpPr>
          <p:spPr bwMode="auto">
            <a:xfrm>
              <a:off x="3416" y="3398"/>
              <a:ext cx="0" cy="240"/>
            </a:xfrm>
            <a:prstGeom prst="line">
              <a:avLst/>
            </a:prstGeom>
            <a:noFill/>
            <a:ln w="12700">
              <a:solidFill>
                <a:schemeClr val="tx1"/>
              </a:solidFill>
              <a:round/>
              <a:headEnd type="triangle" w="med" len="med"/>
              <a:tailEnd type="triangle" w="med" len="med"/>
            </a:ln>
          </p:spPr>
          <p:txBody>
            <a:bodyPr wrap="none" anchor="ctr"/>
            <a:lstStyle/>
            <a:p>
              <a:pPr>
                <a:buNone/>
              </a:pPr>
              <a:endParaRPr lang="en-US"/>
            </a:p>
          </p:txBody>
        </p:sp>
        <p:sp>
          <p:nvSpPr>
            <p:cNvPr id="29" name="AutoShape 39">
              <a:extLst>
                <a:ext uri="{FF2B5EF4-FFF2-40B4-BE49-F238E27FC236}">
                  <a16:creationId xmlns:a16="http://schemas.microsoft.com/office/drawing/2014/main" id="{775B2F92-57E1-445B-9381-5F3AE3DF3287}"/>
                </a:ext>
              </a:extLst>
            </p:cNvPr>
            <p:cNvSpPr>
              <a:spLocks noChangeArrowheads="1"/>
            </p:cNvSpPr>
            <p:nvPr/>
          </p:nvSpPr>
          <p:spPr bwMode="auto">
            <a:xfrm>
              <a:off x="3224" y="3638"/>
              <a:ext cx="384" cy="384"/>
            </a:xfrm>
            <a:prstGeom prst="can">
              <a:avLst>
                <a:gd name="adj" fmla="val 25000"/>
              </a:avLst>
            </a:prstGeom>
            <a:solidFill>
              <a:srgbClr val="D3F2D3"/>
            </a:solidFill>
            <a:ln w="12700">
              <a:solidFill>
                <a:schemeClr val="tx1"/>
              </a:solidFill>
              <a:round/>
              <a:headEnd/>
              <a:tailEnd/>
            </a:ln>
          </p:spPr>
          <p:txBody>
            <a:bodyPr wrap="none" anchor="ctr"/>
            <a:lstStyle/>
            <a:p>
              <a:pPr algn="ctr" eaLnBrk="0" hangingPunct="0">
                <a:buNone/>
              </a:pPr>
              <a:r>
                <a:rPr lang="en-US" sz="1600">
                  <a:latin typeface="Helvetica" pitchFamily="34" charset="0"/>
                </a:rPr>
                <a:t>Disk</a:t>
              </a:r>
            </a:p>
          </p:txBody>
        </p:sp>
        <p:sp>
          <p:nvSpPr>
            <p:cNvPr id="30" name="AutoShape 40">
              <a:extLst>
                <a:ext uri="{FF2B5EF4-FFF2-40B4-BE49-F238E27FC236}">
                  <a16:creationId xmlns:a16="http://schemas.microsoft.com/office/drawing/2014/main" id="{054DDC7F-B160-4EB6-AF65-9B81AFE263C0}"/>
                </a:ext>
              </a:extLst>
            </p:cNvPr>
            <p:cNvSpPr>
              <a:spLocks noChangeArrowheads="1"/>
            </p:cNvSpPr>
            <p:nvPr/>
          </p:nvSpPr>
          <p:spPr bwMode="auto">
            <a:xfrm>
              <a:off x="168" y="2478"/>
              <a:ext cx="4584" cy="248"/>
            </a:xfrm>
            <a:prstGeom prst="leftRightArrow">
              <a:avLst>
                <a:gd name="adj1" fmla="val 48611"/>
                <a:gd name="adj2" fmla="val 95500"/>
              </a:avLst>
            </a:prstGeom>
            <a:solidFill>
              <a:schemeClr val="bg1"/>
            </a:solidFill>
            <a:ln w="12700">
              <a:solidFill>
                <a:schemeClr val="tx1"/>
              </a:solidFill>
              <a:miter lim="800000"/>
              <a:headEnd/>
              <a:tailEnd/>
            </a:ln>
          </p:spPr>
          <p:txBody>
            <a:bodyPr wrap="none" anchor="ctr"/>
            <a:lstStyle/>
            <a:p>
              <a:pPr>
                <a:buNone/>
              </a:pPr>
              <a:endParaRPr lang="en-US"/>
            </a:p>
          </p:txBody>
        </p:sp>
        <p:sp>
          <p:nvSpPr>
            <p:cNvPr id="31" name="Rectangle 41">
              <a:extLst>
                <a:ext uri="{FF2B5EF4-FFF2-40B4-BE49-F238E27FC236}">
                  <a16:creationId xmlns:a16="http://schemas.microsoft.com/office/drawing/2014/main" id="{29737B34-E28F-4ECB-93AD-D9379FBD55EE}"/>
                </a:ext>
              </a:extLst>
            </p:cNvPr>
            <p:cNvSpPr>
              <a:spLocks noChangeArrowheads="1"/>
            </p:cNvSpPr>
            <p:nvPr/>
          </p:nvSpPr>
          <p:spPr bwMode="auto">
            <a:xfrm>
              <a:off x="846" y="2739"/>
              <a:ext cx="105" cy="96"/>
            </a:xfrm>
            <a:prstGeom prst="rect">
              <a:avLst/>
            </a:prstGeom>
            <a:solidFill>
              <a:schemeClr val="bg1"/>
            </a:solidFill>
            <a:ln w="12700">
              <a:noFill/>
              <a:miter lim="800000"/>
              <a:headEnd/>
              <a:tailEnd/>
            </a:ln>
          </p:spPr>
          <p:txBody>
            <a:bodyPr wrap="none" anchor="ctr"/>
            <a:lstStyle/>
            <a:p>
              <a:pPr>
                <a:buNone/>
              </a:pPr>
              <a:endParaRPr lang="en-US"/>
            </a:p>
          </p:txBody>
        </p:sp>
        <p:sp>
          <p:nvSpPr>
            <p:cNvPr id="32" name="Rectangle 42">
              <a:extLst>
                <a:ext uri="{FF2B5EF4-FFF2-40B4-BE49-F238E27FC236}">
                  <a16:creationId xmlns:a16="http://schemas.microsoft.com/office/drawing/2014/main" id="{9B4D9FD2-240A-4142-8FDF-156F7D396A8D}"/>
                </a:ext>
              </a:extLst>
            </p:cNvPr>
            <p:cNvSpPr>
              <a:spLocks noChangeArrowheads="1"/>
            </p:cNvSpPr>
            <p:nvPr/>
          </p:nvSpPr>
          <p:spPr bwMode="auto">
            <a:xfrm>
              <a:off x="1902" y="2733"/>
              <a:ext cx="105" cy="96"/>
            </a:xfrm>
            <a:prstGeom prst="rect">
              <a:avLst/>
            </a:prstGeom>
            <a:solidFill>
              <a:schemeClr val="bg1"/>
            </a:solidFill>
            <a:ln w="12700">
              <a:noFill/>
              <a:miter lim="800000"/>
              <a:headEnd/>
              <a:tailEnd/>
            </a:ln>
          </p:spPr>
          <p:txBody>
            <a:bodyPr wrap="none" anchor="ctr"/>
            <a:lstStyle/>
            <a:p>
              <a:pPr>
                <a:buNone/>
              </a:pPr>
              <a:endParaRPr lang="en-US"/>
            </a:p>
          </p:txBody>
        </p:sp>
        <p:sp>
          <p:nvSpPr>
            <p:cNvPr id="33" name="Rectangle 43">
              <a:extLst>
                <a:ext uri="{FF2B5EF4-FFF2-40B4-BE49-F238E27FC236}">
                  <a16:creationId xmlns:a16="http://schemas.microsoft.com/office/drawing/2014/main" id="{E33A5490-75A8-46AC-A270-46FE2A744E64}"/>
                </a:ext>
              </a:extLst>
            </p:cNvPr>
            <p:cNvSpPr>
              <a:spLocks noChangeArrowheads="1"/>
            </p:cNvSpPr>
            <p:nvPr/>
          </p:nvSpPr>
          <p:spPr bwMode="auto">
            <a:xfrm>
              <a:off x="3372" y="2727"/>
              <a:ext cx="102" cy="96"/>
            </a:xfrm>
            <a:prstGeom prst="rect">
              <a:avLst/>
            </a:prstGeom>
            <a:solidFill>
              <a:schemeClr val="bg1"/>
            </a:solidFill>
            <a:ln w="12700">
              <a:noFill/>
              <a:miter lim="800000"/>
              <a:headEnd/>
              <a:tailEnd/>
            </a:ln>
          </p:spPr>
          <p:txBody>
            <a:bodyPr wrap="none" anchor="ctr"/>
            <a:lstStyle/>
            <a:p>
              <a:pPr>
                <a:buNone/>
              </a:pPr>
              <a:endParaRPr lang="en-US"/>
            </a:p>
          </p:txBody>
        </p:sp>
        <p:sp>
          <p:nvSpPr>
            <p:cNvPr id="34" name="Text Box 44">
              <a:extLst>
                <a:ext uri="{FF2B5EF4-FFF2-40B4-BE49-F238E27FC236}">
                  <a16:creationId xmlns:a16="http://schemas.microsoft.com/office/drawing/2014/main" id="{FE6BE951-DC17-4C1B-ADDB-B91CFFF60C8B}"/>
                </a:ext>
              </a:extLst>
            </p:cNvPr>
            <p:cNvSpPr txBox="1">
              <a:spLocks noChangeArrowheads="1"/>
            </p:cNvSpPr>
            <p:nvPr/>
          </p:nvSpPr>
          <p:spPr bwMode="auto">
            <a:xfrm>
              <a:off x="2411" y="2739"/>
              <a:ext cx="561" cy="225"/>
            </a:xfrm>
            <a:prstGeom prst="rect">
              <a:avLst/>
            </a:prstGeom>
            <a:noFill/>
            <a:ln w="12700">
              <a:noFill/>
              <a:miter lim="800000"/>
              <a:headEnd/>
              <a:tailEnd/>
            </a:ln>
          </p:spPr>
          <p:txBody>
            <a:bodyPr wrap="none" anchor="ctr">
              <a:spAutoFit/>
            </a:bodyPr>
            <a:lstStyle/>
            <a:p>
              <a:pPr algn="ctr" eaLnBrk="0" hangingPunct="0">
                <a:buNone/>
              </a:pPr>
              <a:r>
                <a:rPr lang="en-US" sz="1600" dirty="0">
                  <a:latin typeface="Helvetica" pitchFamily="34" charset="0"/>
                </a:rPr>
                <a:t>I/O bus</a:t>
              </a:r>
            </a:p>
          </p:txBody>
        </p:sp>
        <p:sp>
          <p:nvSpPr>
            <p:cNvPr id="35" name="Rectangle 45">
              <a:extLst>
                <a:ext uri="{FF2B5EF4-FFF2-40B4-BE49-F238E27FC236}">
                  <a16:creationId xmlns:a16="http://schemas.microsoft.com/office/drawing/2014/main" id="{5C6CA192-3BC8-4ACA-82AE-63927954D024}"/>
                </a:ext>
              </a:extLst>
            </p:cNvPr>
            <p:cNvSpPr>
              <a:spLocks noChangeArrowheads="1"/>
            </p:cNvSpPr>
            <p:nvPr/>
          </p:nvSpPr>
          <p:spPr bwMode="auto">
            <a:xfrm>
              <a:off x="2673" y="2688"/>
              <a:ext cx="102" cy="96"/>
            </a:xfrm>
            <a:prstGeom prst="rect">
              <a:avLst/>
            </a:prstGeom>
            <a:solidFill>
              <a:schemeClr val="bg1"/>
            </a:solidFill>
            <a:ln w="12700">
              <a:noFill/>
              <a:miter lim="800000"/>
              <a:headEnd/>
              <a:tailEnd/>
            </a:ln>
          </p:spPr>
          <p:txBody>
            <a:bodyPr wrap="none" anchor="ctr"/>
            <a:lstStyle/>
            <a:p>
              <a:pPr>
                <a:buNone/>
              </a:pPr>
              <a:endParaRPr lang="en-US"/>
            </a:p>
          </p:txBody>
        </p:sp>
        <p:sp>
          <p:nvSpPr>
            <p:cNvPr id="36" name="Rectangle 46">
              <a:extLst>
                <a:ext uri="{FF2B5EF4-FFF2-40B4-BE49-F238E27FC236}">
                  <a16:creationId xmlns:a16="http://schemas.microsoft.com/office/drawing/2014/main" id="{112A9E58-E622-4BDC-8284-56A34853C193}"/>
                </a:ext>
              </a:extLst>
            </p:cNvPr>
            <p:cNvSpPr>
              <a:spLocks noChangeArrowheads="1"/>
            </p:cNvSpPr>
            <p:nvPr/>
          </p:nvSpPr>
          <p:spPr bwMode="auto">
            <a:xfrm>
              <a:off x="3864" y="2486"/>
              <a:ext cx="80" cy="256"/>
            </a:xfrm>
            <a:prstGeom prst="rect">
              <a:avLst/>
            </a:prstGeom>
            <a:solidFill>
              <a:schemeClr val="bg1"/>
            </a:solidFill>
            <a:ln w="12700">
              <a:solidFill>
                <a:schemeClr val="tx1"/>
              </a:solidFill>
              <a:miter lim="800000"/>
              <a:headEnd/>
              <a:tailEnd/>
            </a:ln>
          </p:spPr>
          <p:txBody>
            <a:bodyPr wrap="none" anchor="ctr"/>
            <a:lstStyle/>
            <a:p>
              <a:pPr>
                <a:buNone/>
              </a:pPr>
              <a:endParaRPr lang="en-US"/>
            </a:p>
          </p:txBody>
        </p:sp>
        <p:sp>
          <p:nvSpPr>
            <p:cNvPr id="37" name="Rectangle 47">
              <a:extLst>
                <a:ext uri="{FF2B5EF4-FFF2-40B4-BE49-F238E27FC236}">
                  <a16:creationId xmlns:a16="http://schemas.microsoft.com/office/drawing/2014/main" id="{BF5CBDB9-0B13-4565-B930-41D83678B512}"/>
                </a:ext>
              </a:extLst>
            </p:cNvPr>
            <p:cNvSpPr>
              <a:spLocks noChangeArrowheads="1"/>
            </p:cNvSpPr>
            <p:nvPr/>
          </p:nvSpPr>
          <p:spPr bwMode="auto">
            <a:xfrm>
              <a:off x="4056" y="2486"/>
              <a:ext cx="80" cy="256"/>
            </a:xfrm>
            <a:prstGeom prst="rect">
              <a:avLst/>
            </a:prstGeom>
            <a:solidFill>
              <a:schemeClr val="bg1"/>
            </a:solidFill>
            <a:ln w="12700">
              <a:solidFill>
                <a:schemeClr val="tx1"/>
              </a:solidFill>
              <a:miter lim="800000"/>
              <a:headEnd/>
              <a:tailEnd/>
            </a:ln>
          </p:spPr>
          <p:txBody>
            <a:bodyPr wrap="none" anchor="ctr"/>
            <a:lstStyle/>
            <a:p>
              <a:pPr>
                <a:buNone/>
              </a:pPr>
              <a:endParaRPr lang="en-US"/>
            </a:p>
          </p:txBody>
        </p:sp>
        <p:sp>
          <p:nvSpPr>
            <p:cNvPr id="38" name="Rectangle 48">
              <a:extLst>
                <a:ext uri="{FF2B5EF4-FFF2-40B4-BE49-F238E27FC236}">
                  <a16:creationId xmlns:a16="http://schemas.microsoft.com/office/drawing/2014/main" id="{E786C04C-7D39-496A-BC93-4C37C33E62CC}"/>
                </a:ext>
              </a:extLst>
            </p:cNvPr>
            <p:cNvSpPr>
              <a:spLocks noChangeArrowheads="1"/>
            </p:cNvSpPr>
            <p:nvPr/>
          </p:nvSpPr>
          <p:spPr bwMode="auto">
            <a:xfrm>
              <a:off x="4248" y="2486"/>
              <a:ext cx="80" cy="256"/>
            </a:xfrm>
            <a:prstGeom prst="rect">
              <a:avLst/>
            </a:prstGeom>
            <a:solidFill>
              <a:schemeClr val="bg1"/>
            </a:solidFill>
            <a:ln w="12700">
              <a:solidFill>
                <a:schemeClr val="tx1"/>
              </a:solidFill>
              <a:miter lim="800000"/>
              <a:headEnd/>
              <a:tailEnd/>
            </a:ln>
          </p:spPr>
          <p:txBody>
            <a:bodyPr wrap="none" anchor="ctr"/>
            <a:lstStyle/>
            <a:p>
              <a:pPr>
                <a:buNone/>
              </a:pPr>
              <a:endParaRPr lang="en-US"/>
            </a:p>
          </p:txBody>
        </p:sp>
      </p:grpSp>
      <p:sp>
        <p:nvSpPr>
          <p:cNvPr id="46" name="Rectangle 45">
            <a:extLst>
              <a:ext uri="{FF2B5EF4-FFF2-40B4-BE49-F238E27FC236}">
                <a16:creationId xmlns:a16="http://schemas.microsoft.com/office/drawing/2014/main" id="{3C14DF03-0AE8-4C38-BC1E-9FB4900EBA71}"/>
              </a:ext>
            </a:extLst>
          </p:cNvPr>
          <p:cNvSpPr/>
          <p:nvPr/>
        </p:nvSpPr>
        <p:spPr>
          <a:xfrm>
            <a:off x="2330519" y="1551092"/>
            <a:ext cx="2160813" cy="1597004"/>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A0C3AB3C-2C29-465E-8EA5-F0670DC423CE}"/>
              </a:ext>
            </a:extLst>
          </p:cNvPr>
          <p:cNvSpPr txBox="1"/>
          <p:nvPr/>
        </p:nvSpPr>
        <p:spPr>
          <a:xfrm>
            <a:off x="2322166" y="1043552"/>
            <a:ext cx="2521457" cy="369332"/>
          </a:xfrm>
          <a:prstGeom prst="rect">
            <a:avLst/>
          </a:prstGeom>
          <a:noFill/>
        </p:spPr>
        <p:txBody>
          <a:bodyPr wrap="square" rtlCol="0">
            <a:spAutoFit/>
          </a:bodyPr>
          <a:lstStyle/>
          <a:p>
            <a:r>
              <a:rPr lang="en-US" dirty="0"/>
              <a:t>Registers and Caches</a:t>
            </a:r>
          </a:p>
        </p:txBody>
      </p:sp>
    </p:spTree>
    <p:extLst>
      <p:ext uri="{BB962C8B-B14F-4D97-AF65-F5344CB8AC3E}">
        <p14:creationId xmlns:p14="http://schemas.microsoft.com/office/powerpoint/2010/main" val="3346555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19D5C-3C08-47DF-9266-B43558A61A59}"/>
              </a:ext>
            </a:extLst>
          </p:cNvPr>
          <p:cNvSpPr>
            <a:spLocks noGrp="1"/>
          </p:cNvSpPr>
          <p:nvPr>
            <p:ph type="title"/>
          </p:nvPr>
        </p:nvSpPr>
        <p:spPr/>
        <p:txBody>
          <a:bodyPr/>
          <a:lstStyle/>
          <a:p>
            <a:r>
              <a:rPr lang="en-US" dirty="0"/>
              <a:t>Register storage</a:t>
            </a:r>
          </a:p>
        </p:txBody>
      </p:sp>
      <p:sp>
        <p:nvSpPr>
          <p:cNvPr id="3" name="Content Placeholder 2">
            <a:extLst>
              <a:ext uri="{FF2B5EF4-FFF2-40B4-BE49-F238E27FC236}">
                <a16:creationId xmlns:a16="http://schemas.microsoft.com/office/drawing/2014/main" id="{A32AD979-5DFA-4C79-84ED-C200CA801DE3}"/>
              </a:ext>
            </a:extLst>
          </p:cNvPr>
          <p:cNvSpPr>
            <a:spLocks noGrp="1"/>
          </p:cNvSpPr>
          <p:nvPr>
            <p:ph idx="1"/>
          </p:nvPr>
        </p:nvSpPr>
        <p:spPr/>
        <p:txBody>
          <a:bodyPr/>
          <a:lstStyle/>
          <a:p>
            <a:r>
              <a:rPr lang="en-US" dirty="0"/>
              <a:t>x86-64</a:t>
            </a:r>
          </a:p>
          <a:p>
            <a:pPr lvl="1"/>
            <a:r>
              <a:rPr lang="en-US" dirty="0"/>
              <a:t>16 registers (general-purpose) with 8 bytes each</a:t>
            </a:r>
          </a:p>
          <a:p>
            <a:pPr lvl="1"/>
            <a:r>
              <a:rPr lang="en-US" dirty="0"/>
              <a:t>32 registers (special-purpose) with up to 64 bytes each</a:t>
            </a:r>
          </a:p>
          <a:p>
            <a:pPr lvl="1"/>
            <a:r>
              <a:rPr lang="en-US" dirty="0"/>
              <a:t>Plus some other odds and ends (</a:t>
            </a:r>
            <a:r>
              <a:rPr lang="en-US" dirty="0">
                <a:latin typeface="Courier New" panose="02070309020205020404" pitchFamily="49" charset="0"/>
                <a:cs typeface="Courier New" panose="02070309020205020404" pitchFamily="49" charset="0"/>
              </a:rPr>
              <a:t>%rip</a:t>
            </a:r>
            <a:r>
              <a:rPr lang="en-US" dirty="0"/>
              <a:t>, flags, segments, etc.)</a:t>
            </a:r>
          </a:p>
          <a:p>
            <a:pPr lvl="1"/>
            <a:endParaRPr lang="en-US" dirty="0"/>
          </a:p>
          <a:p>
            <a:r>
              <a:rPr lang="en-US" dirty="0"/>
              <a:t>128 bytes for general purpose registers</a:t>
            </a:r>
          </a:p>
          <a:p>
            <a:r>
              <a:rPr lang="en-US" dirty="0"/>
              <a:t>Order 1-2 kB for everything</a:t>
            </a:r>
          </a:p>
          <a:p>
            <a:endParaRPr lang="en-US" dirty="0"/>
          </a:p>
          <a:p>
            <a:r>
              <a:rPr lang="en-US" dirty="0"/>
              <a:t>Accesses are very fast. Within a single cycle</a:t>
            </a:r>
          </a:p>
        </p:txBody>
      </p:sp>
      <p:sp>
        <p:nvSpPr>
          <p:cNvPr id="4" name="Slide Number Placeholder 3">
            <a:extLst>
              <a:ext uri="{FF2B5EF4-FFF2-40B4-BE49-F238E27FC236}">
                <a16:creationId xmlns:a16="http://schemas.microsoft.com/office/drawing/2014/main" id="{42A4BA99-8FED-4719-B7F6-3931ABC31179}"/>
              </a:ext>
            </a:extLst>
          </p:cNvPr>
          <p:cNvSpPr>
            <a:spLocks noGrp="1"/>
          </p:cNvSpPr>
          <p:nvPr>
            <p:ph type="sldNum" sz="quarter" idx="12"/>
          </p:nvPr>
        </p:nvSpPr>
        <p:spPr/>
        <p:txBody>
          <a:bodyPr/>
          <a:lstStyle/>
          <a:p>
            <a:fld id="{0778C724-3839-4D76-A707-B4C23905D055}" type="slidenum">
              <a:rPr lang="en-US" smtClean="0"/>
              <a:t>11</a:t>
            </a:fld>
            <a:endParaRPr lang="en-US"/>
          </a:p>
        </p:txBody>
      </p:sp>
    </p:spTree>
    <p:extLst>
      <p:ext uri="{BB962C8B-B14F-4D97-AF65-F5344CB8AC3E}">
        <p14:creationId xmlns:p14="http://schemas.microsoft.com/office/powerpoint/2010/main" val="1550743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00CAF-AD3E-42EC-94F2-71AD9AAD405B}"/>
              </a:ext>
            </a:extLst>
          </p:cNvPr>
          <p:cNvSpPr>
            <a:spLocks noGrp="1"/>
          </p:cNvSpPr>
          <p:nvPr>
            <p:ph type="title"/>
          </p:nvPr>
        </p:nvSpPr>
        <p:spPr/>
        <p:txBody>
          <a:bodyPr/>
          <a:lstStyle/>
          <a:p>
            <a:r>
              <a:rPr lang="en-US" dirty="0"/>
              <a:t>Register technology: SRAM</a:t>
            </a:r>
          </a:p>
        </p:txBody>
      </p:sp>
      <p:sp>
        <p:nvSpPr>
          <p:cNvPr id="3" name="Content Placeholder 2">
            <a:extLst>
              <a:ext uri="{FF2B5EF4-FFF2-40B4-BE49-F238E27FC236}">
                <a16:creationId xmlns:a16="http://schemas.microsoft.com/office/drawing/2014/main" id="{561EA217-FF8C-4504-A625-0950A6BE00DD}"/>
              </a:ext>
            </a:extLst>
          </p:cNvPr>
          <p:cNvSpPr>
            <a:spLocks noGrp="1"/>
          </p:cNvSpPr>
          <p:nvPr>
            <p:ph idx="1"/>
          </p:nvPr>
        </p:nvSpPr>
        <p:spPr/>
        <p:txBody>
          <a:bodyPr/>
          <a:lstStyle/>
          <a:p>
            <a:r>
              <a:rPr lang="en-US" dirty="0"/>
              <a:t>Static RAM (SRAM)</a:t>
            </a:r>
          </a:p>
          <a:p>
            <a:pPr lvl="1"/>
            <a:r>
              <a:rPr lang="en-US" dirty="0"/>
              <a:t>Each cell stores a bit in a bi-stable circuit,</a:t>
            </a:r>
            <a:br>
              <a:rPr lang="en-US" dirty="0"/>
            </a:br>
            <a:r>
              <a:rPr lang="en-US" dirty="0"/>
              <a:t>typically a six-transistor circuit</a:t>
            </a:r>
          </a:p>
          <a:p>
            <a:pPr lvl="1"/>
            <a:r>
              <a:rPr lang="en-US" dirty="0"/>
              <a:t>Static – no need for periodic refreshing;</a:t>
            </a:r>
            <a:br>
              <a:rPr lang="en-US" dirty="0"/>
            </a:br>
            <a:r>
              <a:rPr lang="en-US" dirty="0"/>
              <a:t>keeps data while powered</a:t>
            </a:r>
          </a:p>
          <a:p>
            <a:pPr lvl="1"/>
            <a:r>
              <a:rPr lang="en-US" dirty="0"/>
              <a:t>Relatively insensitive to disturbances such as electrical noise</a:t>
            </a:r>
          </a:p>
          <a:p>
            <a:pPr lvl="2"/>
            <a:r>
              <a:rPr lang="en-US" dirty="0"/>
              <a:t>Energetic particles (alpha particles, cosmic rays) can flip stored bits</a:t>
            </a:r>
          </a:p>
          <a:p>
            <a:pPr lvl="2"/>
            <a:endParaRPr lang="en-US" dirty="0"/>
          </a:p>
          <a:p>
            <a:r>
              <a:rPr lang="en-US" dirty="0"/>
              <a:t>Fastest memory on computer</a:t>
            </a:r>
          </a:p>
          <a:p>
            <a:pPr lvl="1"/>
            <a:r>
              <a:rPr lang="en-US" dirty="0"/>
              <a:t>Also most expensive and takes up most space per bit</a:t>
            </a:r>
          </a:p>
          <a:p>
            <a:pPr lvl="1"/>
            <a:r>
              <a:rPr lang="en-US" dirty="0"/>
              <a:t>Typically used for registers and cache memories</a:t>
            </a:r>
          </a:p>
          <a:p>
            <a:endParaRPr lang="en-US" dirty="0"/>
          </a:p>
        </p:txBody>
      </p:sp>
      <p:sp>
        <p:nvSpPr>
          <p:cNvPr id="4" name="Slide Number Placeholder 3">
            <a:extLst>
              <a:ext uri="{FF2B5EF4-FFF2-40B4-BE49-F238E27FC236}">
                <a16:creationId xmlns:a16="http://schemas.microsoft.com/office/drawing/2014/main" id="{5112C0C9-C08D-4ACC-852F-4AD83E5FD459}"/>
              </a:ext>
            </a:extLst>
          </p:cNvPr>
          <p:cNvSpPr>
            <a:spLocks noGrp="1"/>
          </p:cNvSpPr>
          <p:nvPr>
            <p:ph type="sldNum" sz="quarter" idx="12"/>
          </p:nvPr>
        </p:nvSpPr>
        <p:spPr/>
        <p:txBody>
          <a:bodyPr/>
          <a:lstStyle/>
          <a:p>
            <a:fld id="{0778C724-3839-4D76-A707-B4C23905D055}" type="slidenum">
              <a:rPr lang="en-US" smtClean="0"/>
              <a:t>12</a:t>
            </a:fld>
            <a:endParaRPr lang="en-US"/>
          </a:p>
        </p:txBody>
      </p:sp>
      <p:pic>
        <p:nvPicPr>
          <p:cNvPr id="2050" name="Picture 2">
            <a:extLst>
              <a:ext uri="{FF2B5EF4-FFF2-40B4-BE49-F238E27FC236}">
                <a16:creationId xmlns:a16="http://schemas.microsoft.com/office/drawing/2014/main" id="{6E97CD55-7CFA-4B88-97D2-9BA8CA4F9C9E}"/>
              </a:ext>
            </a:extLst>
          </p:cNvP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7959144" y="136525"/>
            <a:ext cx="3621250" cy="2715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215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820D-5BA7-4665-875E-73F7D2E025F3}"/>
              </a:ext>
            </a:extLst>
          </p:cNvPr>
          <p:cNvSpPr>
            <a:spLocks noGrp="1"/>
          </p:cNvSpPr>
          <p:nvPr>
            <p:ph type="title"/>
          </p:nvPr>
        </p:nvSpPr>
        <p:spPr/>
        <p:txBody>
          <a:bodyPr/>
          <a:lstStyle/>
          <a:p>
            <a:r>
              <a:rPr lang="en-US" dirty="0"/>
              <a:t>Tour of computer memory</a:t>
            </a:r>
          </a:p>
        </p:txBody>
      </p:sp>
      <p:sp>
        <p:nvSpPr>
          <p:cNvPr id="4" name="Slide Number Placeholder 3">
            <a:extLst>
              <a:ext uri="{FF2B5EF4-FFF2-40B4-BE49-F238E27FC236}">
                <a16:creationId xmlns:a16="http://schemas.microsoft.com/office/drawing/2014/main" id="{159E7425-1162-4CBB-B221-AB270AA20173}"/>
              </a:ext>
            </a:extLst>
          </p:cNvPr>
          <p:cNvSpPr>
            <a:spLocks noGrp="1"/>
          </p:cNvSpPr>
          <p:nvPr>
            <p:ph type="sldNum" sz="quarter" idx="12"/>
          </p:nvPr>
        </p:nvSpPr>
        <p:spPr/>
        <p:txBody>
          <a:bodyPr/>
          <a:lstStyle/>
          <a:p>
            <a:fld id="{0778C724-3839-4D76-A707-B4C23905D055}" type="slidenum">
              <a:rPr lang="en-US" smtClean="0"/>
              <a:t>13</a:t>
            </a:fld>
            <a:endParaRPr lang="en-US"/>
          </a:p>
        </p:txBody>
      </p:sp>
      <p:grpSp>
        <p:nvGrpSpPr>
          <p:cNvPr id="5" name="Group 3">
            <a:extLst>
              <a:ext uri="{FF2B5EF4-FFF2-40B4-BE49-F238E27FC236}">
                <a16:creationId xmlns:a16="http://schemas.microsoft.com/office/drawing/2014/main" id="{80F20486-0077-4900-8CE2-0A8174EB4B2A}"/>
              </a:ext>
            </a:extLst>
          </p:cNvPr>
          <p:cNvGrpSpPr>
            <a:grpSpLocks/>
          </p:cNvGrpSpPr>
          <p:nvPr/>
        </p:nvGrpSpPr>
        <p:grpSpPr bwMode="auto">
          <a:xfrm>
            <a:off x="2371518" y="1691516"/>
            <a:ext cx="6960767" cy="3887718"/>
            <a:chOff x="168" y="1433"/>
            <a:chExt cx="4584" cy="2589"/>
          </a:xfrm>
        </p:grpSpPr>
        <p:sp>
          <p:nvSpPr>
            <p:cNvPr id="6" name="Rectangle 4">
              <a:extLst>
                <a:ext uri="{FF2B5EF4-FFF2-40B4-BE49-F238E27FC236}">
                  <a16:creationId xmlns:a16="http://schemas.microsoft.com/office/drawing/2014/main" id="{C7125276-9444-44A9-BAD0-0E64372B26A4}"/>
                </a:ext>
              </a:extLst>
            </p:cNvPr>
            <p:cNvSpPr>
              <a:spLocks noChangeArrowheads="1"/>
            </p:cNvSpPr>
            <p:nvPr/>
          </p:nvSpPr>
          <p:spPr bwMode="auto">
            <a:xfrm>
              <a:off x="3963" y="1622"/>
              <a:ext cx="573" cy="576"/>
            </a:xfrm>
            <a:prstGeom prst="rect">
              <a:avLst/>
            </a:prstGeom>
            <a:solidFill>
              <a:srgbClr val="D3F2D3"/>
            </a:solidFill>
            <a:ln w="12700">
              <a:solidFill>
                <a:schemeClr val="tx1"/>
              </a:solidFill>
              <a:miter lim="800000"/>
              <a:headEnd/>
              <a:tailEnd/>
            </a:ln>
          </p:spPr>
          <p:txBody>
            <a:bodyPr wrap="none" anchor="ctr"/>
            <a:lstStyle/>
            <a:p>
              <a:pPr algn="ctr" eaLnBrk="0" hangingPunct="0">
                <a:buNone/>
              </a:pPr>
              <a:r>
                <a:rPr lang="en-US" sz="1600" dirty="0">
                  <a:latin typeface="Helvetica" pitchFamily="34" charset="0"/>
                </a:rPr>
                <a:t>Main</a:t>
              </a:r>
            </a:p>
            <a:p>
              <a:pPr algn="ctr" eaLnBrk="0" hangingPunct="0">
                <a:buNone/>
              </a:pPr>
              <a:r>
                <a:rPr lang="en-US" sz="1600" dirty="0">
                  <a:latin typeface="Helvetica" pitchFamily="34" charset="0"/>
                </a:rPr>
                <a:t>memory</a:t>
              </a:r>
            </a:p>
          </p:txBody>
        </p:sp>
        <p:sp>
          <p:nvSpPr>
            <p:cNvPr id="7" name="AutoShape 5">
              <a:extLst>
                <a:ext uri="{FF2B5EF4-FFF2-40B4-BE49-F238E27FC236}">
                  <a16:creationId xmlns:a16="http://schemas.microsoft.com/office/drawing/2014/main" id="{4FBBE2EF-388E-4E7D-A4BC-785543787CD2}"/>
                </a:ext>
              </a:extLst>
            </p:cNvPr>
            <p:cNvSpPr>
              <a:spLocks noChangeArrowheads="1"/>
            </p:cNvSpPr>
            <p:nvPr/>
          </p:nvSpPr>
          <p:spPr bwMode="auto">
            <a:xfrm>
              <a:off x="3003" y="1718"/>
              <a:ext cx="940" cy="336"/>
            </a:xfrm>
            <a:prstGeom prst="leftRightArrow">
              <a:avLst>
                <a:gd name="adj1" fmla="val 50000"/>
                <a:gd name="adj2" fmla="val 55952"/>
              </a:avLst>
            </a:prstGeom>
            <a:noFill/>
            <a:ln w="12700">
              <a:solidFill>
                <a:schemeClr val="tx1"/>
              </a:solidFill>
              <a:miter lim="800000"/>
              <a:headEnd/>
              <a:tailEnd/>
            </a:ln>
          </p:spPr>
          <p:txBody>
            <a:bodyPr wrap="none" anchor="ctr"/>
            <a:lstStyle/>
            <a:p>
              <a:pPr>
                <a:buNone/>
              </a:pPr>
              <a:endParaRPr lang="en-US"/>
            </a:p>
          </p:txBody>
        </p:sp>
        <p:sp>
          <p:nvSpPr>
            <p:cNvPr id="8" name="Rectangle 6">
              <a:extLst>
                <a:ext uri="{FF2B5EF4-FFF2-40B4-BE49-F238E27FC236}">
                  <a16:creationId xmlns:a16="http://schemas.microsoft.com/office/drawing/2014/main" id="{1A48273A-6D20-448D-B2C8-70FA64D937C1}"/>
                </a:ext>
              </a:extLst>
            </p:cNvPr>
            <p:cNvSpPr>
              <a:spLocks noChangeArrowheads="1"/>
            </p:cNvSpPr>
            <p:nvPr/>
          </p:nvSpPr>
          <p:spPr bwMode="auto">
            <a:xfrm>
              <a:off x="2427" y="1738"/>
              <a:ext cx="573" cy="364"/>
            </a:xfrm>
            <a:prstGeom prst="rect">
              <a:avLst/>
            </a:prstGeom>
            <a:noFill/>
            <a:ln w="12700">
              <a:solidFill>
                <a:schemeClr val="tx1"/>
              </a:solidFill>
              <a:miter lim="800000"/>
              <a:headEnd/>
              <a:tailEnd/>
            </a:ln>
          </p:spPr>
          <p:txBody>
            <a:bodyPr wrap="none" anchor="ctr"/>
            <a:lstStyle/>
            <a:p>
              <a:pPr algn="ctr" eaLnBrk="0" hangingPunct="0">
                <a:buNone/>
              </a:pPr>
              <a:r>
                <a:rPr lang="en-US" sz="1600">
                  <a:latin typeface="Helvetica" pitchFamily="34" charset="0"/>
                </a:rPr>
                <a:t>I/O </a:t>
              </a:r>
            </a:p>
            <a:p>
              <a:pPr algn="ctr" eaLnBrk="0" hangingPunct="0">
                <a:buNone/>
              </a:pPr>
              <a:r>
                <a:rPr lang="en-US" sz="1600">
                  <a:latin typeface="Helvetica" pitchFamily="34" charset="0"/>
                </a:rPr>
                <a:t>bridge</a:t>
              </a:r>
            </a:p>
          </p:txBody>
        </p:sp>
        <p:sp>
          <p:nvSpPr>
            <p:cNvPr id="9" name="AutoShape 7">
              <a:extLst>
                <a:ext uri="{FF2B5EF4-FFF2-40B4-BE49-F238E27FC236}">
                  <a16:creationId xmlns:a16="http://schemas.microsoft.com/office/drawing/2014/main" id="{8290255C-BE17-41E1-8975-65576A8FF9F8}"/>
                </a:ext>
              </a:extLst>
            </p:cNvPr>
            <p:cNvSpPr>
              <a:spLocks noChangeArrowheads="1"/>
            </p:cNvSpPr>
            <p:nvPr/>
          </p:nvSpPr>
          <p:spPr bwMode="auto">
            <a:xfrm>
              <a:off x="1509" y="1718"/>
              <a:ext cx="915" cy="336"/>
            </a:xfrm>
            <a:prstGeom prst="leftRightArrow">
              <a:avLst>
                <a:gd name="adj1" fmla="val 50000"/>
                <a:gd name="adj2" fmla="val 54464"/>
              </a:avLst>
            </a:prstGeom>
            <a:noFill/>
            <a:ln w="12700">
              <a:solidFill>
                <a:schemeClr val="tx1"/>
              </a:solidFill>
              <a:miter lim="800000"/>
              <a:headEnd/>
              <a:tailEnd/>
            </a:ln>
          </p:spPr>
          <p:txBody>
            <a:bodyPr wrap="none" anchor="ctr"/>
            <a:lstStyle/>
            <a:p>
              <a:pPr>
                <a:buNone/>
              </a:pPr>
              <a:endParaRPr lang="en-US"/>
            </a:p>
          </p:txBody>
        </p:sp>
        <p:sp>
          <p:nvSpPr>
            <p:cNvPr id="10" name="Rectangle 19">
              <a:extLst>
                <a:ext uri="{FF2B5EF4-FFF2-40B4-BE49-F238E27FC236}">
                  <a16:creationId xmlns:a16="http://schemas.microsoft.com/office/drawing/2014/main" id="{02C5CFF0-052D-4040-B1FC-94F72ED0E957}"/>
                </a:ext>
              </a:extLst>
            </p:cNvPr>
            <p:cNvSpPr>
              <a:spLocks noChangeArrowheads="1"/>
            </p:cNvSpPr>
            <p:nvPr/>
          </p:nvSpPr>
          <p:spPr bwMode="auto">
            <a:xfrm>
              <a:off x="216" y="1547"/>
              <a:ext cx="1268" cy="653"/>
            </a:xfrm>
            <a:prstGeom prst="rect">
              <a:avLst/>
            </a:prstGeom>
            <a:solidFill>
              <a:srgbClr val="EDEBCF"/>
            </a:solidFill>
            <a:ln w="12700" cap="rnd" cmpd="sng">
              <a:solidFill>
                <a:schemeClr val="tx1"/>
              </a:solidFill>
              <a:prstDash val="solid"/>
              <a:miter lim="800000"/>
              <a:headEnd/>
              <a:tailEnd/>
            </a:ln>
          </p:spPr>
          <p:txBody>
            <a:bodyPr wrap="none" anchor="ctr"/>
            <a:lstStyle/>
            <a:p>
              <a:pPr>
                <a:buNone/>
              </a:pPr>
              <a:r>
                <a:rPr lang="en-US" sz="1600" dirty="0">
                  <a:latin typeface="Helvetica"/>
                  <a:cs typeface="Helvetica"/>
                </a:rPr>
                <a:t>Processor</a:t>
              </a:r>
            </a:p>
          </p:txBody>
        </p:sp>
        <p:sp>
          <p:nvSpPr>
            <p:cNvPr id="11" name="Text Box 21">
              <a:extLst>
                <a:ext uri="{FF2B5EF4-FFF2-40B4-BE49-F238E27FC236}">
                  <a16:creationId xmlns:a16="http://schemas.microsoft.com/office/drawing/2014/main" id="{26FA57AE-8CFB-4D3C-A4BB-FE3EB8EE7F80}"/>
                </a:ext>
              </a:extLst>
            </p:cNvPr>
            <p:cNvSpPr txBox="1">
              <a:spLocks noChangeArrowheads="1"/>
            </p:cNvSpPr>
            <p:nvPr/>
          </p:nvSpPr>
          <p:spPr bwMode="auto">
            <a:xfrm>
              <a:off x="2059" y="1433"/>
              <a:ext cx="831" cy="225"/>
            </a:xfrm>
            <a:prstGeom prst="rect">
              <a:avLst/>
            </a:prstGeom>
            <a:noFill/>
            <a:ln w="12700">
              <a:noFill/>
              <a:miter lim="800000"/>
              <a:headEnd/>
              <a:tailEnd/>
            </a:ln>
          </p:spPr>
          <p:txBody>
            <a:bodyPr wrap="none" anchor="ctr">
              <a:spAutoFit/>
            </a:bodyPr>
            <a:lstStyle/>
            <a:p>
              <a:pPr algn="ctr" eaLnBrk="0" hangingPunct="0">
                <a:buNone/>
              </a:pPr>
              <a:r>
                <a:rPr lang="en-US" sz="1600" dirty="0">
                  <a:latin typeface="Helvetica" pitchFamily="34" charset="0"/>
                </a:rPr>
                <a:t>System bus</a:t>
              </a:r>
            </a:p>
          </p:txBody>
        </p:sp>
        <p:sp>
          <p:nvSpPr>
            <p:cNvPr id="12" name="Line 22">
              <a:extLst>
                <a:ext uri="{FF2B5EF4-FFF2-40B4-BE49-F238E27FC236}">
                  <a16:creationId xmlns:a16="http://schemas.microsoft.com/office/drawing/2014/main" id="{76877B06-40DC-49E8-9CE8-C47063B8F6D5}"/>
                </a:ext>
              </a:extLst>
            </p:cNvPr>
            <p:cNvSpPr>
              <a:spLocks noChangeShapeType="1"/>
            </p:cNvSpPr>
            <p:nvPr/>
          </p:nvSpPr>
          <p:spPr bwMode="auto">
            <a:xfrm flipH="1">
              <a:off x="1929" y="1638"/>
              <a:ext cx="190" cy="249"/>
            </a:xfrm>
            <a:prstGeom prst="line">
              <a:avLst/>
            </a:prstGeom>
            <a:noFill/>
            <a:ln w="12700">
              <a:solidFill>
                <a:schemeClr val="tx1"/>
              </a:solidFill>
              <a:prstDash val="dash"/>
              <a:round/>
              <a:headEnd/>
              <a:tailEnd type="triangle" w="med" len="med"/>
            </a:ln>
          </p:spPr>
          <p:txBody>
            <a:bodyPr wrap="none" anchor="ctr"/>
            <a:lstStyle/>
            <a:p>
              <a:pPr>
                <a:buNone/>
              </a:pPr>
              <a:endParaRPr lang="en-US"/>
            </a:p>
          </p:txBody>
        </p:sp>
        <p:sp>
          <p:nvSpPr>
            <p:cNvPr id="13" name="Text Box 23">
              <a:extLst>
                <a:ext uri="{FF2B5EF4-FFF2-40B4-BE49-F238E27FC236}">
                  <a16:creationId xmlns:a16="http://schemas.microsoft.com/office/drawing/2014/main" id="{FE17A4F4-8274-4304-8A41-BC5BE018A0B1}"/>
                </a:ext>
              </a:extLst>
            </p:cNvPr>
            <p:cNvSpPr txBox="1">
              <a:spLocks noChangeArrowheads="1"/>
            </p:cNvSpPr>
            <p:nvPr/>
          </p:nvSpPr>
          <p:spPr bwMode="auto">
            <a:xfrm>
              <a:off x="3028" y="1433"/>
              <a:ext cx="865" cy="225"/>
            </a:xfrm>
            <a:prstGeom prst="rect">
              <a:avLst/>
            </a:prstGeom>
            <a:noFill/>
            <a:ln w="12700">
              <a:noFill/>
              <a:miter lim="800000"/>
              <a:headEnd/>
              <a:tailEnd/>
            </a:ln>
          </p:spPr>
          <p:txBody>
            <a:bodyPr wrap="none" anchor="ctr">
              <a:spAutoFit/>
            </a:bodyPr>
            <a:lstStyle/>
            <a:p>
              <a:pPr algn="ctr" eaLnBrk="0" hangingPunct="0">
                <a:buNone/>
              </a:pPr>
              <a:r>
                <a:rPr lang="en-US" sz="1600">
                  <a:latin typeface="Helvetica" pitchFamily="34" charset="0"/>
                </a:rPr>
                <a:t>Memory bus</a:t>
              </a:r>
            </a:p>
          </p:txBody>
        </p:sp>
        <p:sp>
          <p:nvSpPr>
            <p:cNvPr id="14" name="Line 24">
              <a:extLst>
                <a:ext uri="{FF2B5EF4-FFF2-40B4-BE49-F238E27FC236}">
                  <a16:creationId xmlns:a16="http://schemas.microsoft.com/office/drawing/2014/main" id="{0384E628-C468-42C4-99BA-DF7970E48CF9}"/>
                </a:ext>
              </a:extLst>
            </p:cNvPr>
            <p:cNvSpPr>
              <a:spLocks noChangeShapeType="1"/>
            </p:cNvSpPr>
            <p:nvPr/>
          </p:nvSpPr>
          <p:spPr bwMode="auto">
            <a:xfrm>
              <a:off x="3432" y="1632"/>
              <a:ext cx="0" cy="288"/>
            </a:xfrm>
            <a:prstGeom prst="line">
              <a:avLst/>
            </a:prstGeom>
            <a:noFill/>
            <a:ln w="12700">
              <a:solidFill>
                <a:schemeClr val="tx1"/>
              </a:solidFill>
              <a:prstDash val="dash"/>
              <a:round/>
              <a:headEnd/>
              <a:tailEnd type="triangle" w="med" len="med"/>
            </a:ln>
          </p:spPr>
          <p:txBody>
            <a:bodyPr wrap="none" anchor="ctr"/>
            <a:lstStyle/>
            <a:p>
              <a:pPr>
                <a:buNone/>
              </a:pPr>
              <a:endParaRPr lang="en-US"/>
            </a:p>
          </p:txBody>
        </p:sp>
        <p:sp>
          <p:nvSpPr>
            <p:cNvPr id="15" name="AutoShape 25">
              <a:extLst>
                <a:ext uri="{FF2B5EF4-FFF2-40B4-BE49-F238E27FC236}">
                  <a16:creationId xmlns:a16="http://schemas.microsoft.com/office/drawing/2014/main" id="{F1FECEFE-4F48-412D-8D68-DAA187DCC586}"/>
                </a:ext>
              </a:extLst>
            </p:cNvPr>
            <p:cNvSpPr>
              <a:spLocks noChangeArrowheads="1"/>
            </p:cNvSpPr>
            <p:nvPr/>
          </p:nvSpPr>
          <p:spPr bwMode="auto">
            <a:xfrm>
              <a:off x="2568" y="2150"/>
              <a:ext cx="312" cy="432"/>
            </a:xfrm>
            <a:prstGeom prst="upArrow">
              <a:avLst>
                <a:gd name="adj1" fmla="val 36667"/>
                <a:gd name="adj2" fmla="val 44872"/>
              </a:avLst>
            </a:prstGeom>
            <a:noFill/>
            <a:ln w="12700">
              <a:solidFill>
                <a:schemeClr val="tx1"/>
              </a:solidFill>
              <a:miter lim="800000"/>
              <a:headEnd/>
              <a:tailEnd/>
            </a:ln>
          </p:spPr>
          <p:txBody>
            <a:bodyPr wrap="none" anchor="ctr"/>
            <a:lstStyle/>
            <a:p>
              <a:pPr>
                <a:buNone/>
              </a:pPr>
              <a:endParaRPr lang="en-US"/>
            </a:p>
          </p:txBody>
        </p:sp>
        <p:sp>
          <p:nvSpPr>
            <p:cNvPr id="16" name="AutoShape 26">
              <a:extLst>
                <a:ext uri="{FF2B5EF4-FFF2-40B4-BE49-F238E27FC236}">
                  <a16:creationId xmlns:a16="http://schemas.microsoft.com/office/drawing/2014/main" id="{72C1ED46-BEA2-4151-A84C-96AB0B71088F}"/>
                </a:ext>
              </a:extLst>
            </p:cNvPr>
            <p:cNvSpPr>
              <a:spLocks noChangeArrowheads="1"/>
            </p:cNvSpPr>
            <p:nvPr/>
          </p:nvSpPr>
          <p:spPr bwMode="auto">
            <a:xfrm flipV="1">
              <a:off x="3264" y="2614"/>
              <a:ext cx="312" cy="432"/>
            </a:xfrm>
            <a:prstGeom prst="upArrow">
              <a:avLst>
                <a:gd name="adj1" fmla="val 36667"/>
                <a:gd name="adj2" fmla="val 44872"/>
              </a:avLst>
            </a:prstGeom>
            <a:noFill/>
            <a:ln w="12700">
              <a:solidFill>
                <a:schemeClr val="tx1"/>
              </a:solidFill>
              <a:miter lim="800000"/>
              <a:headEnd/>
              <a:tailEnd/>
            </a:ln>
          </p:spPr>
          <p:txBody>
            <a:bodyPr wrap="none" anchor="ctr"/>
            <a:lstStyle/>
            <a:p>
              <a:pPr>
                <a:buNone/>
              </a:pPr>
              <a:endParaRPr lang="en-US"/>
            </a:p>
          </p:txBody>
        </p:sp>
        <p:sp>
          <p:nvSpPr>
            <p:cNvPr id="17" name="Rectangle 27">
              <a:extLst>
                <a:ext uri="{FF2B5EF4-FFF2-40B4-BE49-F238E27FC236}">
                  <a16:creationId xmlns:a16="http://schemas.microsoft.com/office/drawing/2014/main" id="{10DA8448-95DF-4155-8E69-8F617711BA75}"/>
                </a:ext>
              </a:extLst>
            </p:cNvPr>
            <p:cNvSpPr>
              <a:spLocks noChangeArrowheads="1"/>
            </p:cNvSpPr>
            <p:nvPr/>
          </p:nvSpPr>
          <p:spPr bwMode="auto">
            <a:xfrm>
              <a:off x="3000" y="3070"/>
              <a:ext cx="816" cy="328"/>
            </a:xfrm>
            <a:prstGeom prst="rect">
              <a:avLst/>
            </a:prstGeom>
            <a:solidFill>
              <a:srgbClr val="D3F2D3"/>
            </a:solidFill>
            <a:ln w="12700">
              <a:solidFill>
                <a:schemeClr val="tx1"/>
              </a:solidFill>
              <a:miter lim="800000"/>
              <a:headEnd/>
              <a:tailEnd/>
            </a:ln>
          </p:spPr>
          <p:txBody>
            <a:bodyPr wrap="none" anchor="ctr"/>
            <a:lstStyle/>
            <a:p>
              <a:pPr algn="ctr" eaLnBrk="0" hangingPunct="0">
                <a:buNone/>
              </a:pPr>
              <a:r>
                <a:rPr lang="en-US" sz="1600">
                  <a:latin typeface="Helvetica" pitchFamily="34" charset="0"/>
                </a:rPr>
                <a:t>Disk </a:t>
              </a:r>
            </a:p>
            <a:p>
              <a:pPr algn="ctr" eaLnBrk="0" hangingPunct="0">
                <a:buNone/>
              </a:pPr>
              <a:r>
                <a:rPr lang="en-US" sz="1600">
                  <a:latin typeface="Helvetica" pitchFamily="34" charset="0"/>
                </a:rPr>
                <a:t>controller</a:t>
              </a:r>
            </a:p>
          </p:txBody>
        </p:sp>
        <p:sp>
          <p:nvSpPr>
            <p:cNvPr id="18" name="AutoShape 28">
              <a:extLst>
                <a:ext uri="{FF2B5EF4-FFF2-40B4-BE49-F238E27FC236}">
                  <a16:creationId xmlns:a16="http://schemas.microsoft.com/office/drawing/2014/main" id="{43374ED0-C705-41B3-9E79-A905C3C974D6}"/>
                </a:ext>
              </a:extLst>
            </p:cNvPr>
            <p:cNvSpPr>
              <a:spLocks noChangeArrowheads="1"/>
            </p:cNvSpPr>
            <p:nvPr/>
          </p:nvSpPr>
          <p:spPr bwMode="auto">
            <a:xfrm flipV="1">
              <a:off x="1796" y="2614"/>
              <a:ext cx="312" cy="432"/>
            </a:xfrm>
            <a:prstGeom prst="upArrow">
              <a:avLst>
                <a:gd name="adj1" fmla="val 36667"/>
                <a:gd name="adj2" fmla="val 44872"/>
              </a:avLst>
            </a:prstGeom>
            <a:noFill/>
            <a:ln w="12700">
              <a:solidFill>
                <a:schemeClr val="tx1"/>
              </a:solidFill>
              <a:miter lim="800000"/>
              <a:headEnd/>
              <a:tailEnd/>
            </a:ln>
          </p:spPr>
          <p:txBody>
            <a:bodyPr wrap="none" anchor="ctr"/>
            <a:lstStyle/>
            <a:p>
              <a:pPr>
                <a:buNone/>
              </a:pPr>
              <a:endParaRPr lang="en-US"/>
            </a:p>
          </p:txBody>
        </p:sp>
        <p:sp>
          <p:nvSpPr>
            <p:cNvPr id="19" name="Rectangle 29">
              <a:extLst>
                <a:ext uri="{FF2B5EF4-FFF2-40B4-BE49-F238E27FC236}">
                  <a16:creationId xmlns:a16="http://schemas.microsoft.com/office/drawing/2014/main" id="{3A2DA4FD-4F0D-4540-91F3-696287637A57}"/>
                </a:ext>
              </a:extLst>
            </p:cNvPr>
            <p:cNvSpPr>
              <a:spLocks noChangeArrowheads="1"/>
            </p:cNvSpPr>
            <p:nvPr/>
          </p:nvSpPr>
          <p:spPr bwMode="auto">
            <a:xfrm>
              <a:off x="1532" y="3070"/>
              <a:ext cx="816" cy="328"/>
            </a:xfrm>
            <a:prstGeom prst="rect">
              <a:avLst/>
            </a:prstGeom>
            <a:solidFill>
              <a:srgbClr val="FFFFC3"/>
            </a:solidFill>
            <a:ln w="12700">
              <a:solidFill>
                <a:schemeClr val="tx1"/>
              </a:solidFill>
              <a:miter lim="800000"/>
              <a:headEnd/>
              <a:tailEnd/>
            </a:ln>
          </p:spPr>
          <p:txBody>
            <a:bodyPr wrap="none" anchor="ctr"/>
            <a:lstStyle/>
            <a:p>
              <a:pPr algn="ctr" eaLnBrk="0" hangingPunct="0">
                <a:buNone/>
              </a:pPr>
              <a:r>
                <a:rPr lang="en-US" sz="1600">
                  <a:latin typeface="Helvetica" pitchFamily="34" charset="0"/>
                </a:rPr>
                <a:t>Graphics</a:t>
              </a:r>
            </a:p>
            <a:p>
              <a:pPr algn="ctr" eaLnBrk="0" hangingPunct="0">
                <a:buNone/>
              </a:pPr>
              <a:r>
                <a:rPr lang="en-US" sz="1600">
                  <a:latin typeface="Helvetica" pitchFamily="34" charset="0"/>
                </a:rPr>
                <a:t>adapter</a:t>
              </a:r>
            </a:p>
          </p:txBody>
        </p:sp>
        <p:sp>
          <p:nvSpPr>
            <p:cNvPr id="20" name="AutoShape 30">
              <a:extLst>
                <a:ext uri="{FF2B5EF4-FFF2-40B4-BE49-F238E27FC236}">
                  <a16:creationId xmlns:a16="http://schemas.microsoft.com/office/drawing/2014/main" id="{7765D54F-1A9D-4D85-9FFC-C3213CA74024}"/>
                </a:ext>
              </a:extLst>
            </p:cNvPr>
            <p:cNvSpPr>
              <a:spLocks noChangeArrowheads="1"/>
            </p:cNvSpPr>
            <p:nvPr/>
          </p:nvSpPr>
          <p:spPr bwMode="auto">
            <a:xfrm flipV="1">
              <a:off x="740" y="2614"/>
              <a:ext cx="312" cy="432"/>
            </a:xfrm>
            <a:prstGeom prst="upArrow">
              <a:avLst>
                <a:gd name="adj1" fmla="val 36667"/>
                <a:gd name="adj2" fmla="val 44872"/>
              </a:avLst>
            </a:prstGeom>
            <a:noFill/>
            <a:ln w="12700">
              <a:solidFill>
                <a:schemeClr val="tx1"/>
              </a:solidFill>
              <a:miter lim="800000"/>
              <a:headEnd/>
              <a:tailEnd/>
            </a:ln>
          </p:spPr>
          <p:txBody>
            <a:bodyPr wrap="none" anchor="ctr"/>
            <a:lstStyle/>
            <a:p>
              <a:pPr>
                <a:buNone/>
              </a:pPr>
              <a:endParaRPr lang="en-US"/>
            </a:p>
          </p:txBody>
        </p:sp>
        <p:sp>
          <p:nvSpPr>
            <p:cNvPr id="21" name="Rectangle 31">
              <a:extLst>
                <a:ext uri="{FF2B5EF4-FFF2-40B4-BE49-F238E27FC236}">
                  <a16:creationId xmlns:a16="http://schemas.microsoft.com/office/drawing/2014/main" id="{CC28F390-AB78-4F8E-A031-1FD2DB33DC05}"/>
                </a:ext>
              </a:extLst>
            </p:cNvPr>
            <p:cNvSpPr>
              <a:spLocks noChangeArrowheads="1"/>
            </p:cNvSpPr>
            <p:nvPr/>
          </p:nvSpPr>
          <p:spPr bwMode="auto">
            <a:xfrm>
              <a:off x="524" y="3062"/>
              <a:ext cx="720" cy="328"/>
            </a:xfrm>
            <a:prstGeom prst="rect">
              <a:avLst/>
            </a:prstGeom>
            <a:solidFill>
              <a:schemeClr val="accent1">
                <a:lumMod val="20000"/>
                <a:lumOff val="80000"/>
              </a:schemeClr>
            </a:solidFill>
            <a:ln w="12700">
              <a:solidFill>
                <a:schemeClr val="tx1"/>
              </a:solidFill>
              <a:miter lim="800000"/>
              <a:headEnd/>
              <a:tailEnd/>
            </a:ln>
          </p:spPr>
          <p:txBody>
            <a:bodyPr wrap="none" anchor="ctr"/>
            <a:lstStyle/>
            <a:p>
              <a:pPr algn="ctr" eaLnBrk="0" hangingPunct="0">
                <a:buNone/>
              </a:pPr>
              <a:r>
                <a:rPr lang="en-US" sz="1600" dirty="0">
                  <a:latin typeface="Helvetica" pitchFamily="34" charset="0"/>
                </a:rPr>
                <a:t>USB</a:t>
              </a:r>
            </a:p>
            <a:p>
              <a:pPr algn="ctr" eaLnBrk="0" hangingPunct="0">
                <a:buNone/>
              </a:pPr>
              <a:r>
                <a:rPr lang="en-US" sz="1600" dirty="0">
                  <a:latin typeface="Helvetica" pitchFamily="34" charset="0"/>
                </a:rPr>
                <a:t>controller</a:t>
              </a:r>
            </a:p>
          </p:txBody>
        </p:sp>
        <p:sp>
          <p:nvSpPr>
            <p:cNvPr id="22" name="Line 32">
              <a:extLst>
                <a:ext uri="{FF2B5EF4-FFF2-40B4-BE49-F238E27FC236}">
                  <a16:creationId xmlns:a16="http://schemas.microsoft.com/office/drawing/2014/main" id="{7EAE5011-162C-492C-9485-658E8BCA778B}"/>
                </a:ext>
              </a:extLst>
            </p:cNvPr>
            <p:cNvSpPr>
              <a:spLocks noChangeShapeType="1"/>
            </p:cNvSpPr>
            <p:nvPr/>
          </p:nvSpPr>
          <p:spPr bwMode="auto">
            <a:xfrm>
              <a:off x="668" y="3398"/>
              <a:ext cx="0" cy="192"/>
            </a:xfrm>
            <a:prstGeom prst="line">
              <a:avLst/>
            </a:prstGeom>
            <a:noFill/>
            <a:ln w="12700">
              <a:solidFill>
                <a:schemeClr val="tx1"/>
              </a:solidFill>
              <a:round/>
              <a:headEnd type="triangle" w="med" len="med"/>
              <a:tailEnd/>
            </a:ln>
          </p:spPr>
          <p:txBody>
            <a:bodyPr wrap="none" anchor="ctr"/>
            <a:lstStyle/>
            <a:p>
              <a:pPr>
                <a:buNone/>
              </a:pPr>
              <a:endParaRPr lang="en-US"/>
            </a:p>
          </p:txBody>
        </p:sp>
        <p:sp>
          <p:nvSpPr>
            <p:cNvPr id="23" name="Line 33">
              <a:extLst>
                <a:ext uri="{FF2B5EF4-FFF2-40B4-BE49-F238E27FC236}">
                  <a16:creationId xmlns:a16="http://schemas.microsoft.com/office/drawing/2014/main" id="{15142060-4D94-40BF-B8C9-FE66174C3B76}"/>
                </a:ext>
              </a:extLst>
            </p:cNvPr>
            <p:cNvSpPr>
              <a:spLocks noChangeShapeType="1"/>
            </p:cNvSpPr>
            <p:nvPr/>
          </p:nvSpPr>
          <p:spPr bwMode="auto">
            <a:xfrm>
              <a:off x="1148" y="3398"/>
              <a:ext cx="0" cy="192"/>
            </a:xfrm>
            <a:prstGeom prst="line">
              <a:avLst/>
            </a:prstGeom>
            <a:noFill/>
            <a:ln w="12700">
              <a:solidFill>
                <a:schemeClr val="tx1"/>
              </a:solidFill>
              <a:round/>
              <a:headEnd type="triangle" w="med" len="med"/>
              <a:tailEnd/>
            </a:ln>
          </p:spPr>
          <p:txBody>
            <a:bodyPr wrap="none" anchor="ctr"/>
            <a:lstStyle/>
            <a:p>
              <a:pPr>
                <a:buNone/>
              </a:pPr>
              <a:endParaRPr lang="en-US"/>
            </a:p>
          </p:txBody>
        </p:sp>
        <p:sp>
          <p:nvSpPr>
            <p:cNvPr id="24" name="Text Box 34">
              <a:extLst>
                <a:ext uri="{FF2B5EF4-FFF2-40B4-BE49-F238E27FC236}">
                  <a16:creationId xmlns:a16="http://schemas.microsoft.com/office/drawing/2014/main" id="{7E25133B-336A-4D9C-8BEC-9DDE3C385D42}"/>
                </a:ext>
              </a:extLst>
            </p:cNvPr>
            <p:cNvSpPr txBox="1">
              <a:spLocks noChangeArrowheads="1"/>
            </p:cNvSpPr>
            <p:nvPr/>
          </p:nvSpPr>
          <p:spPr bwMode="auto">
            <a:xfrm>
              <a:off x="341" y="3536"/>
              <a:ext cx="523" cy="224"/>
            </a:xfrm>
            <a:prstGeom prst="rect">
              <a:avLst/>
            </a:prstGeom>
            <a:noFill/>
            <a:ln w="12700">
              <a:noFill/>
              <a:miter lim="800000"/>
              <a:headEnd/>
              <a:tailEnd/>
            </a:ln>
          </p:spPr>
          <p:txBody>
            <a:bodyPr wrap="none" anchor="ctr">
              <a:spAutoFit/>
            </a:bodyPr>
            <a:lstStyle/>
            <a:p>
              <a:pPr algn="ctr" eaLnBrk="0" hangingPunct="0">
                <a:buNone/>
              </a:pPr>
              <a:r>
                <a:rPr lang="en-US" sz="1600" dirty="0">
                  <a:latin typeface="Helvetica" pitchFamily="34" charset="0"/>
                </a:rPr>
                <a:t>Mouse</a:t>
              </a:r>
            </a:p>
          </p:txBody>
        </p:sp>
        <p:sp>
          <p:nvSpPr>
            <p:cNvPr id="25" name="Text Box 35">
              <a:extLst>
                <a:ext uri="{FF2B5EF4-FFF2-40B4-BE49-F238E27FC236}">
                  <a16:creationId xmlns:a16="http://schemas.microsoft.com/office/drawing/2014/main" id="{C6AD6FE5-B60F-4DF2-A8D5-AEF3C63A11C6}"/>
                </a:ext>
              </a:extLst>
            </p:cNvPr>
            <p:cNvSpPr txBox="1">
              <a:spLocks noChangeArrowheads="1"/>
            </p:cNvSpPr>
            <p:nvPr/>
          </p:nvSpPr>
          <p:spPr bwMode="auto">
            <a:xfrm>
              <a:off x="864" y="3535"/>
              <a:ext cx="700" cy="225"/>
            </a:xfrm>
            <a:prstGeom prst="rect">
              <a:avLst/>
            </a:prstGeom>
            <a:noFill/>
            <a:ln w="12700">
              <a:noFill/>
              <a:miter lim="800000"/>
              <a:headEnd/>
              <a:tailEnd/>
            </a:ln>
          </p:spPr>
          <p:txBody>
            <a:bodyPr wrap="none" anchor="ctr">
              <a:spAutoFit/>
            </a:bodyPr>
            <a:lstStyle/>
            <a:p>
              <a:pPr algn="ctr" eaLnBrk="0" hangingPunct="0">
                <a:buNone/>
              </a:pPr>
              <a:r>
                <a:rPr lang="en-US" sz="1600">
                  <a:latin typeface="Helvetica" pitchFamily="34" charset="0"/>
                </a:rPr>
                <a:t>Keyboard</a:t>
              </a:r>
            </a:p>
          </p:txBody>
        </p:sp>
        <p:sp>
          <p:nvSpPr>
            <p:cNvPr id="26" name="Line 36">
              <a:extLst>
                <a:ext uri="{FF2B5EF4-FFF2-40B4-BE49-F238E27FC236}">
                  <a16:creationId xmlns:a16="http://schemas.microsoft.com/office/drawing/2014/main" id="{95E46DB1-B077-429C-A705-BAB695857A78}"/>
                </a:ext>
              </a:extLst>
            </p:cNvPr>
            <p:cNvSpPr>
              <a:spLocks noChangeShapeType="1"/>
            </p:cNvSpPr>
            <p:nvPr/>
          </p:nvSpPr>
          <p:spPr bwMode="auto">
            <a:xfrm>
              <a:off x="1964" y="3420"/>
              <a:ext cx="0" cy="192"/>
            </a:xfrm>
            <a:prstGeom prst="line">
              <a:avLst/>
            </a:prstGeom>
            <a:noFill/>
            <a:ln w="12700">
              <a:solidFill>
                <a:schemeClr val="tx1"/>
              </a:solidFill>
              <a:round/>
              <a:headEnd/>
              <a:tailEnd type="triangle" w="med" len="med"/>
            </a:ln>
          </p:spPr>
          <p:txBody>
            <a:bodyPr wrap="none" anchor="ctr"/>
            <a:lstStyle/>
            <a:p>
              <a:pPr>
                <a:buNone/>
              </a:pPr>
              <a:endParaRPr lang="en-US"/>
            </a:p>
          </p:txBody>
        </p:sp>
        <p:sp>
          <p:nvSpPr>
            <p:cNvPr id="27" name="Text Box 37">
              <a:extLst>
                <a:ext uri="{FF2B5EF4-FFF2-40B4-BE49-F238E27FC236}">
                  <a16:creationId xmlns:a16="http://schemas.microsoft.com/office/drawing/2014/main" id="{7474D88B-6A8C-45E0-B1E5-55E3A5D94667}"/>
                </a:ext>
              </a:extLst>
            </p:cNvPr>
            <p:cNvSpPr txBox="1">
              <a:spLocks noChangeArrowheads="1"/>
            </p:cNvSpPr>
            <p:nvPr/>
          </p:nvSpPr>
          <p:spPr bwMode="auto">
            <a:xfrm>
              <a:off x="1667" y="3546"/>
              <a:ext cx="565" cy="225"/>
            </a:xfrm>
            <a:prstGeom prst="rect">
              <a:avLst/>
            </a:prstGeom>
            <a:noFill/>
            <a:ln w="12700">
              <a:noFill/>
              <a:miter lim="800000"/>
              <a:headEnd/>
              <a:tailEnd/>
            </a:ln>
          </p:spPr>
          <p:txBody>
            <a:bodyPr wrap="none" anchor="ctr">
              <a:spAutoFit/>
            </a:bodyPr>
            <a:lstStyle/>
            <a:p>
              <a:pPr algn="ctr" eaLnBrk="0" hangingPunct="0">
                <a:buNone/>
              </a:pPr>
              <a:r>
                <a:rPr lang="en-US" sz="1600" dirty="0">
                  <a:latin typeface="Helvetica" pitchFamily="34" charset="0"/>
                </a:rPr>
                <a:t>Display</a:t>
              </a:r>
            </a:p>
          </p:txBody>
        </p:sp>
        <p:sp>
          <p:nvSpPr>
            <p:cNvPr id="28" name="Line 38">
              <a:extLst>
                <a:ext uri="{FF2B5EF4-FFF2-40B4-BE49-F238E27FC236}">
                  <a16:creationId xmlns:a16="http://schemas.microsoft.com/office/drawing/2014/main" id="{0D3B1E0F-7363-4ED6-891B-F94B263DC8FC}"/>
                </a:ext>
              </a:extLst>
            </p:cNvPr>
            <p:cNvSpPr>
              <a:spLocks noChangeShapeType="1"/>
            </p:cNvSpPr>
            <p:nvPr/>
          </p:nvSpPr>
          <p:spPr bwMode="auto">
            <a:xfrm>
              <a:off x="3416" y="3398"/>
              <a:ext cx="0" cy="240"/>
            </a:xfrm>
            <a:prstGeom prst="line">
              <a:avLst/>
            </a:prstGeom>
            <a:noFill/>
            <a:ln w="12700">
              <a:solidFill>
                <a:schemeClr val="tx1"/>
              </a:solidFill>
              <a:round/>
              <a:headEnd type="triangle" w="med" len="med"/>
              <a:tailEnd type="triangle" w="med" len="med"/>
            </a:ln>
          </p:spPr>
          <p:txBody>
            <a:bodyPr wrap="none" anchor="ctr"/>
            <a:lstStyle/>
            <a:p>
              <a:pPr>
                <a:buNone/>
              </a:pPr>
              <a:endParaRPr lang="en-US"/>
            </a:p>
          </p:txBody>
        </p:sp>
        <p:sp>
          <p:nvSpPr>
            <p:cNvPr id="29" name="AutoShape 39">
              <a:extLst>
                <a:ext uri="{FF2B5EF4-FFF2-40B4-BE49-F238E27FC236}">
                  <a16:creationId xmlns:a16="http://schemas.microsoft.com/office/drawing/2014/main" id="{775B2F92-57E1-445B-9381-5F3AE3DF3287}"/>
                </a:ext>
              </a:extLst>
            </p:cNvPr>
            <p:cNvSpPr>
              <a:spLocks noChangeArrowheads="1"/>
            </p:cNvSpPr>
            <p:nvPr/>
          </p:nvSpPr>
          <p:spPr bwMode="auto">
            <a:xfrm>
              <a:off x="3224" y="3638"/>
              <a:ext cx="384" cy="384"/>
            </a:xfrm>
            <a:prstGeom prst="can">
              <a:avLst>
                <a:gd name="adj" fmla="val 25000"/>
              </a:avLst>
            </a:prstGeom>
            <a:solidFill>
              <a:srgbClr val="D3F2D3"/>
            </a:solidFill>
            <a:ln w="12700">
              <a:solidFill>
                <a:schemeClr val="tx1"/>
              </a:solidFill>
              <a:round/>
              <a:headEnd/>
              <a:tailEnd/>
            </a:ln>
          </p:spPr>
          <p:txBody>
            <a:bodyPr wrap="none" anchor="ctr"/>
            <a:lstStyle/>
            <a:p>
              <a:pPr algn="ctr" eaLnBrk="0" hangingPunct="0">
                <a:buNone/>
              </a:pPr>
              <a:r>
                <a:rPr lang="en-US" sz="1600">
                  <a:latin typeface="Helvetica" pitchFamily="34" charset="0"/>
                </a:rPr>
                <a:t>Disk</a:t>
              </a:r>
            </a:p>
          </p:txBody>
        </p:sp>
        <p:sp>
          <p:nvSpPr>
            <p:cNvPr id="30" name="AutoShape 40">
              <a:extLst>
                <a:ext uri="{FF2B5EF4-FFF2-40B4-BE49-F238E27FC236}">
                  <a16:creationId xmlns:a16="http://schemas.microsoft.com/office/drawing/2014/main" id="{054DDC7F-B160-4EB6-AF65-9B81AFE263C0}"/>
                </a:ext>
              </a:extLst>
            </p:cNvPr>
            <p:cNvSpPr>
              <a:spLocks noChangeArrowheads="1"/>
            </p:cNvSpPr>
            <p:nvPr/>
          </p:nvSpPr>
          <p:spPr bwMode="auto">
            <a:xfrm>
              <a:off x="168" y="2478"/>
              <a:ext cx="4584" cy="248"/>
            </a:xfrm>
            <a:prstGeom prst="leftRightArrow">
              <a:avLst>
                <a:gd name="adj1" fmla="val 48611"/>
                <a:gd name="adj2" fmla="val 95500"/>
              </a:avLst>
            </a:prstGeom>
            <a:solidFill>
              <a:schemeClr val="bg1"/>
            </a:solidFill>
            <a:ln w="12700">
              <a:solidFill>
                <a:schemeClr val="tx1"/>
              </a:solidFill>
              <a:miter lim="800000"/>
              <a:headEnd/>
              <a:tailEnd/>
            </a:ln>
          </p:spPr>
          <p:txBody>
            <a:bodyPr wrap="none" anchor="ctr"/>
            <a:lstStyle/>
            <a:p>
              <a:pPr>
                <a:buNone/>
              </a:pPr>
              <a:endParaRPr lang="en-US"/>
            </a:p>
          </p:txBody>
        </p:sp>
        <p:sp>
          <p:nvSpPr>
            <p:cNvPr id="31" name="Rectangle 41">
              <a:extLst>
                <a:ext uri="{FF2B5EF4-FFF2-40B4-BE49-F238E27FC236}">
                  <a16:creationId xmlns:a16="http://schemas.microsoft.com/office/drawing/2014/main" id="{29737B34-E28F-4ECB-93AD-D9379FBD55EE}"/>
                </a:ext>
              </a:extLst>
            </p:cNvPr>
            <p:cNvSpPr>
              <a:spLocks noChangeArrowheads="1"/>
            </p:cNvSpPr>
            <p:nvPr/>
          </p:nvSpPr>
          <p:spPr bwMode="auto">
            <a:xfrm>
              <a:off x="846" y="2739"/>
              <a:ext cx="105" cy="96"/>
            </a:xfrm>
            <a:prstGeom prst="rect">
              <a:avLst/>
            </a:prstGeom>
            <a:solidFill>
              <a:schemeClr val="bg1"/>
            </a:solidFill>
            <a:ln w="12700">
              <a:noFill/>
              <a:miter lim="800000"/>
              <a:headEnd/>
              <a:tailEnd/>
            </a:ln>
          </p:spPr>
          <p:txBody>
            <a:bodyPr wrap="none" anchor="ctr"/>
            <a:lstStyle/>
            <a:p>
              <a:pPr>
                <a:buNone/>
              </a:pPr>
              <a:endParaRPr lang="en-US"/>
            </a:p>
          </p:txBody>
        </p:sp>
        <p:sp>
          <p:nvSpPr>
            <p:cNvPr id="32" name="Rectangle 42">
              <a:extLst>
                <a:ext uri="{FF2B5EF4-FFF2-40B4-BE49-F238E27FC236}">
                  <a16:creationId xmlns:a16="http://schemas.microsoft.com/office/drawing/2014/main" id="{9B4D9FD2-240A-4142-8FDF-156F7D396A8D}"/>
                </a:ext>
              </a:extLst>
            </p:cNvPr>
            <p:cNvSpPr>
              <a:spLocks noChangeArrowheads="1"/>
            </p:cNvSpPr>
            <p:nvPr/>
          </p:nvSpPr>
          <p:spPr bwMode="auto">
            <a:xfrm>
              <a:off x="1902" y="2733"/>
              <a:ext cx="105" cy="96"/>
            </a:xfrm>
            <a:prstGeom prst="rect">
              <a:avLst/>
            </a:prstGeom>
            <a:solidFill>
              <a:schemeClr val="bg1"/>
            </a:solidFill>
            <a:ln w="12700">
              <a:noFill/>
              <a:miter lim="800000"/>
              <a:headEnd/>
              <a:tailEnd/>
            </a:ln>
          </p:spPr>
          <p:txBody>
            <a:bodyPr wrap="none" anchor="ctr"/>
            <a:lstStyle/>
            <a:p>
              <a:pPr>
                <a:buNone/>
              </a:pPr>
              <a:endParaRPr lang="en-US"/>
            </a:p>
          </p:txBody>
        </p:sp>
        <p:sp>
          <p:nvSpPr>
            <p:cNvPr id="33" name="Rectangle 43">
              <a:extLst>
                <a:ext uri="{FF2B5EF4-FFF2-40B4-BE49-F238E27FC236}">
                  <a16:creationId xmlns:a16="http://schemas.microsoft.com/office/drawing/2014/main" id="{E33A5490-75A8-46AC-A270-46FE2A744E64}"/>
                </a:ext>
              </a:extLst>
            </p:cNvPr>
            <p:cNvSpPr>
              <a:spLocks noChangeArrowheads="1"/>
            </p:cNvSpPr>
            <p:nvPr/>
          </p:nvSpPr>
          <p:spPr bwMode="auto">
            <a:xfrm>
              <a:off x="3372" y="2727"/>
              <a:ext cx="102" cy="96"/>
            </a:xfrm>
            <a:prstGeom prst="rect">
              <a:avLst/>
            </a:prstGeom>
            <a:solidFill>
              <a:schemeClr val="bg1"/>
            </a:solidFill>
            <a:ln w="12700">
              <a:noFill/>
              <a:miter lim="800000"/>
              <a:headEnd/>
              <a:tailEnd/>
            </a:ln>
          </p:spPr>
          <p:txBody>
            <a:bodyPr wrap="none" anchor="ctr"/>
            <a:lstStyle/>
            <a:p>
              <a:pPr>
                <a:buNone/>
              </a:pPr>
              <a:endParaRPr lang="en-US"/>
            </a:p>
          </p:txBody>
        </p:sp>
        <p:sp>
          <p:nvSpPr>
            <p:cNvPr id="34" name="Text Box 44">
              <a:extLst>
                <a:ext uri="{FF2B5EF4-FFF2-40B4-BE49-F238E27FC236}">
                  <a16:creationId xmlns:a16="http://schemas.microsoft.com/office/drawing/2014/main" id="{FE6BE951-DC17-4C1B-ADDB-B91CFFF60C8B}"/>
                </a:ext>
              </a:extLst>
            </p:cNvPr>
            <p:cNvSpPr txBox="1">
              <a:spLocks noChangeArrowheads="1"/>
            </p:cNvSpPr>
            <p:nvPr/>
          </p:nvSpPr>
          <p:spPr bwMode="auto">
            <a:xfrm>
              <a:off x="2411" y="2739"/>
              <a:ext cx="561" cy="225"/>
            </a:xfrm>
            <a:prstGeom prst="rect">
              <a:avLst/>
            </a:prstGeom>
            <a:noFill/>
            <a:ln w="12700">
              <a:noFill/>
              <a:miter lim="800000"/>
              <a:headEnd/>
              <a:tailEnd/>
            </a:ln>
          </p:spPr>
          <p:txBody>
            <a:bodyPr wrap="none" anchor="ctr">
              <a:spAutoFit/>
            </a:bodyPr>
            <a:lstStyle/>
            <a:p>
              <a:pPr algn="ctr" eaLnBrk="0" hangingPunct="0">
                <a:buNone/>
              </a:pPr>
              <a:r>
                <a:rPr lang="en-US" sz="1600" dirty="0">
                  <a:latin typeface="Helvetica" pitchFamily="34" charset="0"/>
                </a:rPr>
                <a:t>I/O bus</a:t>
              </a:r>
            </a:p>
          </p:txBody>
        </p:sp>
        <p:sp>
          <p:nvSpPr>
            <p:cNvPr id="35" name="Rectangle 45">
              <a:extLst>
                <a:ext uri="{FF2B5EF4-FFF2-40B4-BE49-F238E27FC236}">
                  <a16:creationId xmlns:a16="http://schemas.microsoft.com/office/drawing/2014/main" id="{5C6CA192-3BC8-4ACA-82AE-63927954D024}"/>
                </a:ext>
              </a:extLst>
            </p:cNvPr>
            <p:cNvSpPr>
              <a:spLocks noChangeArrowheads="1"/>
            </p:cNvSpPr>
            <p:nvPr/>
          </p:nvSpPr>
          <p:spPr bwMode="auto">
            <a:xfrm>
              <a:off x="2673" y="2688"/>
              <a:ext cx="102" cy="96"/>
            </a:xfrm>
            <a:prstGeom prst="rect">
              <a:avLst/>
            </a:prstGeom>
            <a:solidFill>
              <a:schemeClr val="bg1"/>
            </a:solidFill>
            <a:ln w="12700">
              <a:noFill/>
              <a:miter lim="800000"/>
              <a:headEnd/>
              <a:tailEnd/>
            </a:ln>
          </p:spPr>
          <p:txBody>
            <a:bodyPr wrap="none" anchor="ctr"/>
            <a:lstStyle/>
            <a:p>
              <a:pPr>
                <a:buNone/>
              </a:pPr>
              <a:endParaRPr lang="en-US"/>
            </a:p>
          </p:txBody>
        </p:sp>
        <p:sp>
          <p:nvSpPr>
            <p:cNvPr id="36" name="Rectangle 46">
              <a:extLst>
                <a:ext uri="{FF2B5EF4-FFF2-40B4-BE49-F238E27FC236}">
                  <a16:creationId xmlns:a16="http://schemas.microsoft.com/office/drawing/2014/main" id="{112A9E58-E622-4BDC-8284-56A34853C193}"/>
                </a:ext>
              </a:extLst>
            </p:cNvPr>
            <p:cNvSpPr>
              <a:spLocks noChangeArrowheads="1"/>
            </p:cNvSpPr>
            <p:nvPr/>
          </p:nvSpPr>
          <p:spPr bwMode="auto">
            <a:xfrm>
              <a:off x="3864" y="2486"/>
              <a:ext cx="80" cy="256"/>
            </a:xfrm>
            <a:prstGeom prst="rect">
              <a:avLst/>
            </a:prstGeom>
            <a:solidFill>
              <a:schemeClr val="bg1"/>
            </a:solidFill>
            <a:ln w="12700">
              <a:solidFill>
                <a:schemeClr val="tx1"/>
              </a:solidFill>
              <a:miter lim="800000"/>
              <a:headEnd/>
              <a:tailEnd/>
            </a:ln>
          </p:spPr>
          <p:txBody>
            <a:bodyPr wrap="none" anchor="ctr"/>
            <a:lstStyle/>
            <a:p>
              <a:pPr>
                <a:buNone/>
              </a:pPr>
              <a:endParaRPr lang="en-US"/>
            </a:p>
          </p:txBody>
        </p:sp>
        <p:sp>
          <p:nvSpPr>
            <p:cNvPr id="37" name="Rectangle 47">
              <a:extLst>
                <a:ext uri="{FF2B5EF4-FFF2-40B4-BE49-F238E27FC236}">
                  <a16:creationId xmlns:a16="http://schemas.microsoft.com/office/drawing/2014/main" id="{BF5CBDB9-0B13-4565-B930-41D83678B512}"/>
                </a:ext>
              </a:extLst>
            </p:cNvPr>
            <p:cNvSpPr>
              <a:spLocks noChangeArrowheads="1"/>
            </p:cNvSpPr>
            <p:nvPr/>
          </p:nvSpPr>
          <p:spPr bwMode="auto">
            <a:xfrm>
              <a:off x="4056" y="2486"/>
              <a:ext cx="80" cy="256"/>
            </a:xfrm>
            <a:prstGeom prst="rect">
              <a:avLst/>
            </a:prstGeom>
            <a:solidFill>
              <a:schemeClr val="bg1"/>
            </a:solidFill>
            <a:ln w="12700">
              <a:solidFill>
                <a:schemeClr val="tx1"/>
              </a:solidFill>
              <a:miter lim="800000"/>
              <a:headEnd/>
              <a:tailEnd/>
            </a:ln>
          </p:spPr>
          <p:txBody>
            <a:bodyPr wrap="none" anchor="ctr"/>
            <a:lstStyle/>
            <a:p>
              <a:pPr>
                <a:buNone/>
              </a:pPr>
              <a:endParaRPr lang="en-US"/>
            </a:p>
          </p:txBody>
        </p:sp>
        <p:sp>
          <p:nvSpPr>
            <p:cNvPr id="38" name="Rectangle 48">
              <a:extLst>
                <a:ext uri="{FF2B5EF4-FFF2-40B4-BE49-F238E27FC236}">
                  <a16:creationId xmlns:a16="http://schemas.microsoft.com/office/drawing/2014/main" id="{E786C04C-7D39-496A-BC93-4C37C33E62CC}"/>
                </a:ext>
              </a:extLst>
            </p:cNvPr>
            <p:cNvSpPr>
              <a:spLocks noChangeArrowheads="1"/>
            </p:cNvSpPr>
            <p:nvPr/>
          </p:nvSpPr>
          <p:spPr bwMode="auto">
            <a:xfrm>
              <a:off x="4248" y="2486"/>
              <a:ext cx="80" cy="256"/>
            </a:xfrm>
            <a:prstGeom prst="rect">
              <a:avLst/>
            </a:prstGeom>
            <a:solidFill>
              <a:schemeClr val="bg1"/>
            </a:solidFill>
            <a:ln w="12700">
              <a:solidFill>
                <a:schemeClr val="tx1"/>
              </a:solidFill>
              <a:miter lim="800000"/>
              <a:headEnd/>
              <a:tailEnd/>
            </a:ln>
          </p:spPr>
          <p:txBody>
            <a:bodyPr wrap="none" anchor="ctr"/>
            <a:lstStyle/>
            <a:p>
              <a:pPr>
                <a:buNone/>
              </a:pPr>
              <a:endParaRPr lang="en-US"/>
            </a:p>
          </p:txBody>
        </p:sp>
      </p:grpSp>
      <p:sp>
        <p:nvSpPr>
          <p:cNvPr id="46" name="Rectangle 45">
            <a:extLst>
              <a:ext uri="{FF2B5EF4-FFF2-40B4-BE49-F238E27FC236}">
                <a16:creationId xmlns:a16="http://schemas.microsoft.com/office/drawing/2014/main" id="{3C14DF03-0AE8-4C38-BC1E-9FB4900EBA71}"/>
              </a:ext>
            </a:extLst>
          </p:cNvPr>
          <p:cNvSpPr/>
          <p:nvPr/>
        </p:nvSpPr>
        <p:spPr>
          <a:xfrm>
            <a:off x="7903387" y="1574754"/>
            <a:ext cx="1418271" cy="1597004"/>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A0C3AB3C-2C29-465E-8EA5-F0670DC423CE}"/>
              </a:ext>
            </a:extLst>
          </p:cNvPr>
          <p:cNvSpPr txBox="1"/>
          <p:nvPr/>
        </p:nvSpPr>
        <p:spPr>
          <a:xfrm>
            <a:off x="7895034" y="1067214"/>
            <a:ext cx="1418271" cy="369332"/>
          </a:xfrm>
          <a:prstGeom prst="rect">
            <a:avLst/>
          </a:prstGeom>
          <a:noFill/>
        </p:spPr>
        <p:txBody>
          <a:bodyPr wrap="square" rtlCol="0">
            <a:spAutoFit/>
          </a:bodyPr>
          <a:lstStyle/>
          <a:p>
            <a:r>
              <a:rPr lang="en-US" dirty="0"/>
              <a:t>RAM</a:t>
            </a:r>
          </a:p>
        </p:txBody>
      </p:sp>
    </p:spTree>
    <p:extLst>
      <p:ext uri="{BB962C8B-B14F-4D97-AF65-F5344CB8AC3E}">
        <p14:creationId xmlns:p14="http://schemas.microsoft.com/office/powerpoint/2010/main" val="51415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ow to pick the right RAM for your desktop or laptop">
            <a:extLst>
              <a:ext uri="{FF2B5EF4-FFF2-40B4-BE49-F238E27FC236}">
                <a16:creationId xmlns:a16="http://schemas.microsoft.com/office/drawing/2014/main" id="{6F82A2F5-3E86-47D9-B15F-E7929A144AF2}"/>
              </a:ext>
            </a:extLst>
          </p:cNvPr>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rot="17926501">
            <a:off x="6263339" y="-425004"/>
            <a:ext cx="5228823" cy="3841123"/>
          </a:xfrm>
          <a:prstGeom prst="trapezoid">
            <a:avLst>
              <a:gd name="adj" fmla="val 60866"/>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9635F9C-A037-42D9-8E1F-CDEF74E16270}"/>
              </a:ext>
            </a:extLst>
          </p:cNvPr>
          <p:cNvSpPr>
            <a:spLocks noGrp="1"/>
          </p:cNvSpPr>
          <p:nvPr>
            <p:ph type="title"/>
          </p:nvPr>
        </p:nvSpPr>
        <p:spPr/>
        <p:txBody>
          <a:bodyPr/>
          <a:lstStyle/>
          <a:p>
            <a:r>
              <a:rPr lang="en-US" dirty="0"/>
              <a:t>Main memory</a:t>
            </a:r>
          </a:p>
        </p:txBody>
      </p:sp>
      <p:sp>
        <p:nvSpPr>
          <p:cNvPr id="3" name="Content Placeholder 2">
            <a:extLst>
              <a:ext uri="{FF2B5EF4-FFF2-40B4-BE49-F238E27FC236}">
                <a16:creationId xmlns:a16="http://schemas.microsoft.com/office/drawing/2014/main" id="{DE4B491C-42A9-450C-8027-DC684E3D88F0}"/>
              </a:ext>
            </a:extLst>
          </p:cNvPr>
          <p:cNvSpPr>
            <a:spLocks noGrp="1"/>
          </p:cNvSpPr>
          <p:nvPr>
            <p:ph idx="1"/>
          </p:nvPr>
        </p:nvSpPr>
        <p:spPr>
          <a:xfrm>
            <a:off x="607595" y="1143000"/>
            <a:ext cx="5625780" cy="5029200"/>
          </a:xfrm>
        </p:spPr>
        <p:txBody>
          <a:bodyPr>
            <a:normAutofit/>
          </a:bodyPr>
          <a:lstStyle/>
          <a:p>
            <a:r>
              <a:rPr lang="en-US" dirty="0"/>
              <a:t>The “RAM” in your computer</a:t>
            </a:r>
          </a:p>
          <a:p>
            <a:pPr lvl="1"/>
            <a:r>
              <a:rPr lang="en-US" dirty="0"/>
              <a:t>Random Access Memory</a:t>
            </a:r>
          </a:p>
          <a:p>
            <a:pPr lvl="1"/>
            <a:r>
              <a:rPr lang="en-US" dirty="0"/>
              <a:t>Can access any byte you want in “random” order</a:t>
            </a:r>
          </a:p>
          <a:p>
            <a:pPr lvl="1"/>
            <a:endParaRPr lang="en-US" dirty="0"/>
          </a:p>
          <a:p>
            <a:r>
              <a:rPr lang="en-US" dirty="0"/>
              <a:t>Typically measured in GB</a:t>
            </a:r>
          </a:p>
          <a:p>
            <a:pPr lvl="1"/>
            <a:r>
              <a:rPr lang="en-US" dirty="0"/>
              <a:t>1-128 GB</a:t>
            </a:r>
          </a:p>
          <a:p>
            <a:pPr lvl="1"/>
            <a:r>
              <a:rPr lang="en-US" dirty="0"/>
              <a:t>Some special purpose systems may have MUCH less</a:t>
            </a:r>
          </a:p>
          <a:p>
            <a:pPr lvl="1"/>
            <a:endParaRPr lang="en-US" dirty="0"/>
          </a:p>
          <a:p>
            <a:r>
              <a:rPr lang="en-US" dirty="0"/>
              <a:t>This is the “array of bytes” we’ve been using in assembly</a:t>
            </a:r>
          </a:p>
        </p:txBody>
      </p:sp>
      <p:sp>
        <p:nvSpPr>
          <p:cNvPr id="4" name="Slide Number Placeholder 3">
            <a:extLst>
              <a:ext uri="{FF2B5EF4-FFF2-40B4-BE49-F238E27FC236}">
                <a16:creationId xmlns:a16="http://schemas.microsoft.com/office/drawing/2014/main" id="{7C36DE8A-750F-4415-8D04-66BFA467741F}"/>
              </a:ext>
            </a:extLst>
          </p:cNvPr>
          <p:cNvSpPr>
            <a:spLocks noGrp="1"/>
          </p:cNvSpPr>
          <p:nvPr>
            <p:ph type="sldNum" sz="quarter" idx="12"/>
          </p:nvPr>
        </p:nvSpPr>
        <p:spPr/>
        <p:txBody>
          <a:bodyPr/>
          <a:lstStyle/>
          <a:p>
            <a:fld id="{0778C724-3839-4D76-A707-B4C23905D055}" type="slidenum">
              <a:rPr lang="en-US" smtClean="0"/>
              <a:t>14</a:t>
            </a:fld>
            <a:endParaRPr lang="en-US"/>
          </a:p>
        </p:txBody>
      </p:sp>
      <p:pic>
        <p:nvPicPr>
          <p:cNvPr id="3074" name="Picture 2" descr="How to Quickly Determine Memory Slots Available On the Motherboard on  Windows 10">
            <a:extLst>
              <a:ext uri="{FF2B5EF4-FFF2-40B4-BE49-F238E27FC236}">
                <a16:creationId xmlns:a16="http://schemas.microsoft.com/office/drawing/2014/main" id="{D113F472-2192-4E97-8DCD-062F4507FA01}"/>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569969" y="2827803"/>
            <a:ext cx="5010425" cy="3344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43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3497F-BD58-48E3-8D96-011A8568A190}"/>
              </a:ext>
            </a:extLst>
          </p:cNvPr>
          <p:cNvSpPr>
            <a:spLocks noGrp="1"/>
          </p:cNvSpPr>
          <p:nvPr>
            <p:ph type="title"/>
          </p:nvPr>
        </p:nvSpPr>
        <p:spPr/>
        <p:txBody>
          <a:bodyPr/>
          <a:lstStyle/>
          <a:p>
            <a:r>
              <a:rPr lang="en-US" dirty="0"/>
              <a:t>Main memory technology: DRAM</a:t>
            </a:r>
          </a:p>
        </p:txBody>
      </p:sp>
      <p:sp>
        <p:nvSpPr>
          <p:cNvPr id="3" name="Content Placeholder 2">
            <a:extLst>
              <a:ext uri="{FF2B5EF4-FFF2-40B4-BE49-F238E27FC236}">
                <a16:creationId xmlns:a16="http://schemas.microsoft.com/office/drawing/2014/main" id="{AA0B1C4D-9AD3-4093-92B6-C91CF7ABB234}"/>
              </a:ext>
            </a:extLst>
          </p:cNvPr>
          <p:cNvSpPr>
            <a:spLocks noGrp="1"/>
          </p:cNvSpPr>
          <p:nvPr>
            <p:ph idx="1"/>
          </p:nvPr>
        </p:nvSpPr>
        <p:spPr/>
        <p:txBody>
          <a:bodyPr/>
          <a:lstStyle/>
          <a:p>
            <a:r>
              <a:rPr lang="en-US" dirty="0"/>
              <a:t>Dynamic RAM (DRAM)</a:t>
            </a:r>
          </a:p>
          <a:p>
            <a:pPr lvl="1"/>
            <a:r>
              <a:rPr lang="en-US" dirty="0"/>
              <a:t>Each cell stores a bit as a charge in a capacitor</a:t>
            </a:r>
          </a:p>
          <a:p>
            <a:pPr lvl="1"/>
            <a:r>
              <a:rPr lang="en-US" dirty="0"/>
              <a:t>Capacitors lose charge; each cell must be refreshed every 10-100 </a:t>
            </a:r>
            <a:r>
              <a:rPr lang="en-US" dirty="0" err="1"/>
              <a:t>ms</a:t>
            </a:r>
            <a:endParaRPr lang="en-US" dirty="0"/>
          </a:p>
          <a:p>
            <a:pPr lvl="1"/>
            <a:r>
              <a:rPr lang="en-US" dirty="0"/>
              <a:t>More sensitive to disturbances (EMI, radiation, …) than SRAM</a:t>
            </a:r>
          </a:p>
          <a:p>
            <a:pPr lvl="1"/>
            <a:endParaRPr lang="en-US" dirty="0"/>
          </a:p>
          <a:p>
            <a:r>
              <a:rPr lang="en-US" dirty="0"/>
              <a:t>Slower than SRAM, but cheaper and denser</a:t>
            </a:r>
          </a:p>
          <a:p>
            <a:pPr lvl="1"/>
            <a:r>
              <a:rPr lang="en-US" dirty="0"/>
              <a:t>~100x slower than registers</a:t>
            </a:r>
          </a:p>
          <a:p>
            <a:pPr lvl="1"/>
            <a:endParaRPr lang="en-US" dirty="0"/>
          </a:p>
          <a:p>
            <a:r>
              <a:rPr lang="en-US" dirty="0"/>
              <a:t>Typically used for main memory</a:t>
            </a:r>
          </a:p>
          <a:p>
            <a:endParaRPr lang="en-US" dirty="0"/>
          </a:p>
        </p:txBody>
      </p:sp>
      <p:sp>
        <p:nvSpPr>
          <p:cNvPr id="4" name="Slide Number Placeholder 3">
            <a:extLst>
              <a:ext uri="{FF2B5EF4-FFF2-40B4-BE49-F238E27FC236}">
                <a16:creationId xmlns:a16="http://schemas.microsoft.com/office/drawing/2014/main" id="{71FC3E90-33C8-492F-AF1C-D6C234B73C76}"/>
              </a:ext>
            </a:extLst>
          </p:cNvPr>
          <p:cNvSpPr>
            <a:spLocks noGrp="1"/>
          </p:cNvSpPr>
          <p:nvPr>
            <p:ph type="sldNum" sz="quarter" idx="12"/>
          </p:nvPr>
        </p:nvSpPr>
        <p:spPr/>
        <p:txBody>
          <a:bodyPr/>
          <a:lstStyle/>
          <a:p>
            <a:fld id="{0778C724-3839-4D76-A707-B4C23905D055}" type="slidenum">
              <a:rPr lang="en-US" smtClean="0"/>
              <a:t>15</a:t>
            </a:fld>
            <a:endParaRPr lang="en-US"/>
          </a:p>
        </p:txBody>
      </p:sp>
      <p:pic>
        <p:nvPicPr>
          <p:cNvPr id="7" name="Picture 6">
            <a:extLst>
              <a:ext uri="{FF2B5EF4-FFF2-40B4-BE49-F238E27FC236}">
                <a16:creationId xmlns:a16="http://schemas.microsoft.com/office/drawing/2014/main" id="{DEC76DB0-528E-4AA8-9740-B9C4B4828DD4}"/>
              </a:ext>
            </a:extLst>
          </p:cNvPr>
          <p:cNvPicPr>
            <a:picLocks noChangeAspect="1"/>
          </p:cNvPicPr>
          <p:nvPr/>
        </p:nvPicPr>
        <p:blipFill>
          <a:blip r:embed="rId2"/>
          <a:stretch>
            <a:fillRect/>
          </a:stretch>
        </p:blipFill>
        <p:spPr>
          <a:xfrm>
            <a:off x="7941733" y="3050104"/>
            <a:ext cx="3463978" cy="3214171"/>
          </a:xfrm>
          <a:prstGeom prst="rect">
            <a:avLst/>
          </a:prstGeom>
        </p:spPr>
      </p:pic>
    </p:spTree>
    <p:extLst>
      <p:ext uri="{BB962C8B-B14F-4D97-AF65-F5344CB8AC3E}">
        <p14:creationId xmlns:p14="http://schemas.microsoft.com/office/powerpoint/2010/main" val="2135086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B0375-0297-409E-9389-51079E235606}"/>
              </a:ext>
            </a:extLst>
          </p:cNvPr>
          <p:cNvSpPr>
            <a:spLocks noGrp="1"/>
          </p:cNvSpPr>
          <p:nvPr>
            <p:ph type="title"/>
          </p:nvPr>
        </p:nvSpPr>
        <p:spPr/>
        <p:txBody>
          <a:bodyPr/>
          <a:lstStyle/>
          <a:p>
            <a:r>
              <a:rPr lang="en-US" dirty="0"/>
              <a:t>Accessing DRAM</a:t>
            </a:r>
          </a:p>
        </p:txBody>
      </p:sp>
      <p:sp>
        <p:nvSpPr>
          <p:cNvPr id="3" name="Content Placeholder 2">
            <a:extLst>
              <a:ext uri="{FF2B5EF4-FFF2-40B4-BE49-F238E27FC236}">
                <a16:creationId xmlns:a16="http://schemas.microsoft.com/office/drawing/2014/main" id="{EDECB05C-9B91-4D2E-8361-E12A44548963}"/>
              </a:ext>
            </a:extLst>
          </p:cNvPr>
          <p:cNvSpPr>
            <a:spLocks noGrp="1"/>
          </p:cNvSpPr>
          <p:nvPr>
            <p:ph idx="1"/>
          </p:nvPr>
        </p:nvSpPr>
        <p:spPr>
          <a:xfrm>
            <a:off x="607595" y="1143000"/>
            <a:ext cx="6231087" cy="5029200"/>
          </a:xfrm>
        </p:spPr>
        <p:txBody>
          <a:bodyPr/>
          <a:lstStyle/>
          <a:p>
            <a:r>
              <a:rPr lang="en-US" dirty="0"/>
              <a:t>Read entire row of data at a time</a:t>
            </a:r>
          </a:p>
          <a:p>
            <a:pPr lvl="1"/>
            <a:r>
              <a:rPr lang="en-US" dirty="0"/>
              <a:t>Large in practice, kilobytes</a:t>
            </a:r>
          </a:p>
          <a:p>
            <a:pPr lvl="1"/>
            <a:endParaRPr lang="en-US" dirty="0"/>
          </a:p>
          <a:p>
            <a:r>
              <a:rPr lang="en-US" dirty="0"/>
              <a:t>Select actual bytes that are wanted</a:t>
            </a:r>
          </a:p>
          <a:p>
            <a:pPr lvl="1"/>
            <a:r>
              <a:rPr lang="en-US" dirty="0"/>
              <a:t>Possibly modifying those bits</a:t>
            </a:r>
          </a:p>
          <a:p>
            <a:pPr lvl="1"/>
            <a:endParaRPr lang="en-US" dirty="0"/>
          </a:p>
          <a:p>
            <a:r>
              <a:rPr lang="en-US" dirty="0"/>
              <a:t>Write row back to memory</a:t>
            </a:r>
          </a:p>
          <a:p>
            <a:pPr lvl="1"/>
            <a:r>
              <a:rPr lang="en-US" dirty="0"/>
              <a:t>Must always happen!</a:t>
            </a:r>
          </a:p>
          <a:p>
            <a:pPr lvl="1"/>
            <a:r>
              <a:rPr lang="en-US" dirty="0"/>
              <a:t>Reading is destructive</a:t>
            </a:r>
          </a:p>
        </p:txBody>
      </p:sp>
      <p:sp>
        <p:nvSpPr>
          <p:cNvPr id="4" name="Slide Number Placeholder 3">
            <a:extLst>
              <a:ext uri="{FF2B5EF4-FFF2-40B4-BE49-F238E27FC236}">
                <a16:creationId xmlns:a16="http://schemas.microsoft.com/office/drawing/2014/main" id="{9D16E61E-711A-4EA9-906B-A7DE70D55C80}"/>
              </a:ext>
            </a:extLst>
          </p:cNvPr>
          <p:cNvSpPr>
            <a:spLocks noGrp="1"/>
          </p:cNvSpPr>
          <p:nvPr>
            <p:ph type="sldNum" sz="quarter" idx="12"/>
          </p:nvPr>
        </p:nvSpPr>
        <p:spPr/>
        <p:txBody>
          <a:bodyPr/>
          <a:lstStyle/>
          <a:p>
            <a:fld id="{0778C724-3839-4D76-A707-B4C23905D055}" type="slidenum">
              <a:rPr lang="en-US" smtClean="0"/>
              <a:t>16</a:t>
            </a:fld>
            <a:endParaRPr lang="en-US"/>
          </a:p>
        </p:txBody>
      </p:sp>
      <p:pic>
        <p:nvPicPr>
          <p:cNvPr id="5122" name="Picture 2">
            <a:extLst>
              <a:ext uri="{FF2B5EF4-FFF2-40B4-BE49-F238E27FC236}">
                <a16:creationId xmlns:a16="http://schemas.microsoft.com/office/drawing/2014/main" id="{B915F986-5BD8-42BE-9BBE-C3F4B250C2A7}"/>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302321" y="228599"/>
            <a:ext cx="4278073" cy="631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503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r>
              <a:rPr lang="en-US" dirty="0"/>
              <a:t>Connecting main memory and the processor</a:t>
            </a:r>
          </a:p>
        </p:txBody>
      </p:sp>
      <p:sp>
        <p:nvSpPr>
          <p:cNvPr id="671747" name="Rectangle 3"/>
          <p:cNvSpPr>
            <a:spLocks noGrp="1" noChangeArrowheads="1"/>
          </p:cNvSpPr>
          <p:nvPr>
            <p:ph idx="1"/>
          </p:nvPr>
        </p:nvSpPr>
        <p:spPr/>
        <p:txBody>
          <a:bodyPr/>
          <a:lstStyle/>
          <a:p>
            <a:r>
              <a:rPr lang="en-US" sz="2400" dirty="0"/>
              <a:t>Data flows between main memory and processor over buses</a:t>
            </a:r>
          </a:p>
          <a:p>
            <a:pPr lvl="1"/>
            <a:r>
              <a:rPr lang="en-US" sz="2000" dirty="0"/>
              <a:t>A collection of parallel wires that carry address, data, and control signals</a:t>
            </a:r>
          </a:p>
          <a:p>
            <a:pPr lvl="1"/>
            <a:r>
              <a:rPr lang="en-US" sz="2000" dirty="0"/>
              <a:t>Typically shared by multiple devices</a:t>
            </a:r>
          </a:p>
        </p:txBody>
      </p:sp>
      <p:sp>
        <p:nvSpPr>
          <p:cNvPr id="671748" name="Rectangle 4"/>
          <p:cNvSpPr>
            <a:spLocks noChangeAspect="1" noChangeArrowheads="1"/>
          </p:cNvSpPr>
          <p:nvPr/>
        </p:nvSpPr>
        <p:spPr bwMode="auto">
          <a:xfrm>
            <a:off x="7738638" y="5078549"/>
            <a:ext cx="1049337" cy="1054100"/>
          </a:xfrm>
          <a:prstGeom prst="rect">
            <a:avLst/>
          </a:prstGeom>
          <a:noFill/>
          <a:ln w="12700">
            <a:solidFill>
              <a:schemeClr val="tx1"/>
            </a:solidFill>
            <a:miter lim="800000"/>
            <a:headEnd/>
            <a:tailEnd/>
          </a:ln>
          <a:effectLst/>
        </p:spPr>
        <p:txBody>
          <a:bodyPr wrap="none" anchor="ctr"/>
          <a:lstStyle/>
          <a:p>
            <a:pPr algn="ctr" eaLnBrk="0" hangingPunct="0"/>
            <a:r>
              <a:rPr lang="en-US" sz="1600" b="1">
                <a:latin typeface="Helvetica" pitchFamily="34" charset="0"/>
              </a:rPr>
              <a:t>main</a:t>
            </a:r>
          </a:p>
          <a:p>
            <a:pPr algn="ctr" eaLnBrk="0" hangingPunct="0"/>
            <a:r>
              <a:rPr lang="en-US" sz="1600" b="1">
                <a:latin typeface="Helvetica" pitchFamily="34" charset="0"/>
              </a:rPr>
              <a:t>memory</a:t>
            </a:r>
          </a:p>
        </p:txBody>
      </p:sp>
      <p:sp>
        <p:nvSpPr>
          <p:cNvPr id="671749" name="AutoShape 5"/>
          <p:cNvSpPr>
            <a:spLocks noChangeAspect="1" noChangeArrowheads="1"/>
          </p:cNvSpPr>
          <p:nvPr/>
        </p:nvSpPr>
        <p:spPr bwMode="auto">
          <a:xfrm>
            <a:off x="5981274" y="5253174"/>
            <a:ext cx="1720850" cy="615950"/>
          </a:xfrm>
          <a:prstGeom prst="leftRightArrow">
            <a:avLst>
              <a:gd name="adj1" fmla="val 50000"/>
              <a:gd name="adj2" fmla="val 55876"/>
            </a:avLst>
          </a:prstGeom>
          <a:solidFill>
            <a:schemeClr val="accent6">
              <a:lumMod val="20000"/>
              <a:lumOff val="80000"/>
            </a:schemeClr>
          </a:solidFill>
          <a:ln w="12700">
            <a:solidFill>
              <a:schemeClr val="tx1"/>
            </a:solidFill>
            <a:miter lim="800000"/>
            <a:headEnd/>
            <a:tailEnd/>
          </a:ln>
          <a:effectLst/>
        </p:spPr>
        <p:txBody>
          <a:bodyPr wrap="none" anchor="ctr"/>
          <a:lstStyle/>
          <a:p>
            <a:endParaRPr lang="en-US"/>
          </a:p>
        </p:txBody>
      </p:sp>
      <p:sp>
        <p:nvSpPr>
          <p:cNvPr id="671750" name="Rectangle 6"/>
          <p:cNvSpPr>
            <a:spLocks noChangeAspect="1" noChangeArrowheads="1"/>
          </p:cNvSpPr>
          <p:nvPr/>
        </p:nvSpPr>
        <p:spPr bwMode="auto">
          <a:xfrm>
            <a:off x="4925588" y="5289687"/>
            <a:ext cx="1049337" cy="666750"/>
          </a:xfrm>
          <a:prstGeom prst="rect">
            <a:avLst/>
          </a:prstGeom>
          <a:noFill/>
          <a:ln w="12700">
            <a:solidFill>
              <a:schemeClr val="tx1"/>
            </a:solidFill>
            <a:miter lim="800000"/>
            <a:headEnd/>
            <a:tailEnd/>
          </a:ln>
          <a:effectLst/>
        </p:spPr>
        <p:txBody>
          <a:bodyPr wrap="none" anchor="ctr"/>
          <a:lstStyle/>
          <a:p>
            <a:pPr algn="ctr" eaLnBrk="0" hangingPunct="0"/>
            <a:r>
              <a:rPr lang="en-US" sz="1600" b="1">
                <a:latin typeface="Helvetica" pitchFamily="34" charset="0"/>
              </a:rPr>
              <a:t>I/O </a:t>
            </a:r>
          </a:p>
          <a:p>
            <a:pPr algn="ctr" eaLnBrk="0" hangingPunct="0"/>
            <a:r>
              <a:rPr lang="en-US" sz="1600" b="1">
                <a:latin typeface="Helvetica" pitchFamily="34" charset="0"/>
              </a:rPr>
              <a:t>bridge</a:t>
            </a:r>
          </a:p>
        </p:txBody>
      </p:sp>
      <p:sp>
        <p:nvSpPr>
          <p:cNvPr id="671752" name="Rectangle 8"/>
          <p:cNvSpPr>
            <a:spLocks noChangeAspect="1" noChangeArrowheads="1"/>
          </p:cNvSpPr>
          <p:nvPr/>
        </p:nvSpPr>
        <p:spPr bwMode="auto">
          <a:xfrm>
            <a:off x="1052088" y="5289687"/>
            <a:ext cx="2162175" cy="666750"/>
          </a:xfrm>
          <a:prstGeom prst="rect">
            <a:avLst/>
          </a:prstGeom>
          <a:noFill/>
          <a:ln w="12700">
            <a:solidFill>
              <a:schemeClr val="tx1"/>
            </a:solidFill>
            <a:miter lim="800000"/>
            <a:headEnd/>
            <a:tailEnd/>
          </a:ln>
          <a:effectLst/>
        </p:spPr>
        <p:txBody>
          <a:bodyPr wrap="none" anchor="ctr"/>
          <a:lstStyle/>
          <a:p>
            <a:pPr algn="ctr" eaLnBrk="0" hangingPunct="0"/>
            <a:r>
              <a:rPr lang="en-US" sz="1600" b="1">
                <a:latin typeface="Helvetica" pitchFamily="34" charset="0"/>
              </a:rPr>
              <a:t>bus interface</a:t>
            </a:r>
          </a:p>
        </p:txBody>
      </p:sp>
      <p:sp>
        <p:nvSpPr>
          <p:cNvPr id="671753" name="Rectangle 9"/>
          <p:cNvSpPr>
            <a:spLocks noChangeAspect="1" noChangeArrowheads="1"/>
          </p:cNvSpPr>
          <p:nvPr/>
        </p:nvSpPr>
        <p:spPr bwMode="auto">
          <a:xfrm>
            <a:off x="2109363" y="3759337"/>
            <a:ext cx="788987" cy="176212"/>
          </a:xfrm>
          <a:prstGeom prst="rect">
            <a:avLst/>
          </a:prstGeom>
          <a:noFill/>
          <a:ln w="12700">
            <a:solidFill>
              <a:schemeClr val="tx1"/>
            </a:solidFill>
            <a:miter lim="800000"/>
            <a:headEnd/>
            <a:tailEnd/>
          </a:ln>
          <a:effectLst/>
        </p:spPr>
        <p:txBody>
          <a:bodyPr wrap="none" anchor="ctr"/>
          <a:lstStyle/>
          <a:p>
            <a:endParaRPr lang="en-US"/>
          </a:p>
        </p:txBody>
      </p:sp>
      <p:sp>
        <p:nvSpPr>
          <p:cNvPr id="671754" name="Rectangle 10"/>
          <p:cNvSpPr>
            <a:spLocks noChangeAspect="1" noChangeArrowheads="1"/>
          </p:cNvSpPr>
          <p:nvPr/>
        </p:nvSpPr>
        <p:spPr bwMode="auto">
          <a:xfrm>
            <a:off x="2109363" y="3935550"/>
            <a:ext cx="788987" cy="176213"/>
          </a:xfrm>
          <a:prstGeom prst="rect">
            <a:avLst/>
          </a:prstGeom>
          <a:noFill/>
          <a:ln w="12700">
            <a:solidFill>
              <a:schemeClr val="tx1"/>
            </a:solidFill>
            <a:miter lim="800000"/>
            <a:headEnd/>
            <a:tailEnd/>
          </a:ln>
          <a:effectLst/>
        </p:spPr>
        <p:txBody>
          <a:bodyPr wrap="none" anchor="ctr"/>
          <a:lstStyle/>
          <a:p>
            <a:endParaRPr lang="en-US"/>
          </a:p>
        </p:txBody>
      </p:sp>
      <p:sp>
        <p:nvSpPr>
          <p:cNvPr id="671755" name="Rectangle 11"/>
          <p:cNvSpPr>
            <a:spLocks noChangeAspect="1" noChangeArrowheads="1"/>
          </p:cNvSpPr>
          <p:nvPr/>
        </p:nvSpPr>
        <p:spPr bwMode="auto">
          <a:xfrm>
            <a:off x="2109363" y="4111763"/>
            <a:ext cx="788987" cy="174625"/>
          </a:xfrm>
          <a:prstGeom prst="rect">
            <a:avLst/>
          </a:prstGeom>
          <a:noFill/>
          <a:ln w="12700">
            <a:solidFill>
              <a:schemeClr val="tx1"/>
            </a:solidFill>
            <a:miter lim="800000"/>
            <a:headEnd/>
            <a:tailEnd/>
          </a:ln>
          <a:effectLst/>
        </p:spPr>
        <p:txBody>
          <a:bodyPr wrap="none" anchor="ctr"/>
          <a:lstStyle/>
          <a:p>
            <a:endParaRPr lang="en-US"/>
          </a:p>
        </p:txBody>
      </p:sp>
      <p:sp>
        <p:nvSpPr>
          <p:cNvPr id="671756" name="Rectangle 12"/>
          <p:cNvSpPr>
            <a:spLocks noChangeAspect="1" noChangeArrowheads="1"/>
          </p:cNvSpPr>
          <p:nvPr/>
        </p:nvSpPr>
        <p:spPr bwMode="auto">
          <a:xfrm>
            <a:off x="2109363" y="4286387"/>
            <a:ext cx="788987" cy="176212"/>
          </a:xfrm>
          <a:prstGeom prst="rect">
            <a:avLst/>
          </a:prstGeom>
          <a:noFill/>
          <a:ln w="12700">
            <a:solidFill>
              <a:schemeClr val="tx1"/>
            </a:solidFill>
            <a:miter lim="800000"/>
            <a:headEnd/>
            <a:tailEnd/>
          </a:ln>
          <a:effectLst/>
        </p:spPr>
        <p:txBody>
          <a:bodyPr wrap="none" anchor="ctr"/>
          <a:lstStyle/>
          <a:p>
            <a:endParaRPr lang="en-US"/>
          </a:p>
        </p:txBody>
      </p:sp>
      <p:sp>
        <p:nvSpPr>
          <p:cNvPr id="671757" name="Rectangle 13"/>
          <p:cNvSpPr>
            <a:spLocks noChangeAspect="1" noChangeArrowheads="1"/>
          </p:cNvSpPr>
          <p:nvPr/>
        </p:nvSpPr>
        <p:spPr bwMode="auto">
          <a:xfrm>
            <a:off x="2109363" y="4462600"/>
            <a:ext cx="788987" cy="176213"/>
          </a:xfrm>
          <a:prstGeom prst="rect">
            <a:avLst/>
          </a:prstGeom>
          <a:noFill/>
          <a:ln w="12700">
            <a:solidFill>
              <a:schemeClr val="tx1"/>
            </a:solidFill>
            <a:miter lim="800000"/>
            <a:headEnd/>
            <a:tailEnd/>
          </a:ln>
          <a:effectLst/>
        </p:spPr>
        <p:txBody>
          <a:bodyPr wrap="none" anchor="ctr"/>
          <a:lstStyle/>
          <a:p>
            <a:endParaRPr lang="en-US"/>
          </a:p>
        </p:txBody>
      </p:sp>
      <p:sp>
        <p:nvSpPr>
          <p:cNvPr id="671758" name="AutoShape 14"/>
          <p:cNvSpPr>
            <a:spLocks noChangeAspect="1" noChangeArrowheads="1"/>
          </p:cNvSpPr>
          <p:nvPr/>
        </p:nvSpPr>
        <p:spPr bwMode="auto">
          <a:xfrm>
            <a:off x="3001537" y="3759338"/>
            <a:ext cx="512762" cy="439737"/>
          </a:xfrm>
          <a:prstGeom prst="rightArrow">
            <a:avLst>
              <a:gd name="adj1" fmla="val 50000"/>
              <a:gd name="adj2" fmla="val 29152"/>
            </a:avLst>
          </a:prstGeom>
          <a:noFill/>
          <a:ln w="12700">
            <a:solidFill>
              <a:schemeClr val="tx1"/>
            </a:solidFill>
            <a:miter lim="800000"/>
            <a:headEnd/>
            <a:tailEnd/>
          </a:ln>
          <a:effectLst/>
        </p:spPr>
        <p:txBody>
          <a:bodyPr wrap="none" anchor="ctr"/>
          <a:lstStyle/>
          <a:p>
            <a:endParaRPr lang="en-US"/>
          </a:p>
        </p:txBody>
      </p:sp>
      <p:sp>
        <p:nvSpPr>
          <p:cNvPr id="671759" name="AutoShape 15"/>
          <p:cNvSpPr>
            <a:spLocks noChangeAspect="1" noChangeArrowheads="1"/>
          </p:cNvSpPr>
          <p:nvPr/>
        </p:nvSpPr>
        <p:spPr bwMode="auto">
          <a:xfrm flipH="1">
            <a:off x="2898350" y="4199074"/>
            <a:ext cx="512763" cy="439738"/>
          </a:xfrm>
          <a:prstGeom prst="rightArrow">
            <a:avLst>
              <a:gd name="adj1" fmla="val 50000"/>
              <a:gd name="adj2" fmla="val 29152"/>
            </a:avLst>
          </a:prstGeom>
          <a:noFill/>
          <a:ln w="12700">
            <a:solidFill>
              <a:schemeClr val="tx1"/>
            </a:solidFill>
            <a:miter lim="800000"/>
            <a:headEnd/>
            <a:tailEnd/>
          </a:ln>
          <a:effectLst/>
        </p:spPr>
        <p:txBody>
          <a:bodyPr wrap="none" anchor="ctr"/>
          <a:lstStyle/>
          <a:p>
            <a:endParaRPr lang="en-US"/>
          </a:p>
        </p:txBody>
      </p:sp>
      <p:sp>
        <p:nvSpPr>
          <p:cNvPr id="671760" name="Rectangle 16"/>
          <p:cNvSpPr>
            <a:spLocks noChangeAspect="1" noChangeArrowheads="1"/>
          </p:cNvSpPr>
          <p:nvPr/>
        </p:nvSpPr>
        <p:spPr bwMode="auto">
          <a:xfrm>
            <a:off x="3514300" y="3584712"/>
            <a:ext cx="614363" cy="1230312"/>
          </a:xfrm>
          <a:prstGeom prst="rect">
            <a:avLst/>
          </a:prstGeom>
          <a:noFill/>
          <a:ln w="12700">
            <a:solidFill>
              <a:schemeClr val="tx1"/>
            </a:solidFill>
            <a:miter lim="800000"/>
            <a:headEnd/>
            <a:tailEnd/>
          </a:ln>
          <a:effectLst/>
        </p:spPr>
        <p:txBody>
          <a:bodyPr wrap="none" anchor="ctr"/>
          <a:lstStyle/>
          <a:p>
            <a:pPr algn="ctr" eaLnBrk="0" hangingPunct="0"/>
            <a:r>
              <a:rPr lang="en-US" sz="1600" b="1">
                <a:latin typeface="Helvetica" pitchFamily="34" charset="0"/>
              </a:rPr>
              <a:t>ALU</a:t>
            </a:r>
          </a:p>
        </p:txBody>
      </p:sp>
      <p:sp>
        <p:nvSpPr>
          <p:cNvPr id="671761" name="Text Box 17"/>
          <p:cNvSpPr txBox="1">
            <a:spLocks noChangeAspect="1" noChangeArrowheads="1"/>
          </p:cNvSpPr>
          <p:nvPr/>
        </p:nvSpPr>
        <p:spPr bwMode="auto">
          <a:xfrm>
            <a:off x="1878315" y="3413054"/>
            <a:ext cx="1293944" cy="338554"/>
          </a:xfrm>
          <a:prstGeom prst="rect">
            <a:avLst/>
          </a:prstGeom>
          <a:noFill/>
          <a:ln w="12700">
            <a:noFill/>
            <a:miter lim="800000"/>
            <a:headEnd/>
            <a:tailEnd/>
          </a:ln>
          <a:effectLst/>
        </p:spPr>
        <p:txBody>
          <a:bodyPr wrap="none" anchor="ctr">
            <a:spAutoFit/>
          </a:bodyPr>
          <a:lstStyle/>
          <a:p>
            <a:pPr algn="ctr" eaLnBrk="0" hangingPunct="0"/>
            <a:r>
              <a:rPr lang="en-US" sz="1600" b="1">
                <a:latin typeface="Helvetica" pitchFamily="34" charset="0"/>
              </a:rPr>
              <a:t>register file</a:t>
            </a:r>
          </a:p>
        </p:txBody>
      </p:sp>
      <p:sp>
        <p:nvSpPr>
          <p:cNvPr id="671762" name="AutoShape 18"/>
          <p:cNvSpPr>
            <a:spLocks noChangeAspect="1" noChangeArrowheads="1"/>
          </p:cNvSpPr>
          <p:nvPr/>
        </p:nvSpPr>
        <p:spPr bwMode="auto">
          <a:xfrm>
            <a:off x="2195087" y="4726124"/>
            <a:ext cx="703262" cy="52705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671763" name="Rectangle 19"/>
          <p:cNvSpPr>
            <a:spLocks noChangeAspect="1" noChangeArrowheads="1"/>
          </p:cNvSpPr>
          <p:nvPr/>
        </p:nvSpPr>
        <p:spPr bwMode="auto">
          <a:xfrm>
            <a:off x="877462" y="3319599"/>
            <a:ext cx="3354587" cy="2813050"/>
          </a:xfrm>
          <a:prstGeom prst="rect">
            <a:avLst/>
          </a:prstGeom>
          <a:noFill/>
          <a:ln w="19050" cap="rnd">
            <a:solidFill>
              <a:schemeClr val="tx1"/>
            </a:solidFill>
            <a:prstDash val="solid"/>
            <a:miter lim="800000"/>
            <a:headEnd/>
            <a:tailEnd/>
          </a:ln>
          <a:effectLst/>
        </p:spPr>
        <p:txBody>
          <a:bodyPr wrap="none" anchor="ctr"/>
          <a:lstStyle/>
          <a:p>
            <a:endParaRPr lang="en-US"/>
          </a:p>
        </p:txBody>
      </p:sp>
      <p:sp>
        <p:nvSpPr>
          <p:cNvPr id="671764" name="Text Box 20"/>
          <p:cNvSpPr txBox="1">
            <a:spLocks noChangeAspect="1" noChangeArrowheads="1"/>
          </p:cNvSpPr>
          <p:nvPr/>
        </p:nvSpPr>
        <p:spPr bwMode="auto">
          <a:xfrm>
            <a:off x="845712" y="2992574"/>
            <a:ext cx="1085850" cy="336550"/>
          </a:xfrm>
          <a:prstGeom prst="rect">
            <a:avLst/>
          </a:prstGeom>
          <a:noFill/>
          <a:ln w="12700">
            <a:noFill/>
            <a:miter lim="800000"/>
            <a:headEnd/>
            <a:tailEnd/>
          </a:ln>
          <a:effectLst/>
        </p:spPr>
        <p:txBody>
          <a:bodyPr wrap="none" anchor="ctr">
            <a:spAutoFit/>
          </a:bodyPr>
          <a:lstStyle/>
          <a:p>
            <a:pPr algn="ctr" eaLnBrk="0" hangingPunct="0"/>
            <a:r>
              <a:rPr lang="en-US" sz="1600" b="1" dirty="0">
                <a:latin typeface="Helvetica" pitchFamily="34" charset="0"/>
              </a:rPr>
              <a:t>CPU chip</a:t>
            </a:r>
          </a:p>
        </p:txBody>
      </p:sp>
      <p:sp>
        <p:nvSpPr>
          <p:cNvPr id="671767" name="Text Box 23"/>
          <p:cNvSpPr txBox="1">
            <a:spLocks noChangeAspect="1" noChangeArrowheads="1"/>
          </p:cNvSpPr>
          <p:nvPr/>
        </p:nvSpPr>
        <p:spPr bwMode="auto">
          <a:xfrm>
            <a:off x="6120974" y="5370649"/>
            <a:ext cx="1392238" cy="338138"/>
          </a:xfrm>
          <a:prstGeom prst="rect">
            <a:avLst/>
          </a:prstGeom>
          <a:noFill/>
          <a:ln w="12700">
            <a:noFill/>
            <a:miter lim="800000"/>
            <a:headEnd/>
            <a:tailEnd/>
          </a:ln>
          <a:effectLst/>
        </p:spPr>
        <p:txBody>
          <a:bodyPr wrap="none" anchor="ctr">
            <a:spAutoFit/>
          </a:bodyPr>
          <a:lstStyle/>
          <a:p>
            <a:pPr algn="ctr" eaLnBrk="0" hangingPunct="0"/>
            <a:r>
              <a:rPr lang="en-US" sz="1600" b="1" dirty="0">
                <a:latin typeface="Helvetica" pitchFamily="34" charset="0"/>
              </a:rPr>
              <a:t>memory bus</a:t>
            </a:r>
          </a:p>
        </p:txBody>
      </p:sp>
      <p:sp>
        <p:nvSpPr>
          <p:cNvPr id="28" name="Rectangular Callout 27"/>
          <p:cNvSpPr/>
          <p:nvPr/>
        </p:nvSpPr>
        <p:spPr bwMode="auto">
          <a:xfrm>
            <a:off x="4655712" y="4456249"/>
            <a:ext cx="1676400" cy="533400"/>
          </a:xfrm>
          <a:prstGeom prst="wedgeRectCallout">
            <a:avLst>
              <a:gd name="adj1" fmla="val -15134"/>
              <a:gd name="adj2" fmla="val 85528"/>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bodyPr>
          <a:lstStyle/>
          <a:p>
            <a:pPr fontAlgn="base">
              <a:spcBef>
                <a:spcPct val="0"/>
              </a:spcBef>
              <a:spcAft>
                <a:spcPct val="0"/>
              </a:spcAft>
            </a:pPr>
            <a:r>
              <a:rPr lang="en-US" sz="1400" dirty="0">
                <a:solidFill>
                  <a:schemeClr val="tx1"/>
                </a:solidFill>
              </a:rPr>
              <a:t>Includes memory </a:t>
            </a:r>
            <a:br>
              <a:rPr lang="en-US" sz="1400" dirty="0">
                <a:solidFill>
                  <a:schemeClr val="tx1"/>
                </a:solidFill>
              </a:rPr>
            </a:br>
            <a:r>
              <a:rPr lang="en-US" sz="1400" dirty="0">
                <a:solidFill>
                  <a:schemeClr val="tx1"/>
                </a:solidFill>
              </a:rPr>
              <a:t>controller</a:t>
            </a:r>
          </a:p>
        </p:txBody>
      </p:sp>
      <p:sp>
        <p:nvSpPr>
          <p:cNvPr id="25" name="Text Box 27"/>
          <p:cNvSpPr txBox="1">
            <a:spLocks noChangeArrowheads="1"/>
          </p:cNvSpPr>
          <p:nvPr/>
        </p:nvSpPr>
        <p:spPr bwMode="auto">
          <a:xfrm>
            <a:off x="6868887" y="2088493"/>
            <a:ext cx="3597318" cy="1231106"/>
          </a:xfrm>
          <a:prstGeom prst="rect">
            <a:avLst/>
          </a:prstGeom>
          <a:solidFill>
            <a:srgbClr val="F6F5BD"/>
          </a:solidFill>
          <a:ln w="25400">
            <a:solidFill>
              <a:schemeClr val="tx1"/>
            </a:solidFill>
            <a:miter lim="800000"/>
            <a:headEnd/>
            <a:tailEnd/>
          </a:ln>
          <a:effectLst/>
        </p:spPr>
        <p:txBody>
          <a:bodyPr wrap="square">
            <a:spAutoFit/>
          </a:bodyPr>
          <a:lstStyle/>
          <a:p>
            <a:pPr eaLnBrk="0" hangingPunct="0"/>
            <a:r>
              <a:rPr lang="en-US" sz="2400" b="1" dirty="0" err="1">
                <a:latin typeface="Courier New" pitchFamily="49" charset="0"/>
              </a:rPr>
              <a:t>movl</a:t>
            </a:r>
            <a:r>
              <a:rPr lang="en-US" sz="2400" b="1" dirty="0">
                <a:latin typeface="Courier New" pitchFamily="49" charset="0"/>
              </a:rPr>
              <a:t> A, %</a:t>
            </a:r>
            <a:r>
              <a:rPr lang="en-US" sz="2400" b="1" dirty="0" err="1">
                <a:latin typeface="Courier New" pitchFamily="49" charset="0"/>
              </a:rPr>
              <a:t>eax</a:t>
            </a:r>
            <a:r>
              <a:rPr lang="en-US" sz="2400" b="1" dirty="0">
                <a:latin typeface="Courier New" pitchFamily="49" charset="0"/>
              </a:rPr>
              <a:t>  </a:t>
            </a:r>
            <a:r>
              <a:rPr lang="en-US" sz="2400" b="1" dirty="0">
                <a:latin typeface="Calibri" charset="0"/>
                <a:ea typeface="Calibri" charset="0"/>
                <a:cs typeface="Calibri" charset="0"/>
              </a:rPr>
              <a:t>(load)</a:t>
            </a:r>
          </a:p>
          <a:p>
            <a:pPr eaLnBrk="0" hangingPunct="0"/>
            <a:r>
              <a:rPr lang="en-US" sz="1600" b="1" dirty="0">
                <a:latin typeface="Calibri" charset="0"/>
                <a:ea typeface="Calibri" charset="0"/>
                <a:cs typeface="Calibri" charset="0"/>
              </a:rPr>
              <a:t>Processor writes address A to the bus</a:t>
            </a:r>
          </a:p>
          <a:p>
            <a:pPr eaLnBrk="0" hangingPunct="0"/>
            <a:r>
              <a:rPr lang="en-US" sz="1600" dirty="0">
                <a:latin typeface="Calibri" charset="0"/>
                <a:ea typeface="Calibri" charset="0"/>
                <a:cs typeface="Calibri" charset="0"/>
              </a:rPr>
              <a:t>Memory writes data to the bus</a:t>
            </a:r>
          </a:p>
          <a:p>
            <a:pPr eaLnBrk="0" hangingPunct="0"/>
            <a:r>
              <a:rPr lang="en-US" sz="1600" dirty="0">
                <a:latin typeface="Calibri" charset="0"/>
                <a:ea typeface="Calibri" charset="0"/>
                <a:cs typeface="Calibri" charset="0"/>
              </a:rPr>
              <a:t>Processor reads data from the bus</a:t>
            </a:r>
            <a:endParaRPr lang="en-US" sz="1600" b="1" dirty="0">
              <a:latin typeface="Calibri" charset="0"/>
              <a:ea typeface="Calibri" charset="0"/>
              <a:cs typeface="Calibri" charset="0"/>
            </a:endParaRPr>
          </a:p>
        </p:txBody>
      </p:sp>
      <p:sp>
        <p:nvSpPr>
          <p:cNvPr id="26" name="Text Box 27"/>
          <p:cNvSpPr txBox="1">
            <a:spLocks noChangeArrowheads="1"/>
          </p:cNvSpPr>
          <p:nvPr/>
        </p:nvSpPr>
        <p:spPr bwMode="auto">
          <a:xfrm>
            <a:off x="6868886" y="3430673"/>
            <a:ext cx="3597319" cy="1231106"/>
          </a:xfrm>
          <a:prstGeom prst="rect">
            <a:avLst/>
          </a:prstGeom>
          <a:solidFill>
            <a:srgbClr val="CCFFCC"/>
          </a:solidFill>
          <a:ln w="25400">
            <a:solidFill>
              <a:schemeClr val="tx1"/>
            </a:solidFill>
            <a:miter lim="800000"/>
            <a:headEnd/>
            <a:tailEnd/>
          </a:ln>
          <a:effectLst/>
        </p:spPr>
        <p:txBody>
          <a:bodyPr wrap="square">
            <a:spAutoFit/>
          </a:bodyPr>
          <a:lstStyle/>
          <a:p>
            <a:pPr eaLnBrk="0" hangingPunct="0"/>
            <a:r>
              <a:rPr lang="en-US" sz="2400" b="1" dirty="0" err="1">
                <a:latin typeface="Courier New" pitchFamily="49" charset="0"/>
              </a:rPr>
              <a:t>movl</a:t>
            </a:r>
            <a:r>
              <a:rPr lang="en-US" sz="2400" b="1" dirty="0">
                <a:latin typeface="Courier New" pitchFamily="49" charset="0"/>
              </a:rPr>
              <a:t> %</a:t>
            </a:r>
            <a:r>
              <a:rPr lang="en-US" sz="2400" b="1" dirty="0" err="1">
                <a:latin typeface="Courier New" pitchFamily="49" charset="0"/>
              </a:rPr>
              <a:t>eax</a:t>
            </a:r>
            <a:r>
              <a:rPr lang="en-US" sz="2400" b="1" dirty="0">
                <a:latin typeface="Courier New" pitchFamily="49" charset="0"/>
              </a:rPr>
              <a:t>, A</a:t>
            </a:r>
            <a:r>
              <a:rPr lang="en-US" sz="2400" b="1" dirty="0">
                <a:latin typeface="Courier New" charset="0"/>
                <a:ea typeface="Courier New" charset="0"/>
                <a:cs typeface="Courier New" charset="0"/>
              </a:rPr>
              <a:t>  </a:t>
            </a:r>
            <a:r>
              <a:rPr lang="en-US" sz="2400" b="1" dirty="0">
                <a:latin typeface="Calibri" charset="0"/>
                <a:ea typeface="Calibri" charset="0"/>
                <a:cs typeface="Calibri" charset="0"/>
              </a:rPr>
              <a:t>(store)</a:t>
            </a:r>
          </a:p>
          <a:p>
            <a:pPr eaLnBrk="0" hangingPunct="0"/>
            <a:r>
              <a:rPr lang="en-US" sz="1600" b="1" dirty="0">
                <a:latin typeface="Calibri" charset="0"/>
                <a:ea typeface="Calibri" charset="0"/>
                <a:cs typeface="Calibri" charset="0"/>
              </a:rPr>
              <a:t>Processor writes address A to the bus</a:t>
            </a:r>
          </a:p>
          <a:p>
            <a:pPr eaLnBrk="0" hangingPunct="0"/>
            <a:r>
              <a:rPr lang="en-US" sz="1600" dirty="0">
                <a:latin typeface="Calibri" charset="0"/>
                <a:ea typeface="Calibri" charset="0"/>
                <a:cs typeface="Calibri" charset="0"/>
              </a:rPr>
              <a:t>Processor writes data to the bus</a:t>
            </a:r>
          </a:p>
          <a:p>
            <a:pPr eaLnBrk="0" hangingPunct="0"/>
            <a:r>
              <a:rPr lang="en-US" sz="1600" dirty="0">
                <a:latin typeface="Calibri" charset="0"/>
                <a:ea typeface="Calibri" charset="0"/>
                <a:cs typeface="Calibri" charset="0"/>
              </a:rPr>
              <a:t>Memory reads data from the bus</a:t>
            </a:r>
            <a:endParaRPr lang="en-US" sz="1600" b="1" dirty="0">
              <a:latin typeface="Calibri" charset="0"/>
              <a:ea typeface="Calibri" charset="0"/>
              <a:cs typeface="Calibri" charset="0"/>
            </a:endParaRPr>
          </a:p>
        </p:txBody>
      </p:sp>
      <p:sp>
        <p:nvSpPr>
          <p:cNvPr id="2" name="Slide Number Placeholder 1">
            <a:extLst>
              <a:ext uri="{FF2B5EF4-FFF2-40B4-BE49-F238E27FC236}">
                <a16:creationId xmlns:a16="http://schemas.microsoft.com/office/drawing/2014/main" id="{9ABF9605-76DB-45BB-9979-8E9138BF1968}"/>
              </a:ext>
            </a:extLst>
          </p:cNvPr>
          <p:cNvSpPr>
            <a:spLocks noGrp="1"/>
          </p:cNvSpPr>
          <p:nvPr>
            <p:ph type="sldNum" sz="quarter" idx="12"/>
          </p:nvPr>
        </p:nvSpPr>
        <p:spPr/>
        <p:txBody>
          <a:bodyPr/>
          <a:lstStyle/>
          <a:p>
            <a:fld id="{0778C724-3839-4D76-A707-B4C23905D055}" type="slidenum">
              <a:rPr lang="en-US" smtClean="0"/>
              <a:t>17</a:t>
            </a:fld>
            <a:endParaRPr lang="en-US"/>
          </a:p>
        </p:txBody>
      </p:sp>
      <p:sp>
        <p:nvSpPr>
          <p:cNvPr id="671751" name="AutoShape 7"/>
          <p:cNvSpPr>
            <a:spLocks noChangeAspect="1" noChangeArrowheads="1"/>
          </p:cNvSpPr>
          <p:nvPr/>
        </p:nvSpPr>
        <p:spPr bwMode="auto">
          <a:xfrm>
            <a:off x="3244424" y="5253174"/>
            <a:ext cx="1676400" cy="615950"/>
          </a:xfrm>
          <a:prstGeom prst="leftRightArrow">
            <a:avLst>
              <a:gd name="adj1" fmla="val 50000"/>
              <a:gd name="adj2" fmla="val 54433"/>
            </a:avLst>
          </a:prstGeom>
          <a:solidFill>
            <a:schemeClr val="accent6">
              <a:lumMod val="20000"/>
              <a:lumOff val="80000"/>
            </a:schemeClr>
          </a:solidFill>
          <a:ln w="12700">
            <a:solidFill>
              <a:schemeClr val="tx1"/>
            </a:solidFill>
            <a:miter lim="800000"/>
            <a:headEnd/>
            <a:tailEnd/>
          </a:ln>
          <a:effectLst/>
        </p:spPr>
        <p:txBody>
          <a:bodyPr wrap="none" anchor="ctr"/>
          <a:lstStyle/>
          <a:p>
            <a:endParaRPr lang="en-US"/>
          </a:p>
        </p:txBody>
      </p:sp>
      <p:sp>
        <p:nvSpPr>
          <p:cNvPr id="671765" name="Text Box 21"/>
          <p:cNvSpPr txBox="1">
            <a:spLocks noChangeAspect="1" noChangeArrowheads="1"/>
          </p:cNvSpPr>
          <p:nvPr/>
        </p:nvSpPr>
        <p:spPr bwMode="auto">
          <a:xfrm>
            <a:off x="3430162" y="5413511"/>
            <a:ext cx="1301750" cy="338138"/>
          </a:xfrm>
          <a:prstGeom prst="rect">
            <a:avLst/>
          </a:prstGeom>
          <a:noFill/>
          <a:ln w="12700">
            <a:noFill/>
            <a:miter lim="800000"/>
            <a:headEnd/>
            <a:tailEnd/>
          </a:ln>
          <a:effectLst/>
        </p:spPr>
        <p:txBody>
          <a:bodyPr wrap="none" anchor="ctr">
            <a:spAutoFit/>
          </a:bodyPr>
          <a:lstStyle/>
          <a:p>
            <a:pPr algn="ctr" eaLnBrk="0" hangingPunct="0"/>
            <a:r>
              <a:rPr lang="en-US" sz="1600" b="1" dirty="0">
                <a:latin typeface="Helvetica" pitchFamily="34" charset="0"/>
              </a:rPr>
              <a:t>system bus</a:t>
            </a:r>
          </a:p>
        </p:txBody>
      </p:sp>
    </p:spTree>
    <p:extLst>
      <p:ext uri="{BB962C8B-B14F-4D97-AF65-F5344CB8AC3E}">
        <p14:creationId xmlns:p14="http://schemas.microsoft.com/office/powerpoint/2010/main" val="3450969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78572-EA9A-4AC0-AC21-4A4EA9EA49AF}"/>
              </a:ext>
            </a:extLst>
          </p:cNvPr>
          <p:cNvSpPr>
            <a:spLocks noGrp="1"/>
          </p:cNvSpPr>
          <p:nvPr>
            <p:ph type="title"/>
          </p:nvPr>
        </p:nvSpPr>
        <p:spPr/>
        <p:txBody>
          <a:bodyPr/>
          <a:lstStyle/>
          <a:p>
            <a:r>
              <a:rPr lang="en-US" dirty="0"/>
              <a:t>Sidebar: memory security is important</a:t>
            </a:r>
          </a:p>
        </p:txBody>
      </p:sp>
      <p:sp>
        <p:nvSpPr>
          <p:cNvPr id="3" name="Content Placeholder 2">
            <a:extLst>
              <a:ext uri="{FF2B5EF4-FFF2-40B4-BE49-F238E27FC236}">
                <a16:creationId xmlns:a16="http://schemas.microsoft.com/office/drawing/2014/main" id="{769A5F45-9438-4CFA-9731-0F962ACE576D}"/>
              </a:ext>
            </a:extLst>
          </p:cNvPr>
          <p:cNvSpPr>
            <a:spLocks noGrp="1"/>
          </p:cNvSpPr>
          <p:nvPr>
            <p:ph idx="1"/>
          </p:nvPr>
        </p:nvSpPr>
        <p:spPr>
          <a:xfrm>
            <a:off x="607595" y="4661966"/>
            <a:ext cx="10972800" cy="1510234"/>
          </a:xfrm>
        </p:spPr>
        <p:txBody>
          <a:bodyPr/>
          <a:lstStyle/>
          <a:p>
            <a:r>
              <a:rPr lang="en-US" dirty="0"/>
              <a:t>Data in RAM disappears without power</a:t>
            </a:r>
          </a:p>
          <a:p>
            <a:pPr lvl="1"/>
            <a:r>
              <a:rPr lang="en-US" dirty="0"/>
              <a:t>But the rate depends on temperature, minutes to decay if frozen</a:t>
            </a:r>
          </a:p>
          <a:p>
            <a:pPr lvl="1"/>
            <a:r>
              <a:rPr lang="en-US" dirty="0"/>
              <a:t>Cold Boot Attack: freeze RAM to remove from computer and steal contents</a:t>
            </a:r>
          </a:p>
        </p:txBody>
      </p:sp>
      <p:sp>
        <p:nvSpPr>
          <p:cNvPr id="4" name="Slide Number Placeholder 3">
            <a:extLst>
              <a:ext uri="{FF2B5EF4-FFF2-40B4-BE49-F238E27FC236}">
                <a16:creationId xmlns:a16="http://schemas.microsoft.com/office/drawing/2014/main" id="{09FFC470-60B1-4CC7-BE64-24229EBFE1E0}"/>
              </a:ext>
            </a:extLst>
          </p:cNvPr>
          <p:cNvSpPr>
            <a:spLocks noGrp="1"/>
          </p:cNvSpPr>
          <p:nvPr>
            <p:ph type="sldNum" sz="quarter" idx="12"/>
          </p:nvPr>
        </p:nvSpPr>
        <p:spPr/>
        <p:txBody>
          <a:bodyPr/>
          <a:lstStyle/>
          <a:p>
            <a:fld id="{0778C724-3839-4D76-A707-B4C23905D055}" type="slidenum">
              <a:rPr lang="en-US" smtClean="0"/>
              <a:t>18</a:t>
            </a:fld>
            <a:endParaRPr lang="en-US"/>
          </a:p>
        </p:txBody>
      </p:sp>
      <p:pic>
        <p:nvPicPr>
          <p:cNvPr id="6" name="Picture 5">
            <a:extLst>
              <a:ext uri="{FF2B5EF4-FFF2-40B4-BE49-F238E27FC236}">
                <a16:creationId xmlns:a16="http://schemas.microsoft.com/office/drawing/2014/main" id="{BCB13B77-AA94-4972-A835-EC2766A5757B}"/>
              </a:ext>
            </a:extLst>
          </p:cNvPr>
          <p:cNvPicPr>
            <a:picLocks noChangeAspect="1"/>
          </p:cNvPicPr>
          <p:nvPr/>
        </p:nvPicPr>
        <p:blipFill>
          <a:blip r:embed="rId2"/>
          <a:stretch>
            <a:fillRect/>
          </a:stretch>
        </p:blipFill>
        <p:spPr>
          <a:xfrm>
            <a:off x="1065797" y="1098551"/>
            <a:ext cx="10060405" cy="3379264"/>
          </a:xfrm>
          <a:prstGeom prst="rect">
            <a:avLst/>
          </a:prstGeom>
        </p:spPr>
      </p:pic>
    </p:spTree>
    <p:extLst>
      <p:ext uri="{BB962C8B-B14F-4D97-AF65-F5344CB8AC3E}">
        <p14:creationId xmlns:p14="http://schemas.microsoft.com/office/powerpoint/2010/main" val="1472289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820D-5BA7-4665-875E-73F7D2E025F3}"/>
              </a:ext>
            </a:extLst>
          </p:cNvPr>
          <p:cNvSpPr>
            <a:spLocks noGrp="1"/>
          </p:cNvSpPr>
          <p:nvPr>
            <p:ph type="title"/>
          </p:nvPr>
        </p:nvSpPr>
        <p:spPr/>
        <p:txBody>
          <a:bodyPr/>
          <a:lstStyle/>
          <a:p>
            <a:r>
              <a:rPr lang="en-US" dirty="0"/>
              <a:t>Tour of computer memory</a:t>
            </a:r>
          </a:p>
        </p:txBody>
      </p:sp>
      <p:sp>
        <p:nvSpPr>
          <p:cNvPr id="4" name="Slide Number Placeholder 3">
            <a:extLst>
              <a:ext uri="{FF2B5EF4-FFF2-40B4-BE49-F238E27FC236}">
                <a16:creationId xmlns:a16="http://schemas.microsoft.com/office/drawing/2014/main" id="{159E7425-1162-4CBB-B221-AB270AA20173}"/>
              </a:ext>
            </a:extLst>
          </p:cNvPr>
          <p:cNvSpPr>
            <a:spLocks noGrp="1"/>
          </p:cNvSpPr>
          <p:nvPr>
            <p:ph type="sldNum" sz="quarter" idx="12"/>
          </p:nvPr>
        </p:nvSpPr>
        <p:spPr/>
        <p:txBody>
          <a:bodyPr/>
          <a:lstStyle/>
          <a:p>
            <a:fld id="{0778C724-3839-4D76-A707-B4C23905D055}" type="slidenum">
              <a:rPr lang="en-US" smtClean="0"/>
              <a:t>19</a:t>
            </a:fld>
            <a:endParaRPr lang="en-US"/>
          </a:p>
        </p:txBody>
      </p:sp>
      <p:grpSp>
        <p:nvGrpSpPr>
          <p:cNvPr id="5" name="Group 3">
            <a:extLst>
              <a:ext uri="{FF2B5EF4-FFF2-40B4-BE49-F238E27FC236}">
                <a16:creationId xmlns:a16="http://schemas.microsoft.com/office/drawing/2014/main" id="{80F20486-0077-4900-8CE2-0A8174EB4B2A}"/>
              </a:ext>
            </a:extLst>
          </p:cNvPr>
          <p:cNvGrpSpPr>
            <a:grpSpLocks/>
          </p:cNvGrpSpPr>
          <p:nvPr/>
        </p:nvGrpSpPr>
        <p:grpSpPr bwMode="auto">
          <a:xfrm>
            <a:off x="2371518" y="1691516"/>
            <a:ext cx="6960767" cy="3887718"/>
            <a:chOff x="168" y="1433"/>
            <a:chExt cx="4584" cy="2589"/>
          </a:xfrm>
        </p:grpSpPr>
        <p:sp>
          <p:nvSpPr>
            <p:cNvPr id="6" name="Rectangle 4">
              <a:extLst>
                <a:ext uri="{FF2B5EF4-FFF2-40B4-BE49-F238E27FC236}">
                  <a16:creationId xmlns:a16="http://schemas.microsoft.com/office/drawing/2014/main" id="{C7125276-9444-44A9-BAD0-0E64372B26A4}"/>
                </a:ext>
              </a:extLst>
            </p:cNvPr>
            <p:cNvSpPr>
              <a:spLocks noChangeArrowheads="1"/>
            </p:cNvSpPr>
            <p:nvPr/>
          </p:nvSpPr>
          <p:spPr bwMode="auto">
            <a:xfrm>
              <a:off x="3963" y="1622"/>
              <a:ext cx="573" cy="576"/>
            </a:xfrm>
            <a:prstGeom prst="rect">
              <a:avLst/>
            </a:prstGeom>
            <a:solidFill>
              <a:srgbClr val="D3F2D3"/>
            </a:solidFill>
            <a:ln w="12700">
              <a:solidFill>
                <a:schemeClr val="tx1"/>
              </a:solidFill>
              <a:miter lim="800000"/>
              <a:headEnd/>
              <a:tailEnd/>
            </a:ln>
          </p:spPr>
          <p:txBody>
            <a:bodyPr wrap="none" anchor="ctr"/>
            <a:lstStyle/>
            <a:p>
              <a:pPr algn="ctr" eaLnBrk="0" hangingPunct="0">
                <a:buNone/>
              </a:pPr>
              <a:r>
                <a:rPr lang="en-US" sz="1600" dirty="0">
                  <a:latin typeface="Helvetica" pitchFamily="34" charset="0"/>
                </a:rPr>
                <a:t>Main</a:t>
              </a:r>
            </a:p>
            <a:p>
              <a:pPr algn="ctr" eaLnBrk="0" hangingPunct="0">
                <a:buNone/>
              </a:pPr>
              <a:r>
                <a:rPr lang="en-US" sz="1600" dirty="0">
                  <a:latin typeface="Helvetica" pitchFamily="34" charset="0"/>
                </a:rPr>
                <a:t>memory</a:t>
              </a:r>
            </a:p>
          </p:txBody>
        </p:sp>
        <p:sp>
          <p:nvSpPr>
            <p:cNvPr id="7" name="AutoShape 5">
              <a:extLst>
                <a:ext uri="{FF2B5EF4-FFF2-40B4-BE49-F238E27FC236}">
                  <a16:creationId xmlns:a16="http://schemas.microsoft.com/office/drawing/2014/main" id="{4FBBE2EF-388E-4E7D-A4BC-785543787CD2}"/>
                </a:ext>
              </a:extLst>
            </p:cNvPr>
            <p:cNvSpPr>
              <a:spLocks noChangeArrowheads="1"/>
            </p:cNvSpPr>
            <p:nvPr/>
          </p:nvSpPr>
          <p:spPr bwMode="auto">
            <a:xfrm>
              <a:off x="3003" y="1718"/>
              <a:ext cx="940" cy="336"/>
            </a:xfrm>
            <a:prstGeom prst="leftRightArrow">
              <a:avLst>
                <a:gd name="adj1" fmla="val 50000"/>
                <a:gd name="adj2" fmla="val 55952"/>
              </a:avLst>
            </a:prstGeom>
            <a:noFill/>
            <a:ln w="12700">
              <a:solidFill>
                <a:schemeClr val="tx1"/>
              </a:solidFill>
              <a:miter lim="800000"/>
              <a:headEnd/>
              <a:tailEnd/>
            </a:ln>
          </p:spPr>
          <p:txBody>
            <a:bodyPr wrap="none" anchor="ctr"/>
            <a:lstStyle/>
            <a:p>
              <a:pPr>
                <a:buNone/>
              </a:pPr>
              <a:endParaRPr lang="en-US"/>
            </a:p>
          </p:txBody>
        </p:sp>
        <p:sp>
          <p:nvSpPr>
            <p:cNvPr id="8" name="Rectangle 6">
              <a:extLst>
                <a:ext uri="{FF2B5EF4-FFF2-40B4-BE49-F238E27FC236}">
                  <a16:creationId xmlns:a16="http://schemas.microsoft.com/office/drawing/2014/main" id="{1A48273A-6D20-448D-B2C8-70FA64D937C1}"/>
                </a:ext>
              </a:extLst>
            </p:cNvPr>
            <p:cNvSpPr>
              <a:spLocks noChangeArrowheads="1"/>
            </p:cNvSpPr>
            <p:nvPr/>
          </p:nvSpPr>
          <p:spPr bwMode="auto">
            <a:xfrm>
              <a:off x="2427" y="1738"/>
              <a:ext cx="573" cy="364"/>
            </a:xfrm>
            <a:prstGeom prst="rect">
              <a:avLst/>
            </a:prstGeom>
            <a:noFill/>
            <a:ln w="12700">
              <a:solidFill>
                <a:schemeClr val="tx1"/>
              </a:solidFill>
              <a:miter lim="800000"/>
              <a:headEnd/>
              <a:tailEnd/>
            </a:ln>
          </p:spPr>
          <p:txBody>
            <a:bodyPr wrap="none" anchor="ctr"/>
            <a:lstStyle/>
            <a:p>
              <a:pPr algn="ctr" eaLnBrk="0" hangingPunct="0">
                <a:buNone/>
              </a:pPr>
              <a:r>
                <a:rPr lang="en-US" sz="1600">
                  <a:latin typeface="Helvetica" pitchFamily="34" charset="0"/>
                </a:rPr>
                <a:t>I/O </a:t>
              </a:r>
            </a:p>
            <a:p>
              <a:pPr algn="ctr" eaLnBrk="0" hangingPunct="0">
                <a:buNone/>
              </a:pPr>
              <a:r>
                <a:rPr lang="en-US" sz="1600">
                  <a:latin typeface="Helvetica" pitchFamily="34" charset="0"/>
                </a:rPr>
                <a:t>bridge</a:t>
              </a:r>
            </a:p>
          </p:txBody>
        </p:sp>
        <p:sp>
          <p:nvSpPr>
            <p:cNvPr id="9" name="AutoShape 7">
              <a:extLst>
                <a:ext uri="{FF2B5EF4-FFF2-40B4-BE49-F238E27FC236}">
                  <a16:creationId xmlns:a16="http://schemas.microsoft.com/office/drawing/2014/main" id="{8290255C-BE17-41E1-8975-65576A8FF9F8}"/>
                </a:ext>
              </a:extLst>
            </p:cNvPr>
            <p:cNvSpPr>
              <a:spLocks noChangeArrowheads="1"/>
            </p:cNvSpPr>
            <p:nvPr/>
          </p:nvSpPr>
          <p:spPr bwMode="auto">
            <a:xfrm>
              <a:off x="1509" y="1718"/>
              <a:ext cx="915" cy="336"/>
            </a:xfrm>
            <a:prstGeom prst="leftRightArrow">
              <a:avLst>
                <a:gd name="adj1" fmla="val 50000"/>
                <a:gd name="adj2" fmla="val 54464"/>
              </a:avLst>
            </a:prstGeom>
            <a:noFill/>
            <a:ln w="12700">
              <a:solidFill>
                <a:schemeClr val="tx1"/>
              </a:solidFill>
              <a:miter lim="800000"/>
              <a:headEnd/>
              <a:tailEnd/>
            </a:ln>
          </p:spPr>
          <p:txBody>
            <a:bodyPr wrap="none" anchor="ctr"/>
            <a:lstStyle/>
            <a:p>
              <a:pPr>
                <a:buNone/>
              </a:pPr>
              <a:endParaRPr lang="en-US"/>
            </a:p>
          </p:txBody>
        </p:sp>
        <p:sp>
          <p:nvSpPr>
            <p:cNvPr id="10" name="Rectangle 19">
              <a:extLst>
                <a:ext uri="{FF2B5EF4-FFF2-40B4-BE49-F238E27FC236}">
                  <a16:creationId xmlns:a16="http://schemas.microsoft.com/office/drawing/2014/main" id="{02C5CFF0-052D-4040-B1FC-94F72ED0E957}"/>
                </a:ext>
              </a:extLst>
            </p:cNvPr>
            <p:cNvSpPr>
              <a:spLocks noChangeArrowheads="1"/>
            </p:cNvSpPr>
            <p:nvPr/>
          </p:nvSpPr>
          <p:spPr bwMode="auto">
            <a:xfrm>
              <a:off x="216" y="1547"/>
              <a:ext cx="1268" cy="653"/>
            </a:xfrm>
            <a:prstGeom prst="rect">
              <a:avLst/>
            </a:prstGeom>
            <a:solidFill>
              <a:srgbClr val="EDEBCF"/>
            </a:solidFill>
            <a:ln w="12700" cap="rnd" cmpd="sng">
              <a:solidFill>
                <a:schemeClr val="tx1"/>
              </a:solidFill>
              <a:prstDash val="solid"/>
              <a:miter lim="800000"/>
              <a:headEnd/>
              <a:tailEnd/>
            </a:ln>
          </p:spPr>
          <p:txBody>
            <a:bodyPr wrap="none" anchor="ctr"/>
            <a:lstStyle/>
            <a:p>
              <a:pPr>
                <a:buNone/>
              </a:pPr>
              <a:r>
                <a:rPr lang="en-US" sz="1600" dirty="0">
                  <a:latin typeface="Helvetica"/>
                  <a:cs typeface="Helvetica"/>
                </a:rPr>
                <a:t>Processor</a:t>
              </a:r>
            </a:p>
          </p:txBody>
        </p:sp>
        <p:sp>
          <p:nvSpPr>
            <p:cNvPr id="11" name="Text Box 21">
              <a:extLst>
                <a:ext uri="{FF2B5EF4-FFF2-40B4-BE49-F238E27FC236}">
                  <a16:creationId xmlns:a16="http://schemas.microsoft.com/office/drawing/2014/main" id="{26FA57AE-8CFB-4D3C-A4BB-FE3EB8EE7F80}"/>
                </a:ext>
              </a:extLst>
            </p:cNvPr>
            <p:cNvSpPr txBox="1">
              <a:spLocks noChangeArrowheads="1"/>
            </p:cNvSpPr>
            <p:nvPr/>
          </p:nvSpPr>
          <p:spPr bwMode="auto">
            <a:xfrm>
              <a:off x="2059" y="1433"/>
              <a:ext cx="831" cy="225"/>
            </a:xfrm>
            <a:prstGeom prst="rect">
              <a:avLst/>
            </a:prstGeom>
            <a:noFill/>
            <a:ln w="12700">
              <a:noFill/>
              <a:miter lim="800000"/>
              <a:headEnd/>
              <a:tailEnd/>
            </a:ln>
          </p:spPr>
          <p:txBody>
            <a:bodyPr wrap="none" anchor="ctr">
              <a:spAutoFit/>
            </a:bodyPr>
            <a:lstStyle/>
            <a:p>
              <a:pPr algn="ctr" eaLnBrk="0" hangingPunct="0">
                <a:buNone/>
              </a:pPr>
              <a:r>
                <a:rPr lang="en-US" sz="1600" dirty="0">
                  <a:latin typeface="Helvetica" pitchFamily="34" charset="0"/>
                </a:rPr>
                <a:t>System bus</a:t>
              </a:r>
            </a:p>
          </p:txBody>
        </p:sp>
        <p:sp>
          <p:nvSpPr>
            <p:cNvPr id="12" name="Line 22">
              <a:extLst>
                <a:ext uri="{FF2B5EF4-FFF2-40B4-BE49-F238E27FC236}">
                  <a16:creationId xmlns:a16="http://schemas.microsoft.com/office/drawing/2014/main" id="{76877B06-40DC-49E8-9CE8-C47063B8F6D5}"/>
                </a:ext>
              </a:extLst>
            </p:cNvPr>
            <p:cNvSpPr>
              <a:spLocks noChangeShapeType="1"/>
            </p:cNvSpPr>
            <p:nvPr/>
          </p:nvSpPr>
          <p:spPr bwMode="auto">
            <a:xfrm flipH="1">
              <a:off x="1929" y="1638"/>
              <a:ext cx="190" cy="249"/>
            </a:xfrm>
            <a:prstGeom prst="line">
              <a:avLst/>
            </a:prstGeom>
            <a:noFill/>
            <a:ln w="12700">
              <a:solidFill>
                <a:schemeClr val="tx1"/>
              </a:solidFill>
              <a:prstDash val="dash"/>
              <a:round/>
              <a:headEnd/>
              <a:tailEnd type="triangle" w="med" len="med"/>
            </a:ln>
          </p:spPr>
          <p:txBody>
            <a:bodyPr wrap="none" anchor="ctr"/>
            <a:lstStyle/>
            <a:p>
              <a:pPr>
                <a:buNone/>
              </a:pPr>
              <a:endParaRPr lang="en-US"/>
            </a:p>
          </p:txBody>
        </p:sp>
        <p:sp>
          <p:nvSpPr>
            <p:cNvPr id="13" name="Text Box 23">
              <a:extLst>
                <a:ext uri="{FF2B5EF4-FFF2-40B4-BE49-F238E27FC236}">
                  <a16:creationId xmlns:a16="http://schemas.microsoft.com/office/drawing/2014/main" id="{FE17A4F4-8274-4304-8A41-BC5BE018A0B1}"/>
                </a:ext>
              </a:extLst>
            </p:cNvPr>
            <p:cNvSpPr txBox="1">
              <a:spLocks noChangeArrowheads="1"/>
            </p:cNvSpPr>
            <p:nvPr/>
          </p:nvSpPr>
          <p:spPr bwMode="auto">
            <a:xfrm>
              <a:off x="3028" y="1433"/>
              <a:ext cx="865" cy="225"/>
            </a:xfrm>
            <a:prstGeom prst="rect">
              <a:avLst/>
            </a:prstGeom>
            <a:noFill/>
            <a:ln w="12700">
              <a:noFill/>
              <a:miter lim="800000"/>
              <a:headEnd/>
              <a:tailEnd/>
            </a:ln>
          </p:spPr>
          <p:txBody>
            <a:bodyPr wrap="none" anchor="ctr">
              <a:spAutoFit/>
            </a:bodyPr>
            <a:lstStyle/>
            <a:p>
              <a:pPr algn="ctr" eaLnBrk="0" hangingPunct="0">
                <a:buNone/>
              </a:pPr>
              <a:r>
                <a:rPr lang="en-US" sz="1600">
                  <a:latin typeface="Helvetica" pitchFamily="34" charset="0"/>
                </a:rPr>
                <a:t>Memory bus</a:t>
              </a:r>
            </a:p>
          </p:txBody>
        </p:sp>
        <p:sp>
          <p:nvSpPr>
            <p:cNvPr id="14" name="Line 24">
              <a:extLst>
                <a:ext uri="{FF2B5EF4-FFF2-40B4-BE49-F238E27FC236}">
                  <a16:creationId xmlns:a16="http://schemas.microsoft.com/office/drawing/2014/main" id="{0384E628-C468-42C4-99BA-DF7970E48CF9}"/>
                </a:ext>
              </a:extLst>
            </p:cNvPr>
            <p:cNvSpPr>
              <a:spLocks noChangeShapeType="1"/>
            </p:cNvSpPr>
            <p:nvPr/>
          </p:nvSpPr>
          <p:spPr bwMode="auto">
            <a:xfrm>
              <a:off x="3432" y="1632"/>
              <a:ext cx="0" cy="288"/>
            </a:xfrm>
            <a:prstGeom prst="line">
              <a:avLst/>
            </a:prstGeom>
            <a:noFill/>
            <a:ln w="12700">
              <a:solidFill>
                <a:schemeClr val="tx1"/>
              </a:solidFill>
              <a:prstDash val="dash"/>
              <a:round/>
              <a:headEnd/>
              <a:tailEnd type="triangle" w="med" len="med"/>
            </a:ln>
          </p:spPr>
          <p:txBody>
            <a:bodyPr wrap="none" anchor="ctr"/>
            <a:lstStyle/>
            <a:p>
              <a:pPr>
                <a:buNone/>
              </a:pPr>
              <a:endParaRPr lang="en-US"/>
            </a:p>
          </p:txBody>
        </p:sp>
        <p:sp>
          <p:nvSpPr>
            <p:cNvPr id="15" name="AutoShape 25">
              <a:extLst>
                <a:ext uri="{FF2B5EF4-FFF2-40B4-BE49-F238E27FC236}">
                  <a16:creationId xmlns:a16="http://schemas.microsoft.com/office/drawing/2014/main" id="{F1FECEFE-4F48-412D-8D68-DAA187DCC586}"/>
                </a:ext>
              </a:extLst>
            </p:cNvPr>
            <p:cNvSpPr>
              <a:spLocks noChangeArrowheads="1"/>
            </p:cNvSpPr>
            <p:nvPr/>
          </p:nvSpPr>
          <p:spPr bwMode="auto">
            <a:xfrm>
              <a:off x="2568" y="2150"/>
              <a:ext cx="312" cy="432"/>
            </a:xfrm>
            <a:prstGeom prst="upArrow">
              <a:avLst>
                <a:gd name="adj1" fmla="val 36667"/>
                <a:gd name="adj2" fmla="val 44872"/>
              </a:avLst>
            </a:prstGeom>
            <a:noFill/>
            <a:ln w="12700">
              <a:solidFill>
                <a:schemeClr val="tx1"/>
              </a:solidFill>
              <a:miter lim="800000"/>
              <a:headEnd/>
              <a:tailEnd/>
            </a:ln>
          </p:spPr>
          <p:txBody>
            <a:bodyPr wrap="none" anchor="ctr"/>
            <a:lstStyle/>
            <a:p>
              <a:pPr>
                <a:buNone/>
              </a:pPr>
              <a:endParaRPr lang="en-US"/>
            </a:p>
          </p:txBody>
        </p:sp>
        <p:sp>
          <p:nvSpPr>
            <p:cNvPr id="16" name="AutoShape 26">
              <a:extLst>
                <a:ext uri="{FF2B5EF4-FFF2-40B4-BE49-F238E27FC236}">
                  <a16:creationId xmlns:a16="http://schemas.microsoft.com/office/drawing/2014/main" id="{72C1ED46-BEA2-4151-A84C-96AB0B71088F}"/>
                </a:ext>
              </a:extLst>
            </p:cNvPr>
            <p:cNvSpPr>
              <a:spLocks noChangeArrowheads="1"/>
            </p:cNvSpPr>
            <p:nvPr/>
          </p:nvSpPr>
          <p:spPr bwMode="auto">
            <a:xfrm flipV="1">
              <a:off x="3264" y="2614"/>
              <a:ext cx="312" cy="432"/>
            </a:xfrm>
            <a:prstGeom prst="upArrow">
              <a:avLst>
                <a:gd name="adj1" fmla="val 36667"/>
                <a:gd name="adj2" fmla="val 44872"/>
              </a:avLst>
            </a:prstGeom>
            <a:noFill/>
            <a:ln w="12700">
              <a:solidFill>
                <a:schemeClr val="tx1"/>
              </a:solidFill>
              <a:miter lim="800000"/>
              <a:headEnd/>
              <a:tailEnd/>
            </a:ln>
          </p:spPr>
          <p:txBody>
            <a:bodyPr wrap="none" anchor="ctr"/>
            <a:lstStyle/>
            <a:p>
              <a:pPr>
                <a:buNone/>
              </a:pPr>
              <a:endParaRPr lang="en-US"/>
            </a:p>
          </p:txBody>
        </p:sp>
        <p:sp>
          <p:nvSpPr>
            <p:cNvPr id="17" name="Rectangle 27">
              <a:extLst>
                <a:ext uri="{FF2B5EF4-FFF2-40B4-BE49-F238E27FC236}">
                  <a16:creationId xmlns:a16="http://schemas.microsoft.com/office/drawing/2014/main" id="{10DA8448-95DF-4155-8E69-8F617711BA75}"/>
                </a:ext>
              </a:extLst>
            </p:cNvPr>
            <p:cNvSpPr>
              <a:spLocks noChangeArrowheads="1"/>
            </p:cNvSpPr>
            <p:nvPr/>
          </p:nvSpPr>
          <p:spPr bwMode="auto">
            <a:xfrm>
              <a:off x="3000" y="3070"/>
              <a:ext cx="816" cy="328"/>
            </a:xfrm>
            <a:prstGeom prst="rect">
              <a:avLst/>
            </a:prstGeom>
            <a:solidFill>
              <a:srgbClr val="D3F2D3"/>
            </a:solidFill>
            <a:ln w="12700">
              <a:solidFill>
                <a:schemeClr val="tx1"/>
              </a:solidFill>
              <a:miter lim="800000"/>
              <a:headEnd/>
              <a:tailEnd/>
            </a:ln>
          </p:spPr>
          <p:txBody>
            <a:bodyPr wrap="none" anchor="ctr"/>
            <a:lstStyle/>
            <a:p>
              <a:pPr algn="ctr" eaLnBrk="0" hangingPunct="0">
                <a:buNone/>
              </a:pPr>
              <a:r>
                <a:rPr lang="en-US" sz="1600">
                  <a:latin typeface="Helvetica" pitchFamily="34" charset="0"/>
                </a:rPr>
                <a:t>Disk </a:t>
              </a:r>
            </a:p>
            <a:p>
              <a:pPr algn="ctr" eaLnBrk="0" hangingPunct="0">
                <a:buNone/>
              </a:pPr>
              <a:r>
                <a:rPr lang="en-US" sz="1600">
                  <a:latin typeface="Helvetica" pitchFamily="34" charset="0"/>
                </a:rPr>
                <a:t>controller</a:t>
              </a:r>
            </a:p>
          </p:txBody>
        </p:sp>
        <p:sp>
          <p:nvSpPr>
            <p:cNvPr id="18" name="AutoShape 28">
              <a:extLst>
                <a:ext uri="{FF2B5EF4-FFF2-40B4-BE49-F238E27FC236}">
                  <a16:creationId xmlns:a16="http://schemas.microsoft.com/office/drawing/2014/main" id="{43374ED0-C705-41B3-9E79-A905C3C974D6}"/>
                </a:ext>
              </a:extLst>
            </p:cNvPr>
            <p:cNvSpPr>
              <a:spLocks noChangeArrowheads="1"/>
            </p:cNvSpPr>
            <p:nvPr/>
          </p:nvSpPr>
          <p:spPr bwMode="auto">
            <a:xfrm flipV="1">
              <a:off x="1796" y="2614"/>
              <a:ext cx="312" cy="432"/>
            </a:xfrm>
            <a:prstGeom prst="upArrow">
              <a:avLst>
                <a:gd name="adj1" fmla="val 36667"/>
                <a:gd name="adj2" fmla="val 44872"/>
              </a:avLst>
            </a:prstGeom>
            <a:noFill/>
            <a:ln w="12700">
              <a:solidFill>
                <a:schemeClr val="tx1"/>
              </a:solidFill>
              <a:miter lim="800000"/>
              <a:headEnd/>
              <a:tailEnd/>
            </a:ln>
          </p:spPr>
          <p:txBody>
            <a:bodyPr wrap="none" anchor="ctr"/>
            <a:lstStyle/>
            <a:p>
              <a:pPr>
                <a:buNone/>
              </a:pPr>
              <a:endParaRPr lang="en-US"/>
            </a:p>
          </p:txBody>
        </p:sp>
        <p:sp>
          <p:nvSpPr>
            <p:cNvPr id="19" name="Rectangle 29">
              <a:extLst>
                <a:ext uri="{FF2B5EF4-FFF2-40B4-BE49-F238E27FC236}">
                  <a16:creationId xmlns:a16="http://schemas.microsoft.com/office/drawing/2014/main" id="{3A2DA4FD-4F0D-4540-91F3-696287637A57}"/>
                </a:ext>
              </a:extLst>
            </p:cNvPr>
            <p:cNvSpPr>
              <a:spLocks noChangeArrowheads="1"/>
            </p:cNvSpPr>
            <p:nvPr/>
          </p:nvSpPr>
          <p:spPr bwMode="auto">
            <a:xfrm>
              <a:off x="1532" y="3070"/>
              <a:ext cx="816" cy="328"/>
            </a:xfrm>
            <a:prstGeom prst="rect">
              <a:avLst/>
            </a:prstGeom>
            <a:solidFill>
              <a:srgbClr val="FFFFC3"/>
            </a:solidFill>
            <a:ln w="12700">
              <a:solidFill>
                <a:schemeClr val="tx1"/>
              </a:solidFill>
              <a:miter lim="800000"/>
              <a:headEnd/>
              <a:tailEnd/>
            </a:ln>
          </p:spPr>
          <p:txBody>
            <a:bodyPr wrap="none" anchor="ctr"/>
            <a:lstStyle/>
            <a:p>
              <a:pPr algn="ctr" eaLnBrk="0" hangingPunct="0">
                <a:buNone/>
              </a:pPr>
              <a:r>
                <a:rPr lang="en-US" sz="1600">
                  <a:latin typeface="Helvetica" pitchFamily="34" charset="0"/>
                </a:rPr>
                <a:t>Graphics</a:t>
              </a:r>
            </a:p>
            <a:p>
              <a:pPr algn="ctr" eaLnBrk="0" hangingPunct="0">
                <a:buNone/>
              </a:pPr>
              <a:r>
                <a:rPr lang="en-US" sz="1600">
                  <a:latin typeface="Helvetica" pitchFamily="34" charset="0"/>
                </a:rPr>
                <a:t>adapter</a:t>
              </a:r>
            </a:p>
          </p:txBody>
        </p:sp>
        <p:sp>
          <p:nvSpPr>
            <p:cNvPr id="20" name="AutoShape 30">
              <a:extLst>
                <a:ext uri="{FF2B5EF4-FFF2-40B4-BE49-F238E27FC236}">
                  <a16:creationId xmlns:a16="http://schemas.microsoft.com/office/drawing/2014/main" id="{7765D54F-1A9D-4D85-9FFC-C3213CA74024}"/>
                </a:ext>
              </a:extLst>
            </p:cNvPr>
            <p:cNvSpPr>
              <a:spLocks noChangeArrowheads="1"/>
            </p:cNvSpPr>
            <p:nvPr/>
          </p:nvSpPr>
          <p:spPr bwMode="auto">
            <a:xfrm flipV="1">
              <a:off x="740" y="2614"/>
              <a:ext cx="312" cy="432"/>
            </a:xfrm>
            <a:prstGeom prst="upArrow">
              <a:avLst>
                <a:gd name="adj1" fmla="val 36667"/>
                <a:gd name="adj2" fmla="val 44872"/>
              </a:avLst>
            </a:prstGeom>
            <a:noFill/>
            <a:ln w="12700">
              <a:solidFill>
                <a:schemeClr val="tx1"/>
              </a:solidFill>
              <a:miter lim="800000"/>
              <a:headEnd/>
              <a:tailEnd/>
            </a:ln>
          </p:spPr>
          <p:txBody>
            <a:bodyPr wrap="none" anchor="ctr"/>
            <a:lstStyle/>
            <a:p>
              <a:pPr>
                <a:buNone/>
              </a:pPr>
              <a:endParaRPr lang="en-US"/>
            </a:p>
          </p:txBody>
        </p:sp>
        <p:sp>
          <p:nvSpPr>
            <p:cNvPr id="21" name="Rectangle 31">
              <a:extLst>
                <a:ext uri="{FF2B5EF4-FFF2-40B4-BE49-F238E27FC236}">
                  <a16:creationId xmlns:a16="http://schemas.microsoft.com/office/drawing/2014/main" id="{CC28F390-AB78-4F8E-A031-1FD2DB33DC05}"/>
                </a:ext>
              </a:extLst>
            </p:cNvPr>
            <p:cNvSpPr>
              <a:spLocks noChangeArrowheads="1"/>
            </p:cNvSpPr>
            <p:nvPr/>
          </p:nvSpPr>
          <p:spPr bwMode="auto">
            <a:xfrm>
              <a:off x="524" y="3062"/>
              <a:ext cx="720" cy="328"/>
            </a:xfrm>
            <a:prstGeom prst="rect">
              <a:avLst/>
            </a:prstGeom>
            <a:solidFill>
              <a:schemeClr val="accent1">
                <a:lumMod val="20000"/>
                <a:lumOff val="80000"/>
              </a:schemeClr>
            </a:solidFill>
            <a:ln w="12700">
              <a:solidFill>
                <a:schemeClr val="tx1"/>
              </a:solidFill>
              <a:miter lim="800000"/>
              <a:headEnd/>
              <a:tailEnd/>
            </a:ln>
          </p:spPr>
          <p:txBody>
            <a:bodyPr wrap="none" anchor="ctr"/>
            <a:lstStyle/>
            <a:p>
              <a:pPr algn="ctr" eaLnBrk="0" hangingPunct="0">
                <a:buNone/>
              </a:pPr>
              <a:r>
                <a:rPr lang="en-US" sz="1600" dirty="0">
                  <a:latin typeface="Helvetica" pitchFamily="34" charset="0"/>
                </a:rPr>
                <a:t>USB</a:t>
              </a:r>
            </a:p>
            <a:p>
              <a:pPr algn="ctr" eaLnBrk="0" hangingPunct="0">
                <a:buNone/>
              </a:pPr>
              <a:r>
                <a:rPr lang="en-US" sz="1600" dirty="0">
                  <a:latin typeface="Helvetica" pitchFamily="34" charset="0"/>
                </a:rPr>
                <a:t>controller</a:t>
              </a:r>
            </a:p>
          </p:txBody>
        </p:sp>
        <p:sp>
          <p:nvSpPr>
            <p:cNvPr id="22" name="Line 32">
              <a:extLst>
                <a:ext uri="{FF2B5EF4-FFF2-40B4-BE49-F238E27FC236}">
                  <a16:creationId xmlns:a16="http://schemas.microsoft.com/office/drawing/2014/main" id="{7EAE5011-162C-492C-9485-658E8BCA778B}"/>
                </a:ext>
              </a:extLst>
            </p:cNvPr>
            <p:cNvSpPr>
              <a:spLocks noChangeShapeType="1"/>
            </p:cNvSpPr>
            <p:nvPr/>
          </p:nvSpPr>
          <p:spPr bwMode="auto">
            <a:xfrm>
              <a:off x="668" y="3398"/>
              <a:ext cx="0" cy="192"/>
            </a:xfrm>
            <a:prstGeom prst="line">
              <a:avLst/>
            </a:prstGeom>
            <a:noFill/>
            <a:ln w="12700">
              <a:solidFill>
                <a:schemeClr val="tx1"/>
              </a:solidFill>
              <a:round/>
              <a:headEnd type="triangle" w="med" len="med"/>
              <a:tailEnd/>
            </a:ln>
          </p:spPr>
          <p:txBody>
            <a:bodyPr wrap="none" anchor="ctr"/>
            <a:lstStyle/>
            <a:p>
              <a:pPr>
                <a:buNone/>
              </a:pPr>
              <a:endParaRPr lang="en-US"/>
            </a:p>
          </p:txBody>
        </p:sp>
        <p:sp>
          <p:nvSpPr>
            <p:cNvPr id="23" name="Line 33">
              <a:extLst>
                <a:ext uri="{FF2B5EF4-FFF2-40B4-BE49-F238E27FC236}">
                  <a16:creationId xmlns:a16="http://schemas.microsoft.com/office/drawing/2014/main" id="{15142060-4D94-40BF-B8C9-FE66174C3B76}"/>
                </a:ext>
              </a:extLst>
            </p:cNvPr>
            <p:cNvSpPr>
              <a:spLocks noChangeShapeType="1"/>
            </p:cNvSpPr>
            <p:nvPr/>
          </p:nvSpPr>
          <p:spPr bwMode="auto">
            <a:xfrm>
              <a:off x="1148" y="3398"/>
              <a:ext cx="0" cy="192"/>
            </a:xfrm>
            <a:prstGeom prst="line">
              <a:avLst/>
            </a:prstGeom>
            <a:noFill/>
            <a:ln w="12700">
              <a:solidFill>
                <a:schemeClr val="tx1"/>
              </a:solidFill>
              <a:round/>
              <a:headEnd type="triangle" w="med" len="med"/>
              <a:tailEnd/>
            </a:ln>
          </p:spPr>
          <p:txBody>
            <a:bodyPr wrap="none" anchor="ctr"/>
            <a:lstStyle/>
            <a:p>
              <a:pPr>
                <a:buNone/>
              </a:pPr>
              <a:endParaRPr lang="en-US"/>
            </a:p>
          </p:txBody>
        </p:sp>
        <p:sp>
          <p:nvSpPr>
            <p:cNvPr id="24" name="Text Box 34">
              <a:extLst>
                <a:ext uri="{FF2B5EF4-FFF2-40B4-BE49-F238E27FC236}">
                  <a16:creationId xmlns:a16="http://schemas.microsoft.com/office/drawing/2014/main" id="{7E25133B-336A-4D9C-8BEC-9DDE3C385D42}"/>
                </a:ext>
              </a:extLst>
            </p:cNvPr>
            <p:cNvSpPr txBox="1">
              <a:spLocks noChangeArrowheads="1"/>
            </p:cNvSpPr>
            <p:nvPr/>
          </p:nvSpPr>
          <p:spPr bwMode="auto">
            <a:xfrm>
              <a:off x="341" y="3536"/>
              <a:ext cx="523" cy="224"/>
            </a:xfrm>
            <a:prstGeom prst="rect">
              <a:avLst/>
            </a:prstGeom>
            <a:noFill/>
            <a:ln w="12700">
              <a:noFill/>
              <a:miter lim="800000"/>
              <a:headEnd/>
              <a:tailEnd/>
            </a:ln>
          </p:spPr>
          <p:txBody>
            <a:bodyPr wrap="none" anchor="ctr">
              <a:spAutoFit/>
            </a:bodyPr>
            <a:lstStyle/>
            <a:p>
              <a:pPr algn="ctr" eaLnBrk="0" hangingPunct="0">
                <a:buNone/>
              </a:pPr>
              <a:r>
                <a:rPr lang="en-US" sz="1600" dirty="0">
                  <a:latin typeface="Helvetica" pitchFamily="34" charset="0"/>
                </a:rPr>
                <a:t>Mouse</a:t>
              </a:r>
            </a:p>
          </p:txBody>
        </p:sp>
        <p:sp>
          <p:nvSpPr>
            <p:cNvPr id="25" name="Text Box 35">
              <a:extLst>
                <a:ext uri="{FF2B5EF4-FFF2-40B4-BE49-F238E27FC236}">
                  <a16:creationId xmlns:a16="http://schemas.microsoft.com/office/drawing/2014/main" id="{C6AD6FE5-B60F-4DF2-A8D5-AEF3C63A11C6}"/>
                </a:ext>
              </a:extLst>
            </p:cNvPr>
            <p:cNvSpPr txBox="1">
              <a:spLocks noChangeArrowheads="1"/>
            </p:cNvSpPr>
            <p:nvPr/>
          </p:nvSpPr>
          <p:spPr bwMode="auto">
            <a:xfrm>
              <a:off x="864" y="3535"/>
              <a:ext cx="700" cy="225"/>
            </a:xfrm>
            <a:prstGeom prst="rect">
              <a:avLst/>
            </a:prstGeom>
            <a:noFill/>
            <a:ln w="12700">
              <a:noFill/>
              <a:miter lim="800000"/>
              <a:headEnd/>
              <a:tailEnd/>
            </a:ln>
          </p:spPr>
          <p:txBody>
            <a:bodyPr wrap="none" anchor="ctr">
              <a:spAutoFit/>
            </a:bodyPr>
            <a:lstStyle/>
            <a:p>
              <a:pPr algn="ctr" eaLnBrk="0" hangingPunct="0">
                <a:buNone/>
              </a:pPr>
              <a:r>
                <a:rPr lang="en-US" sz="1600">
                  <a:latin typeface="Helvetica" pitchFamily="34" charset="0"/>
                </a:rPr>
                <a:t>Keyboard</a:t>
              </a:r>
            </a:p>
          </p:txBody>
        </p:sp>
        <p:sp>
          <p:nvSpPr>
            <p:cNvPr id="26" name="Line 36">
              <a:extLst>
                <a:ext uri="{FF2B5EF4-FFF2-40B4-BE49-F238E27FC236}">
                  <a16:creationId xmlns:a16="http://schemas.microsoft.com/office/drawing/2014/main" id="{95E46DB1-B077-429C-A705-BAB695857A78}"/>
                </a:ext>
              </a:extLst>
            </p:cNvPr>
            <p:cNvSpPr>
              <a:spLocks noChangeShapeType="1"/>
            </p:cNvSpPr>
            <p:nvPr/>
          </p:nvSpPr>
          <p:spPr bwMode="auto">
            <a:xfrm>
              <a:off x="1964" y="3420"/>
              <a:ext cx="0" cy="192"/>
            </a:xfrm>
            <a:prstGeom prst="line">
              <a:avLst/>
            </a:prstGeom>
            <a:noFill/>
            <a:ln w="12700">
              <a:solidFill>
                <a:schemeClr val="tx1"/>
              </a:solidFill>
              <a:round/>
              <a:headEnd/>
              <a:tailEnd type="triangle" w="med" len="med"/>
            </a:ln>
          </p:spPr>
          <p:txBody>
            <a:bodyPr wrap="none" anchor="ctr"/>
            <a:lstStyle/>
            <a:p>
              <a:pPr>
                <a:buNone/>
              </a:pPr>
              <a:endParaRPr lang="en-US"/>
            </a:p>
          </p:txBody>
        </p:sp>
        <p:sp>
          <p:nvSpPr>
            <p:cNvPr id="27" name="Text Box 37">
              <a:extLst>
                <a:ext uri="{FF2B5EF4-FFF2-40B4-BE49-F238E27FC236}">
                  <a16:creationId xmlns:a16="http://schemas.microsoft.com/office/drawing/2014/main" id="{7474D88B-6A8C-45E0-B1E5-55E3A5D94667}"/>
                </a:ext>
              </a:extLst>
            </p:cNvPr>
            <p:cNvSpPr txBox="1">
              <a:spLocks noChangeArrowheads="1"/>
            </p:cNvSpPr>
            <p:nvPr/>
          </p:nvSpPr>
          <p:spPr bwMode="auto">
            <a:xfrm>
              <a:off x="1667" y="3546"/>
              <a:ext cx="565" cy="225"/>
            </a:xfrm>
            <a:prstGeom prst="rect">
              <a:avLst/>
            </a:prstGeom>
            <a:noFill/>
            <a:ln w="12700">
              <a:noFill/>
              <a:miter lim="800000"/>
              <a:headEnd/>
              <a:tailEnd/>
            </a:ln>
          </p:spPr>
          <p:txBody>
            <a:bodyPr wrap="none" anchor="ctr">
              <a:spAutoFit/>
            </a:bodyPr>
            <a:lstStyle/>
            <a:p>
              <a:pPr algn="ctr" eaLnBrk="0" hangingPunct="0">
                <a:buNone/>
              </a:pPr>
              <a:r>
                <a:rPr lang="en-US" sz="1600" dirty="0">
                  <a:latin typeface="Helvetica" pitchFamily="34" charset="0"/>
                </a:rPr>
                <a:t>Display</a:t>
              </a:r>
            </a:p>
          </p:txBody>
        </p:sp>
        <p:sp>
          <p:nvSpPr>
            <p:cNvPr id="28" name="Line 38">
              <a:extLst>
                <a:ext uri="{FF2B5EF4-FFF2-40B4-BE49-F238E27FC236}">
                  <a16:creationId xmlns:a16="http://schemas.microsoft.com/office/drawing/2014/main" id="{0D3B1E0F-7363-4ED6-891B-F94B263DC8FC}"/>
                </a:ext>
              </a:extLst>
            </p:cNvPr>
            <p:cNvSpPr>
              <a:spLocks noChangeShapeType="1"/>
            </p:cNvSpPr>
            <p:nvPr/>
          </p:nvSpPr>
          <p:spPr bwMode="auto">
            <a:xfrm>
              <a:off x="3416" y="3398"/>
              <a:ext cx="0" cy="240"/>
            </a:xfrm>
            <a:prstGeom prst="line">
              <a:avLst/>
            </a:prstGeom>
            <a:noFill/>
            <a:ln w="12700">
              <a:solidFill>
                <a:schemeClr val="tx1"/>
              </a:solidFill>
              <a:round/>
              <a:headEnd type="triangle" w="med" len="med"/>
              <a:tailEnd type="triangle" w="med" len="med"/>
            </a:ln>
          </p:spPr>
          <p:txBody>
            <a:bodyPr wrap="none" anchor="ctr"/>
            <a:lstStyle/>
            <a:p>
              <a:pPr>
                <a:buNone/>
              </a:pPr>
              <a:endParaRPr lang="en-US"/>
            </a:p>
          </p:txBody>
        </p:sp>
        <p:sp>
          <p:nvSpPr>
            <p:cNvPr id="29" name="AutoShape 39">
              <a:extLst>
                <a:ext uri="{FF2B5EF4-FFF2-40B4-BE49-F238E27FC236}">
                  <a16:creationId xmlns:a16="http://schemas.microsoft.com/office/drawing/2014/main" id="{775B2F92-57E1-445B-9381-5F3AE3DF3287}"/>
                </a:ext>
              </a:extLst>
            </p:cNvPr>
            <p:cNvSpPr>
              <a:spLocks noChangeArrowheads="1"/>
            </p:cNvSpPr>
            <p:nvPr/>
          </p:nvSpPr>
          <p:spPr bwMode="auto">
            <a:xfrm>
              <a:off x="3224" y="3638"/>
              <a:ext cx="384" cy="384"/>
            </a:xfrm>
            <a:prstGeom prst="can">
              <a:avLst>
                <a:gd name="adj" fmla="val 25000"/>
              </a:avLst>
            </a:prstGeom>
            <a:solidFill>
              <a:srgbClr val="D3F2D3"/>
            </a:solidFill>
            <a:ln w="12700">
              <a:solidFill>
                <a:schemeClr val="tx1"/>
              </a:solidFill>
              <a:round/>
              <a:headEnd/>
              <a:tailEnd/>
            </a:ln>
          </p:spPr>
          <p:txBody>
            <a:bodyPr wrap="none" anchor="ctr"/>
            <a:lstStyle/>
            <a:p>
              <a:pPr algn="ctr" eaLnBrk="0" hangingPunct="0">
                <a:buNone/>
              </a:pPr>
              <a:r>
                <a:rPr lang="en-US" sz="1600">
                  <a:latin typeface="Helvetica" pitchFamily="34" charset="0"/>
                </a:rPr>
                <a:t>Disk</a:t>
              </a:r>
            </a:p>
          </p:txBody>
        </p:sp>
        <p:sp>
          <p:nvSpPr>
            <p:cNvPr id="30" name="AutoShape 40">
              <a:extLst>
                <a:ext uri="{FF2B5EF4-FFF2-40B4-BE49-F238E27FC236}">
                  <a16:creationId xmlns:a16="http://schemas.microsoft.com/office/drawing/2014/main" id="{054DDC7F-B160-4EB6-AF65-9B81AFE263C0}"/>
                </a:ext>
              </a:extLst>
            </p:cNvPr>
            <p:cNvSpPr>
              <a:spLocks noChangeArrowheads="1"/>
            </p:cNvSpPr>
            <p:nvPr/>
          </p:nvSpPr>
          <p:spPr bwMode="auto">
            <a:xfrm>
              <a:off x="168" y="2478"/>
              <a:ext cx="4584" cy="248"/>
            </a:xfrm>
            <a:prstGeom prst="leftRightArrow">
              <a:avLst>
                <a:gd name="adj1" fmla="val 48611"/>
                <a:gd name="adj2" fmla="val 95500"/>
              </a:avLst>
            </a:prstGeom>
            <a:solidFill>
              <a:schemeClr val="bg1"/>
            </a:solidFill>
            <a:ln w="12700">
              <a:solidFill>
                <a:schemeClr val="tx1"/>
              </a:solidFill>
              <a:miter lim="800000"/>
              <a:headEnd/>
              <a:tailEnd/>
            </a:ln>
          </p:spPr>
          <p:txBody>
            <a:bodyPr wrap="none" anchor="ctr"/>
            <a:lstStyle/>
            <a:p>
              <a:pPr>
                <a:buNone/>
              </a:pPr>
              <a:endParaRPr lang="en-US"/>
            </a:p>
          </p:txBody>
        </p:sp>
        <p:sp>
          <p:nvSpPr>
            <p:cNvPr id="31" name="Rectangle 41">
              <a:extLst>
                <a:ext uri="{FF2B5EF4-FFF2-40B4-BE49-F238E27FC236}">
                  <a16:creationId xmlns:a16="http://schemas.microsoft.com/office/drawing/2014/main" id="{29737B34-E28F-4ECB-93AD-D9379FBD55EE}"/>
                </a:ext>
              </a:extLst>
            </p:cNvPr>
            <p:cNvSpPr>
              <a:spLocks noChangeArrowheads="1"/>
            </p:cNvSpPr>
            <p:nvPr/>
          </p:nvSpPr>
          <p:spPr bwMode="auto">
            <a:xfrm>
              <a:off x="846" y="2739"/>
              <a:ext cx="105" cy="96"/>
            </a:xfrm>
            <a:prstGeom prst="rect">
              <a:avLst/>
            </a:prstGeom>
            <a:solidFill>
              <a:schemeClr val="bg1"/>
            </a:solidFill>
            <a:ln w="12700">
              <a:noFill/>
              <a:miter lim="800000"/>
              <a:headEnd/>
              <a:tailEnd/>
            </a:ln>
          </p:spPr>
          <p:txBody>
            <a:bodyPr wrap="none" anchor="ctr"/>
            <a:lstStyle/>
            <a:p>
              <a:pPr>
                <a:buNone/>
              </a:pPr>
              <a:endParaRPr lang="en-US"/>
            </a:p>
          </p:txBody>
        </p:sp>
        <p:sp>
          <p:nvSpPr>
            <p:cNvPr id="32" name="Rectangle 42">
              <a:extLst>
                <a:ext uri="{FF2B5EF4-FFF2-40B4-BE49-F238E27FC236}">
                  <a16:creationId xmlns:a16="http://schemas.microsoft.com/office/drawing/2014/main" id="{9B4D9FD2-240A-4142-8FDF-156F7D396A8D}"/>
                </a:ext>
              </a:extLst>
            </p:cNvPr>
            <p:cNvSpPr>
              <a:spLocks noChangeArrowheads="1"/>
            </p:cNvSpPr>
            <p:nvPr/>
          </p:nvSpPr>
          <p:spPr bwMode="auto">
            <a:xfrm>
              <a:off x="1902" y="2733"/>
              <a:ext cx="105" cy="96"/>
            </a:xfrm>
            <a:prstGeom prst="rect">
              <a:avLst/>
            </a:prstGeom>
            <a:solidFill>
              <a:schemeClr val="bg1"/>
            </a:solidFill>
            <a:ln w="12700">
              <a:noFill/>
              <a:miter lim="800000"/>
              <a:headEnd/>
              <a:tailEnd/>
            </a:ln>
          </p:spPr>
          <p:txBody>
            <a:bodyPr wrap="none" anchor="ctr"/>
            <a:lstStyle/>
            <a:p>
              <a:pPr>
                <a:buNone/>
              </a:pPr>
              <a:endParaRPr lang="en-US"/>
            </a:p>
          </p:txBody>
        </p:sp>
        <p:sp>
          <p:nvSpPr>
            <p:cNvPr id="33" name="Rectangle 43">
              <a:extLst>
                <a:ext uri="{FF2B5EF4-FFF2-40B4-BE49-F238E27FC236}">
                  <a16:creationId xmlns:a16="http://schemas.microsoft.com/office/drawing/2014/main" id="{E33A5490-75A8-46AC-A270-46FE2A744E64}"/>
                </a:ext>
              </a:extLst>
            </p:cNvPr>
            <p:cNvSpPr>
              <a:spLocks noChangeArrowheads="1"/>
            </p:cNvSpPr>
            <p:nvPr/>
          </p:nvSpPr>
          <p:spPr bwMode="auto">
            <a:xfrm>
              <a:off x="3372" y="2727"/>
              <a:ext cx="102" cy="96"/>
            </a:xfrm>
            <a:prstGeom prst="rect">
              <a:avLst/>
            </a:prstGeom>
            <a:solidFill>
              <a:schemeClr val="bg1"/>
            </a:solidFill>
            <a:ln w="12700">
              <a:noFill/>
              <a:miter lim="800000"/>
              <a:headEnd/>
              <a:tailEnd/>
            </a:ln>
          </p:spPr>
          <p:txBody>
            <a:bodyPr wrap="none" anchor="ctr"/>
            <a:lstStyle/>
            <a:p>
              <a:pPr>
                <a:buNone/>
              </a:pPr>
              <a:endParaRPr lang="en-US"/>
            </a:p>
          </p:txBody>
        </p:sp>
        <p:sp>
          <p:nvSpPr>
            <p:cNvPr id="34" name="Text Box 44">
              <a:extLst>
                <a:ext uri="{FF2B5EF4-FFF2-40B4-BE49-F238E27FC236}">
                  <a16:creationId xmlns:a16="http://schemas.microsoft.com/office/drawing/2014/main" id="{FE6BE951-DC17-4C1B-ADDB-B91CFFF60C8B}"/>
                </a:ext>
              </a:extLst>
            </p:cNvPr>
            <p:cNvSpPr txBox="1">
              <a:spLocks noChangeArrowheads="1"/>
            </p:cNvSpPr>
            <p:nvPr/>
          </p:nvSpPr>
          <p:spPr bwMode="auto">
            <a:xfrm>
              <a:off x="2411" y="2739"/>
              <a:ext cx="561" cy="225"/>
            </a:xfrm>
            <a:prstGeom prst="rect">
              <a:avLst/>
            </a:prstGeom>
            <a:noFill/>
            <a:ln w="12700">
              <a:noFill/>
              <a:miter lim="800000"/>
              <a:headEnd/>
              <a:tailEnd/>
            </a:ln>
          </p:spPr>
          <p:txBody>
            <a:bodyPr wrap="none" anchor="ctr">
              <a:spAutoFit/>
            </a:bodyPr>
            <a:lstStyle/>
            <a:p>
              <a:pPr algn="ctr" eaLnBrk="0" hangingPunct="0">
                <a:buNone/>
              </a:pPr>
              <a:r>
                <a:rPr lang="en-US" sz="1600" dirty="0">
                  <a:latin typeface="Helvetica" pitchFamily="34" charset="0"/>
                </a:rPr>
                <a:t>I/O bus</a:t>
              </a:r>
            </a:p>
          </p:txBody>
        </p:sp>
        <p:sp>
          <p:nvSpPr>
            <p:cNvPr id="35" name="Rectangle 45">
              <a:extLst>
                <a:ext uri="{FF2B5EF4-FFF2-40B4-BE49-F238E27FC236}">
                  <a16:creationId xmlns:a16="http://schemas.microsoft.com/office/drawing/2014/main" id="{5C6CA192-3BC8-4ACA-82AE-63927954D024}"/>
                </a:ext>
              </a:extLst>
            </p:cNvPr>
            <p:cNvSpPr>
              <a:spLocks noChangeArrowheads="1"/>
            </p:cNvSpPr>
            <p:nvPr/>
          </p:nvSpPr>
          <p:spPr bwMode="auto">
            <a:xfrm>
              <a:off x="2673" y="2688"/>
              <a:ext cx="102" cy="96"/>
            </a:xfrm>
            <a:prstGeom prst="rect">
              <a:avLst/>
            </a:prstGeom>
            <a:solidFill>
              <a:schemeClr val="bg1"/>
            </a:solidFill>
            <a:ln w="12700">
              <a:noFill/>
              <a:miter lim="800000"/>
              <a:headEnd/>
              <a:tailEnd/>
            </a:ln>
          </p:spPr>
          <p:txBody>
            <a:bodyPr wrap="none" anchor="ctr"/>
            <a:lstStyle/>
            <a:p>
              <a:pPr>
                <a:buNone/>
              </a:pPr>
              <a:endParaRPr lang="en-US"/>
            </a:p>
          </p:txBody>
        </p:sp>
        <p:sp>
          <p:nvSpPr>
            <p:cNvPr id="36" name="Rectangle 46">
              <a:extLst>
                <a:ext uri="{FF2B5EF4-FFF2-40B4-BE49-F238E27FC236}">
                  <a16:creationId xmlns:a16="http://schemas.microsoft.com/office/drawing/2014/main" id="{112A9E58-E622-4BDC-8284-56A34853C193}"/>
                </a:ext>
              </a:extLst>
            </p:cNvPr>
            <p:cNvSpPr>
              <a:spLocks noChangeArrowheads="1"/>
            </p:cNvSpPr>
            <p:nvPr/>
          </p:nvSpPr>
          <p:spPr bwMode="auto">
            <a:xfrm>
              <a:off x="3864" y="2486"/>
              <a:ext cx="80" cy="256"/>
            </a:xfrm>
            <a:prstGeom prst="rect">
              <a:avLst/>
            </a:prstGeom>
            <a:solidFill>
              <a:schemeClr val="bg1"/>
            </a:solidFill>
            <a:ln w="12700">
              <a:solidFill>
                <a:schemeClr val="tx1"/>
              </a:solidFill>
              <a:miter lim="800000"/>
              <a:headEnd/>
              <a:tailEnd/>
            </a:ln>
          </p:spPr>
          <p:txBody>
            <a:bodyPr wrap="none" anchor="ctr"/>
            <a:lstStyle/>
            <a:p>
              <a:pPr>
                <a:buNone/>
              </a:pPr>
              <a:endParaRPr lang="en-US"/>
            </a:p>
          </p:txBody>
        </p:sp>
        <p:sp>
          <p:nvSpPr>
            <p:cNvPr id="37" name="Rectangle 47">
              <a:extLst>
                <a:ext uri="{FF2B5EF4-FFF2-40B4-BE49-F238E27FC236}">
                  <a16:creationId xmlns:a16="http://schemas.microsoft.com/office/drawing/2014/main" id="{BF5CBDB9-0B13-4565-B930-41D83678B512}"/>
                </a:ext>
              </a:extLst>
            </p:cNvPr>
            <p:cNvSpPr>
              <a:spLocks noChangeArrowheads="1"/>
            </p:cNvSpPr>
            <p:nvPr/>
          </p:nvSpPr>
          <p:spPr bwMode="auto">
            <a:xfrm>
              <a:off x="4056" y="2486"/>
              <a:ext cx="80" cy="256"/>
            </a:xfrm>
            <a:prstGeom prst="rect">
              <a:avLst/>
            </a:prstGeom>
            <a:solidFill>
              <a:schemeClr val="bg1"/>
            </a:solidFill>
            <a:ln w="12700">
              <a:solidFill>
                <a:schemeClr val="tx1"/>
              </a:solidFill>
              <a:miter lim="800000"/>
              <a:headEnd/>
              <a:tailEnd/>
            </a:ln>
          </p:spPr>
          <p:txBody>
            <a:bodyPr wrap="none" anchor="ctr"/>
            <a:lstStyle/>
            <a:p>
              <a:pPr>
                <a:buNone/>
              </a:pPr>
              <a:endParaRPr lang="en-US"/>
            </a:p>
          </p:txBody>
        </p:sp>
        <p:sp>
          <p:nvSpPr>
            <p:cNvPr id="38" name="Rectangle 48">
              <a:extLst>
                <a:ext uri="{FF2B5EF4-FFF2-40B4-BE49-F238E27FC236}">
                  <a16:creationId xmlns:a16="http://schemas.microsoft.com/office/drawing/2014/main" id="{E786C04C-7D39-496A-BC93-4C37C33E62CC}"/>
                </a:ext>
              </a:extLst>
            </p:cNvPr>
            <p:cNvSpPr>
              <a:spLocks noChangeArrowheads="1"/>
            </p:cNvSpPr>
            <p:nvPr/>
          </p:nvSpPr>
          <p:spPr bwMode="auto">
            <a:xfrm>
              <a:off x="4248" y="2486"/>
              <a:ext cx="80" cy="256"/>
            </a:xfrm>
            <a:prstGeom prst="rect">
              <a:avLst/>
            </a:prstGeom>
            <a:solidFill>
              <a:schemeClr val="bg1"/>
            </a:solidFill>
            <a:ln w="12700">
              <a:solidFill>
                <a:schemeClr val="tx1"/>
              </a:solidFill>
              <a:miter lim="800000"/>
              <a:headEnd/>
              <a:tailEnd/>
            </a:ln>
          </p:spPr>
          <p:txBody>
            <a:bodyPr wrap="none" anchor="ctr"/>
            <a:lstStyle/>
            <a:p>
              <a:pPr>
                <a:buNone/>
              </a:pPr>
              <a:endParaRPr lang="en-US"/>
            </a:p>
          </p:txBody>
        </p:sp>
      </p:grpSp>
      <p:sp>
        <p:nvSpPr>
          <p:cNvPr id="46" name="Rectangle 45">
            <a:extLst>
              <a:ext uri="{FF2B5EF4-FFF2-40B4-BE49-F238E27FC236}">
                <a16:creationId xmlns:a16="http://schemas.microsoft.com/office/drawing/2014/main" id="{3C14DF03-0AE8-4C38-BC1E-9FB4900EBA71}"/>
              </a:ext>
            </a:extLst>
          </p:cNvPr>
          <p:cNvSpPr/>
          <p:nvPr/>
        </p:nvSpPr>
        <p:spPr>
          <a:xfrm>
            <a:off x="6604182" y="4065957"/>
            <a:ext cx="1418271" cy="1597004"/>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A0C3AB3C-2C29-465E-8EA5-F0670DC423CE}"/>
              </a:ext>
            </a:extLst>
          </p:cNvPr>
          <p:cNvSpPr txBox="1"/>
          <p:nvPr/>
        </p:nvSpPr>
        <p:spPr>
          <a:xfrm>
            <a:off x="6582296" y="5746687"/>
            <a:ext cx="2201096" cy="646331"/>
          </a:xfrm>
          <a:prstGeom prst="rect">
            <a:avLst/>
          </a:prstGeom>
          <a:noFill/>
        </p:spPr>
        <p:txBody>
          <a:bodyPr wrap="square" rtlCol="0">
            <a:spAutoFit/>
          </a:bodyPr>
          <a:lstStyle/>
          <a:p>
            <a:r>
              <a:rPr lang="en-US" dirty="0"/>
              <a:t>Disk:</a:t>
            </a:r>
            <a:br>
              <a:rPr lang="en-US" dirty="0"/>
            </a:br>
            <a:r>
              <a:rPr lang="en-US" dirty="0"/>
              <a:t>Hard drive or SSD</a:t>
            </a:r>
          </a:p>
        </p:txBody>
      </p:sp>
    </p:spTree>
    <p:extLst>
      <p:ext uri="{BB962C8B-B14F-4D97-AF65-F5344CB8AC3E}">
        <p14:creationId xmlns:p14="http://schemas.microsoft.com/office/powerpoint/2010/main" val="3517472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A93D0-FD04-4DEB-A4EA-F581C6B0B1C9}"/>
              </a:ext>
            </a:extLst>
          </p:cNvPr>
          <p:cNvSpPr>
            <a:spLocks noGrp="1"/>
          </p:cNvSpPr>
          <p:nvPr>
            <p:ph type="title"/>
          </p:nvPr>
        </p:nvSpPr>
        <p:spPr/>
        <p:txBody>
          <a:bodyPr/>
          <a:lstStyle/>
          <a:p>
            <a:r>
              <a:rPr lang="en-US" dirty="0"/>
              <a:t>Administrivia</a:t>
            </a:r>
          </a:p>
        </p:txBody>
      </p:sp>
      <p:sp>
        <p:nvSpPr>
          <p:cNvPr id="3" name="Content Placeholder 2">
            <a:extLst>
              <a:ext uri="{FF2B5EF4-FFF2-40B4-BE49-F238E27FC236}">
                <a16:creationId xmlns:a16="http://schemas.microsoft.com/office/drawing/2014/main" id="{7B62EDCF-F530-46C7-B012-9EA9CDCED4B1}"/>
              </a:ext>
            </a:extLst>
          </p:cNvPr>
          <p:cNvSpPr>
            <a:spLocks noGrp="1"/>
          </p:cNvSpPr>
          <p:nvPr>
            <p:ph idx="1"/>
          </p:nvPr>
        </p:nvSpPr>
        <p:spPr/>
        <p:txBody>
          <a:bodyPr/>
          <a:lstStyle/>
          <a:p>
            <a:r>
              <a:rPr lang="en-US" dirty="0"/>
              <a:t>Reminder: office hours</a:t>
            </a:r>
          </a:p>
          <a:p>
            <a:pPr lvl="1"/>
            <a:r>
              <a:rPr lang="en-US" dirty="0"/>
              <a:t>Course staff is amazing!!</a:t>
            </a:r>
          </a:p>
          <a:p>
            <a:pPr lvl="1"/>
            <a:endParaRPr lang="en-US" dirty="0"/>
          </a:p>
          <a:p>
            <a:pPr lvl="1"/>
            <a:r>
              <a:rPr lang="en-US" dirty="0"/>
              <a:t>Can help with topics as</a:t>
            </a:r>
            <a:br>
              <a:rPr lang="en-US" dirty="0"/>
            </a:br>
            <a:r>
              <a:rPr lang="en-US" dirty="0"/>
              <a:t>well as assignments</a:t>
            </a:r>
          </a:p>
          <a:p>
            <a:pPr lvl="1"/>
            <a:endParaRPr lang="en-US" dirty="0"/>
          </a:p>
          <a:p>
            <a:r>
              <a:rPr lang="en-US" dirty="0"/>
              <a:t>Get started on Homework 3</a:t>
            </a:r>
          </a:p>
          <a:p>
            <a:r>
              <a:rPr lang="en-US" dirty="0"/>
              <a:t>And on Attack Lab</a:t>
            </a:r>
          </a:p>
        </p:txBody>
      </p:sp>
      <p:sp>
        <p:nvSpPr>
          <p:cNvPr id="4" name="Slide Number Placeholder 3">
            <a:extLst>
              <a:ext uri="{FF2B5EF4-FFF2-40B4-BE49-F238E27FC236}">
                <a16:creationId xmlns:a16="http://schemas.microsoft.com/office/drawing/2014/main" id="{A6087D10-9BDE-41F0-B7F9-ACFF16D401DF}"/>
              </a:ext>
            </a:extLst>
          </p:cNvPr>
          <p:cNvSpPr>
            <a:spLocks noGrp="1"/>
          </p:cNvSpPr>
          <p:nvPr>
            <p:ph type="sldNum" sz="quarter" idx="12"/>
          </p:nvPr>
        </p:nvSpPr>
        <p:spPr/>
        <p:txBody>
          <a:bodyPr/>
          <a:lstStyle/>
          <a:p>
            <a:fld id="{0778C724-3839-4D76-A707-B4C23905D055}" type="slidenum">
              <a:rPr lang="en-US" smtClean="0"/>
              <a:t>2</a:t>
            </a:fld>
            <a:endParaRPr lang="en-US"/>
          </a:p>
        </p:txBody>
      </p:sp>
      <p:pic>
        <p:nvPicPr>
          <p:cNvPr id="7" name="Picture 6" descr="Chart, waterfall chart&#10;&#10;Description automatically generated">
            <a:extLst>
              <a:ext uri="{FF2B5EF4-FFF2-40B4-BE49-F238E27FC236}">
                <a16:creationId xmlns:a16="http://schemas.microsoft.com/office/drawing/2014/main" id="{AD43FAE3-925D-4C74-B8FB-2B37D1B3B8B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602311" y="223243"/>
            <a:ext cx="5978084" cy="6133108"/>
          </a:xfrm>
          <a:prstGeom prst="rect">
            <a:avLst/>
          </a:prstGeom>
        </p:spPr>
      </p:pic>
    </p:spTree>
    <p:extLst>
      <p:ext uri="{BB962C8B-B14F-4D97-AF65-F5344CB8AC3E}">
        <p14:creationId xmlns:p14="http://schemas.microsoft.com/office/powerpoint/2010/main" val="2139638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BM-RAMAC350-5MB-cost50K-1956.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222247" y="998191"/>
            <a:ext cx="5400269" cy="3612594"/>
          </a:xfrm>
          <a:prstGeom prst="rect">
            <a:avLst/>
          </a:prstGeom>
        </p:spPr>
      </p:pic>
      <p:sp>
        <p:nvSpPr>
          <p:cNvPr id="9" name="Rectangle 8">
            <a:extLst>
              <a:ext uri="{FF2B5EF4-FFF2-40B4-BE49-F238E27FC236}">
                <a16:creationId xmlns:a16="http://schemas.microsoft.com/office/drawing/2014/main" id="{C997205A-D5CA-4D64-BE2D-3C760A719800}"/>
              </a:ext>
            </a:extLst>
          </p:cNvPr>
          <p:cNvSpPr/>
          <p:nvPr/>
        </p:nvSpPr>
        <p:spPr>
          <a:xfrm>
            <a:off x="4852058" y="3780159"/>
            <a:ext cx="2740377" cy="28492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852058" y="4208814"/>
            <a:ext cx="2740377" cy="1834340"/>
          </a:xfrm>
          <a:prstGeom prst="rect">
            <a:avLst/>
          </a:prstGeom>
        </p:spPr>
      </p:pic>
      <p:sp>
        <p:nvSpPr>
          <p:cNvPr id="680962" name="Rectangle 2"/>
          <p:cNvSpPr>
            <a:spLocks noGrp="1" noChangeArrowheads="1"/>
          </p:cNvSpPr>
          <p:nvPr>
            <p:ph type="title"/>
          </p:nvPr>
        </p:nvSpPr>
        <p:spPr/>
        <p:txBody>
          <a:bodyPr/>
          <a:lstStyle/>
          <a:p>
            <a:r>
              <a:rPr lang="en-US" dirty="0"/>
              <a:t>Disk storage</a:t>
            </a:r>
          </a:p>
        </p:txBody>
      </p:sp>
      <p:sp>
        <p:nvSpPr>
          <p:cNvPr id="680963" name="Rectangle 3"/>
          <p:cNvSpPr>
            <a:spLocks noGrp="1" noChangeArrowheads="1"/>
          </p:cNvSpPr>
          <p:nvPr>
            <p:ph idx="1"/>
          </p:nvPr>
        </p:nvSpPr>
        <p:spPr>
          <a:xfrm>
            <a:off x="607595" y="1143000"/>
            <a:ext cx="5574410" cy="5029200"/>
          </a:xfrm>
        </p:spPr>
        <p:txBody>
          <a:bodyPr/>
          <a:lstStyle/>
          <a:p>
            <a:r>
              <a:rPr lang="en-US" sz="2400" dirty="0"/>
              <a:t>Workhorse storage devices</a:t>
            </a:r>
          </a:p>
          <a:p>
            <a:pPr lvl="1"/>
            <a:r>
              <a:rPr lang="en-US" dirty="0"/>
              <a:t>Terabytes in size in modern computers</a:t>
            </a:r>
            <a:endParaRPr lang="en-US" sz="2000" dirty="0"/>
          </a:p>
          <a:p>
            <a:pPr lvl="1"/>
            <a:r>
              <a:rPr lang="en-US" sz="2000" dirty="0"/>
              <a:t>Milliseconds to read</a:t>
            </a:r>
          </a:p>
          <a:p>
            <a:pPr lvl="2"/>
            <a:r>
              <a:rPr lang="en-US" sz="2000" dirty="0"/>
              <a:t>100,000x longer than reading from DRAM</a:t>
            </a:r>
          </a:p>
          <a:p>
            <a:pPr lvl="2"/>
            <a:r>
              <a:rPr lang="en-US" sz="2000" dirty="0"/>
              <a:t>10,000,000x longer than reading from SRAM</a:t>
            </a:r>
            <a:endParaRPr lang="en-US" sz="1600" dirty="0"/>
          </a:p>
        </p:txBody>
      </p:sp>
      <p:sp>
        <p:nvSpPr>
          <p:cNvPr id="6" name="TextBox 5"/>
          <p:cNvSpPr txBox="1"/>
          <p:nvPr/>
        </p:nvSpPr>
        <p:spPr>
          <a:xfrm>
            <a:off x="6803720" y="298716"/>
            <a:ext cx="2955617" cy="707886"/>
          </a:xfrm>
          <a:prstGeom prst="rect">
            <a:avLst/>
          </a:prstGeom>
          <a:noFill/>
        </p:spPr>
        <p:txBody>
          <a:bodyPr wrap="none" rtlCol="0">
            <a:spAutoFit/>
          </a:bodyPr>
          <a:lstStyle/>
          <a:p>
            <a:r>
              <a:rPr lang="en-US" sz="2000" dirty="0">
                <a:latin typeface="Calibri" charset="0"/>
                <a:ea typeface="Calibri" charset="0"/>
                <a:cs typeface="Calibri" charset="0"/>
              </a:rPr>
              <a:t>IBM 350 Disk Storage Unit</a:t>
            </a:r>
          </a:p>
          <a:p>
            <a:r>
              <a:rPr lang="en-US" sz="2000" dirty="0">
                <a:latin typeface="Calibri" charset="0"/>
                <a:ea typeface="Calibri" charset="0"/>
                <a:cs typeface="Calibri" charset="0"/>
              </a:rPr>
              <a:t>First disk drive, 1956</a:t>
            </a:r>
          </a:p>
        </p:txBody>
      </p:sp>
      <p:sp>
        <p:nvSpPr>
          <p:cNvPr id="8" name="TextBox 7"/>
          <p:cNvSpPr txBox="1"/>
          <p:nvPr/>
        </p:nvSpPr>
        <p:spPr>
          <a:xfrm>
            <a:off x="4852058" y="3780159"/>
            <a:ext cx="2664296" cy="400110"/>
          </a:xfrm>
          <a:prstGeom prst="rect">
            <a:avLst/>
          </a:prstGeom>
          <a:noFill/>
        </p:spPr>
        <p:txBody>
          <a:bodyPr wrap="square" rtlCol="0">
            <a:spAutoFit/>
          </a:bodyPr>
          <a:lstStyle/>
          <a:p>
            <a:r>
              <a:rPr lang="en-US" sz="2000" dirty="0">
                <a:latin typeface="Calibri" charset="0"/>
                <a:ea typeface="Calibri" charset="0"/>
                <a:cs typeface="Calibri" charset="0"/>
              </a:rPr>
              <a:t>WD Red </a:t>
            </a:r>
            <a:r>
              <a:rPr lang="en-US" sz="2000" dirty="0">
                <a:solidFill>
                  <a:srgbClr val="FF0000"/>
                </a:solidFill>
                <a:latin typeface="Calibri" charset="0"/>
                <a:ea typeface="Calibri" charset="0"/>
                <a:cs typeface="Calibri" charset="0"/>
              </a:rPr>
              <a:t>6TB</a:t>
            </a:r>
            <a:r>
              <a:rPr lang="en-US" sz="2000" dirty="0">
                <a:latin typeface="Calibri" charset="0"/>
                <a:ea typeface="Calibri" charset="0"/>
                <a:cs typeface="Calibri" charset="0"/>
              </a:rPr>
              <a:t> NAS, 2015</a:t>
            </a:r>
          </a:p>
        </p:txBody>
      </p:sp>
      <p:cxnSp>
        <p:nvCxnSpPr>
          <p:cNvPr id="11" name="Straight Arrow Connector 10"/>
          <p:cNvCxnSpPr>
            <a:cxnSpLocks/>
          </p:cNvCxnSpPr>
          <p:nvPr/>
        </p:nvCxnSpPr>
        <p:spPr bwMode="auto">
          <a:xfrm>
            <a:off x="5625527" y="6297046"/>
            <a:ext cx="1295400" cy="1588"/>
          </a:xfrm>
          <a:prstGeom prst="straightConnector1">
            <a:avLst/>
          </a:prstGeom>
          <a:solidFill>
            <a:schemeClr val="accent1"/>
          </a:solidFill>
          <a:ln w="12700" cap="sq" cmpd="sng" algn="ctr">
            <a:solidFill>
              <a:schemeClr val="tx1"/>
            </a:solidFill>
            <a:prstDash val="solid"/>
            <a:round/>
            <a:headEnd type="arrow" w="med" len="med"/>
            <a:tailEnd type="arrow" w="med" len="med"/>
          </a:ln>
          <a:effectLst/>
        </p:spPr>
      </p:cxnSp>
      <p:sp>
        <p:nvSpPr>
          <p:cNvPr id="12" name="TextBox 11"/>
          <p:cNvSpPr txBox="1"/>
          <p:nvPr/>
        </p:nvSpPr>
        <p:spPr>
          <a:xfrm>
            <a:off x="5841552" y="6321623"/>
            <a:ext cx="930063" cy="307777"/>
          </a:xfrm>
          <a:prstGeom prst="rect">
            <a:avLst/>
          </a:prstGeom>
          <a:noFill/>
        </p:spPr>
        <p:txBody>
          <a:bodyPr wrap="square" rtlCol="0">
            <a:spAutoFit/>
          </a:bodyPr>
          <a:lstStyle/>
          <a:p>
            <a:r>
              <a:rPr lang="en-US" sz="1400" dirty="0"/>
              <a:t>101.6mm</a:t>
            </a:r>
          </a:p>
        </p:txBody>
      </p:sp>
      <p:cxnSp>
        <p:nvCxnSpPr>
          <p:cNvPr id="13" name="Straight Arrow Connector 12"/>
          <p:cNvCxnSpPr>
            <a:cxnSpLocks/>
          </p:cNvCxnSpPr>
          <p:nvPr/>
        </p:nvCxnSpPr>
        <p:spPr bwMode="auto">
          <a:xfrm>
            <a:off x="7065687" y="4208814"/>
            <a:ext cx="0" cy="1834340"/>
          </a:xfrm>
          <a:prstGeom prst="straightConnector1">
            <a:avLst/>
          </a:prstGeom>
          <a:solidFill>
            <a:schemeClr val="accent1"/>
          </a:solidFill>
          <a:ln w="12700" cap="sq" cmpd="sng" algn="ctr">
            <a:solidFill>
              <a:schemeClr val="tx1"/>
            </a:solidFill>
            <a:prstDash val="solid"/>
            <a:round/>
            <a:headEnd type="arrow" w="med" len="med"/>
            <a:tailEnd type="arrow" w="med" len="med"/>
          </a:ln>
          <a:effectLst/>
        </p:spPr>
      </p:cxnSp>
      <p:sp>
        <p:nvSpPr>
          <p:cNvPr id="14" name="TextBox 13"/>
          <p:cNvSpPr txBox="1"/>
          <p:nvPr/>
        </p:nvSpPr>
        <p:spPr>
          <a:xfrm>
            <a:off x="7137696" y="4928894"/>
            <a:ext cx="1092774" cy="307777"/>
          </a:xfrm>
          <a:prstGeom prst="rect">
            <a:avLst/>
          </a:prstGeom>
          <a:noFill/>
        </p:spPr>
        <p:txBody>
          <a:bodyPr wrap="square" rtlCol="0">
            <a:spAutoFit/>
          </a:bodyPr>
          <a:lstStyle/>
          <a:p>
            <a:r>
              <a:rPr lang="en-US" sz="1400" dirty="0"/>
              <a:t>146.99mm</a:t>
            </a:r>
          </a:p>
        </p:txBody>
      </p:sp>
      <p:sp>
        <p:nvSpPr>
          <p:cNvPr id="15" name="TextBox 14"/>
          <p:cNvSpPr txBox="1"/>
          <p:nvPr/>
        </p:nvSpPr>
        <p:spPr>
          <a:xfrm>
            <a:off x="10068395" y="329493"/>
            <a:ext cx="1055802" cy="646331"/>
          </a:xfrm>
          <a:prstGeom prst="rect">
            <a:avLst/>
          </a:prstGeom>
          <a:noFill/>
        </p:spPr>
        <p:txBody>
          <a:bodyPr wrap="none" rtlCol="0">
            <a:spAutoFit/>
          </a:bodyPr>
          <a:lstStyle/>
          <a:p>
            <a:r>
              <a:rPr lang="en-US" dirty="0">
                <a:latin typeface="Calibri" charset="0"/>
                <a:ea typeface="Calibri" charset="0"/>
                <a:cs typeface="Calibri" charset="0"/>
              </a:rPr>
              <a:t>Storage? </a:t>
            </a:r>
          </a:p>
          <a:p>
            <a:r>
              <a:rPr lang="en-US" dirty="0">
                <a:latin typeface="Calibri" charset="0"/>
                <a:ea typeface="Calibri" charset="0"/>
                <a:cs typeface="Calibri" charset="0"/>
              </a:rPr>
              <a:t>5MB!</a:t>
            </a:r>
          </a:p>
        </p:txBody>
      </p:sp>
      <p:sp>
        <p:nvSpPr>
          <p:cNvPr id="16" name="TextBox 15">
            <a:extLst>
              <a:ext uri="{FF2B5EF4-FFF2-40B4-BE49-F238E27FC236}">
                <a16:creationId xmlns:a16="http://schemas.microsoft.com/office/drawing/2014/main" id="{43D8FF97-9354-F048-AF1C-057EE7B7723E}"/>
              </a:ext>
            </a:extLst>
          </p:cNvPr>
          <p:cNvSpPr txBox="1"/>
          <p:nvPr/>
        </p:nvSpPr>
        <p:spPr>
          <a:xfrm>
            <a:off x="7868487" y="5419821"/>
            <a:ext cx="3255710" cy="400110"/>
          </a:xfrm>
          <a:prstGeom prst="rect">
            <a:avLst/>
          </a:prstGeom>
          <a:noFill/>
        </p:spPr>
        <p:txBody>
          <a:bodyPr wrap="square" rtlCol="0">
            <a:spAutoFit/>
          </a:bodyPr>
          <a:lstStyle/>
          <a:p>
            <a:r>
              <a:rPr lang="en-US" sz="2000" dirty="0">
                <a:latin typeface="Calibri" charset="0"/>
                <a:ea typeface="Calibri" charset="0"/>
                <a:cs typeface="Calibri" charset="0"/>
              </a:rPr>
              <a:t>Basic mechanisms the same!</a:t>
            </a:r>
          </a:p>
        </p:txBody>
      </p:sp>
      <p:sp>
        <p:nvSpPr>
          <p:cNvPr id="2" name="Slide Number Placeholder 1">
            <a:extLst>
              <a:ext uri="{FF2B5EF4-FFF2-40B4-BE49-F238E27FC236}">
                <a16:creationId xmlns:a16="http://schemas.microsoft.com/office/drawing/2014/main" id="{01734456-28F3-4F1D-92AB-F06C81A6E331}"/>
              </a:ext>
            </a:extLst>
          </p:cNvPr>
          <p:cNvSpPr>
            <a:spLocks noGrp="1"/>
          </p:cNvSpPr>
          <p:nvPr>
            <p:ph type="sldNum" sz="quarter" idx="12"/>
          </p:nvPr>
        </p:nvSpPr>
        <p:spPr/>
        <p:txBody>
          <a:bodyPr/>
          <a:lstStyle/>
          <a:p>
            <a:fld id="{0778C724-3839-4D76-A707-B4C23905D055}" type="slidenum">
              <a:rPr lang="en-US" smtClean="0"/>
              <a:t>20</a:t>
            </a:fld>
            <a:endParaRPr lang="en-US"/>
          </a:p>
        </p:txBody>
      </p:sp>
    </p:spTree>
    <p:extLst>
      <p:ext uri="{BB962C8B-B14F-4D97-AF65-F5344CB8AC3E}">
        <p14:creationId xmlns:p14="http://schemas.microsoft.com/office/powerpoint/2010/main" val="317438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p:bldP spid="12" grpId="0"/>
      <p:bldP spid="14"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DD vs SSD">
            <a:extLst>
              <a:ext uri="{FF2B5EF4-FFF2-40B4-BE49-F238E27FC236}">
                <a16:creationId xmlns:a16="http://schemas.microsoft.com/office/drawing/2014/main" id="{CF07B319-94D0-4EA8-BC2B-6B3BB863DD95}"/>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929399" y="228600"/>
            <a:ext cx="9905999" cy="636908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340EEC9D-7650-4449-B117-121442ADA181}"/>
              </a:ext>
            </a:extLst>
          </p:cNvPr>
          <p:cNvSpPr>
            <a:spLocks noGrp="1"/>
          </p:cNvSpPr>
          <p:nvPr>
            <p:ph type="title"/>
          </p:nvPr>
        </p:nvSpPr>
        <p:spPr>
          <a:xfrm>
            <a:off x="607596" y="228600"/>
            <a:ext cx="3388672" cy="685800"/>
          </a:xfrm>
        </p:spPr>
        <p:txBody>
          <a:bodyPr/>
          <a:lstStyle/>
          <a:p>
            <a:r>
              <a:rPr lang="en-US" dirty="0"/>
              <a:t>Disk types</a:t>
            </a:r>
          </a:p>
        </p:txBody>
      </p:sp>
      <p:sp>
        <p:nvSpPr>
          <p:cNvPr id="4" name="Slide Number Placeholder 3">
            <a:extLst>
              <a:ext uri="{FF2B5EF4-FFF2-40B4-BE49-F238E27FC236}">
                <a16:creationId xmlns:a16="http://schemas.microsoft.com/office/drawing/2014/main" id="{0B7F5803-A2B6-48F0-9C63-E884E5A42353}"/>
              </a:ext>
            </a:extLst>
          </p:cNvPr>
          <p:cNvSpPr>
            <a:spLocks noGrp="1"/>
          </p:cNvSpPr>
          <p:nvPr>
            <p:ph type="sldNum" sz="quarter" idx="12"/>
          </p:nvPr>
        </p:nvSpPr>
        <p:spPr/>
        <p:txBody>
          <a:bodyPr/>
          <a:lstStyle/>
          <a:p>
            <a:fld id="{0778C724-3839-4D76-A707-B4C23905D055}" type="slidenum">
              <a:rPr lang="en-US" smtClean="0"/>
              <a:t>21</a:t>
            </a:fld>
            <a:endParaRPr lang="en-US"/>
          </a:p>
        </p:txBody>
      </p:sp>
    </p:spTree>
    <p:extLst>
      <p:ext uri="{BB962C8B-B14F-4D97-AF65-F5344CB8AC3E}">
        <p14:creationId xmlns:p14="http://schemas.microsoft.com/office/powerpoint/2010/main" val="1716252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itle 88">
            <a:extLst>
              <a:ext uri="{FF2B5EF4-FFF2-40B4-BE49-F238E27FC236}">
                <a16:creationId xmlns:a16="http://schemas.microsoft.com/office/drawing/2014/main" id="{F4C9097C-A098-406B-8978-FD8D0A98B10B}"/>
              </a:ext>
            </a:extLst>
          </p:cNvPr>
          <p:cNvSpPr>
            <a:spLocks noGrp="1"/>
          </p:cNvSpPr>
          <p:nvPr>
            <p:ph type="title"/>
          </p:nvPr>
        </p:nvSpPr>
        <p:spPr/>
        <p:txBody>
          <a:bodyPr/>
          <a:lstStyle/>
          <a:p>
            <a:r>
              <a:rPr lang="en-US" dirty="0"/>
              <a:t>Hard disk drive operation</a:t>
            </a:r>
          </a:p>
        </p:txBody>
      </p:sp>
      <p:sp>
        <p:nvSpPr>
          <p:cNvPr id="4" name="Slide Number Placeholder 3">
            <a:extLst>
              <a:ext uri="{FF2B5EF4-FFF2-40B4-BE49-F238E27FC236}">
                <a16:creationId xmlns:a16="http://schemas.microsoft.com/office/drawing/2014/main" id="{A9D71565-D5AF-4F58-AC08-20F8E9A0F078}"/>
              </a:ext>
            </a:extLst>
          </p:cNvPr>
          <p:cNvSpPr>
            <a:spLocks noGrp="1"/>
          </p:cNvSpPr>
          <p:nvPr>
            <p:ph type="sldNum" sz="quarter" idx="12"/>
          </p:nvPr>
        </p:nvSpPr>
        <p:spPr/>
        <p:txBody>
          <a:bodyPr/>
          <a:lstStyle/>
          <a:p>
            <a:fld id="{0778C724-3839-4D76-A707-B4C23905D055}" type="slidenum">
              <a:rPr lang="en-US" smtClean="0"/>
              <a:t>22</a:t>
            </a:fld>
            <a:endParaRPr lang="en-US"/>
          </a:p>
        </p:txBody>
      </p:sp>
      <p:sp>
        <p:nvSpPr>
          <p:cNvPr id="5" name="Oval 4">
            <a:extLst>
              <a:ext uri="{FF2B5EF4-FFF2-40B4-BE49-F238E27FC236}">
                <a16:creationId xmlns:a16="http://schemas.microsoft.com/office/drawing/2014/main" id="{0C57FCEE-DD75-4F0F-8C70-B1C3297723B3}"/>
              </a:ext>
            </a:extLst>
          </p:cNvPr>
          <p:cNvSpPr>
            <a:spLocks noChangeArrowheads="1"/>
          </p:cNvSpPr>
          <p:nvPr/>
        </p:nvSpPr>
        <p:spPr bwMode="auto">
          <a:xfrm>
            <a:off x="6230289" y="2157413"/>
            <a:ext cx="1851025" cy="1812925"/>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6" name="Oval 5">
            <a:extLst>
              <a:ext uri="{FF2B5EF4-FFF2-40B4-BE49-F238E27FC236}">
                <a16:creationId xmlns:a16="http://schemas.microsoft.com/office/drawing/2014/main" id="{A36DC9E5-A732-484B-82AF-CC439B35AE79}"/>
              </a:ext>
            </a:extLst>
          </p:cNvPr>
          <p:cNvSpPr>
            <a:spLocks noChangeArrowheads="1"/>
          </p:cNvSpPr>
          <p:nvPr/>
        </p:nvSpPr>
        <p:spPr bwMode="auto">
          <a:xfrm>
            <a:off x="5260327" y="1208088"/>
            <a:ext cx="3790950" cy="3713162"/>
          </a:xfrm>
          <a:prstGeom prst="ellipse">
            <a:avLst/>
          </a:prstGeom>
          <a:noFill/>
          <a:ln w="38100">
            <a:solidFill>
              <a:schemeClr val="tx1"/>
            </a:solidFill>
            <a:round/>
            <a:headEnd/>
            <a:tailEnd/>
          </a:ln>
          <a:effectLst/>
        </p:spPr>
        <p:txBody>
          <a:bodyPr wrap="none" anchor="ctr"/>
          <a:lstStyle/>
          <a:p>
            <a:endParaRPr lang="en-US"/>
          </a:p>
        </p:txBody>
      </p:sp>
      <p:sp>
        <p:nvSpPr>
          <p:cNvPr id="7" name="Oval 6">
            <a:extLst>
              <a:ext uri="{FF2B5EF4-FFF2-40B4-BE49-F238E27FC236}">
                <a16:creationId xmlns:a16="http://schemas.microsoft.com/office/drawing/2014/main" id="{B08071FB-8D72-4CCA-8D39-13B18D103819}"/>
              </a:ext>
            </a:extLst>
          </p:cNvPr>
          <p:cNvSpPr>
            <a:spLocks noChangeArrowheads="1"/>
          </p:cNvSpPr>
          <p:nvPr/>
        </p:nvSpPr>
        <p:spPr bwMode="auto">
          <a:xfrm>
            <a:off x="5450827" y="1393825"/>
            <a:ext cx="3409950" cy="3340100"/>
          </a:xfrm>
          <a:prstGeom prst="ellipse">
            <a:avLst/>
          </a:prstGeom>
          <a:noFill/>
          <a:ln w="12700">
            <a:solidFill>
              <a:schemeClr val="tx1"/>
            </a:solidFill>
            <a:round/>
            <a:headEnd/>
            <a:tailEnd/>
          </a:ln>
          <a:effectLst/>
        </p:spPr>
        <p:txBody>
          <a:bodyPr wrap="none" anchor="ctr"/>
          <a:lstStyle/>
          <a:p>
            <a:endParaRPr lang="en-US"/>
          </a:p>
        </p:txBody>
      </p:sp>
      <p:sp>
        <p:nvSpPr>
          <p:cNvPr id="8" name="Oval 7">
            <a:extLst>
              <a:ext uri="{FF2B5EF4-FFF2-40B4-BE49-F238E27FC236}">
                <a16:creationId xmlns:a16="http://schemas.microsoft.com/office/drawing/2014/main" id="{93E1139B-CAC4-4973-AAC9-E3F87A8328E3}"/>
              </a:ext>
            </a:extLst>
          </p:cNvPr>
          <p:cNvSpPr>
            <a:spLocks noChangeArrowheads="1"/>
          </p:cNvSpPr>
          <p:nvPr/>
        </p:nvSpPr>
        <p:spPr bwMode="auto">
          <a:xfrm>
            <a:off x="5641327" y="1579563"/>
            <a:ext cx="3030537" cy="2968625"/>
          </a:xfrm>
          <a:prstGeom prst="ellipse">
            <a:avLst/>
          </a:prstGeom>
          <a:noFill/>
          <a:ln w="12700">
            <a:solidFill>
              <a:schemeClr val="tx1"/>
            </a:solidFill>
            <a:round/>
            <a:headEnd/>
            <a:tailEnd/>
          </a:ln>
          <a:effectLst/>
        </p:spPr>
        <p:txBody>
          <a:bodyPr wrap="none" anchor="ctr"/>
          <a:lstStyle/>
          <a:p>
            <a:endParaRPr lang="en-US"/>
          </a:p>
        </p:txBody>
      </p:sp>
      <p:sp>
        <p:nvSpPr>
          <p:cNvPr id="9" name="Oval 8">
            <a:extLst>
              <a:ext uri="{FF2B5EF4-FFF2-40B4-BE49-F238E27FC236}">
                <a16:creationId xmlns:a16="http://schemas.microsoft.com/office/drawing/2014/main" id="{88B6615E-8D0C-49E3-84E3-2680D2F3039F}"/>
              </a:ext>
            </a:extLst>
          </p:cNvPr>
          <p:cNvSpPr>
            <a:spLocks noChangeArrowheads="1"/>
          </p:cNvSpPr>
          <p:nvPr/>
        </p:nvSpPr>
        <p:spPr bwMode="auto">
          <a:xfrm>
            <a:off x="5831827" y="1766888"/>
            <a:ext cx="2649537" cy="2595562"/>
          </a:xfrm>
          <a:prstGeom prst="ellipse">
            <a:avLst/>
          </a:prstGeom>
          <a:noFill/>
          <a:ln w="12700">
            <a:solidFill>
              <a:schemeClr val="tx1"/>
            </a:solidFill>
            <a:round/>
            <a:headEnd/>
            <a:tailEnd/>
          </a:ln>
          <a:effectLst/>
        </p:spPr>
        <p:txBody>
          <a:bodyPr wrap="none" anchor="ctr"/>
          <a:lstStyle/>
          <a:p>
            <a:endParaRPr lang="en-US"/>
          </a:p>
        </p:txBody>
      </p:sp>
      <p:sp>
        <p:nvSpPr>
          <p:cNvPr id="10" name="Oval 9">
            <a:extLst>
              <a:ext uri="{FF2B5EF4-FFF2-40B4-BE49-F238E27FC236}">
                <a16:creationId xmlns:a16="http://schemas.microsoft.com/office/drawing/2014/main" id="{05AA0F6F-D970-4160-BB8E-8CC7FEAE0709}"/>
              </a:ext>
            </a:extLst>
          </p:cNvPr>
          <p:cNvSpPr>
            <a:spLocks noChangeArrowheads="1"/>
          </p:cNvSpPr>
          <p:nvPr/>
        </p:nvSpPr>
        <p:spPr bwMode="auto">
          <a:xfrm>
            <a:off x="6020739" y="1952625"/>
            <a:ext cx="2270125" cy="2222500"/>
          </a:xfrm>
          <a:prstGeom prst="ellipse">
            <a:avLst/>
          </a:prstGeom>
          <a:noFill/>
          <a:ln w="12700">
            <a:solidFill>
              <a:schemeClr val="tx1"/>
            </a:solidFill>
            <a:round/>
            <a:headEnd/>
            <a:tailEnd/>
          </a:ln>
          <a:effectLst/>
        </p:spPr>
        <p:txBody>
          <a:bodyPr wrap="none" anchor="ctr"/>
          <a:lstStyle/>
          <a:p>
            <a:endParaRPr lang="en-US"/>
          </a:p>
        </p:txBody>
      </p:sp>
      <p:sp>
        <p:nvSpPr>
          <p:cNvPr id="11" name="Oval 10">
            <a:extLst>
              <a:ext uri="{FF2B5EF4-FFF2-40B4-BE49-F238E27FC236}">
                <a16:creationId xmlns:a16="http://schemas.microsoft.com/office/drawing/2014/main" id="{BF886310-B774-4E7D-93B9-14359D28E447}"/>
              </a:ext>
            </a:extLst>
          </p:cNvPr>
          <p:cNvSpPr>
            <a:spLocks noChangeArrowheads="1"/>
          </p:cNvSpPr>
          <p:nvPr/>
        </p:nvSpPr>
        <p:spPr bwMode="auto">
          <a:xfrm>
            <a:off x="6401739" y="2325688"/>
            <a:ext cx="1508125" cy="1477962"/>
          </a:xfrm>
          <a:prstGeom prst="ellipse">
            <a:avLst/>
          </a:prstGeom>
          <a:noFill/>
          <a:ln w="12700">
            <a:solidFill>
              <a:schemeClr val="tx1"/>
            </a:solidFill>
            <a:round/>
            <a:headEnd/>
            <a:tailEnd/>
          </a:ln>
          <a:effectLst/>
        </p:spPr>
        <p:txBody>
          <a:bodyPr wrap="none" anchor="ctr"/>
          <a:lstStyle/>
          <a:p>
            <a:endParaRPr lang="en-US"/>
          </a:p>
        </p:txBody>
      </p:sp>
      <p:sp>
        <p:nvSpPr>
          <p:cNvPr id="12" name="Arc 11">
            <a:extLst>
              <a:ext uri="{FF2B5EF4-FFF2-40B4-BE49-F238E27FC236}">
                <a16:creationId xmlns:a16="http://schemas.microsoft.com/office/drawing/2014/main" id="{49154851-CEC4-4E1D-89A7-7595E48D2815}"/>
              </a:ext>
            </a:extLst>
          </p:cNvPr>
          <p:cNvSpPr>
            <a:spLocks/>
          </p:cNvSpPr>
          <p:nvPr/>
        </p:nvSpPr>
        <p:spPr bwMode="auto">
          <a:xfrm rot="-1879939">
            <a:off x="5082527" y="1549400"/>
            <a:ext cx="1231900" cy="508000"/>
          </a:xfrm>
          <a:custGeom>
            <a:avLst/>
            <a:gdLst>
              <a:gd name="G0" fmla="+- 19775 0 0"/>
              <a:gd name="G1" fmla="+- 21600 0 0"/>
              <a:gd name="G2" fmla="+- 21600 0 0"/>
              <a:gd name="T0" fmla="*/ 0 w 19775"/>
              <a:gd name="T1" fmla="*/ 12910 h 21600"/>
              <a:gd name="T2" fmla="*/ 19750 w 19775"/>
              <a:gd name="T3" fmla="*/ 0 h 21600"/>
              <a:gd name="T4" fmla="*/ 19775 w 19775"/>
              <a:gd name="T5" fmla="*/ 21600 h 21600"/>
            </a:gdLst>
            <a:ahLst/>
            <a:cxnLst>
              <a:cxn ang="0">
                <a:pos x="T0" y="T1"/>
              </a:cxn>
              <a:cxn ang="0">
                <a:pos x="T2" y="T3"/>
              </a:cxn>
              <a:cxn ang="0">
                <a:pos x="T4" y="T5"/>
              </a:cxn>
            </a:cxnLst>
            <a:rect l="0" t="0" r="r" b="b"/>
            <a:pathLst>
              <a:path w="19775" h="21600" fill="none" extrusionOk="0">
                <a:moveTo>
                  <a:pt x="0" y="12910"/>
                </a:moveTo>
                <a:cubicBezTo>
                  <a:pt x="3443" y="5073"/>
                  <a:pt x="11190" y="9"/>
                  <a:pt x="19750" y="0"/>
                </a:cubicBezTo>
              </a:path>
              <a:path w="19775" h="21600" stroke="0" extrusionOk="0">
                <a:moveTo>
                  <a:pt x="0" y="12910"/>
                </a:moveTo>
                <a:cubicBezTo>
                  <a:pt x="3443" y="5073"/>
                  <a:pt x="11190" y="9"/>
                  <a:pt x="19750" y="0"/>
                </a:cubicBezTo>
                <a:lnTo>
                  <a:pt x="19775" y="21600"/>
                </a:lnTo>
                <a:close/>
              </a:path>
            </a:pathLst>
          </a:custGeom>
          <a:noFill/>
          <a:ln w="28575">
            <a:solidFill>
              <a:srgbClr val="FF0000"/>
            </a:solidFill>
            <a:prstDash val="dash"/>
            <a:round/>
            <a:headEnd/>
            <a:tailEnd type="triangle" w="med" len="med"/>
          </a:ln>
          <a:effectLst/>
        </p:spPr>
        <p:txBody>
          <a:bodyPr wrap="none" anchor="ctr"/>
          <a:lstStyle/>
          <a:p>
            <a:endParaRPr lang="en-US"/>
          </a:p>
        </p:txBody>
      </p:sp>
      <p:sp>
        <p:nvSpPr>
          <p:cNvPr id="13" name="Rectangle 12">
            <a:extLst>
              <a:ext uri="{FF2B5EF4-FFF2-40B4-BE49-F238E27FC236}">
                <a16:creationId xmlns:a16="http://schemas.microsoft.com/office/drawing/2014/main" id="{43B0A951-76D6-49BC-9CAB-898F88F72B59}"/>
              </a:ext>
            </a:extLst>
          </p:cNvPr>
          <p:cNvSpPr>
            <a:spLocks noChangeArrowheads="1"/>
          </p:cNvSpPr>
          <p:nvPr/>
        </p:nvSpPr>
        <p:spPr bwMode="auto">
          <a:xfrm>
            <a:off x="3268014" y="1082675"/>
            <a:ext cx="2116138" cy="1074653"/>
          </a:xfrm>
          <a:prstGeom prst="rect">
            <a:avLst/>
          </a:prstGeom>
          <a:noFill/>
          <a:ln w="12700">
            <a:noFill/>
            <a:miter lim="800000"/>
            <a:headEnd/>
            <a:tailEnd/>
          </a:ln>
          <a:effectLst/>
        </p:spPr>
        <p:txBody>
          <a:bodyPr wrap="square" lIns="90487" tIns="44450" rIns="90487" bIns="44450">
            <a:spAutoFit/>
          </a:bodyPr>
          <a:lstStyle/>
          <a:p>
            <a:pPr eaLnBrk="0" hangingPunct="0"/>
            <a:r>
              <a:rPr lang="en-US" sz="1600" b="1" dirty="0">
                <a:latin typeface="Helvetica" pitchFamily="34" charset="0"/>
              </a:rPr>
              <a:t>The disk surface </a:t>
            </a:r>
          </a:p>
          <a:p>
            <a:pPr eaLnBrk="0" hangingPunct="0"/>
            <a:r>
              <a:rPr lang="en-US" sz="1600" b="1" dirty="0">
                <a:latin typeface="Helvetica" pitchFamily="34" charset="0"/>
              </a:rPr>
              <a:t>spins at a fixed</a:t>
            </a:r>
          </a:p>
          <a:p>
            <a:pPr eaLnBrk="0" hangingPunct="0"/>
            <a:r>
              <a:rPr lang="en-US" sz="1600" b="1" dirty="0">
                <a:latin typeface="Helvetica" pitchFamily="34" charset="0"/>
              </a:rPr>
              <a:t>rotational rate</a:t>
            </a:r>
          </a:p>
          <a:p>
            <a:pPr eaLnBrk="0" hangingPunct="0"/>
            <a:r>
              <a:rPr lang="en-US" sz="1600" b="1" dirty="0">
                <a:latin typeface="Helvetica" pitchFamily="34" charset="0"/>
              </a:rPr>
              <a:t>(5400-15000 RPM)</a:t>
            </a:r>
          </a:p>
        </p:txBody>
      </p:sp>
      <p:sp>
        <p:nvSpPr>
          <p:cNvPr id="14" name="Oval 13">
            <a:extLst>
              <a:ext uri="{FF2B5EF4-FFF2-40B4-BE49-F238E27FC236}">
                <a16:creationId xmlns:a16="http://schemas.microsoft.com/office/drawing/2014/main" id="{DEB3B56B-31BB-4343-BC06-4136BB1472AC}"/>
              </a:ext>
            </a:extLst>
          </p:cNvPr>
          <p:cNvSpPr>
            <a:spLocks noChangeArrowheads="1"/>
          </p:cNvSpPr>
          <p:nvPr/>
        </p:nvSpPr>
        <p:spPr bwMode="auto">
          <a:xfrm rot="21600000">
            <a:off x="6623989" y="2513013"/>
            <a:ext cx="1128713" cy="1104900"/>
          </a:xfrm>
          <a:prstGeom prst="ellipse">
            <a:avLst/>
          </a:prstGeom>
          <a:solidFill>
            <a:srgbClr val="00FFFF"/>
          </a:solidFill>
          <a:ln w="38100">
            <a:solidFill>
              <a:schemeClr val="tx1"/>
            </a:solidFill>
            <a:round/>
            <a:headEnd/>
            <a:tailEnd/>
          </a:ln>
          <a:effectLst/>
        </p:spPr>
        <p:txBody>
          <a:bodyPr wrap="none" anchor="ctr"/>
          <a:lstStyle/>
          <a:p>
            <a:pPr algn="ctr" eaLnBrk="0" hangingPunct="0"/>
            <a:r>
              <a:rPr lang="en-US" sz="1600" b="1">
                <a:latin typeface="Helvetica" pitchFamily="34" charset="0"/>
              </a:rPr>
              <a:t>spindle</a:t>
            </a:r>
          </a:p>
        </p:txBody>
      </p:sp>
      <p:grpSp>
        <p:nvGrpSpPr>
          <p:cNvPr id="15" name="Group 14">
            <a:extLst>
              <a:ext uri="{FF2B5EF4-FFF2-40B4-BE49-F238E27FC236}">
                <a16:creationId xmlns:a16="http://schemas.microsoft.com/office/drawing/2014/main" id="{3A1C9737-A029-4940-A295-D1B21537AA9C}"/>
              </a:ext>
            </a:extLst>
          </p:cNvPr>
          <p:cNvGrpSpPr>
            <a:grpSpLocks/>
          </p:cNvGrpSpPr>
          <p:nvPr/>
        </p:nvGrpSpPr>
        <p:grpSpPr bwMode="auto">
          <a:xfrm>
            <a:off x="7662214" y="1222375"/>
            <a:ext cx="4140200" cy="3629025"/>
            <a:chOff x="2768" y="1126"/>
            <a:chExt cx="2608" cy="2286"/>
          </a:xfrm>
        </p:grpSpPr>
        <p:grpSp>
          <p:nvGrpSpPr>
            <p:cNvPr id="16" name="Group 15">
              <a:extLst>
                <a:ext uri="{FF2B5EF4-FFF2-40B4-BE49-F238E27FC236}">
                  <a16:creationId xmlns:a16="http://schemas.microsoft.com/office/drawing/2014/main" id="{1F0CFB3C-7A3E-451D-9B82-3E7FE0C70633}"/>
                </a:ext>
              </a:extLst>
            </p:cNvPr>
            <p:cNvGrpSpPr>
              <a:grpSpLocks/>
            </p:cNvGrpSpPr>
            <p:nvPr/>
          </p:nvGrpSpPr>
          <p:grpSpPr bwMode="auto">
            <a:xfrm>
              <a:off x="2768" y="2607"/>
              <a:ext cx="2608" cy="805"/>
              <a:chOff x="2768" y="2607"/>
              <a:chExt cx="2608" cy="805"/>
            </a:xfrm>
          </p:grpSpPr>
          <p:sp>
            <p:nvSpPr>
              <p:cNvPr id="18" name="Rectangle 16">
                <a:extLst>
                  <a:ext uri="{FF2B5EF4-FFF2-40B4-BE49-F238E27FC236}">
                    <a16:creationId xmlns:a16="http://schemas.microsoft.com/office/drawing/2014/main" id="{3C8E8B22-0735-4DA0-B334-F769A95E6E98}"/>
                  </a:ext>
                </a:extLst>
              </p:cNvPr>
              <p:cNvSpPr>
                <a:spLocks noChangeArrowheads="1"/>
              </p:cNvSpPr>
              <p:nvPr/>
            </p:nvSpPr>
            <p:spPr bwMode="auto">
              <a:xfrm>
                <a:off x="3520" y="2894"/>
                <a:ext cx="1856" cy="518"/>
              </a:xfrm>
              <a:prstGeom prst="rect">
                <a:avLst/>
              </a:prstGeom>
              <a:noFill/>
              <a:ln w="12700">
                <a:noFill/>
                <a:miter lim="800000"/>
                <a:headEnd/>
                <a:tailEnd/>
              </a:ln>
              <a:effectLst/>
            </p:spPr>
            <p:txBody>
              <a:bodyPr lIns="90487" tIns="44450" rIns="90487" bIns="44450">
                <a:spAutoFit/>
              </a:bodyPr>
              <a:lstStyle/>
              <a:p>
                <a:pPr eaLnBrk="0" hangingPunct="0"/>
                <a:r>
                  <a:rPr lang="en-US" sz="1600" b="1">
                    <a:latin typeface="Helvetica" pitchFamily="34" charset="0"/>
                  </a:rPr>
                  <a:t>By moving radially, the arm can position the read/write head over any track.</a:t>
                </a:r>
              </a:p>
            </p:txBody>
          </p:sp>
          <p:sp>
            <p:nvSpPr>
              <p:cNvPr id="19" name="Arc 17">
                <a:extLst>
                  <a:ext uri="{FF2B5EF4-FFF2-40B4-BE49-F238E27FC236}">
                    <a16:creationId xmlns:a16="http://schemas.microsoft.com/office/drawing/2014/main" id="{AE16B3FF-F413-4E4E-99E5-20F0F13687B0}"/>
                  </a:ext>
                </a:extLst>
              </p:cNvPr>
              <p:cNvSpPr>
                <a:spLocks noChangeAspect="1"/>
              </p:cNvSpPr>
              <p:nvPr/>
            </p:nvSpPr>
            <p:spPr bwMode="auto">
              <a:xfrm rot="2822162" flipV="1">
                <a:off x="2493" y="2882"/>
                <a:ext cx="713" cy="163"/>
              </a:xfrm>
              <a:custGeom>
                <a:avLst/>
                <a:gdLst>
                  <a:gd name="G0" fmla="+- 18756 0 0"/>
                  <a:gd name="G1" fmla="+- 21600 0 0"/>
                  <a:gd name="G2" fmla="+- 21600 0 0"/>
                  <a:gd name="T0" fmla="*/ 0 w 37393"/>
                  <a:gd name="T1" fmla="*/ 10887 h 21600"/>
                  <a:gd name="T2" fmla="*/ 37393 w 37393"/>
                  <a:gd name="T3" fmla="*/ 10681 h 21600"/>
                  <a:gd name="T4" fmla="*/ 18756 w 37393"/>
                  <a:gd name="T5" fmla="*/ 21600 h 21600"/>
                </a:gdLst>
                <a:ahLst/>
                <a:cxnLst>
                  <a:cxn ang="0">
                    <a:pos x="T0" y="T1"/>
                  </a:cxn>
                  <a:cxn ang="0">
                    <a:pos x="T2" y="T3"/>
                  </a:cxn>
                  <a:cxn ang="0">
                    <a:pos x="T4" y="T5"/>
                  </a:cxn>
                </a:cxnLst>
                <a:rect l="0" t="0" r="r" b="b"/>
                <a:pathLst>
                  <a:path w="37393" h="21600" fill="none" extrusionOk="0">
                    <a:moveTo>
                      <a:pt x="-1" y="10886"/>
                    </a:moveTo>
                    <a:cubicBezTo>
                      <a:pt x="3845" y="4154"/>
                      <a:pt x="11003" y="-1"/>
                      <a:pt x="18756" y="0"/>
                    </a:cubicBezTo>
                    <a:cubicBezTo>
                      <a:pt x="26423" y="0"/>
                      <a:pt x="33516" y="4065"/>
                      <a:pt x="37392" y="10681"/>
                    </a:cubicBezTo>
                  </a:path>
                  <a:path w="37393" h="21600" stroke="0" extrusionOk="0">
                    <a:moveTo>
                      <a:pt x="-1" y="10886"/>
                    </a:moveTo>
                    <a:cubicBezTo>
                      <a:pt x="3845" y="4154"/>
                      <a:pt x="11003" y="-1"/>
                      <a:pt x="18756" y="0"/>
                    </a:cubicBezTo>
                    <a:cubicBezTo>
                      <a:pt x="26423" y="0"/>
                      <a:pt x="33516" y="4065"/>
                      <a:pt x="37392" y="10681"/>
                    </a:cubicBezTo>
                    <a:lnTo>
                      <a:pt x="18756" y="21600"/>
                    </a:lnTo>
                    <a:close/>
                  </a:path>
                </a:pathLst>
              </a:custGeom>
              <a:noFill/>
              <a:ln w="28575">
                <a:solidFill>
                  <a:srgbClr val="FF0000"/>
                </a:solidFill>
                <a:prstDash val="dash"/>
                <a:round/>
                <a:headEnd type="triangle" w="med" len="med"/>
                <a:tailEnd type="triangle" w="med" len="med"/>
              </a:ln>
              <a:effectLst/>
            </p:spPr>
            <p:txBody>
              <a:bodyPr anchor="ctr">
                <a:spAutoFit/>
              </a:bodyPr>
              <a:lstStyle/>
              <a:p>
                <a:endParaRPr lang="en-US"/>
              </a:p>
            </p:txBody>
          </p:sp>
        </p:grpSp>
        <p:sp>
          <p:nvSpPr>
            <p:cNvPr id="17" name="Rectangle 18">
              <a:extLst>
                <a:ext uri="{FF2B5EF4-FFF2-40B4-BE49-F238E27FC236}">
                  <a16:creationId xmlns:a16="http://schemas.microsoft.com/office/drawing/2014/main" id="{6861B21A-B649-45D2-B887-5D5B86DA3CDF}"/>
                </a:ext>
              </a:extLst>
            </p:cNvPr>
            <p:cNvSpPr>
              <a:spLocks noChangeArrowheads="1"/>
            </p:cNvSpPr>
            <p:nvPr/>
          </p:nvSpPr>
          <p:spPr bwMode="auto">
            <a:xfrm>
              <a:off x="3604" y="1126"/>
              <a:ext cx="1612" cy="832"/>
            </a:xfrm>
            <a:prstGeom prst="rect">
              <a:avLst/>
            </a:prstGeom>
            <a:noFill/>
            <a:ln w="12700">
              <a:noFill/>
              <a:miter lim="800000"/>
              <a:headEnd/>
              <a:tailEnd/>
            </a:ln>
            <a:effectLst/>
          </p:spPr>
          <p:txBody>
            <a:bodyPr wrap="none" lIns="90487" tIns="44450" rIns="90487" bIns="44450">
              <a:spAutoFit/>
            </a:bodyPr>
            <a:lstStyle/>
            <a:p>
              <a:pPr eaLnBrk="0" hangingPunct="0"/>
              <a:r>
                <a:rPr lang="en-US" sz="1600" b="1" dirty="0">
                  <a:latin typeface="Helvetica" pitchFamily="34" charset="0"/>
                </a:rPr>
                <a:t>The read/write </a:t>
              </a:r>
              <a:r>
                <a:rPr lang="en-US" sz="1600" b="1" i="1" dirty="0">
                  <a:latin typeface="Helvetica" pitchFamily="34" charset="0"/>
                </a:rPr>
                <a:t>head</a:t>
              </a:r>
            </a:p>
            <a:p>
              <a:pPr eaLnBrk="0" hangingPunct="0"/>
              <a:r>
                <a:rPr lang="en-US" sz="1600" b="1" dirty="0">
                  <a:latin typeface="Helvetica" pitchFamily="34" charset="0"/>
                </a:rPr>
                <a:t>is attached to the end</a:t>
              </a:r>
            </a:p>
            <a:p>
              <a:pPr eaLnBrk="0" hangingPunct="0"/>
              <a:r>
                <a:rPr lang="en-US" sz="1600" b="1" dirty="0">
                  <a:latin typeface="Helvetica" pitchFamily="34" charset="0"/>
                </a:rPr>
                <a:t>of the </a:t>
              </a:r>
              <a:r>
                <a:rPr lang="en-US" sz="1600" b="1" i="1" dirty="0">
                  <a:latin typeface="Helvetica" pitchFamily="34" charset="0"/>
                </a:rPr>
                <a:t>arm</a:t>
              </a:r>
              <a:r>
                <a:rPr lang="en-US" sz="1600" b="1" dirty="0">
                  <a:latin typeface="Helvetica" pitchFamily="34" charset="0"/>
                </a:rPr>
                <a:t> and flies over</a:t>
              </a:r>
            </a:p>
            <a:p>
              <a:pPr eaLnBrk="0" hangingPunct="0"/>
              <a:r>
                <a:rPr lang="en-US" sz="1600" b="1" dirty="0">
                  <a:latin typeface="Helvetica" pitchFamily="34" charset="0"/>
                </a:rPr>
                <a:t>the disk surface on</a:t>
              </a:r>
            </a:p>
            <a:p>
              <a:pPr eaLnBrk="0" hangingPunct="0"/>
              <a:r>
                <a:rPr lang="en-US" sz="1600" b="1" dirty="0">
                  <a:latin typeface="Helvetica" pitchFamily="34" charset="0"/>
                </a:rPr>
                <a:t>a thin cushion of air.</a:t>
              </a:r>
            </a:p>
          </p:txBody>
        </p:sp>
      </p:grpSp>
      <p:grpSp>
        <p:nvGrpSpPr>
          <p:cNvPr id="20" name="Group 19">
            <a:extLst>
              <a:ext uri="{FF2B5EF4-FFF2-40B4-BE49-F238E27FC236}">
                <a16:creationId xmlns:a16="http://schemas.microsoft.com/office/drawing/2014/main" id="{7A07F616-1F7C-4A99-9D3C-8E9450EDC7DE}"/>
              </a:ext>
            </a:extLst>
          </p:cNvPr>
          <p:cNvGrpSpPr>
            <a:grpSpLocks/>
          </p:cNvGrpSpPr>
          <p:nvPr/>
        </p:nvGrpSpPr>
        <p:grpSpPr bwMode="auto">
          <a:xfrm>
            <a:off x="7555852" y="2644775"/>
            <a:ext cx="2205037" cy="850900"/>
            <a:chOff x="2701" y="2022"/>
            <a:chExt cx="1389" cy="536"/>
          </a:xfrm>
          <a:solidFill>
            <a:srgbClr val="7F7F7F"/>
          </a:solidFill>
        </p:grpSpPr>
        <p:grpSp>
          <p:nvGrpSpPr>
            <p:cNvPr id="21" name="Group 20">
              <a:extLst>
                <a:ext uri="{FF2B5EF4-FFF2-40B4-BE49-F238E27FC236}">
                  <a16:creationId xmlns:a16="http://schemas.microsoft.com/office/drawing/2014/main" id="{9FB2D0F1-84C0-47D8-8EFE-6E34BFD965D5}"/>
                </a:ext>
              </a:extLst>
            </p:cNvPr>
            <p:cNvGrpSpPr>
              <a:grpSpLocks/>
            </p:cNvGrpSpPr>
            <p:nvPr/>
          </p:nvGrpSpPr>
          <p:grpSpPr bwMode="auto">
            <a:xfrm rot="-2659851">
              <a:off x="2701" y="2430"/>
              <a:ext cx="1389" cy="128"/>
              <a:chOff x="2264" y="2992"/>
              <a:chExt cx="1389" cy="128"/>
            </a:xfrm>
            <a:grpFill/>
          </p:grpSpPr>
          <p:sp>
            <p:nvSpPr>
              <p:cNvPr id="23" name="Oval 21">
                <a:extLst>
                  <a:ext uri="{FF2B5EF4-FFF2-40B4-BE49-F238E27FC236}">
                    <a16:creationId xmlns:a16="http://schemas.microsoft.com/office/drawing/2014/main" id="{2FDCA96C-5CAF-4CA5-A075-793CE11EA564}"/>
                  </a:ext>
                </a:extLst>
              </p:cNvPr>
              <p:cNvSpPr>
                <a:spLocks noChangeArrowheads="1"/>
              </p:cNvSpPr>
              <p:nvPr/>
            </p:nvSpPr>
            <p:spPr bwMode="auto">
              <a:xfrm>
                <a:off x="2264" y="2992"/>
                <a:ext cx="128" cy="128"/>
              </a:xfrm>
              <a:prstGeom prst="ellipse">
                <a:avLst/>
              </a:prstGeom>
              <a:grpFill/>
              <a:ln w="12700">
                <a:solidFill>
                  <a:schemeClr val="tx1"/>
                </a:solidFill>
                <a:round/>
                <a:headEnd/>
                <a:tailEnd/>
              </a:ln>
              <a:effectLst/>
            </p:spPr>
            <p:txBody>
              <a:bodyPr anchor="ctr">
                <a:spAutoFit/>
              </a:bodyPr>
              <a:lstStyle/>
              <a:p>
                <a:endParaRPr lang="en-US"/>
              </a:p>
            </p:txBody>
          </p:sp>
          <p:sp>
            <p:nvSpPr>
              <p:cNvPr id="24" name="Rectangle 22">
                <a:extLst>
                  <a:ext uri="{FF2B5EF4-FFF2-40B4-BE49-F238E27FC236}">
                    <a16:creationId xmlns:a16="http://schemas.microsoft.com/office/drawing/2014/main" id="{F87E7EBF-D590-49CB-84E7-BA4CE8EFE29D}"/>
                  </a:ext>
                </a:extLst>
              </p:cNvPr>
              <p:cNvSpPr>
                <a:spLocks noChangeArrowheads="1"/>
              </p:cNvSpPr>
              <p:nvPr/>
            </p:nvSpPr>
            <p:spPr bwMode="auto">
              <a:xfrm>
                <a:off x="2371" y="3022"/>
                <a:ext cx="1282" cy="63"/>
              </a:xfrm>
              <a:prstGeom prst="rect">
                <a:avLst/>
              </a:prstGeom>
              <a:grpFill/>
              <a:ln w="12700">
                <a:solidFill>
                  <a:schemeClr val="tx1"/>
                </a:solidFill>
                <a:miter lim="800000"/>
                <a:headEnd/>
                <a:tailEnd/>
              </a:ln>
              <a:effectLst/>
            </p:spPr>
            <p:txBody>
              <a:bodyPr wrap="none" anchor="ctr"/>
              <a:lstStyle/>
              <a:p>
                <a:endParaRPr lang="en-US"/>
              </a:p>
            </p:txBody>
          </p:sp>
        </p:grpSp>
        <p:sp>
          <p:nvSpPr>
            <p:cNvPr id="22" name="Oval 23">
              <a:extLst>
                <a:ext uri="{FF2B5EF4-FFF2-40B4-BE49-F238E27FC236}">
                  <a16:creationId xmlns:a16="http://schemas.microsoft.com/office/drawing/2014/main" id="{3872257A-DE71-4E54-8B30-C66C438FA8EC}"/>
                </a:ext>
              </a:extLst>
            </p:cNvPr>
            <p:cNvSpPr>
              <a:spLocks noChangeAspect="1" noChangeArrowheads="1"/>
            </p:cNvSpPr>
            <p:nvPr/>
          </p:nvSpPr>
          <p:spPr bwMode="auto">
            <a:xfrm>
              <a:off x="3859" y="2022"/>
              <a:ext cx="23" cy="23"/>
            </a:xfrm>
            <a:prstGeom prst="ellipse">
              <a:avLst/>
            </a:prstGeom>
            <a:grpFill/>
            <a:ln w="25400">
              <a:solidFill>
                <a:schemeClr val="tx1"/>
              </a:solidFill>
              <a:round/>
              <a:headEnd/>
              <a:tailEnd/>
            </a:ln>
            <a:effectLst/>
          </p:spPr>
          <p:txBody>
            <a:bodyPr wrap="none" anchor="ctr">
              <a:spAutoFit/>
            </a:bodyPr>
            <a:lstStyle/>
            <a:p>
              <a:endParaRPr lang="en-US"/>
            </a:p>
          </p:txBody>
        </p:sp>
      </p:grpSp>
      <p:grpSp>
        <p:nvGrpSpPr>
          <p:cNvPr id="25" name="Group 24">
            <a:extLst>
              <a:ext uri="{FF2B5EF4-FFF2-40B4-BE49-F238E27FC236}">
                <a16:creationId xmlns:a16="http://schemas.microsoft.com/office/drawing/2014/main" id="{180D9F37-563F-4875-ACF6-7A692EECC095}"/>
              </a:ext>
            </a:extLst>
          </p:cNvPr>
          <p:cNvGrpSpPr>
            <a:grpSpLocks/>
          </p:cNvGrpSpPr>
          <p:nvPr/>
        </p:nvGrpSpPr>
        <p:grpSpPr bwMode="auto">
          <a:xfrm rot="-809166">
            <a:off x="7651102" y="2778125"/>
            <a:ext cx="2205037" cy="850900"/>
            <a:chOff x="2701" y="2022"/>
            <a:chExt cx="1389" cy="536"/>
          </a:xfrm>
        </p:grpSpPr>
        <p:grpSp>
          <p:nvGrpSpPr>
            <p:cNvPr id="26" name="Group 25">
              <a:extLst>
                <a:ext uri="{FF2B5EF4-FFF2-40B4-BE49-F238E27FC236}">
                  <a16:creationId xmlns:a16="http://schemas.microsoft.com/office/drawing/2014/main" id="{FA9A369D-6212-4AF9-BA65-659004B6660D}"/>
                </a:ext>
              </a:extLst>
            </p:cNvPr>
            <p:cNvGrpSpPr>
              <a:grpSpLocks/>
            </p:cNvGrpSpPr>
            <p:nvPr/>
          </p:nvGrpSpPr>
          <p:grpSpPr bwMode="auto">
            <a:xfrm rot="-2659851">
              <a:off x="2701" y="2430"/>
              <a:ext cx="1389" cy="128"/>
              <a:chOff x="2264" y="2992"/>
              <a:chExt cx="1389" cy="128"/>
            </a:xfrm>
          </p:grpSpPr>
          <p:sp>
            <p:nvSpPr>
              <p:cNvPr id="28" name="Oval 26">
                <a:extLst>
                  <a:ext uri="{FF2B5EF4-FFF2-40B4-BE49-F238E27FC236}">
                    <a16:creationId xmlns:a16="http://schemas.microsoft.com/office/drawing/2014/main" id="{C069C7BF-DA7D-4BE6-8694-6AF17F4B998F}"/>
                  </a:ext>
                </a:extLst>
              </p:cNvPr>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spAutoFit/>
              </a:bodyPr>
              <a:lstStyle/>
              <a:p>
                <a:endParaRPr lang="en-US"/>
              </a:p>
            </p:txBody>
          </p:sp>
          <p:sp>
            <p:nvSpPr>
              <p:cNvPr id="29" name="Rectangle 27">
                <a:extLst>
                  <a:ext uri="{FF2B5EF4-FFF2-40B4-BE49-F238E27FC236}">
                    <a16:creationId xmlns:a16="http://schemas.microsoft.com/office/drawing/2014/main" id="{52A00331-58CE-4A9E-8190-275E31608315}"/>
                  </a:ext>
                </a:extLst>
              </p:cNvPr>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lstStyle/>
              <a:p>
                <a:endParaRPr lang="en-US"/>
              </a:p>
            </p:txBody>
          </p:sp>
        </p:grpSp>
        <p:sp>
          <p:nvSpPr>
            <p:cNvPr id="27" name="Oval 28">
              <a:extLst>
                <a:ext uri="{FF2B5EF4-FFF2-40B4-BE49-F238E27FC236}">
                  <a16:creationId xmlns:a16="http://schemas.microsoft.com/office/drawing/2014/main" id="{AED34AA0-CFA4-4614-92D1-752D2D5A58DA}"/>
                </a:ext>
              </a:extLst>
            </p:cNvPr>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spAutoFit/>
            </a:bodyPr>
            <a:lstStyle/>
            <a:p>
              <a:endParaRPr lang="en-US"/>
            </a:p>
          </p:txBody>
        </p:sp>
      </p:grpSp>
      <p:grpSp>
        <p:nvGrpSpPr>
          <p:cNvPr id="30" name="Group 29">
            <a:extLst>
              <a:ext uri="{FF2B5EF4-FFF2-40B4-BE49-F238E27FC236}">
                <a16:creationId xmlns:a16="http://schemas.microsoft.com/office/drawing/2014/main" id="{DCB48B14-6BC8-4E28-B79C-5C257D6CE04C}"/>
              </a:ext>
            </a:extLst>
          </p:cNvPr>
          <p:cNvGrpSpPr>
            <a:grpSpLocks/>
          </p:cNvGrpSpPr>
          <p:nvPr/>
        </p:nvGrpSpPr>
        <p:grpSpPr bwMode="auto">
          <a:xfrm rot="905387">
            <a:off x="7479652" y="2395538"/>
            <a:ext cx="2205037" cy="850900"/>
            <a:chOff x="2701" y="2022"/>
            <a:chExt cx="1389" cy="536"/>
          </a:xfrm>
        </p:grpSpPr>
        <p:grpSp>
          <p:nvGrpSpPr>
            <p:cNvPr id="31" name="Group 30">
              <a:extLst>
                <a:ext uri="{FF2B5EF4-FFF2-40B4-BE49-F238E27FC236}">
                  <a16:creationId xmlns:a16="http://schemas.microsoft.com/office/drawing/2014/main" id="{03971D1A-E70B-4CE8-AC9C-D93CE551D5EE}"/>
                </a:ext>
              </a:extLst>
            </p:cNvPr>
            <p:cNvGrpSpPr>
              <a:grpSpLocks/>
            </p:cNvGrpSpPr>
            <p:nvPr/>
          </p:nvGrpSpPr>
          <p:grpSpPr bwMode="auto">
            <a:xfrm rot="-2659851">
              <a:off x="2701" y="2430"/>
              <a:ext cx="1389" cy="128"/>
              <a:chOff x="2264" y="2992"/>
              <a:chExt cx="1389" cy="128"/>
            </a:xfrm>
          </p:grpSpPr>
          <p:sp>
            <p:nvSpPr>
              <p:cNvPr id="33" name="Oval 31">
                <a:extLst>
                  <a:ext uri="{FF2B5EF4-FFF2-40B4-BE49-F238E27FC236}">
                    <a16:creationId xmlns:a16="http://schemas.microsoft.com/office/drawing/2014/main" id="{CAEC85AD-85D0-4615-9A72-FD97D428CF55}"/>
                  </a:ext>
                </a:extLst>
              </p:cNvPr>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spAutoFit/>
              </a:bodyPr>
              <a:lstStyle/>
              <a:p>
                <a:endParaRPr lang="en-US"/>
              </a:p>
            </p:txBody>
          </p:sp>
          <p:sp>
            <p:nvSpPr>
              <p:cNvPr id="34" name="Rectangle 32">
                <a:extLst>
                  <a:ext uri="{FF2B5EF4-FFF2-40B4-BE49-F238E27FC236}">
                    <a16:creationId xmlns:a16="http://schemas.microsoft.com/office/drawing/2014/main" id="{23898B3A-3225-488A-8E9F-A2D4B2817CF7}"/>
                  </a:ext>
                </a:extLst>
              </p:cNvPr>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lstStyle/>
              <a:p>
                <a:endParaRPr lang="en-US"/>
              </a:p>
            </p:txBody>
          </p:sp>
        </p:grpSp>
        <p:sp>
          <p:nvSpPr>
            <p:cNvPr id="32" name="Oval 33">
              <a:extLst>
                <a:ext uri="{FF2B5EF4-FFF2-40B4-BE49-F238E27FC236}">
                  <a16:creationId xmlns:a16="http://schemas.microsoft.com/office/drawing/2014/main" id="{02436A81-44C5-4F61-9286-AAD4107DCD8E}"/>
                </a:ext>
              </a:extLst>
            </p:cNvPr>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spAutoFit/>
            </a:bodyPr>
            <a:lstStyle/>
            <a:p>
              <a:endParaRPr lang="en-US"/>
            </a:p>
          </p:txBody>
        </p:sp>
      </p:grpSp>
      <p:sp>
        <p:nvSpPr>
          <p:cNvPr id="35" name="Oval 34">
            <a:extLst>
              <a:ext uri="{FF2B5EF4-FFF2-40B4-BE49-F238E27FC236}">
                <a16:creationId xmlns:a16="http://schemas.microsoft.com/office/drawing/2014/main" id="{361B7F0A-5252-4A0B-99C4-9E3725E3A4AF}"/>
              </a:ext>
            </a:extLst>
          </p:cNvPr>
          <p:cNvSpPr>
            <a:spLocks noChangeArrowheads="1"/>
          </p:cNvSpPr>
          <p:nvPr/>
        </p:nvSpPr>
        <p:spPr bwMode="auto">
          <a:xfrm rot="5400000">
            <a:off x="6623196" y="2512219"/>
            <a:ext cx="1128712" cy="1104900"/>
          </a:xfrm>
          <a:prstGeom prst="ellipse">
            <a:avLst/>
          </a:prstGeom>
          <a:solidFill>
            <a:srgbClr val="00FFFF"/>
          </a:solidFill>
          <a:ln w="38100">
            <a:solidFill>
              <a:schemeClr val="tx1"/>
            </a:solidFill>
            <a:round/>
            <a:headEnd/>
            <a:tailEnd/>
          </a:ln>
          <a:effectLst/>
        </p:spPr>
        <p:txBody>
          <a:bodyPr wrap="none" anchor="ctr"/>
          <a:lstStyle/>
          <a:p>
            <a:pPr algn="ctr" eaLnBrk="0" hangingPunct="0"/>
            <a:r>
              <a:rPr lang="en-US" sz="1600" b="1">
                <a:latin typeface="Helvetica" pitchFamily="34" charset="0"/>
              </a:rPr>
              <a:t>spindle</a:t>
            </a:r>
          </a:p>
        </p:txBody>
      </p:sp>
      <p:sp>
        <p:nvSpPr>
          <p:cNvPr id="36" name="Oval 35">
            <a:extLst>
              <a:ext uri="{FF2B5EF4-FFF2-40B4-BE49-F238E27FC236}">
                <a16:creationId xmlns:a16="http://schemas.microsoft.com/office/drawing/2014/main" id="{CCE031FE-2FC1-4524-AA05-3614783ADFD9}"/>
              </a:ext>
            </a:extLst>
          </p:cNvPr>
          <p:cNvSpPr>
            <a:spLocks noChangeArrowheads="1"/>
          </p:cNvSpPr>
          <p:nvPr/>
        </p:nvSpPr>
        <p:spPr bwMode="auto">
          <a:xfrm rot="10800000">
            <a:off x="6623989" y="2513013"/>
            <a:ext cx="1128713" cy="1104900"/>
          </a:xfrm>
          <a:prstGeom prst="ellipse">
            <a:avLst/>
          </a:prstGeom>
          <a:solidFill>
            <a:srgbClr val="00FFFF"/>
          </a:solidFill>
          <a:ln w="38100">
            <a:solidFill>
              <a:schemeClr val="tx1"/>
            </a:solidFill>
            <a:round/>
            <a:headEnd/>
            <a:tailEnd/>
          </a:ln>
          <a:effectLst/>
        </p:spPr>
        <p:txBody>
          <a:bodyPr wrap="none" anchor="ctr"/>
          <a:lstStyle/>
          <a:p>
            <a:pPr algn="ctr" eaLnBrk="0" hangingPunct="0"/>
            <a:r>
              <a:rPr lang="en-US" sz="1600" b="1">
                <a:latin typeface="Helvetica" pitchFamily="34" charset="0"/>
              </a:rPr>
              <a:t>spindle</a:t>
            </a:r>
          </a:p>
        </p:txBody>
      </p:sp>
      <p:sp>
        <p:nvSpPr>
          <p:cNvPr id="37" name="Oval 36">
            <a:extLst>
              <a:ext uri="{FF2B5EF4-FFF2-40B4-BE49-F238E27FC236}">
                <a16:creationId xmlns:a16="http://schemas.microsoft.com/office/drawing/2014/main" id="{0EF2C58C-C2FA-43AA-A358-ECC1C543563B}"/>
              </a:ext>
            </a:extLst>
          </p:cNvPr>
          <p:cNvSpPr>
            <a:spLocks noChangeArrowheads="1"/>
          </p:cNvSpPr>
          <p:nvPr/>
        </p:nvSpPr>
        <p:spPr bwMode="auto">
          <a:xfrm rot="16200000">
            <a:off x="6624783" y="2512219"/>
            <a:ext cx="1128712" cy="1104900"/>
          </a:xfrm>
          <a:prstGeom prst="ellipse">
            <a:avLst/>
          </a:prstGeom>
          <a:solidFill>
            <a:srgbClr val="00FFFF"/>
          </a:solidFill>
          <a:ln w="38100">
            <a:solidFill>
              <a:schemeClr val="tx1"/>
            </a:solidFill>
            <a:round/>
            <a:headEnd/>
            <a:tailEnd/>
          </a:ln>
          <a:effectLst/>
        </p:spPr>
        <p:txBody>
          <a:bodyPr wrap="none" anchor="ctr"/>
          <a:lstStyle/>
          <a:p>
            <a:pPr algn="ctr" eaLnBrk="0" hangingPunct="0"/>
            <a:r>
              <a:rPr lang="en-US" sz="1600" b="1">
                <a:latin typeface="Helvetica" pitchFamily="34" charset="0"/>
              </a:rPr>
              <a:t>spindle</a:t>
            </a:r>
          </a:p>
        </p:txBody>
      </p:sp>
      <p:sp>
        <p:nvSpPr>
          <p:cNvPr id="38" name="Oval 37">
            <a:extLst>
              <a:ext uri="{FF2B5EF4-FFF2-40B4-BE49-F238E27FC236}">
                <a16:creationId xmlns:a16="http://schemas.microsoft.com/office/drawing/2014/main" id="{53190CE8-4BE2-4248-98D3-02FB1A8BA93F}"/>
              </a:ext>
            </a:extLst>
          </p:cNvPr>
          <p:cNvSpPr>
            <a:spLocks noChangeArrowheads="1"/>
          </p:cNvSpPr>
          <p:nvPr/>
        </p:nvSpPr>
        <p:spPr bwMode="auto">
          <a:xfrm>
            <a:off x="6623989" y="2511425"/>
            <a:ext cx="1128713" cy="1104900"/>
          </a:xfrm>
          <a:prstGeom prst="ellipse">
            <a:avLst/>
          </a:prstGeom>
          <a:solidFill>
            <a:schemeClr val="bg1">
              <a:lumMod val="50000"/>
            </a:schemeClr>
          </a:solidFill>
          <a:ln w="38100">
            <a:solidFill>
              <a:schemeClr val="tx1"/>
            </a:solidFill>
            <a:round/>
            <a:headEnd/>
            <a:tailEnd/>
          </a:ln>
          <a:effectLst/>
        </p:spPr>
        <p:txBody>
          <a:bodyPr wrap="none" anchor="ctr"/>
          <a:lstStyle/>
          <a:p>
            <a:pPr algn="ctr" eaLnBrk="0" hangingPunct="0"/>
            <a:r>
              <a:rPr lang="en-US" sz="1600" b="1">
                <a:latin typeface="Helvetica" pitchFamily="34" charset="0"/>
              </a:rPr>
              <a:t>spindle</a:t>
            </a:r>
          </a:p>
        </p:txBody>
      </p:sp>
      <p:grpSp>
        <p:nvGrpSpPr>
          <p:cNvPr id="39" name="Group 38">
            <a:extLst>
              <a:ext uri="{FF2B5EF4-FFF2-40B4-BE49-F238E27FC236}">
                <a16:creationId xmlns:a16="http://schemas.microsoft.com/office/drawing/2014/main" id="{D453FC14-D406-4C3E-B7AE-DBA8736C82E3}"/>
              </a:ext>
            </a:extLst>
          </p:cNvPr>
          <p:cNvGrpSpPr>
            <a:grpSpLocks/>
          </p:cNvGrpSpPr>
          <p:nvPr/>
        </p:nvGrpSpPr>
        <p:grpSpPr bwMode="auto">
          <a:xfrm rot="905387">
            <a:off x="7470127" y="2395538"/>
            <a:ext cx="2205037" cy="850900"/>
            <a:chOff x="2701" y="2022"/>
            <a:chExt cx="1389" cy="536"/>
          </a:xfrm>
        </p:grpSpPr>
        <p:grpSp>
          <p:nvGrpSpPr>
            <p:cNvPr id="40" name="Group 39">
              <a:extLst>
                <a:ext uri="{FF2B5EF4-FFF2-40B4-BE49-F238E27FC236}">
                  <a16:creationId xmlns:a16="http://schemas.microsoft.com/office/drawing/2014/main" id="{7BA1D22F-880A-4C16-A5C6-C75BEBFAFEEB}"/>
                </a:ext>
              </a:extLst>
            </p:cNvPr>
            <p:cNvGrpSpPr>
              <a:grpSpLocks/>
            </p:cNvGrpSpPr>
            <p:nvPr/>
          </p:nvGrpSpPr>
          <p:grpSpPr bwMode="auto">
            <a:xfrm rot="-2659851">
              <a:off x="2701" y="2430"/>
              <a:ext cx="1389" cy="128"/>
              <a:chOff x="2264" y="2992"/>
              <a:chExt cx="1389" cy="128"/>
            </a:xfrm>
          </p:grpSpPr>
          <p:sp>
            <p:nvSpPr>
              <p:cNvPr id="42" name="Oval 40">
                <a:extLst>
                  <a:ext uri="{FF2B5EF4-FFF2-40B4-BE49-F238E27FC236}">
                    <a16:creationId xmlns:a16="http://schemas.microsoft.com/office/drawing/2014/main" id="{40F6D9F8-4778-42B9-B674-78A921D9800E}"/>
                  </a:ext>
                </a:extLst>
              </p:cNvPr>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spAutoFit/>
              </a:bodyPr>
              <a:lstStyle/>
              <a:p>
                <a:endParaRPr lang="en-US"/>
              </a:p>
            </p:txBody>
          </p:sp>
          <p:sp>
            <p:nvSpPr>
              <p:cNvPr id="43" name="Rectangle 41">
                <a:extLst>
                  <a:ext uri="{FF2B5EF4-FFF2-40B4-BE49-F238E27FC236}">
                    <a16:creationId xmlns:a16="http://schemas.microsoft.com/office/drawing/2014/main" id="{0A78A915-BB18-4130-8C56-48417C121DF1}"/>
                  </a:ext>
                </a:extLst>
              </p:cNvPr>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lstStyle/>
              <a:p>
                <a:endParaRPr lang="en-US"/>
              </a:p>
            </p:txBody>
          </p:sp>
        </p:grpSp>
        <p:sp>
          <p:nvSpPr>
            <p:cNvPr id="41" name="Oval 42">
              <a:extLst>
                <a:ext uri="{FF2B5EF4-FFF2-40B4-BE49-F238E27FC236}">
                  <a16:creationId xmlns:a16="http://schemas.microsoft.com/office/drawing/2014/main" id="{DED97B63-4947-4236-88AA-B06EE9262866}"/>
                </a:ext>
              </a:extLst>
            </p:cNvPr>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spAutoFit/>
            </a:bodyPr>
            <a:lstStyle/>
            <a:p>
              <a:endParaRPr lang="en-US"/>
            </a:p>
          </p:txBody>
        </p:sp>
      </p:grpSp>
      <p:grpSp>
        <p:nvGrpSpPr>
          <p:cNvPr id="44" name="Group 43">
            <a:extLst>
              <a:ext uri="{FF2B5EF4-FFF2-40B4-BE49-F238E27FC236}">
                <a16:creationId xmlns:a16="http://schemas.microsoft.com/office/drawing/2014/main" id="{1F8068CE-89E6-41B9-8560-2462DB2644CD}"/>
              </a:ext>
            </a:extLst>
          </p:cNvPr>
          <p:cNvGrpSpPr>
            <a:grpSpLocks/>
          </p:cNvGrpSpPr>
          <p:nvPr/>
        </p:nvGrpSpPr>
        <p:grpSpPr bwMode="auto">
          <a:xfrm rot="905387">
            <a:off x="7470127" y="2395538"/>
            <a:ext cx="2205037" cy="850900"/>
            <a:chOff x="2701" y="2022"/>
            <a:chExt cx="1389" cy="536"/>
          </a:xfrm>
          <a:solidFill>
            <a:srgbClr val="7F7F7F"/>
          </a:solidFill>
        </p:grpSpPr>
        <p:grpSp>
          <p:nvGrpSpPr>
            <p:cNvPr id="45" name="Group 44">
              <a:extLst>
                <a:ext uri="{FF2B5EF4-FFF2-40B4-BE49-F238E27FC236}">
                  <a16:creationId xmlns:a16="http://schemas.microsoft.com/office/drawing/2014/main" id="{BF4698F4-4B45-4B39-85BB-66A117F4BC64}"/>
                </a:ext>
              </a:extLst>
            </p:cNvPr>
            <p:cNvGrpSpPr>
              <a:grpSpLocks/>
            </p:cNvGrpSpPr>
            <p:nvPr/>
          </p:nvGrpSpPr>
          <p:grpSpPr bwMode="auto">
            <a:xfrm rot="-2659851">
              <a:off x="2701" y="2430"/>
              <a:ext cx="1389" cy="128"/>
              <a:chOff x="2264" y="2992"/>
              <a:chExt cx="1389" cy="128"/>
            </a:xfrm>
            <a:grpFill/>
          </p:grpSpPr>
          <p:sp>
            <p:nvSpPr>
              <p:cNvPr id="47" name="Oval 45">
                <a:extLst>
                  <a:ext uri="{FF2B5EF4-FFF2-40B4-BE49-F238E27FC236}">
                    <a16:creationId xmlns:a16="http://schemas.microsoft.com/office/drawing/2014/main" id="{F21F2C9D-33EF-4377-82D2-FFF559885C53}"/>
                  </a:ext>
                </a:extLst>
              </p:cNvPr>
              <p:cNvSpPr>
                <a:spLocks noChangeArrowheads="1"/>
              </p:cNvSpPr>
              <p:nvPr/>
            </p:nvSpPr>
            <p:spPr bwMode="auto">
              <a:xfrm>
                <a:off x="2264" y="2992"/>
                <a:ext cx="128" cy="128"/>
              </a:xfrm>
              <a:prstGeom prst="ellipse">
                <a:avLst/>
              </a:prstGeom>
              <a:grpFill/>
              <a:ln w="12700">
                <a:solidFill>
                  <a:schemeClr val="tx1"/>
                </a:solidFill>
                <a:round/>
                <a:headEnd/>
                <a:tailEnd/>
              </a:ln>
              <a:effectLst/>
            </p:spPr>
            <p:txBody>
              <a:bodyPr anchor="ctr">
                <a:spAutoFit/>
              </a:bodyPr>
              <a:lstStyle/>
              <a:p>
                <a:endParaRPr lang="en-US"/>
              </a:p>
            </p:txBody>
          </p:sp>
          <p:sp>
            <p:nvSpPr>
              <p:cNvPr id="48" name="Rectangle 46">
                <a:extLst>
                  <a:ext uri="{FF2B5EF4-FFF2-40B4-BE49-F238E27FC236}">
                    <a16:creationId xmlns:a16="http://schemas.microsoft.com/office/drawing/2014/main" id="{2EB7746D-054F-4E0B-B78E-B69994C00A15}"/>
                  </a:ext>
                </a:extLst>
              </p:cNvPr>
              <p:cNvSpPr>
                <a:spLocks noChangeArrowheads="1"/>
              </p:cNvSpPr>
              <p:nvPr/>
            </p:nvSpPr>
            <p:spPr bwMode="auto">
              <a:xfrm>
                <a:off x="2371" y="3022"/>
                <a:ext cx="1282" cy="63"/>
              </a:xfrm>
              <a:prstGeom prst="rect">
                <a:avLst/>
              </a:prstGeom>
              <a:grpFill/>
              <a:ln w="12700">
                <a:solidFill>
                  <a:schemeClr val="tx1"/>
                </a:solidFill>
                <a:miter lim="800000"/>
                <a:headEnd/>
                <a:tailEnd/>
              </a:ln>
              <a:effectLst/>
            </p:spPr>
            <p:txBody>
              <a:bodyPr wrap="none" anchor="ctr"/>
              <a:lstStyle/>
              <a:p>
                <a:endParaRPr lang="en-US"/>
              </a:p>
            </p:txBody>
          </p:sp>
        </p:grpSp>
        <p:sp>
          <p:nvSpPr>
            <p:cNvPr id="46" name="Oval 47">
              <a:extLst>
                <a:ext uri="{FF2B5EF4-FFF2-40B4-BE49-F238E27FC236}">
                  <a16:creationId xmlns:a16="http://schemas.microsoft.com/office/drawing/2014/main" id="{E2021C38-26E5-4EAF-948B-7791F6DEDC59}"/>
                </a:ext>
              </a:extLst>
            </p:cNvPr>
            <p:cNvSpPr>
              <a:spLocks noChangeAspect="1" noChangeArrowheads="1"/>
            </p:cNvSpPr>
            <p:nvPr/>
          </p:nvSpPr>
          <p:spPr bwMode="auto">
            <a:xfrm>
              <a:off x="3859" y="2022"/>
              <a:ext cx="23" cy="23"/>
            </a:xfrm>
            <a:prstGeom prst="ellipse">
              <a:avLst/>
            </a:prstGeom>
            <a:grpFill/>
            <a:ln w="25400">
              <a:solidFill>
                <a:schemeClr val="tx1"/>
              </a:solidFill>
              <a:round/>
              <a:headEnd/>
              <a:tailEnd/>
            </a:ln>
            <a:effectLst/>
          </p:spPr>
          <p:txBody>
            <a:bodyPr wrap="none" anchor="ctr">
              <a:spAutoFit/>
            </a:bodyPr>
            <a:lstStyle/>
            <a:p>
              <a:endParaRPr lang="en-US"/>
            </a:p>
          </p:txBody>
        </p:sp>
      </p:grpSp>
      <p:grpSp>
        <p:nvGrpSpPr>
          <p:cNvPr id="49" name="Group 48">
            <a:extLst>
              <a:ext uri="{FF2B5EF4-FFF2-40B4-BE49-F238E27FC236}">
                <a16:creationId xmlns:a16="http://schemas.microsoft.com/office/drawing/2014/main" id="{97271ED4-DAD2-4D87-ACC4-444F8E3146C2}"/>
              </a:ext>
            </a:extLst>
          </p:cNvPr>
          <p:cNvGrpSpPr>
            <a:grpSpLocks/>
          </p:cNvGrpSpPr>
          <p:nvPr/>
        </p:nvGrpSpPr>
        <p:grpSpPr bwMode="auto">
          <a:xfrm rot="-809166">
            <a:off x="7652689" y="2776538"/>
            <a:ext cx="2205038" cy="850900"/>
            <a:chOff x="2701" y="2022"/>
            <a:chExt cx="1389" cy="536"/>
          </a:xfrm>
        </p:grpSpPr>
        <p:grpSp>
          <p:nvGrpSpPr>
            <p:cNvPr id="50" name="Group 49">
              <a:extLst>
                <a:ext uri="{FF2B5EF4-FFF2-40B4-BE49-F238E27FC236}">
                  <a16:creationId xmlns:a16="http://schemas.microsoft.com/office/drawing/2014/main" id="{E84EC917-E3CA-4753-A482-1CFEAD76A368}"/>
                </a:ext>
              </a:extLst>
            </p:cNvPr>
            <p:cNvGrpSpPr>
              <a:grpSpLocks/>
            </p:cNvGrpSpPr>
            <p:nvPr/>
          </p:nvGrpSpPr>
          <p:grpSpPr bwMode="auto">
            <a:xfrm rot="-2659851">
              <a:off x="2701" y="2430"/>
              <a:ext cx="1389" cy="128"/>
              <a:chOff x="2264" y="2992"/>
              <a:chExt cx="1389" cy="128"/>
            </a:xfrm>
          </p:grpSpPr>
          <p:sp>
            <p:nvSpPr>
              <p:cNvPr id="52" name="Oval 50">
                <a:extLst>
                  <a:ext uri="{FF2B5EF4-FFF2-40B4-BE49-F238E27FC236}">
                    <a16:creationId xmlns:a16="http://schemas.microsoft.com/office/drawing/2014/main" id="{F82B0E3F-034E-4D0C-BC4F-65DB8C85FE09}"/>
                  </a:ext>
                </a:extLst>
              </p:cNvPr>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spAutoFit/>
              </a:bodyPr>
              <a:lstStyle/>
              <a:p>
                <a:endParaRPr lang="en-US"/>
              </a:p>
            </p:txBody>
          </p:sp>
          <p:sp>
            <p:nvSpPr>
              <p:cNvPr id="53" name="Rectangle 51">
                <a:extLst>
                  <a:ext uri="{FF2B5EF4-FFF2-40B4-BE49-F238E27FC236}">
                    <a16:creationId xmlns:a16="http://schemas.microsoft.com/office/drawing/2014/main" id="{D25D3D6E-86DC-419A-B130-0E6FA76C51DC}"/>
                  </a:ext>
                </a:extLst>
              </p:cNvPr>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lstStyle/>
              <a:p>
                <a:endParaRPr lang="en-US"/>
              </a:p>
            </p:txBody>
          </p:sp>
        </p:grpSp>
        <p:sp>
          <p:nvSpPr>
            <p:cNvPr id="51" name="Oval 52">
              <a:extLst>
                <a:ext uri="{FF2B5EF4-FFF2-40B4-BE49-F238E27FC236}">
                  <a16:creationId xmlns:a16="http://schemas.microsoft.com/office/drawing/2014/main" id="{13526ED0-488C-4ECB-B417-4F4278E49D74}"/>
                </a:ext>
              </a:extLst>
            </p:cNvPr>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spAutoFit/>
            </a:bodyPr>
            <a:lstStyle/>
            <a:p>
              <a:endParaRPr lang="en-US"/>
            </a:p>
          </p:txBody>
        </p:sp>
      </p:grpSp>
      <p:grpSp>
        <p:nvGrpSpPr>
          <p:cNvPr id="54" name="Group 53">
            <a:extLst>
              <a:ext uri="{FF2B5EF4-FFF2-40B4-BE49-F238E27FC236}">
                <a16:creationId xmlns:a16="http://schemas.microsoft.com/office/drawing/2014/main" id="{BFC3BD63-23D5-4375-BA38-64AD96466982}"/>
              </a:ext>
            </a:extLst>
          </p:cNvPr>
          <p:cNvGrpSpPr>
            <a:grpSpLocks/>
          </p:cNvGrpSpPr>
          <p:nvPr/>
        </p:nvGrpSpPr>
        <p:grpSpPr bwMode="auto">
          <a:xfrm rot="-809166">
            <a:off x="7651102" y="2776538"/>
            <a:ext cx="2205037" cy="850900"/>
            <a:chOff x="2701" y="2022"/>
            <a:chExt cx="1389" cy="536"/>
          </a:xfrm>
        </p:grpSpPr>
        <p:grpSp>
          <p:nvGrpSpPr>
            <p:cNvPr id="55" name="Group 54">
              <a:extLst>
                <a:ext uri="{FF2B5EF4-FFF2-40B4-BE49-F238E27FC236}">
                  <a16:creationId xmlns:a16="http://schemas.microsoft.com/office/drawing/2014/main" id="{B260F842-88EF-4F9A-956C-2CD382B0F503}"/>
                </a:ext>
              </a:extLst>
            </p:cNvPr>
            <p:cNvGrpSpPr>
              <a:grpSpLocks/>
            </p:cNvGrpSpPr>
            <p:nvPr/>
          </p:nvGrpSpPr>
          <p:grpSpPr bwMode="auto">
            <a:xfrm rot="-2659851">
              <a:off x="2701" y="2430"/>
              <a:ext cx="1389" cy="128"/>
              <a:chOff x="2264" y="2992"/>
              <a:chExt cx="1389" cy="128"/>
            </a:xfrm>
          </p:grpSpPr>
          <p:sp>
            <p:nvSpPr>
              <p:cNvPr id="57" name="Oval 55">
                <a:extLst>
                  <a:ext uri="{FF2B5EF4-FFF2-40B4-BE49-F238E27FC236}">
                    <a16:creationId xmlns:a16="http://schemas.microsoft.com/office/drawing/2014/main" id="{5B3C842A-8E36-45D5-A8A1-9C23A648ED50}"/>
                  </a:ext>
                </a:extLst>
              </p:cNvPr>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spAutoFit/>
              </a:bodyPr>
              <a:lstStyle/>
              <a:p>
                <a:endParaRPr lang="en-US"/>
              </a:p>
            </p:txBody>
          </p:sp>
          <p:sp>
            <p:nvSpPr>
              <p:cNvPr id="58" name="Rectangle 56">
                <a:extLst>
                  <a:ext uri="{FF2B5EF4-FFF2-40B4-BE49-F238E27FC236}">
                    <a16:creationId xmlns:a16="http://schemas.microsoft.com/office/drawing/2014/main" id="{7DEA9571-604F-4B00-B041-D44AC277DBA7}"/>
                  </a:ext>
                </a:extLst>
              </p:cNvPr>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lstStyle/>
              <a:p>
                <a:endParaRPr lang="en-US"/>
              </a:p>
            </p:txBody>
          </p:sp>
        </p:grpSp>
        <p:sp>
          <p:nvSpPr>
            <p:cNvPr id="56" name="Oval 57">
              <a:extLst>
                <a:ext uri="{FF2B5EF4-FFF2-40B4-BE49-F238E27FC236}">
                  <a16:creationId xmlns:a16="http://schemas.microsoft.com/office/drawing/2014/main" id="{7D1C2D5D-AD1B-457D-8CCA-C467F95B7C83}"/>
                </a:ext>
              </a:extLst>
            </p:cNvPr>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spAutoFit/>
            </a:bodyPr>
            <a:lstStyle/>
            <a:p>
              <a:endParaRPr lang="en-US"/>
            </a:p>
          </p:txBody>
        </p:sp>
      </p:grpSp>
      <p:grpSp>
        <p:nvGrpSpPr>
          <p:cNvPr id="59" name="Group 58">
            <a:extLst>
              <a:ext uri="{FF2B5EF4-FFF2-40B4-BE49-F238E27FC236}">
                <a16:creationId xmlns:a16="http://schemas.microsoft.com/office/drawing/2014/main" id="{50C3A611-F8DD-4B7E-B1E9-8921D4E21111}"/>
              </a:ext>
            </a:extLst>
          </p:cNvPr>
          <p:cNvGrpSpPr>
            <a:grpSpLocks/>
          </p:cNvGrpSpPr>
          <p:nvPr/>
        </p:nvGrpSpPr>
        <p:grpSpPr bwMode="auto">
          <a:xfrm rot="-809166">
            <a:off x="7651102" y="2776538"/>
            <a:ext cx="2205037" cy="850900"/>
            <a:chOff x="2701" y="2022"/>
            <a:chExt cx="1389" cy="536"/>
          </a:xfrm>
          <a:solidFill>
            <a:srgbClr val="7F7F7F"/>
          </a:solidFill>
        </p:grpSpPr>
        <p:grpSp>
          <p:nvGrpSpPr>
            <p:cNvPr id="60" name="Group 59">
              <a:extLst>
                <a:ext uri="{FF2B5EF4-FFF2-40B4-BE49-F238E27FC236}">
                  <a16:creationId xmlns:a16="http://schemas.microsoft.com/office/drawing/2014/main" id="{EE3B40AA-4B83-4F53-8968-4486E3E3C077}"/>
                </a:ext>
              </a:extLst>
            </p:cNvPr>
            <p:cNvGrpSpPr>
              <a:grpSpLocks/>
            </p:cNvGrpSpPr>
            <p:nvPr/>
          </p:nvGrpSpPr>
          <p:grpSpPr bwMode="auto">
            <a:xfrm rot="-2659851">
              <a:off x="2701" y="2430"/>
              <a:ext cx="1389" cy="128"/>
              <a:chOff x="2264" y="2992"/>
              <a:chExt cx="1389" cy="128"/>
            </a:xfrm>
            <a:grpFill/>
          </p:grpSpPr>
          <p:sp>
            <p:nvSpPr>
              <p:cNvPr id="62" name="Oval 60">
                <a:extLst>
                  <a:ext uri="{FF2B5EF4-FFF2-40B4-BE49-F238E27FC236}">
                    <a16:creationId xmlns:a16="http://schemas.microsoft.com/office/drawing/2014/main" id="{3E3DF3F7-9D5F-41D6-9F5E-71CB8BAB4F1F}"/>
                  </a:ext>
                </a:extLst>
              </p:cNvPr>
              <p:cNvSpPr>
                <a:spLocks noChangeArrowheads="1"/>
              </p:cNvSpPr>
              <p:nvPr/>
            </p:nvSpPr>
            <p:spPr bwMode="auto">
              <a:xfrm>
                <a:off x="2264" y="2992"/>
                <a:ext cx="128" cy="128"/>
              </a:xfrm>
              <a:prstGeom prst="ellipse">
                <a:avLst/>
              </a:prstGeom>
              <a:grpFill/>
              <a:ln w="12700">
                <a:solidFill>
                  <a:schemeClr val="tx1"/>
                </a:solidFill>
                <a:round/>
                <a:headEnd/>
                <a:tailEnd/>
              </a:ln>
              <a:effectLst/>
            </p:spPr>
            <p:txBody>
              <a:bodyPr anchor="ctr">
                <a:spAutoFit/>
              </a:bodyPr>
              <a:lstStyle/>
              <a:p>
                <a:endParaRPr lang="en-US"/>
              </a:p>
            </p:txBody>
          </p:sp>
          <p:sp>
            <p:nvSpPr>
              <p:cNvPr id="63" name="Rectangle 61">
                <a:extLst>
                  <a:ext uri="{FF2B5EF4-FFF2-40B4-BE49-F238E27FC236}">
                    <a16:creationId xmlns:a16="http://schemas.microsoft.com/office/drawing/2014/main" id="{73BC08C9-7B20-493B-9BAC-1CCE88A142FC}"/>
                  </a:ext>
                </a:extLst>
              </p:cNvPr>
              <p:cNvSpPr>
                <a:spLocks noChangeArrowheads="1"/>
              </p:cNvSpPr>
              <p:nvPr/>
            </p:nvSpPr>
            <p:spPr bwMode="auto">
              <a:xfrm>
                <a:off x="2371" y="3022"/>
                <a:ext cx="1282" cy="63"/>
              </a:xfrm>
              <a:prstGeom prst="rect">
                <a:avLst/>
              </a:prstGeom>
              <a:grpFill/>
              <a:ln w="12700">
                <a:solidFill>
                  <a:schemeClr val="tx1"/>
                </a:solidFill>
                <a:miter lim="800000"/>
                <a:headEnd/>
                <a:tailEnd/>
              </a:ln>
              <a:effectLst/>
            </p:spPr>
            <p:txBody>
              <a:bodyPr wrap="none" anchor="ctr"/>
              <a:lstStyle/>
              <a:p>
                <a:endParaRPr lang="en-US"/>
              </a:p>
            </p:txBody>
          </p:sp>
        </p:grpSp>
        <p:sp>
          <p:nvSpPr>
            <p:cNvPr id="61" name="Oval 62">
              <a:extLst>
                <a:ext uri="{FF2B5EF4-FFF2-40B4-BE49-F238E27FC236}">
                  <a16:creationId xmlns:a16="http://schemas.microsoft.com/office/drawing/2014/main" id="{F12F7211-7612-4496-8B28-E1D0FDD82136}"/>
                </a:ext>
              </a:extLst>
            </p:cNvPr>
            <p:cNvSpPr>
              <a:spLocks noChangeAspect="1" noChangeArrowheads="1"/>
            </p:cNvSpPr>
            <p:nvPr/>
          </p:nvSpPr>
          <p:spPr bwMode="auto">
            <a:xfrm>
              <a:off x="3859" y="2022"/>
              <a:ext cx="23" cy="23"/>
            </a:xfrm>
            <a:prstGeom prst="ellipse">
              <a:avLst/>
            </a:prstGeom>
            <a:grpFill/>
            <a:ln w="25400">
              <a:solidFill>
                <a:schemeClr val="tx1"/>
              </a:solidFill>
              <a:round/>
              <a:headEnd/>
              <a:tailEnd/>
            </a:ln>
            <a:effectLst/>
          </p:spPr>
          <p:txBody>
            <a:bodyPr wrap="none" anchor="ctr">
              <a:spAutoFit/>
            </a:bodyPr>
            <a:lstStyle/>
            <a:p>
              <a:endParaRPr lang="en-US"/>
            </a:p>
          </p:txBody>
        </p:sp>
      </p:grpSp>
      <p:grpSp>
        <p:nvGrpSpPr>
          <p:cNvPr id="64" name="Group 89">
            <a:extLst>
              <a:ext uri="{FF2B5EF4-FFF2-40B4-BE49-F238E27FC236}">
                <a16:creationId xmlns:a16="http://schemas.microsoft.com/office/drawing/2014/main" id="{4431277B-44FE-4D2B-BA35-AF8A21B74EC7}"/>
              </a:ext>
            </a:extLst>
          </p:cNvPr>
          <p:cNvGrpSpPr>
            <a:grpSpLocks/>
          </p:cNvGrpSpPr>
          <p:nvPr/>
        </p:nvGrpSpPr>
        <p:grpSpPr bwMode="auto">
          <a:xfrm>
            <a:off x="1054783" y="3947916"/>
            <a:ext cx="5827712" cy="2374900"/>
            <a:chOff x="25" y="2680"/>
            <a:chExt cx="3671" cy="1496"/>
          </a:xfrm>
        </p:grpSpPr>
        <p:sp>
          <p:nvSpPr>
            <p:cNvPr id="65" name="Line 63">
              <a:extLst>
                <a:ext uri="{FF2B5EF4-FFF2-40B4-BE49-F238E27FC236}">
                  <a16:creationId xmlns:a16="http://schemas.microsoft.com/office/drawing/2014/main" id="{DB1FDED2-79A3-47C2-A54B-37286C12BEFC}"/>
                </a:ext>
              </a:extLst>
            </p:cNvPr>
            <p:cNvSpPr>
              <a:spLocks noChangeShapeType="1"/>
            </p:cNvSpPr>
            <p:nvPr/>
          </p:nvSpPr>
          <p:spPr bwMode="auto">
            <a:xfrm flipH="1">
              <a:off x="1383" y="3136"/>
              <a:ext cx="288" cy="0"/>
            </a:xfrm>
            <a:prstGeom prst="line">
              <a:avLst/>
            </a:prstGeom>
            <a:noFill/>
            <a:ln w="38100">
              <a:solidFill>
                <a:schemeClr val="tx1"/>
              </a:solidFill>
              <a:round/>
              <a:headEnd/>
              <a:tailEnd/>
            </a:ln>
            <a:effectLst/>
          </p:spPr>
          <p:txBody>
            <a:bodyPr wrap="none" anchor="ctr">
              <a:spAutoFit/>
            </a:bodyPr>
            <a:lstStyle/>
            <a:p>
              <a:endParaRPr lang="en-US"/>
            </a:p>
          </p:txBody>
        </p:sp>
        <p:sp>
          <p:nvSpPr>
            <p:cNvPr id="66" name="Oval 64">
              <a:extLst>
                <a:ext uri="{FF2B5EF4-FFF2-40B4-BE49-F238E27FC236}">
                  <a16:creationId xmlns:a16="http://schemas.microsoft.com/office/drawing/2014/main" id="{B1D396CB-FBA5-451E-9AEC-F7BB179CEB29}"/>
                </a:ext>
              </a:extLst>
            </p:cNvPr>
            <p:cNvSpPr>
              <a:spLocks noChangeArrowheads="1"/>
            </p:cNvSpPr>
            <p:nvPr/>
          </p:nvSpPr>
          <p:spPr bwMode="auto">
            <a:xfrm>
              <a:off x="1295" y="3112"/>
              <a:ext cx="192" cy="48"/>
            </a:xfrm>
            <a:prstGeom prst="ellipse">
              <a:avLst/>
            </a:prstGeom>
            <a:solidFill>
              <a:srgbClr val="FF0000"/>
            </a:solidFill>
            <a:ln w="12700">
              <a:solidFill>
                <a:schemeClr val="tx1"/>
              </a:solidFill>
              <a:round/>
              <a:headEnd/>
              <a:tailEnd/>
            </a:ln>
            <a:effectLst/>
          </p:spPr>
          <p:txBody>
            <a:bodyPr wrap="none" anchor="ctr">
              <a:spAutoFit/>
            </a:bodyPr>
            <a:lstStyle/>
            <a:p>
              <a:endParaRPr lang="en-US"/>
            </a:p>
          </p:txBody>
        </p:sp>
        <p:sp>
          <p:nvSpPr>
            <p:cNvPr id="67" name="Line 65">
              <a:extLst>
                <a:ext uri="{FF2B5EF4-FFF2-40B4-BE49-F238E27FC236}">
                  <a16:creationId xmlns:a16="http://schemas.microsoft.com/office/drawing/2014/main" id="{D6527675-4A1D-4B31-BBB7-D34304A07C29}"/>
                </a:ext>
              </a:extLst>
            </p:cNvPr>
            <p:cNvSpPr>
              <a:spLocks noChangeShapeType="1"/>
            </p:cNvSpPr>
            <p:nvPr/>
          </p:nvSpPr>
          <p:spPr bwMode="auto">
            <a:xfrm flipH="1">
              <a:off x="1385" y="3488"/>
              <a:ext cx="288" cy="0"/>
            </a:xfrm>
            <a:prstGeom prst="line">
              <a:avLst/>
            </a:prstGeom>
            <a:noFill/>
            <a:ln w="38100">
              <a:solidFill>
                <a:schemeClr val="tx1"/>
              </a:solidFill>
              <a:round/>
              <a:headEnd/>
              <a:tailEnd/>
            </a:ln>
            <a:effectLst/>
          </p:spPr>
          <p:txBody>
            <a:bodyPr wrap="none" anchor="ctr">
              <a:spAutoFit/>
            </a:bodyPr>
            <a:lstStyle/>
            <a:p>
              <a:endParaRPr lang="en-US"/>
            </a:p>
          </p:txBody>
        </p:sp>
        <p:sp>
          <p:nvSpPr>
            <p:cNvPr id="68" name="Oval 66">
              <a:extLst>
                <a:ext uri="{FF2B5EF4-FFF2-40B4-BE49-F238E27FC236}">
                  <a16:creationId xmlns:a16="http://schemas.microsoft.com/office/drawing/2014/main" id="{55DDCFA1-FB8C-46DB-8927-95CF8AB44A47}"/>
                </a:ext>
              </a:extLst>
            </p:cNvPr>
            <p:cNvSpPr>
              <a:spLocks noChangeArrowheads="1"/>
            </p:cNvSpPr>
            <p:nvPr/>
          </p:nvSpPr>
          <p:spPr bwMode="auto">
            <a:xfrm>
              <a:off x="1297" y="3464"/>
              <a:ext cx="192" cy="48"/>
            </a:xfrm>
            <a:prstGeom prst="ellipse">
              <a:avLst/>
            </a:prstGeom>
            <a:solidFill>
              <a:srgbClr val="FF0000"/>
            </a:solidFill>
            <a:ln w="12700">
              <a:solidFill>
                <a:schemeClr val="tx1"/>
              </a:solidFill>
              <a:round/>
              <a:headEnd/>
              <a:tailEnd/>
            </a:ln>
            <a:effectLst/>
          </p:spPr>
          <p:txBody>
            <a:bodyPr wrap="none" anchor="ctr">
              <a:spAutoFit/>
            </a:bodyPr>
            <a:lstStyle/>
            <a:p>
              <a:endParaRPr lang="en-US"/>
            </a:p>
          </p:txBody>
        </p:sp>
        <p:sp>
          <p:nvSpPr>
            <p:cNvPr id="69" name="Line 67">
              <a:extLst>
                <a:ext uri="{FF2B5EF4-FFF2-40B4-BE49-F238E27FC236}">
                  <a16:creationId xmlns:a16="http://schemas.microsoft.com/office/drawing/2014/main" id="{89FB5BE3-FFA2-40AC-B052-D05C77879638}"/>
                </a:ext>
              </a:extLst>
            </p:cNvPr>
            <p:cNvSpPr>
              <a:spLocks noChangeShapeType="1"/>
            </p:cNvSpPr>
            <p:nvPr/>
          </p:nvSpPr>
          <p:spPr bwMode="auto">
            <a:xfrm flipH="1">
              <a:off x="1383" y="3872"/>
              <a:ext cx="288" cy="0"/>
            </a:xfrm>
            <a:prstGeom prst="line">
              <a:avLst/>
            </a:prstGeom>
            <a:noFill/>
            <a:ln w="38100">
              <a:solidFill>
                <a:schemeClr val="tx1"/>
              </a:solidFill>
              <a:round/>
              <a:headEnd/>
              <a:tailEnd/>
            </a:ln>
            <a:effectLst/>
          </p:spPr>
          <p:txBody>
            <a:bodyPr wrap="none" anchor="ctr">
              <a:spAutoFit/>
            </a:bodyPr>
            <a:lstStyle/>
            <a:p>
              <a:endParaRPr lang="en-US"/>
            </a:p>
          </p:txBody>
        </p:sp>
        <p:sp>
          <p:nvSpPr>
            <p:cNvPr id="70" name="Oval 68">
              <a:extLst>
                <a:ext uri="{FF2B5EF4-FFF2-40B4-BE49-F238E27FC236}">
                  <a16:creationId xmlns:a16="http://schemas.microsoft.com/office/drawing/2014/main" id="{BBBCC29F-2F5B-43DA-8019-36B38D859D3F}"/>
                </a:ext>
              </a:extLst>
            </p:cNvPr>
            <p:cNvSpPr>
              <a:spLocks noChangeArrowheads="1"/>
            </p:cNvSpPr>
            <p:nvPr/>
          </p:nvSpPr>
          <p:spPr bwMode="auto">
            <a:xfrm>
              <a:off x="1295" y="3848"/>
              <a:ext cx="192" cy="48"/>
            </a:xfrm>
            <a:prstGeom prst="ellipse">
              <a:avLst/>
            </a:prstGeom>
            <a:solidFill>
              <a:srgbClr val="FF0000"/>
            </a:solidFill>
            <a:ln w="12700">
              <a:solidFill>
                <a:schemeClr val="tx1"/>
              </a:solidFill>
              <a:round/>
              <a:headEnd/>
              <a:tailEnd/>
            </a:ln>
            <a:effectLst/>
          </p:spPr>
          <p:txBody>
            <a:bodyPr wrap="none" anchor="ctr">
              <a:spAutoFit/>
            </a:bodyPr>
            <a:lstStyle/>
            <a:p>
              <a:endParaRPr lang="en-US"/>
            </a:p>
          </p:txBody>
        </p:sp>
        <p:sp>
          <p:nvSpPr>
            <p:cNvPr id="71" name="AutoShape 69">
              <a:extLst>
                <a:ext uri="{FF2B5EF4-FFF2-40B4-BE49-F238E27FC236}">
                  <a16:creationId xmlns:a16="http://schemas.microsoft.com/office/drawing/2014/main" id="{450B1754-2AC5-4BFE-BF51-CFE7662A951E}"/>
                </a:ext>
              </a:extLst>
            </p:cNvPr>
            <p:cNvSpPr>
              <a:spLocks noChangeArrowheads="1"/>
            </p:cNvSpPr>
            <p:nvPr/>
          </p:nvSpPr>
          <p:spPr bwMode="auto">
            <a:xfrm>
              <a:off x="681" y="3776"/>
              <a:ext cx="240" cy="400"/>
            </a:xfrm>
            <a:prstGeom prst="can">
              <a:avLst>
                <a:gd name="adj" fmla="val 14244"/>
              </a:avLst>
            </a:prstGeom>
            <a:solidFill>
              <a:schemeClr val="bg1">
                <a:lumMod val="50000"/>
              </a:schemeClr>
            </a:solidFill>
            <a:ln w="12700">
              <a:solidFill>
                <a:schemeClr val="tx1"/>
              </a:solidFill>
              <a:round/>
              <a:headEnd/>
              <a:tailEnd/>
            </a:ln>
            <a:effectLst/>
          </p:spPr>
          <p:txBody>
            <a:bodyPr anchor="ctr">
              <a:spAutoFit/>
            </a:bodyPr>
            <a:lstStyle/>
            <a:p>
              <a:endParaRPr lang="en-US"/>
            </a:p>
          </p:txBody>
        </p:sp>
        <p:sp>
          <p:nvSpPr>
            <p:cNvPr id="72" name="Oval 70">
              <a:extLst>
                <a:ext uri="{FF2B5EF4-FFF2-40B4-BE49-F238E27FC236}">
                  <a16:creationId xmlns:a16="http://schemas.microsoft.com/office/drawing/2014/main" id="{381B7A03-D15E-4C7A-B36E-7BAB03835437}"/>
                </a:ext>
              </a:extLst>
            </p:cNvPr>
            <p:cNvSpPr>
              <a:spLocks noChangeArrowheads="1"/>
            </p:cNvSpPr>
            <p:nvPr/>
          </p:nvSpPr>
          <p:spPr bwMode="auto">
            <a:xfrm>
              <a:off x="33" y="3656"/>
              <a:ext cx="1504" cy="272"/>
            </a:xfrm>
            <a:prstGeom prst="ellipse">
              <a:avLst/>
            </a:prstGeom>
            <a:solidFill>
              <a:schemeClr val="bg1"/>
            </a:solidFill>
            <a:ln w="12700">
              <a:solidFill>
                <a:schemeClr val="tx1"/>
              </a:solidFill>
              <a:round/>
              <a:headEnd/>
              <a:tailEnd/>
            </a:ln>
            <a:effectLst/>
          </p:spPr>
          <p:txBody>
            <a:bodyPr wrap="none" anchor="ctr">
              <a:spAutoFit/>
            </a:bodyPr>
            <a:lstStyle/>
            <a:p>
              <a:endParaRPr lang="en-US"/>
            </a:p>
          </p:txBody>
        </p:sp>
        <p:sp>
          <p:nvSpPr>
            <p:cNvPr id="73" name="Line 71">
              <a:extLst>
                <a:ext uri="{FF2B5EF4-FFF2-40B4-BE49-F238E27FC236}">
                  <a16:creationId xmlns:a16="http://schemas.microsoft.com/office/drawing/2014/main" id="{5C59604E-10AC-4948-84DF-75C23E98201C}"/>
                </a:ext>
              </a:extLst>
            </p:cNvPr>
            <p:cNvSpPr>
              <a:spLocks noChangeShapeType="1"/>
            </p:cNvSpPr>
            <p:nvPr/>
          </p:nvSpPr>
          <p:spPr bwMode="auto">
            <a:xfrm>
              <a:off x="1671" y="2984"/>
              <a:ext cx="2" cy="888"/>
            </a:xfrm>
            <a:prstGeom prst="line">
              <a:avLst/>
            </a:prstGeom>
            <a:noFill/>
            <a:ln w="38100">
              <a:solidFill>
                <a:schemeClr val="tx1"/>
              </a:solidFill>
              <a:round/>
              <a:headEnd/>
              <a:tailEnd/>
            </a:ln>
            <a:effectLst/>
          </p:spPr>
          <p:txBody>
            <a:bodyPr anchor="ctr">
              <a:spAutoFit/>
            </a:bodyPr>
            <a:lstStyle/>
            <a:p>
              <a:endParaRPr lang="en-US"/>
            </a:p>
          </p:txBody>
        </p:sp>
        <p:sp>
          <p:nvSpPr>
            <p:cNvPr id="74" name="Line 72">
              <a:extLst>
                <a:ext uri="{FF2B5EF4-FFF2-40B4-BE49-F238E27FC236}">
                  <a16:creationId xmlns:a16="http://schemas.microsoft.com/office/drawing/2014/main" id="{FCCF28A0-1B21-4A17-AFFF-7F832AF50E32}"/>
                </a:ext>
              </a:extLst>
            </p:cNvPr>
            <p:cNvSpPr>
              <a:spLocks noChangeShapeType="1"/>
            </p:cNvSpPr>
            <p:nvPr/>
          </p:nvSpPr>
          <p:spPr bwMode="auto">
            <a:xfrm flipH="1">
              <a:off x="1383" y="3728"/>
              <a:ext cx="288" cy="0"/>
            </a:xfrm>
            <a:prstGeom prst="line">
              <a:avLst/>
            </a:prstGeom>
            <a:noFill/>
            <a:ln w="38100">
              <a:solidFill>
                <a:schemeClr val="tx1"/>
              </a:solidFill>
              <a:round/>
              <a:headEnd/>
              <a:tailEnd/>
            </a:ln>
            <a:effectLst/>
          </p:spPr>
          <p:txBody>
            <a:bodyPr wrap="none" anchor="ctr">
              <a:spAutoFit/>
            </a:bodyPr>
            <a:lstStyle/>
            <a:p>
              <a:endParaRPr lang="en-US"/>
            </a:p>
          </p:txBody>
        </p:sp>
        <p:sp>
          <p:nvSpPr>
            <p:cNvPr id="75" name="Oval 73">
              <a:extLst>
                <a:ext uri="{FF2B5EF4-FFF2-40B4-BE49-F238E27FC236}">
                  <a16:creationId xmlns:a16="http://schemas.microsoft.com/office/drawing/2014/main" id="{1DA22440-03C3-4F83-B05B-C73F1565CC24}"/>
                </a:ext>
              </a:extLst>
            </p:cNvPr>
            <p:cNvSpPr>
              <a:spLocks noChangeArrowheads="1"/>
            </p:cNvSpPr>
            <p:nvPr/>
          </p:nvSpPr>
          <p:spPr bwMode="auto">
            <a:xfrm>
              <a:off x="1295" y="3704"/>
              <a:ext cx="192" cy="48"/>
            </a:xfrm>
            <a:prstGeom prst="ellipse">
              <a:avLst/>
            </a:prstGeom>
            <a:solidFill>
              <a:srgbClr val="FF0000"/>
            </a:solidFill>
            <a:ln w="12700">
              <a:solidFill>
                <a:schemeClr val="tx1"/>
              </a:solidFill>
              <a:round/>
              <a:headEnd/>
              <a:tailEnd/>
            </a:ln>
            <a:effectLst/>
          </p:spPr>
          <p:txBody>
            <a:bodyPr wrap="none" anchor="ctr">
              <a:spAutoFit/>
            </a:bodyPr>
            <a:lstStyle/>
            <a:p>
              <a:endParaRPr lang="en-US"/>
            </a:p>
          </p:txBody>
        </p:sp>
        <p:sp>
          <p:nvSpPr>
            <p:cNvPr id="76" name="Line 74">
              <a:extLst>
                <a:ext uri="{FF2B5EF4-FFF2-40B4-BE49-F238E27FC236}">
                  <a16:creationId xmlns:a16="http://schemas.microsoft.com/office/drawing/2014/main" id="{256F1DDD-F634-4D9F-92A5-A62AD71E01D3}"/>
                </a:ext>
              </a:extLst>
            </p:cNvPr>
            <p:cNvSpPr>
              <a:spLocks noChangeShapeType="1"/>
            </p:cNvSpPr>
            <p:nvPr/>
          </p:nvSpPr>
          <p:spPr bwMode="auto">
            <a:xfrm>
              <a:off x="1673" y="3416"/>
              <a:ext cx="403" cy="0"/>
            </a:xfrm>
            <a:prstGeom prst="line">
              <a:avLst/>
            </a:prstGeom>
            <a:noFill/>
            <a:ln w="38100">
              <a:solidFill>
                <a:schemeClr val="tx1"/>
              </a:solidFill>
              <a:round/>
              <a:headEnd/>
              <a:tailEnd/>
            </a:ln>
            <a:effectLst/>
          </p:spPr>
          <p:txBody>
            <a:bodyPr anchor="ctr">
              <a:spAutoFit/>
            </a:bodyPr>
            <a:lstStyle/>
            <a:p>
              <a:endParaRPr lang="en-US"/>
            </a:p>
          </p:txBody>
        </p:sp>
        <p:sp>
          <p:nvSpPr>
            <p:cNvPr id="77" name="AutoShape 75">
              <a:extLst>
                <a:ext uri="{FF2B5EF4-FFF2-40B4-BE49-F238E27FC236}">
                  <a16:creationId xmlns:a16="http://schemas.microsoft.com/office/drawing/2014/main" id="{0EEC01B4-C7E4-4C99-AE08-0977BC4868F2}"/>
                </a:ext>
              </a:extLst>
            </p:cNvPr>
            <p:cNvSpPr>
              <a:spLocks noChangeArrowheads="1"/>
            </p:cNvSpPr>
            <p:nvPr/>
          </p:nvSpPr>
          <p:spPr bwMode="auto">
            <a:xfrm>
              <a:off x="681" y="3416"/>
              <a:ext cx="240" cy="400"/>
            </a:xfrm>
            <a:prstGeom prst="can">
              <a:avLst>
                <a:gd name="adj" fmla="val 14244"/>
              </a:avLst>
            </a:prstGeom>
            <a:solidFill>
              <a:schemeClr val="bg1">
                <a:lumMod val="50000"/>
              </a:schemeClr>
            </a:solidFill>
            <a:ln w="12700">
              <a:solidFill>
                <a:schemeClr val="tx1"/>
              </a:solidFill>
              <a:round/>
              <a:headEnd/>
              <a:tailEnd/>
            </a:ln>
            <a:effectLst/>
          </p:spPr>
          <p:txBody>
            <a:bodyPr anchor="ctr">
              <a:spAutoFit/>
            </a:bodyPr>
            <a:lstStyle/>
            <a:p>
              <a:endParaRPr lang="en-US"/>
            </a:p>
          </p:txBody>
        </p:sp>
        <p:sp>
          <p:nvSpPr>
            <p:cNvPr id="78" name="Oval 76">
              <a:extLst>
                <a:ext uri="{FF2B5EF4-FFF2-40B4-BE49-F238E27FC236}">
                  <a16:creationId xmlns:a16="http://schemas.microsoft.com/office/drawing/2014/main" id="{43C8376B-D61F-4C65-B7F6-F72FA7451DD8}"/>
                </a:ext>
              </a:extLst>
            </p:cNvPr>
            <p:cNvSpPr>
              <a:spLocks noChangeArrowheads="1"/>
            </p:cNvSpPr>
            <p:nvPr/>
          </p:nvSpPr>
          <p:spPr bwMode="auto">
            <a:xfrm>
              <a:off x="49" y="3272"/>
              <a:ext cx="1504" cy="272"/>
            </a:xfrm>
            <a:prstGeom prst="ellipse">
              <a:avLst/>
            </a:prstGeom>
            <a:solidFill>
              <a:schemeClr val="bg1"/>
            </a:solidFill>
            <a:ln w="12700">
              <a:solidFill>
                <a:schemeClr val="tx1"/>
              </a:solidFill>
              <a:round/>
              <a:headEnd/>
              <a:tailEnd/>
            </a:ln>
            <a:effectLst/>
          </p:spPr>
          <p:txBody>
            <a:bodyPr wrap="none" anchor="ctr">
              <a:spAutoFit/>
            </a:bodyPr>
            <a:lstStyle/>
            <a:p>
              <a:endParaRPr lang="en-US"/>
            </a:p>
          </p:txBody>
        </p:sp>
        <p:sp>
          <p:nvSpPr>
            <p:cNvPr id="79" name="AutoShape 77">
              <a:extLst>
                <a:ext uri="{FF2B5EF4-FFF2-40B4-BE49-F238E27FC236}">
                  <a16:creationId xmlns:a16="http://schemas.microsoft.com/office/drawing/2014/main" id="{183CF197-CA30-4290-8C04-E4589C2ABD35}"/>
                </a:ext>
              </a:extLst>
            </p:cNvPr>
            <p:cNvSpPr>
              <a:spLocks noChangeArrowheads="1"/>
            </p:cNvSpPr>
            <p:nvPr/>
          </p:nvSpPr>
          <p:spPr bwMode="auto">
            <a:xfrm>
              <a:off x="681" y="3056"/>
              <a:ext cx="240" cy="400"/>
            </a:xfrm>
            <a:prstGeom prst="can">
              <a:avLst>
                <a:gd name="adj" fmla="val 14244"/>
              </a:avLst>
            </a:prstGeom>
            <a:solidFill>
              <a:schemeClr val="bg1">
                <a:lumMod val="50000"/>
              </a:schemeClr>
            </a:solidFill>
            <a:ln w="12700">
              <a:solidFill>
                <a:schemeClr val="tx1"/>
              </a:solidFill>
              <a:round/>
              <a:headEnd/>
              <a:tailEnd/>
            </a:ln>
            <a:effectLst/>
          </p:spPr>
          <p:txBody>
            <a:bodyPr anchor="ctr">
              <a:spAutoFit/>
            </a:bodyPr>
            <a:lstStyle/>
            <a:p>
              <a:endParaRPr lang="en-US"/>
            </a:p>
          </p:txBody>
        </p:sp>
        <p:sp>
          <p:nvSpPr>
            <p:cNvPr id="80" name="Oval 78">
              <a:extLst>
                <a:ext uri="{FF2B5EF4-FFF2-40B4-BE49-F238E27FC236}">
                  <a16:creationId xmlns:a16="http://schemas.microsoft.com/office/drawing/2014/main" id="{5AF07DE1-7113-4217-B101-EB649F60A0EF}"/>
                </a:ext>
              </a:extLst>
            </p:cNvPr>
            <p:cNvSpPr>
              <a:spLocks noChangeArrowheads="1"/>
            </p:cNvSpPr>
            <p:nvPr/>
          </p:nvSpPr>
          <p:spPr bwMode="auto">
            <a:xfrm>
              <a:off x="25" y="2928"/>
              <a:ext cx="1504" cy="272"/>
            </a:xfrm>
            <a:prstGeom prst="ellipse">
              <a:avLst/>
            </a:prstGeom>
            <a:solidFill>
              <a:schemeClr val="bg1"/>
            </a:solidFill>
            <a:ln w="12700">
              <a:solidFill>
                <a:schemeClr val="tx1"/>
              </a:solidFill>
              <a:round/>
              <a:headEnd/>
              <a:tailEnd/>
            </a:ln>
            <a:effectLst/>
          </p:spPr>
          <p:txBody>
            <a:bodyPr wrap="none" anchor="ctr">
              <a:spAutoFit/>
            </a:bodyPr>
            <a:lstStyle/>
            <a:p>
              <a:endParaRPr lang="en-US"/>
            </a:p>
          </p:txBody>
        </p:sp>
        <p:sp>
          <p:nvSpPr>
            <p:cNvPr id="81" name="AutoShape 79">
              <a:extLst>
                <a:ext uri="{FF2B5EF4-FFF2-40B4-BE49-F238E27FC236}">
                  <a16:creationId xmlns:a16="http://schemas.microsoft.com/office/drawing/2014/main" id="{8605EB47-22BA-4DB7-94E3-2729D75AEC73}"/>
                </a:ext>
              </a:extLst>
            </p:cNvPr>
            <p:cNvSpPr>
              <a:spLocks noChangeArrowheads="1"/>
            </p:cNvSpPr>
            <p:nvPr/>
          </p:nvSpPr>
          <p:spPr bwMode="auto">
            <a:xfrm>
              <a:off x="681" y="2680"/>
              <a:ext cx="240" cy="400"/>
            </a:xfrm>
            <a:prstGeom prst="can">
              <a:avLst>
                <a:gd name="adj" fmla="val 14244"/>
              </a:avLst>
            </a:prstGeom>
            <a:solidFill>
              <a:schemeClr val="bg1">
                <a:lumMod val="50000"/>
              </a:schemeClr>
            </a:solidFill>
            <a:ln w="12700">
              <a:solidFill>
                <a:schemeClr val="tx1"/>
              </a:solidFill>
              <a:round/>
              <a:headEnd/>
              <a:tailEnd/>
            </a:ln>
            <a:effectLst/>
          </p:spPr>
          <p:txBody>
            <a:bodyPr anchor="ctr">
              <a:spAutoFit/>
            </a:bodyPr>
            <a:lstStyle/>
            <a:p>
              <a:endParaRPr lang="en-US"/>
            </a:p>
          </p:txBody>
        </p:sp>
        <p:sp>
          <p:nvSpPr>
            <p:cNvPr id="82" name="Line 80">
              <a:extLst>
                <a:ext uri="{FF2B5EF4-FFF2-40B4-BE49-F238E27FC236}">
                  <a16:creationId xmlns:a16="http://schemas.microsoft.com/office/drawing/2014/main" id="{6DA0E250-8957-48A0-B0C3-B02A000816A3}"/>
                </a:ext>
              </a:extLst>
            </p:cNvPr>
            <p:cNvSpPr>
              <a:spLocks noChangeShapeType="1"/>
            </p:cNvSpPr>
            <p:nvPr/>
          </p:nvSpPr>
          <p:spPr bwMode="auto">
            <a:xfrm flipH="1">
              <a:off x="1383" y="2984"/>
              <a:ext cx="288" cy="0"/>
            </a:xfrm>
            <a:prstGeom prst="line">
              <a:avLst/>
            </a:prstGeom>
            <a:noFill/>
            <a:ln w="38100">
              <a:solidFill>
                <a:schemeClr val="tx1"/>
              </a:solidFill>
              <a:round/>
              <a:headEnd/>
              <a:tailEnd/>
            </a:ln>
            <a:effectLst/>
          </p:spPr>
          <p:txBody>
            <a:bodyPr wrap="none" anchor="ctr">
              <a:spAutoFit/>
            </a:bodyPr>
            <a:lstStyle/>
            <a:p>
              <a:endParaRPr lang="en-US"/>
            </a:p>
          </p:txBody>
        </p:sp>
        <p:sp>
          <p:nvSpPr>
            <p:cNvPr id="83" name="Oval 81">
              <a:extLst>
                <a:ext uri="{FF2B5EF4-FFF2-40B4-BE49-F238E27FC236}">
                  <a16:creationId xmlns:a16="http://schemas.microsoft.com/office/drawing/2014/main" id="{4297EF32-A4A8-4BC9-B1C3-89ED0E372A89}"/>
                </a:ext>
              </a:extLst>
            </p:cNvPr>
            <p:cNvSpPr>
              <a:spLocks noChangeArrowheads="1"/>
            </p:cNvSpPr>
            <p:nvPr/>
          </p:nvSpPr>
          <p:spPr bwMode="auto">
            <a:xfrm>
              <a:off x="1287" y="2960"/>
              <a:ext cx="192" cy="48"/>
            </a:xfrm>
            <a:prstGeom prst="ellipse">
              <a:avLst/>
            </a:prstGeom>
            <a:solidFill>
              <a:srgbClr val="FF0000"/>
            </a:solidFill>
            <a:ln w="12700">
              <a:solidFill>
                <a:schemeClr val="tx1"/>
              </a:solidFill>
              <a:round/>
              <a:headEnd/>
              <a:tailEnd/>
            </a:ln>
            <a:effectLst/>
          </p:spPr>
          <p:txBody>
            <a:bodyPr wrap="none" anchor="ctr">
              <a:spAutoFit/>
            </a:bodyPr>
            <a:lstStyle/>
            <a:p>
              <a:endParaRPr lang="en-US"/>
            </a:p>
          </p:txBody>
        </p:sp>
        <p:sp>
          <p:nvSpPr>
            <p:cNvPr id="84" name="Line 82">
              <a:extLst>
                <a:ext uri="{FF2B5EF4-FFF2-40B4-BE49-F238E27FC236}">
                  <a16:creationId xmlns:a16="http://schemas.microsoft.com/office/drawing/2014/main" id="{1C9C16FD-D742-4D8B-81DC-A9C154E63E2E}"/>
                </a:ext>
              </a:extLst>
            </p:cNvPr>
            <p:cNvSpPr>
              <a:spLocks noChangeShapeType="1"/>
            </p:cNvSpPr>
            <p:nvPr/>
          </p:nvSpPr>
          <p:spPr bwMode="auto">
            <a:xfrm flipH="1">
              <a:off x="1383" y="3336"/>
              <a:ext cx="288" cy="0"/>
            </a:xfrm>
            <a:prstGeom prst="line">
              <a:avLst/>
            </a:prstGeom>
            <a:noFill/>
            <a:ln w="38100">
              <a:solidFill>
                <a:schemeClr val="tx1"/>
              </a:solidFill>
              <a:round/>
              <a:headEnd/>
              <a:tailEnd/>
            </a:ln>
            <a:effectLst/>
          </p:spPr>
          <p:txBody>
            <a:bodyPr wrap="none" anchor="ctr">
              <a:spAutoFit/>
            </a:bodyPr>
            <a:lstStyle/>
            <a:p>
              <a:endParaRPr lang="en-US"/>
            </a:p>
          </p:txBody>
        </p:sp>
        <p:sp>
          <p:nvSpPr>
            <p:cNvPr id="85" name="Oval 83">
              <a:extLst>
                <a:ext uri="{FF2B5EF4-FFF2-40B4-BE49-F238E27FC236}">
                  <a16:creationId xmlns:a16="http://schemas.microsoft.com/office/drawing/2014/main" id="{90074B77-F588-4C21-B85D-12DB2FD73D4D}"/>
                </a:ext>
              </a:extLst>
            </p:cNvPr>
            <p:cNvSpPr>
              <a:spLocks noChangeArrowheads="1"/>
            </p:cNvSpPr>
            <p:nvPr/>
          </p:nvSpPr>
          <p:spPr bwMode="auto">
            <a:xfrm>
              <a:off x="1295" y="3312"/>
              <a:ext cx="192" cy="48"/>
            </a:xfrm>
            <a:prstGeom prst="ellipse">
              <a:avLst/>
            </a:prstGeom>
            <a:solidFill>
              <a:srgbClr val="FF0000"/>
            </a:solidFill>
            <a:ln w="12700">
              <a:solidFill>
                <a:schemeClr val="tx1"/>
              </a:solidFill>
              <a:round/>
              <a:headEnd/>
              <a:tailEnd/>
            </a:ln>
            <a:effectLst/>
          </p:spPr>
          <p:txBody>
            <a:bodyPr wrap="none" anchor="ctr">
              <a:spAutoFit/>
            </a:bodyPr>
            <a:lstStyle/>
            <a:p>
              <a:endParaRPr lang="en-US"/>
            </a:p>
          </p:txBody>
        </p:sp>
        <p:sp>
          <p:nvSpPr>
            <p:cNvPr id="86" name="Text Box 84">
              <a:extLst>
                <a:ext uri="{FF2B5EF4-FFF2-40B4-BE49-F238E27FC236}">
                  <a16:creationId xmlns:a16="http://schemas.microsoft.com/office/drawing/2014/main" id="{EF50D764-29FD-489C-A321-D105F4A27188}"/>
                </a:ext>
              </a:extLst>
            </p:cNvPr>
            <p:cNvSpPr txBox="1">
              <a:spLocks noChangeArrowheads="1"/>
            </p:cNvSpPr>
            <p:nvPr/>
          </p:nvSpPr>
          <p:spPr bwMode="auto">
            <a:xfrm>
              <a:off x="1732" y="3204"/>
              <a:ext cx="351" cy="212"/>
            </a:xfrm>
            <a:prstGeom prst="rect">
              <a:avLst/>
            </a:prstGeom>
            <a:noFill/>
            <a:ln w="12700">
              <a:noFill/>
              <a:miter lim="800000"/>
              <a:headEnd/>
              <a:tailEnd/>
            </a:ln>
            <a:effectLst/>
          </p:spPr>
          <p:txBody>
            <a:bodyPr wrap="none" anchor="ctr">
              <a:spAutoFit/>
            </a:bodyPr>
            <a:lstStyle/>
            <a:p>
              <a:pPr algn="ctr" eaLnBrk="0" hangingPunct="0"/>
              <a:r>
                <a:rPr lang="en-US" sz="1600" b="1">
                  <a:latin typeface="Helvetica" pitchFamily="34" charset="0"/>
                </a:rPr>
                <a:t>arm</a:t>
              </a:r>
            </a:p>
          </p:txBody>
        </p:sp>
        <p:sp>
          <p:nvSpPr>
            <p:cNvPr id="87" name="Text Box 85">
              <a:extLst>
                <a:ext uri="{FF2B5EF4-FFF2-40B4-BE49-F238E27FC236}">
                  <a16:creationId xmlns:a16="http://schemas.microsoft.com/office/drawing/2014/main" id="{87FBE45C-FE7A-4C8E-80EE-39C70F085520}"/>
                </a:ext>
              </a:extLst>
            </p:cNvPr>
            <p:cNvSpPr txBox="1">
              <a:spLocks noChangeArrowheads="1"/>
            </p:cNvSpPr>
            <p:nvPr/>
          </p:nvSpPr>
          <p:spPr bwMode="auto">
            <a:xfrm>
              <a:off x="2088" y="3456"/>
              <a:ext cx="1608" cy="520"/>
            </a:xfrm>
            <a:prstGeom prst="rect">
              <a:avLst/>
            </a:prstGeom>
            <a:noFill/>
            <a:ln w="12700">
              <a:noFill/>
              <a:miter lim="800000"/>
              <a:headEnd/>
              <a:tailEnd/>
            </a:ln>
            <a:effectLst/>
          </p:spPr>
          <p:txBody>
            <a:bodyPr wrap="none" anchor="ctr">
              <a:spAutoFit/>
            </a:bodyPr>
            <a:lstStyle/>
            <a:p>
              <a:pPr eaLnBrk="0" hangingPunct="0"/>
              <a:r>
                <a:rPr lang="en-US" sz="1600" b="1">
                  <a:latin typeface="Helvetica" pitchFamily="34" charset="0"/>
                </a:rPr>
                <a:t>read/write heads </a:t>
              </a:r>
            </a:p>
            <a:p>
              <a:pPr eaLnBrk="0" hangingPunct="0"/>
              <a:r>
                <a:rPr lang="en-US" sz="1600" b="1">
                  <a:latin typeface="Helvetica" pitchFamily="34" charset="0"/>
                </a:rPr>
                <a:t>move in unison</a:t>
              </a:r>
            </a:p>
            <a:p>
              <a:pPr eaLnBrk="0" hangingPunct="0"/>
              <a:r>
                <a:rPr lang="en-US" sz="1600" b="1">
                  <a:latin typeface="Helvetica" pitchFamily="34" charset="0"/>
                </a:rPr>
                <a:t>from cylinder to cylinder</a:t>
              </a:r>
            </a:p>
          </p:txBody>
        </p:sp>
        <p:sp>
          <p:nvSpPr>
            <p:cNvPr id="88" name="Text Box 87">
              <a:extLst>
                <a:ext uri="{FF2B5EF4-FFF2-40B4-BE49-F238E27FC236}">
                  <a16:creationId xmlns:a16="http://schemas.microsoft.com/office/drawing/2014/main" id="{7B41A07C-3408-47EB-AEF3-CCA870D786ED}"/>
                </a:ext>
              </a:extLst>
            </p:cNvPr>
            <p:cNvSpPr txBox="1">
              <a:spLocks noChangeArrowheads="1"/>
            </p:cNvSpPr>
            <p:nvPr/>
          </p:nvSpPr>
          <p:spPr bwMode="auto">
            <a:xfrm>
              <a:off x="875" y="3964"/>
              <a:ext cx="564" cy="212"/>
            </a:xfrm>
            <a:prstGeom prst="rect">
              <a:avLst/>
            </a:prstGeom>
            <a:noFill/>
            <a:ln w="12700">
              <a:noFill/>
              <a:miter lim="800000"/>
              <a:headEnd/>
              <a:tailEnd/>
            </a:ln>
            <a:effectLst/>
          </p:spPr>
          <p:txBody>
            <a:bodyPr wrap="none" anchor="ctr">
              <a:spAutoFit/>
            </a:bodyPr>
            <a:lstStyle/>
            <a:p>
              <a:pPr algn="ctr" eaLnBrk="0" hangingPunct="0"/>
              <a:r>
                <a:rPr lang="en-US" sz="1600" b="1">
                  <a:latin typeface="Helvetica" pitchFamily="34" charset="0"/>
                </a:rPr>
                <a:t>spindle</a:t>
              </a:r>
            </a:p>
          </p:txBody>
        </p:sp>
      </p:grpSp>
    </p:spTree>
    <p:extLst>
      <p:ext uri="{BB962C8B-B14F-4D97-AF65-F5344CB8AC3E}">
        <p14:creationId xmlns:p14="http://schemas.microsoft.com/office/powerpoint/2010/main" val="2368499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r>
              <a:rPr lang="en-US" dirty="0"/>
              <a:t>Accessing data on disk</a:t>
            </a:r>
          </a:p>
        </p:txBody>
      </p:sp>
      <p:sp>
        <p:nvSpPr>
          <p:cNvPr id="685059" name="Rectangle 3"/>
          <p:cNvSpPr>
            <a:spLocks noGrp="1" noChangeArrowheads="1"/>
          </p:cNvSpPr>
          <p:nvPr>
            <p:ph idx="1"/>
          </p:nvPr>
        </p:nvSpPr>
        <p:spPr/>
        <p:txBody>
          <a:bodyPr>
            <a:normAutofit/>
          </a:bodyPr>
          <a:lstStyle/>
          <a:p>
            <a:r>
              <a:rPr lang="en-US" sz="2400" dirty="0"/>
              <a:t>Three-step process</a:t>
            </a:r>
          </a:p>
          <a:p>
            <a:pPr lvl="1"/>
            <a:r>
              <a:rPr lang="en-US" sz="2000" dirty="0"/>
              <a:t>Read head needs to move to the right cylinder: </a:t>
            </a:r>
            <a:r>
              <a:rPr lang="en-US" sz="2000" b="1" i="1" dirty="0"/>
              <a:t>seek time</a:t>
            </a:r>
          </a:p>
          <a:p>
            <a:pPr lvl="1"/>
            <a:r>
              <a:rPr lang="en-US" sz="2000" dirty="0"/>
              <a:t>Platter turns until start of sector under the read head: </a:t>
            </a:r>
            <a:r>
              <a:rPr lang="en-US" sz="2000" b="1" i="1" dirty="0"/>
              <a:t>rotational latency</a:t>
            </a:r>
          </a:p>
          <a:p>
            <a:pPr lvl="1"/>
            <a:r>
              <a:rPr lang="en-US" sz="2000" dirty="0"/>
              <a:t>Sector passes under read head and data is read: </a:t>
            </a:r>
            <a:r>
              <a:rPr lang="en-US" sz="2000" b="1" i="1" dirty="0"/>
              <a:t>transfer time</a:t>
            </a:r>
          </a:p>
          <a:p>
            <a:pPr lvl="1"/>
            <a:endParaRPr lang="en-US" sz="2000" b="1" i="1" dirty="0"/>
          </a:p>
          <a:p>
            <a:r>
              <a:rPr lang="en-US" sz="2400" dirty="0"/>
              <a:t>Time cost dominated by seek time and rotational latency</a:t>
            </a:r>
          </a:p>
          <a:p>
            <a:pPr lvl="1"/>
            <a:r>
              <a:rPr lang="en-US" sz="2000" b="1" dirty="0"/>
              <a:t>Consequence:</a:t>
            </a:r>
            <a:r>
              <a:rPr lang="en-US" sz="2000" dirty="0"/>
              <a:t> reading first bit of a sector is expensive</a:t>
            </a:r>
          </a:p>
          <a:p>
            <a:pPr lvl="1"/>
            <a:r>
              <a:rPr lang="en-US" sz="2000" dirty="0"/>
              <a:t>But reading the rest of the sector is basically free!</a:t>
            </a:r>
          </a:p>
          <a:p>
            <a:pPr lvl="1"/>
            <a:endParaRPr lang="en-US" dirty="0"/>
          </a:p>
          <a:p>
            <a:r>
              <a:rPr lang="en-US" sz="2400" dirty="0"/>
              <a:t>When using disks, best to favor large sequential reads/writes</a:t>
            </a:r>
          </a:p>
          <a:p>
            <a:pPr lvl="1"/>
            <a:r>
              <a:rPr lang="en-US" sz="2000" dirty="0"/>
              <a:t>Terrible for random access! (reading a little bit here, a little bit there)</a:t>
            </a:r>
          </a:p>
          <a:p>
            <a:pPr lvl="1"/>
            <a:r>
              <a:rPr lang="en-US" sz="2000" dirty="0"/>
              <a:t>But overall still really slow compared to main memory or registers</a:t>
            </a:r>
          </a:p>
        </p:txBody>
      </p:sp>
      <p:sp>
        <p:nvSpPr>
          <p:cNvPr id="2" name="Slide Number Placeholder 1">
            <a:extLst>
              <a:ext uri="{FF2B5EF4-FFF2-40B4-BE49-F238E27FC236}">
                <a16:creationId xmlns:a16="http://schemas.microsoft.com/office/drawing/2014/main" id="{1E573864-8EDF-4B0F-BD66-D548C45B9DC8}"/>
              </a:ext>
            </a:extLst>
          </p:cNvPr>
          <p:cNvSpPr>
            <a:spLocks noGrp="1"/>
          </p:cNvSpPr>
          <p:nvPr>
            <p:ph type="sldNum" sz="quarter" idx="12"/>
          </p:nvPr>
        </p:nvSpPr>
        <p:spPr/>
        <p:txBody>
          <a:bodyPr/>
          <a:lstStyle/>
          <a:p>
            <a:fld id="{0778C724-3839-4D76-A707-B4C23905D055}" type="slidenum">
              <a:rPr lang="en-US" smtClean="0"/>
              <a:t>23</a:t>
            </a:fld>
            <a:endParaRPr lang="en-US"/>
          </a:p>
        </p:txBody>
      </p:sp>
    </p:spTree>
    <p:extLst>
      <p:ext uri="{BB962C8B-B14F-4D97-AF65-F5344CB8AC3E}">
        <p14:creationId xmlns:p14="http://schemas.microsoft.com/office/powerpoint/2010/main" val="3361199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289"/>
          <p:cNvSpPr>
            <a:spLocks noChangeArrowheads="1"/>
          </p:cNvSpPr>
          <p:nvPr/>
        </p:nvSpPr>
        <p:spPr bwMode="auto">
          <a:xfrm>
            <a:off x="4266128" y="2775800"/>
            <a:ext cx="7162800" cy="9906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defRPr/>
            </a:pPr>
            <a:endParaRPr lang="en-US" kern="0">
              <a:solidFill>
                <a:sysClr val="windowText" lastClr="000000"/>
              </a:solidFill>
            </a:endParaRPr>
          </a:p>
        </p:txBody>
      </p:sp>
      <p:sp>
        <p:nvSpPr>
          <p:cNvPr id="2" name="Title 1"/>
          <p:cNvSpPr>
            <a:spLocks noGrp="1"/>
          </p:cNvSpPr>
          <p:nvPr>
            <p:ph type="title"/>
          </p:nvPr>
        </p:nvSpPr>
        <p:spPr/>
        <p:txBody>
          <a:bodyPr/>
          <a:lstStyle/>
          <a:p>
            <a:r>
              <a:rPr lang="en-US" dirty="0"/>
              <a:t>Solid State Drives (SSDs)</a:t>
            </a:r>
          </a:p>
        </p:txBody>
      </p:sp>
      <p:sp>
        <p:nvSpPr>
          <p:cNvPr id="3" name="Content Placeholder 2"/>
          <p:cNvSpPr>
            <a:spLocks noGrp="1"/>
          </p:cNvSpPr>
          <p:nvPr>
            <p:ph idx="1"/>
          </p:nvPr>
        </p:nvSpPr>
        <p:spPr>
          <a:xfrm>
            <a:off x="607595" y="1143000"/>
            <a:ext cx="11292484" cy="5029200"/>
          </a:xfrm>
        </p:spPr>
        <p:txBody>
          <a:bodyPr>
            <a:normAutofit fontScale="77500" lnSpcReduction="20000"/>
          </a:bodyPr>
          <a:lstStyle/>
          <a:p>
            <a:endParaRPr lang="en-US" dirty="0"/>
          </a:p>
          <a:p>
            <a:endParaRPr lang="en-US" dirty="0"/>
          </a:p>
          <a:p>
            <a:r>
              <a:rPr lang="en-US" sz="3100" dirty="0"/>
              <a:t>Flash memory</a:t>
            </a:r>
          </a:p>
          <a:p>
            <a:pPr lvl="1"/>
            <a:r>
              <a:rPr lang="en-US" sz="2600" dirty="0"/>
              <a:t>Just like Flash Drives</a:t>
            </a:r>
          </a:p>
          <a:p>
            <a:pPr marL="457200" lvl="1" indent="0">
              <a:buNone/>
            </a:pPr>
            <a:endParaRPr lang="en-US" dirty="0"/>
          </a:p>
          <a:p>
            <a:pPr marL="0" indent="0">
              <a:buNone/>
            </a:pPr>
            <a:endParaRPr lang="en-US" dirty="0"/>
          </a:p>
          <a:p>
            <a:endParaRPr lang="en-US" dirty="0"/>
          </a:p>
          <a:p>
            <a:endParaRPr lang="en-US" dirty="0"/>
          </a:p>
          <a:p>
            <a:r>
              <a:rPr lang="en-US" dirty="0"/>
              <a:t>Pages: 2KB to 512KB, Blocks: 32 to 128 pages</a:t>
            </a:r>
          </a:p>
          <a:p>
            <a:r>
              <a:rPr lang="en-US" dirty="0"/>
              <a:t>Data read/written in units of pages</a:t>
            </a:r>
          </a:p>
          <a:p>
            <a:r>
              <a:rPr lang="en-US" dirty="0"/>
              <a:t>Page can be written only after its block has been erased</a:t>
            </a:r>
          </a:p>
          <a:p>
            <a:pPr lvl="1"/>
            <a:r>
              <a:rPr lang="en-US" sz="2300" dirty="0"/>
              <a:t>Need to copy rest of the data to not lose it. Expensive!</a:t>
            </a:r>
          </a:p>
          <a:p>
            <a:r>
              <a:rPr lang="en-US" dirty="0"/>
              <a:t>A block wears out after repeated writes (10k – 100k writes) and can no longer be used</a:t>
            </a:r>
          </a:p>
        </p:txBody>
      </p:sp>
      <p:sp>
        <p:nvSpPr>
          <p:cNvPr id="62" name="AutoShape 238"/>
          <p:cNvSpPr>
            <a:spLocks noChangeArrowheads="1"/>
          </p:cNvSpPr>
          <p:nvPr/>
        </p:nvSpPr>
        <p:spPr bwMode="auto">
          <a:xfrm flipV="1">
            <a:off x="7580828" y="1181950"/>
            <a:ext cx="495300" cy="685800"/>
          </a:xfrm>
          <a:prstGeom prst="upArrow">
            <a:avLst>
              <a:gd name="adj1" fmla="val 36667"/>
              <a:gd name="adj2" fmla="val 44872"/>
            </a:avLst>
          </a:prstGeom>
          <a:solidFill>
            <a:srgbClr val="F7F5CD"/>
          </a:solidFill>
          <a:ln w="12700">
            <a:solidFill>
              <a:srgbClr val="000000"/>
            </a:solidFill>
            <a:miter lim="800000"/>
            <a:headEnd/>
            <a:tailEnd/>
          </a:ln>
          <a:effectLst/>
        </p:spPr>
        <p:txBody>
          <a:bodyPr wrap="none" anchor="ctr">
            <a:prstTxWarp prst="textNoShape">
              <a:avLst/>
            </a:prstTxWarp>
          </a:bodyPr>
          <a:lstStyle/>
          <a:p>
            <a:pPr>
              <a:defRPr/>
            </a:pPr>
            <a:endParaRPr lang="en-US" kern="0">
              <a:solidFill>
                <a:sysClr val="windowText" lastClr="000000"/>
              </a:solidFill>
            </a:endParaRPr>
          </a:p>
        </p:txBody>
      </p:sp>
      <p:sp>
        <p:nvSpPr>
          <p:cNvPr id="63" name="Rectangle 239"/>
          <p:cNvSpPr>
            <a:spLocks noChangeArrowheads="1"/>
          </p:cNvSpPr>
          <p:nvPr/>
        </p:nvSpPr>
        <p:spPr bwMode="auto">
          <a:xfrm>
            <a:off x="6780728" y="1982050"/>
            <a:ext cx="2057400" cy="444500"/>
          </a:xfrm>
          <a:prstGeom prst="rect">
            <a:avLst/>
          </a:prstGeom>
          <a:solidFill>
            <a:srgbClr val="DEDFF5"/>
          </a:solidFill>
          <a:ln w="12700">
            <a:solidFill>
              <a:srgbClr val="000000"/>
            </a:solidFill>
            <a:miter lim="800000"/>
            <a:headEnd/>
            <a:tailEnd/>
          </a:ln>
          <a:effectLst/>
        </p:spPr>
        <p:txBody>
          <a:bodyPr wrap="none" anchor="ctr">
            <a:prstTxWarp prst="textNoShape">
              <a:avLst/>
            </a:prstTxWarp>
          </a:bodyPr>
          <a:lstStyle/>
          <a:p>
            <a:pPr algn="ctr">
              <a:defRPr/>
            </a:pPr>
            <a:r>
              <a:rPr lang="en-US" sz="1600" kern="0" dirty="0">
                <a:solidFill>
                  <a:sysClr val="windowText" lastClr="000000"/>
                </a:solidFill>
                <a:latin typeface="Arial" charset="0"/>
              </a:rPr>
              <a:t>Flash </a:t>
            </a:r>
          </a:p>
          <a:p>
            <a:pPr algn="ctr">
              <a:defRPr/>
            </a:pPr>
            <a:r>
              <a:rPr lang="en-US" sz="1600" kern="0" dirty="0">
                <a:solidFill>
                  <a:sysClr val="windowText" lastClr="000000"/>
                </a:solidFill>
                <a:latin typeface="Arial" charset="0"/>
              </a:rPr>
              <a:t>translation layer</a:t>
            </a:r>
          </a:p>
        </p:txBody>
      </p:sp>
      <p:sp>
        <p:nvSpPr>
          <p:cNvPr id="64" name="Line 258"/>
          <p:cNvSpPr>
            <a:spLocks noChangeShapeType="1"/>
          </p:cNvSpPr>
          <p:nvPr/>
        </p:nvSpPr>
        <p:spPr bwMode="auto">
          <a:xfrm>
            <a:off x="7847528" y="2426550"/>
            <a:ext cx="0" cy="304800"/>
          </a:xfrm>
          <a:prstGeom prst="line">
            <a:avLst/>
          </a:prstGeom>
          <a:noFill/>
          <a:ln w="38100">
            <a:solidFill>
              <a:srgbClr val="000000"/>
            </a:solidFill>
            <a:round/>
            <a:headEnd type="triangle" w="med" len="med"/>
            <a:tailEnd type="triangle" w="med" len="med"/>
          </a:ln>
          <a:effectLst/>
        </p:spPr>
        <p:txBody>
          <a:bodyPr wrap="none" anchor="ctr">
            <a:prstTxWarp prst="textNoShape">
              <a:avLst/>
            </a:prstTxWarp>
          </a:bodyPr>
          <a:lstStyle/>
          <a:p>
            <a:pPr>
              <a:defRPr/>
            </a:pPr>
            <a:endParaRPr lang="en-US" kern="0">
              <a:solidFill>
                <a:sysClr val="windowText" lastClr="000000"/>
              </a:solidFill>
            </a:endParaRPr>
          </a:p>
        </p:txBody>
      </p:sp>
      <p:sp>
        <p:nvSpPr>
          <p:cNvPr id="65" name="Rectangle 235"/>
          <p:cNvSpPr>
            <a:spLocks noChangeArrowheads="1"/>
          </p:cNvSpPr>
          <p:nvPr/>
        </p:nvSpPr>
        <p:spPr bwMode="auto">
          <a:xfrm>
            <a:off x="6933128" y="1118450"/>
            <a:ext cx="1841500" cy="241300"/>
          </a:xfrm>
          <a:prstGeom prst="rect">
            <a:avLst/>
          </a:prstGeom>
          <a:solidFill>
            <a:srgbClr val="F7F5CD"/>
          </a:solidFill>
          <a:ln w="12700">
            <a:solidFill>
              <a:srgbClr val="000000"/>
            </a:solidFill>
            <a:miter lim="800000"/>
            <a:headEnd/>
            <a:tailEnd/>
          </a:ln>
          <a:effectLst/>
        </p:spPr>
        <p:txBody>
          <a:bodyPr wrap="none" anchor="ctr">
            <a:prstTxWarp prst="textNoShape">
              <a:avLst/>
            </a:prstTxWarp>
          </a:bodyPr>
          <a:lstStyle/>
          <a:p>
            <a:pPr>
              <a:defRPr/>
            </a:pPr>
            <a:endParaRPr lang="en-US" kern="0" dirty="0">
              <a:solidFill>
                <a:srgbClr val="CCFFCC"/>
              </a:solidFill>
            </a:endParaRPr>
          </a:p>
        </p:txBody>
      </p:sp>
      <p:sp>
        <p:nvSpPr>
          <p:cNvPr id="66" name="Rectangle 264"/>
          <p:cNvSpPr>
            <a:spLocks noChangeArrowheads="1"/>
          </p:cNvSpPr>
          <p:nvPr/>
        </p:nvSpPr>
        <p:spPr bwMode="auto">
          <a:xfrm>
            <a:off x="7771328" y="1269263"/>
            <a:ext cx="134938" cy="152400"/>
          </a:xfrm>
          <a:prstGeom prst="rect">
            <a:avLst/>
          </a:prstGeom>
          <a:solidFill>
            <a:srgbClr val="F7F5CD"/>
          </a:solidFill>
          <a:ln w="12700">
            <a:noFill/>
            <a:miter lim="800000"/>
            <a:headEnd/>
            <a:tailEnd/>
          </a:ln>
          <a:effectLst/>
        </p:spPr>
        <p:txBody>
          <a:bodyPr wrap="none" anchor="ctr">
            <a:prstTxWarp prst="textNoShape">
              <a:avLst/>
            </a:prstTxWarp>
          </a:bodyPr>
          <a:lstStyle/>
          <a:p>
            <a:pPr>
              <a:defRPr/>
            </a:pPr>
            <a:endParaRPr lang="en-US" kern="0">
              <a:solidFill>
                <a:sysClr val="windowText" lastClr="000000"/>
              </a:solidFill>
            </a:endParaRPr>
          </a:p>
        </p:txBody>
      </p:sp>
      <p:sp>
        <p:nvSpPr>
          <p:cNvPr id="67" name="Text Box 265"/>
          <p:cNvSpPr txBox="1">
            <a:spLocks noChangeArrowheads="1"/>
          </p:cNvSpPr>
          <p:nvPr/>
        </p:nvSpPr>
        <p:spPr bwMode="auto">
          <a:xfrm>
            <a:off x="6862138" y="789297"/>
            <a:ext cx="928459" cy="369332"/>
          </a:xfrm>
          <a:prstGeom prst="rect">
            <a:avLst/>
          </a:prstGeom>
          <a:noFill/>
          <a:ln w="12700">
            <a:noFill/>
            <a:miter lim="800000"/>
            <a:headEnd/>
            <a:tailEnd/>
          </a:ln>
          <a:effectLst/>
        </p:spPr>
        <p:txBody>
          <a:bodyPr wrap="none" anchor="ctr">
            <a:prstTxWarp prst="textNoShape">
              <a:avLst/>
            </a:prstTxWarp>
            <a:spAutoFit/>
          </a:bodyPr>
          <a:lstStyle/>
          <a:p>
            <a:pPr>
              <a:defRPr/>
            </a:pPr>
            <a:r>
              <a:rPr lang="en-US" kern="0" dirty="0">
                <a:solidFill>
                  <a:sysClr val="windowText" lastClr="000000"/>
                </a:solidFill>
                <a:latin typeface="Arial" charset="0"/>
              </a:rPr>
              <a:t>I/O bus</a:t>
            </a:r>
          </a:p>
        </p:txBody>
      </p:sp>
      <p:sp>
        <p:nvSpPr>
          <p:cNvPr id="68" name="Rectangle 271"/>
          <p:cNvSpPr>
            <a:spLocks noChangeArrowheads="1"/>
          </p:cNvSpPr>
          <p:nvPr/>
        </p:nvSpPr>
        <p:spPr bwMode="auto">
          <a:xfrm>
            <a:off x="9066728" y="902550"/>
            <a:ext cx="381000" cy="533400"/>
          </a:xfrm>
          <a:prstGeom prst="rect">
            <a:avLst/>
          </a:prstGeom>
          <a:solidFill>
            <a:srgbClr val="FFFFFF"/>
          </a:solidFill>
          <a:ln w="12700">
            <a:noFill/>
            <a:miter lim="800000"/>
            <a:headEnd/>
            <a:tailEnd/>
          </a:ln>
          <a:effectLst/>
        </p:spPr>
        <p:txBody>
          <a:bodyPr wrap="none" anchor="ctr">
            <a:prstTxWarp prst="textNoShape">
              <a:avLst/>
            </a:prstTxWarp>
          </a:bodyPr>
          <a:lstStyle/>
          <a:p>
            <a:pPr>
              <a:defRPr/>
            </a:pPr>
            <a:endParaRPr lang="en-US" sz="2400" kern="0">
              <a:solidFill>
                <a:sysClr val="windowText" lastClr="000000"/>
              </a:solidFill>
              <a:latin typeface="Arial" charset="0"/>
            </a:endParaRPr>
          </a:p>
        </p:txBody>
      </p:sp>
      <p:sp>
        <p:nvSpPr>
          <p:cNvPr id="69" name="Rectangle 272"/>
          <p:cNvSpPr>
            <a:spLocks noChangeArrowheads="1"/>
          </p:cNvSpPr>
          <p:nvPr/>
        </p:nvSpPr>
        <p:spPr bwMode="auto">
          <a:xfrm>
            <a:off x="6552128" y="947000"/>
            <a:ext cx="381000" cy="457200"/>
          </a:xfrm>
          <a:prstGeom prst="rect">
            <a:avLst/>
          </a:prstGeom>
          <a:solidFill>
            <a:srgbClr val="FFFFFF"/>
          </a:solidFill>
          <a:ln w="12700">
            <a:noFill/>
            <a:miter lim="800000"/>
            <a:headEnd/>
            <a:tailEnd/>
          </a:ln>
          <a:effectLst/>
        </p:spPr>
        <p:txBody>
          <a:bodyPr wrap="none" anchor="ctr">
            <a:prstTxWarp prst="textNoShape">
              <a:avLst/>
            </a:prstTxWarp>
          </a:bodyPr>
          <a:lstStyle/>
          <a:p>
            <a:pPr>
              <a:defRPr/>
            </a:pPr>
            <a:endParaRPr lang="en-US" sz="2400" kern="0">
              <a:solidFill>
                <a:sysClr val="windowText" lastClr="000000"/>
              </a:solidFill>
              <a:latin typeface="Arial" charset="0"/>
            </a:endParaRPr>
          </a:p>
        </p:txBody>
      </p:sp>
      <p:sp>
        <p:nvSpPr>
          <p:cNvPr id="84" name="Rectangle 280"/>
          <p:cNvSpPr>
            <a:spLocks noChangeArrowheads="1"/>
          </p:cNvSpPr>
          <p:nvPr/>
        </p:nvSpPr>
        <p:spPr bwMode="auto">
          <a:xfrm>
            <a:off x="4429641" y="3112350"/>
            <a:ext cx="3124200" cy="457200"/>
          </a:xfrm>
          <a:prstGeom prst="rect">
            <a:avLst/>
          </a:prstGeom>
          <a:solidFill>
            <a:srgbClr val="F6F5BD"/>
          </a:solidFill>
          <a:ln w="12700">
            <a:solidFill>
              <a:srgbClr val="000000"/>
            </a:solidFill>
            <a:miter lim="800000"/>
            <a:headEnd/>
            <a:tailEnd/>
          </a:ln>
          <a:effectLst/>
        </p:spPr>
        <p:txBody>
          <a:bodyPr wrap="none" anchor="ctr">
            <a:prstTxWarp prst="textNoShape">
              <a:avLst/>
            </a:prstTxWarp>
          </a:bodyPr>
          <a:lstStyle/>
          <a:p>
            <a:pPr>
              <a:defRPr/>
            </a:pPr>
            <a:endParaRPr lang="en-US" kern="0">
              <a:solidFill>
                <a:sysClr val="windowText" lastClr="000000"/>
              </a:solidFill>
            </a:endParaRPr>
          </a:p>
        </p:txBody>
      </p:sp>
      <p:sp>
        <p:nvSpPr>
          <p:cNvPr id="85" name="Rectangle 274"/>
          <p:cNvSpPr>
            <a:spLocks noChangeArrowheads="1"/>
          </p:cNvSpPr>
          <p:nvPr/>
        </p:nvSpPr>
        <p:spPr bwMode="auto">
          <a:xfrm>
            <a:off x="4505841" y="3188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a:defRPr/>
            </a:pPr>
            <a:r>
              <a:rPr lang="en-US" sz="1500" kern="0" dirty="0">
                <a:solidFill>
                  <a:sysClr val="windowText" lastClr="000000"/>
                </a:solidFill>
                <a:latin typeface="Arial" charset="0"/>
              </a:rPr>
              <a:t>Page 0</a:t>
            </a:r>
          </a:p>
        </p:txBody>
      </p:sp>
      <p:sp>
        <p:nvSpPr>
          <p:cNvPr id="86" name="Rectangle 277"/>
          <p:cNvSpPr>
            <a:spLocks noChangeArrowheads="1"/>
          </p:cNvSpPr>
          <p:nvPr/>
        </p:nvSpPr>
        <p:spPr bwMode="auto">
          <a:xfrm>
            <a:off x="5344041" y="3188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a:defRPr/>
            </a:pPr>
            <a:r>
              <a:rPr lang="en-US" sz="1500" kern="0">
                <a:solidFill>
                  <a:sysClr val="windowText" lastClr="000000"/>
                </a:solidFill>
                <a:latin typeface="Arial" charset="0"/>
              </a:rPr>
              <a:t>Page 1</a:t>
            </a:r>
          </a:p>
        </p:txBody>
      </p:sp>
      <p:sp>
        <p:nvSpPr>
          <p:cNvPr id="87" name="Rectangle 278"/>
          <p:cNvSpPr>
            <a:spLocks noChangeArrowheads="1"/>
          </p:cNvSpPr>
          <p:nvPr/>
        </p:nvSpPr>
        <p:spPr bwMode="auto">
          <a:xfrm>
            <a:off x="6639441" y="3188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a:defRPr/>
            </a:pPr>
            <a:r>
              <a:rPr lang="en-US" sz="1400" kern="0" dirty="0">
                <a:solidFill>
                  <a:sysClr val="windowText" lastClr="000000"/>
                </a:solidFill>
                <a:latin typeface="Arial" charset="0"/>
              </a:rPr>
              <a:t>Page P-1</a:t>
            </a:r>
          </a:p>
        </p:txBody>
      </p:sp>
      <p:sp>
        <p:nvSpPr>
          <p:cNvPr id="88" name="Text Box 279"/>
          <p:cNvSpPr txBox="1">
            <a:spLocks noChangeArrowheads="1"/>
          </p:cNvSpPr>
          <p:nvPr/>
        </p:nvSpPr>
        <p:spPr bwMode="auto">
          <a:xfrm>
            <a:off x="6182241" y="3036150"/>
            <a:ext cx="488950" cy="457200"/>
          </a:xfrm>
          <a:prstGeom prst="rect">
            <a:avLst/>
          </a:prstGeom>
          <a:noFill/>
          <a:ln w="12700">
            <a:noFill/>
            <a:miter lim="800000"/>
            <a:headEnd/>
            <a:tailEnd/>
          </a:ln>
          <a:effectLst/>
        </p:spPr>
        <p:txBody>
          <a:bodyPr wrap="none">
            <a:prstTxWarp prst="textNoShape">
              <a:avLst/>
            </a:prstTxWarp>
            <a:spAutoFit/>
          </a:bodyPr>
          <a:lstStyle/>
          <a:p>
            <a:pPr>
              <a:defRPr/>
            </a:pPr>
            <a:r>
              <a:rPr lang="en-US" sz="2400" kern="0" dirty="0">
                <a:solidFill>
                  <a:sysClr val="windowText" lastClr="000000"/>
                </a:solidFill>
                <a:latin typeface="Arial" charset="0"/>
              </a:rPr>
              <a:t>…</a:t>
            </a:r>
          </a:p>
        </p:txBody>
      </p:sp>
      <p:sp>
        <p:nvSpPr>
          <p:cNvPr id="89" name="Text Box 281"/>
          <p:cNvSpPr txBox="1">
            <a:spLocks noChangeArrowheads="1"/>
          </p:cNvSpPr>
          <p:nvPr/>
        </p:nvSpPr>
        <p:spPr bwMode="auto">
          <a:xfrm>
            <a:off x="4342329" y="2744050"/>
            <a:ext cx="941283" cy="369332"/>
          </a:xfrm>
          <a:prstGeom prst="rect">
            <a:avLst/>
          </a:prstGeom>
          <a:noFill/>
          <a:ln w="12700">
            <a:noFill/>
            <a:miter lim="800000"/>
            <a:headEnd/>
            <a:tailEnd/>
          </a:ln>
          <a:effectLst/>
        </p:spPr>
        <p:txBody>
          <a:bodyPr wrap="none">
            <a:prstTxWarp prst="textNoShape">
              <a:avLst/>
            </a:prstTxWarp>
            <a:spAutoFit/>
          </a:bodyPr>
          <a:lstStyle/>
          <a:p>
            <a:pPr>
              <a:defRPr/>
            </a:pPr>
            <a:r>
              <a:rPr lang="en-US" kern="0" dirty="0">
                <a:solidFill>
                  <a:sysClr val="windowText" lastClr="000000"/>
                </a:solidFill>
                <a:latin typeface="Arial" charset="0"/>
              </a:rPr>
              <a:t>Block 0</a:t>
            </a:r>
          </a:p>
        </p:txBody>
      </p:sp>
      <p:sp>
        <p:nvSpPr>
          <p:cNvPr id="71" name="Text Box 282"/>
          <p:cNvSpPr txBox="1">
            <a:spLocks noChangeArrowheads="1"/>
          </p:cNvSpPr>
          <p:nvPr/>
        </p:nvSpPr>
        <p:spPr bwMode="auto">
          <a:xfrm>
            <a:off x="7587178" y="3080600"/>
            <a:ext cx="488950" cy="457200"/>
          </a:xfrm>
          <a:prstGeom prst="rect">
            <a:avLst/>
          </a:prstGeom>
          <a:noFill/>
          <a:ln w="12700">
            <a:noFill/>
            <a:miter lim="800000"/>
            <a:headEnd/>
            <a:tailEnd/>
          </a:ln>
          <a:effectLst/>
        </p:spPr>
        <p:txBody>
          <a:bodyPr wrap="none">
            <a:prstTxWarp prst="textNoShape">
              <a:avLst/>
            </a:prstTxWarp>
            <a:spAutoFit/>
          </a:bodyPr>
          <a:lstStyle/>
          <a:p>
            <a:pPr>
              <a:defRPr/>
            </a:pPr>
            <a:r>
              <a:rPr lang="en-US" sz="2400" kern="0">
                <a:solidFill>
                  <a:sysClr val="windowText" lastClr="000000"/>
                </a:solidFill>
                <a:latin typeface="Arial" charset="0"/>
              </a:rPr>
              <a:t>…</a:t>
            </a:r>
          </a:p>
        </p:txBody>
      </p:sp>
      <p:sp>
        <p:nvSpPr>
          <p:cNvPr id="78" name="Rectangle 287"/>
          <p:cNvSpPr>
            <a:spLocks noChangeArrowheads="1"/>
          </p:cNvSpPr>
          <p:nvPr/>
        </p:nvSpPr>
        <p:spPr bwMode="auto">
          <a:xfrm>
            <a:off x="8152328" y="3112350"/>
            <a:ext cx="3124200" cy="457200"/>
          </a:xfrm>
          <a:prstGeom prst="rect">
            <a:avLst/>
          </a:prstGeom>
          <a:solidFill>
            <a:srgbClr val="F6F5BD"/>
          </a:solidFill>
          <a:ln w="12700">
            <a:solidFill>
              <a:srgbClr val="000000"/>
            </a:solidFill>
            <a:miter lim="800000"/>
            <a:headEnd/>
            <a:tailEnd/>
          </a:ln>
          <a:effectLst/>
        </p:spPr>
        <p:txBody>
          <a:bodyPr wrap="none" anchor="ctr">
            <a:prstTxWarp prst="textNoShape">
              <a:avLst/>
            </a:prstTxWarp>
          </a:bodyPr>
          <a:lstStyle/>
          <a:p>
            <a:pPr>
              <a:defRPr/>
            </a:pPr>
            <a:endParaRPr lang="en-US" kern="0">
              <a:solidFill>
                <a:sysClr val="windowText" lastClr="000000"/>
              </a:solidFill>
            </a:endParaRPr>
          </a:p>
        </p:txBody>
      </p:sp>
      <p:sp>
        <p:nvSpPr>
          <p:cNvPr id="79" name="Rectangle 283"/>
          <p:cNvSpPr>
            <a:spLocks noChangeArrowheads="1"/>
          </p:cNvSpPr>
          <p:nvPr/>
        </p:nvSpPr>
        <p:spPr bwMode="auto">
          <a:xfrm>
            <a:off x="8228528" y="3188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a:defRPr/>
            </a:pPr>
            <a:r>
              <a:rPr lang="en-US" sz="1500" kern="0">
                <a:solidFill>
                  <a:sysClr val="windowText" lastClr="000000"/>
                </a:solidFill>
                <a:latin typeface="Arial" charset="0"/>
              </a:rPr>
              <a:t>Page 0</a:t>
            </a:r>
          </a:p>
        </p:txBody>
      </p:sp>
      <p:sp>
        <p:nvSpPr>
          <p:cNvPr id="80" name="Rectangle 284"/>
          <p:cNvSpPr>
            <a:spLocks noChangeArrowheads="1"/>
          </p:cNvSpPr>
          <p:nvPr/>
        </p:nvSpPr>
        <p:spPr bwMode="auto">
          <a:xfrm>
            <a:off x="9066728" y="3188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a:defRPr/>
            </a:pPr>
            <a:r>
              <a:rPr lang="en-US" sz="1500" kern="0">
                <a:solidFill>
                  <a:sysClr val="windowText" lastClr="000000"/>
                </a:solidFill>
                <a:latin typeface="Arial" charset="0"/>
              </a:rPr>
              <a:t>Page 1</a:t>
            </a:r>
          </a:p>
        </p:txBody>
      </p:sp>
      <p:sp>
        <p:nvSpPr>
          <p:cNvPr id="81" name="Rectangle 285"/>
          <p:cNvSpPr>
            <a:spLocks noChangeArrowheads="1"/>
          </p:cNvSpPr>
          <p:nvPr/>
        </p:nvSpPr>
        <p:spPr bwMode="auto">
          <a:xfrm>
            <a:off x="10362128" y="3188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a:defRPr/>
            </a:pPr>
            <a:r>
              <a:rPr lang="en-US" sz="1400" kern="0" dirty="0">
                <a:solidFill>
                  <a:sysClr val="windowText" lastClr="000000"/>
                </a:solidFill>
                <a:latin typeface="Arial" charset="0"/>
              </a:rPr>
              <a:t>Page P-1</a:t>
            </a:r>
          </a:p>
        </p:txBody>
      </p:sp>
      <p:sp>
        <p:nvSpPr>
          <p:cNvPr id="82" name="Text Box 286"/>
          <p:cNvSpPr txBox="1">
            <a:spLocks noChangeArrowheads="1"/>
          </p:cNvSpPr>
          <p:nvPr/>
        </p:nvSpPr>
        <p:spPr bwMode="auto">
          <a:xfrm>
            <a:off x="9904928" y="3036150"/>
            <a:ext cx="488950" cy="457200"/>
          </a:xfrm>
          <a:prstGeom prst="rect">
            <a:avLst/>
          </a:prstGeom>
          <a:noFill/>
          <a:ln w="12700">
            <a:noFill/>
            <a:miter lim="800000"/>
            <a:headEnd/>
            <a:tailEnd/>
          </a:ln>
          <a:effectLst/>
        </p:spPr>
        <p:txBody>
          <a:bodyPr wrap="none">
            <a:prstTxWarp prst="textNoShape">
              <a:avLst/>
            </a:prstTxWarp>
            <a:spAutoFit/>
          </a:bodyPr>
          <a:lstStyle/>
          <a:p>
            <a:pPr>
              <a:defRPr/>
            </a:pPr>
            <a:r>
              <a:rPr lang="en-US" sz="2400" kern="0" dirty="0">
                <a:solidFill>
                  <a:sysClr val="windowText" lastClr="000000"/>
                </a:solidFill>
                <a:latin typeface="Arial" charset="0"/>
              </a:rPr>
              <a:t>…</a:t>
            </a:r>
          </a:p>
        </p:txBody>
      </p:sp>
      <p:sp>
        <p:nvSpPr>
          <p:cNvPr id="83" name="Text Box 288"/>
          <p:cNvSpPr txBox="1">
            <a:spLocks noChangeArrowheads="1"/>
          </p:cNvSpPr>
          <p:nvPr/>
        </p:nvSpPr>
        <p:spPr bwMode="auto">
          <a:xfrm>
            <a:off x="8076128" y="2744050"/>
            <a:ext cx="1236236" cy="369332"/>
          </a:xfrm>
          <a:prstGeom prst="rect">
            <a:avLst/>
          </a:prstGeom>
          <a:noFill/>
          <a:ln w="12700">
            <a:noFill/>
            <a:miter lim="800000"/>
            <a:headEnd/>
            <a:tailEnd/>
          </a:ln>
          <a:effectLst/>
        </p:spPr>
        <p:txBody>
          <a:bodyPr wrap="none">
            <a:prstTxWarp prst="textNoShape">
              <a:avLst/>
            </a:prstTxWarp>
            <a:spAutoFit/>
          </a:bodyPr>
          <a:lstStyle/>
          <a:p>
            <a:pPr>
              <a:defRPr/>
            </a:pPr>
            <a:r>
              <a:rPr lang="en-US" kern="0" dirty="0">
                <a:solidFill>
                  <a:sysClr val="windowText" lastClr="000000"/>
                </a:solidFill>
                <a:latin typeface="Arial" charset="0"/>
              </a:rPr>
              <a:t>Block  B-1</a:t>
            </a:r>
          </a:p>
        </p:txBody>
      </p:sp>
      <p:sp>
        <p:nvSpPr>
          <p:cNvPr id="74" name="Text Box 291"/>
          <p:cNvSpPr txBox="1">
            <a:spLocks noChangeArrowheads="1"/>
          </p:cNvSpPr>
          <p:nvPr/>
        </p:nvSpPr>
        <p:spPr bwMode="auto">
          <a:xfrm>
            <a:off x="4188342" y="2439250"/>
            <a:ext cx="1646605" cy="369332"/>
          </a:xfrm>
          <a:prstGeom prst="rect">
            <a:avLst/>
          </a:prstGeom>
          <a:noFill/>
          <a:ln w="12700">
            <a:noFill/>
            <a:miter lim="800000"/>
            <a:headEnd/>
            <a:tailEnd/>
          </a:ln>
          <a:effectLst/>
        </p:spPr>
        <p:txBody>
          <a:bodyPr wrap="none">
            <a:prstTxWarp prst="textNoShape">
              <a:avLst/>
            </a:prstTxWarp>
            <a:spAutoFit/>
          </a:bodyPr>
          <a:lstStyle/>
          <a:p>
            <a:pPr>
              <a:defRPr/>
            </a:pPr>
            <a:r>
              <a:rPr lang="en-US" kern="0" dirty="0">
                <a:solidFill>
                  <a:sysClr val="windowText" lastClr="000000"/>
                </a:solidFill>
                <a:latin typeface="Arial" charset="0"/>
              </a:rPr>
              <a:t>Flash memory</a:t>
            </a:r>
          </a:p>
        </p:txBody>
      </p:sp>
      <p:sp>
        <p:nvSpPr>
          <p:cNvPr id="75" name="Rectangle 292"/>
          <p:cNvSpPr>
            <a:spLocks noChangeArrowheads="1"/>
          </p:cNvSpPr>
          <p:nvPr/>
        </p:nvSpPr>
        <p:spPr bwMode="auto">
          <a:xfrm>
            <a:off x="4113728" y="1893150"/>
            <a:ext cx="7467600" cy="2057400"/>
          </a:xfrm>
          <a:prstGeom prst="rect">
            <a:avLst/>
          </a:prstGeom>
          <a:noFill/>
          <a:ln w="12700">
            <a:solidFill>
              <a:srgbClr val="000000"/>
            </a:solidFill>
            <a:prstDash val="dash"/>
            <a:miter lim="800000"/>
            <a:headEnd/>
            <a:tailEnd/>
          </a:ln>
          <a:effectLst/>
        </p:spPr>
        <p:txBody>
          <a:bodyPr wrap="none" anchor="ctr">
            <a:prstTxWarp prst="textNoShape">
              <a:avLst/>
            </a:prstTxWarp>
          </a:bodyPr>
          <a:lstStyle/>
          <a:p>
            <a:pPr>
              <a:defRPr/>
            </a:pPr>
            <a:endParaRPr lang="en-US" kern="0">
              <a:solidFill>
                <a:sysClr val="windowText" lastClr="000000"/>
              </a:solidFill>
            </a:endParaRPr>
          </a:p>
        </p:txBody>
      </p:sp>
      <p:sp>
        <p:nvSpPr>
          <p:cNvPr id="76" name="Text Box 293"/>
          <p:cNvSpPr txBox="1">
            <a:spLocks noChangeArrowheads="1"/>
          </p:cNvSpPr>
          <p:nvPr/>
        </p:nvSpPr>
        <p:spPr bwMode="auto">
          <a:xfrm>
            <a:off x="4021653" y="1556600"/>
            <a:ext cx="2505814" cy="369332"/>
          </a:xfrm>
          <a:prstGeom prst="rect">
            <a:avLst/>
          </a:prstGeom>
          <a:noFill/>
          <a:ln w="12700">
            <a:noFill/>
            <a:miter lim="800000"/>
            <a:headEnd/>
            <a:tailEnd/>
          </a:ln>
          <a:effectLst/>
        </p:spPr>
        <p:txBody>
          <a:bodyPr wrap="none">
            <a:prstTxWarp prst="textNoShape">
              <a:avLst/>
            </a:prstTxWarp>
            <a:spAutoFit/>
          </a:bodyPr>
          <a:lstStyle/>
          <a:p>
            <a:pPr>
              <a:defRPr/>
            </a:pPr>
            <a:r>
              <a:rPr lang="en-US" kern="0" dirty="0">
                <a:solidFill>
                  <a:sysClr val="windowText" lastClr="000000"/>
                </a:solidFill>
                <a:latin typeface="Arial" charset="0"/>
              </a:rPr>
              <a:t>Solid State Disk (SSD)</a:t>
            </a:r>
          </a:p>
        </p:txBody>
      </p:sp>
      <p:sp>
        <p:nvSpPr>
          <p:cNvPr id="77" name="Text Box 297"/>
          <p:cNvSpPr txBox="1">
            <a:spLocks noChangeArrowheads="1"/>
          </p:cNvSpPr>
          <p:nvPr/>
        </p:nvSpPr>
        <p:spPr bwMode="auto">
          <a:xfrm>
            <a:off x="8990528" y="1231163"/>
            <a:ext cx="2133600" cy="523220"/>
          </a:xfrm>
          <a:prstGeom prst="rect">
            <a:avLst/>
          </a:prstGeom>
          <a:noFill/>
          <a:ln w="12700">
            <a:noFill/>
            <a:miter lim="800000"/>
            <a:headEnd/>
            <a:tailEnd/>
          </a:ln>
          <a:effectLst/>
        </p:spPr>
        <p:txBody>
          <a:bodyPr>
            <a:prstTxWarp prst="textNoShape">
              <a:avLst/>
            </a:prstTxWarp>
            <a:spAutoFit/>
          </a:bodyPr>
          <a:lstStyle/>
          <a:p>
            <a:pPr>
              <a:defRPr/>
            </a:pPr>
            <a:r>
              <a:rPr lang="en-US" sz="1400" i="1" kern="0" dirty="0">
                <a:solidFill>
                  <a:sysClr val="windowText" lastClr="000000"/>
                </a:solidFill>
              </a:rPr>
              <a:t>Requests to read and </a:t>
            </a:r>
          </a:p>
          <a:p>
            <a:pPr>
              <a:defRPr/>
            </a:pPr>
            <a:r>
              <a:rPr lang="en-US" sz="1400" i="1" kern="0" dirty="0">
                <a:solidFill>
                  <a:sysClr val="windowText" lastClr="000000"/>
                </a:solidFill>
              </a:rPr>
              <a:t>write logical disk blocks</a:t>
            </a:r>
          </a:p>
        </p:txBody>
      </p:sp>
      <p:sp>
        <p:nvSpPr>
          <p:cNvPr id="4" name="Slide Number Placeholder 3">
            <a:extLst>
              <a:ext uri="{FF2B5EF4-FFF2-40B4-BE49-F238E27FC236}">
                <a16:creationId xmlns:a16="http://schemas.microsoft.com/office/drawing/2014/main" id="{B42DE894-C22A-446B-993E-E39DA43FAC75}"/>
              </a:ext>
            </a:extLst>
          </p:cNvPr>
          <p:cNvSpPr>
            <a:spLocks noGrp="1"/>
          </p:cNvSpPr>
          <p:nvPr>
            <p:ph type="sldNum" sz="quarter" idx="12"/>
          </p:nvPr>
        </p:nvSpPr>
        <p:spPr/>
        <p:txBody>
          <a:bodyPr/>
          <a:lstStyle/>
          <a:p>
            <a:fld id="{0778C724-3839-4D76-A707-B4C23905D055}" type="slidenum">
              <a:rPr lang="en-US" smtClean="0"/>
              <a:t>24</a:t>
            </a:fld>
            <a:endParaRPr lang="en-US"/>
          </a:p>
        </p:txBody>
      </p:sp>
    </p:spTree>
    <p:extLst>
      <p:ext uri="{BB962C8B-B14F-4D97-AF65-F5344CB8AC3E}">
        <p14:creationId xmlns:p14="http://schemas.microsoft.com/office/powerpoint/2010/main" val="4213064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SSDs vs Rotating Disks</a:t>
            </a:r>
          </a:p>
        </p:txBody>
      </p:sp>
      <p:sp>
        <p:nvSpPr>
          <p:cNvPr id="3" name="Content Placeholder 2"/>
          <p:cNvSpPr>
            <a:spLocks noGrp="1"/>
          </p:cNvSpPr>
          <p:nvPr>
            <p:ph idx="1"/>
          </p:nvPr>
        </p:nvSpPr>
        <p:spPr/>
        <p:txBody>
          <a:bodyPr>
            <a:normAutofit lnSpcReduction="10000"/>
          </a:bodyPr>
          <a:lstStyle/>
          <a:p>
            <a:r>
              <a:rPr lang="en-US" sz="2400" dirty="0"/>
              <a:t>Advantages </a:t>
            </a:r>
          </a:p>
          <a:p>
            <a:pPr lvl="1"/>
            <a:r>
              <a:rPr lang="en-US" sz="2000" dirty="0"/>
              <a:t>No moving parts </a:t>
            </a:r>
            <a:r>
              <a:rPr lang="en-US" sz="2000" dirty="0">
                <a:sym typeface="Wingdings"/>
              </a:rPr>
              <a:t> faster, less power, more rugged</a:t>
            </a:r>
          </a:p>
          <a:p>
            <a:pPr lvl="1"/>
            <a:endParaRPr lang="en-US" sz="2000" dirty="0"/>
          </a:p>
          <a:p>
            <a:r>
              <a:rPr lang="en-US" sz="2400" dirty="0"/>
              <a:t>Disadvantages</a:t>
            </a:r>
          </a:p>
          <a:p>
            <a:pPr lvl="1"/>
            <a:r>
              <a:rPr lang="en-US" sz="2000" dirty="0"/>
              <a:t>Have the potential to wear out </a:t>
            </a:r>
          </a:p>
          <a:p>
            <a:pPr lvl="2"/>
            <a:r>
              <a:rPr lang="en-US" sz="2000" dirty="0"/>
              <a:t>Mitigated by “wear leveling logic” in flash translation layer</a:t>
            </a:r>
          </a:p>
          <a:p>
            <a:pPr lvl="2"/>
            <a:r>
              <a:rPr lang="en-US" sz="2000" dirty="0"/>
              <a:t>Order  petabyte (10</a:t>
            </a:r>
            <a:r>
              <a:rPr lang="en-US" sz="2000" baseline="30000" dirty="0"/>
              <a:t>15</a:t>
            </a:r>
            <a:r>
              <a:rPr lang="en-US" sz="2000" dirty="0"/>
              <a:t> bytes) of random writes before they wear out</a:t>
            </a:r>
          </a:p>
          <a:p>
            <a:pPr lvl="1"/>
            <a:r>
              <a:rPr lang="en-US" sz="2000" dirty="0"/>
              <a:t>More expensive per byte (but getting cheaper)</a:t>
            </a:r>
          </a:p>
          <a:p>
            <a:pPr lvl="2"/>
            <a:r>
              <a:rPr lang="en-US" sz="2000" dirty="0"/>
              <a:t>2021: HDD $0.02 per GB, SSD $0.09 per GB</a:t>
            </a:r>
          </a:p>
          <a:p>
            <a:pPr lvl="1"/>
            <a:endParaRPr lang="en-US" sz="2000" dirty="0"/>
          </a:p>
          <a:p>
            <a:r>
              <a:rPr lang="en-US" sz="2400" dirty="0"/>
              <a:t>Applications</a:t>
            </a:r>
          </a:p>
          <a:p>
            <a:pPr lvl="1"/>
            <a:r>
              <a:rPr lang="en-US" sz="2000" dirty="0"/>
              <a:t>Portable electronics (phones, tablets, etc.)</a:t>
            </a:r>
          </a:p>
          <a:p>
            <a:pPr lvl="1"/>
            <a:r>
              <a:rPr lang="en-US" sz="2000" dirty="0"/>
              <a:t>Began to appear in desktops and servers circa 2007</a:t>
            </a:r>
          </a:p>
          <a:p>
            <a:pPr lvl="1"/>
            <a:r>
              <a:rPr lang="en-US" sz="2000" dirty="0"/>
              <a:t>Now common on laptops as well</a:t>
            </a:r>
          </a:p>
          <a:p>
            <a:pPr lvl="1"/>
            <a:endParaRPr lang="en-US" sz="2000" dirty="0"/>
          </a:p>
        </p:txBody>
      </p:sp>
      <p:sp>
        <p:nvSpPr>
          <p:cNvPr id="4" name="Slide Number Placeholder 3">
            <a:extLst>
              <a:ext uri="{FF2B5EF4-FFF2-40B4-BE49-F238E27FC236}">
                <a16:creationId xmlns:a16="http://schemas.microsoft.com/office/drawing/2014/main" id="{4C71FFEA-166D-407B-9301-A9A678B048B1}"/>
              </a:ext>
            </a:extLst>
          </p:cNvPr>
          <p:cNvSpPr>
            <a:spLocks noGrp="1"/>
          </p:cNvSpPr>
          <p:nvPr>
            <p:ph type="sldNum" sz="quarter" idx="12"/>
          </p:nvPr>
        </p:nvSpPr>
        <p:spPr/>
        <p:txBody>
          <a:bodyPr/>
          <a:lstStyle/>
          <a:p>
            <a:fld id="{0778C724-3839-4D76-A707-B4C23905D055}" type="slidenum">
              <a:rPr lang="en-US" smtClean="0"/>
              <a:t>25</a:t>
            </a:fld>
            <a:endParaRPr lang="en-US"/>
          </a:p>
        </p:txBody>
      </p:sp>
      <p:sp>
        <p:nvSpPr>
          <p:cNvPr id="5" name="TextBox 4">
            <a:extLst>
              <a:ext uri="{FF2B5EF4-FFF2-40B4-BE49-F238E27FC236}">
                <a16:creationId xmlns:a16="http://schemas.microsoft.com/office/drawing/2014/main" id="{1F88F6B7-AA78-423E-910C-40A92C1DBB98}"/>
              </a:ext>
            </a:extLst>
          </p:cNvPr>
          <p:cNvSpPr txBox="1"/>
          <p:nvPr/>
        </p:nvSpPr>
        <p:spPr>
          <a:xfrm>
            <a:off x="8049296" y="4997003"/>
            <a:ext cx="3335628" cy="1015663"/>
          </a:xfrm>
          <a:prstGeom prst="rect">
            <a:avLst/>
          </a:prstGeom>
          <a:noFill/>
          <a:ln w="38100">
            <a:solidFill>
              <a:srgbClr val="FFC000"/>
            </a:solidFill>
          </a:ln>
        </p:spPr>
        <p:txBody>
          <a:bodyPr wrap="square" rtlCol="0">
            <a:spAutoFit/>
          </a:bodyPr>
          <a:lstStyle/>
          <a:p>
            <a:r>
              <a:rPr lang="en-US" sz="2000" dirty="0"/>
              <a:t>Biggest speed improvement to your computer:</a:t>
            </a:r>
          </a:p>
          <a:p>
            <a:pPr marL="342900" indent="-342900">
              <a:buFont typeface="Arial" panose="020B0604020202020204" pitchFamily="34" charset="0"/>
              <a:buChar char="•"/>
            </a:pPr>
            <a:r>
              <a:rPr lang="en-US" sz="2000" dirty="0"/>
              <a:t>Get an SSD</a:t>
            </a:r>
          </a:p>
        </p:txBody>
      </p:sp>
    </p:spTree>
    <p:extLst>
      <p:ext uri="{BB962C8B-B14F-4D97-AF65-F5344CB8AC3E}">
        <p14:creationId xmlns:p14="http://schemas.microsoft.com/office/powerpoint/2010/main" val="4187789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p:txBody>
          <a:bodyPr/>
          <a:lstStyle/>
          <a:p>
            <a:r>
              <a:rPr lang="en-US" dirty="0"/>
              <a:t>Reading memory from disk</a:t>
            </a:r>
          </a:p>
        </p:txBody>
      </p:sp>
      <p:sp>
        <p:nvSpPr>
          <p:cNvPr id="4" name="Content Placeholder 3">
            <a:extLst>
              <a:ext uri="{FF2B5EF4-FFF2-40B4-BE49-F238E27FC236}">
                <a16:creationId xmlns:a16="http://schemas.microsoft.com/office/drawing/2014/main" id="{47F65B61-D8DB-4C2B-B581-E6464B68F81A}"/>
              </a:ext>
            </a:extLst>
          </p:cNvPr>
          <p:cNvSpPr>
            <a:spLocks noGrp="1"/>
          </p:cNvSpPr>
          <p:nvPr>
            <p:ph idx="1"/>
          </p:nvPr>
        </p:nvSpPr>
        <p:spPr>
          <a:xfrm>
            <a:off x="7924443" y="1143000"/>
            <a:ext cx="3655952" cy="5029200"/>
          </a:xfrm>
        </p:spPr>
        <p:txBody>
          <a:bodyPr>
            <a:normAutofit lnSpcReduction="10000"/>
          </a:bodyPr>
          <a:lstStyle/>
          <a:p>
            <a:r>
              <a:rPr lang="en-US" dirty="0"/>
              <a:t>Data from disk is always read into Main Memory</a:t>
            </a:r>
          </a:p>
          <a:p>
            <a:pPr lvl="1"/>
            <a:endParaRPr lang="en-US" dirty="0"/>
          </a:p>
          <a:p>
            <a:r>
              <a:rPr lang="en-US" dirty="0"/>
              <a:t>Direct Memory Access (DMA)</a:t>
            </a:r>
          </a:p>
          <a:p>
            <a:pPr lvl="1"/>
            <a:r>
              <a:rPr lang="en-US" dirty="0"/>
              <a:t>Processor starts a read and then returns to programs</a:t>
            </a:r>
          </a:p>
          <a:p>
            <a:pPr lvl="1"/>
            <a:r>
              <a:rPr lang="en-US" dirty="0"/>
              <a:t>Disk performs the read, transfers data, then notifies processor when done</a:t>
            </a:r>
          </a:p>
        </p:txBody>
      </p:sp>
      <p:sp>
        <p:nvSpPr>
          <p:cNvPr id="3" name="Slide Number Placeholder 2">
            <a:extLst>
              <a:ext uri="{FF2B5EF4-FFF2-40B4-BE49-F238E27FC236}">
                <a16:creationId xmlns:a16="http://schemas.microsoft.com/office/drawing/2014/main" id="{D823D973-8EB7-4111-8D54-1EE21C06CF16}"/>
              </a:ext>
            </a:extLst>
          </p:cNvPr>
          <p:cNvSpPr>
            <a:spLocks noGrp="1"/>
          </p:cNvSpPr>
          <p:nvPr>
            <p:ph type="sldNum" sz="quarter" idx="12"/>
          </p:nvPr>
        </p:nvSpPr>
        <p:spPr/>
        <p:txBody>
          <a:bodyPr/>
          <a:lstStyle/>
          <a:p>
            <a:fld id="{0778C724-3839-4D76-A707-B4C23905D055}" type="slidenum">
              <a:rPr lang="en-US" smtClean="0"/>
              <a:t>26</a:t>
            </a:fld>
            <a:endParaRPr lang="en-US"/>
          </a:p>
        </p:txBody>
      </p:sp>
      <p:sp>
        <p:nvSpPr>
          <p:cNvPr id="690179" name="Rectangle 3"/>
          <p:cNvSpPr>
            <a:spLocks noChangeArrowheads="1"/>
          </p:cNvSpPr>
          <p:nvPr/>
        </p:nvSpPr>
        <p:spPr bwMode="auto">
          <a:xfrm>
            <a:off x="6878282" y="2722837"/>
            <a:ext cx="909637" cy="914400"/>
          </a:xfrm>
          <a:prstGeom prst="rect">
            <a:avLst/>
          </a:prstGeom>
          <a:noFill/>
          <a:ln w="12700">
            <a:solidFill>
              <a:schemeClr val="tx1"/>
            </a:solidFill>
            <a:miter lim="800000"/>
            <a:headEnd/>
            <a:tailEnd/>
          </a:ln>
          <a:effectLst/>
        </p:spPr>
        <p:txBody>
          <a:bodyPr wrap="none" anchor="ctr"/>
          <a:lstStyle/>
          <a:p>
            <a:pPr algn="ctr" eaLnBrk="0" hangingPunct="0"/>
            <a:r>
              <a:rPr lang="en-US" sz="1600" b="1">
                <a:latin typeface="Helvetica" pitchFamily="34" charset="0"/>
              </a:rPr>
              <a:t>main</a:t>
            </a:r>
          </a:p>
          <a:p>
            <a:pPr algn="ctr" eaLnBrk="0" hangingPunct="0"/>
            <a:r>
              <a:rPr lang="en-US" sz="1600" b="1">
                <a:latin typeface="Helvetica" pitchFamily="34" charset="0"/>
              </a:rPr>
              <a:t>memory</a:t>
            </a:r>
          </a:p>
        </p:txBody>
      </p:sp>
      <p:sp>
        <p:nvSpPr>
          <p:cNvPr id="690180" name="AutoShape 4"/>
          <p:cNvSpPr>
            <a:spLocks noChangeArrowheads="1"/>
          </p:cNvSpPr>
          <p:nvPr/>
        </p:nvSpPr>
        <p:spPr bwMode="auto">
          <a:xfrm>
            <a:off x="5354281" y="2875237"/>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lstStyle/>
          <a:p>
            <a:endParaRPr lang="en-US"/>
          </a:p>
        </p:txBody>
      </p:sp>
      <p:sp>
        <p:nvSpPr>
          <p:cNvPr id="690181" name="Rectangle 5"/>
          <p:cNvSpPr>
            <a:spLocks noChangeArrowheads="1"/>
          </p:cNvSpPr>
          <p:nvPr/>
        </p:nvSpPr>
        <p:spPr bwMode="auto">
          <a:xfrm>
            <a:off x="4439882" y="2906987"/>
            <a:ext cx="909637" cy="577850"/>
          </a:xfrm>
          <a:prstGeom prst="rect">
            <a:avLst/>
          </a:prstGeom>
          <a:noFill/>
          <a:ln w="12700">
            <a:solidFill>
              <a:schemeClr val="tx1"/>
            </a:solidFill>
            <a:miter lim="800000"/>
            <a:headEnd/>
            <a:tailEnd/>
          </a:ln>
          <a:effectLst/>
        </p:spPr>
        <p:txBody>
          <a:bodyPr wrap="none" anchor="ctr"/>
          <a:lstStyle/>
          <a:p>
            <a:pPr algn="ctr" eaLnBrk="0" hangingPunct="0"/>
            <a:endParaRPr lang="en-US" sz="1600" b="1">
              <a:latin typeface="Helvetica" pitchFamily="34" charset="0"/>
            </a:endParaRPr>
          </a:p>
        </p:txBody>
      </p:sp>
      <p:sp>
        <p:nvSpPr>
          <p:cNvPr id="690182" name="AutoShape 6"/>
          <p:cNvSpPr>
            <a:spLocks noChangeArrowheads="1"/>
          </p:cNvSpPr>
          <p:nvPr/>
        </p:nvSpPr>
        <p:spPr bwMode="auto">
          <a:xfrm>
            <a:off x="2982556" y="2875237"/>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lstStyle/>
          <a:p>
            <a:endParaRPr lang="en-US"/>
          </a:p>
        </p:txBody>
      </p:sp>
      <p:sp>
        <p:nvSpPr>
          <p:cNvPr id="690183" name="Rectangle 7"/>
          <p:cNvSpPr>
            <a:spLocks noChangeArrowheads="1"/>
          </p:cNvSpPr>
          <p:nvPr/>
        </p:nvSpPr>
        <p:spPr bwMode="auto">
          <a:xfrm>
            <a:off x="1998306" y="1579837"/>
            <a:ext cx="684212" cy="152400"/>
          </a:xfrm>
          <a:prstGeom prst="rect">
            <a:avLst/>
          </a:prstGeom>
          <a:noFill/>
          <a:ln w="12700">
            <a:solidFill>
              <a:schemeClr val="tx1"/>
            </a:solidFill>
            <a:miter lim="800000"/>
            <a:headEnd/>
            <a:tailEnd/>
          </a:ln>
          <a:effectLst/>
        </p:spPr>
        <p:txBody>
          <a:bodyPr wrap="none" anchor="ctr"/>
          <a:lstStyle/>
          <a:p>
            <a:endParaRPr lang="en-US"/>
          </a:p>
        </p:txBody>
      </p:sp>
      <p:sp>
        <p:nvSpPr>
          <p:cNvPr id="690184" name="Rectangle 8"/>
          <p:cNvSpPr>
            <a:spLocks noChangeArrowheads="1"/>
          </p:cNvSpPr>
          <p:nvPr/>
        </p:nvSpPr>
        <p:spPr bwMode="auto">
          <a:xfrm>
            <a:off x="1998306" y="1732237"/>
            <a:ext cx="684212" cy="152400"/>
          </a:xfrm>
          <a:prstGeom prst="rect">
            <a:avLst/>
          </a:prstGeom>
          <a:noFill/>
          <a:ln w="12700">
            <a:solidFill>
              <a:schemeClr val="tx1"/>
            </a:solidFill>
            <a:miter lim="800000"/>
            <a:headEnd/>
            <a:tailEnd/>
          </a:ln>
          <a:effectLst/>
        </p:spPr>
        <p:txBody>
          <a:bodyPr wrap="none" anchor="ctr"/>
          <a:lstStyle/>
          <a:p>
            <a:endParaRPr lang="en-US"/>
          </a:p>
        </p:txBody>
      </p:sp>
      <p:sp>
        <p:nvSpPr>
          <p:cNvPr id="690185" name="Rectangle 9"/>
          <p:cNvSpPr>
            <a:spLocks noChangeArrowheads="1"/>
          </p:cNvSpPr>
          <p:nvPr/>
        </p:nvSpPr>
        <p:spPr bwMode="auto">
          <a:xfrm>
            <a:off x="1998306" y="1884637"/>
            <a:ext cx="684212" cy="152400"/>
          </a:xfrm>
          <a:prstGeom prst="rect">
            <a:avLst/>
          </a:prstGeom>
          <a:noFill/>
          <a:ln w="12700">
            <a:solidFill>
              <a:schemeClr val="tx1"/>
            </a:solidFill>
            <a:miter lim="800000"/>
            <a:headEnd/>
            <a:tailEnd/>
          </a:ln>
          <a:effectLst/>
        </p:spPr>
        <p:txBody>
          <a:bodyPr wrap="none" anchor="ctr"/>
          <a:lstStyle/>
          <a:p>
            <a:endParaRPr lang="en-US"/>
          </a:p>
        </p:txBody>
      </p:sp>
      <p:sp>
        <p:nvSpPr>
          <p:cNvPr id="690186" name="Rectangle 10"/>
          <p:cNvSpPr>
            <a:spLocks noChangeArrowheads="1"/>
          </p:cNvSpPr>
          <p:nvPr/>
        </p:nvSpPr>
        <p:spPr bwMode="auto">
          <a:xfrm>
            <a:off x="1998306" y="2037037"/>
            <a:ext cx="684212" cy="152400"/>
          </a:xfrm>
          <a:prstGeom prst="rect">
            <a:avLst/>
          </a:prstGeom>
          <a:noFill/>
          <a:ln w="12700">
            <a:solidFill>
              <a:schemeClr val="tx1"/>
            </a:solidFill>
            <a:miter lim="800000"/>
            <a:headEnd/>
            <a:tailEnd/>
          </a:ln>
          <a:effectLst/>
        </p:spPr>
        <p:txBody>
          <a:bodyPr wrap="none" anchor="ctr"/>
          <a:lstStyle/>
          <a:p>
            <a:endParaRPr lang="en-US"/>
          </a:p>
        </p:txBody>
      </p:sp>
      <p:sp>
        <p:nvSpPr>
          <p:cNvPr id="690187" name="Rectangle 11"/>
          <p:cNvSpPr>
            <a:spLocks noChangeArrowheads="1"/>
          </p:cNvSpPr>
          <p:nvPr/>
        </p:nvSpPr>
        <p:spPr bwMode="auto">
          <a:xfrm>
            <a:off x="1998306" y="2189437"/>
            <a:ext cx="684212" cy="152400"/>
          </a:xfrm>
          <a:prstGeom prst="rect">
            <a:avLst/>
          </a:prstGeom>
          <a:noFill/>
          <a:ln w="12700">
            <a:solidFill>
              <a:schemeClr val="tx1"/>
            </a:solidFill>
            <a:miter lim="800000"/>
            <a:headEnd/>
            <a:tailEnd/>
          </a:ln>
          <a:effectLst/>
        </p:spPr>
        <p:txBody>
          <a:bodyPr wrap="none" anchor="ctr"/>
          <a:lstStyle/>
          <a:p>
            <a:endParaRPr lang="en-US"/>
          </a:p>
        </p:txBody>
      </p:sp>
      <p:sp>
        <p:nvSpPr>
          <p:cNvPr id="690188" name="AutoShape 12"/>
          <p:cNvSpPr>
            <a:spLocks noChangeArrowheads="1"/>
          </p:cNvSpPr>
          <p:nvPr/>
        </p:nvSpPr>
        <p:spPr bwMode="auto">
          <a:xfrm>
            <a:off x="2771418" y="1579837"/>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lstStyle/>
          <a:p>
            <a:endParaRPr lang="en-US"/>
          </a:p>
        </p:txBody>
      </p:sp>
      <p:sp>
        <p:nvSpPr>
          <p:cNvPr id="690189" name="AutoShape 13"/>
          <p:cNvSpPr>
            <a:spLocks noChangeArrowheads="1"/>
          </p:cNvSpPr>
          <p:nvPr/>
        </p:nvSpPr>
        <p:spPr bwMode="auto">
          <a:xfrm flipH="1">
            <a:off x="2682518" y="1960837"/>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lstStyle/>
          <a:p>
            <a:endParaRPr lang="en-US"/>
          </a:p>
        </p:txBody>
      </p:sp>
      <p:sp>
        <p:nvSpPr>
          <p:cNvPr id="690190" name="Rectangle 14"/>
          <p:cNvSpPr>
            <a:spLocks noChangeArrowheads="1"/>
          </p:cNvSpPr>
          <p:nvPr/>
        </p:nvSpPr>
        <p:spPr bwMode="auto">
          <a:xfrm>
            <a:off x="3215918" y="1427437"/>
            <a:ext cx="533400" cy="1066800"/>
          </a:xfrm>
          <a:prstGeom prst="rect">
            <a:avLst/>
          </a:prstGeom>
          <a:noFill/>
          <a:ln w="12700">
            <a:solidFill>
              <a:schemeClr val="tx1"/>
            </a:solidFill>
            <a:miter lim="800000"/>
            <a:headEnd/>
            <a:tailEnd/>
          </a:ln>
          <a:effectLst/>
        </p:spPr>
        <p:txBody>
          <a:bodyPr wrap="none" anchor="ctr"/>
          <a:lstStyle/>
          <a:p>
            <a:pPr algn="ctr" eaLnBrk="0" hangingPunct="0"/>
            <a:r>
              <a:rPr lang="en-US" sz="1600" b="1">
                <a:latin typeface="Helvetica" pitchFamily="34" charset="0"/>
              </a:rPr>
              <a:t>ALU</a:t>
            </a:r>
          </a:p>
        </p:txBody>
      </p:sp>
      <p:sp>
        <p:nvSpPr>
          <p:cNvPr id="690191" name="Text Box 15"/>
          <p:cNvSpPr txBox="1">
            <a:spLocks noChangeArrowheads="1"/>
          </p:cNvSpPr>
          <p:nvPr/>
        </p:nvSpPr>
        <p:spPr bwMode="auto">
          <a:xfrm>
            <a:off x="1715731" y="1259162"/>
            <a:ext cx="1282700" cy="336550"/>
          </a:xfrm>
          <a:prstGeom prst="rect">
            <a:avLst/>
          </a:prstGeom>
          <a:noFill/>
          <a:ln w="12700">
            <a:noFill/>
            <a:miter lim="800000"/>
            <a:headEnd/>
            <a:tailEnd/>
          </a:ln>
          <a:effectLst/>
        </p:spPr>
        <p:txBody>
          <a:bodyPr wrap="none" anchor="ctr">
            <a:spAutoFit/>
          </a:bodyPr>
          <a:lstStyle/>
          <a:p>
            <a:pPr algn="ctr" eaLnBrk="0" hangingPunct="0"/>
            <a:r>
              <a:rPr lang="en-US" sz="1600" b="1">
                <a:latin typeface="Helvetica" pitchFamily="34" charset="0"/>
              </a:rPr>
              <a:t>register file</a:t>
            </a:r>
          </a:p>
        </p:txBody>
      </p:sp>
      <p:sp>
        <p:nvSpPr>
          <p:cNvPr id="690192" name="AutoShape 16"/>
          <p:cNvSpPr>
            <a:spLocks noChangeArrowheads="1"/>
          </p:cNvSpPr>
          <p:nvPr/>
        </p:nvSpPr>
        <p:spPr bwMode="auto">
          <a:xfrm>
            <a:off x="2072918" y="2418037"/>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690193" name="Rectangle 17"/>
          <p:cNvSpPr>
            <a:spLocks noChangeArrowheads="1"/>
          </p:cNvSpPr>
          <p:nvPr/>
        </p:nvSpPr>
        <p:spPr bwMode="auto">
          <a:xfrm>
            <a:off x="929918" y="1198837"/>
            <a:ext cx="2971800" cy="2438400"/>
          </a:xfrm>
          <a:prstGeom prst="rect">
            <a:avLst/>
          </a:prstGeom>
          <a:noFill/>
          <a:ln w="12700" cap="rnd">
            <a:solidFill>
              <a:schemeClr val="tx1"/>
            </a:solidFill>
            <a:prstDash val="sysDot"/>
            <a:miter lim="800000"/>
            <a:headEnd/>
            <a:tailEnd/>
          </a:ln>
          <a:effectLst/>
        </p:spPr>
        <p:txBody>
          <a:bodyPr wrap="none" anchor="ctr"/>
          <a:lstStyle/>
          <a:p>
            <a:endParaRPr lang="en-US"/>
          </a:p>
        </p:txBody>
      </p:sp>
      <p:sp>
        <p:nvSpPr>
          <p:cNvPr id="690194" name="Text Box 18"/>
          <p:cNvSpPr txBox="1">
            <a:spLocks noChangeArrowheads="1"/>
          </p:cNvSpPr>
          <p:nvPr/>
        </p:nvSpPr>
        <p:spPr bwMode="auto">
          <a:xfrm>
            <a:off x="831493" y="894037"/>
            <a:ext cx="1085850" cy="336550"/>
          </a:xfrm>
          <a:prstGeom prst="rect">
            <a:avLst/>
          </a:prstGeom>
          <a:noFill/>
          <a:ln w="12700">
            <a:noFill/>
            <a:miter lim="800000"/>
            <a:headEnd/>
            <a:tailEnd/>
          </a:ln>
          <a:effectLst/>
        </p:spPr>
        <p:txBody>
          <a:bodyPr wrap="none" anchor="ctr">
            <a:spAutoFit/>
          </a:bodyPr>
          <a:lstStyle/>
          <a:p>
            <a:pPr algn="ctr" eaLnBrk="0" hangingPunct="0"/>
            <a:r>
              <a:rPr lang="en-US" sz="1600" b="1">
                <a:latin typeface="Helvetica" pitchFamily="34" charset="0"/>
              </a:rPr>
              <a:t>CPU chip</a:t>
            </a:r>
          </a:p>
        </p:txBody>
      </p:sp>
      <p:sp>
        <p:nvSpPr>
          <p:cNvPr id="690195" name="AutoShape 19"/>
          <p:cNvSpPr>
            <a:spLocks noChangeArrowheads="1"/>
          </p:cNvSpPr>
          <p:nvPr/>
        </p:nvSpPr>
        <p:spPr bwMode="auto">
          <a:xfrm>
            <a:off x="4663718" y="3561037"/>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lstStyle/>
          <a:p>
            <a:endParaRPr lang="en-US"/>
          </a:p>
        </p:txBody>
      </p:sp>
      <p:sp>
        <p:nvSpPr>
          <p:cNvPr id="690196" name="AutoShape 20"/>
          <p:cNvSpPr>
            <a:spLocks noChangeArrowheads="1"/>
          </p:cNvSpPr>
          <p:nvPr/>
        </p:nvSpPr>
        <p:spPr bwMode="auto">
          <a:xfrm flipV="1">
            <a:off x="5768618" y="4297637"/>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lstStyle/>
          <a:p>
            <a:endParaRPr lang="en-US"/>
          </a:p>
        </p:txBody>
      </p:sp>
      <p:sp>
        <p:nvSpPr>
          <p:cNvPr id="690197" name="Rectangle 21"/>
          <p:cNvSpPr>
            <a:spLocks noChangeArrowheads="1"/>
          </p:cNvSpPr>
          <p:nvPr/>
        </p:nvSpPr>
        <p:spPr bwMode="auto">
          <a:xfrm>
            <a:off x="5349518" y="5021537"/>
            <a:ext cx="1295400" cy="520700"/>
          </a:xfrm>
          <a:prstGeom prst="rect">
            <a:avLst/>
          </a:prstGeom>
          <a:noFill/>
          <a:ln w="12700">
            <a:solidFill>
              <a:schemeClr val="tx1"/>
            </a:solidFill>
            <a:miter lim="800000"/>
            <a:headEnd/>
            <a:tailEnd/>
          </a:ln>
          <a:effectLst/>
        </p:spPr>
        <p:txBody>
          <a:bodyPr wrap="none" anchor="ctr"/>
          <a:lstStyle/>
          <a:p>
            <a:pPr algn="ctr" eaLnBrk="0" hangingPunct="0"/>
            <a:r>
              <a:rPr lang="en-US" sz="1600" b="1">
                <a:latin typeface="Helvetica" pitchFamily="34" charset="0"/>
              </a:rPr>
              <a:t>disk </a:t>
            </a:r>
          </a:p>
          <a:p>
            <a:pPr algn="ctr" eaLnBrk="0" hangingPunct="0"/>
            <a:r>
              <a:rPr lang="en-US" sz="1600" b="1">
                <a:latin typeface="Helvetica" pitchFamily="34" charset="0"/>
              </a:rPr>
              <a:t>controller</a:t>
            </a:r>
          </a:p>
        </p:txBody>
      </p:sp>
      <p:sp>
        <p:nvSpPr>
          <p:cNvPr id="690198" name="AutoShape 22"/>
          <p:cNvSpPr>
            <a:spLocks noChangeArrowheads="1"/>
          </p:cNvSpPr>
          <p:nvPr/>
        </p:nvSpPr>
        <p:spPr bwMode="auto">
          <a:xfrm flipV="1">
            <a:off x="3438168" y="4297637"/>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lstStyle/>
          <a:p>
            <a:endParaRPr lang="en-US"/>
          </a:p>
        </p:txBody>
      </p:sp>
      <p:sp>
        <p:nvSpPr>
          <p:cNvPr id="690199" name="Rectangle 23"/>
          <p:cNvSpPr>
            <a:spLocks noChangeArrowheads="1"/>
          </p:cNvSpPr>
          <p:nvPr/>
        </p:nvSpPr>
        <p:spPr bwMode="auto">
          <a:xfrm>
            <a:off x="3019068" y="5021537"/>
            <a:ext cx="1295400" cy="520700"/>
          </a:xfrm>
          <a:prstGeom prst="rect">
            <a:avLst/>
          </a:prstGeom>
          <a:noFill/>
          <a:ln w="12700">
            <a:solidFill>
              <a:schemeClr val="tx1"/>
            </a:solidFill>
            <a:miter lim="800000"/>
            <a:headEnd/>
            <a:tailEnd/>
          </a:ln>
          <a:effectLst/>
        </p:spPr>
        <p:txBody>
          <a:bodyPr wrap="none" anchor="ctr"/>
          <a:lstStyle/>
          <a:p>
            <a:pPr algn="ctr" eaLnBrk="0" hangingPunct="0"/>
            <a:r>
              <a:rPr lang="en-US" sz="1600" b="1">
                <a:latin typeface="Helvetica" pitchFamily="34" charset="0"/>
              </a:rPr>
              <a:t>graphics</a:t>
            </a:r>
          </a:p>
          <a:p>
            <a:pPr algn="ctr" eaLnBrk="0" hangingPunct="0"/>
            <a:r>
              <a:rPr lang="en-US" sz="1600" b="1">
                <a:latin typeface="Helvetica" pitchFamily="34" charset="0"/>
              </a:rPr>
              <a:t>adapter</a:t>
            </a:r>
          </a:p>
        </p:txBody>
      </p:sp>
      <p:sp>
        <p:nvSpPr>
          <p:cNvPr id="690200" name="AutoShape 24"/>
          <p:cNvSpPr>
            <a:spLocks noChangeArrowheads="1"/>
          </p:cNvSpPr>
          <p:nvPr/>
        </p:nvSpPr>
        <p:spPr bwMode="auto">
          <a:xfrm flipV="1">
            <a:off x="1761768" y="4297637"/>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lstStyle/>
          <a:p>
            <a:endParaRPr lang="en-US"/>
          </a:p>
        </p:txBody>
      </p:sp>
      <p:sp>
        <p:nvSpPr>
          <p:cNvPr id="690201" name="Rectangle 25"/>
          <p:cNvSpPr>
            <a:spLocks noChangeArrowheads="1"/>
          </p:cNvSpPr>
          <p:nvPr/>
        </p:nvSpPr>
        <p:spPr bwMode="auto">
          <a:xfrm>
            <a:off x="1418868" y="5008837"/>
            <a:ext cx="1143000" cy="520700"/>
          </a:xfrm>
          <a:prstGeom prst="rect">
            <a:avLst/>
          </a:prstGeom>
          <a:noFill/>
          <a:ln w="12700">
            <a:solidFill>
              <a:schemeClr val="tx1"/>
            </a:solidFill>
            <a:miter lim="800000"/>
            <a:headEnd/>
            <a:tailEnd/>
          </a:ln>
          <a:effectLst/>
        </p:spPr>
        <p:txBody>
          <a:bodyPr wrap="none" anchor="ctr"/>
          <a:lstStyle/>
          <a:p>
            <a:pPr algn="ctr" eaLnBrk="0" hangingPunct="0"/>
            <a:r>
              <a:rPr lang="en-US" sz="1600" b="1">
                <a:latin typeface="Helvetica" pitchFamily="34" charset="0"/>
              </a:rPr>
              <a:t>USB</a:t>
            </a:r>
          </a:p>
          <a:p>
            <a:pPr algn="ctr" eaLnBrk="0" hangingPunct="0"/>
            <a:r>
              <a:rPr lang="en-US" sz="1600" b="1">
                <a:latin typeface="Helvetica" pitchFamily="34" charset="0"/>
              </a:rPr>
              <a:t>controller</a:t>
            </a:r>
          </a:p>
        </p:txBody>
      </p:sp>
      <p:sp>
        <p:nvSpPr>
          <p:cNvPr id="690202" name="Line 26"/>
          <p:cNvSpPr>
            <a:spLocks noChangeShapeType="1"/>
          </p:cNvSpPr>
          <p:nvPr/>
        </p:nvSpPr>
        <p:spPr bwMode="auto">
          <a:xfrm>
            <a:off x="1647468" y="5542237"/>
            <a:ext cx="0" cy="304800"/>
          </a:xfrm>
          <a:prstGeom prst="line">
            <a:avLst/>
          </a:prstGeom>
          <a:noFill/>
          <a:ln w="12700">
            <a:solidFill>
              <a:schemeClr val="tx1"/>
            </a:solidFill>
            <a:round/>
            <a:headEnd type="triangle" w="med" len="med"/>
            <a:tailEnd/>
          </a:ln>
          <a:effectLst/>
        </p:spPr>
        <p:txBody>
          <a:bodyPr wrap="none" anchor="ctr"/>
          <a:lstStyle/>
          <a:p>
            <a:endParaRPr lang="en-US"/>
          </a:p>
        </p:txBody>
      </p:sp>
      <p:sp>
        <p:nvSpPr>
          <p:cNvPr id="690203" name="Line 27"/>
          <p:cNvSpPr>
            <a:spLocks noChangeShapeType="1"/>
          </p:cNvSpPr>
          <p:nvPr/>
        </p:nvSpPr>
        <p:spPr bwMode="auto">
          <a:xfrm>
            <a:off x="2409468" y="5542237"/>
            <a:ext cx="0" cy="304800"/>
          </a:xfrm>
          <a:prstGeom prst="line">
            <a:avLst/>
          </a:prstGeom>
          <a:noFill/>
          <a:ln w="12700">
            <a:solidFill>
              <a:schemeClr val="tx1"/>
            </a:solidFill>
            <a:round/>
            <a:headEnd type="triangle" w="med" len="med"/>
            <a:tailEnd/>
          </a:ln>
          <a:effectLst/>
        </p:spPr>
        <p:txBody>
          <a:bodyPr wrap="none" anchor="ctr"/>
          <a:lstStyle/>
          <a:p>
            <a:endParaRPr lang="en-US"/>
          </a:p>
        </p:txBody>
      </p:sp>
      <p:sp>
        <p:nvSpPr>
          <p:cNvPr id="690204" name="Text Box 28"/>
          <p:cNvSpPr txBox="1">
            <a:spLocks noChangeArrowheads="1"/>
          </p:cNvSpPr>
          <p:nvPr/>
        </p:nvSpPr>
        <p:spPr bwMode="auto">
          <a:xfrm>
            <a:off x="1212493" y="5770837"/>
            <a:ext cx="838200" cy="336550"/>
          </a:xfrm>
          <a:prstGeom prst="rect">
            <a:avLst/>
          </a:prstGeom>
          <a:noFill/>
          <a:ln w="12700">
            <a:noFill/>
            <a:miter lim="800000"/>
            <a:headEnd/>
            <a:tailEnd/>
          </a:ln>
          <a:effectLst/>
        </p:spPr>
        <p:txBody>
          <a:bodyPr wrap="none" anchor="ctr">
            <a:spAutoFit/>
          </a:bodyPr>
          <a:lstStyle/>
          <a:p>
            <a:pPr algn="ctr" eaLnBrk="0" hangingPunct="0"/>
            <a:r>
              <a:rPr lang="en-US" sz="1600" b="1">
                <a:latin typeface="Helvetica" pitchFamily="34" charset="0"/>
              </a:rPr>
              <a:t>mouse</a:t>
            </a:r>
          </a:p>
        </p:txBody>
      </p:sp>
      <p:sp>
        <p:nvSpPr>
          <p:cNvPr id="690205" name="Text Box 29"/>
          <p:cNvSpPr txBox="1">
            <a:spLocks noChangeArrowheads="1"/>
          </p:cNvSpPr>
          <p:nvPr/>
        </p:nvSpPr>
        <p:spPr bwMode="auto">
          <a:xfrm>
            <a:off x="1890356" y="5770837"/>
            <a:ext cx="1085850" cy="336550"/>
          </a:xfrm>
          <a:prstGeom prst="rect">
            <a:avLst/>
          </a:prstGeom>
          <a:noFill/>
          <a:ln w="12700">
            <a:noFill/>
            <a:miter lim="800000"/>
            <a:headEnd/>
            <a:tailEnd/>
          </a:ln>
          <a:effectLst/>
        </p:spPr>
        <p:txBody>
          <a:bodyPr wrap="none" anchor="ctr">
            <a:spAutoFit/>
          </a:bodyPr>
          <a:lstStyle/>
          <a:p>
            <a:pPr algn="ctr" eaLnBrk="0" hangingPunct="0"/>
            <a:r>
              <a:rPr lang="en-US" sz="1600" b="1">
                <a:latin typeface="Helvetica" pitchFamily="34" charset="0"/>
              </a:rPr>
              <a:t>keyboard</a:t>
            </a:r>
          </a:p>
        </p:txBody>
      </p:sp>
      <p:sp>
        <p:nvSpPr>
          <p:cNvPr id="690206" name="Line 30"/>
          <p:cNvSpPr>
            <a:spLocks noChangeShapeType="1"/>
          </p:cNvSpPr>
          <p:nvPr/>
        </p:nvSpPr>
        <p:spPr bwMode="auto">
          <a:xfrm>
            <a:off x="3704868" y="5542237"/>
            <a:ext cx="0" cy="3048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690207" name="Text Box 31"/>
          <p:cNvSpPr txBox="1">
            <a:spLocks noChangeArrowheads="1"/>
          </p:cNvSpPr>
          <p:nvPr/>
        </p:nvSpPr>
        <p:spPr bwMode="auto">
          <a:xfrm>
            <a:off x="3207982" y="5770837"/>
            <a:ext cx="941387" cy="336550"/>
          </a:xfrm>
          <a:prstGeom prst="rect">
            <a:avLst/>
          </a:prstGeom>
          <a:noFill/>
          <a:ln w="12700">
            <a:noFill/>
            <a:miter lim="800000"/>
            <a:headEnd/>
            <a:tailEnd/>
          </a:ln>
          <a:effectLst/>
        </p:spPr>
        <p:txBody>
          <a:bodyPr wrap="none" anchor="ctr">
            <a:spAutoFit/>
          </a:bodyPr>
          <a:lstStyle/>
          <a:p>
            <a:pPr algn="ctr" eaLnBrk="0" hangingPunct="0"/>
            <a:r>
              <a:rPr lang="en-US" sz="1600" b="1">
                <a:latin typeface="Helvetica" pitchFamily="34" charset="0"/>
              </a:rPr>
              <a:t>monitor</a:t>
            </a:r>
          </a:p>
        </p:txBody>
      </p:sp>
      <p:sp>
        <p:nvSpPr>
          <p:cNvPr id="690208" name="AutoShape 32"/>
          <p:cNvSpPr>
            <a:spLocks noChangeArrowheads="1"/>
          </p:cNvSpPr>
          <p:nvPr/>
        </p:nvSpPr>
        <p:spPr bwMode="auto">
          <a:xfrm>
            <a:off x="5705118" y="5923237"/>
            <a:ext cx="609600" cy="609600"/>
          </a:xfrm>
          <a:prstGeom prst="can">
            <a:avLst>
              <a:gd name="adj" fmla="val 25000"/>
            </a:avLst>
          </a:prstGeom>
          <a:noFill/>
          <a:ln w="12700">
            <a:solidFill>
              <a:schemeClr val="tx1"/>
            </a:solidFill>
            <a:round/>
            <a:headEnd/>
            <a:tailEnd/>
          </a:ln>
          <a:effectLst/>
        </p:spPr>
        <p:txBody>
          <a:bodyPr wrap="none" anchor="ctr"/>
          <a:lstStyle/>
          <a:p>
            <a:pPr algn="ctr" eaLnBrk="0" hangingPunct="0"/>
            <a:r>
              <a:rPr lang="en-US" sz="1600" b="1">
                <a:latin typeface="Helvetica" pitchFamily="34" charset="0"/>
              </a:rPr>
              <a:t>disk</a:t>
            </a:r>
          </a:p>
        </p:txBody>
      </p:sp>
      <p:sp>
        <p:nvSpPr>
          <p:cNvPr id="690209" name="AutoShape 33"/>
          <p:cNvSpPr>
            <a:spLocks noChangeArrowheads="1"/>
          </p:cNvSpPr>
          <p:nvPr/>
        </p:nvSpPr>
        <p:spPr bwMode="auto">
          <a:xfrm>
            <a:off x="853718" y="4081737"/>
            <a:ext cx="6972300" cy="393700"/>
          </a:xfrm>
          <a:prstGeom prst="leftRightArrow">
            <a:avLst>
              <a:gd name="adj1" fmla="val 48611"/>
              <a:gd name="adj2" fmla="val 91500"/>
            </a:avLst>
          </a:prstGeom>
          <a:solidFill>
            <a:schemeClr val="bg1"/>
          </a:solidFill>
          <a:ln w="12700">
            <a:solidFill>
              <a:schemeClr val="tx1"/>
            </a:solidFill>
            <a:miter lim="800000"/>
            <a:headEnd/>
            <a:tailEnd/>
          </a:ln>
          <a:effectLst/>
        </p:spPr>
        <p:txBody>
          <a:bodyPr wrap="none" anchor="ctr"/>
          <a:lstStyle/>
          <a:p>
            <a:endParaRPr lang="en-US"/>
          </a:p>
        </p:txBody>
      </p:sp>
      <p:sp>
        <p:nvSpPr>
          <p:cNvPr id="690210" name="Rectangle 34"/>
          <p:cNvSpPr>
            <a:spLocks noChangeArrowheads="1"/>
          </p:cNvSpPr>
          <p:nvPr/>
        </p:nvSpPr>
        <p:spPr bwMode="auto">
          <a:xfrm>
            <a:off x="1930043" y="4251600"/>
            <a:ext cx="166688" cy="152400"/>
          </a:xfrm>
          <a:prstGeom prst="rect">
            <a:avLst/>
          </a:prstGeom>
          <a:solidFill>
            <a:schemeClr val="bg1"/>
          </a:solidFill>
          <a:ln w="12700">
            <a:noFill/>
            <a:miter lim="800000"/>
            <a:headEnd/>
            <a:tailEnd/>
          </a:ln>
          <a:effectLst/>
        </p:spPr>
        <p:txBody>
          <a:bodyPr wrap="none" anchor="ctr"/>
          <a:lstStyle/>
          <a:p>
            <a:endParaRPr lang="en-US"/>
          </a:p>
        </p:txBody>
      </p:sp>
      <p:sp>
        <p:nvSpPr>
          <p:cNvPr id="690211" name="Rectangle 35"/>
          <p:cNvSpPr>
            <a:spLocks noChangeArrowheads="1"/>
          </p:cNvSpPr>
          <p:nvPr/>
        </p:nvSpPr>
        <p:spPr bwMode="auto">
          <a:xfrm>
            <a:off x="3606443" y="4242075"/>
            <a:ext cx="166688" cy="152400"/>
          </a:xfrm>
          <a:prstGeom prst="rect">
            <a:avLst/>
          </a:prstGeom>
          <a:solidFill>
            <a:schemeClr val="bg1"/>
          </a:solidFill>
          <a:ln w="12700">
            <a:noFill/>
            <a:miter lim="800000"/>
            <a:headEnd/>
            <a:tailEnd/>
          </a:ln>
          <a:effectLst/>
        </p:spPr>
        <p:txBody>
          <a:bodyPr wrap="none" anchor="ctr"/>
          <a:lstStyle/>
          <a:p>
            <a:endParaRPr lang="en-US"/>
          </a:p>
        </p:txBody>
      </p:sp>
      <p:sp>
        <p:nvSpPr>
          <p:cNvPr id="690212" name="Rectangle 36"/>
          <p:cNvSpPr>
            <a:spLocks noChangeArrowheads="1"/>
          </p:cNvSpPr>
          <p:nvPr/>
        </p:nvSpPr>
        <p:spPr bwMode="auto">
          <a:xfrm>
            <a:off x="5940069" y="4232550"/>
            <a:ext cx="161925" cy="152400"/>
          </a:xfrm>
          <a:prstGeom prst="rect">
            <a:avLst/>
          </a:prstGeom>
          <a:solidFill>
            <a:schemeClr val="bg1"/>
          </a:solidFill>
          <a:ln w="12700">
            <a:noFill/>
            <a:miter lim="800000"/>
            <a:headEnd/>
            <a:tailEnd/>
          </a:ln>
          <a:effectLst/>
        </p:spPr>
        <p:txBody>
          <a:bodyPr wrap="none" anchor="ctr"/>
          <a:lstStyle/>
          <a:p>
            <a:endParaRPr lang="en-US"/>
          </a:p>
        </p:txBody>
      </p:sp>
      <p:sp>
        <p:nvSpPr>
          <p:cNvPr id="690213" name="Text Box 37"/>
          <p:cNvSpPr txBox="1">
            <a:spLocks noChangeArrowheads="1"/>
          </p:cNvSpPr>
          <p:nvPr/>
        </p:nvSpPr>
        <p:spPr bwMode="auto">
          <a:xfrm>
            <a:off x="6140094" y="3878537"/>
            <a:ext cx="874713" cy="336550"/>
          </a:xfrm>
          <a:prstGeom prst="rect">
            <a:avLst/>
          </a:prstGeom>
          <a:noFill/>
          <a:ln w="12700">
            <a:noFill/>
            <a:miter lim="800000"/>
            <a:headEnd/>
            <a:tailEnd/>
          </a:ln>
          <a:effectLst/>
        </p:spPr>
        <p:txBody>
          <a:bodyPr wrap="none" anchor="ctr">
            <a:spAutoFit/>
          </a:bodyPr>
          <a:lstStyle/>
          <a:p>
            <a:pPr algn="ctr" eaLnBrk="0" hangingPunct="0"/>
            <a:r>
              <a:rPr lang="en-US" sz="1600" b="1">
                <a:latin typeface="Helvetica" pitchFamily="34" charset="0"/>
              </a:rPr>
              <a:t>I/O bus</a:t>
            </a:r>
          </a:p>
        </p:txBody>
      </p:sp>
      <p:sp>
        <p:nvSpPr>
          <p:cNvPr id="690214" name="Rectangle 38"/>
          <p:cNvSpPr>
            <a:spLocks noChangeArrowheads="1"/>
          </p:cNvSpPr>
          <p:nvPr/>
        </p:nvSpPr>
        <p:spPr bwMode="auto">
          <a:xfrm>
            <a:off x="4830407" y="4170637"/>
            <a:ext cx="161925" cy="152400"/>
          </a:xfrm>
          <a:prstGeom prst="rect">
            <a:avLst/>
          </a:prstGeom>
          <a:solidFill>
            <a:schemeClr val="bg1"/>
          </a:solidFill>
          <a:ln w="12700">
            <a:noFill/>
            <a:miter lim="800000"/>
            <a:headEnd/>
            <a:tailEnd/>
          </a:ln>
          <a:effectLst/>
        </p:spPr>
        <p:txBody>
          <a:bodyPr wrap="none" anchor="ctr"/>
          <a:lstStyle/>
          <a:p>
            <a:endParaRPr lang="en-US"/>
          </a:p>
        </p:txBody>
      </p:sp>
      <p:sp>
        <p:nvSpPr>
          <p:cNvPr id="690215" name="Line 39"/>
          <p:cNvSpPr>
            <a:spLocks noChangeShapeType="1"/>
          </p:cNvSpPr>
          <p:nvPr/>
        </p:nvSpPr>
        <p:spPr bwMode="auto">
          <a:xfrm>
            <a:off x="4881207" y="3116537"/>
            <a:ext cx="1965325" cy="0"/>
          </a:xfrm>
          <a:prstGeom prst="line">
            <a:avLst/>
          </a:prstGeom>
          <a:noFill/>
          <a:ln w="76200">
            <a:solidFill>
              <a:srgbClr val="FF0000"/>
            </a:solidFill>
            <a:round/>
            <a:headEnd/>
            <a:tailEnd type="triangle" w="med" len="med"/>
          </a:ln>
          <a:effectLst/>
        </p:spPr>
        <p:txBody>
          <a:bodyPr wrap="none" anchor="ctr"/>
          <a:lstStyle/>
          <a:p>
            <a:endParaRPr lang="en-US"/>
          </a:p>
        </p:txBody>
      </p:sp>
      <p:sp>
        <p:nvSpPr>
          <p:cNvPr id="690216" name="Line 40"/>
          <p:cNvSpPr>
            <a:spLocks noChangeShapeType="1"/>
          </p:cNvSpPr>
          <p:nvPr/>
        </p:nvSpPr>
        <p:spPr bwMode="auto">
          <a:xfrm>
            <a:off x="4919306" y="3116538"/>
            <a:ext cx="0" cy="1135063"/>
          </a:xfrm>
          <a:prstGeom prst="line">
            <a:avLst/>
          </a:prstGeom>
          <a:noFill/>
          <a:ln w="76200">
            <a:solidFill>
              <a:srgbClr val="FF0000"/>
            </a:solidFill>
            <a:round/>
            <a:headEnd/>
            <a:tailEnd/>
          </a:ln>
          <a:effectLst/>
        </p:spPr>
        <p:txBody>
          <a:bodyPr wrap="none" anchor="ctr"/>
          <a:lstStyle/>
          <a:p>
            <a:endParaRPr lang="en-US"/>
          </a:p>
        </p:txBody>
      </p:sp>
      <p:sp>
        <p:nvSpPr>
          <p:cNvPr id="690217" name="Line 41"/>
          <p:cNvSpPr>
            <a:spLocks noChangeShapeType="1"/>
          </p:cNvSpPr>
          <p:nvPr/>
        </p:nvSpPr>
        <p:spPr bwMode="auto">
          <a:xfrm flipV="1">
            <a:off x="4881206" y="4280175"/>
            <a:ext cx="1128712" cy="0"/>
          </a:xfrm>
          <a:prstGeom prst="line">
            <a:avLst/>
          </a:prstGeom>
          <a:noFill/>
          <a:ln w="76200">
            <a:solidFill>
              <a:srgbClr val="FF0000"/>
            </a:solidFill>
            <a:round/>
            <a:headEnd/>
            <a:tailEnd/>
          </a:ln>
          <a:effectLst/>
        </p:spPr>
        <p:txBody>
          <a:bodyPr wrap="none" anchor="ctr"/>
          <a:lstStyle/>
          <a:p>
            <a:endParaRPr lang="en-US"/>
          </a:p>
        </p:txBody>
      </p:sp>
      <p:sp>
        <p:nvSpPr>
          <p:cNvPr id="690218" name="Line 42"/>
          <p:cNvSpPr>
            <a:spLocks noChangeShapeType="1"/>
          </p:cNvSpPr>
          <p:nvPr/>
        </p:nvSpPr>
        <p:spPr bwMode="auto">
          <a:xfrm flipH="1">
            <a:off x="6016268" y="4251601"/>
            <a:ext cx="0" cy="1671637"/>
          </a:xfrm>
          <a:prstGeom prst="line">
            <a:avLst/>
          </a:prstGeom>
          <a:noFill/>
          <a:ln w="76200">
            <a:solidFill>
              <a:srgbClr val="FF0000"/>
            </a:solidFill>
            <a:round/>
            <a:headEnd/>
            <a:tailEnd/>
          </a:ln>
          <a:effectLst/>
        </p:spPr>
        <p:txBody>
          <a:bodyPr wrap="none" anchor="ctr"/>
          <a:lstStyle/>
          <a:p>
            <a:endParaRPr lang="en-US"/>
          </a:p>
        </p:txBody>
      </p:sp>
      <p:sp>
        <p:nvSpPr>
          <p:cNvPr id="690219" name="Rectangle 43"/>
          <p:cNvSpPr>
            <a:spLocks noChangeArrowheads="1"/>
          </p:cNvSpPr>
          <p:nvPr/>
        </p:nvSpPr>
        <p:spPr bwMode="auto">
          <a:xfrm>
            <a:off x="1082318" y="2906987"/>
            <a:ext cx="1873250" cy="577850"/>
          </a:xfrm>
          <a:prstGeom prst="rect">
            <a:avLst/>
          </a:prstGeom>
          <a:noFill/>
          <a:ln w="12700">
            <a:solidFill>
              <a:schemeClr val="tx1"/>
            </a:solidFill>
            <a:miter lim="800000"/>
            <a:headEnd/>
            <a:tailEnd/>
          </a:ln>
          <a:effectLst/>
        </p:spPr>
        <p:txBody>
          <a:bodyPr wrap="none" anchor="ctr"/>
          <a:lstStyle/>
          <a:p>
            <a:pPr algn="ctr" eaLnBrk="0" hangingPunct="0"/>
            <a:r>
              <a:rPr lang="en-US" sz="1600" b="1">
                <a:latin typeface="Helvetica" pitchFamily="34" charset="0"/>
              </a:rPr>
              <a:t>bus interface</a:t>
            </a:r>
          </a:p>
        </p:txBody>
      </p:sp>
    </p:spTree>
    <p:extLst>
      <p:ext uri="{BB962C8B-B14F-4D97-AF65-F5344CB8AC3E}">
        <p14:creationId xmlns:p14="http://schemas.microsoft.com/office/powerpoint/2010/main" val="1925314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820D-5BA7-4665-875E-73F7D2E025F3}"/>
              </a:ext>
            </a:extLst>
          </p:cNvPr>
          <p:cNvSpPr>
            <a:spLocks noGrp="1"/>
          </p:cNvSpPr>
          <p:nvPr>
            <p:ph type="title"/>
          </p:nvPr>
        </p:nvSpPr>
        <p:spPr/>
        <p:txBody>
          <a:bodyPr/>
          <a:lstStyle/>
          <a:p>
            <a:r>
              <a:rPr lang="en-US" dirty="0"/>
              <a:t>Tour of computer memory</a:t>
            </a:r>
          </a:p>
        </p:txBody>
      </p:sp>
      <p:sp>
        <p:nvSpPr>
          <p:cNvPr id="4" name="Slide Number Placeholder 3">
            <a:extLst>
              <a:ext uri="{FF2B5EF4-FFF2-40B4-BE49-F238E27FC236}">
                <a16:creationId xmlns:a16="http://schemas.microsoft.com/office/drawing/2014/main" id="{159E7425-1162-4CBB-B221-AB270AA20173}"/>
              </a:ext>
            </a:extLst>
          </p:cNvPr>
          <p:cNvSpPr>
            <a:spLocks noGrp="1"/>
          </p:cNvSpPr>
          <p:nvPr>
            <p:ph type="sldNum" sz="quarter" idx="12"/>
          </p:nvPr>
        </p:nvSpPr>
        <p:spPr/>
        <p:txBody>
          <a:bodyPr/>
          <a:lstStyle/>
          <a:p>
            <a:fld id="{0778C724-3839-4D76-A707-B4C23905D055}" type="slidenum">
              <a:rPr lang="en-US" smtClean="0"/>
              <a:t>27</a:t>
            </a:fld>
            <a:endParaRPr lang="en-US"/>
          </a:p>
        </p:txBody>
      </p:sp>
      <p:grpSp>
        <p:nvGrpSpPr>
          <p:cNvPr id="5" name="Group 3">
            <a:extLst>
              <a:ext uri="{FF2B5EF4-FFF2-40B4-BE49-F238E27FC236}">
                <a16:creationId xmlns:a16="http://schemas.microsoft.com/office/drawing/2014/main" id="{80F20486-0077-4900-8CE2-0A8174EB4B2A}"/>
              </a:ext>
            </a:extLst>
          </p:cNvPr>
          <p:cNvGrpSpPr>
            <a:grpSpLocks/>
          </p:cNvGrpSpPr>
          <p:nvPr/>
        </p:nvGrpSpPr>
        <p:grpSpPr bwMode="auto">
          <a:xfrm>
            <a:off x="2371518" y="1691516"/>
            <a:ext cx="6960767" cy="3887718"/>
            <a:chOff x="168" y="1433"/>
            <a:chExt cx="4584" cy="2589"/>
          </a:xfrm>
        </p:grpSpPr>
        <p:sp>
          <p:nvSpPr>
            <p:cNvPr id="6" name="Rectangle 4">
              <a:extLst>
                <a:ext uri="{FF2B5EF4-FFF2-40B4-BE49-F238E27FC236}">
                  <a16:creationId xmlns:a16="http://schemas.microsoft.com/office/drawing/2014/main" id="{C7125276-9444-44A9-BAD0-0E64372B26A4}"/>
                </a:ext>
              </a:extLst>
            </p:cNvPr>
            <p:cNvSpPr>
              <a:spLocks noChangeArrowheads="1"/>
            </p:cNvSpPr>
            <p:nvPr/>
          </p:nvSpPr>
          <p:spPr bwMode="auto">
            <a:xfrm>
              <a:off x="3963" y="1622"/>
              <a:ext cx="573" cy="576"/>
            </a:xfrm>
            <a:prstGeom prst="rect">
              <a:avLst/>
            </a:prstGeom>
            <a:solidFill>
              <a:srgbClr val="D3F2D3"/>
            </a:solidFill>
            <a:ln w="12700">
              <a:solidFill>
                <a:schemeClr val="tx1"/>
              </a:solidFill>
              <a:miter lim="800000"/>
              <a:headEnd/>
              <a:tailEnd/>
            </a:ln>
          </p:spPr>
          <p:txBody>
            <a:bodyPr wrap="none" anchor="ctr"/>
            <a:lstStyle/>
            <a:p>
              <a:pPr algn="ctr" eaLnBrk="0" hangingPunct="0">
                <a:buNone/>
              </a:pPr>
              <a:r>
                <a:rPr lang="en-US" sz="1600" dirty="0">
                  <a:latin typeface="Helvetica" pitchFamily="34" charset="0"/>
                </a:rPr>
                <a:t>Main</a:t>
              </a:r>
            </a:p>
            <a:p>
              <a:pPr algn="ctr" eaLnBrk="0" hangingPunct="0">
                <a:buNone/>
              </a:pPr>
              <a:r>
                <a:rPr lang="en-US" sz="1600" dirty="0">
                  <a:latin typeface="Helvetica" pitchFamily="34" charset="0"/>
                </a:rPr>
                <a:t>memory</a:t>
              </a:r>
            </a:p>
          </p:txBody>
        </p:sp>
        <p:sp>
          <p:nvSpPr>
            <p:cNvPr id="7" name="AutoShape 5">
              <a:extLst>
                <a:ext uri="{FF2B5EF4-FFF2-40B4-BE49-F238E27FC236}">
                  <a16:creationId xmlns:a16="http://schemas.microsoft.com/office/drawing/2014/main" id="{4FBBE2EF-388E-4E7D-A4BC-785543787CD2}"/>
                </a:ext>
              </a:extLst>
            </p:cNvPr>
            <p:cNvSpPr>
              <a:spLocks noChangeArrowheads="1"/>
            </p:cNvSpPr>
            <p:nvPr/>
          </p:nvSpPr>
          <p:spPr bwMode="auto">
            <a:xfrm>
              <a:off x="3003" y="1718"/>
              <a:ext cx="940" cy="336"/>
            </a:xfrm>
            <a:prstGeom prst="leftRightArrow">
              <a:avLst>
                <a:gd name="adj1" fmla="val 50000"/>
                <a:gd name="adj2" fmla="val 55952"/>
              </a:avLst>
            </a:prstGeom>
            <a:noFill/>
            <a:ln w="12700">
              <a:solidFill>
                <a:schemeClr val="tx1"/>
              </a:solidFill>
              <a:miter lim="800000"/>
              <a:headEnd/>
              <a:tailEnd/>
            </a:ln>
          </p:spPr>
          <p:txBody>
            <a:bodyPr wrap="none" anchor="ctr"/>
            <a:lstStyle/>
            <a:p>
              <a:pPr>
                <a:buNone/>
              </a:pPr>
              <a:endParaRPr lang="en-US"/>
            </a:p>
          </p:txBody>
        </p:sp>
        <p:sp>
          <p:nvSpPr>
            <p:cNvPr id="8" name="Rectangle 6">
              <a:extLst>
                <a:ext uri="{FF2B5EF4-FFF2-40B4-BE49-F238E27FC236}">
                  <a16:creationId xmlns:a16="http://schemas.microsoft.com/office/drawing/2014/main" id="{1A48273A-6D20-448D-B2C8-70FA64D937C1}"/>
                </a:ext>
              </a:extLst>
            </p:cNvPr>
            <p:cNvSpPr>
              <a:spLocks noChangeArrowheads="1"/>
            </p:cNvSpPr>
            <p:nvPr/>
          </p:nvSpPr>
          <p:spPr bwMode="auto">
            <a:xfrm>
              <a:off x="2427" y="1738"/>
              <a:ext cx="573" cy="364"/>
            </a:xfrm>
            <a:prstGeom prst="rect">
              <a:avLst/>
            </a:prstGeom>
            <a:noFill/>
            <a:ln w="12700">
              <a:solidFill>
                <a:schemeClr val="tx1"/>
              </a:solidFill>
              <a:miter lim="800000"/>
              <a:headEnd/>
              <a:tailEnd/>
            </a:ln>
          </p:spPr>
          <p:txBody>
            <a:bodyPr wrap="none" anchor="ctr"/>
            <a:lstStyle/>
            <a:p>
              <a:pPr algn="ctr" eaLnBrk="0" hangingPunct="0">
                <a:buNone/>
              </a:pPr>
              <a:r>
                <a:rPr lang="en-US" sz="1600">
                  <a:latin typeface="Helvetica" pitchFamily="34" charset="0"/>
                </a:rPr>
                <a:t>I/O </a:t>
              </a:r>
            </a:p>
            <a:p>
              <a:pPr algn="ctr" eaLnBrk="0" hangingPunct="0">
                <a:buNone/>
              </a:pPr>
              <a:r>
                <a:rPr lang="en-US" sz="1600">
                  <a:latin typeface="Helvetica" pitchFamily="34" charset="0"/>
                </a:rPr>
                <a:t>bridge</a:t>
              </a:r>
            </a:p>
          </p:txBody>
        </p:sp>
        <p:sp>
          <p:nvSpPr>
            <p:cNvPr id="9" name="AutoShape 7">
              <a:extLst>
                <a:ext uri="{FF2B5EF4-FFF2-40B4-BE49-F238E27FC236}">
                  <a16:creationId xmlns:a16="http://schemas.microsoft.com/office/drawing/2014/main" id="{8290255C-BE17-41E1-8975-65576A8FF9F8}"/>
                </a:ext>
              </a:extLst>
            </p:cNvPr>
            <p:cNvSpPr>
              <a:spLocks noChangeArrowheads="1"/>
            </p:cNvSpPr>
            <p:nvPr/>
          </p:nvSpPr>
          <p:spPr bwMode="auto">
            <a:xfrm>
              <a:off x="1509" y="1718"/>
              <a:ext cx="915" cy="336"/>
            </a:xfrm>
            <a:prstGeom prst="leftRightArrow">
              <a:avLst>
                <a:gd name="adj1" fmla="val 50000"/>
                <a:gd name="adj2" fmla="val 54464"/>
              </a:avLst>
            </a:prstGeom>
            <a:noFill/>
            <a:ln w="12700">
              <a:solidFill>
                <a:schemeClr val="tx1"/>
              </a:solidFill>
              <a:miter lim="800000"/>
              <a:headEnd/>
              <a:tailEnd/>
            </a:ln>
          </p:spPr>
          <p:txBody>
            <a:bodyPr wrap="none" anchor="ctr"/>
            <a:lstStyle/>
            <a:p>
              <a:pPr>
                <a:buNone/>
              </a:pPr>
              <a:endParaRPr lang="en-US"/>
            </a:p>
          </p:txBody>
        </p:sp>
        <p:sp>
          <p:nvSpPr>
            <p:cNvPr id="10" name="Rectangle 19">
              <a:extLst>
                <a:ext uri="{FF2B5EF4-FFF2-40B4-BE49-F238E27FC236}">
                  <a16:creationId xmlns:a16="http://schemas.microsoft.com/office/drawing/2014/main" id="{02C5CFF0-052D-4040-B1FC-94F72ED0E957}"/>
                </a:ext>
              </a:extLst>
            </p:cNvPr>
            <p:cNvSpPr>
              <a:spLocks noChangeArrowheads="1"/>
            </p:cNvSpPr>
            <p:nvPr/>
          </p:nvSpPr>
          <p:spPr bwMode="auto">
            <a:xfrm>
              <a:off x="216" y="1547"/>
              <a:ext cx="1268" cy="653"/>
            </a:xfrm>
            <a:prstGeom prst="rect">
              <a:avLst/>
            </a:prstGeom>
            <a:solidFill>
              <a:srgbClr val="EDEBCF"/>
            </a:solidFill>
            <a:ln w="12700" cap="rnd" cmpd="sng">
              <a:solidFill>
                <a:schemeClr val="tx1"/>
              </a:solidFill>
              <a:prstDash val="solid"/>
              <a:miter lim="800000"/>
              <a:headEnd/>
              <a:tailEnd/>
            </a:ln>
          </p:spPr>
          <p:txBody>
            <a:bodyPr wrap="none" anchor="ctr"/>
            <a:lstStyle/>
            <a:p>
              <a:pPr>
                <a:buNone/>
              </a:pPr>
              <a:r>
                <a:rPr lang="en-US" sz="1600" dirty="0">
                  <a:latin typeface="Helvetica"/>
                  <a:cs typeface="Helvetica"/>
                </a:rPr>
                <a:t>Processor</a:t>
              </a:r>
            </a:p>
          </p:txBody>
        </p:sp>
        <p:sp>
          <p:nvSpPr>
            <p:cNvPr id="11" name="Text Box 21">
              <a:extLst>
                <a:ext uri="{FF2B5EF4-FFF2-40B4-BE49-F238E27FC236}">
                  <a16:creationId xmlns:a16="http://schemas.microsoft.com/office/drawing/2014/main" id="{26FA57AE-8CFB-4D3C-A4BB-FE3EB8EE7F80}"/>
                </a:ext>
              </a:extLst>
            </p:cNvPr>
            <p:cNvSpPr txBox="1">
              <a:spLocks noChangeArrowheads="1"/>
            </p:cNvSpPr>
            <p:nvPr/>
          </p:nvSpPr>
          <p:spPr bwMode="auto">
            <a:xfrm>
              <a:off x="2059" y="1433"/>
              <a:ext cx="831" cy="225"/>
            </a:xfrm>
            <a:prstGeom prst="rect">
              <a:avLst/>
            </a:prstGeom>
            <a:noFill/>
            <a:ln w="12700">
              <a:noFill/>
              <a:miter lim="800000"/>
              <a:headEnd/>
              <a:tailEnd/>
            </a:ln>
          </p:spPr>
          <p:txBody>
            <a:bodyPr wrap="none" anchor="ctr">
              <a:spAutoFit/>
            </a:bodyPr>
            <a:lstStyle/>
            <a:p>
              <a:pPr algn="ctr" eaLnBrk="0" hangingPunct="0">
                <a:buNone/>
              </a:pPr>
              <a:r>
                <a:rPr lang="en-US" sz="1600" dirty="0">
                  <a:latin typeface="Helvetica" pitchFamily="34" charset="0"/>
                </a:rPr>
                <a:t>System bus</a:t>
              </a:r>
            </a:p>
          </p:txBody>
        </p:sp>
        <p:sp>
          <p:nvSpPr>
            <p:cNvPr id="12" name="Line 22">
              <a:extLst>
                <a:ext uri="{FF2B5EF4-FFF2-40B4-BE49-F238E27FC236}">
                  <a16:creationId xmlns:a16="http://schemas.microsoft.com/office/drawing/2014/main" id="{76877B06-40DC-49E8-9CE8-C47063B8F6D5}"/>
                </a:ext>
              </a:extLst>
            </p:cNvPr>
            <p:cNvSpPr>
              <a:spLocks noChangeShapeType="1"/>
            </p:cNvSpPr>
            <p:nvPr/>
          </p:nvSpPr>
          <p:spPr bwMode="auto">
            <a:xfrm flipH="1">
              <a:off x="1929" y="1638"/>
              <a:ext cx="190" cy="249"/>
            </a:xfrm>
            <a:prstGeom prst="line">
              <a:avLst/>
            </a:prstGeom>
            <a:noFill/>
            <a:ln w="12700">
              <a:solidFill>
                <a:schemeClr val="tx1"/>
              </a:solidFill>
              <a:prstDash val="dash"/>
              <a:round/>
              <a:headEnd/>
              <a:tailEnd type="triangle" w="med" len="med"/>
            </a:ln>
          </p:spPr>
          <p:txBody>
            <a:bodyPr wrap="none" anchor="ctr"/>
            <a:lstStyle/>
            <a:p>
              <a:pPr>
                <a:buNone/>
              </a:pPr>
              <a:endParaRPr lang="en-US"/>
            </a:p>
          </p:txBody>
        </p:sp>
        <p:sp>
          <p:nvSpPr>
            <p:cNvPr id="13" name="Text Box 23">
              <a:extLst>
                <a:ext uri="{FF2B5EF4-FFF2-40B4-BE49-F238E27FC236}">
                  <a16:creationId xmlns:a16="http://schemas.microsoft.com/office/drawing/2014/main" id="{FE17A4F4-8274-4304-8A41-BC5BE018A0B1}"/>
                </a:ext>
              </a:extLst>
            </p:cNvPr>
            <p:cNvSpPr txBox="1">
              <a:spLocks noChangeArrowheads="1"/>
            </p:cNvSpPr>
            <p:nvPr/>
          </p:nvSpPr>
          <p:spPr bwMode="auto">
            <a:xfrm>
              <a:off x="3028" y="1433"/>
              <a:ext cx="865" cy="225"/>
            </a:xfrm>
            <a:prstGeom prst="rect">
              <a:avLst/>
            </a:prstGeom>
            <a:noFill/>
            <a:ln w="12700">
              <a:noFill/>
              <a:miter lim="800000"/>
              <a:headEnd/>
              <a:tailEnd/>
            </a:ln>
          </p:spPr>
          <p:txBody>
            <a:bodyPr wrap="none" anchor="ctr">
              <a:spAutoFit/>
            </a:bodyPr>
            <a:lstStyle/>
            <a:p>
              <a:pPr algn="ctr" eaLnBrk="0" hangingPunct="0">
                <a:buNone/>
              </a:pPr>
              <a:r>
                <a:rPr lang="en-US" sz="1600">
                  <a:latin typeface="Helvetica" pitchFamily="34" charset="0"/>
                </a:rPr>
                <a:t>Memory bus</a:t>
              </a:r>
            </a:p>
          </p:txBody>
        </p:sp>
        <p:sp>
          <p:nvSpPr>
            <p:cNvPr id="14" name="Line 24">
              <a:extLst>
                <a:ext uri="{FF2B5EF4-FFF2-40B4-BE49-F238E27FC236}">
                  <a16:creationId xmlns:a16="http://schemas.microsoft.com/office/drawing/2014/main" id="{0384E628-C468-42C4-99BA-DF7970E48CF9}"/>
                </a:ext>
              </a:extLst>
            </p:cNvPr>
            <p:cNvSpPr>
              <a:spLocks noChangeShapeType="1"/>
            </p:cNvSpPr>
            <p:nvPr/>
          </p:nvSpPr>
          <p:spPr bwMode="auto">
            <a:xfrm>
              <a:off x="3432" y="1632"/>
              <a:ext cx="0" cy="288"/>
            </a:xfrm>
            <a:prstGeom prst="line">
              <a:avLst/>
            </a:prstGeom>
            <a:noFill/>
            <a:ln w="12700">
              <a:solidFill>
                <a:schemeClr val="tx1"/>
              </a:solidFill>
              <a:prstDash val="dash"/>
              <a:round/>
              <a:headEnd/>
              <a:tailEnd type="triangle" w="med" len="med"/>
            </a:ln>
          </p:spPr>
          <p:txBody>
            <a:bodyPr wrap="none" anchor="ctr"/>
            <a:lstStyle/>
            <a:p>
              <a:pPr>
                <a:buNone/>
              </a:pPr>
              <a:endParaRPr lang="en-US"/>
            </a:p>
          </p:txBody>
        </p:sp>
        <p:sp>
          <p:nvSpPr>
            <p:cNvPr id="15" name="AutoShape 25">
              <a:extLst>
                <a:ext uri="{FF2B5EF4-FFF2-40B4-BE49-F238E27FC236}">
                  <a16:creationId xmlns:a16="http://schemas.microsoft.com/office/drawing/2014/main" id="{F1FECEFE-4F48-412D-8D68-DAA187DCC586}"/>
                </a:ext>
              </a:extLst>
            </p:cNvPr>
            <p:cNvSpPr>
              <a:spLocks noChangeArrowheads="1"/>
            </p:cNvSpPr>
            <p:nvPr/>
          </p:nvSpPr>
          <p:spPr bwMode="auto">
            <a:xfrm>
              <a:off x="2568" y="2150"/>
              <a:ext cx="312" cy="432"/>
            </a:xfrm>
            <a:prstGeom prst="upArrow">
              <a:avLst>
                <a:gd name="adj1" fmla="val 36667"/>
                <a:gd name="adj2" fmla="val 44872"/>
              </a:avLst>
            </a:prstGeom>
            <a:noFill/>
            <a:ln w="12700">
              <a:solidFill>
                <a:schemeClr val="tx1"/>
              </a:solidFill>
              <a:miter lim="800000"/>
              <a:headEnd/>
              <a:tailEnd/>
            </a:ln>
          </p:spPr>
          <p:txBody>
            <a:bodyPr wrap="none" anchor="ctr"/>
            <a:lstStyle/>
            <a:p>
              <a:pPr>
                <a:buNone/>
              </a:pPr>
              <a:endParaRPr lang="en-US"/>
            </a:p>
          </p:txBody>
        </p:sp>
        <p:sp>
          <p:nvSpPr>
            <p:cNvPr id="16" name="AutoShape 26">
              <a:extLst>
                <a:ext uri="{FF2B5EF4-FFF2-40B4-BE49-F238E27FC236}">
                  <a16:creationId xmlns:a16="http://schemas.microsoft.com/office/drawing/2014/main" id="{72C1ED46-BEA2-4151-A84C-96AB0B71088F}"/>
                </a:ext>
              </a:extLst>
            </p:cNvPr>
            <p:cNvSpPr>
              <a:spLocks noChangeArrowheads="1"/>
            </p:cNvSpPr>
            <p:nvPr/>
          </p:nvSpPr>
          <p:spPr bwMode="auto">
            <a:xfrm flipV="1">
              <a:off x="3264" y="2614"/>
              <a:ext cx="312" cy="432"/>
            </a:xfrm>
            <a:prstGeom prst="upArrow">
              <a:avLst>
                <a:gd name="adj1" fmla="val 36667"/>
                <a:gd name="adj2" fmla="val 44872"/>
              </a:avLst>
            </a:prstGeom>
            <a:noFill/>
            <a:ln w="12700">
              <a:solidFill>
                <a:schemeClr val="tx1"/>
              </a:solidFill>
              <a:miter lim="800000"/>
              <a:headEnd/>
              <a:tailEnd/>
            </a:ln>
          </p:spPr>
          <p:txBody>
            <a:bodyPr wrap="none" anchor="ctr"/>
            <a:lstStyle/>
            <a:p>
              <a:pPr>
                <a:buNone/>
              </a:pPr>
              <a:endParaRPr lang="en-US"/>
            </a:p>
          </p:txBody>
        </p:sp>
        <p:sp>
          <p:nvSpPr>
            <p:cNvPr id="17" name="Rectangle 27">
              <a:extLst>
                <a:ext uri="{FF2B5EF4-FFF2-40B4-BE49-F238E27FC236}">
                  <a16:creationId xmlns:a16="http://schemas.microsoft.com/office/drawing/2014/main" id="{10DA8448-95DF-4155-8E69-8F617711BA75}"/>
                </a:ext>
              </a:extLst>
            </p:cNvPr>
            <p:cNvSpPr>
              <a:spLocks noChangeArrowheads="1"/>
            </p:cNvSpPr>
            <p:nvPr/>
          </p:nvSpPr>
          <p:spPr bwMode="auto">
            <a:xfrm>
              <a:off x="3000" y="3070"/>
              <a:ext cx="816" cy="328"/>
            </a:xfrm>
            <a:prstGeom prst="rect">
              <a:avLst/>
            </a:prstGeom>
            <a:solidFill>
              <a:srgbClr val="D3F2D3"/>
            </a:solidFill>
            <a:ln w="12700">
              <a:solidFill>
                <a:schemeClr val="tx1"/>
              </a:solidFill>
              <a:miter lim="800000"/>
              <a:headEnd/>
              <a:tailEnd/>
            </a:ln>
          </p:spPr>
          <p:txBody>
            <a:bodyPr wrap="none" anchor="ctr"/>
            <a:lstStyle/>
            <a:p>
              <a:pPr algn="ctr" eaLnBrk="0" hangingPunct="0">
                <a:buNone/>
              </a:pPr>
              <a:r>
                <a:rPr lang="en-US" sz="1600">
                  <a:latin typeface="Helvetica" pitchFamily="34" charset="0"/>
                </a:rPr>
                <a:t>Disk </a:t>
              </a:r>
            </a:p>
            <a:p>
              <a:pPr algn="ctr" eaLnBrk="0" hangingPunct="0">
                <a:buNone/>
              </a:pPr>
              <a:r>
                <a:rPr lang="en-US" sz="1600">
                  <a:latin typeface="Helvetica" pitchFamily="34" charset="0"/>
                </a:rPr>
                <a:t>controller</a:t>
              </a:r>
            </a:p>
          </p:txBody>
        </p:sp>
        <p:sp>
          <p:nvSpPr>
            <p:cNvPr id="18" name="AutoShape 28">
              <a:extLst>
                <a:ext uri="{FF2B5EF4-FFF2-40B4-BE49-F238E27FC236}">
                  <a16:creationId xmlns:a16="http://schemas.microsoft.com/office/drawing/2014/main" id="{43374ED0-C705-41B3-9E79-A905C3C974D6}"/>
                </a:ext>
              </a:extLst>
            </p:cNvPr>
            <p:cNvSpPr>
              <a:spLocks noChangeArrowheads="1"/>
            </p:cNvSpPr>
            <p:nvPr/>
          </p:nvSpPr>
          <p:spPr bwMode="auto">
            <a:xfrm flipV="1">
              <a:off x="1796" y="2614"/>
              <a:ext cx="312" cy="432"/>
            </a:xfrm>
            <a:prstGeom prst="upArrow">
              <a:avLst>
                <a:gd name="adj1" fmla="val 36667"/>
                <a:gd name="adj2" fmla="val 44872"/>
              </a:avLst>
            </a:prstGeom>
            <a:noFill/>
            <a:ln w="12700">
              <a:solidFill>
                <a:schemeClr val="tx1"/>
              </a:solidFill>
              <a:miter lim="800000"/>
              <a:headEnd/>
              <a:tailEnd/>
            </a:ln>
          </p:spPr>
          <p:txBody>
            <a:bodyPr wrap="none" anchor="ctr"/>
            <a:lstStyle/>
            <a:p>
              <a:pPr>
                <a:buNone/>
              </a:pPr>
              <a:endParaRPr lang="en-US"/>
            </a:p>
          </p:txBody>
        </p:sp>
        <p:sp>
          <p:nvSpPr>
            <p:cNvPr id="19" name="Rectangle 29">
              <a:extLst>
                <a:ext uri="{FF2B5EF4-FFF2-40B4-BE49-F238E27FC236}">
                  <a16:creationId xmlns:a16="http://schemas.microsoft.com/office/drawing/2014/main" id="{3A2DA4FD-4F0D-4540-91F3-696287637A57}"/>
                </a:ext>
              </a:extLst>
            </p:cNvPr>
            <p:cNvSpPr>
              <a:spLocks noChangeArrowheads="1"/>
            </p:cNvSpPr>
            <p:nvPr/>
          </p:nvSpPr>
          <p:spPr bwMode="auto">
            <a:xfrm>
              <a:off x="1532" y="3070"/>
              <a:ext cx="816" cy="328"/>
            </a:xfrm>
            <a:prstGeom prst="rect">
              <a:avLst/>
            </a:prstGeom>
            <a:solidFill>
              <a:srgbClr val="FFFFC3"/>
            </a:solidFill>
            <a:ln w="12700">
              <a:solidFill>
                <a:schemeClr val="tx1"/>
              </a:solidFill>
              <a:miter lim="800000"/>
              <a:headEnd/>
              <a:tailEnd/>
            </a:ln>
          </p:spPr>
          <p:txBody>
            <a:bodyPr wrap="none" anchor="ctr"/>
            <a:lstStyle/>
            <a:p>
              <a:pPr algn="ctr" eaLnBrk="0" hangingPunct="0">
                <a:buNone/>
              </a:pPr>
              <a:r>
                <a:rPr lang="en-US" sz="1600">
                  <a:latin typeface="Helvetica" pitchFamily="34" charset="0"/>
                </a:rPr>
                <a:t>Graphics</a:t>
              </a:r>
            </a:p>
            <a:p>
              <a:pPr algn="ctr" eaLnBrk="0" hangingPunct="0">
                <a:buNone/>
              </a:pPr>
              <a:r>
                <a:rPr lang="en-US" sz="1600">
                  <a:latin typeface="Helvetica" pitchFamily="34" charset="0"/>
                </a:rPr>
                <a:t>adapter</a:t>
              </a:r>
            </a:p>
          </p:txBody>
        </p:sp>
        <p:sp>
          <p:nvSpPr>
            <p:cNvPr id="20" name="AutoShape 30">
              <a:extLst>
                <a:ext uri="{FF2B5EF4-FFF2-40B4-BE49-F238E27FC236}">
                  <a16:creationId xmlns:a16="http://schemas.microsoft.com/office/drawing/2014/main" id="{7765D54F-1A9D-4D85-9FFC-C3213CA74024}"/>
                </a:ext>
              </a:extLst>
            </p:cNvPr>
            <p:cNvSpPr>
              <a:spLocks noChangeArrowheads="1"/>
            </p:cNvSpPr>
            <p:nvPr/>
          </p:nvSpPr>
          <p:spPr bwMode="auto">
            <a:xfrm flipV="1">
              <a:off x="740" y="2614"/>
              <a:ext cx="312" cy="432"/>
            </a:xfrm>
            <a:prstGeom prst="upArrow">
              <a:avLst>
                <a:gd name="adj1" fmla="val 36667"/>
                <a:gd name="adj2" fmla="val 44872"/>
              </a:avLst>
            </a:prstGeom>
            <a:noFill/>
            <a:ln w="12700">
              <a:solidFill>
                <a:schemeClr val="tx1"/>
              </a:solidFill>
              <a:miter lim="800000"/>
              <a:headEnd/>
              <a:tailEnd/>
            </a:ln>
          </p:spPr>
          <p:txBody>
            <a:bodyPr wrap="none" anchor="ctr"/>
            <a:lstStyle/>
            <a:p>
              <a:pPr>
                <a:buNone/>
              </a:pPr>
              <a:endParaRPr lang="en-US"/>
            </a:p>
          </p:txBody>
        </p:sp>
        <p:sp>
          <p:nvSpPr>
            <p:cNvPr id="21" name="Rectangle 31">
              <a:extLst>
                <a:ext uri="{FF2B5EF4-FFF2-40B4-BE49-F238E27FC236}">
                  <a16:creationId xmlns:a16="http://schemas.microsoft.com/office/drawing/2014/main" id="{CC28F390-AB78-4F8E-A031-1FD2DB33DC05}"/>
                </a:ext>
              </a:extLst>
            </p:cNvPr>
            <p:cNvSpPr>
              <a:spLocks noChangeArrowheads="1"/>
            </p:cNvSpPr>
            <p:nvPr/>
          </p:nvSpPr>
          <p:spPr bwMode="auto">
            <a:xfrm>
              <a:off x="524" y="3062"/>
              <a:ext cx="720" cy="328"/>
            </a:xfrm>
            <a:prstGeom prst="rect">
              <a:avLst/>
            </a:prstGeom>
            <a:solidFill>
              <a:schemeClr val="accent1">
                <a:lumMod val="20000"/>
                <a:lumOff val="80000"/>
              </a:schemeClr>
            </a:solidFill>
            <a:ln w="12700">
              <a:solidFill>
                <a:schemeClr val="tx1"/>
              </a:solidFill>
              <a:miter lim="800000"/>
              <a:headEnd/>
              <a:tailEnd/>
            </a:ln>
          </p:spPr>
          <p:txBody>
            <a:bodyPr wrap="none" anchor="ctr"/>
            <a:lstStyle/>
            <a:p>
              <a:pPr algn="ctr" eaLnBrk="0" hangingPunct="0">
                <a:buNone/>
              </a:pPr>
              <a:r>
                <a:rPr lang="en-US" sz="1600" dirty="0">
                  <a:latin typeface="Helvetica" pitchFamily="34" charset="0"/>
                </a:rPr>
                <a:t>USB</a:t>
              </a:r>
            </a:p>
            <a:p>
              <a:pPr algn="ctr" eaLnBrk="0" hangingPunct="0">
                <a:buNone/>
              </a:pPr>
              <a:r>
                <a:rPr lang="en-US" sz="1600" dirty="0">
                  <a:latin typeface="Helvetica" pitchFamily="34" charset="0"/>
                </a:rPr>
                <a:t>controller</a:t>
              </a:r>
            </a:p>
          </p:txBody>
        </p:sp>
        <p:sp>
          <p:nvSpPr>
            <p:cNvPr id="22" name="Line 32">
              <a:extLst>
                <a:ext uri="{FF2B5EF4-FFF2-40B4-BE49-F238E27FC236}">
                  <a16:creationId xmlns:a16="http://schemas.microsoft.com/office/drawing/2014/main" id="{7EAE5011-162C-492C-9485-658E8BCA778B}"/>
                </a:ext>
              </a:extLst>
            </p:cNvPr>
            <p:cNvSpPr>
              <a:spLocks noChangeShapeType="1"/>
            </p:cNvSpPr>
            <p:nvPr/>
          </p:nvSpPr>
          <p:spPr bwMode="auto">
            <a:xfrm>
              <a:off x="668" y="3398"/>
              <a:ext cx="0" cy="192"/>
            </a:xfrm>
            <a:prstGeom prst="line">
              <a:avLst/>
            </a:prstGeom>
            <a:noFill/>
            <a:ln w="12700">
              <a:solidFill>
                <a:schemeClr val="tx1"/>
              </a:solidFill>
              <a:round/>
              <a:headEnd type="triangle" w="med" len="med"/>
              <a:tailEnd/>
            </a:ln>
          </p:spPr>
          <p:txBody>
            <a:bodyPr wrap="none" anchor="ctr"/>
            <a:lstStyle/>
            <a:p>
              <a:pPr>
                <a:buNone/>
              </a:pPr>
              <a:endParaRPr lang="en-US"/>
            </a:p>
          </p:txBody>
        </p:sp>
        <p:sp>
          <p:nvSpPr>
            <p:cNvPr id="23" name="Line 33">
              <a:extLst>
                <a:ext uri="{FF2B5EF4-FFF2-40B4-BE49-F238E27FC236}">
                  <a16:creationId xmlns:a16="http://schemas.microsoft.com/office/drawing/2014/main" id="{15142060-4D94-40BF-B8C9-FE66174C3B76}"/>
                </a:ext>
              </a:extLst>
            </p:cNvPr>
            <p:cNvSpPr>
              <a:spLocks noChangeShapeType="1"/>
            </p:cNvSpPr>
            <p:nvPr/>
          </p:nvSpPr>
          <p:spPr bwMode="auto">
            <a:xfrm>
              <a:off x="1148" y="3398"/>
              <a:ext cx="0" cy="192"/>
            </a:xfrm>
            <a:prstGeom prst="line">
              <a:avLst/>
            </a:prstGeom>
            <a:noFill/>
            <a:ln w="12700">
              <a:solidFill>
                <a:schemeClr val="tx1"/>
              </a:solidFill>
              <a:round/>
              <a:headEnd type="triangle" w="med" len="med"/>
              <a:tailEnd/>
            </a:ln>
          </p:spPr>
          <p:txBody>
            <a:bodyPr wrap="none" anchor="ctr"/>
            <a:lstStyle/>
            <a:p>
              <a:pPr>
                <a:buNone/>
              </a:pPr>
              <a:endParaRPr lang="en-US"/>
            </a:p>
          </p:txBody>
        </p:sp>
        <p:sp>
          <p:nvSpPr>
            <p:cNvPr id="24" name="Text Box 34">
              <a:extLst>
                <a:ext uri="{FF2B5EF4-FFF2-40B4-BE49-F238E27FC236}">
                  <a16:creationId xmlns:a16="http://schemas.microsoft.com/office/drawing/2014/main" id="{7E25133B-336A-4D9C-8BEC-9DDE3C385D42}"/>
                </a:ext>
              </a:extLst>
            </p:cNvPr>
            <p:cNvSpPr txBox="1">
              <a:spLocks noChangeArrowheads="1"/>
            </p:cNvSpPr>
            <p:nvPr/>
          </p:nvSpPr>
          <p:spPr bwMode="auto">
            <a:xfrm>
              <a:off x="341" y="3536"/>
              <a:ext cx="523" cy="224"/>
            </a:xfrm>
            <a:prstGeom prst="rect">
              <a:avLst/>
            </a:prstGeom>
            <a:noFill/>
            <a:ln w="12700">
              <a:noFill/>
              <a:miter lim="800000"/>
              <a:headEnd/>
              <a:tailEnd/>
            </a:ln>
          </p:spPr>
          <p:txBody>
            <a:bodyPr wrap="none" anchor="ctr">
              <a:spAutoFit/>
            </a:bodyPr>
            <a:lstStyle/>
            <a:p>
              <a:pPr algn="ctr" eaLnBrk="0" hangingPunct="0">
                <a:buNone/>
              </a:pPr>
              <a:r>
                <a:rPr lang="en-US" sz="1600" dirty="0">
                  <a:latin typeface="Helvetica" pitchFamily="34" charset="0"/>
                </a:rPr>
                <a:t>Mouse</a:t>
              </a:r>
            </a:p>
          </p:txBody>
        </p:sp>
        <p:sp>
          <p:nvSpPr>
            <p:cNvPr id="25" name="Text Box 35">
              <a:extLst>
                <a:ext uri="{FF2B5EF4-FFF2-40B4-BE49-F238E27FC236}">
                  <a16:creationId xmlns:a16="http://schemas.microsoft.com/office/drawing/2014/main" id="{C6AD6FE5-B60F-4DF2-A8D5-AEF3C63A11C6}"/>
                </a:ext>
              </a:extLst>
            </p:cNvPr>
            <p:cNvSpPr txBox="1">
              <a:spLocks noChangeArrowheads="1"/>
            </p:cNvSpPr>
            <p:nvPr/>
          </p:nvSpPr>
          <p:spPr bwMode="auto">
            <a:xfrm>
              <a:off x="864" y="3535"/>
              <a:ext cx="700" cy="225"/>
            </a:xfrm>
            <a:prstGeom prst="rect">
              <a:avLst/>
            </a:prstGeom>
            <a:noFill/>
            <a:ln w="12700">
              <a:noFill/>
              <a:miter lim="800000"/>
              <a:headEnd/>
              <a:tailEnd/>
            </a:ln>
          </p:spPr>
          <p:txBody>
            <a:bodyPr wrap="none" anchor="ctr">
              <a:spAutoFit/>
            </a:bodyPr>
            <a:lstStyle/>
            <a:p>
              <a:pPr algn="ctr" eaLnBrk="0" hangingPunct="0">
                <a:buNone/>
              </a:pPr>
              <a:r>
                <a:rPr lang="en-US" sz="1600">
                  <a:latin typeface="Helvetica" pitchFamily="34" charset="0"/>
                </a:rPr>
                <a:t>Keyboard</a:t>
              </a:r>
            </a:p>
          </p:txBody>
        </p:sp>
        <p:sp>
          <p:nvSpPr>
            <p:cNvPr id="26" name="Line 36">
              <a:extLst>
                <a:ext uri="{FF2B5EF4-FFF2-40B4-BE49-F238E27FC236}">
                  <a16:creationId xmlns:a16="http://schemas.microsoft.com/office/drawing/2014/main" id="{95E46DB1-B077-429C-A705-BAB695857A78}"/>
                </a:ext>
              </a:extLst>
            </p:cNvPr>
            <p:cNvSpPr>
              <a:spLocks noChangeShapeType="1"/>
            </p:cNvSpPr>
            <p:nvPr/>
          </p:nvSpPr>
          <p:spPr bwMode="auto">
            <a:xfrm>
              <a:off x="1964" y="3420"/>
              <a:ext cx="0" cy="192"/>
            </a:xfrm>
            <a:prstGeom prst="line">
              <a:avLst/>
            </a:prstGeom>
            <a:noFill/>
            <a:ln w="12700">
              <a:solidFill>
                <a:schemeClr val="tx1"/>
              </a:solidFill>
              <a:round/>
              <a:headEnd/>
              <a:tailEnd type="triangle" w="med" len="med"/>
            </a:ln>
          </p:spPr>
          <p:txBody>
            <a:bodyPr wrap="none" anchor="ctr"/>
            <a:lstStyle/>
            <a:p>
              <a:pPr>
                <a:buNone/>
              </a:pPr>
              <a:endParaRPr lang="en-US"/>
            </a:p>
          </p:txBody>
        </p:sp>
        <p:sp>
          <p:nvSpPr>
            <p:cNvPr id="27" name="Text Box 37">
              <a:extLst>
                <a:ext uri="{FF2B5EF4-FFF2-40B4-BE49-F238E27FC236}">
                  <a16:creationId xmlns:a16="http://schemas.microsoft.com/office/drawing/2014/main" id="{7474D88B-6A8C-45E0-B1E5-55E3A5D94667}"/>
                </a:ext>
              </a:extLst>
            </p:cNvPr>
            <p:cNvSpPr txBox="1">
              <a:spLocks noChangeArrowheads="1"/>
            </p:cNvSpPr>
            <p:nvPr/>
          </p:nvSpPr>
          <p:spPr bwMode="auto">
            <a:xfrm>
              <a:off x="1667" y="3546"/>
              <a:ext cx="565" cy="225"/>
            </a:xfrm>
            <a:prstGeom prst="rect">
              <a:avLst/>
            </a:prstGeom>
            <a:noFill/>
            <a:ln w="12700">
              <a:noFill/>
              <a:miter lim="800000"/>
              <a:headEnd/>
              <a:tailEnd/>
            </a:ln>
          </p:spPr>
          <p:txBody>
            <a:bodyPr wrap="none" anchor="ctr">
              <a:spAutoFit/>
            </a:bodyPr>
            <a:lstStyle/>
            <a:p>
              <a:pPr algn="ctr" eaLnBrk="0" hangingPunct="0">
                <a:buNone/>
              </a:pPr>
              <a:r>
                <a:rPr lang="en-US" sz="1600" dirty="0">
                  <a:latin typeface="Helvetica" pitchFamily="34" charset="0"/>
                </a:rPr>
                <a:t>Display</a:t>
              </a:r>
            </a:p>
          </p:txBody>
        </p:sp>
        <p:sp>
          <p:nvSpPr>
            <p:cNvPr id="28" name="Line 38">
              <a:extLst>
                <a:ext uri="{FF2B5EF4-FFF2-40B4-BE49-F238E27FC236}">
                  <a16:creationId xmlns:a16="http://schemas.microsoft.com/office/drawing/2014/main" id="{0D3B1E0F-7363-4ED6-891B-F94B263DC8FC}"/>
                </a:ext>
              </a:extLst>
            </p:cNvPr>
            <p:cNvSpPr>
              <a:spLocks noChangeShapeType="1"/>
            </p:cNvSpPr>
            <p:nvPr/>
          </p:nvSpPr>
          <p:spPr bwMode="auto">
            <a:xfrm>
              <a:off x="3416" y="3398"/>
              <a:ext cx="0" cy="240"/>
            </a:xfrm>
            <a:prstGeom prst="line">
              <a:avLst/>
            </a:prstGeom>
            <a:noFill/>
            <a:ln w="12700">
              <a:solidFill>
                <a:schemeClr val="tx1"/>
              </a:solidFill>
              <a:round/>
              <a:headEnd type="triangle" w="med" len="med"/>
              <a:tailEnd type="triangle" w="med" len="med"/>
            </a:ln>
          </p:spPr>
          <p:txBody>
            <a:bodyPr wrap="none" anchor="ctr"/>
            <a:lstStyle/>
            <a:p>
              <a:pPr>
                <a:buNone/>
              </a:pPr>
              <a:endParaRPr lang="en-US"/>
            </a:p>
          </p:txBody>
        </p:sp>
        <p:sp>
          <p:nvSpPr>
            <p:cNvPr id="29" name="AutoShape 39">
              <a:extLst>
                <a:ext uri="{FF2B5EF4-FFF2-40B4-BE49-F238E27FC236}">
                  <a16:creationId xmlns:a16="http://schemas.microsoft.com/office/drawing/2014/main" id="{775B2F92-57E1-445B-9381-5F3AE3DF3287}"/>
                </a:ext>
              </a:extLst>
            </p:cNvPr>
            <p:cNvSpPr>
              <a:spLocks noChangeArrowheads="1"/>
            </p:cNvSpPr>
            <p:nvPr/>
          </p:nvSpPr>
          <p:spPr bwMode="auto">
            <a:xfrm>
              <a:off x="3224" y="3638"/>
              <a:ext cx="384" cy="384"/>
            </a:xfrm>
            <a:prstGeom prst="can">
              <a:avLst>
                <a:gd name="adj" fmla="val 25000"/>
              </a:avLst>
            </a:prstGeom>
            <a:solidFill>
              <a:srgbClr val="D3F2D3"/>
            </a:solidFill>
            <a:ln w="12700">
              <a:solidFill>
                <a:schemeClr val="tx1"/>
              </a:solidFill>
              <a:round/>
              <a:headEnd/>
              <a:tailEnd/>
            </a:ln>
          </p:spPr>
          <p:txBody>
            <a:bodyPr wrap="none" anchor="ctr"/>
            <a:lstStyle/>
            <a:p>
              <a:pPr algn="ctr" eaLnBrk="0" hangingPunct="0">
                <a:buNone/>
              </a:pPr>
              <a:r>
                <a:rPr lang="en-US" sz="1600">
                  <a:latin typeface="Helvetica" pitchFamily="34" charset="0"/>
                </a:rPr>
                <a:t>Disk</a:t>
              </a:r>
            </a:p>
          </p:txBody>
        </p:sp>
        <p:sp>
          <p:nvSpPr>
            <p:cNvPr id="30" name="AutoShape 40">
              <a:extLst>
                <a:ext uri="{FF2B5EF4-FFF2-40B4-BE49-F238E27FC236}">
                  <a16:creationId xmlns:a16="http://schemas.microsoft.com/office/drawing/2014/main" id="{054DDC7F-B160-4EB6-AF65-9B81AFE263C0}"/>
                </a:ext>
              </a:extLst>
            </p:cNvPr>
            <p:cNvSpPr>
              <a:spLocks noChangeArrowheads="1"/>
            </p:cNvSpPr>
            <p:nvPr/>
          </p:nvSpPr>
          <p:spPr bwMode="auto">
            <a:xfrm>
              <a:off x="168" y="2478"/>
              <a:ext cx="4584" cy="248"/>
            </a:xfrm>
            <a:prstGeom prst="leftRightArrow">
              <a:avLst>
                <a:gd name="adj1" fmla="val 48611"/>
                <a:gd name="adj2" fmla="val 95500"/>
              </a:avLst>
            </a:prstGeom>
            <a:solidFill>
              <a:schemeClr val="bg1"/>
            </a:solidFill>
            <a:ln w="12700">
              <a:solidFill>
                <a:schemeClr val="tx1"/>
              </a:solidFill>
              <a:miter lim="800000"/>
              <a:headEnd/>
              <a:tailEnd/>
            </a:ln>
          </p:spPr>
          <p:txBody>
            <a:bodyPr wrap="none" anchor="ctr"/>
            <a:lstStyle/>
            <a:p>
              <a:pPr>
                <a:buNone/>
              </a:pPr>
              <a:endParaRPr lang="en-US"/>
            </a:p>
          </p:txBody>
        </p:sp>
        <p:sp>
          <p:nvSpPr>
            <p:cNvPr id="31" name="Rectangle 41">
              <a:extLst>
                <a:ext uri="{FF2B5EF4-FFF2-40B4-BE49-F238E27FC236}">
                  <a16:creationId xmlns:a16="http://schemas.microsoft.com/office/drawing/2014/main" id="{29737B34-E28F-4ECB-93AD-D9379FBD55EE}"/>
                </a:ext>
              </a:extLst>
            </p:cNvPr>
            <p:cNvSpPr>
              <a:spLocks noChangeArrowheads="1"/>
            </p:cNvSpPr>
            <p:nvPr/>
          </p:nvSpPr>
          <p:spPr bwMode="auto">
            <a:xfrm>
              <a:off x="846" y="2739"/>
              <a:ext cx="105" cy="96"/>
            </a:xfrm>
            <a:prstGeom prst="rect">
              <a:avLst/>
            </a:prstGeom>
            <a:solidFill>
              <a:schemeClr val="bg1"/>
            </a:solidFill>
            <a:ln w="12700">
              <a:noFill/>
              <a:miter lim="800000"/>
              <a:headEnd/>
              <a:tailEnd/>
            </a:ln>
          </p:spPr>
          <p:txBody>
            <a:bodyPr wrap="none" anchor="ctr"/>
            <a:lstStyle/>
            <a:p>
              <a:pPr>
                <a:buNone/>
              </a:pPr>
              <a:endParaRPr lang="en-US"/>
            </a:p>
          </p:txBody>
        </p:sp>
        <p:sp>
          <p:nvSpPr>
            <p:cNvPr id="32" name="Rectangle 42">
              <a:extLst>
                <a:ext uri="{FF2B5EF4-FFF2-40B4-BE49-F238E27FC236}">
                  <a16:creationId xmlns:a16="http://schemas.microsoft.com/office/drawing/2014/main" id="{9B4D9FD2-240A-4142-8FDF-156F7D396A8D}"/>
                </a:ext>
              </a:extLst>
            </p:cNvPr>
            <p:cNvSpPr>
              <a:spLocks noChangeArrowheads="1"/>
            </p:cNvSpPr>
            <p:nvPr/>
          </p:nvSpPr>
          <p:spPr bwMode="auto">
            <a:xfrm>
              <a:off x="1902" y="2733"/>
              <a:ext cx="105" cy="96"/>
            </a:xfrm>
            <a:prstGeom prst="rect">
              <a:avLst/>
            </a:prstGeom>
            <a:solidFill>
              <a:schemeClr val="bg1"/>
            </a:solidFill>
            <a:ln w="12700">
              <a:noFill/>
              <a:miter lim="800000"/>
              <a:headEnd/>
              <a:tailEnd/>
            </a:ln>
          </p:spPr>
          <p:txBody>
            <a:bodyPr wrap="none" anchor="ctr"/>
            <a:lstStyle/>
            <a:p>
              <a:pPr>
                <a:buNone/>
              </a:pPr>
              <a:endParaRPr lang="en-US"/>
            </a:p>
          </p:txBody>
        </p:sp>
        <p:sp>
          <p:nvSpPr>
            <p:cNvPr id="33" name="Rectangle 43">
              <a:extLst>
                <a:ext uri="{FF2B5EF4-FFF2-40B4-BE49-F238E27FC236}">
                  <a16:creationId xmlns:a16="http://schemas.microsoft.com/office/drawing/2014/main" id="{E33A5490-75A8-46AC-A270-46FE2A744E64}"/>
                </a:ext>
              </a:extLst>
            </p:cNvPr>
            <p:cNvSpPr>
              <a:spLocks noChangeArrowheads="1"/>
            </p:cNvSpPr>
            <p:nvPr/>
          </p:nvSpPr>
          <p:spPr bwMode="auto">
            <a:xfrm>
              <a:off x="3372" y="2727"/>
              <a:ext cx="102" cy="96"/>
            </a:xfrm>
            <a:prstGeom prst="rect">
              <a:avLst/>
            </a:prstGeom>
            <a:solidFill>
              <a:schemeClr val="bg1"/>
            </a:solidFill>
            <a:ln w="12700">
              <a:noFill/>
              <a:miter lim="800000"/>
              <a:headEnd/>
              <a:tailEnd/>
            </a:ln>
          </p:spPr>
          <p:txBody>
            <a:bodyPr wrap="none" anchor="ctr"/>
            <a:lstStyle/>
            <a:p>
              <a:pPr>
                <a:buNone/>
              </a:pPr>
              <a:endParaRPr lang="en-US"/>
            </a:p>
          </p:txBody>
        </p:sp>
        <p:sp>
          <p:nvSpPr>
            <p:cNvPr id="34" name="Text Box 44">
              <a:extLst>
                <a:ext uri="{FF2B5EF4-FFF2-40B4-BE49-F238E27FC236}">
                  <a16:creationId xmlns:a16="http://schemas.microsoft.com/office/drawing/2014/main" id="{FE6BE951-DC17-4C1B-ADDB-B91CFFF60C8B}"/>
                </a:ext>
              </a:extLst>
            </p:cNvPr>
            <p:cNvSpPr txBox="1">
              <a:spLocks noChangeArrowheads="1"/>
            </p:cNvSpPr>
            <p:nvPr/>
          </p:nvSpPr>
          <p:spPr bwMode="auto">
            <a:xfrm>
              <a:off x="2411" y="2739"/>
              <a:ext cx="561" cy="225"/>
            </a:xfrm>
            <a:prstGeom prst="rect">
              <a:avLst/>
            </a:prstGeom>
            <a:noFill/>
            <a:ln w="12700">
              <a:noFill/>
              <a:miter lim="800000"/>
              <a:headEnd/>
              <a:tailEnd/>
            </a:ln>
          </p:spPr>
          <p:txBody>
            <a:bodyPr wrap="none" anchor="ctr">
              <a:spAutoFit/>
            </a:bodyPr>
            <a:lstStyle/>
            <a:p>
              <a:pPr algn="ctr" eaLnBrk="0" hangingPunct="0">
                <a:buNone/>
              </a:pPr>
              <a:r>
                <a:rPr lang="en-US" sz="1600" dirty="0">
                  <a:latin typeface="Helvetica" pitchFamily="34" charset="0"/>
                </a:rPr>
                <a:t>I/O bus</a:t>
              </a:r>
            </a:p>
          </p:txBody>
        </p:sp>
        <p:sp>
          <p:nvSpPr>
            <p:cNvPr id="35" name="Rectangle 45">
              <a:extLst>
                <a:ext uri="{FF2B5EF4-FFF2-40B4-BE49-F238E27FC236}">
                  <a16:creationId xmlns:a16="http://schemas.microsoft.com/office/drawing/2014/main" id="{5C6CA192-3BC8-4ACA-82AE-63927954D024}"/>
                </a:ext>
              </a:extLst>
            </p:cNvPr>
            <p:cNvSpPr>
              <a:spLocks noChangeArrowheads="1"/>
            </p:cNvSpPr>
            <p:nvPr/>
          </p:nvSpPr>
          <p:spPr bwMode="auto">
            <a:xfrm>
              <a:off x="2673" y="2688"/>
              <a:ext cx="102" cy="96"/>
            </a:xfrm>
            <a:prstGeom prst="rect">
              <a:avLst/>
            </a:prstGeom>
            <a:solidFill>
              <a:schemeClr val="bg1"/>
            </a:solidFill>
            <a:ln w="12700">
              <a:noFill/>
              <a:miter lim="800000"/>
              <a:headEnd/>
              <a:tailEnd/>
            </a:ln>
          </p:spPr>
          <p:txBody>
            <a:bodyPr wrap="none" anchor="ctr"/>
            <a:lstStyle/>
            <a:p>
              <a:pPr>
                <a:buNone/>
              </a:pPr>
              <a:endParaRPr lang="en-US"/>
            </a:p>
          </p:txBody>
        </p:sp>
        <p:sp>
          <p:nvSpPr>
            <p:cNvPr id="36" name="Rectangle 46">
              <a:extLst>
                <a:ext uri="{FF2B5EF4-FFF2-40B4-BE49-F238E27FC236}">
                  <a16:creationId xmlns:a16="http://schemas.microsoft.com/office/drawing/2014/main" id="{112A9E58-E622-4BDC-8284-56A34853C193}"/>
                </a:ext>
              </a:extLst>
            </p:cNvPr>
            <p:cNvSpPr>
              <a:spLocks noChangeArrowheads="1"/>
            </p:cNvSpPr>
            <p:nvPr/>
          </p:nvSpPr>
          <p:spPr bwMode="auto">
            <a:xfrm>
              <a:off x="3864" y="2486"/>
              <a:ext cx="80" cy="256"/>
            </a:xfrm>
            <a:prstGeom prst="rect">
              <a:avLst/>
            </a:prstGeom>
            <a:solidFill>
              <a:schemeClr val="bg1"/>
            </a:solidFill>
            <a:ln w="12700">
              <a:solidFill>
                <a:schemeClr val="tx1"/>
              </a:solidFill>
              <a:miter lim="800000"/>
              <a:headEnd/>
              <a:tailEnd/>
            </a:ln>
          </p:spPr>
          <p:txBody>
            <a:bodyPr wrap="none" anchor="ctr"/>
            <a:lstStyle/>
            <a:p>
              <a:pPr>
                <a:buNone/>
              </a:pPr>
              <a:endParaRPr lang="en-US"/>
            </a:p>
          </p:txBody>
        </p:sp>
        <p:sp>
          <p:nvSpPr>
            <p:cNvPr id="37" name="Rectangle 47">
              <a:extLst>
                <a:ext uri="{FF2B5EF4-FFF2-40B4-BE49-F238E27FC236}">
                  <a16:creationId xmlns:a16="http://schemas.microsoft.com/office/drawing/2014/main" id="{BF5CBDB9-0B13-4565-B930-41D83678B512}"/>
                </a:ext>
              </a:extLst>
            </p:cNvPr>
            <p:cNvSpPr>
              <a:spLocks noChangeArrowheads="1"/>
            </p:cNvSpPr>
            <p:nvPr/>
          </p:nvSpPr>
          <p:spPr bwMode="auto">
            <a:xfrm>
              <a:off x="4056" y="2486"/>
              <a:ext cx="80" cy="256"/>
            </a:xfrm>
            <a:prstGeom prst="rect">
              <a:avLst/>
            </a:prstGeom>
            <a:solidFill>
              <a:schemeClr val="bg1"/>
            </a:solidFill>
            <a:ln w="12700">
              <a:solidFill>
                <a:schemeClr val="tx1"/>
              </a:solidFill>
              <a:miter lim="800000"/>
              <a:headEnd/>
              <a:tailEnd/>
            </a:ln>
          </p:spPr>
          <p:txBody>
            <a:bodyPr wrap="none" anchor="ctr"/>
            <a:lstStyle/>
            <a:p>
              <a:pPr>
                <a:buNone/>
              </a:pPr>
              <a:endParaRPr lang="en-US"/>
            </a:p>
          </p:txBody>
        </p:sp>
        <p:sp>
          <p:nvSpPr>
            <p:cNvPr id="38" name="Rectangle 48">
              <a:extLst>
                <a:ext uri="{FF2B5EF4-FFF2-40B4-BE49-F238E27FC236}">
                  <a16:creationId xmlns:a16="http://schemas.microsoft.com/office/drawing/2014/main" id="{E786C04C-7D39-496A-BC93-4C37C33E62CC}"/>
                </a:ext>
              </a:extLst>
            </p:cNvPr>
            <p:cNvSpPr>
              <a:spLocks noChangeArrowheads="1"/>
            </p:cNvSpPr>
            <p:nvPr/>
          </p:nvSpPr>
          <p:spPr bwMode="auto">
            <a:xfrm>
              <a:off x="4248" y="2486"/>
              <a:ext cx="80" cy="256"/>
            </a:xfrm>
            <a:prstGeom prst="rect">
              <a:avLst/>
            </a:prstGeom>
            <a:solidFill>
              <a:schemeClr val="bg1"/>
            </a:solidFill>
            <a:ln w="12700">
              <a:solidFill>
                <a:schemeClr val="tx1"/>
              </a:solidFill>
              <a:miter lim="800000"/>
              <a:headEnd/>
              <a:tailEnd/>
            </a:ln>
          </p:spPr>
          <p:txBody>
            <a:bodyPr wrap="none" anchor="ctr"/>
            <a:lstStyle/>
            <a:p>
              <a:pPr>
                <a:buNone/>
              </a:pPr>
              <a:endParaRPr lang="en-US"/>
            </a:p>
          </p:txBody>
        </p:sp>
      </p:grpSp>
    </p:spTree>
    <p:extLst>
      <p:ext uri="{BB962C8B-B14F-4D97-AF65-F5344CB8AC3E}">
        <p14:creationId xmlns:p14="http://schemas.microsoft.com/office/powerpoint/2010/main" val="3182436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746FC-C08A-46B5-82FA-49AD2EB56EEB}"/>
              </a:ext>
            </a:extLst>
          </p:cNvPr>
          <p:cNvSpPr>
            <a:spLocks noGrp="1"/>
          </p:cNvSpPr>
          <p:nvPr>
            <p:ph type="title"/>
          </p:nvPr>
        </p:nvSpPr>
        <p:spPr/>
        <p:txBody>
          <a:bodyPr/>
          <a:lstStyle/>
          <a:p>
            <a:r>
              <a:rPr lang="en-US" dirty="0"/>
              <a:t>Break + Question</a:t>
            </a:r>
          </a:p>
        </p:txBody>
      </p:sp>
      <p:sp>
        <p:nvSpPr>
          <p:cNvPr id="3" name="Content Placeholder 2">
            <a:extLst>
              <a:ext uri="{FF2B5EF4-FFF2-40B4-BE49-F238E27FC236}">
                <a16:creationId xmlns:a16="http://schemas.microsoft.com/office/drawing/2014/main" id="{4E92746B-B4BE-40B4-9C3A-8BB94027FA25}"/>
              </a:ext>
            </a:extLst>
          </p:cNvPr>
          <p:cNvSpPr>
            <a:spLocks noGrp="1"/>
          </p:cNvSpPr>
          <p:nvPr>
            <p:ph idx="1"/>
          </p:nvPr>
        </p:nvSpPr>
        <p:spPr/>
        <p:txBody>
          <a:bodyPr/>
          <a:lstStyle/>
          <a:p>
            <a:r>
              <a:rPr lang="en-US" dirty="0"/>
              <a:t>How do you make an SSD with a longer lifetime (more writes)?</a:t>
            </a:r>
          </a:p>
          <a:p>
            <a:pPr lvl="1"/>
            <a:r>
              <a:rPr lang="en-US" dirty="0"/>
              <a:t>Without changing any of the physics of how it works</a:t>
            </a:r>
          </a:p>
        </p:txBody>
      </p:sp>
      <p:sp>
        <p:nvSpPr>
          <p:cNvPr id="4" name="Slide Number Placeholder 3">
            <a:extLst>
              <a:ext uri="{FF2B5EF4-FFF2-40B4-BE49-F238E27FC236}">
                <a16:creationId xmlns:a16="http://schemas.microsoft.com/office/drawing/2014/main" id="{D21BDFF4-55D3-4D50-BD52-D074E6D6041E}"/>
              </a:ext>
            </a:extLst>
          </p:cNvPr>
          <p:cNvSpPr>
            <a:spLocks noGrp="1"/>
          </p:cNvSpPr>
          <p:nvPr>
            <p:ph type="sldNum" sz="quarter" idx="12"/>
          </p:nvPr>
        </p:nvSpPr>
        <p:spPr/>
        <p:txBody>
          <a:bodyPr/>
          <a:lstStyle/>
          <a:p>
            <a:fld id="{0778C724-3839-4D76-A707-B4C23905D055}" type="slidenum">
              <a:rPr lang="en-US" smtClean="0"/>
              <a:t>28</a:t>
            </a:fld>
            <a:endParaRPr lang="en-US"/>
          </a:p>
        </p:txBody>
      </p:sp>
    </p:spTree>
    <p:extLst>
      <p:ext uri="{BB962C8B-B14F-4D97-AF65-F5344CB8AC3E}">
        <p14:creationId xmlns:p14="http://schemas.microsoft.com/office/powerpoint/2010/main" val="32038386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746FC-C08A-46B5-82FA-49AD2EB56EEB}"/>
              </a:ext>
            </a:extLst>
          </p:cNvPr>
          <p:cNvSpPr>
            <a:spLocks noGrp="1"/>
          </p:cNvSpPr>
          <p:nvPr>
            <p:ph type="title"/>
          </p:nvPr>
        </p:nvSpPr>
        <p:spPr/>
        <p:txBody>
          <a:bodyPr/>
          <a:lstStyle/>
          <a:p>
            <a:r>
              <a:rPr lang="en-US" dirty="0"/>
              <a:t>Break + Question</a:t>
            </a:r>
          </a:p>
        </p:txBody>
      </p:sp>
      <p:sp>
        <p:nvSpPr>
          <p:cNvPr id="3" name="Content Placeholder 2">
            <a:extLst>
              <a:ext uri="{FF2B5EF4-FFF2-40B4-BE49-F238E27FC236}">
                <a16:creationId xmlns:a16="http://schemas.microsoft.com/office/drawing/2014/main" id="{4E92746B-B4BE-40B4-9C3A-8BB94027FA25}"/>
              </a:ext>
            </a:extLst>
          </p:cNvPr>
          <p:cNvSpPr>
            <a:spLocks noGrp="1"/>
          </p:cNvSpPr>
          <p:nvPr>
            <p:ph idx="1"/>
          </p:nvPr>
        </p:nvSpPr>
        <p:spPr/>
        <p:txBody>
          <a:bodyPr/>
          <a:lstStyle/>
          <a:p>
            <a:r>
              <a:rPr lang="en-US" dirty="0"/>
              <a:t>How do you make an SSD with a longer lifetime (more writes)?</a:t>
            </a:r>
          </a:p>
          <a:p>
            <a:pPr lvl="1"/>
            <a:r>
              <a:rPr lang="en-US" dirty="0"/>
              <a:t>Without changing any of the physics of how it works</a:t>
            </a:r>
          </a:p>
          <a:p>
            <a:pPr lvl="1"/>
            <a:endParaRPr lang="en-US" dirty="0"/>
          </a:p>
          <a:p>
            <a:pPr lvl="1"/>
            <a:endParaRPr lang="en-US" dirty="0"/>
          </a:p>
          <a:p>
            <a:pPr lvl="1"/>
            <a:r>
              <a:rPr lang="en-US" dirty="0"/>
              <a:t>Secretly make it larger than it claims to be</a:t>
            </a:r>
          </a:p>
          <a:p>
            <a:pPr lvl="2"/>
            <a:r>
              <a:rPr lang="en-US" dirty="0"/>
              <a:t>e.g. 200 GB when it claims to be 100 GB</a:t>
            </a:r>
          </a:p>
          <a:p>
            <a:pPr lvl="2"/>
            <a:endParaRPr lang="en-US" dirty="0"/>
          </a:p>
          <a:p>
            <a:pPr lvl="1"/>
            <a:r>
              <a:rPr lang="en-US" dirty="0"/>
              <a:t>Behind the scenes move around memory as necessary so the device can still hold 100 GB even if half of the flash is</a:t>
            </a:r>
          </a:p>
          <a:p>
            <a:pPr lvl="2"/>
            <a:r>
              <a:rPr lang="en-US" dirty="0"/>
              <a:t>Maintain a mapping of which data is located where</a:t>
            </a:r>
          </a:p>
        </p:txBody>
      </p:sp>
      <p:sp>
        <p:nvSpPr>
          <p:cNvPr id="4" name="Slide Number Placeholder 3">
            <a:extLst>
              <a:ext uri="{FF2B5EF4-FFF2-40B4-BE49-F238E27FC236}">
                <a16:creationId xmlns:a16="http://schemas.microsoft.com/office/drawing/2014/main" id="{D21BDFF4-55D3-4D50-BD52-D074E6D6041E}"/>
              </a:ext>
            </a:extLst>
          </p:cNvPr>
          <p:cNvSpPr>
            <a:spLocks noGrp="1"/>
          </p:cNvSpPr>
          <p:nvPr>
            <p:ph type="sldNum" sz="quarter" idx="12"/>
          </p:nvPr>
        </p:nvSpPr>
        <p:spPr/>
        <p:txBody>
          <a:bodyPr/>
          <a:lstStyle/>
          <a:p>
            <a:fld id="{0778C724-3839-4D76-A707-B4C23905D055}" type="slidenum">
              <a:rPr lang="en-US" smtClean="0"/>
              <a:t>29</a:t>
            </a:fld>
            <a:endParaRPr lang="en-US"/>
          </a:p>
        </p:txBody>
      </p:sp>
    </p:spTree>
    <p:extLst>
      <p:ext uri="{BB962C8B-B14F-4D97-AF65-F5344CB8AC3E}">
        <p14:creationId xmlns:p14="http://schemas.microsoft.com/office/powerpoint/2010/main" val="3931761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C8AE-C498-4811-8E91-6876E4E1106B}"/>
              </a:ext>
            </a:extLst>
          </p:cNvPr>
          <p:cNvSpPr>
            <a:spLocks noGrp="1"/>
          </p:cNvSpPr>
          <p:nvPr>
            <p:ph type="title"/>
          </p:nvPr>
        </p:nvSpPr>
        <p:spPr/>
        <p:txBody>
          <a:bodyPr/>
          <a:lstStyle/>
          <a:p>
            <a:r>
              <a:rPr lang="en-US" dirty="0"/>
              <a:t>Changing the focus of CS213</a:t>
            </a:r>
          </a:p>
        </p:txBody>
      </p:sp>
      <p:sp>
        <p:nvSpPr>
          <p:cNvPr id="3" name="Content Placeholder 2">
            <a:extLst>
              <a:ext uri="{FF2B5EF4-FFF2-40B4-BE49-F238E27FC236}">
                <a16:creationId xmlns:a16="http://schemas.microsoft.com/office/drawing/2014/main" id="{95748590-1808-4AA5-B592-C13E71EF3804}"/>
              </a:ext>
            </a:extLst>
          </p:cNvPr>
          <p:cNvSpPr>
            <a:spLocks noGrp="1"/>
          </p:cNvSpPr>
          <p:nvPr>
            <p:ph idx="1"/>
          </p:nvPr>
        </p:nvSpPr>
        <p:spPr/>
        <p:txBody>
          <a:bodyPr>
            <a:normAutofit lnSpcReduction="10000"/>
          </a:bodyPr>
          <a:lstStyle/>
          <a:p>
            <a:r>
              <a:rPr lang="en-US" dirty="0"/>
              <a:t>So far in class we’ve focused on </a:t>
            </a:r>
            <a:r>
              <a:rPr lang="en-US" i="1" dirty="0"/>
              <a:t>how</a:t>
            </a:r>
            <a:r>
              <a:rPr lang="en-US" dirty="0"/>
              <a:t> computers do things</a:t>
            </a:r>
          </a:p>
          <a:p>
            <a:pPr lvl="1"/>
            <a:r>
              <a:rPr lang="en-US" dirty="0"/>
              <a:t>Represent data</a:t>
            </a:r>
          </a:p>
          <a:p>
            <a:pPr lvl="1"/>
            <a:r>
              <a:rPr lang="en-US" dirty="0"/>
              <a:t>Run instructions</a:t>
            </a:r>
          </a:p>
          <a:p>
            <a:pPr lvl="1"/>
            <a:endParaRPr lang="en-US" dirty="0"/>
          </a:p>
          <a:p>
            <a:r>
              <a:rPr lang="en-US" dirty="0"/>
              <a:t>Now we’re focusing on </a:t>
            </a:r>
            <a:r>
              <a:rPr lang="en-US" i="1" dirty="0"/>
              <a:t>how to improve</a:t>
            </a:r>
            <a:r>
              <a:rPr lang="en-US" dirty="0"/>
              <a:t> those things</a:t>
            </a:r>
          </a:p>
          <a:p>
            <a:pPr lvl="1"/>
            <a:r>
              <a:rPr lang="en-US" dirty="0"/>
              <a:t>Secure (last lecture plus some stuff in two weeks)</a:t>
            </a:r>
          </a:p>
          <a:p>
            <a:pPr lvl="1"/>
            <a:r>
              <a:rPr lang="en-US" dirty="0"/>
              <a:t>Efficient (today and next week</a:t>
            </a:r>
          </a:p>
          <a:p>
            <a:pPr lvl="1"/>
            <a:endParaRPr lang="en-US" dirty="0"/>
          </a:p>
          <a:p>
            <a:r>
              <a:rPr lang="en-US" dirty="0"/>
              <a:t>As we’ll show today, the most important thing to speed up is memory</a:t>
            </a:r>
          </a:p>
          <a:p>
            <a:pPr lvl="1"/>
            <a:r>
              <a:rPr lang="en-US" dirty="0"/>
              <a:t>It is possible and hardware does so already</a:t>
            </a:r>
          </a:p>
          <a:p>
            <a:pPr lvl="1"/>
            <a:r>
              <a:rPr lang="en-US" dirty="0"/>
              <a:t>Software can be designed to take advantage of this</a:t>
            </a:r>
          </a:p>
        </p:txBody>
      </p:sp>
      <p:sp>
        <p:nvSpPr>
          <p:cNvPr id="4" name="Slide Number Placeholder 3">
            <a:extLst>
              <a:ext uri="{FF2B5EF4-FFF2-40B4-BE49-F238E27FC236}">
                <a16:creationId xmlns:a16="http://schemas.microsoft.com/office/drawing/2014/main" id="{0209BE0B-CB7E-4DEE-8347-C97B543754F9}"/>
              </a:ext>
            </a:extLst>
          </p:cNvPr>
          <p:cNvSpPr>
            <a:spLocks noGrp="1"/>
          </p:cNvSpPr>
          <p:nvPr>
            <p:ph type="sldNum" sz="quarter" idx="12"/>
          </p:nvPr>
        </p:nvSpPr>
        <p:spPr/>
        <p:txBody>
          <a:bodyPr/>
          <a:lstStyle/>
          <a:p>
            <a:fld id="{0778C724-3839-4D76-A707-B4C23905D055}" type="slidenum">
              <a:rPr lang="en-US" smtClean="0"/>
              <a:t>3</a:t>
            </a:fld>
            <a:endParaRPr lang="en-US"/>
          </a:p>
        </p:txBody>
      </p:sp>
    </p:spTree>
    <p:extLst>
      <p:ext uri="{BB962C8B-B14F-4D97-AF65-F5344CB8AC3E}">
        <p14:creationId xmlns:p14="http://schemas.microsoft.com/office/powerpoint/2010/main" val="1595364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30</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Technologies and Trends</a:t>
            </a:r>
          </a:p>
          <a:p>
            <a:endParaRPr lang="en-US" dirty="0"/>
          </a:p>
          <a:p>
            <a:r>
              <a:rPr lang="en-US" b="1" dirty="0"/>
              <a:t>Memory Hierarchy</a:t>
            </a:r>
          </a:p>
          <a:p>
            <a:endParaRPr lang="en-US" dirty="0"/>
          </a:p>
          <a:p>
            <a:r>
              <a:rPr lang="en-US" dirty="0"/>
              <a:t>Locality of Reference</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8551556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p:txBody>
          <a:bodyPr/>
          <a:lstStyle/>
          <a:p>
            <a:r>
              <a:rPr lang="en-US" dirty="0"/>
              <a:t>The CPU-Memory gap</a:t>
            </a:r>
          </a:p>
        </p:txBody>
      </p:sp>
      <p:graphicFrame>
        <p:nvGraphicFramePr>
          <p:cNvPr id="3074" name="Object 2"/>
          <p:cNvGraphicFramePr>
            <a:graphicFrameLocks noChangeAspect="1"/>
          </p:cNvGraphicFramePr>
          <p:nvPr>
            <p:extLst>
              <p:ext uri="{D42A27DB-BD31-4B8C-83A1-F6EECF244321}">
                <p14:modId xmlns:p14="http://schemas.microsoft.com/office/powerpoint/2010/main" val="867026954"/>
              </p:ext>
            </p:extLst>
          </p:nvPr>
        </p:nvGraphicFramePr>
        <p:xfrm>
          <a:off x="1687836" y="1055687"/>
          <a:ext cx="8391445" cy="5300663"/>
        </p:xfrm>
        <a:graphic>
          <a:graphicData uri="http://schemas.openxmlformats.org/presentationml/2006/ole">
            <mc:AlternateContent xmlns:mc="http://schemas.openxmlformats.org/markup-compatibility/2006">
              <mc:Choice xmlns:v="urn:schemas-microsoft-com:vml" Requires="v">
                <p:oleObj name="Worksheet" r:id="rId3" imgW="8674100" imgH="5930900" progId="Excel.Sheet.12">
                  <p:embed/>
                </p:oleObj>
              </mc:Choice>
              <mc:Fallback>
                <p:oleObj name="Worksheet" r:id="rId3" imgW="8674100" imgH="5930900" progId="Excel.Sheet.12">
                  <p:embed/>
                  <p:pic>
                    <p:nvPicPr>
                      <p:cNvPr id="3074" name="Object 2"/>
                      <p:cNvPicPr>
                        <a:picLocks noChangeAspect="1" noChangeArrowheads="1"/>
                      </p:cNvPicPr>
                      <p:nvPr/>
                    </p:nvPicPr>
                    <p:blipFill>
                      <a:blip r:embed="rId4"/>
                      <a:srcRect/>
                      <a:stretch>
                        <a:fillRect/>
                      </a:stretch>
                    </p:blipFill>
                    <p:spPr bwMode="auto">
                      <a:xfrm>
                        <a:off x="1687836" y="1055687"/>
                        <a:ext cx="8391445" cy="5300663"/>
                      </a:xfrm>
                      <a:prstGeom prst="rect">
                        <a:avLst/>
                      </a:prstGeom>
                      <a:noFill/>
                      <a:ln>
                        <a:noFill/>
                      </a:ln>
                      <a:effectLst/>
                    </p:spPr>
                  </p:pic>
                </p:oleObj>
              </mc:Fallback>
            </mc:AlternateContent>
          </a:graphicData>
        </a:graphic>
      </p:graphicFrame>
      <p:sp>
        <p:nvSpPr>
          <p:cNvPr id="8" name="Rectangle 7"/>
          <p:cNvSpPr/>
          <p:nvPr/>
        </p:nvSpPr>
        <p:spPr>
          <a:xfrm>
            <a:off x="3670569" y="1832187"/>
            <a:ext cx="5580112" cy="707886"/>
          </a:xfrm>
          <a:prstGeom prst="rect">
            <a:avLst/>
          </a:prstGeom>
          <a:solidFill>
            <a:schemeClr val="bg1"/>
          </a:solidFill>
          <a:ln>
            <a:solidFill>
              <a:schemeClr val="tx1"/>
            </a:solidFill>
          </a:ln>
        </p:spPr>
        <p:txBody>
          <a:bodyPr wrap="square">
            <a:spAutoFit/>
          </a:bodyPr>
          <a:lstStyle/>
          <a:p>
            <a:r>
              <a:rPr lang="en-US" sz="2000"/>
              <a:t>Increasing </a:t>
            </a:r>
            <a:r>
              <a:rPr lang="en-US" sz="2000" dirty="0"/>
              <a:t>gap between DRAM, disk, and CPU speeds.</a:t>
            </a:r>
          </a:p>
        </p:txBody>
      </p:sp>
      <p:sp>
        <p:nvSpPr>
          <p:cNvPr id="9" name="Rectangular Callout 8"/>
          <p:cNvSpPr/>
          <p:nvPr/>
        </p:nvSpPr>
        <p:spPr bwMode="auto">
          <a:xfrm>
            <a:off x="4002009" y="3836217"/>
            <a:ext cx="1828800" cy="685800"/>
          </a:xfrm>
          <a:prstGeom prst="wedgeRectCallout">
            <a:avLst>
              <a:gd name="adj1" fmla="val 77549"/>
              <a:gd name="adj2" fmla="val -45162"/>
            </a:avLst>
          </a:prstGeom>
          <a:solidFill>
            <a:schemeClr val="accent6">
              <a:lumMod val="20000"/>
              <a:lumOff val="8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r>
              <a:rPr lang="en-US" dirty="0">
                <a:latin typeface="Calibri"/>
                <a:cs typeface="Calibri"/>
              </a:rPr>
              <a:t>SRAM roughly </a:t>
            </a:r>
            <a:br>
              <a:rPr lang="en-US" dirty="0">
                <a:latin typeface="Calibri"/>
                <a:cs typeface="Calibri"/>
              </a:rPr>
            </a:br>
            <a:r>
              <a:rPr lang="en-US" dirty="0">
                <a:latin typeface="Calibri"/>
                <a:cs typeface="Calibri"/>
              </a:rPr>
              <a:t>keeping up</a:t>
            </a:r>
          </a:p>
        </p:txBody>
      </p:sp>
      <p:sp>
        <p:nvSpPr>
          <p:cNvPr id="10" name="Rectangular Callout 9"/>
          <p:cNvSpPr/>
          <p:nvPr/>
        </p:nvSpPr>
        <p:spPr bwMode="auto">
          <a:xfrm>
            <a:off x="5614785" y="2684089"/>
            <a:ext cx="2819400" cy="685800"/>
          </a:xfrm>
          <a:prstGeom prst="wedgeRectCallout">
            <a:avLst>
              <a:gd name="adj1" fmla="val -34569"/>
              <a:gd name="adj2" fmla="val 75435"/>
            </a:avLst>
          </a:prstGeom>
          <a:solidFill>
            <a:schemeClr val="accent6">
              <a:lumMod val="20000"/>
              <a:lumOff val="8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r>
              <a:rPr lang="en-US" dirty="0">
                <a:latin typeface="Calibri"/>
                <a:cs typeface="Calibri"/>
              </a:rPr>
              <a:t>DRAM, disk and CPU </a:t>
            </a:r>
          </a:p>
          <a:p>
            <a:pPr fontAlgn="base">
              <a:spcBef>
                <a:spcPct val="0"/>
              </a:spcBef>
              <a:spcAft>
                <a:spcPct val="0"/>
              </a:spcAft>
            </a:pPr>
            <a:r>
              <a:rPr lang="en-US" dirty="0">
                <a:latin typeface="Calibri"/>
                <a:cs typeface="Calibri"/>
              </a:rPr>
              <a:t>performance gap widening</a:t>
            </a:r>
          </a:p>
        </p:txBody>
      </p:sp>
      <p:sp>
        <p:nvSpPr>
          <p:cNvPr id="11" name="Rectangular Callout 10"/>
          <p:cNvSpPr/>
          <p:nvPr/>
        </p:nvSpPr>
        <p:spPr bwMode="auto">
          <a:xfrm>
            <a:off x="4964009" y="4590577"/>
            <a:ext cx="2667000" cy="685800"/>
          </a:xfrm>
          <a:prstGeom prst="wedgeRectCallout">
            <a:avLst>
              <a:gd name="adj1" fmla="val 59423"/>
              <a:gd name="adj2" fmla="val -53454"/>
            </a:avLst>
          </a:prstGeom>
          <a:solidFill>
            <a:schemeClr val="accent6">
              <a:lumMod val="20000"/>
              <a:lumOff val="8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r>
              <a:rPr lang="en-US" dirty="0">
                <a:latin typeface="Calibri"/>
                <a:cs typeface="Calibri"/>
              </a:rPr>
              <a:t>Split reflects the </a:t>
            </a:r>
            <a:br>
              <a:rPr lang="en-US" dirty="0">
                <a:latin typeface="Calibri"/>
                <a:cs typeface="Calibri"/>
              </a:rPr>
            </a:br>
            <a:r>
              <a:rPr lang="en-US" dirty="0">
                <a:latin typeface="Calibri"/>
                <a:cs typeface="Calibri"/>
              </a:rPr>
              <a:t>introduction of </a:t>
            </a:r>
            <a:r>
              <a:rPr lang="en-US" dirty="0" err="1">
                <a:latin typeface="Calibri"/>
                <a:cs typeface="Calibri"/>
              </a:rPr>
              <a:t>multicores</a:t>
            </a:r>
            <a:endParaRPr lang="en-US" dirty="0">
              <a:latin typeface="Calibri"/>
              <a:cs typeface="Calibri"/>
            </a:endParaRPr>
          </a:p>
        </p:txBody>
      </p:sp>
      <p:sp>
        <p:nvSpPr>
          <p:cNvPr id="12" name="TextBox 11"/>
          <p:cNvSpPr txBox="1"/>
          <p:nvPr/>
        </p:nvSpPr>
        <p:spPr>
          <a:xfrm>
            <a:off x="8783138" y="1275867"/>
            <a:ext cx="634759" cy="400110"/>
          </a:xfrm>
          <a:prstGeom prst="rect">
            <a:avLst/>
          </a:prstGeom>
          <a:noFill/>
        </p:spPr>
        <p:txBody>
          <a:bodyPr wrap="none" rtlCol="0">
            <a:spAutoFit/>
          </a:bodyPr>
          <a:lstStyle/>
          <a:p>
            <a:r>
              <a:rPr lang="en-US" sz="2000" dirty="0">
                <a:solidFill>
                  <a:srgbClr val="FF0000"/>
                </a:solidFill>
                <a:latin typeface="Calibri"/>
                <a:cs typeface="Calibri"/>
              </a:rPr>
              <a:t>Disk</a:t>
            </a:r>
          </a:p>
        </p:txBody>
      </p:sp>
      <p:sp>
        <p:nvSpPr>
          <p:cNvPr id="13" name="TextBox 12"/>
          <p:cNvSpPr txBox="1"/>
          <p:nvPr/>
        </p:nvSpPr>
        <p:spPr>
          <a:xfrm>
            <a:off x="8999162" y="3292091"/>
            <a:ext cx="870325" cy="400110"/>
          </a:xfrm>
          <a:prstGeom prst="rect">
            <a:avLst/>
          </a:prstGeom>
          <a:noFill/>
        </p:spPr>
        <p:txBody>
          <a:bodyPr wrap="none" rtlCol="0">
            <a:spAutoFit/>
          </a:bodyPr>
          <a:lstStyle/>
          <a:p>
            <a:r>
              <a:rPr lang="en-US" sz="2000" dirty="0">
                <a:solidFill>
                  <a:srgbClr val="FF0000"/>
                </a:solidFill>
                <a:latin typeface="Calibri"/>
                <a:cs typeface="Calibri"/>
              </a:rPr>
              <a:t>DRAM</a:t>
            </a:r>
          </a:p>
        </p:txBody>
      </p:sp>
      <p:sp>
        <p:nvSpPr>
          <p:cNvPr id="14" name="TextBox 13"/>
          <p:cNvSpPr txBox="1"/>
          <p:nvPr/>
        </p:nvSpPr>
        <p:spPr>
          <a:xfrm>
            <a:off x="9454917" y="4412281"/>
            <a:ext cx="624365" cy="400110"/>
          </a:xfrm>
          <a:prstGeom prst="rect">
            <a:avLst/>
          </a:prstGeom>
          <a:noFill/>
        </p:spPr>
        <p:txBody>
          <a:bodyPr wrap="none" rtlCol="0">
            <a:spAutoFit/>
          </a:bodyPr>
          <a:lstStyle/>
          <a:p>
            <a:r>
              <a:rPr lang="en-US" sz="2000" dirty="0">
                <a:solidFill>
                  <a:srgbClr val="FF0000"/>
                </a:solidFill>
                <a:latin typeface="Calibri"/>
                <a:cs typeface="Calibri"/>
              </a:rPr>
              <a:t>CPU</a:t>
            </a:r>
          </a:p>
        </p:txBody>
      </p:sp>
      <p:sp>
        <p:nvSpPr>
          <p:cNvPr id="15" name="TextBox 14"/>
          <p:cNvSpPr txBox="1"/>
          <p:nvPr/>
        </p:nvSpPr>
        <p:spPr>
          <a:xfrm>
            <a:off x="9242865" y="2098733"/>
            <a:ext cx="548385" cy="369332"/>
          </a:xfrm>
          <a:prstGeom prst="rect">
            <a:avLst/>
          </a:prstGeom>
          <a:noFill/>
        </p:spPr>
        <p:txBody>
          <a:bodyPr wrap="none" rtlCol="0">
            <a:spAutoFit/>
          </a:bodyPr>
          <a:lstStyle/>
          <a:p>
            <a:r>
              <a:rPr lang="en-US" dirty="0">
                <a:solidFill>
                  <a:srgbClr val="FF0000"/>
                </a:solidFill>
                <a:latin typeface="Calibri" pitchFamily="34" charset="0"/>
              </a:rPr>
              <a:t>SSD</a:t>
            </a:r>
          </a:p>
        </p:txBody>
      </p:sp>
      <p:sp>
        <p:nvSpPr>
          <p:cNvPr id="16" name="TextBox 15"/>
          <p:cNvSpPr txBox="1"/>
          <p:nvPr/>
        </p:nvSpPr>
        <p:spPr>
          <a:xfrm>
            <a:off x="9151562" y="3908225"/>
            <a:ext cx="829875" cy="400110"/>
          </a:xfrm>
          <a:prstGeom prst="rect">
            <a:avLst/>
          </a:prstGeom>
          <a:noFill/>
        </p:spPr>
        <p:txBody>
          <a:bodyPr wrap="none" rtlCol="0">
            <a:spAutoFit/>
          </a:bodyPr>
          <a:lstStyle/>
          <a:p>
            <a:r>
              <a:rPr lang="en-US" sz="2000" dirty="0">
                <a:solidFill>
                  <a:srgbClr val="FF0000"/>
                </a:solidFill>
                <a:latin typeface="Calibri"/>
                <a:cs typeface="Calibri"/>
              </a:rPr>
              <a:t>SRAM</a:t>
            </a:r>
          </a:p>
        </p:txBody>
      </p:sp>
      <p:sp>
        <p:nvSpPr>
          <p:cNvPr id="3" name="Slide Number Placeholder 2">
            <a:extLst>
              <a:ext uri="{FF2B5EF4-FFF2-40B4-BE49-F238E27FC236}">
                <a16:creationId xmlns:a16="http://schemas.microsoft.com/office/drawing/2014/main" id="{AF49D366-F745-4521-9317-FCCB19B8EB0B}"/>
              </a:ext>
            </a:extLst>
          </p:cNvPr>
          <p:cNvSpPr>
            <a:spLocks noGrp="1"/>
          </p:cNvSpPr>
          <p:nvPr>
            <p:ph type="sldNum" sz="quarter" idx="12"/>
          </p:nvPr>
        </p:nvSpPr>
        <p:spPr/>
        <p:txBody>
          <a:bodyPr/>
          <a:lstStyle/>
          <a:p>
            <a:fld id="{0778C724-3839-4D76-A707-B4C23905D055}" type="slidenum">
              <a:rPr lang="en-US" smtClean="0"/>
              <a:t>31</a:t>
            </a:fld>
            <a:endParaRPr lang="en-US"/>
          </a:p>
        </p:txBody>
      </p:sp>
    </p:spTree>
    <p:extLst>
      <p:ext uri="{BB962C8B-B14F-4D97-AF65-F5344CB8AC3E}">
        <p14:creationId xmlns:p14="http://schemas.microsoft.com/office/powerpoint/2010/main" val="372143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CPU-Memory Gap</a:t>
            </a:r>
          </a:p>
        </p:txBody>
      </p:sp>
      <p:sp>
        <p:nvSpPr>
          <p:cNvPr id="3" name="Content Placeholder 2"/>
          <p:cNvSpPr>
            <a:spLocks noGrp="1"/>
          </p:cNvSpPr>
          <p:nvPr>
            <p:ph idx="1"/>
          </p:nvPr>
        </p:nvSpPr>
        <p:spPr/>
        <p:txBody>
          <a:bodyPr/>
          <a:lstStyle/>
          <a:p>
            <a:r>
              <a:rPr lang="en-US" dirty="0"/>
              <a:t>CPUs </a:t>
            </a:r>
            <a:r>
              <a:rPr lang="en-US" dirty="0" err="1"/>
              <a:t>outspeed</a:t>
            </a:r>
            <a:r>
              <a:rPr lang="en-US" dirty="0"/>
              <a:t> memory</a:t>
            </a:r>
          </a:p>
          <a:p>
            <a:pPr lvl="1"/>
            <a:r>
              <a:rPr lang="en-US" dirty="0"/>
              <a:t>But they can’t compute on data they don</a:t>
            </a:r>
            <a:r>
              <a:rPr lang="uk-UA" dirty="0"/>
              <a:t>’</a:t>
            </a:r>
            <a:r>
              <a:rPr lang="en-US" dirty="0"/>
              <a:t>t have!</a:t>
            </a:r>
          </a:p>
          <a:p>
            <a:pPr lvl="1"/>
            <a:r>
              <a:rPr lang="en-US" dirty="0"/>
              <a:t>If the CPU has to wait for data to reach it, it just sits idle!</a:t>
            </a:r>
          </a:p>
          <a:p>
            <a:pPr lvl="2"/>
            <a:r>
              <a:rPr lang="en-US" dirty="0"/>
              <a:t>All these GHz don’t look so useful anymore, do they?</a:t>
            </a:r>
          </a:p>
          <a:p>
            <a:pPr lvl="1"/>
            <a:endParaRPr lang="en-US" dirty="0"/>
          </a:p>
          <a:p>
            <a:r>
              <a:rPr lang="en-US" dirty="0"/>
              <a:t>Challenge: get data to the CPU despite “slow” memory</a:t>
            </a:r>
          </a:p>
          <a:p>
            <a:pPr lvl="1"/>
            <a:r>
              <a:rPr lang="en-US" dirty="0"/>
              <a:t>So the CPU can work at full speed, without waiting for data</a:t>
            </a:r>
          </a:p>
          <a:p>
            <a:pPr lvl="1"/>
            <a:endParaRPr lang="en-US" dirty="0"/>
          </a:p>
          <a:p>
            <a:r>
              <a:rPr lang="en-US" dirty="0"/>
              <a:t>Two-pronged strategy</a:t>
            </a:r>
          </a:p>
          <a:p>
            <a:pPr lvl="1"/>
            <a:r>
              <a:rPr lang="en-US" b="1" i="1" dirty="0"/>
              <a:t>Memory hierarchy:</a:t>
            </a:r>
            <a:r>
              <a:rPr lang="en-US" dirty="0"/>
              <a:t> keep data we need closer to the CPU</a:t>
            </a:r>
          </a:p>
          <a:p>
            <a:pPr lvl="1"/>
            <a:r>
              <a:rPr lang="en-US" b="1" i="1" dirty="0"/>
              <a:t>Locality of reference:</a:t>
            </a:r>
            <a:r>
              <a:rPr lang="en-US" dirty="0"/>
              <a:t> predict which data we’re likely to need</a:t>
            </a:r>
          </a:p>
        </p:txBody>
      </p:sp>
      <p:sp>
        <p:nvSpPr>
          <p:cNvPr id="4" name="Slide Number Placeholder 3">
            <a:extLst>
              <a:ext uri="{FF2B5EF4-FFF2-40B4-BE49-F238E27FC236}">
                <a16:creationId xmlns:a16="http://schemas.microsoft.com/office/drawing/2014/main" id="{6EB8BC90-3899-4BA1-80D8-FE9DC6794C48}"/>
              </a:ext>
            </a:extLst>
          </p:cNvPr>
          <p:cNvSpPr>
            <a:spLocks noGrp="1"/>
          </p:cNvSpPr>
          <p:nvPr>
            <p:ph type="sldNum" sz="quarter" idx="12"/>
          </p:nvPr>
        </p:nvSpPr>
        <p:spPr/>
        <p:txBody>
          <a:bodyPr/>
          <a:lstStyle/>
          <a:p>
            <a:fld id="{0778C724-3839-4D76-A707-B4C23905D055}" type="slidenum">
              <a:rPr lang="en-US" smtClean="0"/>
              <a:t>32</a:t>
            </a:fld>
            <a:endParaRPr lang="en-US"/>
          </a:p>
        </p:txBody>
      </p:sp>
    </p:spTree>
    <p:extLst>
      <p:ext uri="{BB962C8B-B14F-4D97-AF65-F5344CB8AC3E}">
        <p14:creationId xmlns:p14="http://schemas.microsoft.com/office/powerpoint/2010/main" val="7172755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p:txBody>
          <a:bodyPr/>
          <a:lstStyle/>
          <a:p>
            <a:r>
              <a:rPr lang="en-US" dirty="0"/>
              <a:t>Memory hierarchy</a:t>
            </a:r>
          </a:p>
        </p:txBody>
      </p:sp>
      <p:sp>
        <p:nvSpPr>
          <p:cNvPr id="699395" name="Rectangle 3"/>
          <p:cNvSpPr>
            <a:spLocks noGrp="1" noChangeArrowheads="1"/>
          </p:cNvSpPr>
          <p:nvPr>
            <p:ph idx="1"/>
          </p:nvPr>
        </p:nvSpPr>
        <p:spPr/>
        <p:txBody>
          <a:bodyPr>
            <a:normAutofit fontScale="85000" lnSpcReduction="20000"/>
          </a:bodyPr>
          <a:lstStyle/>
          <a:p>
            <a:r>
              <a:rPr lang="en-US" dirty="0"/>
              <a:t>Some fundamental and enduring properties of systems</a:t>
            </a:r>
          </a:p>
          <a:p>
            <a:pPr lvl="1"/>
            <a:r>
              <a:rPr lang="en-US" dirty="0"/>
              <a:t>The faster the storage, the more expensive ($) it is</a:t>
            </a:r>
          </a:p>
          <a:p>
            <a:pPr lvl="1"/>
            <a:r>
              <a:rPr lang="en-US" dirty="0"/>
              <a:t>The faster the storage, the smaller (capacity) it is </a:t>
            </a:r>
          </a:p>
          <a:p>
            <a:pPr lvl="1"/>
            <a:r>
              <a:rPr lang="en-US" dirty="0"/>
              <a:t>The gap between processor and main memory speed is widening</a:t>
            </a:r>
          </a:p>
          <a:p>
            <a:pPr lvl="1"/>
            <a:endParaRPr lang="en-US" dirty="0"/>
          </a:p>
          <a:p>
            <a:r>
              <a:rPr lang="en-US" dirty="0"/>
              <a:t>Key idea: keep the data you need the most in fast memory!</a:t>
            </a:r>
          </a:p>
          <a:p>
            <a:pPr lvl="1"/>
            <a:r>
              <a:rPr lang="en-US" dirty="0"/>
              <a:t>Data you only need from time to time can be in slow memory, no big deal</a:t>
            </a:r>
          </a:p>
          <a:p>
            <a:pPr lvl="1"/>
            <a:r>
              <a:rPr lang="en-US" dirty="0"/>
              <a:t>Most used data goes in registers</a:t>
            </a:r>
          </a:p>
          <a:p>
            <a:pPr lvl="1"/>
            <a:r>
              <a:rPr lang="en-US" dirty="0"/>
              <a:t>Least used data goes to disk</a:t>
            </a:r>
          </a:p>
          <a:p>
            <a:pPr lvl="1"/>
            <a:endParaRPr lang="en-US" dirty="0"/>
          </a:p>
          <a:p>
            <a:r>
              <a:rPr lang="en-US" dirty="0"/>
              <a:t>Analogy: kitchen ingredients I use</a:t>
            </a:r>
          </a:p>
          <a:p>
            <a:pPr lvl="1"/>
            <a:r>
              <a:rPr lang="en-US" dirty="0"/>
              <a:t>Salt, all the time: it sits out on the counter</a:t>
            </a:r>
          </a:p>
          <a:p>
            <a:pPr lvl="1"/>
            <a:r>
              <a:rPr lang="en-US" dirty="0"/>
              <a:t>Oregano, frequently: front of the cabinet</a:t>
            </a:r>
          </a:p>
          <a:p>
            <a:pPr lvl="1"/>
            <a:r>
              <a:rPr lang="en-US" dirty="0"/>
              <a:t>Onion powder, occasionally: back of the cabinet</a:t>
            </a:r>
          </a:p>
          <a:p>
            <a:pPr lvl="1"/>
            <a:r>
              <a:rPr lang="en-US" dirty="0"/>
              <a:t>Brown sugar, sometimes: somewhere in the pantry</a:t>
            </a:r>
          </a:p>
          <a:p>
            <a:pPr lvl="1"/>
            <a:r>
              <a:rPr lang="en-US" dirty="0"/>
              <a:t>Saffron, never: I can go buy some if I do need it</a:t>
            </a:r>
            <a:br>
              <a:rPr lang="en-US" dirty="0"/>
            </a:br>
            <a:endParaRPr lang="en-US" dirty="0"/>
          </a:p>
        </p:txBody>
      </p:sp>
      <p:sp>
        <p:nvSpPr>
          <p:cNvPr id="2" name="Slide Number Placeholder 1">
            <a:extLst>
              <a:ext uri="{FF2B5EF4-FFF2-40B4-BE49-F238E27FC236}">
                <a16:creationId xmlns:a16="http://schemas.microsoft.com/office/drawing/2014/main" id="{2F8C7797-0543-4863-972D-3CAD517BF999}"/>
              </a:ext>
            </a:extLst>
          </p:cNvPr>
          <p:cNvSpPr>
            <a:spLocks noGrp="1"/>
          </p:cNvSpPr>
          <p:nvPr>
            <p:ph type="sldNum" sz="quarter" idx="12"/>
          </p:nvPr>
        </p:nvSpPr>
        <p:spPr/>
        <p:txBody>
          <a:bodyPr/>
          <a:lstStyle/>
          <a:p>
            <a:fld id="{0778C724-3839-4D76-A707-B4C23905D055}" type="slidenum">
              <a:rPr lang="en-US" smtClean="0"/>
              <a:t>33</a:t>
            </a:fld>
            <a:endParaRPr lang="en-US"/>
          </a:p>
        </p:txBody>
      </p:sp>
    </p:spTree>
    <p:extLst>
      <p:ext uri="{BB962C8B-B14F-4D97-AF65-F5344CB8AC3E}">
        <p14:creationId xmlns:p14="http://schemas.microsoft.com/office/powerpoint/2010/main" val="3622124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9395">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9395">
                                            <p:txEl>
                                              <p:pRg st="11" end="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9395">
                                            <p:txEl>
                                              <p:pRg st="12" end="1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9395">
                                            <p:txEl>
                                              <p:pRg st="13" end="1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9395">
                                            <p:txEl>
                                              <p:pRg st="14" end="1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939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9395"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AutoShape 2"/>
          <p:cNvSpPr>
            <a:spLocks noChangeArrowheads="1"/>
          </p:cNvSpPr>
          <p:nvPr/>
        </p:nvSpPr>
        <p:spPr bwMode="auto">
          <a:xfrm>
            <a:off x="2678996" y="980728"/>
            <a:ext cx="6242050" cy="5391150"/>
          </a:xfrm>
          <a:prstGeom prst="triangle">
            <a:avLst>
              <a:gd name="adj" fmla="val 50000"/>
            </a:avLst>
          </a:prstGeom>
          <a:gradFill>
            <a:gsLst>
              <a:gs pos="0">
                <a:schemeClr val="accent2">
                  <a:lumMod val="20000"/>
                  <a:lumOff val="80000"/>
                </a:schemeClr>
              </a:gs>
              <a:gs pos="49000">
                <a:schemeClr val="accent2">
                  <a:lumMod val="20000"/>
                  <a:lumOff val="80000"/>
                </a:schemeClr>
              </a:gs>
              <a:gs pos="100000">
                <a:schemeClr val="bg1"/>
              </a:gs>
            </a:gsLst>
            <a:lin ang="5400000" scaled="0"/>
          </a:gradFill>
          <a:ln w="28575">
            <a:solidFill>
              <a:schemeClr val="tx1"/>
            </a:solidFill>
            <a:miter lim="800000"/>
            <a:headEnd/>
            <a:tailEnd/>
          </a:ln>
        </p:spPr>
        <p:txBody>
          <a:bodyPr wrap="none" anchor="ctr"/>
          <a:lstStyle/>
          <a:p>
            <a:endParaRPr lang="en-US"/>
          </a:p>
        </p:txBody>
      </p:sp>
      <p:sp>
        <p:nvSpPr>
          <p:cNvPr id="700418" name="Rectangle 2"/>
          <p:cNvSpPr>
            <a:spLocks noGrp="1" noChangeArrowheads="1"/>
          </p:cNvSpPr>
          <p:nvPr>
            <p:ph type="title"/>
          </p:nvPr>
        </p:nvSpPr>
        <p:spPr/>
        <p:txBody>
          <a:bodyPr/>
          <a:lstStyle/>
          <a:p>
            <a:r>
              <a:rPr lang="en-US" dirty="0"/>
              <a:t>Memory hierarchy</a:t>
            </a:r>
          </a:p>
        </p:txBody>
      </p:sp>
      <p:sp>
        <p:nvSpPr>
          <p:cNvPr id="700420" name="Text Box 4"/>
          <p:cNvSpPr txBox="1">
            <a:spLocks noChangeAspect="1" noChangeArrowheads="1"/>
          </p:cNvSpPr>
          <p:nvPr/>
        </p:nvSpPr>
        <p:spPr bwMode="auto">
          <a:xfrm>
            <a:off x="5310050" y="1548884"/>
            <a:ext cx="1011515" cy="369332"/>
          </a:xfrm>
          <a:prstGeom prst="rect">
            <a:avLst/>
          </a:prstGeom>
          <a:noFill/>
          <a:ln w="12700">
            <a:noFill/>
            <a:miter lim="800000"/>
            <a:headEnd/>
            <a:tailEnd/>
          </a:ln>
          <a:effectLst/>
        </p:spPr>
        <p:txBody>
          <a:bodyPr wrap="none" anchor="ctr">
            <a:spAutoFit/>
          </a:bodyPr>
          <a:lstStyle/>
          <a:p>
            <a:pPr algn="ctr" eaLnBrk="0" hangingPunct="0"/>
            <a:r>
              <a:rPr lang="en-US" b="1" dirty="0">
                <a:latin typeface="Calibri"/>
                <a:cs typeface="Calibri"/>
              </a:rPr>
              <a:t>registers</a:t>
            </a:r>
          </a:p>
        </p:txBody>
      </p:sp>
      <p:sp>
        <p:nvSpPr>
          <p:cNvPr id="700421" name="Text Box 5"/>
          <p:cNvSpPr txBox="1">
            <a:spLocks noChangeAspect="1" noChangeArrowheads="1"/>
          </p:cNvSpPr>
          <p:nvPr/>
        </p:nvSpPr>
        <p:spPr bwMode="auto">
          <a:xfrm>
            <a:off x="5032153" y="1950137"/>
            <a:ext cx="1508571" cy="646331"/>
          </a:xfrm>
          <a:prstGeom prst="rect">
            <a:avLst/>
          </a:prstGeom>
          <a:noFill/>
          <a:ln w="12700">
            <a:noFill/>
            <a:miter lim="800000"/>
            <a:headEnd/>
            <a:tailEnd/>
          </a:ln>
          <a:effectLst/>
        </p:spPr>
        <p:txBody>
          <a:bodyPr wrap="none" anchor="ctr">
            <a:spAutoFit/>
          </a:bodyPr>
          <a:lstStyle/>
          <a:p>
            <a:pPr algn="ctr" eaLnBrk="0" hangingPunct="0"/>
            <a:r>
              <a:rPr lang="en-US" b="1" dirty="0">
                <a:latin typeface="Calibri"/>
                <a:cs typeface="Calibri"/>
              </a:rPr>
              <a:t>on-chip L1</a:t>
            </a:r>
          </a:p>
          <a:p>
            <a:pPr algn="ctr" eaLnBrk="0" hangingPunct="0"/>
            <a:r>
              <a:rPr lang="en-US" b="1" dirty="0">
                <a:latin typeface="Calibri"/>
                <a:cs typeface="Calibri"/>
              </a:rPr>
              <a:t>cache (SRAM)</a:t>
            </a:r>
          </a:p>
        </p:txBody>
      </p:sp>
      <p:sp>
        <p:nvSpPr>
          <p:cNvPr id="700422" name="Text Box 6"/>
          <p:cNvSpPr txBox="1">
            <a:spLocks noChangeAspect="1" noChangeArrowheads="1"/>
          </p:cNvSpPr>
          <p:nvPr/>
        </p:nvSpPr>
        <p:spPr bwMode="auto">
          <a:xfrm>
            <a:off x="5042275" y="3440799"/>
            <a:ext cx="1531188" cy="646331"/>
          </a:xfrm>
          <a:prstGeom prst="rect">
            <a:avLst/>
          </a:prstGeom>
          <a:noFill/>
          <a:ln w="12700">
            <a:noFill/>
            <a:miter lim="800000"/>
            <a:headEnd/>
            <a:tailEnd/>
          </a:ln>
          <a:effectLst/>
        </p:spPr>
        <p:txBody>
          <a:bodyPr wrap="none" anchor="ctr">
            <a:spAutoFit/>
          </a:bodyPr>
          <a:lstStyle/>
          <a:p>
            <a:pPr algn="ctr" eaLnBrk="0" hangingPunct="0"/>
            <a:r>
              <a:rPr lang="en-US" b="1" dirty="0">
                <a:latin typeface="Calibri"/>
                <a:cs typeface="Calibri"/>
              </a:rPr>
              <a:t>main memory</a:t>
            </a:r>
          </a:p>
          <a:p>
            <a:pPr algn="ctr" eaLnBrk="0" hangingPunct="0"/>
            <a:r>
              <a:rPr lang="en-US" b="1" dirty="0">
                <a:latin typeface="Calibri"/>
                <a:cs typeface="Calibri"/>
              </a:rPr>
              <a:t>(DRAM)</a:t>
            </a:r>
          </a:p>
        </p:txBody>
      </p:sp>
      <p:sp>
        <p:nvSpPr>
          <p:cNvPr id="700423" name="Text Box 7"/>
          <p:cNvSpPr txBox="1">
            <a:spLocks noChangeAspect="1" noChangeArrowheads="1"/>
          </p:cNvSpPr>
          <p:nvPr/>
        </p:nvSpPr>
        <p:spPr bwMode="auto">
          <a:xfrm>
            <a:off x="4552097" y="4504424"/>
            <a:ext cx="2441694" cy="646331"/>
          </a:xfrm>
          <a:prstGeom prst="rect">
            <a:avLst/>
          </a:prstGeom>
          <a:noFill/>
          <a:ln w="12700">
            <a:noFill/>
            <a:miter lim="800000"/>
            <a:headEnd/>
            <a:tailEnd/>
          </a:ln>
          <a:effectLst/>
        </p:spPr>
        <p:txBody>
          <a:bodyPr wrap="none" anchor="ctr">
            <a:spAutoFit/>
          </a:bodyPr>
          <a:lstStyle/>
          <a:p>
            <a:pPr algn="ctr" eaLnBrk="0" hangingPunct="0"/>
            <a:r>
              <a:rPr lang="en-US" b="1">
                <a:latin typeface="Calibri"/>
                <a:cs typeface="Calibri"/>
              </a:rPr>
              <a:t>local secondary storage</a:t>
            </a:r>
          </a:p>
          <a:p>
            <a:pPr algn="ctr" eaLnBrk="0" hangingPunct="0"/>
            <a:r>
              <a:rPr lang="en-US" b="1">
                <a:latin typeface="Calibri"/>
                <a:cs typeface="Calibri"/>
              </a:rPr>
              <a:t>(local disks)</a:t>
            </a:r>
          </a:p>
        </p:txBody>
      </p:sp>
      <p:sp>
        <p:nvSpPr>
          <p:cNvPr id="700424" name="Line 8"/>
          <p:cNvSpPr>
            <a:spLocks noChangeAspect="1" noChangeShapeType="1"/>
          </p:cNvSpPr>
          <p:nvPr/>
        </p:nvSpPr>
        <p:spPr bwMode="auto">
          <a:xfrm>
            <a:off x="5265739" y="1931988"/>
            <a:ext cx="1063625" cy="0"/>
          </a:xfrm>
          <a:prstGeom prst="line">
            <a:avLst/>
          </a:prstGeom>
          <a:noFill/>
          <a:ln w="12700">
            <a:solidFill>
              <a:schemeClr val="tx1"/>
            </a:solidFill>
            <a:round/>
            <a:headEnd/>
            <a:tailEnd/>
          </a:ln>
          <a:effectLst/>
        </p:spPr>
        <p:txBody>
          <a:bodyPr wrap="none" anchor="ctr"/>
          <a:lstStyle/>
          <a:p>
            <a:endParaRPr lang="en-US"/>
          </a:p>
        </p:txBody>
      </p:sp>
      <p:sp>
        <p:nvSpPr>
          <p:cNvPr id="700425" name="Line 9"/>
          <p:cNvSpPr>
            <a:spLocks noChangeAspect="1" noChangeShapeType="1"/>
          </p:cNvSpPr>
          <p:nvPr/>
        </p:nvSpPr>
        <p:spPr bwMode="auto">
          <a:xfrm>
            <a:off x="4870450" y="2570163"/>
            <a:ext cx="1849438" cy="0"/>
          </a:xfrm>
          <a:prstGeom prst="line">
            <a:avLst/>
          </a:prstGeom>
          <a:noFill/>
          <a:ln w="12700">
            <a:solidFill>
              <a:schemeClr val="tx1"/>
            </a:solidFill>
            <a:round/>
            <a:headEnd/>
            <a:tailEnd/>
          </a:ln>
          <a:effectLst/>
        </p:spPr>
        <p:txBody>
          <a:bodyPr wrap="none" anchor="ctr"/>
          <a:lstStyle/>
          <a:p>
            <a:endParaRPr lang="en-US"/>
          </a:p>
        </p:txBody>
      </p:sp>
      <p:sp>
        <p:nvSpPr>
          <p:cNvPr id="700426" name="Line 10"/>
          <p:cNvSpPr>
            <a:spLocks noChangeAspect="1" noChangeShapeType="1"/>
          </p:cNvSpPr>
          <p:nvPr/>
        </p:nvSpPr>
        <p:spPr bwMode="auto">
          <a:xfrm>
            <a:off x="4516438" y="3208338"/>
            <a:ext cx="2552700" cy="0"/>
          </a:xfrm>
          <a:prstGeom prst="line">
            <a:avLst/>
          </a:prstGeom>
          <a:noFill/>
          <a:ln w="12700">
            <a:solidFill>
              <a:schemeClr val="tx1"/>
            </a:solidFill>
            <a:round/>
            <a:headEnd/>
            <a:tailEnd/>
          </a:ln>
          <a:effectLst/>
        </p:spPr>
        <p:txBody>
          <a:bodyPr wrap="none" anchor="ctr"/>
          <a:lstStyle/>
          <a:p>
            <a:endParaRPr lang="en-US"/>
          </a:p>
        </p:txBody>
      </p:sp>
      <p:sp>
        <p:nvSpPr>
          <p:cNvPr id="700427" name="Line 11"/>
          <p:cNvSpPr>
            <a:spLocks noChangeAspect="1" noChangeShapeType="1"/>
          </p:cNvSpPr>
          <p:nvPr/>
        </p:nvSpPr>
        <p:spPr bwMode="auto">
          <a:xfrm>
            <a:off x="1828800" y="3748558"/>
            <a:ext cx="0" cy="2344738"/>
          </a:xfrm>
          <a:prstGeom prst="line">
            <a:avLst/>
          </a:prstGeom>
          <a:noFill/>
          <a:ln w="38100">
            <a:solidFill>
              <a:schemeClr val="tx1"/>
            </a:solidFill>
            <a:round/>
            <a:headEnd/>
            <a:tailEnd type="triangle" w="med" len="med"/>
          </a:ln>
          <a:effectLst/>
        </p:spPr>
        <p:txBody>
          <a:bodyPr wrap="none" anchor="ctr"/>
          <a:lstStyle/>
          <a:p>
            <a:endParaRPr lang="en-US"/>
          </a:p>
        </p:txBody>
      </p:sp>
      <p:sp>
        <p:nvSpPr>
          <p:cNvPr id="700428" name="Text Box 12"/>
          <p:cNvSpPr txBox="1">
            <a:spLocks noChangeAspect="1" noChangeArrowheads="1"/>
          </p:cNvSpPr>
          <p:nvPr/>
        </p:nvSpPr>
        <p:spPr bwMode="auto">
          <a:xfrm>
            <a:off x="1828632" y="3701932"/>
            <a:ext cx="1132229" cy="2031325"/>
          </a:xfrm>
          <a:prstGeom prst="rect">
            <a:avLst/>
          </a:prstGeom>
          <a:noFill/>
          <a:ln w="12700">
            <a:noFill/>
            <a:miter lim="800000"/>
            <a:headEnd/>
            <a:tailEnd/>
          </a:ln>
          <a:effectLst/>
        </p:spPr>
        <p:txBody>
          <a:bodyPr wrap="none" anchor="ctr">
            <a:spAutoFit/>
          </a:bodyPr>
          <a:lstStyle/>
          <a:p>
            <a:pPr algn="ctr" eaLnBrk="0" hangingPunct="0"/>
            <a:r>
              <a:rPr lang="en-US" b="1" dirty="0">
                <a:solidFill>
                  <a:srgbClr val="006600"/>
                </a:solidFill>
                <a:latin typeface="Calibri"/>
                <a:cs typeface="Calibri"/>
              </a:rPr>
              <a:t>Larger,  </a:t>
            </a:r>
          </a:p>
          <a:p>
            <a:pPr algn="ctr" eaLnBrk="0" hangingPunct="0"/>
            <a:r>
              <a:rPr lang="en-US" b="1" dirty="0">
                <a:solidFill>
                  <a:srgbClr val="006600"/>
                </a:solidFill>
                <a:latin typeface="Calibri"/>
                <a:cs typeface="Calibri"/>
              </a:rPr>
              <a:t>slower, </a:t>
            </a:r>
          </a:p>
          <a:p>
            <a:pPr algn="ctr" eaLnBrk="0" hangingPunct="0"/>
            <a:r>
              <a:rPr lang="en-US" b="1" dirty="0">
                <a:solidFill>
                  <a:srgbClr val="006600"/>
                </a:solidFill>
                <a:latin typeface="Calibri"/>
                <a:cs typeface="Calibri"/>
              </a:rPr>
              <a:t>and </a:t>
            </a:r>
          </a:p>
          <a:p>
            <a:pPr algn="ctr" eaLnBrk="0" hangingPunct="0"/>
            <a:r>
              <a:rPr lang="en-US" b="1" dirty="0">
                <a:solidFill>
                  <a:srgbClr val="006600"/>
                </a:solidFill>
                <a:latin typeface="Calibri"/>
                <a:cs typeface="Calibri"/>
              </a:rPr>
              <a:t>cheaper </a:t>
            </a:r>
          </a:p>
          <a:p>
            <a:pPr algn="ctr" eaLnBrk="0" hangingPunct="0"/>
            <a:r>
              <a:rPr lang="en-US" b="1" dirty="0">
                <a:solidFill>
                  <a:srgbClr val="006600"/>
                </a:solidFill>
                <a:latin typeface="Calibri"/>
                <a:cs typeface="Calibri"/>
              </a:rPr>
              <a:t>(per byte)</a:t>
            </a:r>
          </a:p>
          <a:p>
            <a:pPr algn="ctr" eaLnBrk="0" hangingPunct="0"/>
            <a:r>
              <a:rPr lang="en-US" b="1" dirty="0">
                <a:solidFill>
                  <a:srgbClr val="006600"/>
                </a:solidFill>
                <a:latin typeface="Calibri"/>
                <a:cs typeface="Calibri"/>
              </a:rPr>
              <a:t>storage</a:t>
            </a:r>
          </a:p>
          <a:p>
            <a:pPr algn="ctr" eaLnBrk="0" hangingPunct="0"/>
            <a:r>
              <a:rPr lang="en-US" b="1" dirty="0">
                <a:solidFill>
                  <a:srgbClr val="006600"/>
                </a:solidFill>
                <a:latin typeface="Calibri"/>
                <a:cs typeface="Calibri"/>
              </a:rPr>
              <a:t>devices</a:t>
            </a:r>
          </a:p>
        </p:txBody>
      </p:sp>
      <p:sp>
        <p:nvSpPr>
          <p:cNvPr id="700429" name="Line 13"/>
          <p:cNvSpPr>
            <a:spLocks noChangeAspect="1" noChangeShapeType="1"/>
          </p:cNvSpPr>
          <p:nvPr/>
        </p:nvSpPr>
        <p:spPr bwMode="auto">
          <a:xfrm>
            <a:off x="3900489" y="4271963"/>
            <a:ext cx="3760787" cy="0"/>
          </a:xfrm>
          <a:prstGeom prst="line">
            <a:avLst/>
          </a:prstGeom>
          <a:noFill/>
          <a:ln w="12700">
            <a:solidFill>
              <a:schemeClr val="tx1"/>
            </a:solidFill>
            <a:round/>
            <a:headEnd/>
            <a:tailEnd/>
          </a:ln>
          <a:effectLst/>
        </p:spPr>
        <p:txBody>
          <a:bodyPr wrap="none" anchor="ctr"/>
          <a:lstStyle/>
          <a:p>
            <a:endParaRPr lang="en-US"/>
          </a:p>
        </p:txBody>
      </p:sp>
      <p:sp>
        <p:nvSpPr>
          <p:cNvPr id="700430" name="Text Box 14"/>
          <p:cNvSpPr txBox="1">
            <a:spLocks noChangeAspect="1" noChangeArrowheads="1"/>
          </p:cNvSpPr>
          <p:nvPr/>
        </p:nvSpPr>
        <p:spPr bwMode="auto">
          <a:xfrm>
            <a:off x="3897301" y="5604562"/>
            <a:ext cx="3865587" cy="646331"/>
          </a:xfrm>
          <a:prstGeom prst="rect">
            <a:avLst/>
          </a:prstGeom>
          <a:noFill/>
          <a:ln w="12700">
            <a:noFill/>
            <a:miter lim="800000"/>
            <a:headEnd/>
            <a:tailEnd/>
          </a:ln>
          <a:effectLst/>
        </p:spPr>
        <p:txBody>
          <a:bodyPr wrap="none" anchor="ctr">
            <a:spAutoFit/>
          </a:bodyPr>
          <a:lstStyle/>
          <a:p>
            <a:pPr algn="ctr" eaLnBrk="0" hangingPunct="0"/>
            <a:r>
              <a:rPr lang="en-US" b="1">
                <a:latin typeface="Calibri"/>
                <a:cs typeface="Calibri"/>
              </a:rPr>
              <a:t>remote secondary storage</a:t>
            </a:r>
          </a:p>
          <a:p>
            <a:pPr algn="ctr" eaLnBrk="0" hangingPunct="0"/>
            <a:r>
              <a:rPr lang="en-US" b="1">
                <a:latin typeface="Calibri"/>
                <a:cs typeface="Calibri"/>
              </a:rPr>
              <a:t>(distributed file systems, Web servers)</a:t>
            </a:r>
          </a:p>
        </p:txBody>
      </p:sp>
      <p:grpSp>
        <p:nvGrpSpPr>
          <p:cNvPr id="700431" name="Group 15"/>
          <p:cNvGrpSpPr>
            <a:grpSpLocks noChangeAspect="1"/>
          </p:cNvGrpSpPr>
          <p:nvPr/>
        </p:nvGrpSpPr>
        <p:grpSpPr bwMode="auto">
          <a:xfrm>
            <a:off x="8351912" y="4250631"/>
            <a:ext cx="2208374" cy="1200290"/>
            <a:chOff x="4176" y="2522"/>
            <a:chExt cx="1488" cy="811"/>
          </a:xfrm>
        </p:grpSpPr>
        <p:sp>
          <p:nvSpPr>
            <p:cNvPr id="700432" name="AutoShape 16"/>
            <p:cNvSpPr>
              <a:spLocks noChangeAspect="1"/>
            </p:cNvSpPr>
            <p:nvPr/>
          </p:nvSpPr>
          <p:spPr bwMode="auto">
            <a:xfrm>
              <a:off x="4176" y="2648"/>
              <a:ext cx="48" cy="576"/>
            </a:xfrm>
            <a:prstGeom prst="rightBrace">
              <a:avLst>
                <a:gd name="adj1" fmla="val 100000"/>
                <a:gd name="adj2" fmla="val 50000"/>
              </a:avLst>
            </a:prstGeom>
            <a:noFill/>
            <a:ln w="12700">
              <a:solidFill>
                <a:schemeClr val="tx1"/>
              </a:solidFill>
              <a:round/>
              <a:headEnd/>
              <a:tailEnd/>
            </a:ln>
            <a:effectLst/>
          </p:spPr>
          <p:txBody>
            <a:bodyPr wrap="none" anchor="ctr"/>
            <a:lstStyle/>
            <a:p>
              <a:endParaRPr lang="en-US">
                <a:solidFill>
                  <a:srgbClr val="006600"/>
                </a:solidFill>
              </a:endParaRPr>
            </a:p>
          </p:txBody>
        </p:sp>
        <p:sp>
          <p:nvSpPr>
            <p:cNvPr id="700433" name="Text Box 17"/>
            <p:cNvSpPr txBox="1">
              <a:spLocks noChangeAspect="1" noChangeArrowheads="1"/>
            </p:cNvSpPr>
            <p:nvPr/>
          </p:nvSpPr>
          <p:spPr bwMode="auto">
            <a:xfrm>
              <a:off x="4268" y="2522"/>
              <a:ext cx="1396" cy="811"/>
            </a:xfrm>
            <a:prstGeom prst="rect">
              <a:avLst/>
            </a:prstGeom>
            <a:noFill/>
            <a:ln w="12700">
              <a:noFill/>
              <a:miter lim="800000"/>
              <a:headEnd/>
              <a:tailEnd/>
            </a:ln>
            <a:effectLst/>
          </p:spPr>
          <p:txBody>
            <a:bodyPr anchor="ctr">
              <a:spAutoFit/>
            </a:bodyPr>
            <a:lstStyle/>
            <a:p>
              <a:pPr eaLnBrk="0" hangingPunct="0"/>
              <a:r>
                <a:rPr lang="en-US" b="1" dirty="0">
                  <a:solidFill>
                    <a:srgbClr val="006600"/>
                  </a:solidFill>
                  <a:latin typeface="Calibri"/>
                  <a:cs typeface="Calibri"/>
                </a:rPr>
                <a:t>Local disks hold files retrieved from disks on remote network servers.</a:t>
              </a:r>
            </a:p>
          </p:txBody>
        </p:sp>
      </p:grpSp>
      <p:grpSp>
        <p:nvGrpSpPr>
          <p:cNvPr id="700434" name="Group 18"/>
          <p:cNvGrpSpPr>
            <a:grpSpLocks noChangeAspect="1"/>
          </p:cNvGrpSpPr>
          <p:nvPr/>
        </p:nvGrpSpPr>
        <p:grpSpPr bwMode="auto">
          <a:xfrm>
            <a:off x="7701762" y="3285205"/>
            <a:ext cx="2858525" cy="925008"/>
            <a:chOff x="3623" y="1863"/>
            <a:chExt cx="2728" cy="625"/>
          </a:xfrm>
        </p:grpSpPr>
        <p:sp>
          <p:nvSpPr>
            <p:cNvPr id="700435" name="AutoShape 19"/>
            <p:cNvSpPr>
              <a:spLocks noChangeAspect="1"/>
            </p:cNvSpPr>
            <p:nvPr/>
          </p:nvSpPr>
          <p:spPr bwMode="auto">
            <a:xfrm>
              <a:off x="3623" y="1912"/>
              <a:ext cx="48" cy="576"/>
            </a:xfrm>
            <a:prstGeom prst="rightBrace">
              <a:avLst>
                <a:gd name="adj1" fmla="val 100000"/>
                <a:gd name="adj2" fmla="val 50000"/>
              </a:avLst>
            </a:prstGeom>
            <a:noFill/>
            <a:ln w="12700">
              <a:solidFill>
                <a:schemeClr val="tx1"/>
              </a:solidFill>
              <a:round/>
              <a:headEnd/>
              <a:tailEnd/>
            </a:ln>
            <a:effectLst/>
          </p:spPr>
          <p:txBody>
            <a:bodyPr wrap="none" anchor="ctr"/>
            <a:lstStyle/>
            <a:p>
              <a:endParaRPr lang="en-US">
                <a:solidFill>
                  <a:srgbClr val="006600"/>
                </a:solidFill>
              </a:endParaRPr>
            </a:p>
          </p:txBody>
        </p:sp>
        <p:sp>
          <p:nvSpPr>
            <p:cNvPr id="700436" name="Text Box 20"/>
            <p:cNvSpPr txBox="1">
              <a:spLocks noChangeAspect="1" noChangeArrowheads="1"/>
            </p:cNvSpPr>
            <p:nvPr/>
          </p:nvSpPr>
          <p:spPr bwMode="auto">
            <a:xfrm>
              <a:off x="3654" y="1863"/>
              <a:ext cx="2697" cy="624"/>
            </a:xfrm>
            <a:prstGeom prst="rect">
              <a:avLst/>
            </a:prstGeom>
            <a:noFill/>
            <a:ln w="12700">
              <a:noFill/>
              <a:miter lim="800000"/>
              <a:headEnd/>
              <a:tailEnd/>
            </a:ln>
            <a:effectLst/>
          </p:spPr>
          <p:txBody>
            <a:bodyPr wrap="square" anchor="ctr">
              <a:spAutoFit/>
            </a:bodyPr>
            <a:lstStyle/>
            <a:p>
              <a:pPr eaLnBrk="0" hangingPunct="0"/>
              <a:r>
                <a:rPr lang="en-US" b="1" dirty="0">
                  <a:solidFill>
                    <a:srgbClr val="006600"/>
                  </a:solidFill>
                  <a:latin typeface="Calibri"/>
                  <a:cs typeface="Calibri"/>
                </a:rPr>
                <a:t>Main memory holds disk </a:t>
              </a:r>
            </a:p>
            <a:p>
              <a:pPr eaLnBrk="0" hangingPunct="0"/>
              <a:r>
                <a:rPr lang="en-US" b="1" dirty="0">
                  <a:solidFill>
                    <a:srgbClr val="006600"/>
                  </a:solidFill>
                  <a:latin typeface="Calibri"/>
                  <a:cs typeface="Calibri"/>
                </a:rPr>
                <a:t>blocks retrieved from local </a:t>
              </a:r>
            </a:p>
            <a:p>
              <a:pPr eaLnBrk="0" hangingPunct="0"/>
              <a:r>
                <a:rPr lang="en-US" b="1" dirty="0">
                  <a:solidFill>
                    <a:srgbClr val="006600"/>
                  </a:solidFill>
                  <a:latin typeface="Calibri"/>
                  <a:cs typeface="Calibri"/>
                </a:rPr>
                <a:t>disks.</a:t>
              </a:r>
            </a:p>
          </p:txBody>
        </p:sp>
      </p:grpSp>
      <p:sp>
        <p:nvSpPr>
          <p:cNvPr id="700437" name="Line 21"/>
          <p:cNvSpPr>
            <a:spLocks noChangeAspect="1" noChangeShapeType="1"/>
          </p:cNvSpPr>
          <p:nvPr/>
        </p:nvSpPr>
        <p:spPr bwMode="auto">
          <a:xfrm>
            <a:off x="3309938" y="5337175"/>
            <a:ext cx="4965700" cy="0"/>
          </a:xfrm>
          <a:prstGeom prst="line">
            <a:avLst/>
          </a:prstGeom>
          <a:noFill/>
          <a:ln w="12700">
            <a:solidFill>
              <a:schemeClr val="tx1"/>
            </a:solidFill>
            <a:round/>
            <a:headEnd/>
            <a:tailEnd/>
          </a:ln>
          <a:effectLst/>
        </p:spPr>
        <p:txBody>
          <a:bodyPr wrap="none" anchor="ctr"/>
          <a:lstStyle/>
          <a:p>
            <a:endParaRPr lang="en-US"/>
          </a:p>
        </p:txBody>
      </p:sp>
      <p:sp>
        <p:nvSpPr>
          <p:cNvPr id="700438" name="Text Box 22"/>
          <p:cNvSpPr txBox="1">
            <a:spLocks noChangeAspect="1" noChangeArrowheads="1"/>
          </p:cNvSpPr>
          <p:nvPr/>
        </p:nvSpPr>
        <p:spPr bwMode="auto">
          <a:xfrm>
            <a:off x="5070253" y="2615299"/>
            <a:ext cx="1508571" cy="646331"/>
          </a:xfrm>
          <a:prstGeom prst="rect">
            <a:avLst/>
          </a:prstGeom>
          <a:noFill/>
          <a:ln w="12700">
            <a:noFill/>
            <a:miter lim="800000"/>
            <a:headEnd/>
            <a:tailEnd/>
          </a:ln>
          <a:effectLst/>
        </p:spPr>
        <p:txBody>
          <a:bodyPr wrap="none" anchor="ctr">
            <a:spAutoFit/>
          </a:bodyPr>
          <a:lstStyle/>
          <a:p>
            <a:pPr algn="ctr" eaLnBrk="0" hangingPunct="0"/>
            <a:r>
              <a:rPr lang="en-US" b="1" dirty="0">
                <a:latin typeface="Calibri"/>
                <a:cs typeface="Calibri"/>
              </a:rPr>
              <a:t>off-chip L2</a:t>
            </a:r>
          </a:p>
          <a:p>
            <a:pPr algn="ctr" eaLnBrk="0" hangingPunct="0"/>
            <a:r>
              <a:rPr lang="en-US" b="1" dirty="0">
                <a:latin typeface="Calibri"/>
                <a:cs typeface="Calibri"/>
              </a:rPr>
              <a:t>cache (SRAM)</a:t>
            </a:r>
          </a:p>
        </p:txBody>
      </p:sp>
      <p:grpSp>
        <p:nvGrpSpPr>
          <p:cNvPr id="700439" name="Group 23"/>
          <p:cNvGrpSpPr>
            <a:grpSpLocks/>
          </p:cNvGrpSpPr>
          <p:nvPr/>
        </p:nvGrpSpPr>
        <p:grpSpPr bwMode="auto">
          <a:xfrm>
            <a:off x="6744071" y="1845395"/>
            <a:ext cx="3672701" cy="687388"/>
            <a:chOff x="2975" y="752"/>
            <a:chExt cx="3263" cy="433"/>
          </a:xfrm>
        </p:grpSpPr>
        <p:sp>
          <p:nvSpPr>
            <p:cNvPr id="700440" name="Text Box 24"/>
            <p:cNvSpPr txBox="1">
              <a:spLocks noChangeAspect="1" noChangeArrowheads="1"/>
            </p:cNvSpPr>
            <p:nvPr/>
          </p:nvSpPr>
          <p:spPr bwMode="auto">
            <a:xfrm>
              <a:off x="3020" y="752"/>
              <a:ext cx="3218" cy="407"/>
            </a:xfrm>
            <a:prstGeom prst="rect">
              <a:avLst/>
            </a:prstGeom>
            <a:noFill/>
            <a:ln w="12700">
              <a:noFill/>
              <a:miter lim="800000"/>
              <a:headEnd/>
              <a:tailEnd/>
            </a:ln>
            <a:effectLst/>
          </p:spPr>
          <p:txBody>
            <a:bodyPr wrap="square" anchor="ctr">
              <a:spAutoFit/>
            </a:bodyPr>
            <a:lstStyle/>
            <a:p>
              <a:pPr eaLnBrk="0" hangingPunct="0"/>
              <a:r>
                <a:rPr lang="en-US" b="1" dirty="0">
                  <a:solidFill>
                    <a:srgbClr val="006600"/>
                  </a:solidFill>
                  <a:latin typeface="Calibri"/>
                  <a:cs typeface="Calibri"/>
                </a:rPr>
                <a:t>L1 cache holds cache lines retrieved from the L2 cache memory.</a:t>
              </a:r>
            </a:p>
          </p:txBody>
        </p:sp>
        <p:sp>
          <p:nvSpPr>
            <p:cNvPr id="700441" name="AutoShape 25"/>
            <p:cNvSpPr>
              <a:spLocks noChangeAspect="1"/>
            </p:cNvSpPr>
            <p:nvPr/>
          </p:nvSpPr>
          <p:spPr bwMode="auto">
            <a:xfrm>
              <a:off x="2975" y="797"/>
              <a:ext cx="45" cy="388"/>
            </a:xfrm>
            <a:prstGeom prst="rightBrace">
              <a:avLst>
                <a:gd name="adj1" fmla="val 71852"/>
                <a:gd name="adj2" fmla="val 50000"/>
              </a:avLst>
            </a:prstGeom>
            <a:noFill/>
            <a:ln w="12700">
              <a:solidFill>
                <a:schemeClr val="tx1"/>
              </a:solidFill>
              <a:round/>
              <a:headEnd/>
              <a:tailEnd/>
            </a:ln>
            <a:effectLst/>
          </p:spPr>
          <p:txBody>
            <a:bodyPr wrap="none" anchor="ctr"/>
            <a:lstStyle/>
            <a:p>
              <a:endParaRPr lang="en-US">
                <a:solidFill>
                  <a:srgbClr val="006600"/>
                </a:solidFill>
              </a:endParaRPr>
            </a:p>
          </p:txBody>
        </p:sp>
      </p:grpSp>
      <p:sp>
        <p:nvSpPr>
          <p:cNvPr id="700442" name="Text Box 26"/>
          <p:cNvSpPr txBox="1">
            <a:spLocks noChangeAspect="1" noChangeArrowheads="1"/>
          </p:cNvSpPr>
          <p:nvPr/>
        </p:nvSpPr>
        <p:spPr bwMode="auto">
          <a:xfrm>
            <a:off x="6358508" y="1124745"/>
            <a:ext cx="2617812" cy="646331"/>
          </a:xfrm>
          <a:prstGeom prst="rect">
            <a:avLst/>
          </a:prstGeom>
          <a:noFill/>
          <a:ln w="12700">
            <a:noFill/>
            <a:miter lim="800000"/>
            <a:headEnd/>
            <a:tailEnd/>
          </a:ln>
          <a:effectLst/>
        </p:spPr>
        <p:txBody>
          <a:bodyPr wrap="square" anchor="ctr">
            <a:spAutoFit/>
          </a:bodyPr>
          <a:lstStyle/>
          <a:p>
            <a:pPr eaLnBrk="0" hangingPunct="0"/>
            <a:r>
              <a:rPr lang="en-US" b="1" dirty="0">
                <a:solidFill>
                  <a:srgbClr val="006600"/>
                </a:solidFill>
                <a:latin typeface="Calibri"/>
                <a:cs typeface="Calibri"/>
              </a:rPr>
              <a:t>CPU registers hold words retrieved from L1 cache.</a:t>
            </a:r>
          </a:p>
        </p:txBody>
      </p:sp>
      <p:sp>
        <p:nvSpPr>
          <p:cNvPr id="700443" name="AutoShape 27"/>
          <p:cNvSpPr>
            <a:spLocks noChangeAspect="1"/>
          </p:cNvSpPr>
          <p:nvPr/>
        </p:nvSpPr>
        <p:spPr bwMode="auto">
          <a:xfrm>
            <a:off x="6312024" y="1268760"/>
            <a:ext cx="76200" cy="615950"/>
          </a:xfrm>
          <a:prstGeom prst="rightBrace">
            <a:avLst>
              <a:gd name="adj1" fmla="val 67361"/>
              <a:gd name="adj2" fmla="val 50000"/>
            </a:avLst>
          </a:prstGeom>
          <a:noFill/>
          <a:ln w="12700">
            <a:solidFill>
              <a:schemeClr val="tx1"/>
            </a:solidFill>
            <a:round/>
            <a:headEnd/>
            <a:tailEnd/>
          </a:ln>
          <a:effectLst/>
        </p:spPr>
        <p:txBody>
          <a:bodyPr wrap="none" anchor="ctr"/>
          <a:lstStyle/>
          <a:p>
            <a:endParaRPr lang="en-US"/>
          </a:p>
        </p:txBody>
      </p:sp>
      <p:grpSp>
        <p:nvGrpSpPr>
          <p:cNvPr id="700444" name="Group 28"/>
          <p:cNvGrpSpPr>
            <a:grpSpLocks/>
          </p:cNvGrpSpPr>
          <p:nvPr/>
        </p:nvGrpSpPr>
        <p:grpSpPr bwMode="auto">
          <a:xfrm>
            <a:off x="7089924" y="2581151"/>
            <a:ext cx="3254515" cy="646113"/>
            <a:chOff x="3198" y="1189"/>
            <a:chExt cx="2890" cy="407"/>
          </a:xfrm>
        </p:grpSpPr>
        <p:sp>
          <p:nvSpPr>
            <p:cNvPr id="700445" name="Text Box 29"/>
            <p:cNvSpPr txBox="1">
              <a:spLocks noChangeAspect="1" noChangeArrowheads="1"/>
            </p:cNvSpPr>
            <p:nvPr/>
          </p:nvSpPr>
          <p:spPr bwMode="auto">
            <a:xfrm>
              <a:off x="3217" y="1189"/>
              <a:ext cx="2871" cy="407"/>
            </a:xfrm>
            <a:prstGeom prst="rect">
              <a:avLst/>
            </a:prstGeom>
            <a:noFill/>
            <a:ln w="12700">
              <a:noFill/>
              <a:miter lim="800000"/>
              <a:headEnd/>
              <a:tailEnd/>
            </a:ln>
            <a:effectLst/>
          </p:spPr>
          <p:txBody>
            <a:bodyPr wrap="square" anchor="ctr">
              <a:spAutoFit/>
            </a:bodyPr>
            <a:lstStyle/>
            <a:p>
              <a:pPr eaLnBrk="0" hangingPunct="0"/>
              <a:r>
                <a:rPr lang="en-US" b="1" dirty="0">
                  <a:solidFill>
                    <a:srgbClr val="006600"/>
                  </a:solidFill>
                  <a:latin typeface="Calibri"/>
                  <a:cs typeface="Calibri"/>
                </a:rPr>
                <a:t>L2 cache holds cache lines retrieved from main memory.</a:t>
              </a:r>
            </a:p>
          </p:txBody>
        </p:sp>
        <p:sp>
          <p:nvSpPr>
            <p:cNvPr id="700446" name="AutoShape 30"/>
            <p:cNvSpPr>
              <a:spLocks noChangeAspect="1"/>
            </p:cNvSpPr>
            <p:nvPr/>
          </p:nvSpPr>
          <p:spPr bwMode="auto">
            <a:xfrm>
              <a:off x="3198" y="1200"/>
              <a:ext cx="45" cy="387"/>
            </a:xfrm>
            <a:prstGeom prst="rightBrace">
              <a:avLst>
                <a:gd name="adj1" fmla="val 71667"/>
                <a:gd name="adj2" fmla="val 50000"/>
              </a:avLst>
            </a:prstGeom>
            <a:noFill/>
            <a:ln w="12700">
              <a:solidFill>
                <a:schemeClr val="tx1"/>
              </a:solidFill>
              <a:round/>
              <a:headEnd/>
              <a:tailEnd/>
            </a:ln>
            <a:effectLst/>
          </p:spPr>
          <p:txBody>
            <a:bodyPr wrap="none" anchor="ctr"/>
            <a:lstStyle/>
            <a:p>
              <a:endParaRPr lang="en-US">
                <a:solidFill>
                  <a:srgbClr val="006600"/>
                </a:solidFill>
              </a:endParaRPr>
            </a:p>
          </p:txBody>
        </p:sp>
      </p:grpSp>
      <p:sp>
        <p:nvSpPr>
          <p:cNvPr id="700447" name="Text Box 31"/>
          <p:cNvSpPr txBox="1">
            <a:spLocks noChangeAspect="1" noChangeArrowheads="1"/>
          </p:cNvSpPr>
          <p:nvPr/>
        </p:nvSpPr>
        <p:spPr bwMode="auto">
          <a:xfrm>
            <a:off x="5066013" y="1310759"/>
            <a:ext cx="462950" cy="369332"/>
          </a:xfrm>
          <a:prstGeom prst="rect">
            <a:avLst/>
          </a:prstGeom>
          <a:noFill/>
          <a:ln w="12700">
            <a:noFill/>
            <a:miter lim="800000"/>
            <a:headEnd/>
            <a:tailEnd/>
          </a:ln>
          <a:effectLst/>
        </p:spPr>
        <p:txBody>
          <a:bodyPr wrap="none" anchor="ctr">
            <a:spAutoFit/>
          </a:bodyPr>
          <a:lstStyle/>
          <a:p>
            <a:pPr algn="ctr" eaLnBrk="0" hangingPunct="0"/>
            <a:r>
              <a:rPr lang="en-US" b="1" dirty="0">
                <a:solidFill>
                  <a:srgbClr val="000482"/>
                </a:solidFill>
                <a:latin typeface="Calibri"/>
                <a:cs typeface="Calibri"/>
              </a:rPr>
              <a:t>L0:</a:t>
            </a:r>
          </a:p>
        </p:txBody>
      </p:sp>
      <p:sp>
        <p:nvSpPr>
          <p:cNvPr id="700448" name="Text Box 32"/>
          <p:cNvSpPr txBox="1">
            <a:spLocks noChangeAspect="1" noChangeArrowheads="1"/>
          </p:cNvSpPr>
          <p:nvPr/>
        </p:nvSpPr>
        <p:spPr bwMode="auto">
          <a:xfrm>
            <a:off x="4688188" y="2020372"/>
            <a:ext cx="462950" cy="369332"/>
          </a:xfrm>
          <a:prstGeom prst="rect">
            <a:avLst/>
          </a:prstGeom>
          <a:noFill/>
          <a:ln w="12700">
            <a:noFill/>
            <a:miter lim="800000"/>
            <a:headEnd/>
            <a:tailEnd/>
          </a:ln>
          <a:effectLst/>
        </p:spPr>
        <p:txBody>
          <a:bodyPr wrap="none" anchor="ctr">
            <a:spAutoFit/>
          </a:bodyPr>
          <a:lstStyle/>
          <a:p>
            <a:pPr algn="ctr" eaLnBrk="0" hangingPunct="0"/>
            <a:r>
              <a:rPr lang="en-US" b="1">
                <a:solidFill>
                  <a:srgbClr val="000482"/>
                </a:solidFill>
                <a:latin typeface="Calibri"/>
                <a:cs typeface="Calibri"/>
              </a:rPr>
              <a:t>L1:</a:t>
            </a:r>
          </a:p>
        </p:txBody>
      </p:sp>
      <p:sp>
        <p:nvSpPr>
          <p:cNvPr id="700449" name="Text Box 33"/>
          <p:cNvSpPr txBox="1">
            <a:spLocks noChangeAspect="1" noChangeArrowheads="1"/>
          </p:cNvSpPr>
          <p:nvPr/>
        </p:nvSpPr>
        <p:spPr bwMode="auto">
          <a:xfrm>
            <a:off x="4250038" y="2717284"/>
            <a:ext cx="462950" cy="369332"/>
          </a:xfrm>
          <a:prstGeom prst="rect">
            <a:avLst/>
          </a:prstGeom>
          <a:noFill/>
          <a:ln w="12700">
            <a:noFill/>
            <a:miter lim="800000"/>
            <a:headEnd/>
            <a:tailEnd/>
          </a:ln>
          <a:effectLst/>
        </p:spPr>
        <p:txBody>
          <a:bodyPr wrap="none" anchor="ctr">
            <a:spAutoFit/>
          </a:bodyPr>
          <a:lstStyle/>
          <a:p>
            <a:pPr algn="ctr" eaLnBrk="0" hangingPunct="0"/>
            <a:r>
              <a:rPr lang="en-US" b="1">
                <a:solidFill>
                  <a:srgbClr val="000482"/>
                </a:solidFill>
                <a:latin typeface="Calibri"/>
                <a:cs typeface="Calibri"/>
              </a:rPr>
              <a:t>L2:</a:t>
            </a:r>
          </a:p>
        </p:txBody>
      </p:sp>
      <p:sp>
        <p:nvSpPr>
          <p:cNvPr id="700450" name="Text Box 34"/>
          <p:cNvSpPr txBox="1">
            <a:spLocks noChangeAspect="1" noChangeArrowheads="1"/>
          </p:cNvSpPr>
          <p:nvPr/>
        </p:nvSpPr>
        <p:spPr bwMode="auto">
          <a:xfrm>
            <a:off x="3776963" y="3520559"/>
            <a:ext cx="462950" cy="369332"/>
          </a:xfrm>
          <a:prstGeom prst="rect">
            <a:avLst/>
          </a:prstGeom>
          <a:noFill/>
          <a:ln w="12700">
            <a:noFill/>
            <a:miter lim="800000"/>
            <a:headEnd/>
            <a:tailEnd/>
          </a:ln>
          <a:effectLst/>
        </p:spPr>
        <p:txBody>
          <a:bodyPr wrap="none" anchor="ctr">
            <a:spAutoFit/>
          </a:bodyPr>
          <a:lstStyle/>
          <a:p>
            <a:pPr algn="ctr" eaLnBrk="0" hangingPunct="0"/>
            <a:r>
              <a:rPr lang="en-US" b="1">
                <a:solidFill>
                  <a:srgbClr val="000482"/>
                </a:solidFill>
                <a:latin typeface="Calibri"/>
                <a:cs typeface="Calibri"/>
              </a:rPr>
              <a:t>L3:</a:t>
            </a:r>
          </a:p>
        </p:txBody>
      </p:sp>
      <p:sp>
        <p:nvSpPr>
          <p:cNvPr id="700451" name="Text Box 35"/>
          <p:cNvSpPr txBox="1">
            <a:spLocks noChangeAspect="1" noChangeArrowheads="1"/>
          </p:cNvSpPr>
          <p:nvPr/>
        </p:nvSpPr>
        <p:spPr bwMode="auto">
          <a:xfrm>
            <a:off x="3175300" y="4585772"/>
            <a:ext cx="462950" cy="369332"/>
          </a:xfrm>
          <a:prstGeom prst="rect">
            <a:avLst/>
          </a:prstGeom>
          <a:noFill/>
          <a:ln w="12700">
            <a:noFill/>
            <a:miter lim="800000"/>
            <a:headEnd/>
            <a:tailEnd/>
          </a:ln>
          <a:effectLst/>
        </p:spPr>
        <p:txBody>
          <a:bodyPr wrap="none" anchor="ctr">
            <a:spAutoFit/>
          </a:bodyPr>
          <a:lstStyle/>
          <a:p>
            <a:pPr algn="ctr" eaLnBrk="0" hangingPunct="0"/>
            <a:r>
              <a:rPr lang="en-US" b="1">
                <a:solidFill>
                  <a:srgbClr val="000482"/>
                </a:solidFill>
                <a:latin typeface="Calibri"/>
                <a:cs typeface="Calibri"/>
              </a:rPr>
              <a:t>L4:</a:t>
            </a:r>
          </a:p>
        </p:txBody>
      </p:sp>
      <p:sp>
        <p:nvSpPr>
          <p:cNvPr id="700452" name="Text Box 36"/>
          <p:cNvSpPr txBox="1">
            <a:spLocks noChangeAspect="1" noChangeArrowheads="1"/>
          </p:cNvSpPr>
          <p:nvPr/>
        </p:nvSpPr>
        <p:spPr bwMode="auto">
          <a:xfrm>
            <a:off x="2535538" y="5684322"/>
            <a:ext cx="462950" cy="369332"/>
          </a:xfrm>
          <a:prstGeom prst="rect">
            <a:avLst/>
          </a:prstGeom>
          <a:noFill/>
          <a:ln w="12700">
            <a:noFill/>
            <a:miter lim="800000"/>
            <a:headEnd/>
            <a:tailEnd/>
          </a:ln>
          <a:effectLst/>
        </p:spPr>
        <p:txBody>
          <a:bodyPr wrap="none" anchor="ctr">
            <a:spAutoFit/>
          </a:bodyPr>
          <a:lstStyle/>
          <a:p>
            <a:pPr algn="ctr" eaLnBrk="0" hangingPunct="0"/>
            <a:r>
              <a:rPr lang="en-US" b="1">
                <a:solidFill>
                  <a:srgbClr val="000482"/>
                </a:solidFill>
                <a:latin typeface="Calibri"/>
                <a:cs typeface="Calibri"/>
              </a:rPr>
              <a:t>L5:</a:t>
            </a:r>
          </a:p>
        </p:txBody>
      </p:sp>
      <p:sp>
        <p:nvSpPr>
          <p:cNvPr id="700453" name="Text Box 37"/>
          <p:cNvSpPr txBox="1">
            <a:spLocks noChangeAspect="1" noChangeArrowheads="1"/>
          </p:cNvSpPr>
          <p:nvPr/>
        </p:nvSpPr>
        <p:spPr bwMode="auto">
          <a:xfrm>
            <a:off x="1834982" y="1151277"/>
            <a:ext cx="1132229" cy="2031325"/>
          </a:xfrm>
          <a:prstGeom prst="rect">
            <a:avLst/>
          </a:prstGeom>
          <a:noFill/>
          <a:ln w="12700">
            <a:noFill/>
            <a:miter lim="800000"/>
            <a:headEnd/>
            <a:tailEnd/>
          </a:ln>
          <a:effectLst/>
        </p:spPr>
        <p:txBody>
          <a:bodyPr wrap="none" anchor="ctr">
            <a:spAutoFit/>
          </a:bodyPr>
          <a:lstStyle/>
          <a:p>
            <a:pPr algn="ctr" eaLnBrk="0" hangingPunct="0"/>
            <a:r>
              <a:rPr lang="en-US" b="1" dirty="0">
                <a:solidFill>
                  <a:srgbClr val="006600"/>
                </a:solidFill>
                <a:latin typeface="Calibri"/>
                <a:cs typeface="Calibri"/>
              </a:rPr>
              <a:t>Smaller,</a:t>
            </a:r>
          </a:p>
          <a:p>
            <a:pPr algn="ctr" eaLnBrk="0" hangingPunct="0"/>
            <a:r>
              <a:rPr lang="en-US" b="1" dirty="0">
                <a:solidFill>
                  <a:srgbClr val="006600"/>
                </a:solidFill>
                <a:latin typeface="Calibri"/>
                <a:cs typeface="Calibri"/>
              </a:rPr>
              <a:t>faster,</a:t>
            </a:r>
          </a:p>
          <a:p>
            <a:pPr algn="ctr" eaLnBrk="0" hangingPunct="0"/>
            <a:r>
              <a:rPr lang="en-US" b="1" dirty="0">
                <a:solidFill>
                  <a:srgbClr val="006600"/>
                </a:solidFill>
                <a:latin typeface="Calibri"/>
                <a:cs typeface="Calibri"/>
              </a:rPr>
              <a:t>and </a:t>
            </a:r>
          </a:p>
          <a:p>
            <a:pPr algn="ctr" eaLnBrk="0" hangingPunct="0"/>
            <a:r>
              <a:rPr lang="en-US" b="1" dirty="0">
                <a:solidFill>
                  <a:srgbClr val="006600"/>
                </a:solidFill>
                <a:latin typeface="Calibri"/>
                <a:cs typeface="Calibri"/>
              </a:rPr>
              <a:t>costlier</a:t>
            </a:r>
          </a:p>
          <a:p>
            <a:pPr algn="ctr" eaLnBrk="0" hangingPunct="0"/>
            <a:r>
              <a:rPr lang="en-US" b="1" dirty="0">
                <a:solidFill>
                  <a:srgbClr val="006600"/>
                </a:solidFill>
                <a:latin typeface="Calibri"/>
                <a:cs typeface="Calibri"/>
              </a:rPr>
              <a:t>(per byte)</a:t>
            </a:r>
          </a:p>
          <a:p>
            <a:pPr algn="ctr" eaLnBrk="0" hangingPunct="0"/>
            <a:r>
              <a:rPr lang="en-US" b="1" dirty="0">
                <a:solidFill>
                  <a:srgbClr val="006600"/>
                </a:solidFill>
                <a:latin typeface="Calibri"/>
                <a:cs typeface="Calibri"/>
              </a:rPr>
              <a:t>storage </a:t>
            </a:r>
          </a:p>
          <a:p>
            <a:pPr algn="ctr" eaLnBrk="0" hangingPunct="0"/>
            <a:r>
              <a:rPr lang="en-US" b="1" dirty="0">
                <a:solidFill>
                  <a:srgbClr val="006600"/>
                </a:solidFill>
                <a:latin typeface="Calibri"/>
                <a:cs typeface="Calibri"/>
              </a:rPr>
              <a:t>devices</a:t>
            </a:r>
          </a:p>
        </p:txBody>
      </p:sp>
      <p:sp>
        <p:nvSpPr>
          <p:cNvPr id="700454" name="Line 38"/>
          <p:cNvSpPr>
            <a:spLocks noChangeShapeType="1"/>
          </p:cNvSpPr>
          <p:nvPr/>
        </p:nvSpPr>
        <p:spPr bwMode="auto">
          <a:xfrm flipH="1" flipV="1">
            <a:off x="1843088" y="1074739"/>
            <a:ext cx="0" cy="2154237"/>
          </a:xfrm>
          <a:prstGeom prst="line">
            <a:avLst/>
          </a:prstGeom>
          <a:noFill/>
          <a:ln w="38100">
            <a:solidFill>
              <a:schemeClr val="tx1"/>
            </a:solidFill>
            <a:round/>
            <a:headEnd/>
            <a:tailEnd type="triangle" w="med" len="med"/>
          </a:ln>
          <a:effectLst/>
        </p:spPr>
        <p:txBody>
          <a:bodyPr wrap="none" anchor="ctr"/>
          <a:lstStyle/>
          <a:p>
            <a:endParaRPr lang="en-US">
              <a:solidFill>
                <a:srgbClr val="006600"/>
              </a:solidFill>
            </a:endParaRPr>
          </a:p>
        </p:txBody>
      </p:sp>
      <p:sp>
        <p:nvSpPr>
          <p:cNvPr id="3" name="Slide Number Placeholder 2">
            <a:extLst>
              <a:ext uri="{FF2B5EF4-FFF2-40B4-BE49-F238E27FC236}">
                <a16:creationId xmlns:a16="http://schemas.microsoft.com/office/drawing/2014/main" id="{D6E9494A-5F90-440A-BA9F-CFBE06E412B7}"/>
              </a:ext>
            </a:extLst>
          </p:cNvPr>
          <p:cNvSpPr>
            <a:spLocks noGrp="1"/>
          </p:cNvSpPr>
          <p:nvPr>
            <p:ph type="sldNum" sz="quarter" idx="12"/>
          </p:nvPr>
        </p:nvSpPr>
        <p:spPr/>
        <p:txBody>
          <a:bodyPr/>
          <a:lstStyle/>
          <a:p>
            <a:fld id="{0778C724-3839-4D76-A707-B4C23905D055}" type="slidenum">
              <a:rPr lang="en-US" smtClean="0"/>
              <a:t>34</a:t>
            </a:fld>
            <a:endParaRPr lang="en-US"/>
          </a:p>
        </p:txBody>
      </p:sp>
    </p:spTree>
    <p:extLst>
      <p:ext uri="{BB962C8B-B14F-4D97-AF65-F5344CB8AC3E}">
        <p14:creationId xmlns:p14="http://schemas.microsoft.com/office/powerpoint/2010/main" val="15246017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p:txBody>
          <a:bodyPr/>
          <a:lstStyle/>
          <a:p>
            <a:r>
              <a:rPr lang="en-US" dirty="0"/>
              <a:t>Caching, general principle</a:t>
            </a:r>
          </a:p>
        </p:txBody>
      </p:sp>
      <p:sp>
        <p:nvSpPr>
          <p:cNvPr id="701443" name="Rectangle 3"/>
          <p:cNvSpPr>
            <a:spLocks noGrp="1" noChangeArrowheads="1"/>
          </p:cNvSpPr>
          <p:nvPr>
            <p:ph idx="1"/>
          </p:nvPr>
        </p:nvSpPr>
        <p:spPr/>
        <p:txBody>
          <a:bodyPr>
            <a:normAutofit/>
          </a:bodyPr>
          <a:lstStyle/>
          <a:p>
            <a:pPr>
              <a:lnSpc>
                <a:spcPct val="85000"/>
              </a:lnSpc>
            </a:pPr>
            <a:r>
              <a:rPr lang="en-US" sz="2400" b="1" dirty="0"/>
              <a:t>Cache:</a:t>
            </a:r>
            <a:r>
              <a:rPr lang="en-US" sz="2400" dirty="0"/>
              <a:t> A smaller, faster storage device that acts as a staging area for a subset of the data in a larger, slower device</a:t>
            </a:r>
          </a:p>
          <a:p>
            <a:pPr lvl="1">
              <a:lnSpc>
                <a:spcPct val="85000"/>
              </a:lnSpc>
            </a:pPr>
            <a:r>
              <a:rPr lang="en-US" sz="2000" dirty="0"/>
              <a:t>Data lives in both places (typically)</a:t>
            </a:r>
          </a:p>
          <a:p>
            <a:pPr lvl="1">
              <a:lnSpc>
                <a:spcPct val="85000"/>
              </a:lnSpc>
            </a:pPr>
            <a:endParaRPr lang="en-US" sz="2000" dirty="0"/>
          </a:p>
          <a:p>
            <a:pPr lvl="1">
              <a:lnSpc>
                <a:spcPct val="85000"/>
              </a:lnSpc>
            </a:pPr>
            <a:r>
              <a:rPr lang="en-US" sz="2000" dirty="0"/>
              <a:t>When the consumer (e.g., CPU) reads the data, it gets it from the smaller, faster storage</a:t>
            </a:r>
          </a:p>
          <a:p>
            <a:pPr lvl="1">
              <a:lnSpc>
                <a:spcPct val="85000"/>
              </a:lnSpc>
            </a:pPr>
            <a:endParaRPr lang="en-US" sz="2000" dirty="0"/>
          </a:p>
          <a:p>
            <a:pPr lvl="1">
              <a:lnSpc>
                <a:spcPct val="85000"/>
              </a:lnSpc>
            </a:pPr>
            <a:r>
              <a:rPr lang="en-US" sz="2000" dirty="0"/>
              <a:t>If the data we want is not in the cache, we pay the full cost of bringing it over from the larger, slower storage into the smaller, faster storage</a:t>
            </a:r>
          </a:p>
          <a:p>
            <a:pPr lvl="2">
              <a:lnSpc>
                <a:spcPct val="85000"/>
              </a:lnSpc>
            </a:pPr>
            <a:r>
              <a:rPr lang="en-US" sz="2000" dirty="0"/>
              <a:t>The hope: we don’t need to do it too often</a:t>
            </a:r>
          </a:p>
          <a:p>
            <a:pPr lvl="1">
              <a:lnSpc>
                <a:spcPct val="85000"/>
              </a:lnSpc>
            </a:pPr>
            <a:endParaRPr lang="en-US" sz="2000" dirty="0"/>
          </a:p>
          <a:p>
            <a:pPr>
              <a:lnSpc>
                <a:spcPct val="85000"/>
              </a:lnSpc>
            </a:pPr>
            <a:r>
              <a:rPr lang="en-US" sz="2400" dirty="0"/>
              <a:t>Fundamental idea in systems. Shows up all over!</a:t>
            </a:r>
          </a:p>
          <a:p>
            <a:pPr lvl="1">
              <a:lnSpc>
                <a:spcPct val="85000"/>
              </a:lnSpc>
            </a:pPr>
            <a:r>
              <a:rPr lang="en-US" sz="2000" dirty="0"/>
              <a:t>Memory hierarchies</a:t>
            </a:r>
          </a:p>
          <a:p>
            <a:pPr lvl="1">
              <a:lnSpc>
                <a:spcPct val="85000"/>
              </a:lnSpc>
            </a:pPr>
            <a:r>
              <a:rPr lang="en-US" sz="2000" dirty="0"/>
              <a:t>Content delivery networks (CDNs) on the Internet (Akamai, Cloudflare, etc.)</a:t>
            </a:r>
          </a:p>
        </p:txBody>
      </p:sp>
      <p:sp>
        <p:nvSpPr>
          <p:cNvPr id="2" name="Slide Number Placeholder 1">
            <a:extLst>
              <a:ext uri="{FF2B5EF4-FFF2-40B4-BE49-F238E27FC236}">
                <a16:creationId xmlns:a16="http://schemas.microsoft.com/office/drawing/2014/main" id="{0659A4EE-9625-45EC-BB88-46A01A953641}"/>
              </a:ext>
            </a:extLst>
          </p:cNvPr>
          <p:cNvSpPr>
            <a:spLocks noGrp="1"/>
          </p:cNvSpPr>
          <p:nvPr>
            <p:ph type="sldNum" sz="quarter" idx="12"/>
          </p:nvPr>
        </p:nvSpPr>
        <p:spPr/>
        <p:txBody>
          <a:bodyPr/>
          <a:lstStyle/>
          <a:p>
            <a:fld id="{0778C724-3839-4D76-A707-B4C23905D055}" type="slidenum">
              <a:rPr lang="en-US" smtClean="0"/>
              <a:t>35</a:t>
            </a:fld>
            <a:endParaRPr lang="en-US"/>
          </a:p>
        </p:txBody>
      </p:sp>
    </p:spTree>
    <p:extLst>
      <p:ext uri="{BB962C8B-B14F-4D97-AF65-F5344CB8AC3E}">
        <p14:creationId xmlns:p14="http://schemas.microsoft.com/office/powerpoint/2010/main" val="1676802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in a memory hierarchy</a:t>
            </a:r>
          </a:p>
        </p:txBody>
      </p:sp>
      <p:sp>
        <p:nvSpPr>
          <p:cNvPr id="3" name="Content Placeholder 2"/>
          <p:cNvSpPr>
            <a:spLocks noGrp="1"/>
          </p:cNvSpPr>
          <p:nvPr>
            <p:ph idx="1"/>
          </p:nvPr>
        </p:nvSpPr>
        <p:spPr/>
        <p:txBody>
          <a:bodyPr>
            <a:normAutofit/>
          </a:bodyPr>
          <a:lstStyle/>
          <a:p>
            <a:pPr>
              <a:lnSpc>
                <a:spcPct val="85000"/>
              </a:lnSpc>
            </a:pPr>
            <a:r>
              <a:rPr lang="en-US" dirty="0"/>
              <a:t>Fundamental idea of a memory hierarchy</a:t>
            </a:r>
          </a:p>
          <a:p>
            <a:pPr lvl="1">
              <a:lnSpc>
                <a:spcPct val="90000"/>
              </a:lnSpc>
            </a:pPr>
            <a:r>
              <a:rPr lang="en-US" dirty="0"/>
              <a:t>For each </a:t>
            </a:r>
            <a:r>
              <a:rPr lang="en-US" b="1" dirty="0"/>
              <a:t>k</a:t>
            </a:r>
            <a:r>
              <a:rPr lang="en-US" dirty="0"/>
              <a:t>, the faster, smaller device at level </a:t>
            </a:r>
            <a:r>
              <a:rPr lang="en-US" b="1" dirty="0"/>
              <a:t>k</a:t>
            </a:r>
            <a:r>
              <a:rPr lang="en-US" dirty="0"/>
              <a:t> serves as a cache for the larger, slower device at level </a:t>
            </a:r>
            <a:r>
              <a:rPr lang="en-US" b="1" dirty="0"/>
              <a:t>k+1</a:t>
            </a:r>
          </a:p>
          <a:p>
            <a:pPr lvl="2"/>
            <a:r>
              <a:rPr lang="en-US" dirty="0"/>
              <a:t>L2 cache memory as a cache for main memory</a:t>
            </a:r>
          </a:p>
          <a:p>
            <a:pPr lvl="2"/>
            <a:r>
              <a:rPr lang="en-US" dirty="0"/>
              <a:t>Main memory as a cache for disk, etc.</a:t>
            </a:r>
            <a:br>
              <a:rPr lang="en-US" dirty="0"/>
            </a:br>
            <a:endParaRPr lang="en-US" dirty="0"/>
          </a:p>
          <a:p>
            <a:pPr lvl="1">
              <a:lnSpc>
                <a:spcPct val="90000"/>
              </a:lnSpc>
            </a:pPr>
            <a:r>
              <a:rPr lang="en-US" dirty="0"/>
              <a:t>Each level stores some of the most frequently accessed data</a:t>
            </a:r>
          </a:p>
          <a:p>
            <a:pPr lvl="1">
              <a:lnSpc>
                <a:spcPct val="90000"/>
              </a:lnSpc>
            </a:pPr>
            <a:r>
              <a:rPr lang="en-US" dirty="0"/>
              <a:t>The closer the cache is to the processor, the “hotter” the cached data</a:t>
            </a:r>
          </a:p>
        </p:txBody>
      </p:sp>
      <p:sp>
        <p:nvSpPr>
          <p:cNvPr id="4" name="Slide Number Placeholder 3">
            <a:extLst>
              <a:ext uri="{FF2B5EF4-FFF2-40B4-BE49-F238E27FC236}">
                <a16:creationId xmlns:a16="http://schemas.microsoft.com/office/drawing/2014/main" id="{FF06B075-4C6D-4A7D-ACA1-B6FAE1FFAC95}"/>
              </a:ext>
            </a:extLst>
          </p:cNvPr>
          <p:cNvSpPr>
            <a:spLocks noGrp="1"/>
          </p:cNvSpPr>
          <p:nvPr>
            <p:ph type="sldNum" sz="quarter" idx="12"/>
          </p:nvPr>
        </p:nvSpPr>
        <p:spPr/>
        <p:txBody>
          <a:bodyPr/>
          <a:lstStyle/>
          <a:p>
            <a:fld id="{0778C724-3839-4D76-A707-B4C23905D055}" type="slidenum">
              <a:rPr lang="en-US" smtClean="0"/>
              <a:t>36</a:t>
            </a:fld>
            <a:endParaRPr lang="en-US"/>
          </a:p>
        </p:txBody>
      </p:sp>
    </p:spTree>
    <p:extLst>
      <p:ext uri="{BB962C8B-B14F-4D97-AF65-F5344CB8AC3E}">
        <p14:creationId xmlns:p14="http://schemas.microsoft.com/office/powerpoint/2010/main" val="16599847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C8AE-C498-4811-8E91-6876E4E1106B}"/>
              </a:ext>
            </a:extLst>
          </p:cNvPr>
          <p:cNvSpPr>
            <a:spLocks noGrp="1"/>
          </p:cNvSpPr>
          <p:nvPr>
            <p:ph type="title"/>
          </p:nvPr>
        </p:nvSpPr>
        <p:spPr/>
        <p:txBody>
          <a:bodyPr/>
          <a:lstStyle/>
          <a:p>
            <a:r>
              <a:rPr lang="en-US" dirty="0"/>
              <a:t>Memory hierarchies make memory fast and large</a:t>
            </a:r>
          </a:p>
        </p:txBody>
      </p:sp>
      <p:sp>
        <p:nvSpPr>
          <p:cNvPr id="3" name="Content Placeholder 2">
            <a:extLst>
              <a:ext uri="{FF2B5EF4-FFF2-40B4-BE49-F238E27FC236}">
                <a16:creationId xmlns:a16="http://schemas.microsoft.com/office/drawing/2014/main" id="{95748590-1808-4AA5-B592-C13E71EF3804}"/>
              </a:ext>
            </a:extLst>
          </p:cNvPr>
          <p:cNvSpPr>
            <a:spLocks noGrp="1"/>
          </p:cNvSpPr>
          <p:nvPr>
            <p:ph idx="1"/>
          </p:nvPr>
        </p:nvSpPr>
        <p:spPr/>
        <p:txBody>
          <a:bodyPr/>
          <a:lstStyle/>
          <a:p>
            <a:pPr>
              <a:lnSpc>
                <a:spcPct val="85000"/>
              </a:lnSpc>
            </a:pPr>
            <a:r>
              <a:rPr lang="en-US" dirty="0"/>
              <a:t>Why do memory hierarchies work?</a:t>
            </a:r>
          </a:p>
          <a:p>
            <a:pPr lvl="1">
              <a:lnSpc>
                <a:spcPct val="90000"/>
              </a:lnSpc>
            </a:pPr>
            <a:r>
              <a:rPr lang="en-US" dirty="0"/>
              <a:t>Programs tend to access the data at level </a:t>
            </a:r>
            <a:r>
              <a:rPr lang="en-US" b="1" dirty="0"/>
              <a:t>k</a:t>
            </a:r>
            <a:r>
              <a:rPr lang="en-US" dirty="0"/>
              <a:t> more often than they access the data at level </a:t>
            </a:r>
            <a:r>
              <a:rPr lang="en-US" b="1" dirty="0"/>
              <a:t>k+1</a:t>
            </a:r>
          </a:p>
          <a:p>
            <a:pPr lvl="1">
              <a:lnSpc>
                <a:spcPct val="90000"/>
              </a:lnSpc>
            </a:pPr>
            <a:r>
              <a:rPr lang="en-US" dirty="0"/>
              <a:t>Thus, the storage at level </a:t>
            </a:r>
            <a:r>
              <a:rPr lang="en-US" b="1" dirty="0"/>
              <a:t>k+1</a:t>
            </a:r>
            <a:r>
              <a:rPr lang="en-US" dirty="0"/>
              <a:t> can be slower, and thus larger and cheaper per bit</a:t>
            </a:r>
          </a:p>
          <a:p>
            <a:pPr lvl="1">
              <a:lnSpc>
                <a:spcPct val="90000"/>
              </a:lnSpc>
            </a:pPr>
            <a:endParaRPr lang="en-US" dirty="0"/>
          </a:p>
          <a:p>
            <a:r>
              <a:rPr lang="en-US" dirty="0"/>
              <a:t>Net effect: </a:t>
            </a:r>
          </a:p>
          <a:p>
            <a:pPr lvl="1"/>
            <a:r>
              <a:rPr lang="en-US" dirty="0"/>
              <a:t>A large pool of memory that costs as little as the cheap storage near the bottom, but that serves data to programs at the rate of the fast storage near the top</a:t>
            </a:r>
          </a:p>
          <a:p>
            <a:pPr lvl="1"/>
            <a:r>
              <a:rPr lang="en-US" dirty="0"/>
              <a:t>Best of both worlds!</a:t>
            </a:r>
          </a:p>
          <a:p>
            <a:endParaRPr lang="en-US" dirty="0"/>
          </a:p>
        </p:txBody>
      </p:sp>
      <p:sp>
        <p:nvSpPr>
          <p:cNvPr id="4" name="Slide Number Placeholder 3">
            <a:extLst>
              <a:ext uri="{FF2B5EF4-FFF2-40B4-BE49-F238E27FC236}">
                <a16:creationId xmlns:a16="http://schemas.microsoft.com/office/drawing/2014/main" id="{0209BE0B-CB7E-4DEE-8347-C97B543754F9}"/>
              </a:ext>
            </a:extLst>
          </p:cNvPr>
          <p:cNvSpPr>
            <a:spLocks noGrp="1"/>
          </p:cNvSpPr>
          <p:nvPr>
            <p:ph type="sldNum" sz="quarter" idx="12"/>
          </p:nvPr>
        </p:nvSpPr>
        <p:spPr/>
        <p:txBody>
          <a:bodyPr/>
          <a:lstStyle/>
          <a:p>
            <a:fld id="{0778C724-3839-4D76-A707-B4C23905D055}" type="slidenum">
              <a:rPr lang="en-US" smtClean="0"/>
              <a:t>37</a:t>
            </a:fld>
            <a:endParaRPr lang="en-US"/>
          </a:p>
        </p:txBody>
      </p:sp>
    </p:spTree>
    <p:extLst>
      <p:ext uri="{BB962C8B-B14F-4D97-AF65-F5344CB8AC3E}">
        <p14:creationId xmlns:p14="http://schemas.microsoft.com/office/powerpoint/2010/main" val="11820852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p:txBody>
          <a:bodyPr/>
          <a:lstStyle/>
          <a:p>
            <a:r>
              <a:rPr lang="en-US" dirty="0"/>
              <a:t>Caching in a memory hierarchy</a:t>
            </a:r>
          </a:p>
        </p:txBody>
      </p:sp>
      <p:sp>
        <p:nvSpPr>
          <p:cNvPr id="702467" name="Rectangle 3"/>
          <p:cNvSpPr>
            <a:spLocks noChangeArrowheads="1"/>
          </p:cNvSpPr>
          <p:nvPr/>
        </p:nvSpPr>
        <p:spPr bwMode="auto">
          <a:xfrm>
            <a:off x="1528995" y="3467636"/>
            <a:ext cx="4267200" cy="2286000"/>
          </a:xfrm>
          <a:prstGeom prst="rect">
            <a:avLst/>
          </a:prstGeom>
          <a:solidFill>
            <a:schemeClr val="accent3">
              <a:lumMod val="85000"/>
            </a:schemeClr>
          </a:solidFill>
          <a:ln w="12700">
            <a:solidFill>
              <a:schemeClr val="tx1"/>
            </a:solidFill>
            <a:miter lim="800000"/>
            <a:headEnd/>
            <a:tailEnd/>
          </a:ln>
          <a:effectLst/>
        </p:spPr>
        <p:txBody>
          <a:bodyPr wrap="none" anchor="ctr"/>
          <a:lstStyle/>
          <a:p>
            <a:endParaRPr lang="en-US" sz="3200">
              <a:latin typeface="Calibri"/>
              <a:cs typeface="Calibri"/>
            </a:endParaRPr>
          </a:p>
        </p:txBody>
      </p:sp>
      <p:sp>
        <p:nvSpPr>
          <p:cNvPr id="702468" name="Rectangle 4"/>
          <p:cNvSpPr>
            <a:spLocks noChangeArrowheads="1"/>
          </p:cNvSpPr>
          <p:nvPr/>
        </p:nvSpPr>
        <p:spPr bwMode="auto">
          <a:xfrm>
            <a:off x="2062395" y="3772436"/>
            <a:ext cx="685800" cy="304800"/>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0</a:t>
            </a:r>
          </a:p>
        </p:txBody>
      </p:sp>
      <p:sp>
        <p:nvSpPr>
          <p:cNvPr id="702469" name="Rectangle 5"/>
          <p:cNvSpPr>
            <a:spLocks noChangeArrowheads="1"/>
          </p:cNvSpPr>
          <p:nvPr/>
        </p:nvSpPr>
        <p:spPr bwMode="auto">
          <a:xfrm>
            <a:off x="2900595" y="3772436"/>
            <a:ext cx="685800" cy="304800"/>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1</a:t>
            </a:r>
          </a:p>
        </p:txBody>
      </p:sp>
      <p:sp>
        <p:nvSpPr>
          <p:cNvPr id="702470" name="Rectangle 6"/>
          <p:cNvSpPr>
            <a:spLocks noChangeArrowheads="1"/>
          </p:cNvSpPr>
          <p:nvPr/>
        </p:nvSpPr>
        <p:spPr bwMode="auto">
          <a:xfrm>
            <a:off x="3738795" y="3772436"/>
            <a:ext cx="685800" cy="304800"/>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2</a:t>
            </a:r>
          </a:p>
        </p:txBody>
      </p:sp>
      <p:sp>
        <p:nvSpPr>
          <p:cNvPr id="702471" name="Rectangle 7"/>
          <p:cNvSpPr>
            <a:spLocks noChangeArrowheads="1"/>
          </p:cNvSpPr>
          <p:nvPr/>
        </p:nvSpPr>
        <p:spPr bwMode="auto">
          <a:xfrm>
            <a:off x="4576995" y="3772436"/>
            <a:ext cx="685800" cy="304800"/>
          </a:xfrm>
          <a:prstGeom prst="rect">
            <a:avLst/>
          </a:prstGeom>
          <a:solidFill>
            <a:srgbClr val="EFBFBF"/>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3</a:t>
            </a:r>
          </a:p>
        </p:txBody>
      </p:sp>
      <p:sp>
        <p:nvSpPr>
          <p:cNvPr id="702472" name="Rectangle 8"/>
          <p:cNvSpPr>
            <a:spLocks noChangeArrowheads="1"/>
          </p:cNvSpPr>
          <p:nvPr/>
        </p:nvSpPr>
        <p:spPr bwMode="auto">
          <a:xfrm>
            <a:off x="2062395" y="4229636"/>
            <a:ext cx="685800" cy="304800"/>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4</a:t>
            </a:r>
          </a:p>
        </p:txBody>
      </p:sp>
      <p:sp>
        <p:nvSpPr>
          <p:cNvPr id="702473" name="Rectangle 9"/>
          <p:cNvSpPr>
            <a:spLocks noChangeArrowheads="1"/>
          </p:cNvSpPr>
          <p:nvPr/>
        </p:nvSpPr>
        <p:spPr bwMode="auto">
          <a:xfrm>
            <a:off x="2900595" y="4229636"/>
            <a:ext cx="685800" cy="304800"/>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5</a:t>
            </a:r>
          </a:p>
        </p:txBody>
      </p:sp>
      <p:sp>
        <p:nvSpPr>
          <p:cNvPr id="702474" name="Rectangle 10"/>
          <p:cNvSpPr>
            <a:spLocks noChangeArrowheads="1"/>
          </p:cNvSpPr>
          <p:nvPr/>
        </p:nvSpPr>
        <p:spPr bwMode="auto">
          <a:xfrm>
            <a:off x="3738795" y="4229636"/>
            <a:ext cx="685800" cy="304800"/>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6</a:t>
            </a:r>
          </a:p>
        </p:txBody>
      </p:sp>
      <p:sp>
        <p:nvSpPr>
          <p:cNvPr id="702475" name="Rectangle 11"/>
          <p:cNvSpPr>
            <a:spLocks noChangeArrowheads="1"/>
          </p:cNvSpPr>
          <p:nvPr/>
        </p:nvSpPr>
        <p:spPr bwMode="auto">
          <a:xfrm>
            <a:off x="4576995" y="4229636"/>
            <a:ext cx="685800" cy="304800"/>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7</a:t>
            </a:r>
          </a:p>
        </p:txBody>
      </p:sp>
      <p:sp>
        <p:nvSpPr>
          <p:cNvPr id="702476" name="Rectangle 12"/>
          <p:cNvSpPr>
            <a:spLocks noChangeArrowheads="1"/>
          </p:cNvSpPr>
          <p:nvPr/>
        </p:nvSpPr>
        <p:spPr bwMode="auto">
          <a:xfrm>
            <a:off x="2062395" y="4686836"/>
            <a:ext cx="685800" cy="304800"/>
          </a:xfrm>
          <a:prstGeom prst="rect">
            <a:avLst/>
          </a:prstGeom>
          <a:solidFill>
            <a:srgbClr val="CCFFCC"/>
          </a:solidFill>
          <a:ln w="12700">
            <a:solidFill>
              <a:schemeClr val="tx1"/>
            </a:solidFill>
            <a:miter lim="800000"/>
            <a:headEnd/>
            <a:tailEnd/>
          </a:ln>
          <a:effectLst/>
        </p:spPr>
        <p:txBody>
          <a:bodyPr wrap="none" anchor="ctr"/>
          <a:lstStyle/>
          <a:p>
            <a:pPr algn="ctr" eaLnBrk="0" hangingPunct="0"/>
            <a:r>
              <a:rPr lang="en-US" sz="2000" b="1" dirty="0">
                <a:latin typeface="Calibri"/>
                <a:cs typeface="Calibri"/>
              </a:rPr>
              <a:t>8</a:t>
            </a:r>
          </a:p>
        </p:txBody>
      </p:sp>
      <p:sp>
        <p:nvSpPr>
          <p:cNvPr id="702477" name="Rectangle 13"/>
          <p:cNvSpPr>
            <a:spLocks noChangeArrowheads="1"/>
          </p:cNvSpPr>
          <p:nvPr/>
        </p:nvSpPr>
        <p:spPr bwMode="auto">
          <a:xfrm>
            <a:off x="2900595" y="4686836"/>
            <a:ext cx="685800" cy="304800"/>
          </a:xfrm>
          <a:prstGeom prst="rect">
            <a:avLst/>
          </a:prstGeom>
          <a:solidFill>
            <a:srgbClr val="F6F5BD"/>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9</a:t>
            </a:r>
          </a:p>
        </p:txBody>
      </p:sp>
      <p:sp>
        <p:nvSpPr>
          <p:cNvPr id="702478" name="Rectangle 14"/>
          <p:cNvSpPr>
            <a:spLocks noChangeArrowheads="1"/>
          </p:cNvSpPr>
          <p:nvPr/>
        </p:nvSpPr>
        <p:spPr bwMode="auto">
          <a:xfrm>
            <a:off x="3738795" y="4686836"/>
            <a:ext cx="685800" cy="304800"/>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10</a:t>
            </a:r>
          </a:p>
        </p:txBody>
      </p:sp>
      <p:sp>
        <p:nvSpPr>
          <p:cNvPr id="702479" name="Rectangle 15"/>
          <p:cNvSpPr>
            <a:spLocks noChangeArrowheads="1"/>
          </p:cNvSpPr>
          <p:nvPr/>
        </p:nvSpPr>
        <p:spPr bwMode="auto">
          <a:xfrm>
            <a:off x="4576995" y="4686836"/>
            <a:ext cx="685800" cy="304800"/>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11</a:t>
            </a:r>
          </a:p>
        </p:txBody>
      </p:sp>
      <p:sp>
        <p:nvSpPr>
          <p:cNvPr id="702480" name="Rectangle 16"/>
          <p:cNvSpPr>
            <a:spLocks noChangeArrowheads="1"/>
          </p:cNvSpPr>
          <p:nvPr/>
        </p:nvSpPr>
        <p:spPr bwMode="auto">
          <a:xfrm>
            <a:off x="2062395" y="5144036"/>
            <a:ext cx="685800" cy="304800"/>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12</a:t>
            </a:r>
          </a:p>
        </p:txBody>
      </p:sp>
      <p:sp>
        <p:nvSpPr>
          <p:cNvPr id="702481" name="Rectangle 17"/>
          <p:cNvSpPr>
            <a:spLocks noChangeArrowheads="1"/>
          </p:cNvSpPr>
          <p:nvPr/>
        </p:nvSpPr>
        <p:spPr bwMode="auto">
          <a:xfrm>
            <a:off x="2900595" y="5144036"/>
            <a:ext cx="685800" cy="304800"/>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13</a:t>
            </a:r>
          </a:p>
        </p:txBody>
      </p:sp>
      <p:sp>
        <p:nvSpPr>
          <p:cNvPr id="702482" name="Rectangle 18"/>
          <p:cNvSpPr>
            <a:spLocks noChangeArrowheads="1"/>
          </p:cNvSpPr>
          <p:nvPr/>
        </p:nvSpPr>
        <p:spPr bwMode="auto">
          <a:xfrm>
            <a:off x="3738795" y="5144036"/>
            <a:ext cx="685800" cy="304800"/>
          </a:xfrm>
          <a:prstGeom prst="rect">
            <a:avLst/>
          </a:prstGeom>
          <a:solidFill>
            <a:schemeClr val="accent6">
              <a:lumMod val="20000"/>
              <a:lumOff val="80000"/>
            </a:schemeClr>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14</a:t>
            </a:r>
          </a:p>
        </p:txBody>
      </p:sp>
      <p:sp>
        <p:nvSpPr>
          <p:cNvPr id="702483" name="Rectangle 19"/>
          <p:cNvSpPr>
            <a:spLocks noChangeArrowheads="1"/>
          </p:cNvSpPr>
          <p:nvPr/>
        </p:nvSpPr>
        <p:spPr bwMode="auto">
          <a:xfrm>
            <a:off x="4576995" y="5144036"/>
            <a:ext cx="685800" cy="304800"/>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15</a:t>
            </a:r>
          </a:p>
        </p:txBody>
      </p:sp>
      <p:sp>
        <p:nvSpPr>
          <p:cNvPr id="702484" name="Text Box 20"/>
          <p:cNvSpPr txBox="1">
            <a:spLocks noChangeArrowheads="1"/>
          </p:cNvSpPr>
          <p:nvPr/>
        </p:nvSpPr>
        <p:spPr bwMode="auto">
          <a:xfrm>
            <a:off x="5789846" y="4134685"/>
            <a:ext cx="3283095" cy="923330"/>
          </a:xfrm>
          <a:prstGeom prst="rect">
            <a:avLst/>
          </a:prstGeom>
          <a:noFill/>
          <a:ln w="12700">
            <a:noFill/>
            <a:miter lim="800000"/>
            <a:headEnd/>
            <a:tailEnd/>
          </a:ln>
          <a:effectLst/>
        </p:spPr>
        <p:txBody>
          <a:bodyPr wrap="none" anchor="ctr">
            <a:spAutoFit/>
          </a:bodyPr>
          <a:lstStyle/>
          <a:p>
            <a:pPr eaLnBrk="0" hangingPunct="0"/>
            <a:r>
              <a:rPr lang="en-US" b="1" dirty="0">
                <a:latin typeface="Calibri"/>
                <a:cs typeface="Calibri"/>
              </a:rPr>
              <a:t>Larger, slower, cheaper storage</a:t>
            </a:r>
          </a:p>
          <a:p>
            <a:pPr eaLnBrk="0" hangingPunct="0"/>
            <a:r>
              <a:rPr lang="en-US" b="1" dirty="0">
                <a:latin typeface="Calibri"/>
                <a:cs typeface="Calibri"/>
              </a:rPr>
              <a:t>device at level k+1 is partitioned</a:t>
            </a:r>
          </a:p>
          <a:p>
            <a:pPr eaLnBrk="0" hangingPunct="0"/>
            <a:r>
              <a:rPr lang="en-US" b="1" dirty="0">
                <a:latin typeface="Calibri"/>
                <a:cs typeface="Calibri"/>
              </a:rPr>
              <a:t>into blocks.</a:t>
            </a:r>
          </a:p>
        </p:txBody>
      </p:sp>
      <p:grpSp>
        <p:nvGrpSpPr>
          <p:cNvPr id="702485" name="Group 21"/>
          <p:cNvGrpSpPr>
            <a:grpSpLocks/>
          </p:cNvGrpSpPr>
          <p:nvPr/>
        </p:nvGrpSpPr>
        <p:grpSpPr bwMode="auto">
          <a:xfrm>
            <a:off x="3662595" y="1867436"/>
            <a:ext cx="3352800" cy="1524000"/>
            <a:chOff x="2044" y="1152"/>
            <a:chExt cx="2112" cy="960"/>
          </a:xfrm>
        </p:grpSpPr>
        <p:sp>
          <p:nvSpPr>
            <p:cNvPr id="702486" name="Line 22"/>
            <p:cNvSpPr>
              <a:spLocks noChangeShapeType="1"/>
            </p:cNvSpPr>
            <p:nvPr/>
          </p:nvSpPr>
          <p:spPr bwMode="auto">
            <a:xfrm>
              <a:off x="2044" y="1152"/>
              <a:ext cx="0" cy="960"/>
            </a:xfrm>
            <a:prstGeom prst="line">
              <a:avLst/>
            </a:prstGeom>
            <a:noFill/>
            <a:ln w="25400">
              <a:solidFill>
                <a:schemeClr val="tx1"/>
              </a:solidFill>
              <a:round/>
              <a:headEnd type="triangle" w="med" len="med"/>
              <a:tailEnd type="triangle" w="med" len="med"/>
            </a:ln>
            <a:effectLst/>
          </p:spPr>
          <p:txBody>
            <a:bodyPr wrap="none" anchor="ctr"/>
            <a:lstStyle/>
            <a:p>
              <a:endParaRPr lang="en-US" sz="3200">
                <a:latin typeface="Calibri"/>
                <a:cs typeface="Calibri"/>
              </a:endParaRPr>
            </a:p>
          </p:txBody>
        </p:sp>
        <p:sp>
          <p:nvSpPr>
            <p:cNvPr id="702487" name="Text Box 23"/>
            <p:cNvSpPr txBox="1">
              <a:spLocks noChangeArrowheads="1"/>
            </p:cNvSpPr>
            <p:nvPr/>
          </p:nvSpPr>
          <p:spPr bwMode="auto">
            <a:xfrm>
              <a:off x="2053" y="1339"/>
              <a:ext cx="2103" cy="640"/>
            </a:xfrm>
            <a:prstGeom prst="rect">
              <a:avLst/>
            </a:prstGeom>
            <a:noFill/>
            <a:ln w="12700">
              <a:noFill/>
              <a:miter lim="800000"/>
              <a:headEnd/>
              <a:tailEnd/>
            </a:ln>
            <a:effectLst/>
          </p:spPr>
          <p:txBody>
            <a:bodyPr anchor="ctr">
              <a:spAutoFit/>
            </a:bodyPr>
            <a:lstStyle/>
            <a:p>
              <a:pPr eaLnBrk="0" hangingPunct="0"/>
              <a:r>
                <a:rPr lang="en-US" sz="2000" b="1" dirty="0">
                  <a:latin typeface="Calibri"/>
                  <a:cs typeface="Calibri"/>
                </a:rPr>
                <a:t>Data is </a:t>
              </a:r>
              <a:r>
                <a:rPr lang="en-US" b="1" dirty="0">
                  <a:latin typeface="Calibri"/>
                  <a:cs typeface="Calibri"/>
                </a:rPr>
                <a:t>copied</a:t>
              </a:r>
              <a:r>
                <a:rPr lang="en-US" sz="2000" b="1" dirty="0">
                  <a:latin typeface="Calibri"/>
                  <a:cs typeface="Calibri"/>
                </a:rPr>
                <a:t> between</a:t>
              </a:r>
            </a:p>
            <a:p>
              <a:pPr eaLnBrk="0" hangingPunct="0"/>
              <a:r>
                <a:rPr lang="en-US" sz="2000" b="1" dirty="0">
                  <a:latin typeface="Calibri"/>
                  <a:cs typeface="Calibri"/>
                </a:rPr>
                <a:t>levels in block-sized transfer units</a:t>
              </a:r>
            </a:p>
          </p:txBody>
        </p:sp>
      </p:grpSp>
      <p:grpSp>
        <p:nvGrpSpPr>
          <p:cNvPr id="702488" name="Group 24"/>
          <p:cNvGrpSpPr>
            <a:grpSpLocks/>
          </p:cNvGrpSpPr>
          <p:nvPr/>
        </p:nvGrpSpPr>
        <p:grpSpPr bwMode="auto">
          <a:xfrm>
            <a:off x="746359" y="1056224"/>
            <a:ext cx="8275638" cy="923926"/>
            <a:chOff x="207" y="641"/>
            <a:chExt cx="5213" cy="582"/>
          </a:xfrm>
        </p:grpSpPr>
        <p:sp>
          <p:nvSpPr>
            <p:cNvPr id="702489" name="Rectangle 25"/>
            <p:cNvSpPr>
              <a:spLocks noChangeArrowheads="1"/>
            </p:cNvSpPr>
            <p:nvPr/>
          </p:nvSpPr>
          <p:spPr bwMode="auto">
            <a:xfrm>
              <a:off x="892" y="760"/>
              <a:ext cx="2256" cy="384"/>
            </a:xfrm>
            <a:prstGeom prst="rect">
              <a:avLst/>
            </a:prstGeom>
            <a:solidFill>
              <a:schemeClr val="accent3">
                <a:lumMod val="85000"/>
              </a:schemeClr>
            </a:solidFill>
            <a:ln w="12700">
              <a:solidFill>
                <a:schemeClr val="tx1"/>
              </a:solidFill>
              <a:miter lim="800000"/>
              <a:headEnd/>
              <a:tailEnd/>
            </a:ln>
            <a:effectLst/>
          </p:spPr>
          <p:txBody>
            <a:bodyPr wrap="none" anchor="ctr"/>
            <a:lstStyle/>
            <a:p>
              <a:endParaRPr lang="en-US" sz="3200">
                <a:latin typeface="Calibri"/>
                <a:cs typeface="Calibri"/>
              </a:endParaRPr>
            </a:p>
          </p:txBody>
        </p:sp>
        <p:sp>
          <p:nvSpPr>
            <p:cNvPr id="702490" name="Rectangle 26"/>
            <p:cNvSpPr>
              <a:spLocks noChangeArrowheads="1"/>
            </p:cNvSpPr>
            <p:nvPr/>
          </p:nvSpPr>
          <p:spPr bwMode="auto">
            <a:xfrm>
              <a:off x="981" y="850"/>
              <a:ext cx="432" cy="192"/>
            </a:xfrm>
            <a:prstGeom prst="rect">
              <a:avLst/>
            </a:prstGeom>
            <a:solidFill>
              <a:srgbClr val="CCFFCC"/>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8</a:t>
              </a:r>
            </a:p>
          </p:txBody>
        </p:sp>
        <p:sp>
          <p:nvSpPr>
            <p:cNvPr id="702491" name="Rectangle 27"/>
            <p:cNvSpPr>
              <a:spLocks noChangeArrowheads="1"/>
            </p:cNvSpPr>
            <p:nvPr/>
          </p:nvSpPr>
          <p:spPr bwMode="auto">
            <a:xfrm>
              <a:off x="1516" y="856"/>
              <a:ext cx="432" cy="192"/>
            </a:xfrm>
            <a:prstGeom prst="rect">
              <a:avLst/>
            </a:prstGeom>
            <a:solidFill>
              <a:srgbClr val="F6F5BD"/>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9</a:t>
              </a:r>
            </a:p>
          </p:txBody>
        </p:sp>
        <p:sp>
          <p:nvSpPr>
            <p:cNvPr id="702492" name="Rectangle 28"/>
            <p:cNvSpPr>
              <a:spLocks noChangeArrowheads="1"/>
            </p:cNvSpPr>
            <p:nvPr/>
          </p:nvSpPr>
          <p:spPr bwMode="auto">
            <a:xfrm>
              <a:off x="2044" y="856"/>
              <a:ext cx="432" cy="192"/>
            </a:xfrm>
            <a:prstGeom prst="rect">
              <a:avLst/>
            </a:prstGeom>
            <a:solidFill>
              <a:schemeClr val="accent6">
                <a:lumMod val="20000"/>
                <a:lumOff val="80000"/>
              </a:schemeClr>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14</a:t>
              </a:r>
            </a:p>
          </p:txBody>
        </p:sp>
        <p:sp>
          <p:nvSpPr>
            <p:cNvPr id="702493" name="Rectangle 29"/>
            <p:cNvSpPr>
              <a:spLocks noChangeArrowheads="1"/>
            </p:cNvSpPr>
            <p:nvPr/>
          </p:nvSpPr>
          <p:spPr bwMode="auto">
            <a:xfrm>
              <a:off x="2572" y="856"/>
              <a:ext cx="432" cy="192"/>
            </a:xfrm>
            <a:prstGeom prst="rect">
              <a:avLst/>
            </a:prstGeom>
            <a:solidFill>
              <a:srgbClr val="EFBFBF"/>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3</a:t>
              </a:r>
            </a:p>
          </p:txBody>
        </p:sp>
        <p:sp>
          <p:nvSpPr>
            <p:cNvPr id="702494" name="Text Box 30"/>
            <p:cNvSpPr txBox="1">
              <a:spLocks noChangeArrowheads="1"/>
            </p:cNvSpPr>
            <p:nvPr/>
          </p:nvSpPr>
          <p:spPr bwMode="auto">
            <a:xfrm>
              <a:off x="3208" y="641"/>
              <a:ext cx="2212" cy="582"/>
            </a:xfrm>
            <a:prstGeom prst="rect">
              <a:avLst/>
            </a:prstGeom>
            <a:noFill/>
            <a:ln w="12700">
              <a:noFill/>
              <a:miter lim="800000"/>
              <a:headEnd/>
              <a:tailEnd/>
            </a:ln>
            <a:effectLst/>
          </p:spPr>
          <p:txBody>
            <a:bodyPr wrap="none" anchor="ctr">
              <a:spAutoFit/>
            </a:bodyPr>
            <a:lstStyle/>
            <a:p>
              <a:pPr eaLnBrk="0" hangingPunct="0"/>
              <a:r>
                <a:rPr lang="en-US" b="1" dirty="0">
                  <a:latin typeface="Calibri"/>
                  <a:cs typeface="Calibri"/>
                </a:rPr>
                <a:t>Smaller, faster, more expensive</a:t>
              </a:r>
            </a:p>
            <a:p>
              <a:pPr eaLnBrk="0" hangingPunct="0"/>
              <a:r>
                <a:rPr lang="en-US" b="1" dirty="0">
                  <a:latin typeface="Calibri"/>
                  <a:cs typeface="Calibri"/>
                </a:rPr>
                <a:t>device at level k caches a </a:t>
              </a:r>
            </a:p>
            <a:p>
              <a:pPr eaLnBrk="0" hangingPunct="0"/>
              <a:r>
                <a:rPr lang="en-US" b="1" dirty="0">
                  <a:latin typeface="Calibri"/>
                  <a:cs typeface="Calibri"/>
                </a:rPr>
                <a:t>subset of the blocks from level k+1</a:t>
              </a:r>
            </a:p>
          </p:txBody>
        </p:sp>
        <p:sp>
          <p:nvSpPr>
            <p:cNvPr id="702495" name="Text Box 31"/>
            <p:cNvSpPr txBox="1">
              <a:spLocks noChangeArrowheads="1"/>
            </p:cNvSpPr>
            <p:nvPr/>
          </p:nvSpPr>
          <p:spPr bwMode="auto">
            <a:xfrm>
              <a:off x="207" y="833"/>
              <a:ext cx="622" cy="252"/>
            </a:xfrm>
            <a:prstGeom prst="rect">
              <a:avLst/>
            </a:prstGeom>
            <a:noFill/>
            <a:ln w="12700">
              <a:noFill/>
              <a:miter lim="800000"/>
              <a:headEnd/>
              <a:tailEnd/>
            </a:ln>
            <a:effectLst/>
          </p:spPr>
          <p:txBody>
            <a:bodyPr wrap="none" anchor="ctr">
              <a:spAutoFit/>
            </a:bodyPr>
            <a:lstStyle/>
            <a:p>
              <a:pPr algn="ctr" eaLnBrk="0" hangingPunct="0"/>
              <a:r>
                <a:rPr lang="en-US" sz="2000" b="1">
                  <a:latin typeface="Calibri"/>
                  <a:cs typeface="Calibri"/>
                </a:rPr>
                <a:t>Level k:</a:t>
              </a:r>
            </a:p>
          </p:txBody>
        </p:sp>
      </p:grpSp>
      <p:sp>
        <p:nvSpPr>
          <p:cNvPr id="702496" name="Text Box 32"/>
          <p:cNvSpPr txBox="1">
            <a:spLocks noChangeArrowheads="1"/>
          </p:cNvSpPr>
          <p:nvPr/>
        </p:nvSpPr>
        <p:spPr bwMode="auto">
          <a:xfrm>
            <a:off x="330888" y="4274056"/>
            <a:ext cx="1245278" cy="400110"/>
          </a:xfrm>
          <a:prstGeom prst="rect">
            <a:avLst/>
          </a:prstGeom>
          <a:noFill/>
          <a:ln w="12700">
            <a:noFill/>
            <a:miter lim="800000"/>
            <a:headEnd/>
            <a:tailEnd/>
          </a:ln>
          <a:effectLst/>
        </p:spPr>
        <p:txBody>
          <a:bodyPr wrap="none" anchor="ctr">
            <a:spAutoFit/>
          </a:bodyPr>
          <a:lstStyle/>
          <a:p>
            <a:pPr algn="ctr" eaLnBrk="0" hangingPunct="0"/>
            <a:r>
              <a:rPr lang="en-US" sz="2000" b="1">
                <a:latin typeface="Calibri"/>
                <a:cs typeface="Calibri"/>
              </a:rPr>
              <a:t>Level k+1:</a:t>
            </a:r>
          </a:p>
        </p:txBody>
      </p:sp>
      <p:sp>
        <p:nvSpPr>
          <p:cNvPr id="33" name="Text Box 20"/>
          <p:cNvSpPr txBox="1">
            <a:spLocks noChangeArrowheads="1"/>
          </p:cNvSpPr>
          <p:nvPr/>
        </p:nvSpPr>
        <p:spPr bwMode="auto">
          <a:xfrm>
            <a:off x="6559650" y="5323266"/>
            <a:ext cx="4924694" cy="1200329"/>
          </a:xfrm>
          <a:prstGeom prst="rect">
            <a:avLst/>
          </a:prstGeom>
          <a:noFill/>
          <a:ln w="12700">
            <a:noFill/>
            <a:miter lim="800000"/>
            <a:headEnd/>
            <a:tailEnd/>
          </a:ln>
          <a:effectLst/>
        </p:spPr>
        <p:txBody>
          <a:bodyPr wrap="square" anchor="ctr">
            <a:spAutoFit/>
          </a:bodyPr>
          <a:lstStyle/>
          <a:p>
            <a:pPr eaLnBrk="0" hangingPunct="0"/>
            <a:r>
              <a:rPr lang="en-US" b="1" dirty="0">
                <a:latin typeface="Calibri"/>
                <a:cs typeface="Calibri"/>
              </a:rPr>
              <a:t>Blocks cannot be stored in an arbitrary location!</a:t>
            </a:r>
          </a:p>
          <a:p>
            <a:pPr eaLnBrk="0" hangingPunct="0"/>
            <a:r>
              <a:rPr lang="en-US" dirty="0">
                <a:latin typeface="Calibri"/>
                <a:cs typeface="Calibri"/>
              </a:rPr>
              <a:t>They can only live at one of a fixed set of locations.</a:t>
            </a:r>
          </a:p>
          <a:p>
            <a:pPr eaLnBrk="0" hangingPunct="0"/>
            <a:r>
              <a:rPr lang="en-US" b="1" dirty="0">
                <a:latin typeface="Calibri"/>
                <a:cs typeface="Calibri"/>
              </a:rPr>
              <a:t>In this example: they must be in the same “column” for both levels.</a:t>
            </a:r>
          </a:p>
        </p:txBody>
      </p:sp>
      <p:sp>
        <p:nvSpPr>
          <p:cNvPr id="3" name="Slide Number Placeholder 2">
            <a:extLst>
              <a:ext uri="{FF2B5EF4-FFF2-40B4-BE49-F238E27FC236}">
                <a16:creationId xmlns:a16="http://schemas.microsoft.com/office/drawing/2014/main" id="{3AFAEE82-1C37-4AAF-A63B-34CC3E8EE133}"/>
              </a:ext>
            </a:extLst>
          </p:cNvPr>
          <p:cNvSpPr>
            <a:spLocks noGrp="1"/>
          </p:cNvSpPr>
          <p:nvPr>
            <p:ph type="sldNum" sz="quarter" idx="12"/>
          </p:nvPr>
        </p:nvSpPr>
        <p:spPr/>
        <p:txBody>
          <a:bodyPr/>
          <a:lstStyle/>
          <a:p>
            <a:fld id="{0778C724-3839-4D76-A707-B4C23905D055}" type="slidenum">
              <a:rPr lang="en-US" smtClean="0"/>
              <a:t>38</a:t>
            </a:fld>
            <a:endParaRPr lang="en-US"/>
          </a:p>
        </p:txBody>
      </p:sp>
    </p:spTree>
    <p:extLst>
      <p:ext uri="{BB962C8B-B14F-4D97-AF65-F5344CB8AC3E}">
        <p14:creationId xmlns:p14="http://schemas.microsoft.com/office/powerpoint/2010/main" val="41781283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ChangeAspect="1" noChangeArrowheads="1"/>
          </p:cNvSpPr>
          <p:nvPr/>
        </p:nvSpPr>
        <p:spPr bwMode="auto">
          <a:xfrm>
            <a:off x="2157496" y="2263776"/>
            <a:ext cx="2862263" cy="487363"/>
          </a:xfrm>
          <a:prstGeom prst="rect">
            <a:avLst/>
          </a:prstGeom>
          <a:solidFill>
            <a:schemeClr val="accent3">
              <a:lumMod val="85000"/>
            </a:schemeClr>
          </a:solidFill>
          <a:ln w="12700">
            <a:solidFill>
              <a:schemeClr val="tx1"/>
            </a:solidFill>
            <a:miter lim="800000"/>
            <a:headEnd/>
            <a:tailEnd/>
          </a:ln>
          <a:effectLst/>
        </p:spPr>
        <p:txBody>
          <a:bodyPr wrap="none" anchor="ctr"/>
          <a:lstStyle/>
          <a:p>
            <a:endParaRPr lang="en-US" sz="3200">
              <a:latin typeface="Calibri"/>
              <a:cs typeface="Calibri"/>
            </a:endParaRPr>
          </a:p>
        </p:txBody>
      </p:sp>
      <p:sp>
        <p:nvSpPr>
          <p:cNvPr id="703491" name="Text Box 3"/>
          <p:cNvSpPr txBox="1">
            <a:spLocks noChangeArrowheads="1"/>
          </p:cNvSpPr>
          <p:nvPr/>
        </p:nvSpPr>
        <p:spPr bwMode="auto">
          <a:xfrm>
            <a:off x="3585076" y="1457325"/>
            <a:ext cx="964367" cy="651460"/>
          </a:xfrm>
          <a:prstGeom prst="rect">
            <a:avLst/>
          </a:prstGeom>
          <a:noFill/>
          <a:ln w="19050">
            <a:noFill/>
            <a:miter lim="800000"/>
            <a:headEnd/>
            <a:tailEnd type="none" w="sm" len="sm"/>
          </a:ln>
          <a:effectLst/>
        </p:spPr>
        <p:txBody>
          <a:bodyPr wrap="none" lIns="45720" rIns="45720">
            <a:spAutoFit/>
          </a:bodyPr>
          <a:lstStyle/>
          <a:p>
            <a:pPr algn="ctr" eaLnBrk="0" hangingPunct="0">
              <a:lnSpc>
                <a:spcPct val="90000"/>
              </a:lnSpc>
            </a:pPr>
            <a:r>
              <a:rPr lang="en-US" sz="2000" b="1" dirty="0">
                <a:latin typeface="Calibri"/>
                <a:cs typeface="Calibri"/>
              </a:rPr>
              <a:t>Request</a:t>
            </a:r>
          </a:p>
          <a:p>
            <a:pPr algn="ctr" eaLnBrk="0" hangingPunct="0">
              <a:lnSpc>
                <a:spcPct val="90000"/>
              </a:lnSpc>
            </a:pPr>
            <a:r>
              <a:rPr lang="en-US" sz="2000" b="1" dirty="0">
                <a:latin typeface="Calibri"/>
                <a:cs typeface="Calibri"/>
              </a:rPr>
              <a:t>14</a:t>
            </a:r>
          </a:p>
        </p:txBody>
      </p:sp>
      <p:sp>
        <p:nvSpPr>
          <p:cNvPr id="703493" name="Rectangle 5"/>
          <p:cNvSpPr>
            <a:spLocks noGrp="1" noChangeArrowheads="1"/>
          </p:cNvSpPr>
          <p:nvPr>
            <p:ph type="title"/>
          </p:nvPr>
        </p:nvSpPr>
        <p:spPr/>
        <p:txBody>
          <a:bodyPr/>
          <a:lstStyle/>
          <a:p>
            <a:r>
              <a:rPr lang="en-US" dirty="0"/>
              <a:t>General caching concepts</a:t>
            </a:r>
          </a:p>
        </p:txBody>
      </p:sp>
      <p:sp>
        <p:nvSpPr>
          <p:cNvPr id="703495" name="Rectangle 7"/>
          <p:cNvSpPr>
            <a:spLocks noChangeAspect="1" noChangeArrowheads="1"/>
          </p:cNvSpPr>
          <p:nvPr/>
        </p:nvSpPr>
        <p:spPr bwMode="auto">
          <a:xfrm>
            <a:off x="2917909" y="2376489"/>
            <a:ext cx="547687" cy="242887"/>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9</a:t>
            </a:r>
          </a:p>
        </p:txBody>
      </p:sp>
      <p:sp>
        <p:nvSpPr>
          <p:cNvPr id="703496" name="Rectangle 8"/>
          <p:cNvSpPr>
            <a:spLocks noChangeAspect="1" noChangeArrowheads="1"/>
          </p:cNvSpPr>
          <p:nvPr/>
        </p:nvSpPr>
        <p:spPr bwMode="auto">
          <a:xfrm>
            <a:off x="4257759" y="2376489"/>
            <a:ext cx="547687" cy="242887"/>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3</a:t>
            </a:r>
          </a:p>
        </p:txBody>
      </p:sp>
      <p:sp>
        <p:nvSpPr>
          <p:cNvPr id="703497" name="Rectangle 9"/>
          <p:cNvSpPr>
            <a:spLocks noChangeAspect="1" noChangeArrowheads="1"/>
          </p:cNvSpPr>
          <p:nvPr/>
        </p:nvSpPr>
        <p:spPr bwMode="auto">
          <a:xfrm>
            <a:off x="1882858" y="4030664"/>
            <a:ext cx="3409950" cy="1825625"/>
          </a:xfrm>
          <a:prstGeom prst="rect">
            <a:avLst/>
          </a:prstGeom>
          <a:solidFill>
            <a:schemeClr val="accent3">
              <a:lumMod val="85000"/>
            </a:schemeClr>
          </a:solidFill>
          <a:ln w="12700">
            <a:solidFill>
              <a:schemeClr val="tx1"/>
            </a:solidFill>
            <a:miter lim="800000"/>
            <a:headEnd/>
            <a:tailEnd/>
          </a:ln>
          <a:effectLst/>
        </p:spPr>
        <p:txBody>
          <a:bodyPr wrap="none" anchor="ctr"/>
          <a:lstStyle/>
          <a:p>
            <a:endParaRPr lang="en-US" sz="3200">
              <a:latin typeface="Calibri"/>
              <a:cs typeface="Calibri"/>
            </a:endParaRPr>
          </a:p>
        </p:txBody>
      </p:sp>
      <p:sp>
        <p:nvSpPr>
          <p:cNvPr id="703498" name="Rectangle 10"/>
          <p:cNvSpPr>
            <a:spLocks noChangeAspect="1" noChangeArrowheads="1"/>
          </p:cNvSpPr>
          <p:nvPr/>
        </p:nvSpPr>
        <p:spPr bwMode="auto">
          <a:xfrm>
            <a:off x="2308309" y="4273550"/>
            <a:ext cx="549275" cy="242888"/>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0</a:t>
            </a:r>
          </a:p>
        </p:txBody>
      </p:sp>
      <p:sp>
        <p:nvSpPr>
          <p:cNvPr id="703499" name="Rectangle 11"/>
          <p:cNvSpPr>
            <a:spLocks noChangeAspect="1" noChangeArrowheads="1"/>
          </p:cNvSpPr>
          <p:nvPr/>
        </p:nvSpPr>
        <p:spPr bwMode="auto">
          <a:xfrm>
            <a:off x="2978234" y="4273550"/>
            <a:ext cx="549275" cy="242888"/>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1</a:t>
            </a:r>
          </a:p>
        </p:txBody>
      </p:sp>
      <p:sp>
        <p:nvSpPr>
          <p:cNvPr id="703500" name="Rectangle 12"/>
          <p:cNvSpPr>
            <a:spLocks noChangeAspect="1" noChangeArrowheads="1"/>
          </p:cNvSpPr>
          <p:nvPr/>
        </p:nvSpPr>
        <p:spPr bwMode="auto">
          <a:xfrm>
            <a:off x="3648159" y="4273550"/>
            <a:ext cx="547687" cy="242888"/>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2</a:t>
            </a:r>
          </a:p>
        </p:txBody>
      </p:sp>
      <p:sp>
        <p:nvSpPr>
          <p:cNvPr id="703501" name="Rectangle 13"/>
          <p:cNvSpPr>
            <a:spLocks noChangeAspect="1" noChangeArrowheads="1"/>
          </p:cNvSpPr>
          <p:nvPr/>
        </p:nvSpPr>
        <p:spPr bwMode="auto">
          <a:xfrm>
            <a:off x="4318084" y="4273550"/>
            <a:ext cx="547687" cy="242888"/>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3</a:t>
            </a:r>
          </a:p>
        </p:txBody>
      </p:sp>
      <p:sp>
        <p:nvSpPr>
          <p:cNvPr id="703502" name="Rectangle 14"/>
          <p:cNvSpPr>
            <a:spLocks noChangeAspect="1" noChangeArrowheads="1"/>
          </p:cNvSpPr>
          <p:nvPr/>
        </p:nvSpPr>
        <p:spPr bwMode="auto">
          <a:xfrm>
            <a:off x="2308309" y="4638675"/>
            <a:ext cx="549275" cy="242888"/>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4</a:t>
            </a:r>
          </a:p>
        </p:txBody>
      </p:sp>
      <p:sp>
        <p:nvSpPr>
          <p:cNvPr id="703503" name="Rectangle 15"/>
          <p:cNvSpPr>
            <a:spLocks noChangeAspect="1" noChangeArrowheads="1"/>
          </p:cNvSpPr>
          <p:nvPr/>
        </p:nvSpPr>
        <p:spPr bwMode="auto">
          <a:xfrm>
            <a:off x="2978234" y="4638675"/>
            <a:ext cx="549275" cy="242888"/>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5</a:t>
            </a:r>
          </a:p>
        </p:txBody>
      </p:sp>
      <p:sp>
        <p:nvSpPr>
          <p:cNvPr id="703504" name="Rectangle 16"/>
          <p:cNvSpPr>
            <a:spLocks noChangeAspect="1" noChangeArrowheads="1"/>
          </p:cNvSpPr>
          <p:nvPr/>
        </p:nvSpPr>
        <p:spPr bwMode="auto">
          <a:xfrm>
            <a:off x="3648159" y="4638675"/>
            <a:ext cx="547687" cy="242888"/>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6</a:t>
            </a:r>
          </a:p>
        </p:txBody>
      </p:sp>
      <p:sp>
        <p:nvSpPr>
          <p:cNvPr id="703505" name="Rectangle 17"/>
          <p:cNvSpPr>
            <a:spLocks noChangeAspect="1" noChangeArrowheads="1"/>
          </p:cNvSpPr>
          <p:nvPr/>
        </p:nvSpPr>
        <p:spPr bwMode="auto">
          <a:xfrm>
            <a:off x="4318084" y="4638675"/>
            <a:ext cx="547687" cy="242888"/>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7</a:t>
            </a:r>
          </a:p>
        </p:txBody>
      </p:sp>
      <p:sp>
        <p:nvSpPr>
          <p:cNvPr id="703506" name="Rectangle 18"/>
          <p:cNvSpPr>
            <a:spLocks noChangeAspect="1" noChangeArrowheads="1"/>
          </p:cNvSpPr>
          <p:nvPr/>
        </p:nvSpPr>
        <p:spPr bwMode="auto">
          <a:xfrm>
            <a:off x="2308309" y="5003801"/>
            <a:ext cx="549275" cy="244475"/>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8</a:t>
            </a:r>
          </a:p>
        </p:txBody>
      </p:sp>
      <p:sp>
        <p:nvSpPr>
          <p:cNvPr id="703507" name="Rectangle 19"/>
          <p:cNvSpPr>
            <a:spLocks noChangeAspect="1" noChangeArrowheads="1"/>
          </p:cNvSpPr>
          <p:nvPr/>
        </p:nvSpPr>
        <p:spPr bwMode="auto">
          <a:xfrm>
            <a:off x="2978234" y="5003801"/>
            <a:ext cx="549275" cy="244475"/>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9</a:t>
            </a:r>
          </a:p>
        </p:txBody>
      </p:sp>
      <p:sp>
        <p:nvSpPr>
          <p:cNvPr id="703508" name="Rectangle 20"/>
          <p:cNvSpPr>
            <a:spLocks noChangeAspect="1" noChangeArrowheads="1"/>
          </p:cNvSpPr>
          <p:nvPr/>
        </p:nvSpPr>
        <p:spPr bwMode="auto">
          <a:xfrm>
            <a:off x="3648159" y="5003801"/>
            <a:ext cx="547687" cy="244475"/>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10</a:t>
            </a:r>
          </a:p>
        </p:txBody>
      </p:sp>
      <p:sp>
        <p:nvSpPr>
          <p:cNvPr id="703509" name="Rectangle 21"/>
          <p:cNvSpPr>
            <a:spLocks noChangeAspect="1" noChangeArrowheads="1"/>
          </p:cNvSpPr>
          <p:nvPr/>
        </p:nvSpPr>
        <p:spPr bwMode="auto">
          <a:xfrm>
            <a:off x="4318084" y="5003801"/>
            <a:ext cx="547687" cy="244475"/>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11</a:t>
            </a:r>
          </a:p>
        </p:txBody>
      </p:sp>
      <p:sp>
        <p:nvSpPr>
          <p:cNvPr id="703510" name="Rectangle 22"/>
          <p:cNvSpPr>
            <a:spLocks noChangeAspect="1" noChangeArrowheads="1"/>
          </p:cNvSpPr>
          <p:nvPr/>
        </p:nvSpPr>
        <p:spPr bwMode="auto">
          <a:xfrm>
            <a:off x="2308309" y="5368926"/>
            <a:ext cx="549275" cy="244475"/>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12</a:t>
            </a:r>
          </a:p>
        </p:txBody>
      </p:sp>
      <p:sp>
        <p:nvSpPr>
          <p:cNvPr id="703511" name="Rectangle 23"/>
          <p:cNvSpPr>
            <a:spLocks noChangeAspect="1" noChangeArrowheads="1"/>
          </p:cNvSpPr>
          <p:nvPr/>
        </p:nvSpPr>
        <p:spPr bwMode="auto">
          <a:xfrm>
            <a:off x="2978234" y="5368926"/>
            <a:ext cx="549275" cy="244475"/>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13</a:t>
            </a:r>
          </a:p>
        </p:txBody>
      </p:sp>
      <p:sp>
        <p:nvSpPr>
          <p:cNvPr id="703512" name="Rectangle 24"/>
          <p:cNvSpPr>
            <a:spLocks noChangeAspect="1" noChangeArrowheads="1"/>
          </p:cNvSpPr>
          <p:nvPr/>
        </p:nvSpPr>
        <p:spPr bwMode="auto">
          <a:xfrm>
            <a:off x="3648159" y="5368926"/>
            <a:ext cx="547687" cy="244475"/>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14</a:t>
            </a:r>
          </a:p>
        </p:txBody>
      </p:sp>
      <p:sp>
        <p:nvSpPr>
          <p:cNvPr id="703513" name="Rectangle 25"/>
          <p:cNvSpPr>
            <a:spLocks noChangeAspect="1" noChangeArrowheads="1"/>
          </p:cNvSpPr>
          <p:nvPr/>
        </p:nvSpPr>
        <p:spPr bwMode="auto">
          <a:xfrm>
            <a:off x="4318084" y="5368926"/>
            <a:ext cx="547687" cy="244475"/>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15</a:t>
            </a:r>
          </a:p>
        </p:txBody>
      </p:sp>
      <p:sp>
        <p:nvSpPr>
          <p:cNvPr id="703514" name="Line 26"/>
          <p:cNvSpPr>
            <a:spLocks noChangeAspect="1" noChangeShapeType="1"/>
          </p:cNvSpPr>
          <p:nvPr/>
        </p:nvSpPr>
        <p:spPr bwMode="auto">
          <a:xfrm>
            <a:off x="3587833" y="2751138"/>
            <a:ext cx="0" cy="1217612"/>
          </a:xfrm>
          <a:prstGeom prst="line">
            <a:avLst/>
          </a:prstGeom>
          <a:noFill/>
          <a:ln w="25400">
            <a:solidFill>
              <a:schemeClr val="tx1"/>
            </a:solidFill>
            <a:round/>
            <a:headEnd type="triangle" w="med" len="med"/>
            <a:tailEnd type="triangle" w="med" len="med"/>
          </a:ln>
          <a:effectLst/>
        </p:spPr>
        <p:txBody>
          <a:bodyPr wrap="none" anchor="ctr"/>
          <a:lstStyle/>
          <a:p>
            <a:endParaRPr lang="en-US" sz="3200">
              <a:latin typeface="Calibri"/>
              <a:cs typeface="Calibri"/>
            </a:endParaRPr>
          </a:p>
        </p:txBody>
      </p:sp>
      <p:sp>
        <p:nvSpPr>
          <p:cNvPr id="703516" name="Text Box 28"/>
          <p:cNvSpPr txBox="1">
            <a:spLocks noChangeAspect="1" noChangeArrowheads="1"/>
          </p:cNvSpPr>
          <p:nvPr/>
        </p:nvSpPr>
        <p:spPr bwMode="auto">
          <a:xfrm>
            <a:off x="1395153" y="2159071"/>
            <a:ext cx="735698" cy="707886"/>
          </a:xfrm>
          <a:prstGeom prst="rect">
            <a:avLst/>
          </a:prstGeom>
          <a:noFill/>
          <a:ln w="12700">
            <a:noFill/>
            <a:miter lim="800000"/>
            <a:headEnd/>
            <a:tailEnd/>
          </a:ln>
          <a:effectLst/>
        </p:spPr>
        <p:txBody>
          <a:bodyPr wrap="none" anchor="ctr">
            <a:spAutoFit/>
          </a:bodyPr>
          <a:lstStyle/>
          <a:p>
            <a:pPr algn="ctr" eaLnBrk="0" hangingPunct="0"/>
            <a:r>
              <a:rPr lang="en-US" sz="2000" b="1">
                <a:latin typeface="Calibri"/>
                <a:cs typeface="Calibri"/>
              </a:rPr>
              <a:t>Level</a:t>
            </a:r>
          </a:p>
          <a:p>
            <a:pPr algn="ctr" eaLnBrk="0" hangingPunct="0"/>
            <a:r>
              <a:rPr lang="en-US" sz="2000" b="1">
                <a:latin typeface="Calibri"/>
                <a:cs typeface="Calibri"/>
              </a:rPr>
              <a:t> k:</a:t>
            </a:r>
          </a:p>
        </p:txBody>
      </p:sp>
      <p:sp>
        <p:nvSpPr>
          <p:cNvPr id="703517" name="Text Box 29"/>
          <p:cNvSpPr txBox="1">
            <a:spLocks noChangeAspect="1" noChangeArrowheads="1"/>
          </p:cNvSpPr>
          <p:nvPr/>
        </p:nvSpPr>
        <p:spPr bwMode="auto">
          <a:xfrm>
            <a:off x="1127414" y="4573659"/>
            <a:ext cx="791755" cy="707886"/>
          </a:xfrm>
          <a:prstGeom prst="rect">
            <a:avLst/>
          </a:prstGeom>
          <a:noFill/>
          <a:ln w="12700">
            <a:noFill/>
            <a:miter lim="800000"/>
            <a:headEnd/>
            <a:tailEnd/>
          </a:ln>
          <a:effectLst/>
        </p:spPr>
        <p:txBody>
          <a:bodyPr wrap="none" anchor="ctr">
            <a:spAutoFit/>
          </a:bodyPr>
          <a:lstStyle/>
          <a:p>
            <a:pPr algn="ctr" eaLnBrk="0" hangingPunct="0"/>
            <a:r>
              <a:rPr lang="en-US" sz="2000" b="1">
                <a:latin typeface="Calibri"/>
                <a:cs typeface="Calibri"/>
              </a:rPr>
              <a:t>Level </a:t>
            </a:r>
          </a:p>
          <a:p>
            <a:pPr algn="ctr" eaLnBrk="0" hangingPunct="0"/>
            <a:r>
              <a:rPr lang="en-US" sz="2000" b="1">
                <a:latin typeface="Calibri"/>
                <a:cs typeface="Calibri"/>
              </a:rPr>
              <a:t>k+1:</a:t>
            </a:r>
          </a:p>
        </p:txBody>
      </p:sp>
      <p:sp>
        <p:nvSpPr>
          <p:cNvPr id="703518" name="Rectangle 30"/>
          <p:cNvSpPr>
            <a:spLocks noChangeAspect="1" noChangeArrowheads="1"/>
          </p:cNvSpPr>
          <p:nvPr/>
        </p:nvSpPr>
        <p:spPr bwMode="auto">
          <a:xfrm>
            <a:off x="3587834" y="2376489"/>
            <a:ext cx="547687" cy="242887"/>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14</a:t>
            </a:r>
          </a:p>
        </p:txBody>
      </p:sp>
      <p:sp>
        <p:nvSpPr>
          <p:cNvPr id="703519" name="Rectangle 31"/>
          <p:cNvSpPr>
            <a:spLocks noChangeAspect="1" noChangeArrowheads="1"/>
          </p:cNvSpPr>
          <p:nvPr/>
        </p:nvSpPr>
        <p:spPr bwMode="auto">
          <a:xfrm>
            <a:off x="3586985" y="2379594"/>
            <a:ext cx="547688" cy="242888"/>
          </a:xfrm>
          <a:prstGeom prst="rect">
            <a:avLst/>
          </a:prstGeom>
          <a:solidFill>
            <a:srgbClr val="FFFF00"/>
          </a:solidFill>
          <a:ln w="12700">
            <a:solidFill>
              <a:schemeClr val="tx1"/>
            </a:solidFill>
            <a:miter lim="800000"/>
            <a:headEnd/>
            <a:tailEnd/>
          </a:ln>
          <a:effectLst/>
        </p:spPr>
        <p:txBody>
          <a:bodyPr wrap="none" anchor="ctr"/>
          <a:lstStyle/>
          <a:p>
            <a:pPr algn="ctr" eaLnBrk="0" hangingPunct="0"/>
            <a:r>
              <a:rPr lang="en-US" sz="2000" b="1" dirty="0">
                <a:latin typeface="Calibri"/>
                <a:cs typeface="Calibri"/>
              </a:rPr>
              <a:t>14</a:t>
            </a:r>
          </a:p>
        </p:txBody>
      </p:sp>
      <p:sp>
        <p:nvSpPr>
          <p:cNvPr id="703521" name="Line 33"/>
          <p:cNvSpPr>
            <a:spLocks noChangeShapeType="1"/>
          </p:cNvSpPr>
          <p:nvPr/>
        </p:nvSpPr>
        <p:spPr bwMode="auto">
          <a:xfrm flipH="1" flipV="1">
            <a:off x="3565609" y="1285875"/>
            <a:ext cx="3175" cy="985838"/>
          </a:xfrm>
          <a:prstGeom prst="line">
            <a:avLst/>
          </a:prstGeom>
          <a:noFill/>
          <a:ln w="25400">
            <a:solidFill>
              <a:schemeClr val="tx2"/>
            </a:solidFill>
            <a:round/>
            <a:headEnd type="triangle" w="med" len="med"/>
            <a:tailEnd type="triangle" w="med" len="med"/>
          </a:ln>
          <a:effectLst/>
        </p:spPr>
        <p:txBody>
          <a:bodyPr lIns="45720" rIns="45720" anchor="ctr">
            <a:spAutoFit/>
          </a:bodyPr>
          <a:lstStyle/>
          <a:p>
            <a:endParaRPr lang="en-US" sz="3200">
              <a:latin typeface="Calibri"/>
              <a:cs typeface="Calibri"/>
            </a:endParaRPr>
          </a:p>
        </p:txBody>
      </p:sp>
      <p:sp>
        <p:nvSpPr>
          <p:cNvPr id="703522" name="Rectangle 34"/>
          <p:cNvSpPr>
            <a:spLocks noChangeAspect="1" noChangeArrowheads="1"/>
          </p:cNvSpPr>
          <p:nvPr/>
        </p:nvSpPr>
        <p:spPr bwMode="auto">
          <a:xfrm>
            <a:off x="2906795" y="1570039"/>
            <a:ext cx="547688" cy="242887"/>
          </a:xfrm>
          <a:prstGeom prst="rect">
            <a:avLst/>
          </a:prstGeom>
          <a:solidFill>
            <a:srgbClr val="FFFF00"/>
          </a:solidFill>
          <a:ln w="12700">
            <a:solidFill>
              <a:schemeClr val="tx1"/>
            </a:solidFill>
            <a:miter lim="800000"/>
            <a:headEnd/>
            <a:tailEnd/>
          </a:ln>
          <a:effectLst/>
        </p:spPr>
        <p:txBody>
          <a:bodyPr wrap="none" anchor="ctr"/>
          <a:lstStyle/>
          <a:p>
            <a:pPr algn="ctr" eaLnBrk="0" hangingPunct="0"/>
            <a:r>
              <a:rPr lang="en-US" sz="2000" b="1" dirty="0">
                <a:latin typeface="Calibri"/>
                <a:cs typeface="Calibri"/>
              </a:rPr>
              <a:t>14</a:t>
            </a:r>
          </a:p>
        </p:txBody>
      </p:sp>
      <p:sp>
        <p:nvSpPr>
          <p:cNvPr id="703533" name="Rectangle 45"/>
          <p:cNvSpPr>
            <a:spLocks noChangeAspect="1" noChangeArrowheads="1"/>
          </p:cNvSpPr>
          <p:nvPr/>
        </p:nvSpPr>
        <p:spPr bwMode="auto">
          <a:xfrm>
            <a:off x="2278145" y="2384425"/>
            <a:ext cx="547688" cy="242888"/>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4*</a:t>
            </a:r>
          </a:p>
        </p:txBody>
      </p:sp>
      <p:sp>
        <p:nvSpPr>
          <p:cNvPr id="2" name="Slide Number Placeholder 1">
            <a:extLst>
              <a:ext uri="{FF2B5EF4-FFF2-40B4-BE49-F238E27FC236}">
                <a16:creationId xmlns:a16="http://schemas.microsoft.com/office/drawing/2014/main" id="{33913ECE-CBCF-4B27-832D-E01A1CD7AD4A}"/>
              </a:ext>
            </a:extLst>
          </p:cNvPr>
          <p:cNvSpPr>
            <a:spLocks noGrp="1"/>
          </p:cNvSpPr>
          <p:nvPr>
            <p:ph type="sldNum" sz="quarter" idx="12"/>
          </p:nvPr>
        </p:nvSpPr>
        <p:spPr/>
        <p:txBody>
          <a:bodyPr/>
          <a:lstStyle/>
          <a:p>
            <a:fld id="{0778C724-3839-4D76-A707-B4C23905D055}" type="slidenum">
              <a:rPr lang="en-US" smtClean="0"/>
              <a:t>39</a:t>
            </a:fld>
            <a:endParaRPr lang="en-US"/>
          </a:p>
        </p:txBody>
      </p:sp>
      <p:sp>
        <p:nvSpPr>
          <p:cNvPr id="36" name="Rectangle 6">
            <a:extLst>
              <a:ext uri="{FF2B5EF4-FFF2-40B4-BE49-F238E27FC236}">
                <a16:creationId xmlns:a16="http://schemas.microsoft.com/office/drawing/2014/main" id="{9A1F4538-EC89-45A7-BFC8-54F6DF2E399D}"/>
              </a:ext>
            </a:extLst>
          </p:cNvPr>
          <p:cNvSpPr txBox="1">
            <a:spLocks noChangeArrowheads="1"/>
          </p:cNvSpPr>
          <p:nvPr/>
        </p:nvSpPr>
        <p:spPr>
          <a:xfrm>
            <a:off x="5681947" y="1143000"/>
            <a:ext cx="5898447" cy="5029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4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Program needs object </a:t>
            </a:r>
            <a:r>
              <a:rPr lang="en-US" sz="2000" b="1" dirty="0"/>
              <a:t>d</a:t>
            </a:r>
            <a:r>
              <a:rPr lang="en-US" sz="2000" dirty="0"/>
              <a:t>, which is stored in some block </a:t>
            </a:r>
            <a:r>
              <a:rPr lang="en-US" sz="2000" b="1" dirty="0"/>
              <a:t>b</a:t>
            </a:r>
          </a:p>
          <a:p>
            <a:r>
              <a:rPr lang="en-US" sz="2000" b="1" dirty="0"/>
              <a:t>Cache hit</a:t>
            </a:r>
          </a:p>
          <a:p>
            <a:pPr lvl="1"/>
            <a:r>
              <a:rPr lang="en-US" sz="1800" dirty="0"/>
              <a:t>Program finds </a:t>
            </a:r>
            <a:r>
              <a:rPr lang="en-US" sz="1800" b="1" dirty="0"/>
              <a:t>b</a:t>
            </a:r>
            <a:r>
              <a:rPr lang="en-US" sz="1800" dirty="0"/>
              <a:t> in the cache at level </a:t>
            </a:r>
            <a:r>
              <a:rPr lang="en-US" sz="1800" b="1" dirty="0"/>
              <a:t>k</a:t>
            </a:r>
            <a:br>
              <a:rPr lang="en-US" sz="1800" b="1" dirty="0"/>
            </a:br>
            <a:r>
              <a:rPr lang="en-US" sz="1800" dirty="0"/>
              <a:t>e.g.,  block 14</a:t>
            </a:r>
          </a:p>
        </p:txBody>
      </p:sp>
    </p:spTree>
    <p:extLst>
      <p:ext uri="{BB962C8B-B14F-4D97-AF65-F5344CB8AC3E}">
        <p14:creationId xmlns:p14="http://schemas.microsoft.com/office/powerpoint/2010/main" val="174916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35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35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519" grpId="0" animBg="1"/>
      <p:bldP spid="7035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EF959-C62E-4F8A-8D4C-BEF087A77FAC}"/>
              </a:ext>
            </a:extLst>
          </p:cNvPr>
          <p:cNvSpPr>
            <a:spLocks noGrp="1"/>
          </p:cNvSpPr>
          <p:nvPr>
            <p:ph type="title"/>
          </p:nvPr>
        </p:nvSpPr>
        <p:spPr/>
        <p:txBody>
          <a:bodyPr/>
          <a:lstStyle/>
          <a:p>
            <a:r>
              <a:rPr lang="en-US" dirty="0"/>
              <a:t>Today’s Goals</a:t>
            </a:r>
          </a:p>
        </p:txBody>
      </p:sp>
      <p:sp>
        <p:nvSpPr>
          <p:cNvPr id="3" name="Content Placeholder 2">
            <a:extLst>
              <a:ext uri="{FF2B5EF4-FFF2-40B4-BE49-F238E27FC236}">
                <a16:creationId xmlns:a16="http://schemas.microsoft.com/office/drawing/2014/main" id="{D7EDBE37-7B8E-47BF-A4AD-CD288F601EC9}"/>
              </a:ext>
            </a:extLst>
          </p:cNvPr>
          <p:cNvSpPr>
            <a:spLocks noGrp="1"/>
          </p:cNvSpPr>
          <p:nvPr>
            <p:ph idx="1"/>
          </p:nvPr>
        </p:nvSpPr>
        <p:spPr/>
        <p:txBody>
          <a:bodyPr/>
          <a:lstStyle/>
          <a:p>
            <a:r>
              <a:rPr lang="en-US" dirty="0"/>
              <a:t>Explore the memory systems available in modern computers</a:t>
            </a:r>
          </a:p>
          <a:p>
            <a:pPr lvl="1"/>
            <a:r>
              <a:rPr lang="en-US" dirty="0"/>
              <a:t>Understand capabilities and limitations of each</a:t>
            </a:r>
          </a:p>
          <a:p>
            <a:pPr lvl="1"/>
            <a:endParaRPr lang="en-US" dirty="0"/>
          </a:p>
          <a:p>
            <a:r>
              <a:rPr lang="en-US" dirty="0"/>
              <a:t>Discuss the memory hierarchy</a:t>
            </a:r>
          </a:p>
          <a:p>
            <a:pPr lvl="1"/>
            <a:r>
              <a:rPr lang="en-US" dirty="0"/>
              <a:t>How it improves performance through </a:t>
            </a:r>
            <a:r>
              <a:rPr lang="en-US" i="1" dirty="0"/>
              <a:t>caching</a:t>
            </a:r>
          </a:p>
          <a:p>
            <a:pPr marL="457200" lvl="1" indent="0">
              <a:buNone/>
            </a:pPr>
            <a:endParaRPr lang="en-US" dirty="0"/>
          </a:p>
          <a:p>
            <a:r>
              <a:rPr lang="en-US" dirty="0"/>
              <a:t>Describe software patterns that caching is designed to support</a:t>
            </a:r>
          </a:p>
        </p:txBody>
      </p:sp>
      <p:sp>
        <p:nvSpPr>
          <p:cNvPr id="4" name="Slide Number Placeholder 3">
            <a:extLst>
              <a:ext uri="{FF2B5EF4-FFF2-40B4-BE49-F238E27FC236}">
                <a16:creationId xmlns:a16="http://schemas.microsoft.com/office/drawing/2014/main" id="{3B366CAC-B34E-4A3F-AB6B-24F84A057246}"/>
              </a:ext>
            </a:extLst>
          </p:cNvPr>
          <p:cNvSpPr>
            <a:spLocks noGrp="1"/>
          </p:cNvSpPr>
          <p:nvPr>
            <p:ph type="sldNum" sz="quarter" idx="12"/>
          </p:nvPr>
        </p:nvSpPr>
        <p:spPr/>
        <p:txBody>
          <a:bodyPr/>
          <a:lstStyle/>
          <a:p>
            <a:fld id="{0778C724-3839-4D76-A707-B4C23905D055}" type="slidenum">
              <a:rPr lang="en-US" smtClean="0"/>
              <a:t>4</a:t>
            </a:fld>
            <a:endParaRPr lang="en-US"/>
          </a:p>
        </p:txBody>
      </p:sp>
    </p:spTree>
    <p:extLst>
      <p:ext uri="{BB962C8B-B14F-4D97-AF65-F5344CB8AC3E}">
        <p14:creationId xmlns:p14="http://schemas.microsoft.com/office/powerpoint/2010/main" val="26097195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526" name="Rectangle 38"/>
          <p:cNvSpPr>
            <a:spLocks noChangeAspect="1" noChangeArrowheads="1"/>
          </p:cNvSpPr>
          <p:nvPr/>
        </p:nvSpPr>
        <p:spPr bwMode="auto">
          <a:xfrm>
            <a:off x="2902630" y="1571475"/>
            <a:ext cx="549275" cy="244475"/>
          </a:xfrm>
          <a:prstGeom prst="rect">
            <a:avLst/>
          </a:prstGeom>
          <a:solidFill>
            <a:srgbClr val="FF6600"/>
          </a:solidFill>
          <a:ln w="12700">
            <a:solidFill>
              <a:schemeClr val="tx1"/>
            </a:solidFill>
            <a:miter lim="800000"/>
            <a:headEnd/>
            <a:tailEnd/>
          </a:ln>
          <a:effectLst/>
        </p:spPr>
        <p:txBody>
          <a:bodyPr wrap="none" anchor="ctr"/>
          <a:lstStyle/>
          <a:p>
            <a:pPr algn="ctr" eaLnBrk="0" hangingPunct="0"/>
            <a:r>
              <a:rPr lang="en-US" sz="2000" b="1" dirty="0">
                <a:latin typeface="Calibri"/>
                <a:cs typeface="Calibri"/>
              </a:rPr>
              <a:t>12</a:t>
            </a:r>
          </a:p>
        </p:txBody>
      </p:sp>
      <p:sp>
        <p:nvSpPr>
          <p:cNvPr id="703492" name="Text Box 4"/>
          <p:cNvSpPr txBox="1">
            <a:spLocks noChangeArrowheads="1"/>
          </p:cNvSpPr>
          <p:nvPr/>
        </p:nvSpPr>
        <p:spPr bwMode="auto">
          <a:xfrm>
            <a:off x="3588251" y="1466714"/>
            <a:ext cx="964367" cy="651460"/>
          </a:xfrm>
          <a:prstGeom prst="rect">
            <a:avLst/>
          </a:prstGeom>
          <a:solidFill>
            <a:schemeClr val="bg1"/>
          </a:solidFill>
          <a:ln w="19050">
            <a:noFill/>
            <a:miter lim="800000"/>
            <a:headEnd/>
            <a:tailEnd type="none" w="sm" len="sm"/>
          </a:ln>
          <a:effectLst/>
        </p:spPr>
        <p:txBody>
          <a:bodyPr wrap="none" lIns="45720" rIns="45720">
            <a:spAutoFit/>
          </a:bodyPr>
          <a:lstStyle/>
          <a:p>
            <a:pPr algn="ctr" eaLnBrk="0" hangingPunct="0">
              <a:lnSpc>
                <a:spcPct val="90000"/>
              </a:lnSpc>
            </a:pPr>
            <a:r>
              <a:rPr lang="en-US" sz="2000" b="1" dirty="0">
                <a:latin typeface="Calibri"/>
                <a:cs typeface="Calibri"/>
              </a:rPr>
              <a:t>Request</a:t>
            </a:r>
          </a:p>
          <a:p>
            <a:pPr algn="ctr" eaLnBrk="0" hangingPunct="0">
              <a:lnSpc>
                <a:spcPct val="90000"/>
              </a:lnSpc>
            </a:pPr>
            <a:r>
              <a:rPr lang="en-US" sz="2000" b="1" dirty="0">
                <a:latin typeface="Calibri"/>
                <a:cs typeface="Calibri"/>
              </a:rPr>
              <a:t>12</a:t>
            </a:r>
          </a:p>
        </p:txBody>
      </p:sp>
      <p:sp>
        <p:nvSpPr>
          <p:cNvPr id="703490" name="Rectangle 2"/>
          <p:cNvSpPr>
            <a:spLocks noChangeAspect="1" noChangeArrowheads="1"/>
          </p:cNvSpPr>
          <p:nvPr/>
        </p:nvSpPr>
        <p:spPr bwMode="auto">
          <a:xfrm>
            <a:off x="2157496" y="2263776"/>
            <a:ext cx="2862263" cy="487363"/>
          </a:xfrm>
          <a:prstGeom prst="rect">
            <a:avLst/>
          </a:prstGeom>
          <a:solidFill>
            <a:schemeClr val="accent3">
              <a:lumMod val="85000"/>
            </a:schemeClr>
          </a:solidFill>
          <a:ln w="12700">
            <a:solidFill>
              <a:schemeClr val="tx1"/>
            </a:solidFill>
            <a:miter lim="800000"/>
            <a:headEnd/>
            <a:tailEnd/>
          </a:ln>
          <a:effectLst/>
        </p:spPr>
        <p:txBody>
          <a:bodyPr wrap="none" anchor="ctr"/>
          <a:lstStyle/>
          <a:p>
            <a:endParaRPr lang="en-US" sz="3200">
              <a:latin typeface="Calibri"/>
              <a:cs typeface="Calibri"/>
            </a:endParaRPr>
          </a:p>
        </p:txBody>
      </p:sp>
      <p:sp>
        <p:nvSpPr>
          <p:cNvPr id="41" name="Rectangle 5"/>
          <p:cNvSpPr>
            <a:spLocks noGrp="1" noChangeArrowheads="1"/>
          </p:cNvSpPr>
          <p:nvPr>
            <p:ph type="title"/>
          </p:nvPr>
        </p:nvSpPr>
        <p:spPr/>
        <p:txBody>
          <a:bodyPr/>
          <a:lstStyle/>
          <a:p>
            <a:r>
              <a:rPr lang="en-US"/>
              <a:t>General caching concepts</a:t>
            </a:r>
          </a:p>
        </p:txBody>
      </p:sp>
      <p:sp>
        <p:nvSpPr>
          <p:cNvPr id="703494" name="Rectangle 6"/>
          <p:cNvSpPr>
            <a:spLocks noGrp="1" noChangeArrowheads="1"/>
          </p:cNvSpPr>
          <p:nvPr>
            <p:ph idx="1"/>
          </p:nvPr>
        </p:nvSpPr>
        <p:spPr>
          <a:xfrm>
            <a:off x="5681947" y="1143000"/>
            <a:ext cx="5898447" cy="5029200"/>
          </a:xfrm>
        </p:spPr>
        <p:txBody>
          <a:bodyPr/>
          <a:lstStyle/>
          <a:p>
            <a:r>
              <a:rPr lang="en-US" sz="2000" dirty="0"/>
              <a:t>Program needs object </a:t>
            </a:r>
            <a:r>
              <a:rPr lang="en-US" sz="2000" b="1" dirty="0"/>
              <a:t>d</a:t>
            </a:r>
            <a:r>
              <a:rPr lang="en-US" sz="2000" dirty="0"/>
              <a:t>, which is stored in some block </a:t>
            </a:r>
            <a:r>
              <a:rPr lang="en-US" sz="2000" b="1" dirty="0"/>
              <a:t>b</a:t>
            </a:r>
          </a:p>
          <a:p>
            <a:r>
              <a:rPr lang="en-US" sz="2000" b="1" dirty="0"/>
              <a:t>Cache hit</a:t>
            </a:r>
          </a:p>
          <a:p>
            <a:pPr lvl="1"/>
            <a:r>
              <a:rPr lang="en-US" sz="1800" dirty="0"/>
              <a:t>Program finds </a:t>
            </a:r>
            <a:r>
              <a:rPr lang="en-US" sz="1800" b="1" dirty="0"/>
              <a:t>b</a:t>
            </a:r>
            <a:r>
              <a:rPr lang="en-US" sz="1800" dirty="0"/>
              <a:t> in the cache at level </a:t>
            </a:r>
            <a:r>
              <a:rPr lang="en-US" sz="1800" b="1" dirty="0"/>
              <a:t>k</a:t>
            </a:r>
            <a:br>
              <a:rPr lang="en-US" sz="1800" b="1" dirty="0"/>
            </a:br>
            <a:r>
              <a:rPr lang="en-US" sz="1800" dirty="0"/>
              <a:t>e.g.,  block 14</a:t>
            </a:r>
          </a:p>
          <a:p>
            <a:r>
              <a:rPr lang="en-US" sz="2000" b="1" dirty="0"/>
              <a:t>Cache miss</a:t>
            </a:r>
          </a:p>
          <a:p>
            <a:pPr lvl="1"/>
            <a:r>
              <a:rPr lang="en-US" sz="1800" b="1" dirty="0"/>
              <a:t>b</a:t>
            </a:r>
            <a:r>
              <a:rPr lang="en-US" sz="1800" dirty="0"/>
              <a:t> is not at level </a:t>
            </a:r>
            <a:r>
              <a:rPr lang="en-US" sz="1800" b="1" dirty="0"/>
              <a:t>k</a:t>
            </a:r>
            <a:r>
              <a:rPr lang="en-US" sz="1800" dirty="0"/>
              <a:t>, so the level </a:t>
            </a:r>
            <a:r>
              <a:rPr lang="en-US" sz="1800" b="1" dirty="0"/>
              <a:t>k</a:t>
            </a:r>
            <a:r>
              <a:rPr lang="en-US" sz="1800" dirty="0"/>
              <a:t> cache must fetch it from level </a:t>
            </a:r>
            <a:r>
              <a:rPr lang="en-US" sz="1800" b="1" dirty="0"/>
              <a:t>k+1</a:t>
            </a:r>
            <a:r>
              <a:rPr lang="en-US" sz="1800" dirty="0"/>
              <a:t>, </a:t>
            </a:r>
            <a:br>
              <a:rPr lang="en-US" sz="1800" dirty="0"/>
            </a:br>
            <a:r>
              <a:rPr lang="en-US" sz="1800" dirty="0"/>
              <a:t>e.g.,  block 12</a:t>
            </a:r>
            <a:br>
              <a:rPr lang="en-US" sz="1800" dirty="0"/>
            </a:br>
            <a:endParaRPr lang="en-US" sz="1800" dirty="0"/>
          </a:p>
          <a:p>
            <a:pPr lvl="1"/>
            <a:r>
              <a:rPr lang="en-US" sz="1800" dirty="0"/>
              <a:t>If the level-k cache is full, then some current block must be replaced (</a:t>
            </a:r>
            <a:r>
              <a:rPr lang="en-US" sz="1800" b="1" dirty="0"/>
              <a:t>evicted</a:t>
            </a:r>
            <a:r>
              <a:rPr lang="en-US" sz="1800" dirty="0"/>
              <a:t>). Which one is the “victim”? </a:t>
            </a:r>
          </a:p>
          <a:p>
            <a:pPr lvl="2"/>
            <a:r>
              <a:rPr lang="en-US" sz="1600" dirty="0"/>
              <a:t>Here, we pick 4; same column as 12</a:t>
            </a:r>
          </a:p>
          <a:p>
            <a:pPr lvl="2"/>
            <a:r>
              <a:rPr lang="en-US" sz="1600" dirty="0"/>
              <a:t>4 is “dirty”, need to write back to k+1</a:t>
            </a:r>
          </a:p>
          <a:p>
            <a:pPr lvl="2"/>
            <a:r>
              <a:rPr lang="en-US" sz="1600" dirty="0"/>
              <a:t>More on this next lecture</a:t>
            </a:r>
          </a:p>
        </p:txBody>
      </p:sp>
      <p:sp>
        <p:nvSpPr>
          <p:cNvPr id="703495" name="Rectangle 7"/>
          <p:cNvSpPr>
            <a:spLocks noChangeAspect="1" noChangeArrowheads="1"/>
          </p:cNvSpPr>
          <p:nvPr/>
        </p:nvSpPr>
        <p:spPr bwMode="auto">
          <a:xfrm>
            <a:off x="2917909" y="2376489"/>
            <a:ext cx="547687" cy="242887"/>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9</a:t>
            </a:r>
          </a:p>
        </p:txBody>
      </p:sp>
      <p:sp>
        <p:nvSpPr>
          <p:cNvPr id="703496" name="Rectangle 8"/>
          <p:cNvSpPr>
            <a:spLocks noChangeAspect="1" noChangeArrowheads="1"/>
          </p:cNvSpPr>
          <p:nvPr/>
        </p:nvSpPr>
        <p:spPr bwMode="auto">
          <a:xfrm>
            <a:off x="4257759" y="2376489"/>
            <a:ext cx="547687" cy="242887"/>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3</a:t>
            </a:r>
          </a:p>
        </p:txBody>
      </p:sp>
      <p:sp>
        <p:nvSpPr>
          <p:cNvPr id="703497" name="Rectangle 9"/>
          <p:cNvSpPr>
            <a:spLocks noChangeAspect="1" noChangeArrowheads="1"/>
          </p:cNvSpPr>
          <p:nvPr/>
        </p:nvSpPr>
        <p:spPr bwMode="auto">
          <a:xfrm>
            <a:off x="1882858" y="4030664"/>
            <a:ext cx="3409950" cy="1825625"/>
          </a:xfrm>
          <a:prstGeom prst="rect">
            <a:avLst/>
          </a:prstGeom>
          <a:solidFill>
            <a:schemeClr val="accent3">
              <a:lumMod val="85000"/>
            </a:schemeClr>
          </a:solidFill>
          <a:ln w="12700">
            <a:solidFill>
              <a:schemeClr val="tx1"/>
            </a:solidFill>
            <a:miter lim="800000"/>
            <a:headEnd/>
            <a:tailEnd/>
          </a:ln>
          <a:effectLst/>
        </p:spPr>
        <p:txBody>
          <a:bodyPr wrap="none" anchor="ctr"/>
          <a:lstStyle/>
          <a:p>
            <a:endParaRPr lang="en-US" sz="3200">
              <a:latin typeface="Calibri"/>
              <a:cs typeface="Calibri"/>
            </a:endParaRPr>
          </a:p>
        </p:txBody>
      </p:sp>
      <p:sp>
        <p:nvSpPr>
          <p:cNvPr id="703498" name="Rectangle 10"/>
          <p:cNvSpPr>
            <a:spLocks noChangeAspect="1" noChangeArrowheads="1"/>
          </p:cNvSpPr>
          <p:nvPr/>
        </p:nvSpPr>
        <p:spPr bwMode="auto">
          <a:xfrm>
            <a:off x="2308309" y="4273550"/>
            <a:ext cx="549275" cy="242888"/>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0</a:t>
            </a:r>
          </a:p>
        </p:txBody>
      </p:sp>
      <p:sp>
        <p:nvSpPr>
          <p:cNvPr id="703499" name="Rectangle 11"/>
          <p:cNvSpPr>
            <a:spLocks noChangeAspect="1" noChangeArrowheads="1"/>
          </p:cNvSpPr>
          <p:nvPr/>
        </p:nvSpPr>
        <p:spPr bwMode="auto">
          <a:xfrm>
            <a:off x="2978234" y="4273550"/>
            <a:ext cx="549275" cy="242888"/>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1</a:t>
            </a:r>
          </a:p>
        </p:txBody>
      </p:sp>
      <p:sp>
        <p:nvSpPr>
          <p:cNvPr id="703500" name="Rectangle 12"/>
          <p:cNvSpPr>
            <a:spLocks noChangeAspect="1" noChangeArrowheads="1"/>
          </p:cNvSpPr>
          <p:nvPr/>
        </p:nvSpPr>
        <p:spPr bwMode="auto">
          <a:xfrm>
            <a:off x="3648159" y="4273550"/>
            <a:ext cx="547687" cy="242888"/>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2</a:t>
            </a:r>
          </a:p>
        </p:txBody>
      </p:sp>
      <p:sp>
        <p:nvSpPr>
          <p:cNvPr id="703501" name="Rectangle 13"/>
          <p:cNvSpPr>
            <a:spLocks noChangeAspect="1" noChangeArrowheads="1"/>
          </p:cNvSpPr>
          <p:nvPr/>
        </p:nvSpPr>
        <p:spPr bwMode="auto">
          <a:xfrm>
            <a:off x="4318084" y="4273550"/>
            <a:ext cx="547687" cy="242888"/>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3</a:t>
            </a:r>
          </a:p>
        </p:txBody>
      </p:sp>
      <p:sp>
        <p:nvSpPr>
          <p:cNvPr id="703502" name="Rectangle 14"/>
          <p:cNvSpPr>
            <a:spLocks noChangeAspect="1" noChangeArrowheads="1"/>
          </p:cNvSpPr>
          <p:nvPr/>
        </p:nvSpPr>
        <p:spPr bwMode="auto">
          <a:xfrm>
            <a:off x="2308309" y="4638675"/>
            <a:ext cx="549275" cy="242888"/>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4</a:t>
            </a:r>
          </a:p>
        </p:txBody>
      </p:sp>
      <p:sp>
        <p:nvSpPr>
          <p:cNvPr id="703503" name="Rectangle 15"/>
          <p:cNvSpPr>
            <a:spLocks noChangeAspect="1" noChangeArrowheads="1"/>
          </p:cNvSpPr>
          <p:nvPr/>
        </p:nvSpPr>
        <p:spPr bwMode="auto">
          <a:xfrm>
            <a:off x="2978234" y="4638675"/>
            <a:ext cx="549275" cy="242888"/>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5</a:t>
            </a:r>
          </a:p>
        </p:txBody>
      </p:sp>
      <p:sp>
        <p:nvSpPr>
          <p:cNvPr id="703504" name="Rectangle 16"/>
          <p:cNvSpPr>
            <a:spLocks noChangeAspect="1" noChangeArrowheads="1"/>
          </p:cNvSpPr>
          <p:nvPr/>
        </p:nvSpPr>
        <p:spPr bwMode="auto">
          <a:xfrm>
            <a:off x="3648159" y="4638675"/>
            <a:ext cx="547687" cy="242888"/>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6</a:t>
            </a:r>
          </a:p>
        </p:txBody>
      </p:sp>
      <p:sp>
        <p:nvSpPr>
          <p:cNvPr id="703505" name="Rectangle 17"/>
          <p:cNvSpPr>
            <a:spLocks noChangeAspect="1" noChangeArrowheads="1"/>
          </p:cNvSpPr>
          <p:nvPr/>
        </p:nvSpPr>
        <p:spPr bwMode="auto">
          <a:xfrm>
            <a:off x="4318084" y="4638675"/>
            <a:ext cx="547687" cy="242888"/>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7</a:t>
            </a:r>
          </a:p>
        </p:txBody>
      </p:sp>
      <p:sp>
        <p:nvSpPr>
          <p:cNvPr id="703506" name="Rectangle 18"/>
          <p:cNvSpPr>
            <a:spLocks noChangeAspect="1" noChangeArrowheads="1"/>
          </p:cNvSpPr>
          <p:nvPr/>
        </p:nvSpPr>
        <p:spPr bwMode="auto">
          <a:xfrm>
            <a:off x="2308309" y="5003801"/>
            <a:ext cx="549275" cy="244475"/>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8</a:t>
            </a:r>
          </a:p>
        </p:txBody>
      </p:sp>
      <p:sp>
        <p:nvSpPr>
          <p:cNvPr id="703507" name="Rectangle 19"/>
          <p:cNvSpPr>
            <a:spLocks noChangeAspect="1" noChangeArrowheads="1"/>
          </p:cNvSpPr>
          <p:nvPr/>
        </p:nvSpPr>
        <p:spPr bwMode="auto">
          <a:xfrm>
            <a:off x="2978234" y="5003801"/>
            <a:ext cx="549275" cy="244475"/>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9</a:t>
            </a:r>
          </a:p>
        </p:txBody>
      </p:sp>
      <p:sp>
        <p:nvSpPr>
          <p:cNvPr id="703508" name="Rectangle 20"/>
          <p:cNvSpPr>
            <a:spLocks noChangeAspect="1" noChangeArrowheads="1"/>
          </p:cNvSpPr>
          <p:nvPr/>
        </p:nvSpPr>
        <p:spPr bwMode="auto">
          <a:xfrm>
            <a:off x="3648159" y="5003801"/>
            <a:ext cx="547687" cy="244475"/>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10</a:t>
            </a:r>
          </a:p>
        </p:txBody>
      </p:sp>
      <p:sp>
        <p:nvSpPr>
          <p:cNvPr id="703509" name="Rectangle 21"/>
          <p:cNvSpPr>
            <a:spLocks noChangeAspect="1" noChangeArrowheads="1"/>
          </p:cNvSpPr>
          <p:nvPr/>
        </p:nvSpPr>
        <p:spPr bwMode="auto">
          <a:xfrm>
            <a:off x="4318084" y="5003801"/>
            <a:ext cx="547687" cy="244475"/>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11</a:t>
            </a:r>
          </a:p>
        </p:txBody>
      </p:sp>
      <p:sp>
        <p:nvSpPr>
          <p:cNvPr id="703510" name="Rectangle 22"/>
          <p:cNvSpPr>
            <a:spLocks noChangeAspect="1" noChangeArrowheads="1"/>
          </p:cNvSpPr>
          <p:nvPr/>
        </p:nvSpPr>
        <p:spPr bwMode="auto">
          <a:xfrm>
            <a:off x="2308309" y="5368926"/>
            <a:ext cx="549275" cy="244475"/>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12</a:t>
            </a:r>
          </a:p>
        </p:txBody>
      </p:sp>
      <p:sp>
        <p:nvSpPr>
          <p:cNvPr id="703511" name="Rectangle 23"/>
          <p:cNvSpPr>
            <a:spLocks noChangeAspect="1" noChangeArrowheads="1"/>
          </p:cNvSpPr>
          <p:nvPr/>
        </p:nvSpPr>
        <p:spPr bwMode="auto">
          <a:xfrm>
            <a:off x="2978234" y="5368926"/>
            <a:ext cx="549275" cy="244475"/>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13</a:t>
            </a:r>
          </a:p>
        </p:txBody>
      </p:sp>
      <p:sp>
        <p:nvSpPr>
          <p:cNvPr id="703512" name="Rectangle 24"/>
          <p:cNvSpPr>
            <a:spLocks noChangeAspect="1" noChangeArrowheads="1"/>
          </p:cNvSpPr>
          <p:nvPr/>
        </p:nvSpPr>
        <p:spPr bwMode="auto">
          <a:xfrm>
            <a:off x="3648159" y="5368926"/>
            <a:ext cx="547687" cy="244475"/>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14</a:t>
            </a:r>
          </a:p>
        </p:txBody>
      </p:sp>
      <p:sp>
        <p:nvSpPr>
          <p:cNvPr id="703513" name="Rectangle 25"/>
          <p:cNvSpPr>
            <a:spLocks noChangeAspect="1" noChangeArrowheads="1"/>
          </p:cNvSpPr>
          <p:nvPr/>
        </p:nvSpPr>
        <p:spPr bwMode="auto">
          <a:xfrm>
            <a:off x="4318084" y="5368926"/>
            <a:ext cx="547687" cy="244475"/>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15</a:t>
            </a:r>
          </a:p>
        </p:txBody>
      </p:sp>
      <p:sp>
        <p:nvSpPr>
          <p:cNvPr id="703514" name="Line 26"/>
          <p:cNvSpPr>
            <a:spLocks noChangeAspect="1" noChangeShapeType="1"/>
          </p:cNvSpPr>
          <p:nvPr/>
        </p:nvSpPr>
        <p:spPr bwMode="auto">
          <a:xfrm>
            <a:off x="3587833" y="2751138"/>
            <a:ext cx="0" cy="1217612"/>
          </a:xfrm>
          <a:prstGeom prst="line">
            <a:avLst/>
          </a:prstGeom>
          <a:noFill/>
          <a:ln w="25400">
            <a:solidFill>
              <a:schemeClr val="tx1"/>
            </a:solidFill>
            <a:round/>
            <a:headEnd type="triangle" w="med" len="med"/>
            <a:tailEnd type="triangle" w="med" len="med"/>
          </a:ln>
          <a:effectLst/>
        </p:spPr>
        <p:txBody>
          <a:bodyPr wrap="none" anchor="ctr"/>
          <a:lstStyle/>
          <a:p>
            <a:endParaRPr lang="en-US" sz="3200">
              <a:latin typeface="Calibri"/>
              <a:cs typeface="Calibri"/>
            </a:endParaRPr>
          </a:p>
        </p:txBody>
      </p:sp>
      <p:sp>
        <p:nvSpPr>
          <p:cNvPr id="703516" name="Text Box 28"/>
          <p:cNvSpPr txBox="1">
            <a:spLocks noChangeAspect="1" noChangeArrowheads="1"/>
          </p:cNvSpPr>
          <p:nvPr/>
        </p:nvSpPr>
        <p:spPr bwMode="auto">
          <a:xfrm>
            <a:off x="1395153" y="2159071"/>
            <a:ext cx="735698" cy="707886"/>
          </a:xfrm>
          <a:prstGeom prst="rect">
            <a:avLst/>
          </a:prstGeom>
          <a:noFill/>
          <a:ln w="12700">
            <a:noFill/>
            <a:miter lim="800000"/>
            <a:headEnd/>
            <a:tailEnd/>
          </a:ln>
          <a:effectLst/>
        </p:spPr>
        <p:txBody>
          <a:bodyPr wrap="none" anchor="ctr">
            <a:spAutoFit/>
          </a:bodyPr>
          <a:lstStyle/>
          <a:p>
            <a:pPr algn="ctr" eaLnBrk="0" hangingPunct="0"/>
            <a:r>
              <a:rPr lang="en-US" sz="2000" b="1">
                <a:latin typeface="Calibri"/>
                <a:cs typeface="Calibri"/>
              </a:rPr>
              <a:t>Level</a:t>
            </a:r>
          </a:p>
          <a:p>
            <a:pPr algn="ctr" eaLnBrk="0" hangingPunct="0"/>
            <a:r>
              <a:rPr lang="en-US" sz="2000" b="1">
                <a:latin typeface="Calibri"/>
                <a:cs typeface="Calibri"/>
              </a:rPr>
              <a:t> k:</a:t>
            </a:r>
          </a:p>
        </p:txBody>
      </p:sp>
      <p:sp>
        <p:nvSpPr>
          <p:cNvPr id="703517" name="Text Box 29"/>
          <p:cNvSpPr txBox="1">
            <a:spLocks noChangeAspect="1" noChangeArrowheads="1"/>
          </p:cNvSpPr>
          <p:nvPr/>
        </p:nvSpPr>
        <p:spPr bwMode="auto">
          <a:xfrm>
            <a:off x="1127414" y="4573659"/>
            <a:ext cx="791755" cy="707886"/>
          </a:xfrm>
          <a:prstGeom prst="rect">
            <a:avLst/>
          </a:prstGeom>
          <a:noFill/>
          <a:ln w="12700">
            <a:noFill/>
            <a:miter lim="800000"/>
            <a:headEnd/>
            <a:tailEnd/>
          </a:ln>
          <a:effectLst/>
        </p:spPr>
        <p:txBody>
          <a:bodyPr wrap="none" anchor="ctr">
            <a:spAutoFit/>
          </a:bodyPr>
          <a:lstStyle/>
          <a:p>
            <a:pPr algn="ctr" eaLnBrk="0" hangingPunct="0"/>
            <a:r>
              <a:rPr lang="en-US" sz="2000" b="1">
                <a:latin typeface="Calibri"/>
                <a:cs typeface="Calibri"/>
              </a:rPr>
              <a:t>Level </a:t>
            </a:r>
          </a:p>
          <a:p>
            <a:pPr algn="ctr" eaLnBrk="0" hangingPunct="0"/>
            <a:r>
              <a:rPr lang="en-US" sz="2000" b="1">
                <a:latin typeface="Calibri"/>
                <a:cs typeface="Calibri"/>
              </a:rPr>
              <a:t>k+1:</a:t>
            </a:r>
          </a:p>
        </p:txBody>
      </p:sp>
      <p:sp>
        <p:nvSpPr>
          <p:cNvPr id="703518" name="Rectangle 30"/>
          <p:cNvSpPr>
            <a:spLocks noChangeAspect="1" noChangeArrowheads="1"/>
          </p:cNvSpPr>
          <p:nvPr/>
        </p:nvSpPr>
        <p:spPr bwMode="auto">
          <a:xfrm>
            <a:off x="3587834" y="2376489"/>
            <a:ext cx="547687" cy="242887"/>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14</a:t>
            </a:r>
          </a:p>
        </p:txBody>
      </p:sp>
      <p:sp>
        <p:nvSpPr>
          <p:cNvPr id="703520" name="Rectangle 32"/>
          <p:cNvSpPr>
            <a:spLocks noChangeAspect="1" noChangeArrowheads="1"/>
          </p:cNvSpPr>
          <p:nvPr/>
        </p:nvSpPr>
        <p:spPr bwMode="auto">
          <a:xfrm>
            <a:off x="2309896" y="5370514"/>
            <a:ext cx="549275" cy="244475"/>
          </a:xfrm>
          <a:prstGeom prst="rect">
            <a:avLst/>
          </a:prstGeom>
          <a:solidFill>
            <a:srgbClr val="FF6600"/>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12</a:t>
            </a:r>
          </a:p>
        </p:txBody>
      </p:sp>
      <p:sp>
        <p:nvSpPr>
          <p:cNvPr id="703521" name="Line 33"/>
          <p:cNvSpPr>
            <a:spLocks noChangeShapeType="1"/>
          </p:cNvSpPr>
          <p:nvPr/>
        </p:nvSpPr>
        <p:spPr bwMode="auto">
          <a:xfrm flipH="1" flipV="1">
            <a:off x="3565609" y="1285875"/>
            <a:ext cx="3175" cy="985838"/>
          </a:xfrm>
          <a:prstGeom prst="line">
            <a:avLst/>
          </a:prstGeom>
          <a:noFill/>
          <a:ln w="25400">
            <a:solidFill>
              <a:schemeClr val="tx2"/>
            </a:solidFill>
            <a:round/>
            <a:headEnd type="triangle" w="med" len="med"/>
            <a:tailEnd type="triangle" w="med" len="med"/>
          </a:ln>
          <a:effectLst/>
        </p:spPr>
        <p:txBody>
          <a:bodyPr lIns="45720" rIns="45720" anchor="ctr">
            <a:spAutoFit/>
          </a:bodyPr>
          <a:lstStyle/>
          <a:p>
            <a:endParaRPr lang="en-US" sz="3200">
              <a:latin typeface="Calibri"/>
              <a:cs typeface="Calibri"/>
            </a:endParaRPr>
          </a:p>
        </p:txBody>
      </p:sp>
      <p:sp>
        <p:nvSpPr>
          <p:cNvPr id="703523" name="Rectangle 35"/>
          <p:cNvSpPr>
            <a:spLocks noChangeAspect="1" noChangeArrowheads="1"/>
          </p:cNvSpPr>
          <p:nvPr/>
        </p:nvSpPr>
        <p:spPr bwMode="auto">
          <a:xfrm>
            <a:off x="2309895" y="4641850"/>
            <a:ext cx="547688" cy="242888"/>
          </a:xfrm>
          <a:prstGeom prst="rect">
            <a:avLst/>
          </a:prstGeom>
          <a:solidFill>
            <a:srgbClr val="00FFFF"/>
          </a:solidFill>
          <a:ln w="12700">
            <a:solidFill>
              <a:schemeClr val="tx1"/>
            </a:solidFill>
            <a:miter lim="800000"/>
            <a:headEnd/>
            <a:tailEnd/>
          </a:ln>
          <a:effectLst/>
        </p:spPr>
        <p:txBody>
          <a:bodyPr wrap="none" anchor="ctr"/>
          <a:lstStyle/>
          <a:p>
            <a:pPr algn="ctr" eaLnBrk="0" hangingPunct="0"/>
            <a:r>
              <a:rPr lang="en-US" sz="2000" b="1" dirty="0">
                <a:latin typeface="Calibri"/>
                <a:cs typeface="Calibri"/>
              </a:rPr>
              <a:t>4*</a:t>
            </a:r>
          </a:p>
        </p:txBody>
      </p:sp>
      <p:sp>
        <p:nvSpPr>
          <p:cNvPr id="703532" name="Text Box 44"/>
          <p:cNvSpPr txBox="1">
            <a:spLocks noChangeArrowheads="1"/>
          </p:cNvSpPr>
          <p:nvPr/>
        </p:nvSpPr>
        <p:spPr bwMode="auto">
          <a:xfrm>
            <a:off x="3607301" y="3067050"/>
            <a:ext cx="964367" cy="651460"/>
          </a:xfrm>
          <a:prstGeom prst="rect">
            <a:avLst/>
          </a:prstGeom>
          <a:noFill/>
          <a:ln w="19050">
            <a:noFill/>
            <a:miter lim="800000"/>
            <a:headEnd/>
            <a:tailEnd type="none" w="sm" len="sm"/>
          </a:ln>
          <a:effectLst/>
        </p:spPr>
        <p:txBody>
          <a:bodyPr wrap="none" lIns="45720" rIns="45720">
            <a:spAutoFit/>
          </a:bodyPr>
          <a:lstStyle/>
          <a:p>
            <a:pPr algn="ctr" eaLnBrk="0" hangingPunct="0">
              <a:lnSpc>
                <a:spcPct val="90000"/>
              </a:lnSpc>
            </a:pPr>
            <a:r>
              <a:rPr lang="en-US" sz="2000" b="1" dirty="0">
                <a:latin typeface="Calibri"/>
                <a:cs typeface="Calibri"/>
              </a:rPr>
              <a:t>Request</a:t>
            </a:r>
          </a:p>
          <a:p>
            <a:pPr algn="ctr" eaLnBrk="0" hangingPunct="0">
              <a:lnSpc>
                <a:spcPct val="90000"/>
              </a:lnSpc>
            </a:pPr>
            <a:r>
              <a:rPr lang="en-US" sz="2000" b="1" dirty="0">
                <a:latin typeface="Calibri"/>
                <a:cs typeface="Calibri"/>
              </a:rPr>
              <a:t>12</a:t>
            </a:r>
          </a:p>
        </p:txBody>
      </p:sp>
      <p:sp>
        <p:nvSpPr>
          <p:cNvPr id="703533" name="Rectangle 45"/>
          <p:cNvSpPr>
            <a:spLocks noChangeAspect="1" noChangeArrowheads="1"/>
          </p:cNvSpPr>
          <p:nvPr/>
        </p:nvSpPr>
        <p:spPr bwMode="auto">
          <a:xfrm>
            <a:off x="2278145" y="2384425"/>
            <a:ext cx="547688" cy="242888"/>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4*</a:t>
            </a:r>
          </a:p>
        </p:txBody>
      </p:sp>
      <p:sp>
        <p:nvSpPr>
          <p:cNvPr id="703534" name="Rectangle 46"/>
          <p:cNvSpPr>
            <a:spLocks noChangeAspect="1" noChangeArrowheads="1"/>
          </p:cNvSpPr>
          <p:nvPr/>
        </p:nvSpPr>
        <p:spPr bwMode="auto">
          <a:xfrm>
            <a:off x="2277550" y="2381646"/>
            <a:ext cx="547687" cy="242887"/>
          </a:xfrm>
          <a:prstGeom prst="rect">
            <a:avLst/>
          </a:prstGeom>
          <a:solidFill>
            <a:srgbClr val="00FFFF"/>
          </a:solidFill>
          <a:ln w="12700">
            <a:solidFill>
              <a:schemeClr val="tx1"/>
            </a:solidFill>
            <a:miter lim="800000"/>
            <a:headEnd/>
            <a:tailEnd/>
          </a:ln>
          <a:effectLst/>
        </p:spPr>
        <p:txBody>
          <a:bodyPr wrap="none" anchor="ctr"/>
          <a:lstStyle/>
          <a:p>
            <a:pPr algn="ctr" eaLnBrk="0" hangingPunct="0"/>
            <a:r>
              <a:rPr lang="en-US" sz="2000" b="1">
                <a:latin typeface="Calibri"/>
                <a:cs typeface="Calibri"/>
              </a:rPr>
              <a:t>4*</a:t>
            </a:r>
          </a:p>
        </p:txBody>
      </p:sp>
      <p:sp>
        <p:nvSpPr>
          <p:cNvPr id="703535" name="Rectangle 47"/>
          <p:cNvSpPr>
            <a:spLocks noChangeAspect="1" noChangeArrowheads="1"/>
          </p:cNvSpPr>
          <p:nvPr/>
        </p:nvSpPr>
        <p:spPr bwMode="auto">
          <a:xfrm>
            <a:off x="2278146" y="2385097"/>
            <a:ext cx="549275" cy="244475"/>
          </a:xfrm>
          <a:prstGeom prst="rect">
            <a:avLst/>
          </a:prstGeom>
          <a:solidFill>
            <a:srgbClr val="FF6600"/>
          </a:solidFill>
          <a:ln w="12700">
            <a:solidFill>
              <a:schemeClr val="tx1"/>
            </a:solidFill>
            <a:miter lim="800000"/>
            <a:headEnd/>
            <a:tailEnd/>
          </a:ln>
          <a:effectLst/>
        </p:spPr>
        <p:txBody>
          <a:bodyPr wrap="none" anchor="ctr"/>
          <a:lstStyle/>
          <a:p>
            <a:pPr algn="ctr" eaLnBrk="0" hangingPunct="0"/>
            <a:r>
              <a:rPr lang="en-US" sz="2000" b="1" dirty="0">
                <a:latin typeface="Calibri"/>
                <a:cs typeface="Calibri"/>
              </a:rPr>
              <a:t>12</a:t>
            </a:r>
          </a:p>
        </p:txBody>
      </p:sp>
      <p:sp>
        <p:nvSpPr>
          <p:cNvPr id="44" name="Rectangle 47"/>
          <p:cNvSpPr>
            <a:spLocks noChangeAspect="1" noChangeArrowheads="1"/>
          </p:cNvSpPr>
          <p:nvPr/>
        </p:nvSpPr>
        <p:spPr bwMode="auto">
          <a:xfrm>
            <a:off x="2646321" y="2670401"/>
            <a:ext cx="549275" cy="244475"/>
          </a:xfrm>
          <a:prstGeom prst="rect">
            <a:avLst/>
          </a:prstGeom>
          <a:solidFill>
            <a:srgbClr val="FF6600"/>
          </a:solidFill>
          <a:ln w="12700">
            <a:solidFill>
              <a:schemeClr val="tx1"/>
            </a:solidFill>
            <a:miter lim="800000"/>
            <a:headEnd/>
            <a:tailEnd/>
          </a:ln>
          <a:effectLst/>
        </p:spPr>
        <p:txBody>
          <a:bodyPr wrap="none" anchor="ctr"/>
          <a:lstStyle/>
          <a:p>
            <a:pPr algn="ctr" eaLnBrk="0" hangingPunct="0"/>
            <a:r>
              <a:rPr lang="en-US" sz="2000" b="1" dirty="0">
                <a:latin typeface="Calibri"/>
                <a:cs typeface="Calibri"/>
              </a:rPr>
              <a:t>12</a:t>
            </a:r>
          </a:p>
        </p:txBody>
      </p:sp>
      <p:sp>
        <p:nvSpPr>
          <p:cNvPr id="2" name="TextBox 1"/>
          <p:cNvSpPr txBox="1"/>
          <p:nvPr/>
        </p:nvSpPr>
        <p:spPr>
          <a:xfrm>
            <a:off x="1882858" y="5930972"/>
            <a:ext cx="3084287" cy="646331"/>
          </a:xfrm>
          <a:prstGeom prst="rect">
            <a:avLst/>
          </a:prstGeom>
          <a:noFill/>
        </p:spPr>
        <p:txBody>
          <a:bodyPr wrap="square" rtlCol="0">
            <a:spAutoFit/>
          </a:bodyPr>
          <a:lstStyle/>
          <a:p>
            <a:r>
              <a:rPr lang="en-US" dirty="0">
                <a:latin typeface="Calibri" pitchFamily="34" charset="0"/>
              </a:rPr>
              <a:t>“ * ” means the block is </a:t>
            </a:r>
            <a:r>
              <a:rPr lang="en-US" i="1" dirty="0">
                <a:latin typeface="Calibri" pitchFamily="34" charset="0"/>
              </a:rPr>
              <a:t>dirty</a:t>
            </a:r>
            <a:r>
              <a:rPr lang="en-US" dirty="0">
                <a:latin typeface="Calibri" pitchFamily="34" charset="0"/>
              </a:rPr>
              <a:t> (i.e., it has been modified)</a:t>
            </a:r>
          </a:p>
        </p:txBody>
      </p:sp>
      <p:sp>
        <p:nvSpPr>
          <p:cNvPr id="3" name="Slide Number Placeholder 2">
            <a:extLst>
              <a:ext uri="{FF2B5EF4-FFF2-40B4-BE49-F238E27FC236}">
                <a16:creationId xmlns:a16="http://schemas.microsoft.com/office/drawing/2014/main" id="{712AE825-C063-4DE7-83EF-E17CE0343735}"/>
              </a:ext>
            </a:extLst>
          </p:cNvPr>
          <p:cNvSpPr>
            <a:spLocks noGrp="1"/>
          </p:cNvSpPr>
          <p:nvPr>
            <p:ph type="sldNum" sz="quarter" idx="12"/>
          </p:nvPr>
        </p:nvSpPr>
        <p:spPr/>
        <p:txBody>
          <a:bodyPr/>
          <a:lstStyle/>
          <a:p>
            <a:fld id="{0778C724-3839-4D76-A707-B4C23905D055}" type="slidenum">
              <a:rPr lang="en-US" smtClean="0"/>
              <a:t>40</a:t>
            </a:fld>
            <a:endParaRPr lang="en-US"/>
          </a:p>
        </p:txBody>
      </p:sp>
    </p:spTree>
    <p:extLst>
      <p:ext uri="{BB962C8B-B14F-4D97-AF65-F5344CB8AC3E}">
        <p14:creationId xmlns:p14="http://schemas.microsoft.com/office/powerpoint/2010/main" val="3090470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349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3494">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35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35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0349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0349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0349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03494">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035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035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03535"/>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03526"/>
                                        </p:tgtEl>
                                        <p:attrNameLst>
                                          <p:attrName>style.visibility</p:attrName>
                                        </p:attrNameLst>
                                      </p:cBhvr>
                                      <p:to>
                                        <p:strVal val="visible"/>
                                      </p:to>
                                    </p:set>
                                  </p:childTnLst>
                                </p:cTn>
                              </p:par>
                              <p:par>
                                <p:cTn id="39" presetID="1" presetClass="exit" presetSubtype="0" fill="hold" grpId="2" nodeType="withEffect">
                                  <p:stCondLst>
                                    <p:cond delay="0"/>
                                  </p:stCondLst>
                                  <p:childTnLst>
                                    <p:set>
                                      <p:cBhvr>
                                        <p:cTn id="40" dur="1" fill="hold">
                                          <p:stCondLst>
                                            <p:cond delay="0"/>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526" grpId="0" animBg="1"/>
      <p:bldP spid="703520" grpId="0" animBg="1"/>
      <p:bldP spid="703523" grpId="0" animBg="1"/>
      <p:bldP spid="703532" grpId="0"/>
      <p:bldP spid="703534" grpId="0" animBg="1"/>
      <p:bldP spid="703535" grpId="0" animBg="1"/>
      <p:bldP spid="44" grpId="0" animBg="1"/>
      <p:bldP spid="44" grpId="1" animBg="1"/>
      <p:bldP spid="44" grpId="2"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Grp="1" noChangeArrowheads="1"/>
          </p:cNvSpPr>
          <p:nvPr>
            <p:ph type="title"/>
          </p:nvPr>
        </p:nvSpPr>
        <p:spPr/>
        <p:txBody>
          <a:bodyPr/>
          <a:lstStyle/>
          <a:p>
            <a:r>
              <a:rPr lang="en-US" dirty="0"/>
              <a:t>Cache Misses Taxonomy</a:t>
            </a:r>
          </a:p>
        </p:txBody>
      </p:sp>
      <p:sp>
        <p:nvSpPr>
          <p:cNvPr id="704515" name="Rectangle 3"/>
          <p:cNvSpPr>
            <a:spLocks noGrp="1" noChangeArrowheads="1"/>
          </p:cNvSpPr>
          <p:nvPr>
            <p:ph idx="1"/>
          </p:nvPr>
        </p:nvSpPr>
        <p:spPr/>
        <p:txBody>
          <a:bodyPr>
            <a:normAutofit/>
          </a:bodyPr>
          <a:lstStyle/>
          <a:p>
            <a:r>
              <a:rPr lang="en-US" sz="2400" b="1" dirty="0"/>
              <a:t>Cold (compulsory) miss</a:t>
            </a:r>
          </a:p>
          <a:p>
            <a:pPr lvl="1"/>
            <a:r>
              <a:rPr lang="en-US" sz="1800" dirty="0"/>
              <a:t>Cold misses occur when a block is accessed for the first time</a:t>
            </a:r>
          </a:p>
          <a:p>
            <a:pPr lvl="1"/>
            <a:r>
              <a:rPr lang="en-US" sz="1800" dirty="0"/>
              <a:t>No one ever accessed it, so there wasn’t any reason to bring it into cache</a:t>
            </a:r>
          </a:p>
          <a:p>
            <a:pPr lvl="1"/>
            <a:endParaRPr lang="en-US" sz="1800" dirty="0"/>
          </a:p>
          <a:p>
            <a:r>
              <a:rPr lang="en-US" sz="2400" b="1" dirty="0"/>
              <a:t>Capacity miss</a:t>
            </a:r>
          </a:p>
          <a:p>
            <a:pPr lvl="1"/>
            <a:r>
              <a:rPr lang="en-US" sz="1800" dirty="0"/>
              <a:t>Occurs when the set of active cache blocks (</a:t>
            </a:r>
            <a:r>
              <a:rPr lang="en-US" sz="1800" i="1" dirty="0"/>
              <a:t>working set</a:t>
            </a:r>
            <a:r>
              <a:rPr lang="en-US" sz="1800" dirty="0"/>
              <a:t>) is larger than the cache</a:t>
            </a:r>
          </a:p>
          <a:p>
            <a:pPr lvl="1"/>
            <a:r>
              <a:rPr lang="en-US" sz="1800" dirty="0"/>
              <a:t>There’s no way the working set can all fit in the cache, so there will be misses</a:t>
            </a:r>
            <a:endParaRPr lang="en-US" sz="1000" dirty="0">
              <a:solidFill>
                <a:schemeClr val="bg1">
                  <a:lumMod val="65000"/>
                </a:schemeClr>
              </a:solidFill>
            </a:endParaRPr>
          </a:p>
          <a:p>
            <a:pPr lvl="1"/>
            <a:endParaRPr lang="en-US" sz="1800" dirty="0">
              <a:solidFill>
                <a:schemeClr val="bg1">
                  <a:lumMod val="65000"/>
                </a:schemeClr>
              </a:solidFill>
            </a:endParaRPr>
          </a:p>
          <a:p>
            <a:r>
              <a:rPr lang="en-US" sz="2400" b="1" dirty="0"/>
              <a:t>Conflict miss</a:t>
            </a:r>
          </a:p>
          <a:p>
            <a:pPr lvl="1"/>
            <a:r>
              <a:rPr lang="en-US" sz="1800" dirty="0"/>
              <a:t>In most caches, blocks cannot be stored in any available slot</a:t>
            </a:r>
          </a:p>
          <a:p>
            <a:pPr lvl="1"/>
            <a:r>
              <a:rPr lang="en-US" sz="1800" dirty="0"/>
              <a:t>If two blocks need to go in the same slot, need to evict the old one to store the new!</a:t>
            </a:r>
          </a:p>
          <a:p>
            <a:pPr lvl="1"/>
            <a:r>
              <a:rPr lang="en-US" sz="1800" dirty="0"/>
              <a:t>If after that, we need to access the old block, conflict miss!</a:t>
            </a:r>
          </a:p>
          <a:p>
            <a:pPr lvl="2"/>
            <a:r>
              <a:rPr lang="en-US" sz="1800" dirty="0"/>
              <a:t>We had a conflict, evicted a block, and now we miss trying to access that block</a:t>
            </a:r>
          </a:p>
          <a:p>
            <a:pPr lvl="1"/>
            <a:r>
              <a:rPr lang="en-US" sz="1800" b="1" dirty="0"/>
              <a:t>Note</a:t>
            </a:r>
            <a:r>
              <a:rPr lang="en-US" sz="1800" dirty="0"/>
              <a:t>: can happen even when there is “room” elsewhere in the cache!</a:t>
            </a:r>
          </a:p>
          <a:p>
            <a:pPr lvl="1"/>
            <a:endParaRPr lang="en-US" sz="1800" dirty="0"/>
          </a:p>
        </p:txBody>
      </p:sp>
      <p:sp>
        <p:nvSpPr>
          <p:cNvPr id="2" name="Slide Number Placeholder 1">
            <a:extLst>
              <a:ext uri="{FF2B5EF4-FFF2-40B4-BE49-F238E27FC236}">
                <a16:creationId xmlns:a16="http://schemas.microsoft.com/office/drawing/2014/main" id="{64B9C04E-C846-4A45-90B9-A641E3AD0229}"/>
              </a:ext>
            </a:extLst>
          </p:cNvPr>
          <p:cNvSpPr>
            <a:spLocks noGrp="1"/>
          </p:cNvSpPr>
          <p:nvPr>
            <p:ph type="sldNum" sz="quarter" idx="12"/>
          </p:nvPr>
        </p:nvSpPr>
        <p:spPr/>
        <p:txBody>
          <a:bodyPr/>
          <a:lstStyle/>
          <a:p>
            <a:fld id="{0778C724-3839-4D76-A707-B4C23905D055}" type="slidenum">
              <a:rPr lang="en-US" smtClean="0"/>
              <a:t>41</a:t>
            </a:fld>
            <a:endParaRPr lang="en-US"/>
          </a:p>
        </p:txBody>
      </p:sp>
    </p:spTree>
    <p:extLst>
      <p:ext uri="{BB962C8B-B14F-4D97-AF65-F5344CB8AC3E}">
        <p14:creationId xmlns:p14="http://schemas.microsoft.com/office/powerpoint/2010/main" val="42873207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C8AE-C498-4811-8E91-6876E4E1106B}"/>
              </a:ext>
            </a:extLst>
          </p:cNvPr>
          <p:cNvSpPr>
            <a:spLocks noGrp="1"/>
          </p:cNvSpPr>
          <p:nvPr>
            <p:ph type="title"/>
          </p:nvPr>
        </p:nvSpPr>
        <p:spPr/>
        <p:txBody>
          <a:bodyPr/>
          <a:lstStyle/>
          <a:p>
            <a:r>
              <a:rPr lang="en-US" dirty="0"/>
              <a:t>Break + Video</a:t>
            </a:r>
          </a:p>
        </p:txBody>
      </p:sp>
      <p:sp>
        <p:nvSpPr>
          <p:cNvPr id="3" name="Content Placeholder 2">
            <a:extLst>
              <a:ext uri="{FF2B5EF4-FFF2-40B4-BE49-F238E27FC236}">
                <a16:creationId xmlns:a16="http://schemas.microsoft.com/office/drawing/2014/main" id="{95748590-1808-4AA5-B592-C13E71EF3804}"/>
              </a:ext>
            </a:extLst>
          </p:cNvPr>
          <p:cNvSpPr>
            <a:spLocks noGrp="1"/>
          </p:cNvSpPr>
          <p:nvPr>
            <p:ph idx="1"/>
          </p:nvPr>
        </p:nvSpPr>
        <p:spPr/>
        <p:txBody>
          <a:bodyPr/>
          <a:lstStyle/>
          <a:p>
            <a:r>
              <a:rPr lang="en-US" dirty="0"/>
              <a:t>How do you remember which cache miss is which?</a:t>
            </a:r>
          </a:p>
          <a:p>
            <a:pPr lvl="1"/>
            <a:r>
              <a:rPr lang="en-US" dirty="0"/>
              <a:t>Mr. Bean can help you tell the difference! (video)</a:t>
            </a:r>
          </a:p>
          <a:p>
            <a:endParaRPr lang="en-US" dirty="0"/>
          </a:p>
        </p:txBody>
      </p:sp>
      <p:sp>
        <p:nvSpPr>
          <p:cNvPr id="4" name="Slide Number Placeholder 3">
            <a:extLst>
              <a:ext uri="{FF2B5EF4-FFF2-40B4-BE49-F238E27FC236}">
                <a16:creationId xmlns:a16="http://schemas.microsoft.com/office/drawing/2014/main" id="{0209BE0B-CB7E-4DEE-8347-C97B543754F9}"/>
              </a:ext>
            </a:extLst>
          </p:cNvPr>
          <p:cNvSpPr>
            <a:spLocks noGrp="1"/>
          </p:cNvSpPr>
          <p:nvPr>
            <p:ph type="sldNum" sz="quarter" idx="12"/>
          </p:nvPr>
        </p:nvSpPr>
        <p:spPr/>
        <p:txBody>
          <a:bodyPr/>
          <a:lstStyle/>
          <a:p>
            <a:fld id="{0778C724-3839-4D76-A707-B4C23905D055}" type="slidenum">
              <a:rPr lang="en-US" smtClean="0"/>
              <a:t>42</a:t>
            </a:fld>
            <a:endParaRPr lang="en-US"/>
          </a:p>
        </p:txBody>
      </p:sp>
    </p:spTree>
    <p:extLst>
      <p:ext uri="{BB962C8B-B14F-4D97-AF65-F5344CB8AC3E}">
        <p14:creationId xmlns:p14="http://schemas.microsoft.com/office/powerpoint/2010/main" val="4756555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43</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Technologies and Trends</a:t>
            </a:r>
          </a:p>
          <a:p>
            <a:endParaRPr lang="en-US" dirty="0"/>
          </a:p>
          <a:p>
            <a:r>
              <a:rPr lang="en-US" dirty="0"/>
              <a:t>Memory Hierarchy</a:t>
            </a:r>
          </a:p>
          <a:p>
            <a:endParaRPr lang="en-US" dirty="0"/>
          </a:p>
          <a:p>
            <a:r>
              <a:rPr lang="en-US" b="1" dirty="0"/>
              <a:t>Locality of Reference</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20318093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p:nvPr>
        </p:nvSpPr>
        <p:spPr/>
        <p:txBody>
          <a:bodyPr/>
          <a:lstStyle/>
          <a:p>
            <a:r>
              <a:rPr lang="en-US" dirty="0"/>
              <a:t>Locality</a:t>
            </a:r>
          </a:p>
        </p:txBody>
      </p:sp>
      <p:sp>
        <p:nvSpPr>
          <p:cNvPr id="695299" name="Rectangle 3"/>
          <p:cNvSpPr>
            <a:spLocks noGrp="1" noChangeArrowheads="1"/>
          </p:cNvSpPr>
          <p:nvPr>
            <p:ph idx="1"/>
          </p:nvPr>
        </p:nvSpPr>
        <p:spPr/>
        <p:txBody>
          <a:bodyPr>
            <a:normAutofit fontScale="92500" lnSpcReduction="10000"/>
          </a:bodyPr>
          <a:lstStyle/>
          <a:p>
            <a:pPr>
              <a:lnSpc>
                <a:spcPct val="85000"/>
              </a:lnSpc>
            </a:pPr>
            <a:r>
              <a:rPr lang="en-US" dirty="0"/>
              <a:t>Goal: predict which data the CPU will want to access</a:t>
            </a:r>
          </a:p>
          <a:p>
            <a:pPr lvl="1">
              <a:lnSpc>
                <a:spcPct val="85000"/>
              </a:lnSpc>
            </a:pPr>
            <a:r>
              <a:rPr lang="en-US" dirty="0"/>
              <a:t>So we can bring it to (and keep it in!) fast memory</a:t>
            </a:r>
          </a:p>
          <a:p>
            <a:pPr lvl="1">
              <a:lnSpc>
                <a:spcPct val="85000"/>
              </a:lnSpc>
            </a:pPr>
            <a:r>
              <a:rPr lang="en-US" dirty="0"/>
              <a:t>Problem: memory is huge! (billions of bytes) how do you decide which to save?</a:t>
            </a:r>
          </a:p>
          <a:p>
            <a:pPr lvl="1">
              <a:lnSpc>
                <a:spcPct val="85000"/>
              </a:lnSpc>
            </a:pPr>
            <a:endParaRPr lang="en-US" dirty="0"/>
          </a:p>
          <a:p>
            <a:pPr>
              <a:lnSpc>
                <a:spcPct val="85000"/>
              </a:lnSpc>
            </a:pPr>
            <a:r>
              <a:rPr lang="en-US" dirty="0"/>
              <a:t>Principle of Locality</a:t>
            </a:r>
          </a:p>
          <a:p>
            <a:pPr lvl="1">
              <a:lnSpc>
                <a:spcPct val="90000"/>
              </a:lnSpc>
            </a:pPr>
            <a:r>
              <a:rPr lang="en-US" dirty="0"/>
              <a:t>Programs tend to reuse/use data items recently used or nearby those recently used</a:t>
            </a:r>
          </a:p>
          <a:p>
            <a:pPr lvl="1">
              <a:lnSpc>
                <a:spcPct val="90000"/>
              </a:lnSpc>
            </a:pPr>
            <a:endParaRPr lang="en-US" dirty="0"/>
          </a:p>
          <a:p>
            <a:r>
              <a:rPr lang="en-US" dirty="0"/>
              <a:t>Temporal locality</a:t>
            </a:r>
          </a:p>
          <a:p>
            <a:pPr lvl="1"/>
            <a:r>
              <a:rPr lang="en-US" dirty="0"/>
              <a:t>Recently referenced items are likely to be referenced in the near future</a:t>
            </a:r>
          </a:p>
          <a:p>
            <a:pPr lvl="1"/>
            <a:endParaRPr lang="en-US" dirty="0"/>
          </a:p>
          <a:p>
            <a:r>
              <a:rPr lang="en-US" dirty="0"/>
              <a:t>Spatial locality</a:t>
            </a:r>
          </a:p>
          <a:p>
            <a:pPr lvl="1">
              <a:lnSpc>
                <a:spcPct val="90000"/>
              </a:lnSpc>
            </a:pPr>
            <a:r>
              <a:rPr lang="en-US" dirty="0"/>
              <a:t>Items with nearby addresses tend to be referenced close together in time</a:t>
            </a:r>
          </a:p>
        </p:txBody>
      </p:sp>
      <p:sp>
        <p:nvSpPr>
          <p:cNvPr id="2" name="Slide Number Placeholder 1">
            <a:extLst>
              <a:ext uri="{FF2B5EF4-FFF2-40B4-BE49-F238E27FC236}">
                <a16:creationId xmlns:a16="http://schemas.microsoft.com/office/drawing/2014/main" id="{7F971609-9453-42CF-8934-1C0167EE7CE3}"/>
              </a:ext>
            </a:extLst>
          </p:cNvPr>
          <p:cNvSpPr>
            <a:spLocks noGrp="1"/>
          </p:cNvSpPr>
          <p:nvPr>
            <p:ph type="sldNum" sz="quarter" idx="12"/>
          </p:nvPr>
        </p:nvSpPr>
        <p:spPr/>
        <p:txBody>
          <a:bodyPr/>
          <a:lstStyle/>
          <a:p>
            <a:fld id="{0778C724-3839-4D76-A707-B4C23905D055}" type="slidenum">
              <a:rPr lang="en-US" smtClean="0"/>
              <a:t>44</a:t>
            </a:fld>
            <a:endParaRPr lang="en-US"/>
          </a:p>
        </p:txBody>
      </p:sp>
    </p:spTree>
    <p:extLst>
      <p:ext uri="{BB962C8B-B14F-4D97-AF65-F5344CB8AC3E}">
        <p14:creationId xmlns:p14="http://schemas.microsoft.com/office/powerpoint/2010/main" val="10395438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C8AE-C498-4811-8E91-6876E4E1106B}"/>
              </a:ext>
            </a:extLst>
          </p:cNvPr>
          <p:cNvSpPr>
            <a:spLocks noGrp="1"/>
          </p:cNvSpPr>
          <p:nvPr>
            <p:ph type="title"/>
          </p:nvPr>
        </p:nvSpPr>
        <p:spPr/>
        <p:txBody>
          <a:bodyPr/>
          <a:lstStyle/>
          <a:p>
            <a:r>
              <a:rPr lang="en-US" dirty="0"/>
              <a:t>Types of locality practice</a:t>
            </a:r>
          </a:p>
        </p:txBody>
      </p:sp>
      <p:sp>
        <p:nvSpPr>
          <p:cNvPr id="3" name="Content Placeholder 2">
            <a:extLst>
              <a:ext uri="{FF2B5EF4-FFF2-40B4-BE49-F238E27FC236}">
                <a16:creationId xmlns:a16="http://schemas.microsoft.com/office/drawing/2014/main" id="{95748590-1808-4AA5-B592-C13E71EF3804}"/>
              </a:ext>
            </a:extLst>
          </p:cNvPr>
          <p:cNvSpPr>
            <a:spLocks noGrp="1"/>
          </p:cNvSpPr>
          <p:nvPr>
            <p:ph idx="1"/>
          </p:nvPr>
        </p:nvSpPr>
        <p:spPr>
          <a:xfrm>
            <a:off x="607595" y="1143000"/>
            <a:ext cx="10972800" cy="5213350"/>
          </a:xfrm>
        </p:spPr>
        <p:txBody>
          <a:bodyPr>
            <a:normAutofit/>
          </a:bodyPr>
          <a:lstStyle/>
          <a:p>
            <a:r>
              <a:rPr lang="en-US" sz="2400" dirty="0"/>
              <a:t>Temporal locality</a:t>
            </a:r>
          </a:p>
          <a:p>
            <a:pPr lvl="1"/>
            <a:r>
              <a:rPr lang="en-US" sz="2000" dirty="0"/>
              <a:t>Recently referenced items are likely to be referenced in the near future</a:t>
            </a:r>
          </a:p>
          <a:p>
            <a:r>
              <a:rPr lang="en-US" sz="2400" dirty="0"/>
              <a:t>Spatial locality</a:t>
            </a:r>
          </a:p>
          <a:p>
            <a:pPr lvl="1">
              <a:lnSpc>
                <a:spcPct val="90000"/>
              </a:lnSpc>
            </a:pPr>
            <a:r>
              <a:rPr lang="en-US" sz="2000" dirty="0"/>
              <a:t>Items with nearby addresses tend to be referenced close together in time</a:t>
            </a:r>
          </a:p>
          <a:p>
            <a:pPr lvl="1">
              <a:lnSpc>
                <a:spcPct val="90000"/>
              </a:lnSpc>
            </a:pPr>
            <a:endParaRPr lang="en-US" sz="2000" dirty="0"/>
          </a:p>
          <a:p>
            <a:pPr lvl="1">
              <a:lnSpc>
                <a:spcPct val="90000"/>
              </a:lnSpc>
            </a:pPr>
            <a:endParaRPr lang="en-US" sz="2000" dirty="0"/>
          </a:p>
          <a:p>
            <a:r>
              <a:rPr lang="en-US" sz="2400" dirty="0"/>
              <a:t>Quiz: what kind of locality?</a:t>
            </a:r>
          </a:p>
          <a:p>
            <a:pPr lvl="1"/>
            <a:r>
              <a:rPr lang="en-US" sz="2000" dirty="0"/>
              <a:t>Data</a:t>
            </a:r>
          </a:p>
          <a:p>
            <a:pPr lvl="2"/>
            <a:r>
              <a:rPr lang="en-US" sz="2000" dirty="0"/>
              <a:t>Reference array elements in succession:</a:t>
            </a:r>
          </a:p>
          <a:p>
            <a:pPr lvl="2"/>
            <a:r>
              <a:rPr lang="en-US" sz="2000" dirty="0"/>
              <a:t>Reference sum each iteration:</a:t>
            </a:r>
          </a:p>
          <a:p>
            <a:pPr lvl="1"/>
            <a:r>
              <a:rPr lang="en-US" sz="2000" dirty="0"/>
              <a:t>Instructions</a:t>
            </a:r>
          </a:p>
          <a:p>
            <a:pPr lvl="2"/>
            <a:r>
              <a:rPr lang="en-US" sz="2000" dirty="0"/>
              <a:t>Execute instructions in sequence:</a:t>
            </a:r>
          </a:p>
          <a:p>
            <a:pPr lvl="2"/>
            <a:r>
              <a:rPr lang="en-US" sz="2000" dirty="0"/>
              <a:t>Cycle through loop repeatedly:</a:t>
            </a:r>
          </a:p>
          <a:p>
            <a:endParaRPr lang="en-US" sz="2400" dirty="0"/>
          </a:p>
        </p:txBody>
      </p:sp>
      <p:sp>
        <p:nvSpPr>
          <p:cNvPr id="4" name="Slide Number Placeholder 3">
            <a:extLst>
              <a:ext uri="{FF2B5EF4-FFF2-40B4-BE49-F238E27FC236}">
                <a16:creationId xmlns:a16="http://schemas.microsoft.com/office/drawing/2014/main" id="{0209BE0B-CB7E-4DEE-8347-C97B543754F9}"/>
              </a:ext>
            </a:extLst>
          </p:cNvPr>
          <p:cNvSpPr>
            <a:spLocks noGrp="1"/>
          </p:cNvSpPr>
          <p:nvPr>
            <p:ph type="sldNum" sz="quarter" idx="12"/>
          </p:nvPr>
        </p:nvSpPr>
        <p:spPr/>
        <p:txBody>
          <a:bodyPr/>
          <a:lstStyle/>
          <a:p>
            <a:fld id="{0778C724-3839-4D76-A707-B4C23905D055}" type="slidenum">
              <a:rPr lang="en-US" smtClean="0"/>
              <a:t>45</a:t>
            </a:fld>
            <a:endParaRPr lang="en-US"/>
          </a:p>
        </p:txBody>
      </p:sp>
      <p:sp>
        <p:nvSpPr>
          <p:cNvPr id="6" name="Rectangle 5">
            <a:extLst>
              <a:ext uri="{FF2B5EF4-FFF2-40B4-BE49-F238E27FC236}">
                <a16:creationId xmlns:a16="http://schemas.microsoft.com/office/drawing/2014/main" id="{06C58EB6-DB77-4D8F-A6B3-01C5BD5C5EB1}"/>
              </a:ext>
            </a:extLst>
          </p:cNvPr>
          <p:cNvSpPr>
            <a:spLocks noChangeArrowheads="1"/>
          </p:cNvSpPr>
          <p:nvPr/>
        </p:nvSpPr>
        <p:spPr bwMode="auto">
          <a:xfrm>
            <a:off x="7418302" y="2924388"/>
            <a:ext cx="3705895" cy="1320874"/>
          </a:xfrm>
          <a:prstGeom prst="rect">
            <a:avLst/>
          </a:prstGeom>
          <a:noFill/>
          <a:ln w="25400">
            <a:solidFill>
              <a:schemeClr val="accent1"/>
            </a:solidFill>
            <a:miter lim="800000"/>
            <a:headEnd/>
            <a:tailEnd/>
          </a:ln>
          <a:effectLst/>
        </p:spPr>
        <p:txBody>
          <a:bodyPr wrap="square" lIns="90487" tIns="44450" rIns="90487" bIns="44450">
            <a:spAutoFit/>
          </a:bodyPr>
          <a:lstStyle/>
          <a:p>
            <a:pPr eaLnBrk="0" hangingPunct="0">
              <a:tabLst>
                <a:tab pos="457200" algn="l"/>
              </a:tabLst>
            </a:pPr>
            <a:r>
              <a:rPr lang="en-US" sz="2000" b="1" dirty="0">
                <a:latin typeface="Courier New" pitchFamily="49" charset="0"/>
              </a:rPr>
              <a:t>sum = 0;</a:t>
            </a:r>
          </a:p>
          <a:p>
            <a:pPr eaLnBrk="0" hangingPunct="0">
              <a:tabLst>
                <a:tab pos="457200" algn="l"/>
              </a:tabLst>
            </a:pPr>
            <a:r>
              <a:rPr lang="en-US" sz="2000" b="1" dirty="0">
                <a:latin typeface="Courier New" pitchFamily="49" charset="0"/>
              </a:rPr>
              <a:t>for (</a:t>
            </a:r>
            <a:r>
              <a:rPr lang="en-US" sz="2000" b="1" dirty="0" err="1">
                <a:latin typeface="Courier New" pitchFamily="49" charset="0"/>
              </a:rPr>
              <a:t>i</a:t>
            </a:r>
            <a:r>
              <a:rPr lang="en-US" sz="2000" b="1" dirty="0">
                <a:latin typeface="Courier New" pitchFamily="49" charset="0"/>
              </a:rPr>
              <a:t> = 0; </a:t>
            </a:r>
            <a:r>
              <a:rPr lang="en-US" sz="2000" b="1" dirty="0" err="1">
                <a:latin typeface="Courier New" pitchFamily="49" charset="0"/>
              </a:rPr>
              <a:t>i</a:t>
            </a:r>
            <a:r>
              <a:rPr lang="en-US" sz="2000" b="1" dirty="0">
                <a:latin typeface="Courier New" pitchFamily="49" charset="0"/>
              </a:rPr>
              <a:t> &lt; n; </a:t>
            </a:r>
            <a:r>
              <a:rPr lang="en-US" sz="2000" b="1" dirty="0" err="1">
                <a:latin typeface="Courier New" pitchFamily="49" charset="0"/>
              </a:rPr>
              <a:t>i</a:t>
            </a:r>
            <a:r>
              <a:rPr lang="en-US" sz="2000" b="1" dirty="0">
                <a:latin typeface="Courier New" pitchFamily="49" charset="0"/>
              </a:rPr>
              <a:t>++)</a:t>
            </a:r>
          </a:p>
          <a:p>
            <a:pPr eaLnBrk="0" hangingPunct="0">
              <a:tabLst>
                <a:tab pos="457200" algn="l"/>
              </a:tabLst>
            </a:pPr>
            <a:r>
              <a:rPr lang="en-US" sz="2000" b="1" dirty="0">
                <a:latin typeface="Courier New" pitchFamily="49" charset="0"/>
              </a:rPr>
              <a:t>	sum += a[</a:t>
            </a:r>
            <a:r>
              <a:rPr lang="en-US" sz="2000" b="1" dirty="0" err="1">
                <a:latin typeface="Courier New" pitchFamily="49" charset="0"/>
              </a:rPr>
              <a:t>i</a:t>
            </a:r>
            <a:r>
              <a:rPr lang="en-US" sz="2000" b="1" dirty="0">
                <a:latin typeface="Courier New" pitchFamily="49" charset="0"/>
              </a:rPr>
              <a:t>];</a:t>
            </a:r>
          </a:p>
          <a:p>
            <a:pPr eaLnBrk="0" hangingPunct="0">
              <a:tabLst>
                <a:tab pos="457200" algn="l"/>
              </a:tabLst>
            </a:pPr>
            <a:r>
              <a:rPr lang="en-US" sz="2000" b="1" dirty="0">
                <a:latin typeface="Courier New" pitchFamily="49" charset="0"/>
              </a:rPr>
              <a:t>return sum;</a:t>
            </a:r>
          </a:p>
        </p:txBody>
      </p:sp>
      <p:sp>
        <p:nvSpPr>
          <p:cNvPr id="7" name="Text Box 6">
            <a:extLst>
              <a:ext uri="{FF2B5EF4-FFF2-40B4-BE49-F238E27FC236}">
                <a16:creationId xmlns:a16="http://schemas.microsoft.com/office/drawing/2014/main" id="{9D53CED2-2068-4486-844D-84DBB772EA13}"/>
              </a:ext>
            </a:extLst>
          </p:cNvPr>
          <p:cNvSpPr txBox="1">
            <a:spLocks noChangeArrowheads="1"/>
          </p:cNvSpPr>
          <p:nvPr/>
        </p:nvSpPr>
        <p:spPr bwMode="auto">
          <a:xfrm>
            <a:off x="6459734" y="4307756"/>
            <a:ext cx="1708161" cy="341632"/>
          </a:xfrm>
          <a:prstGeom prst="rect">
            <a:avLst/>
          </a:prstGeom>
          <a:noFill/>
          <a:ln w="19050">
            <a:noFill/>
            <a:miter lim="800000"/>
            <a:headEnd/>
            <a:tailEnd type="none" w="sm" len="sm"/>
          </a:ln>
          <a:effectLst/>
        </p:spPr>
        <p:txBody>
          <a:bodyPr wrap="none" lIns="45720" rIns="45720">
            <a:spAutoFit/>
          </a:bodyPr>
          <a:lstStyle/>
          <a:p>
            <a:pPr algn="ctr" eaLnBrk="0" hangingPunct="0">
              <a:lnSpc>
                <a:spcPct val="90000"/>
              </a:lnSpc>
            </a:pPr>
            <a:r>
              <a:rPr lang="en-US" b="1" dirty="0">
                <a:latin typeface="Helvetica" pitchFamily="34" charset="0"/>
              </a:rPr>
              <a:t>Spatial locality</a:t>
            </a:r>
          </a:p>
        </p:txBody>
      </p:sp>
      <p:sp>
        <p:nvSpPr>
          <p:cNvPr id="8" name="Text Box 7">
            <a:extLst>
              <a:ext uri="{FF2B5EF4-FFF2-40B4-BE49-F238E27FC236}">
                <a16:creationId xmlns:a16="http://schemas.microsoft.com/office/drawing/2014/main" id="{75BF7FC0-8A88-4CA0-BE71-728BD85915A7}"/>
              </a:ext>
            </a:extLst>
          </p:cNvPr>
          <p:cNvSpPr txBox="1">
            <a:spLocks noChangeArrowheads="1"/>
          </p:cNvSpPr>
          <p:nvPr/>
        </p:nvSpPr>
        <p:spPr bwMode="auto">
          <a:xfrm>
            <a:off x="5607772" y="5274841"/>
            <a:ext cx="1708161" cy="341632"/>
          </a:xfrm>
          <a:prstGeom prst="rect">
            <a:avLst/>
          </a:prstGeom>
          <a:noFill/>
          <a:ln w="19050">
            <a:noFill/>
            <a:miter lim="800000"/>
            <a:headEnd/>
            <a:tailEnd type="none" w="sm" len="sm"/>
          </a:ln>
          <a:effectLst/>
        </p:spPr>
        <p:txBody>
          <a:bodyPr wrap="none" lIns="45720" rIns="45720">
            <a:spAutoFit/>
          </a:bodyPr>
          <a:lstStyle/>
          <a:p>
            <a:pPr algn="ctr" eaLnBrk="0" hangingPunct="0">
              <a:lnSpc>
                <a:spcPct val="90000"/>
              </a:lnSpc>
            </a:pPr>
            <a:r>
              <a:rPr lang="en-US" b="1" dirty="0">
                <a:latin typeface="Helvetica" pitchFamily="34" charset="0"/>
              </a:rPr>
              <a:t>Spatial locality</a:t>
            </a:r>
          </a:p>
        </p:txBody>
      </p:sp>
      <p:sp>
        <p:nvSpPr>
          <p:cNvPr id="9" name="Text Box 8">
            <a:extLst>
              <a:ext uri="{FF2B5EF4-FFF2-40B4-BE49-F238E27FC236}">
                <a16:creationId xmlns:a16="http://schemas.microsoft.com/office/drawing/2014/main" id="{D8DA0C0A-F246-4CD8-AAD4-590F2D3D3C62}"/>
              </a:ext>
            </a:extLst>
          </p:cNvPr>
          <p:cNvSpPr txBox="1">
            <a:spLocks noChangeArrowheads="1"/>
          </p:cNvSpPr>
          <p:nvPr/>
        </p:nvSpPr>
        <p:spPr bwMode="auto">
          <a:xfrm>
            <a:off x="5331315" y="5616421"/>
            <a:ext cx="1973169" cy="341632"/>
          </a:xfrm>
          <a:prstGeom prst="rect">
            <a:avLst/>
          </a:prstGeom>
          <a:noFill/>
          <a:ln w="19050">
            <a:noFill/>
            <a:miter lim="800000"/>
            <a:headEnd/>
            <a:tailEnd type="none" w="sm" len="sm"/>
          </a:ln>
          <a:effectLst/>
        </p:spPr>
        <p:txBody>
          <a:bodyPr wrap="none" lIns="45720" rIns="45720">
            <a:spAutoFit/>
          </a:bodyPr>
          <a:lstStyle/>
          <a:p>
            <a:pPr algn="ctr" eaLnBrk="0" hangingPunct="0">
              <a:lnSpc>
                <a:spcPct val="90000"/>
              </a:lnSpc>
            </a:pPr>
            <a:r>
              <a:rPr lang="en-US" b="1" dirty="0">
                <a:latin typeface="Helvetica" pitchFamily="34" charset="0"/>
              </a:rPr>
              <a:t>Temporal locality</a:t>
            </a:r>
          </a:p>
        </p:txBody>
      </p:sp>
      <p:sp>
        <p:nvSpPr>
          <p:cNvPr id="10" name="Text Box 9">
            <a:extLst>
              <a:ext uri="{FF2B5EF4-FFF2-40B4-BE49-F238E27FC236}">
                <a16:creationId xmlns:a16="http://schemas.microsoft.com/office/drawing/2014/main" id="{37C6965D-A941-41C9-8959-29D6E35F167A}"/>
              </a:ext>
            </a:extLst>
          </p:cNvPr>
          <p:cNvSpPr txBox="1">
            <a:spLocks noChangeArrowheads="1"/>
          </p:cNvSpPr>
          <p:nvPr/>
        </p:nvSpPr>
        <p:spPr bwMode="auto">
          <a:xfrm>
            <a:off x="5331315" y="4623578"/>
            <a:ext cx="1973169" cy="341632"/>
          </a:xfrm>
          <a:prstGeom prst="rect">
            <a:avLst/>
          </a:prstGeom>
          <a:noFill/>
          <a:ln w="19050">
            <a:noFill/>
            <a:miter lim="800000"/>
            <a:headEnd/>
            <a:tailEnd type="none" w="sm" len="sm"/>
          </a:ln>
          <a:effectLst/>
        </p:spPr>
        <p:txBody>
          <a:bodyPr wrap="none" lIns="45720" rIns="45720">
            <a:spAutoFit/>
          </a:bodyPr>
          <a:lstStyle/>
          <a:p>
            <a:pPr algn="ctr" eaLnBrk="0" hangingPunct="0">
              <a:lnSpc>
                <a:spcPct val="90000"/>
              </a:lnSpc>
            </a:pPr>
            <a:r>
              <a:rPr lang="en-US" b="1" dirty="0">
                <a:latin typeface="Helvetica" pitchFamily="34" charset="0"/>
              </a:rPr>
              <a:t>Temporal locality</a:t>
            </a:r>
          </a:p>
        </p:txBody>
      </p:sp>
    </p:spTree>
    <p:extLst>
      <p:ext uri="{BB962C8B-B14F-4D97-AF65-F5344CB8AC3E}">
        <p14:creationId xmlns:p14="http://schemas.microsoft.com/office/powerpoint/2010/main" val="4105341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P spid="9" grpId="0" autoUpdateAnimBg="0"/>
      <p:bldP spid="10"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title"/>
          </p:nvPr>
        </p:nvSpPr>
        <p:spPr/>
        <p:txBody>
          <a:bodyPr/>
          <a:lstStyle/>
          <a:p>
            <a:r>
              <a:rPr lang="en-US" dirty="0"/>
              <a:t>Locality example</a:t>
            </a:r>
          </a:p>
        </p:txBody>
      </p:sp>
      <p:sp>
        <p:nvSpPr>
          <p:cNvPr id="696323" name="Rectangle 3"/>
          <p:cNvSpPr>
            <a:spLocks noGrp="1" noChangeArrowheads="1"/>
          </p:cNvSpPr>
          <p:nvPr>
            <p:ph idx="1"/>
          </p:nvPr>
        </p:nvSpPr>
        <p:spPr/>
        <p:txBody>
          <a:bodyPr>
            <a:normAutofit fontScale="92500" lnSpcReduction="20000"/>
          </a:bodyPr>
          <a:lstStyle/>
          <a:p>
            <a:r>
              <a:rPr lang="en-US" sz="2400" dirty="0"/>
              <a:t>Can get a sense for whether a function has good locality just by looking at its memory access patterns</a:t>
            </a:r>
          </a:p>
          <a:p>
            <a:r>
              <a:rPr lang="en-US" sz="2400" dirty="0"/>
              <a:t>Does this function have good locality?</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b="1" i="1" dirty="0"/>
              <a:t>Yes!</a:t>
            </a:r>
          </a:p>
          <a:p>
            <a:pPr lvl="1"/>
            <a:r>
              <a:rPr lang="en-US" sz="2200" dirty="0"/>
              <a:t>Array is accessed in same row-major order in which it is stored in memory</a:t>
            </a:r>
          </a:p>
          <a:p>
            <a:pPr lvl="1"/>
            <a:r>
              <a:rPr lang="en-US" sz="2200" b="1" dirty="0">
                <a:latin typeface="Courier New" charset="0"/>
                <a:ea typeface="Courier New" charset="0"/>
                <a:cs typeface="Courier New" charset="0"/>
              </a:rPr>
              <a:t>a</a:t>
            </a:r>
            <a:r>
              <a:rPr lang="en-US" sz="2200" dirty="0">
                <a:cs typeface="Courier New" charset="0"/>
              </a:rPr>
              <a:t> through </a:t>
            </a:r>
            <a:r>
              <a:rPr lang="en-US" sz="2200" b="1" dirty="0">
                <a:latin typeface="Courier New" charset="0"/>
                <a:ea typeface="Courier New" charset="0"/>
                <a:cs typeface="Courier New" charset="0"/>
              </a:rPr>
              <a:t>a+3</a:t>
            </a:r>
            <a:r>
              <a:rPr lang="en-US" sz="2200" dirty="0"/>
              <a:t> , </a:t>
            </a:r>
            <a:r>
              <a:rPr lang="en-US" sz="2200" b="1" dirty="0">
                <a:latin typeface="Courier New" charset="0"/>
                <a:ea typeface="Courier New" charset="0"/>
                <a:cs typeface="Courier New" charset="0"/>
              </a:rPr>
              <a:t>a+4</a:t>
            </a:r>
            <a:r>
              <a:rPr lang="en-US" sz="2200" dirty="0">
                <a:cs typeface="Courier New" charset="0"/>
              </a:rPr>
              <a:t> through </a:t>
            </a:r>
            <a:r>
              <a:rPr lang="en-US" sz="2200" b="1" dirty="0">
                <a:latin typeface="Courier New" charset="0"/>
                <a:ea typeface="Courier New" charset="0"/>
                <a:cs typeface="Courier New" charset="0"/>
              </a:rPr>
              <a:t>a+7</a:t>
            </a:r>
            <a:r>
              <a:rPr lang="en-US" sz="2200" dirty="0"/>
              <a:t>, </a:t>
            </a:r>
            <a:r>
              <a:rPr lang="en-US" sz="2200" b="1" dirty="0">
                <a:latin typeface="Courier New" charset="0"/>
                <a:ea typeface="Courier New" charset="0"/>
                <a:cs typeface="Courier New" charset="0"/>
              </a:rPr>
              <a:t>a+8</a:t>
            </a:r>
            <a:r>
              <a:rPr lang="en-US" sz="2200" dirty="0">
                <a:cs typeface="Courier New" charset="0"/>
              </a:rPr>
              <a:t> through </a:t>
            </a:r>
            <a:r>
              <a:rPr lang="en-US" sz="2200" b="1" dirty="0">
                <a:latin typeface="Courier New" charset="0"/>
                <a:ea typeface="Courier New" charset="0"/>
                <a:cs typeface="Courier New" charset="0"/>
              </a:rPr>
              <a:t>a+11</a:t>
            </a:r>
            <a:r>
              <a:rPr lang="en-US" sz="2200" dirty="0"/>
              <a:t>, etc.</a:t>
            </a:r>
          </a:p>
        </p:txBody>
      </p:sp>
      <p:sp>
        <p:nvSpPr>
          <p:cNvPr id="696324" name="Text Box 4"/>
          <p:cNvSpPr txBox="1">
            <a:spLocks noChangeArrowheads="1"/>
          </p:cNvSpPr>
          <p:nvPr/>
        </p:nvSpPr>
        <p:spPr bwMode="auto">
          <a:xfrm>
            <a:off x="901522" y="2386291"/>
            <a:ext cx="4842455" cy="2585323"/>
          </a:xfrm>
          <a:prstGeom prst="rect">
            <a:avLst/>
          </a:prstGeom>
          <a:noFill/>
          <a:ln w="25400">
            <a:solidFill>
              <a:schemeClr val="tx1"/>
            </a:solidFill>
            <a:miter lim="800000"/>
            <a:headEnd/>
            <a:tailEnd/>
          </a:ln>
          <a:effectLst/>
        </p:spPr>
        <p:txBody>
          <a:bodyPr wrap="square">
            <a:spAutoFit/>
          </a:bodyPr>
          <a:lstStyle/>
          <a:p>
            <a:pPr eaLnBrk="0" hangingPunct="0"/>
            <a:r>
              <a:rPr lang="en-US" b="1" dirty="0">
                <a:latin typeface="Courier New" pitchFamily="49" charset="0"/>
              </a:rPr>
              <a:t>int </a:t>
            </a:r>
            <a:r>
              <a:rPr lang="en-US" b="1" dirty="0" err="1">
                <a:latin typeface="Courier New" pitchFamily="49" charset="0"/>
              </a:rPr>
              <a:t>sumarrayrows</a:t>
            </a:r>
            <a:r>
              <a:rPr lang="en-US" b="1" dirty="0">
                <a:latin typeface="Courier New" pitchFamily="49" charset="0"/>
              </a:rPr>
              <a:t>(int a[M][N]){</a:t>
            </a:r>
          </a:p>
          <a:p>
            <a:pPr eaLnBrk="0" hangingPunct="0"/>
            <a:r>
              <a:rPr lang="en-US" b="1" dirty="0">
                <a:latin typeface="Courier New" pitchFamily="49" charset="0"/>
              </a:rPr>
              <a:t>  int sum = 0;</a:t>
            </a:r>
          </a:p>
          <a:p>
            <a:pPr eaLnBrk="0" hangingPunct="0"/>
            <a:r>
              <a:rPr lang="en-US" b="1" dirty="0">
                <a:latin typeface="Courier New" pitchFamily="49" charset="0"/>
              </a:rPr>
              <a:t>  for (int </a:t>
            </a:r>
            <a:r>
              <a:rPr lang="en-US" b="1" dirty="0" err="1">
                <a:latin typeface="Courier New" pitchFamily="49" charset="0"/>
              </a:rPr>
              <a:t>i</a:t>
            </a:r>
            <a:r>
              <a:rPr lang="en-US" b="1" dirty="0">
                <a:latin typeface="Courier New" pitchFamily="49" charset="0"/>
              </a:rPr>
              <a:t> = 0; </a:t>
            </a:r>
            <a:r>
              <a:rPr lang="en-US" b="1" dirty="0" err="1">
                <a:latin typeface="Courier New" pitchFamily="49" charset="0"/>
              </a:rPr>
              <a:t>i</a:t>
            </a:r>
            <a:r>
              <a:rPr lang="en-US" b="1" dirty="0">
                <a:latin typeface="Courier New" pitchFamily="49" charset="0"/>
              </a:rPr>
              <a:t> &lt; M; </a:t>
            </a:r>
            <a:r>
              <a:rPr lang="en-US" b="1" dirty="0" err="1">
                <a:latin typeface="Courier New" pitchFamily="49" charset="0"/>
              </a:rPr>
              <a:t>i</a:t>
            </a:r>
            <a:r>
              <a:rPr lang="en-US" b="1" dirty="0">
                <a:latin typeface="Courier New" pitchFamily="49" charset="0"/>
              </a:rPr>
              <a:t>++) {</a:t>
            </a:r>
          </a:p>
          <a:p>
            <a:pPr eaLnBrk="0" hangingPunct="0"/>
            <a:r>
              <a:rPr lang="en-US" b="1" dirty="0">
                <a:latin typeface="Courier New" pitchFamily="49" charset="0"/>
              </a:rPr>
              <a:t>    for (int j = 0; j &lt; N; </a:t>
            </a:r>
            <a:r>
              <a:rPr lang="en-US" b="1" dirty="0" err="1">
                <a:latin typeface="Courier New" pitchFamily="49" charset="0"/>
              </a:rPr>
              <a:t>j++</a:t>
            </a:r>
            <a:r>
              <a:rPr lang="en-US" b="1" dirty="0">
                <a:latin typeface="Courier New" pitchFamily="49" charset="0"/>
              </a:rPr>
              <a:t>) {</a:t>
            </a:r>
          </a:p>
          <a:p>
            <a:pPr eaLnBrk="0" hangingPunct="0"/>
            <a:r>
              <a:rPr lang="en-US" b="1" dirty="0">
                <a:latin typeface="Courier New" pitchFamily="49" charset="0"/>
              </a:rPr>
              <a:t>      sum += a[</a:t>
            </a:r>
            <a:r>
              <a:rPr lang="en-US" b="1" dirty="0" err="1">
                <a:latin typeface="Courier New" pitchFamily="49" charset="0"/>
              </a:rPr>
              <a:t>i</a:t>
            </a:r>
            <a:r>
              <a:rPr lang="en-US" b="1" dirty="0">
                <a:latin typeface="Courier New" pitchFamily="49" charset="0"/>
              </a:rPr>
              <a:t>][j];</a:t>
            </a:r>
          </a:p>
          <a:p>
            <a:pPr eaLnBrk="0" hangingPunct="0"/>
            <a:r>
              <a:rPr lang="en-US" b="1" dirty="0">
                <a:latin typeface="Courier New" pitchFamily="49" charset="0"/>
              </a:rPr>
              <a:t>      }</a:t>
            </a:r>
          </a:p>
          <a:p>
            <a:pPr eaLnBrk="0" hangingPunct="0"/>
            <a:r>
              <a:rPr lang="en-US" b="1" dirty="0">
                <a:latin typeface="Courier New" pitchFamily="49" charset="0"/>
              </a:rPr>
              <a:t>  }</a:t>
            </a:r>
          </a:p>
          <a:p>
            <a:pPr eaLnBrk="0" hangingPunct="0"/>
            <a:r>
              <a:rPr lang="en-US" b="1" dirty="0">
                <a:latin typeface="Courier New" pitchFamily="49" charset="0"/>
              </a:rPr>
              <a:t>  return sum;</a:t>
            </a:r>
          </a:p>
          <a:p>
            <a:pPr eaLnBrk="0" hangingPunct="0"/>
            <a:r>
              <a:rPr lang="en-US" b="1" dirty="0">
                <a:latin typeface="Courier New" pitchFamily="49" charset="0"/>
              </a:rPr>
              <a:t>}</a:t>
            </a:r>
          </a:p>
        </p:txBody>
      </p:sp>
      <p:sp>
        <p:nvSpPr>
          <p:cNvPr id="7" name="TextBox 6"/>
          <p:cNvSpPr txBox="1"/>
          <p:nvPr/>
        </p:nvSpPr>
        <p:spPr>
          <a:xfrm>
            <a:off x="6096000" y="3059668"/>
            <a:ext cx="3101521" cy="369332"/>
          </a:xfrm>
          <a:prstGeom prst="rect">
            <a:avLst/>
          </a:prstGeom>
          <a:noFill/>
        </p:spPr>
        <p:txBody>
          <a:bodyPr wrap="square" rtlCol="0">
            <a:spAutoFit/>
          </a:bodyPr>
          <a:lstStyle/>
          <a:p>
            <a:r>
              <a:rPr lang="en-US" i="1" dirty="0"/>
              <a:t>Temporal or spatial locality?</a:t>
            </a:r>
          </a:p>
        </p:txBody>
      </p:sp>
      <p:sp>
        <p:nvSpPr>
          <p:cNvPr id="2" name="Slide Number Placeholder 1">
            <a:extLst>
              <a:ext uri="{FF2B5EF4-FFF2-40B4-BE49-F238E27FC236}">
                <a16:creationId xmlns:a16="http://schemas.microsoft.com/office/drawing/2014/main" id="{54467B74-5DFC-4B99-9866-E0FA9F332FD1}"/>
              </a:ext>
            </a:extLst>
          </p:cNvPr>
          <p:cNvSpPr>
            <a:spLocks noGrp="1"/>
          </p:cNvSpPr>
          <p:nvPr>
            <p:ph type="sldNum" sz="quarter" idx="12"/>
          </p:nvPr>
        </p:nvSpPr>
        <p:spPr/>
        <p:txBody>
          <a:bodyPr/>
          <a:lstStyle/>
          <a:p>
            <a:fld id="{0778C724-3839-4D76-A707-B4C23905D055}" type="slidenum">
              <a:rPr lang="en-US" smtClean="0"/>
              <a:t>46</a:t>
            </a:fld>
            <a:endParaRPr lang="en-US"/>
          </a:p>
        </p:txBody>
      </p:sp>
      <p:sp>
        <p:nvSpPr>
          <p:cNvPr id="8" name="TextBox 7">
            <a:extLst>
              <a:ext uri="{FF2B5EF4-FFF2-40B4-BE49-F238E27FC236}">
                <a16:creationId xmlns:a16="http://schemas.microsoft.com/office/drawing/2014/main" id="{8489907B-ED4A-4C39-8129-A95F46A4752D}"/>
              </a:ext>
            </a:extLst>
          </p:cNvPr>
          <p:cNvSpPr txBox="1"/>
          <p:nvPr/>
        </p:nvSpPr>
        <p:spPr>
          <a:xfrm>
            <a:off x="6096000" y="3657600"/>
            <a:ext cx="3101521" cy="646331"/>
          </a:xfrm>
          <a:prstGeom prst="rect">
            <a:avLst/>
          </a:prstGeom>
          <a:noFill/>
        </p:spPr>
        <p:txBody>
          <a:bodyPr wrap="square" rtlCol="0">
            <a:spAutoFit/>
          </a:bodyPr>
          <a:lstStyle/>
          <a:p>
            <a:r>
              <a:rPr lang="en-US" dirty="0"/>
              <a:t>Spatial: accesses to array</a:t>
            </a:r>
          </a:p>
          <a:p>
            <a:r>
              <a:rPr lang="en-US" dirty="0"/>
              <a:t>Temporal: accesses to sum</a:t>
            </a:r>
          </a:p>
        </p:txBody>
      </p:sp>
    </p:spTree>
    <p:extLst>
      <p:ext uri="{BB962C8B-B14F-4D97-AF65-F5344CB8AC3E}">
        <p14:creationId xmlns:p14="http://schemas.microsoft.com/office/powerpoint/2010/main" val="496967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2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632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6323">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p:txBody>
          <a:bodyPr/>
          <a:lstStyle/>
          <a:p>
            <a:r>
              <a:rPr lang="en-US"/>
              <a:t>Locality example</a:t>
            </a:r>
          </a:p>
        </p:txBody>
      </p:sp>
      <p:sp>
        <p:nvSpPr>
          <p:cNvPr id="697347" name="Rectangle 3"/>
          <p:cNvSpPr>
            <a:spLocks noGrp="1" noChangeArrowheads="1"/>
          </p:cNvSpPr>
          <p:nvPr>
            <p:ph idx="1"/>
          </p:nvPr>
        </p:nvSpPr>
        <p:spPr/>
        <p:txBody>
          <a:bodyPr>
            <a:normAutofit fontScale="70000" lnSpcReduction="20000"/>
          </a:bodyPr>
          <a:lstStyle/>
          <a:p>
            <a:r>
              <a:rPr lang="en-US" sz="3400" dirty="0"/>
              <a:t>Does this function have good locality?</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900" b="1" i="1" dirty="0"/>
              <a:t>No!</a:t>
            </a:r>
          </a:p>
          <a:p>
            <a:pPr lvl="1"/>
            <a:r>
              <a:rPr lang="en-US" sz="2600" dirty="0"/>
              <a:t>Scans array column-wise instead of row-wise</a:t>
            </a:r>
          </a:p>
          <a:p>
            <a:pPr lvl="1"/>
            <a:r>
              <a:rPr lang="en-US" sz="2900" b="1" dirty="0"/>
              <a:t>a</a:t>
            </a:r>
            <a:r>
              <a:rPr lang="en-US" sz="2900" dirty="0"/>
              <a:t> through </a:t>
            </a:r>
            <a:r>
              <a:rPr lang="en-US" sz="2900" b="1" dirty="0">
                <a:latin typeface="Courier New" charset="0"/>
                <a:ea typeface="Courier New" charset="0"/>
                <a:cs typeface="Courier New" charset="0"/>
              </a:rPr>
              <a:t>a+3</a:t>
            </a:r>
            <a:r>
              <a:rPr lang="en-US" sz="2900" dirty="0"/>
              <a:t>, then </a:t>
            </a:r>
            <a:r>
              <a:rPr lang="en-US" sz="2900" b="1" dirty="0">
                <a:latin typeface="Courier New" charset="0"/>
                <a:ea typeface="Courier New" charset="0"/>
                <a:cs typeface="Courier New" charset="0"/>
              </a:rPr>
              <a:t>a+4*N</a:t>
            </a:r>
            <a:r>
              <a:rPr lang="en-US" sz="2900" dirty="0"/>
              <a:t> through </a:t>
            </a:r>
            <a:r>
              <a:rPr lang="en-US" sz="2900" b="1" dirty="0">
                <a:latin typeface="Courier New" charset="0"/>
                <a:ea typeface="Courier New" charset="0"/>
                <a:cs typeface="Courier New" charset="0"/>
              </a:rPr>
              <a:t>a+4*N+3</a:t>
            </a:r>
            <a:r>
              <a:rPr lang="en-US" sz="2900" dirty="0"/>
              <a:t>, etc.</a:t>
            </a:r>
          </a:p>
          <a:p>
            <a:pPr lvl="1"/>
            <a:r>
              <a:rPr lang="en-US" sz="2600" dirty="0"/>
              <a:t>Holy jumping around memory Batman!</a:t>
            </a:r>
          </a:p>
          <a:p>
            <a:pPr lvl="1"/>
            <a:endParaRPr lang="en-US" sz="2000" dirty="0"/>
          </a:p>
          <a:p>
            <a:r>
              <a:rPr lang="en-US" dirty="0"/>
              <a:t>More on that in a couple of lectures</a:t>
            </a:r>
          </a:p>
          <a:p>
            <a:endParaRPr lang="en-US" sz="2400" dirty="0"/>
          </a:p>
        </p:txBody>
      </p:sp>
      <p:sp>
        <p:nvSpPr>
          <p:cNvPr id="697348" name="Text Box 4"/>
          <p:cNvSpPr txBox="1">
            <a:spLocks noChangeArrowheads="1"/>
          </p:cNvSpPr>
          <p:nvPr/>
        </p:nvSpPr>
        <p:spPr bwMode="auto">
          <a:xfrm>
            <a:off x="933340" y="1592671"/>
            <a:ext cx="5016699" cy="2585323"/>
          </a:xfrm>
          <a:prstGeom prst="rect">
            <a:avLst/>
          </a:prstGeom>
          <a:noFill/>
          <a:ln w="25400">
            <a:solidFill>
              <a:schemeClr val="tx1"/>
            </a:solidFill>
            <a:miter lim="800000"/>
            <a:headEnd/>
            <a:tailEnd/>
          </a:ln>
          <a:effectLst/>
        </p:spPr>
        <p:txBody>
          <a:bodyPr wrap="square">
            <a:spAutoFit/>
          </a:bodyPr>
          <a:lstStyle/>
          <a:p>
            <a:pPr eaLnBrk="0" hangingPunct="0"/>
            <a:r>
              <a:rPr lang="en-US" b="1" dirty="0">
                <a:latin typeface="Courier New" pitchFamily="49" charset="0"/>
              </a:rPr>
              <a:t>int </a:t>
            </a:r>
            <a:r>
              <a:rPr lang="en-US" b="1" dirty="0" err="1">
                <a:latin typeface="Courier New" pitchFamily="49" charset="0"/>
              </a:rPr>
              <a:t>sumarraycols</a:t>
            </a:r>
            <a:r>
              <a:rPr lang="en-US" b="1" dirty="0">
                <a:latin typeface="Courier New" pitchFamily="49" charset="0"/>
              </a:rPr>
              <a:t>(int a[M][N]){</a:t>
            </a:r>
          </a:p>
          <a:p>
            <a:pPr eaLnBrk="0" hangingPunct="0"/>
            <a:r>
              <a:rPr lang="en-US" b="1" dirty="0">
                <a:latin typeface="Courier New" pitchFamily="49" charset="0"/>
              </a:rPr>
              <a:t>  int sum = 0;</a:t>
            </a:r>
          </a:p>
          <a:p>
            <a:pPr eaLnBrk="0" hangingPunct="0"/>
            <a:r>
              <a:rPr lang="en-US" b="1" dirty="0">
                <a:latin typeface="Courier New" pitchFamily="49" charset="0"/>
              </a:rPr>
              <a:t>  for (int j = 0; j &lt; N; </a:t>
            </a:r>
            <a:r>
              <a:rPr lang="en-US" b="1" dirty="0" err="1">
                <a:latin typeface="Courier New" pitchFamily="49" charset="0"/>
              </a:rPr>
              <a:t>j++</a:t>
            </a:r>
            <a:r>
              <a:rPr lang="en-US" b="1" dirty="0">
                <a:latin typeface="Courier New" pitchFamily="49" charset="0"/>
              </a:rPr>
              <a:t>) {</a:t>
            </a:r>
          </a:p>
          <a:p>
            <a:pPr eaLnBrk="0" hangingPunct="0"/>
            <a:r>
              <a:rPr lang="en-US" b="1" dirty="0">
                <a:latin typeface="Courier New" pitchFamily="49" charset="0"/>
              </a:rPr>
              <a:t>    for (int </a:t>
            </a:r>
            <a:r>
              <a:rPr lang="en-US" b="1" dirty="0" err="1">
                <a:latin typeface="Courier New" pitchFamily="49" charset="0"/>
              </a:rPr>
              <a:t>i</a:t>
            </a:r>
            <a:r>
              <a:rPr lang="en-US" b="1" dirty="0">
                <a:latin typeface="Courier New" pitchFamily="49" charset="0"/>
              </a:rPr>
              <a:t> = 0; </a:t>
            </a:r>
            <a:r>
              <a:rPr lang="en-US" b="1" dirty="0" err="1">
                <a:latin typeface="Courier New" pitchFamily="49" charset="0"/>
              </a:rPr>
              <a:t>i</a:t>
            </a:r>
            <a:r>
              <a:rPr lang="en-US" b="1" dirty="0">
                <a:latin typeface="Courier New" pitchFamily="49" charset="0"/>
              </a:rPr>
              <a:t> &lt; M; </a:t>
            </a:r>
            <a:r>
              <a:rPr lang="en-US" b="1" dirty="0" err="1">
                <a:latin typeface="Courier New" pitchFamily="49" charset="0"/>
              </a:rPr>
              <a:t>i</a:t>
            </a:r>
            <a:r>
              <a:rPr lang="en-US" b="1" dirty="0">
                <a:latin typeface="Courier New" pitchFamily="49" charset="0"/>
              </a:rPr>
              <a:t>++) {</a:t>
            </a:r>
          </a:p>
          <a:p>
            <a:pPr eaLnBrk="0" hangingPunct="0"/>
            <a:r>
              <a:rPr lang="en-US" b="1" dirty="0">
                <a:latin typeface="Courier New" pitchFamily="49" charset="0"/>
              </a:rPr>
              <a:t>      sum += a[</a:t>
            </a:r>
            <a:r>
              <a:rPr lang="en-US" b="1" dirty="0" err="1">
                <a:latin typeface="Courier New" pitchFamily="49" charset="0"/>
              </a:rPr>
              <a:t>i</a:t>
            </a:r>
            <a:r>
              <a:rPr lang="en-US" b="1" dirty="0">
                <a:latin typeface="Courier New" pitchFamily="49" charset="0"/>
              </a:rPr>
              <a:t>][j];</a:t>
            </a:r>
          </a:p>
          <a:p>
            <a:pPr eaLnBrk="0" hangingPunct="0"/>
            <a:r>
              <a:rPr lang="en-US" b="1" dirty="0">
                <a:latin typeface="Courier New" pitchFamily="49" charset="0"/>
              </a:rPr>
              <a:t>    }</a:t>
            </a:r>
          </a:p>
          <a:p>
            <a:pPr eaLnBrk="0" hangingPunct="0"/>
            <a:r>
              <a:rPr lang="en-US" b="1" dirty="0">
                <a:latin typeface="Courier New" pitchFamily="49" charset="0"/>
              </a:rPr>
              <a:t>  }</a:t>
            </a:r>
          </a:p>
          <a:p>
            <a:pPr eaLnBrk="0" hangingPunct="0"/>
            <a:r>
              <a:rPr lang="en-US" b="1" dirty="0">
                <a:latin typeface="Courier New" pitchFamily="49" charset="0"/>
              </a:rPr>
              <a:t>  return sum;</a:t>
            </a:r>
          </a:p>
          <a:p>
            <a:pPr eaLnBrk="0" hangingPunct="0"/>
            <a:r>
              <a:rPr lang="en-US" b="1" dirty="0">
                <a:latin typeface="Courier New" pitchFamily="49" charset="0"/>
              </a:rPr>
              <a:t>}</a:t>
            </a:r>
          </a:p>
        </p:txBody>
      </p:sp>
      <p:sp>
        <p:nvSpPr>
          <p:cNvPr id="2" name="Slide Number Placeholder 1">
            <a:extLst>
              <a:ext uri="{FF2B5EF4-FFF2-40B4-BE49-F238E27FC236}">
                <a16:creationId xmlns:a16="http://schemas.microsoft.com/office/drawing/2014/main" id="{0F3BED35-9C08-4AB1-8269-31D05576C034}"/>
              </a:ext>
            </a:extLst>
          </p:cNvPr>
          <p:cNvSpPr>
            <a:spLocks noGrp="1"/>
          </p:cNvSpPr>
          <p:nvPr>
            <p:ph type="sldNum" sz="quarter" idx="12"/>
          </p:nvPr>
        </p:nvSpPr>
        <p:spPr/>
        <p:txBody>
          <a:bodyPr/>
          <a:lstStyle/>
          <a:p>
            <a:fld id="{0778C724-3839-4D76-A707-B4C23905D055}" type="slidenum">
              <a:rPr lang="en-US" smtClean="0"/>
              <a:t>47</a:t>
            </a:fld>
            <a:endParaRPr lang="en-US"/>
          </a:p>
        </p:txBody>
      </p:sp>
    </p:spTree>
    <p:extLst>
      <p:ext uri="{BB962C8B-B14F-4D97-AF65-F5344CB8AC3E}">
        <p14:creationId xmlns:p14="http://schemas.microsoft.com/office/powerpoint/2010/main" val="44241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7347">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7347">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7347">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97347">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9734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Locality to the Rescue!</a:t>
            </a:r>
          </a:p>
        </p:txBody>
      </p:sp>
      <p:sp>
        <p:nvSpPr>
          <p:cNvPr id="3" name="Content Placeholder 2"/>
          <p:cNvSpPr>
            <a:spLocks noGrp="1"/>
          </p:cNvSpPr>
          <p:nvPr>
            <p:ph idx="1"/>
          </p:nvPr>
        </p:nvSpPr>
        <p:spPr/>
        <p:txBody>
          <a:bodyPr>
            <a:normAutofit fontScale="77500" lnSpcReduction="20000"/>
          </a:bodyPr>
          <a:lstStyle/>
          <a:p>
            <a:r>
              <a:rPr lang="en-US" dirty="0"/>
              <a:t>How can we exploit locality to bridge the CPU-memory gap?</a:t>
            </a:r>
          </a:p>
          <a:p>
            <a:pPr lvl="1"/>
            <a:r>
              <a:rPr lang="en-US" dirty="0"/>
              <a:t>Use it to determine which data to put in a cache!</a:t>
            </a:r>
          </a:p>
          <a:p>
            <a:pPr lvl="1"/>
            <a:endParaRPr lang="en-US" dirty="0"/>
          </a:p>
          <a:p>
            <a:r>
              <a:rPr lang="en-US" dirty="0"/>
              <a:t>Spatial locality</a:t>
            </a:r>
          </a:p>
          <a:p>
            <a:pPr lvl="1"/>
            <a:r>
              <a:rPr lang="en-US" dirty="0"/>
              <a:t>When level </a:t>
            </a:r>
            <a:r>
              <a:rPr lang="en-US" i="1" dirty="0"/>
              <a:t>k</a:t>
            </a:r>
            <a:r>
              <a:rPr lang="en-US" dirty="0"/>
              <a:t> needs a byte from level </a:t>
            </a:r>
            <a:r>
              <a:rPr lang="en-US" i="1" dirty="0"/>
              <a:t>k+1</a:t>
            </a:r>
            <a:r>
              <a:rPr lang="en-US" dirty="0"/>
              <a:t>, don’t just bring one byte</a:t>
            </a:r>
          </a:p>
          <a:p>
            <a:pPr lvl="1"/>
            <a:r>
              <a:rPr lang="en-US" dirty="0"/>
              <a:t>Bring neighboring bytes as well!</a:t>
            </a:r>
          </a:p>
          <a:p>
            <a:pPr lvl="1"/>
            <a:r>
              <a:rPr lang="en-US" dirty="0"/>
              <a:t>Good chances we’ll need them too in the near future</a:t>
            </a:r>
          </a:p>
          <a:p>
            <a:pPr lvl="1"/>
            <a:endParaRPr lang="en-US" dirty="0"/>
          </a:p>
          <a:p>
            <a:r>
              <a:rPr lang="en-US" dirty="0"/>
              <a:t>Temporal locality</a:t>
            </a:r>
          </a:p>
          <a:p>
            <a:pPr lvl="1"/>
            <a:r>
              <a:rPr lang="en-US" dirty="0"/>
              <a:t>When you bring something into the cache, try to keep it there</a:t>
            </a:r>
          </a:p>
          <a:p>
            <a:pPr lvl="1"/>
            <a:r>
              <a:rPr lang="en-US" dirty="0"/>
              <a:t>Good chances we’ll need it again in the near future</a:t>
            </a:r>
          </a:p>
          <a:p>
            <a:pPr lvl="1"/>
            <a:endParaRPr lang="en-US" dirty="0"/>
          </a:p>
          <a:p>
            <a:r>
              <a:rPr lang="en-US" dirty="0"/>
              <a:t>Result: most accesses should be cache hits!</a:t>
            </a:r>
          </a:p>
          <a:p>
            <a:pPr lvl="1"/>
            <a:r>
              <a:rPr lang="is-IS" dirty="0"/>
              <a:t>Memory system: size of largest memory, with speed close to that of fastest memory</a:t>
            </a:r>
            <a:endParaRPr lang="en-US" dirty="0"/>
          </a:p>
          <a:p>
            <a:pPr lvl="1"/>
            <a:endParaRPr lang="en-US" dirty="0"/>
          </a:p>
          <a:p>
            <a:r>
              <a:rPr lang="en-US" dirty="0"/>
              <a:t>We’ll see how that works in detail next time</a:t>
            </a:r>
          </a:p>
        </p:txBody>
      </p:sp>
      <p:sp>
        <p:nvSpPr>
          <p:cNvPr id="4" name="Slide Number Placeholder 3">
            <a:extLst>
              <a:ext uri="{FF2B5EF4-FFF2-40B4-BE49-F238E27FC236}">
                <a16:creationId xmlns:a16="http://schemas.microsoft.com/office/drawing/2014/main" id="{1FF4AAE5-A265-45FE-9D19-D85EF7A48BD4}"/>
              </a:ext>
            </a:extLst>
          </p:cNvPr>
          <p:cNvSpPr>
            <a:spLocks noGrp="1"/>
          </p:cNvSpPr>
          <p:nvPr>
            <p:ph type="sldNum" sz="quarter" idx="12"/>
          </p:nvPr>
        </p:nvSpPr>
        <p:spPr/>
        <p:txBody>
          <a:bodyPr/>
          <a:lstStyle/>
          <a:p>
            <a:fld id="{0778C724-3839-4D76-A707-B4C23905D055}" type="slidenum">
              <a:rPr lang="en-US" smtClean="0"/>
              <a:t>48</a:t>
            </a:fld>
            <a:endParaRPr lang="en-US"/>
          </a:p>
        </p:txBody>
      </p:sp>
    </p:spTree>
    <p:extLst>
      <p:ext uri="{BB962C8B-B14F-4D97-AF65-F5344CB8AC3E}">
        <p14:creationId xmlns:p14="http://schemas.microsoft.com/office/powerpoint/2010/main" val="16646949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49</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Technologies and Trends</a:t>
            </a:r>
          </a:p>
          <a:p>
            <a:endParaRPr lang="en-US" dirty="0"/>
          </a:p>
          <a:p>
            <a:r>
              <a:rPr lang="en-US" dirty="0"/>
              <a:t>Memory Hierarchy</a:t>
            </a:r>
          </a:p>
          <a:p>
            <a:endParaRPr lang="en-US" dirty="0"/>
          </a:p>
          <a:p>
            <a:r>
              <a:rPr lang="en-US" dirty="0"/>
              <a:t>Locality of Reference</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2268509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5</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b="1" dirty="0"/>
              <a:t>Technologies and Trends</a:t>
            </a:r>
          </a:p>
          <a:p>
            <a:endParaRPr lang="en-US" dirty="0"/>
          </a:p>
          <a:p>
            <a:r>
              <a:rPr lang="en-US" dirty="0"/>
              <a:t>Memory Hierarchy</a:t>
            </a:r>
          </a:p>
          <a:p>
            <a:endParaRPr lang="en-US" dirty="0"/>
          </a:p>
          <a:p>
            <a:r>
              <a:rPr lang="en-US" dirty="0"/>
              <a:t>Locality of Reference</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2776497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in a Computer System</a:t>
            </a:r>
          </a:p>
        </p:txBody>
      </p:sp>
      <p:sp>
        <p:nvSpPr>
          <p:cNvPr id="3" name="Content Placeholder 2"/>
          <p:cNvSpPr>
            <a:spLocks noGrp="1"/>
          </p:cNvSpPr>
          <p:nvPr>
            <p:ph idx="1"/>
          </p:nvPr>
        </p:nvSpPr>
        <p:spPr/>
        <p:txBody>
          <a:bodyPr>
            <a:normAutofit fontScale="85000" lnSpcReduction="20000"/>
          </a:bodyPr>
          <a:lstStyle/>
          <a:p>
            <a:r>
              <a:rPr lang="en-US" dirty="0"/>
              <a:t>Data can be stored in different places</a:t>
            </a:r>
          </a:p>
          <a:p>
            <a:pPr lvl="1"/>
            <a:r>
              <a:rPr lang="en-US" dirty="0"/>
              <a:t>Registers, caches, memory, disk, etc.</a:t>
            </a:r>
          </a:p>
          <a:p>
            <a:pPr lvl="1"/>
            <a:r>
              <a:rPr lang="en-US" dirty="0"/>
              <a:t>Caches are temporary storage in processor used to speed up memory access</a:t>
            </a:r>
          </a:p>
          <a:p>
            <a:pPr lvl="1"/>
            <a:endParaRPr lang="en-US" dirty="0"/>
          </a:p>
          <a:p>
            <a:r>
              <a:rPr lang="en-US" dirty="0"/>
              <a:t>Hugely different characteristics</a:t>
            </a:r>
          </a:p>
          <a:p>
            <a:pPr lvl="1"/>
            <a:r>
              <a:rPr lang="en-US" dirty="0"/>
              <a:t>Storage size</a:t>
            </a:r>
          </a:p>
          <a:p>
            <a:pPr lvl="2"/>
            <a:r>
              <a:rPr lang="en-US" dirty="0"/>
              <a:t>x86-64: 16 registers. 128 B total (not including FP registers, etc.)</a:t>
            </a:r>
          </a:p>
          <a:p>
            <a:pPr lvl="2"/>
            <a:r>
              <a:rPr lang="en-US" dirty="0"/>
              <a:t>Memory is measured in GB, disks in TB</a:t>
            </a:r>
          </a:p>
          <a:p>
            <a:pPr lvl="1"/>
            <a:r>
              <a:rPr lang="en-US" dirty="0"/>
              <a:t>Latency (i.e., time to access data)</a:t>
            </a:r>
          </a:p>
          <a:p>
            <a:pPr lvl="2"/>
            <a:r>
              <a:rPr lang="en-US" dirty="0"/>
              <a:t>Registers are really fast, memory less so, disk is incredibly slow</a:t>
            </a:r>
          </a:p>
          <a:p>
            <a:pPr lvl="1"/>
            <a:r>
              <a:rPr lang="en-US" dirty="0"/>
              <a:t>Cost per byte</a:t>
            </a:r>
          </a:p>
          <a:p>
            <a:pPr lvl="2"/>
            <a:r>
              <a:rPr lang="en-US" dirty="0"/>
              <a:t>Registers are really expensive, disks are really cheap, memory somewhere in the middle</a:t>
            </a:r>
          </a:p>
          <a:p>
            <a:pPr lvl="1"/>
            <a:endParaRPr lang="en-US" dirty="0"/>
          </a:p>
          <a:p>
            <a:r>
              <a:rPr lang="en-US" dirty="0"/>
              <a:t>Each serves a different purpose in a system</a:t>
            </a:r>
          </a:p>
          <a:p>
            <a:pPr lvl="1"/>
            <a:r>
              <a:rPr lang="en-US" dirty="0"/>
              <a:t>Can design systems to get the best of all worlds (in most cases)</a:t>
            </a:r>
          </a:p>
        </p:txBody>
      </p:sp>
      <p:sp>
        <p:nvSpPr>
          <p:cNvPr id="4" name="Slide Number Placeholder 3">
            <a:extLst>
              <a:ext uri="{FF2B5EF4-FFF2-40B4-BE49-F238E27FC236}">
                <a16:creationId xmlns:a16="http://schemas.microsoft.com/office/drawing/2014/main" id="{FBF36C99-A9EC-49EF-BAA4-1561607F0DD8}"/>
              </a:ext>
            </a:extLst>
          </p:cNvPr>
          <p:cNvSpPr>
            <a:spLocks noGrp="1"/>
          </p:cNvSpPr>
          <p:nvPr>
            <p:ph type="sldNum" sz="quarter" idx="12"/>
          </p:nvPr>
        </p:nvSpPr>
        <p:spPr/>
        <p:txBody>
          <a:bodyPr/>
          <a:lstStyle/>
          <a:p>
            <a:fld id="{0778C724-3839-4D76-A707-B4C23905D055}" type="slidenum">
              <a:rPr lang="en-US" smtClean="0"/>
              <a:t>6</a:t>
            </a:fld>
            <a:endParaRPr lang="en-US"/>
          </a:p>
        </p:txBody>
      </p:sp>
    </p:spTree>
    <p:extLst>
      <p:ext uri="{BB962C8B-B14F-4D97-AF65-F5344CB8AC3E}">
        <p14:creationId xmlns:p14="http://schemas.microsoft.com/office/powerpoint/2010/main" val="151957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C8AE-C498-4811-8E91-6876E4E1106B}"/>
              </a:ext>
            </a:extLst>
          </p:cNvPr>
          <p:cNvSpPr>
            <a:spLocks noGrp="1"/>
          </p:cNvSpPr>
          <p:nvPr>
            <p:ph type="title"/>
          </p:nvPr>
        </p:nvSpPr>
        <p:spPr/>
        <p:txBody>
          <a:bodyPr/>
          <a:lstStyle/>
          <a:p>
            <a:r>
              <a:rPr lang="en-US" dirty="0"/>
              <a:t>Computing timescales</a:t>
            </a:r>
          </a:p>
        </p:txBody>
      </p:sp>
      <p:sp>
        <p:nvSpPr>
          <p:cNvPr id="3" name="Content Placeholder 2">
            <a:extLst>
              <a:ext uri="{FF2B5EF4-FFF2-40B4-BE49-F238E27FC236}">
                <a16:creationId xmlns:a16="http://schemas.microsoft.com/office/drawing/2014/main" id="{95748590-1808-4AA5-B592-C13E71EF3804}"/>
              </a:ext>
            </a:extLst>
          </p:cNvPr>
          <p:cNvSpPr>
            <a:spLocks noGrp="1"/>
          </p:cNvSpPr>
          <p:nvPr>
            <p:ph idx="1"/>
          </p:nvPr>
        </p:nvSpPr>
        <p:spPr/>
        <p:txBody>
          <a:bodyPr>
            <a:normAutofit/>
          </a:bodyPr>
          <a:lstStyle/>
          <a:p>
            <a:r>
              <a:rPr lang="en-US" sz="2400" dirty="0"/>
              <a:t>Assuming 4 GHz processor, Instruction (with registers):                      0.25 ns</a:t>
            </a:r>
          </a:p>
        </p:txBody>
      </p:sp>
      <p:sp>
        <p:nvSpPr>
          <p:cNvPr id="4" name="Slide Number Placeholder 3">
            <a:extLst>
              <a:ext uri="{FF2B5EF4-FFF2-40B4-BE49-F238E27FC236}">
                <a16:creationId xmlns:a16="http://schemas.microsoft.com/office/drawing/2014/main" id="{0209BE0B-CB7E-4DEE-8347-C97B543754F9}"/>
              </a:ext>
            </a:extLst>
          </p:cNvPr>
          <p:cNvSpPr>
            <a:spLocks noGrp="1"/>
          </p:cNvSpPr>
          <p:nvPr>
            <p:ph type="sldNum" sz="quarter" idx="12"/>
          </p:nvPr>
        </p:nvSpPr>
        <p:spPr/>
        <p:txBody>
          <a:bodyPr/>
          <a:lstStyle/>
          <a:p>
            <a:fld id="{0778C724-3839-4D76-A707-B4C23905D055}" type="slidenum">
              <a:rPr lang="en-US" smtClean="0"/>
              <a:t>7</a:t>
            </a:fld>
            <a:endParaRPr lang="en-US"/>
          </a:p>
        </p:txBody>
      </p:sp>
      <p:pic>
        <p:nvPicPr>
          <p:cNvPr id="5" name="Content Placeholder 7" descr="A screenshot of a cell phone&#10;&#10;Description automatically generated">
            <a:extLst>
              <a:ext uri="{FF2B5EF4-FFF2-40B4-BE49-F238E27FC236}">
                <a16:creationId xmlns:a16="http://schemas.microsoft.com/office/drawing/2014/main" id="{5CAA37F9-8159-4A67-B649-EAB985705FE7}"/>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313670" y="1971639"/>
            <a:ext cx="7266724" cy="4200561"/>
          </a:xfrm>
          <a:prstGeom prst="rect">
            <a:avLst/>
          </a:prstGeom>
        </p:spPr>
      </p:pic>
      <p:sp>
        <p:nvSpPr>
          <p:cNvPr id="6" name="TextBox 5">
            <a:extLst>
              <a:ext uri="{FF2B5EF4-FFF2-40B4-BE49-F238E27FC236}">
                <a16:creationId xmlns:a16="http://schemas.microsoft.com/office/drawing/2014/main" id="{880204AA-67F7-4988-A71A-4C36110A3A52}"/>
              </a:ext>
            </a:extLst>
          </p:cNvPr>
          <p:cNvSpPr txBox="1"/>
          <p:nvPr/>
        </p:nvSpPr>
        <p:spPr>
          <a:xfrm>
            <a:off x="591023" y="2730986"/>
            <a:ext cx="3722648" cy="1569660"/>
          </a:xfrm>
          <a:prstGeom prst="rect">
            <a:avLst/>
          </a:prstGeom>
          <a:noFill/>
        </p:spPr>
        <p:txBody>
          <a:bodyPr wrap="square" rtlCol="0">
            <a:spAutoFit/>
          </a:bodyPr>
          <a:lstStyle/>
          <a:p>
            <a:r>
              <a:rPr lang="en-US" sz="2400" b="1" dirty="0"/>
              <a:t>Jeff Dean</a:t>
            </a:r>
            <a:br>
              <a:rPr lang="en-US" sz="2400" b="1" dirty="0"/>
            </a:br>
            <a:r>
              <a:rPr lang="en-US" sz="2400" b="1" dirty="0"/>
              <a:t>(Google AI):</a:t>
            </a:r>
            <a:br>
              <a:rPr lang="en-US" sz="2400" b="1" dirty="0"/>
            </a:br>
            <a:r>
              <a:rPr lang="en-US" sz="2400" b="1" dirty="0"/>
              <a:t>“Numbers Everyone Should Know”</a:t>
            </a:r>
          </a:p>
        </p:txBody>
      </p:sp>
      <p:sp>
        <p:nvSpPr>
          <p:cNvPr id="7" name="Rectangle 6">
            <a:extLst>
              <a:ext uri="{FF2B5EF4-FFF2-40B4-BE49-F238E27FC236}">
                <a16:creationId xmlns:a16="http://schemas.microsoft.com/office/drawing/2014/main" id="{3EBBCB92-2A1D-480B-90F9-2117398A1BA3}"/>
              </a:ext>
            </a:extLst>
          </p:cNvPr>
          <p:cNvSpPr/>
          <p:nvPr/>
        </p:nvSpPr>
        <p:spPr>
          <a:xfrm>
            <a:off x="4404575" y="2137893"/>
            <a:ext cx="6941712" cy="437882"/>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C2D8D3E-8002-433D-B5B2-2DA0C824D069}"/>
              </a:ext>
            </a:extLst>
          </p:cNvPr>
          <p:cNvSpPr/>
          <p:nvPr/>
        </p:nvSpPr>
        <p:spPr>
          <a:xfrm>
            <a:off x="4404575" y="3438659"/>
            <a:ext cx="6941712" cy="437882"/>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00FB969-5151-458B-A2B7-2407056C4F67}"/>
              </a:ext>
            </a:extLst>
          </p:cNvPr>
          <p:cNvSpPr/>
          <p:nvPr/>
        </p:nvSpPr>
        <p:spPr>
          <a:xfrm>
            <a:off x="4404575" y="5020614"/>
            <a:ext cx="6941712" cy="437882"/>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696298C-A0D0-4D7E-BA0E-CBE226410F1F}"/>
              </a:ext>
            </a:extLst>
          </p:cNvPr>
          <p:cNvSpPr/>
          <p:nvPr/>
        </p:nvSpPr>
        <p:spPr>
          <a:xfrm>
            <a:off x="4579208" y="1130747"/>
            <a:ext cx="6941712" cy="437882"/>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8928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Jim Gray’s storage latency analogy</a:t>
            </a:r>
          </a:p>
        </p:txBody>
      </p:sp>
      <p:sp>
        <p:nvSpPr>
          <p:cNvPr id="3" name="Content Placeholder 2"/>
          <p:cNvSpPr>
            <a:spLocks noGrp="1"/>
          </p:cNvSpPr>
          <p:nvPr>
            <p:ph idx="1"/>
          </p:nvPr>
        </p:nvSpPr>
        <p:spPr>
          <a:xfrm>
            <a:off x="607595" y="1143000"/>
            <a:ext cx="10972800" cy="5029200"/>
          </a:xfrm>
        </p:spPr>
        <p:txBody>
          <a:bodyPr>
            <a:normAutofit/>
          </a:bodyPr>
          <a:lstStyle/>
          <a:p>
            <a:r>
              <a:rPr lang="en-US" dirty="0"/>
              <a:t>How “far” is data for the CPU, converted to human scale</a:t>
            </a:r>
          </a:p>
        </p:txBody>
      </p:sp>
      <p:sp>
        <p:nvSpPr>
          <p:cNvPr id="8" name="TextBox 7"/>
          <p:cNvSpPr txBox="1"/>
          <p:nvPr/>
        </p:nvSpPr>
        <p:spPr>
          <a:xfrm>
            <a:off x="1114079" y="2238715"/>
            <a:ext cx="1239110" cy="461665"/>
          </a:xfrm>
          <a:prstGeom prst="rect">
            <a:avLst/>
          </a:prstGeom>
          <a:noFill/>
        </p:spPr>
        <p:txBody>
          <a:bodyPr wrap="square" rtlCol="0">
            <a:spAutoFit/>
          </a:bodyPr>
          <a:lstStyle/>
          <a:p>
            <a:r>
              <a:rPr lang="en-US" sz="2400" b="1" dirty="0">
                <a:latin typeface="Calibri" pitchFamily="34" charset="0"/>
              </a:rPr>
              <a:t>Storage</a:t>
            </a:r>
          </a:p>
        </p:txBody>
      </p:sp>
      <p:sp>
        <p:nvSpPr>
          <p:cNvPr id="9" name="TextBox 8"/>
          <p:cNvSpPr txBox="1"/>
          <p:nvPr/>
        </p:nvSpPr>
        <p:spPr>
          <a:xfrm>
            <a:off x="3252881" y="2229624"/>
            <a:ext cx="1279453" cy="461665"/>
          </a:xfrm>
          <a:prstGeom prst="rect">
            <a:avLst/>
          </a:prstGeom>
          <a:noFill/>
        </p:spPr>
        <p:txBody>
          <a:bodyPr wrap="none" rtlCol="0">
            <a:spAutoFit/>
          </a:bodyPr>
          <a:lstStyle/>
          <a:p>
            <a:r>
              <a:rPr lang="en-US" sz="2400" b="1" dirty="0">
                <a:latin typeface="Calibri" pitchFamily="34" charset="0"/>
              </a:rPr>
              <a:t>Distance</a:t>
            </a:r>
          </a:p>
        </p:txBody>
      </p:sp>
      <p:sp>
        <p:nvSpPr>
          <p:cNvPr id="10" name="TextBox 9"/>
          <p:cNvSpPr txBox="1"/>
          <p:nvPr/>
        </p:nvSpPr>
        <p:spPr>
          <a:xfrm>
            <a:off x="6153759" y="2229624"/>
            <a:ext cx="817853" cy="461665"/>
          </a:xfrm>
          <a:prstGeom prst="rect">
            <a:avLst/>
          </a:prstGeom>
          <a:noFill/>
        </p:spPr>
        <p:txBody>
          <a:bodyPr wrap="none" rtlCol="0">
            <a:spAutoFit/>
          </a:bodyPr>
          <a:lstStyle/>
          <a:p>
            <a:r>
              <a:rPr lang="en-US" sz="2400" b="1" dirty="0">
                <a:latin typeface="Calibri" pitchFamily="34" charset="0"/>
              </a:rPr>
              <a:t>Time</a:t>
            </a:r>
          </a:p>
        </p:txBody>
      </p:sp>
      <p:sp>
        <p:nvSpPr>
          <p:cNvPr id="12" name="TextBox 11"/>
          <p:cNvSpPr txBox="1"/>
          <p:nvPr/>
        </p:nvSpPr>
        <p:spPr>
          <a:xfrm>
            <a:off x="1114080" y="2679854"/>
            <a:ext cx="1306961" cy="461665"/>
          </a:xfrm>
          <a:prstGeom prst="rect">
            <a:avLst/>
          </a:prstGeom>
          <a:noFill/>
        </p:spPr>
        <p:txBody>
          <a:bodyPr wrap="none" rtlCol="0">
            <a:spAutoFit/>
          </a:bodyPr>
          <a:lstStyle/>
          <a:p>
            <a:r>
              <a:rPr lang="en-US" sz="2400" dirty="0">
                <a:latin typeface="Calibri" pitchFamily="34" charset="0"/>
              </a:rPr>
              <a:t>Registers</a:t>
            </a:r>
          </a:p>
        </p:txBody>
      </p:sp>
      <p:sp>
        <p:nvSpPr>
          <p:cNvPr id="17" name="TextBox 16"/>
          <p:cNvSpPr txBox="1"/>
          <p:nvPr/>
        </p:nvSpPr>
        <p:spPr>
          <a:xfrm>
            <a:off x="1114080" y="3150952"/>
            <a:ext cx="1958228" cy="461665"/>
          </a:xfrm>
          <a:prstGeom prst="rect">
            <a:avLst/>
          </a:prstGeom>
          <a:noFill/>
        </p:spPr>
        <p:txBody>
          <a:bodyPr wrap="none" rtlCol="0">
            <a:spAutoFit/>
          </a:bodyPr>
          <a:lstStyle/>
          <a:p>
            <a:r>
              <a:rPr lang="en-US" sz="2400" dirty="0">
                <a:latin typeface="Calibri" pitchFamily="34" charset="0"/>
              </a:rPr>
              <a:t>On-chip cache</a:t>
            </a:r>
          </a:p>
        </p:txBody>
      </p:sp>
      <p:sp>
        <p:nvSpPr>
          <p:cNvPr id="18" name="TextBox 17"/>
          <p:cNvSpPr txBox="1"/>
          <p:nvPr/>
        </p:nvSpPr>
        <p:spPr>
          <a:xfrm>
            <a:off x="1096802" y="3618972"/>
            <a:ext cx="2170402" cy="461665"/>
          </a:xfrm>
          <a:prstGeom prst="rect">
            <a:avLst/>
          </a:prstGeom>
          <a:noFill/>
        </p:spPr>
        <p:txBody>
          <a:bodyPr wrap="none" rtlCol="0">
            <a:spAutoFit/>
          </a:bodyPr>
          <a:lstStyle/>
          <a:p>
            <a:r>
              <a:rPr lang="en-US" sz="2400" dirty="0">
                <a:latin typeface="Calibri" pitchFamily="34" charset="0"/>
              </a:rPr>
              <a:t>On-board cache</a:t>
            </a:r>
          </a:p>
        </p:txBody>
      </p:sp>
      <p:sp>
        <p:nvSpPr>
          <p:cNvPr id="19" name="TextBox 18"/>
          <p:cNvSpPr txBox="1"/>
          <p:nvPr/>
        </p:nvSpPr>
        <p:spPr>
          <a:xfrm>
            <a:off x="1097215" y="4092679"/>
            <a:ext cx="1951047" cy="461665"/>
          </a:xfrm>
          <a:prstGeom prst="rect">
            <a:avLst/>
          </a:prstGeom>
          <a:noFill/>
        </p:spPr>
        <p:txBody>
          <a:bodyPr wrap="none" rtlCol="0">
            <a:spAutoFit/>
          </a:bodyPr>
          <a:lstStyle/>
          <a:p>
            <a:r>
              <a:rPr lang="en-US" sz="2400" dirty="0">
                <a:latin typeface="Calibri" pitchFamily="34" charset="0"/>
              </a:rPr>
              <a:t>Main memory</a:t>
            </a:r>
          </a:p>
        </p:txBody>
      </p:sp>
      <p:sp>
        <p:nvSpPr>
          <p:cNvPr id="20" name="TextBox 19"/>
          <p:cNvSpPr txBox="1"/>
          <p:nvPr/>
        </p:nvSpPr>
        <p:spPr>
          <a:xfrm>
            <a:off x="1114080" y="4562577"/>
            <a:ext cx="704039" cy="461665"/>
          </a:xfrm>
          <a:prstGeom prst="rect">
            <a:avLst/>
          </a:prstGeom>
          <a:noFill/>
        </p:spPr>
        <p:txBody>
          <a:bodyPr wrap="none" rtlCol="0">
            <a:spAutoFit/>
          </a:bodyPr>
          <a:lstStyle/>
          <a:p>
            <a:r>
              <a:rPr lang="en-US" sz="2400" dirty="0">
                <a:latin typeface="Calibri" pitchFamily="34" charset="0"/>
              </a:rPr>
              <a:t>Disk</a:t>
            </a:r>
          </a:p>
        </p:txBody>
      </p:sp>
      <p:sp>
        <p:nvSpPr>
          <p:cNvPr id="21" name="TextBox 20"/>
          <p:cNvSpPr txBox="1"/>
          <p:nvPr/>
        </p:nvSpPr>
        <p:spPr>
          <a:xfrm>
            <a:off x="1114080" y="5026156"/>
            <a:ext cx="774571" cy="461665"/>
          </a:xfrm>
          <a:prstGeom prst="rect">
            <a:avLst/>
          </a:prstGeom>
          <a:noFill/>
        </p:spPr>
        <p:txBody>
          <a:bodyPr wrap="none" rtlCol="0">
            <a:spAutoFit/>
          </a:bodyPr>
          <a:lstStyle/>
          <a:p>
            <a:r>
              <a:rPr lang="en-US" sz="2400" dirty="0">
                <a:latin typeface="Calibri" pitchFamily="34" charset="0"/>
              </a:rPr>
              <a:t>Tape</a:t>
            </a:r>
          </a:p>
        </p:txBody>
      </p:sp>
      <p:sp>
        <p:nvSpPr>
          <p:cNvPr id="22" name="TextBox 21"/>
          <p:cNvSpPr txBox="1"/>
          <p:nvPr/>
        </p:nvSpPr>
        <p:spPr>
          <a:xfrm>
            <a:off x="3252881" y="2679854"/>
            <a:ext cx="2267993" cy="461665"/>
          </a:xfrm>
          <a:prstGeom prst="rect">
            <a:avLst/>
          </a:prstGeom>
          <a:noFill/>
        </p:spPr>
        <p:txBody>
          <a:bodyPr wrap="none" rtlCol="0">
            <a:spAutoFit/>
          </a:bodyPr>
          <a:lstStyle/>
          <a:p>
            <a:r>
              <a:rPr lang="en-US" sz="2400" dirty="0">
                <a:latin typeface="Calibri" pitchFamily="34" charset="0"/>
              </a:rPr>
              <a:t>In my apartment</a:t>
            </a:r>
          </a:p>
        </p:txBody>
      </p:sp>
      <p:sp>
        <p:nvSpPr>
          <p:cNvPr id="23" name="TextBox 22"/>
          <p:cNvSpPr txBox="1"/>
          <p:nvPr/>
        </p:nvSpPr>
        <p:spPr>
          <a:xfrm>
            <a:off x="3270135" y="3150952"/>
            <a:ext cx="2284921" cy="461665"/>
          </a:xfrm>
          <a:prstGeom prst="rect">
            <a:avLst/>
          </a:prstGeom>
          <a:noFill/>
        </p:spPr>
        <p:txBody>
          <a:bodyPr wrap="none" rtlCol="0">
            <a:spAutoFit/>
          </a:bodyPr>
          <a:lstStyle/>
          <a:p>
            <a:r>
              <a:rPr lang="en-US" sz="2400" dirty="0">
                <a:latin typeface="Calibri" pitchFamily="34" charset="0"/>
              </a:rPr>
              <a:t>Across the street</a:t>
            </a:r>
          </a:p>
        </p:txBody>
      </p:sp>
      <p:sp>
        <p:nvSpPr>
          <p:cNvPr id="24" name="TextBox 23"/>
          <p:cNvSpPr txBox="1"/>
          <p:nvPr/>
        </p:nvSpPr>
        <p:spPr>
          <a:xfrm>
            <a:off x="3270135" y="3618972"/>
            <a:ext cx="2452018" cy="461665"/>
          </a:xfrm>
          <a:prstGeom prst="rect">
            <a:avLst/>
          </a:prstGeom>
          <a:noFill/>
        </p:spPr>
        <p:txBody>
          <a:bodyPr wrap="none" rtlCol="0">
            <a:spAutoFit/>
          </a:bodyPr>
          <a:lstStyle/>
          <a:p>
            <a:r>
              <a:rPr lang="en-US" sz="2400" dirty="0">
                <a:latin typeface="Calibri" pitchFamily="34" charset="0"/>
              </a:rPr>
              <a:t>A few blocks away</a:t>
            </a:r>
          </a:p>
        </p:txBody>
      </p:sp>
      <p:sp>
        <p:nvSpPr>
          <p:cNvPr id="25" name="TextBox 24"/>
          <p:cNvSpPr txBox="1"/>
          <p:nvPr/>
        </p:nvSpPr>
        <p:spPr>
          <a:xfrm>
            <a:off x="3270135" y="4088554"/>
            <a:ext cx="1859227" cy="461665"/>
          </a:xfrm>
          <a:prstGeom prst="rect">
            <a:avLst/>
          </a:prstGeom>
          <a:noFill/>
        </p:spPr>
        <p:txBody>
          <a:bodyPr wrap="none" rtlCol="0">
            <a:spAutoFit/>
          </a:bodyPr>
          <a:lstStyle/>
          <a:p>
            <a:r>
              <a:rPr lang="en-US" sz="2400" dirty="0">
                <a:latin typeface="Calibri" pitchFamily="34" charset="0"/>
              </a:rPr>
              <a:t>In Milwaukee</a:t>
            </a:r>
          </a:p>
        </p:txBody>
      </p:sp>
      <p:sp>
        <p:nvSpPr>
          <p:cNvPr id="26" name="TextBox 25"/>
          <p:cNvSpPr txBox="1"/>
          <p:nvPr/>
        </p:nvSpPr>
        <p:spPr>
          <a:xfrm>
            <a:off x="3252882" y="4557355"/>
            <a:ext cx="1251818" cy="461665"/>
          </a:xfrm>
          <a:prstGeom prst="rect">
            <a:avLst/>
          </a:prstGeom>
          <a:noFill/>
        </p:spPr>
        <p:txBody>
          <a:bodyPr wrap="none" rtlCol="0">
            <a:spAutoFit/>
          </a:bodyPr>
          <a:lstStyle/>
          <a:p>
            <a:r>
              <a:rPr lang="en-US" sz="2400" dirty="0">
                <a:latin typeface="Calibri" pitchFamily="34" charset="0"/>
              </a:rPr>
              <a:t>On Mars</a:t>
            </a:r>
          </a:p>
        </p:txBody>
      </p:sp>
      <p:sp>
        <p:nvSpPr>
          <p:cNvPr id="27" name="TextBox 26"/>
          <p:cNvSpPr txBox="1"/>
          <p:nvPr/>
        </p:nvSpPr>
        <p:spPr>
          <a:xfrm>
            <a:off x="3252881" y="5025375"/>
            <a:ext cx="1988878" cy="461665"/>
          </a:xfrm>
          <a:prstGeom prst="rect">
            <a:avLst/>
          </a:prstGeom>
          <a:noFill/>
        </p:spPr>
        <p:txBody>
          <a:bodyPr wrap="none" rtlCol="0">
            <a:spAutoFit/>
          </a:bodyPr>
          <a:lstStyle/>
          <a:p>
            <a:r>
              <a:rPr lang="en-US" sz="2400" dirty="0">
                <a:latin typeface="Calibri" pitchFamily="34" charset="0"/>
              </a:rPr>
              <a:t>On Kepler-76b</a:t>
            </a:r>
          </a:p>
        </p:txBody>
      </p:sp>
      <p:sp>
        <p:nvSpPr>
          <p:cNvPr id="28" name="TextBox 27"/>
          <p:cNvSpPr txBox="1"/>
          <p:nvPr/>
        </p:nvSpPr>
        <p:spPr>
          <a:xfrm>
            <a:off x="6153760" y="2679854"/>
            <a:ext cx="1301831" cy="461665"/>
          </a:xfrm>
          <a:prstGeom prst="rect">
            <a:avLst/>
          </a:prstGeom>
          <a:noFill/>
        </p:spPr>
        <p:txBody>
          <a:bodyPr wrap="none" rtlCol="0">
            <a:spAutoFit/>
          </a:bodyPr>
          <a:lstStyle/>
          <a:p>
            <a:r>
              <a:rPr lang="en-US" sz="2400" dirty="0">
                <a:latin typeface="Calibri" pitchFamily="34" charset="0"/>
              </a:rPr>
              <a:t>1 minute</a:t>
            </a:r>
          </a:p>
        </p:txBody>
      </p:sp>
      <p:sp>
        <p:nvSpPr>
          <p:cNvPr id="29" name="TextBox 28"/>
          <p:cNvSpPr txBox="1"/>
          <p:nvPr/>
        </p:nvSpPr>
        <p:spPr>
          <a:xfrm>
            <a:off x="6153759" y="3144577"/>
            <a:ext cx="1672124" cy="461665"/>
          </a:xfrm>
          <a:prstGeom prst="rect">
            <a:avLst/>
          </a:prstGeom>
          <a:noFill/>
        </p:spPr>
        <p:txBody>
          <a:bodyPr wrap="none" rtlCol="0">
            <a:spAutoFit/>
          </a:bodyPr>
          <a:lstStyle/>
          <a:p>
            <a:r>
              <a:rPr lang="en-US" sz="2400" dirty="0">
                <a:latin typeface="Calibri" pitchFamily="34" charset="0"/>
              </a:rPr>
              <a:t>2-4 minutes</a:t>
            </a:r>
          </a:p>
        </p:txBody>
      </p:sp>
      <p:sp>
        <p:nvSpPr>
          <p:cNvPr id="31" name="TextBox 30"/>
          <p:cNvSpPr txBox="1"/>
          <p:nvPr/>
        </p:nvSpPr>
        <p:spPr>
          <a:xfrm>
            <a:off x="6153759" y="3600228"/>
            <a:ext cx="1577548" cy="461665"/>
          </a:xfrm>
          <a:prstGeom prst="rect">
            <a:avLst/>
          </a:prstGeom>
          <a:noFill/>
        </p:spPr>
        <p:txBody>
          <a:bodyPr wrap="none" rtlCol="0">
            <a:spAutoFit/>
          </a:bodyPr>
          <a:lstStyle/>
          <a:p>
            <a:r>
              <a:rPr lang="en-US" sz="2400">
                <a:latin typeface="Calibri" pitchFamily="34" charset="0"/>
              </a:rPr>
              <a:t>10 </a:t>
            </a:r>
            <a:r>
              <a:rPr lang="en-US" sz="2400" dirty="0">
                <a:latin typeface="Calibri" pitchFamily="34" charset="0"/>
              </a:rPr>
              <a:t>minutes</a:t>
            </a:r>
          </a:p>
        </p:txBody>
      </p:sp>
      <p:sp>
        <p:nvSpPr>
          <p:cNvPr id="32" name="TextBox 31"/>
          <p:cNvSpPr txBox="1"/>
          <p:nvPr/>
        </p:nvSpPr>
        <p:spPr>
          <a:xfrm>
            <a:off x="6153759" y="4088554"/>
            <a:ext cx="1349600" cy="461665"/>
          </a:xfrm>
          <a:prstGeom prst="rect">
            <a:avLst/>
          </a:prstGeom>
          <a:noFill/>
        </p:spPr>
        <p:txBody>
          <a:bodyPr wrap="none" rtlCol="0">
            <a:spAutoFit/>
          </a:bodyPr>
          <a:lstStyle/>
          <a:p>
            <a:r>
              <a:rPr lang="en-US" sz="2400" dirty="0">
                <a:latin typeface="Calibri" pitchFamily="34" charset="0"/>
              </a:rPr>
              <a:t>1.5 hours</a:t>
            </a:r>
          </a:p>
        </p:txBody>
      </p:sp>
      <p:sp>
        <p:nvSpPr>
          <p:cNvPr id="33" name="TextBox 32"/>
          <p:cNvSpPr txBox="1"/>
          <p:nvPr/>
        </p:nvSpPr>
        <p:spPr>
          <a:xfrm>
            <a:off x="6153759" y="4564340"/>
            <a:ext cx="1068498" cy="461665"/>
          </a:xfrm>
          <a:prstGeom prst="rect">
            <a:avLst/>
          </a:prstGeom>
          <a:noFill/>
        </p:spPr>
        <p:txBody>
          <a:bodyPr wrap="none" rtlCol="0">
            <a:spAutoFit/>
          </a:bodyPr>
          <a:lstStyle/>
          <a:p>
            <a:r>
              <a:rPr lang="en-US" sz="2400" dirty="0">
                <a:latin typeface="Calibri" pitchFamily="34" charset="0"/>
              </a:rPr>
              <a:t>2 years</a:t>
            </a:r>
          </a:p>
        </p:txBody>
      </p:sp>
      <p:sp>
        <p:nvSpPr>
          <p:cNvPr id="34" name="TextBox 33"/>
          <p:cNvSpPr txBox="1"/>
          <p:nvPr/>
        </p:nvSpPr>
        <p:spPr>
          <a:xfrm>
            <a:off x="6128257" y="5019776"/>
            <a:ext cx="2379819" cy="830997"/>
          </a:xfrm>
          <a:prstGeom prst="rect">
            <a:avLst/>
          </a:prstGeom>
          <a:noFill/>
        </p:spPr>
        <p:txBody>
          <a:bodyPr wrap="none" rtlCol="0">
            <a:spAutoFit/>
          </a:bodyPr>
          <a:lstStyle/>
          <a:p>
            <a:r>
              <a:rPr lang="en-US" sz="2400" dirty="0">
                <a:latin typeface="Calibri" pitchFamily="34" charset="0"/>
              </a:rPr>
              <a:t>2000 years</a:t>
            </a:r>
            <a:br>
              <a:rPr lang="en-US" sz="2400" dirty="0">
                <a:latin typeface="Calibri" pitchFamily="34" charset="0"/>
              </a:rPr>
            </a:br>
            <a:r>
              <a:rPr lang="en-US" sz="2400" dirty="0">
                <a:latin typeface="Calibri" pitchFamily="34" charset="0"/>
              </a:rPr>
              <a:t>(at speed of light)</a:t>
            </a:r>
          </a:p>
        </p:txBody>
      </p:sp>
      <p:pic>
        <p:nvPicPr>
          <p:cNvPr id="2050" name="Picture 2" descr="January 31, 2007">
            <a:extLst>
              <a:ext uri="{FF2B5EF4-FFF2-40B4-BE49-F238E27FC236}">
                <a16:creationId xmlns:a16="http://schemas.microsoft.com/office/drawing/2014/main" id="{90143922-A2E3-4347-B361-49830626B3FC}"/>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056232" y="2959126"/>
            <a:ext cx="2519323" cy="199658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C413B4C-FC41-754C-ADBD-9741ADE48E43}"/>
              </a:ext>
            </a:extLst>
          </p:cNvPr>
          <p:cNvSpPr txBox="1"/>
          <p:nvPr/>
        </p:nvSpPr>
        <p:spPr>
          <a:xfrm>
            <a:off x="8988380" y="2338573"/>
            <a:ext cx="1978875" cy="646331"/>
          </a:xfrm>
          <a:prstGeom prst="rect">
            <a:avLst/>
          </a:prstGeom>
          <a:noFill/>
        </p:spPr>
        <p:txBody>
          <a:bodyPr wrap="none" rtlCol="0">
            <a:spAutoFit/>
          </a:bodyPr>
          <a:lstStyle/>
          <a:p>
            <a:r>
              <a:rPr lang="en-US" dirty="0">
                <a:latin typeface="Calibri" pitchFamily="34" charset="0"/>
              </a:rPr>
              <a:t>Jim Gray</a:t>
            </a:r>
          </a:p>
          <a:p>
            <a:r>
              <a:rPr lang="en-US" dirty="0">
                <a:latin typeface="Calibri" pitchFamily="34" charset="0"/>
              </a:rPr>
              <a:t>Turing Award 1998</a:t>
            </a:r>
          </a:p>
        </p:txBody>
      </p:sp>
      <p:sp>
        <p:nvSpPr>
          <p:cNvPr id="5" name="Slide Number Placeholder 4">
            <a:extLst>
              <a:ext uri="{FF2B5EF4-FFF2-40B4-BE49-F238E27FC236}">
                <a16:creationId xmlns:a16="http://schemas.microsoft.com/office/drawing/2014/main" id="{88F098CD-6BC2-402F-827C-0F2480D1EDBC}"/>
              </a:ext>
            </a:extLst>
          </p:cNvPr>
          <p:cNvSpPr>
            <a:spLocks noGrp="1"/>
          </p:cNvSpPr>
          <p:nvPr>
            <p:ph type="sldNum" sz="quarter" idx="12"/>
          </p:nvPr>
        </p:nvSpPr>
        <p:spPr/>
        <p:txBody>
          <a:bodyPr/>
          <a:lstStyle/>
          <a:p>
            <a:fld id="{0778C724-3839-4D76-A707-B4C23905D055}" type="slidenum">
              <a:rPr lang="en-US" smtClean="0"/>
              <a:t>8</a:t>
            </a:fld>
            <a:endParaRPr lang="en-US"/>
          </a:p>
        </p:txBody>
      </p:sp>
    </p:spTree>
    <p:extLst>
      <p:ext uri="{BB962C8B-B14F-4D97-AF65-F5344CB8AC3E}">
        <p14:creationId xmlns:p14="http://schemas.microsoft.com/office/powerpoint/2010/main" val="2044315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P spid="18" grpId="0"/>
      <p:bldP spid="19" grpId="0"/>
      <p:bldP spid="20" grpId="0"/>
      <p:bldP spid="21" grpId="0"/>
      <p:bldP spid="22" grpId="0"/>
      <p:bldP spid="23" grpId="0"/>
      <p:bldP spid="24" grpId="0"/>
      <p:bldP spid="25" grpId="0"/>
      <p:bldP spid="26" grpId="0"/>
      <p:bldP spid="27" grpId="0"/>
      <p:bldP spid="28" grpId="0"/>
      <p:bldP spid="29" grpId="0"/>
      <p:bldP spid="31" grpId="0"/>
      <p:bldP spid="32" grpId="0"/>
      <p:bldP spid="33" grpId="0"/>
      <p:bldP spid="3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820D-5BA7-4665-875E-73F7D2E025F3}"/>
              </a:ext>
            </a:extLst>
          </p:cNvPr>
          <p:cNvSpPr>
            <a:spLocks noGrp="1"/>
          </p:cNvSpPr>
          <p:nvPr>
            <p:ph type="title"/>
          </p:nvPr>
        </p:nvSpPr>
        <p:spPr/>
        <p:txBody>
          <a:bodyPr/>
          <a:lstStyle/>
          <a:p>
            <a:r>
              <a:rPr lang="en-US" dirty="0"/>
              <a:t>Tour of computer memory</a:t>
            </a:r>
          </a:p>
        </p:txBody>
      </p:sp>
      <p:sp>
        <p:nvSpPr>
          <p:cNvPr id="4" name="Slide Number Placeholder 3">
            <a:extLst>
              <a:ext uri="{FF2B5EF4-FFF2-40B4-BE49-F238E27FC236}">
                <a16:creationId xmlns:a16="http://schemas.microsoft.com/office/drawing/2014/main" id="{159E7425-1162-4CBB-B221-AB270AA20173}"/>
              </a:ext>
            </a:extLst>
          </p:cNvPr>
          <p:cNvSpPr>
            <a:spLocks noGrp="1"/>
          </p:cNvSpPr>
          <p:nvPr>
            <p:ph type="sldNum" sz="quarter" idx="12"/>
          </p:nvPr>
        </p:nvSpPr>
        <p:spPr/>
        <p:txBody>
          <a:bodyPr/>
          <a:lstStyle/>
          <a:p>
            <a:fld id="{0778C724-3839-4D76-A707-B4C23905D055}" type="slidenum">
              <a:rPr lang="en-US" smtClean="0"/>
              <a:t>9</a:t>
            </a:fld>
            <a:endParaRPr lang="en-US"/>
          </a:p>
        </p:txBody>
      </p:sp>
      <p:grpSp>
        <p:nvGrpSpPr>
          <p:cNvPr id="5" name="Group 3">
            <a:extLst>
              <a:ext uri="{FF2B5EF4-FFF2-40B4-BE49-F238E27FC236}">
                <a16:creationId xmlns:a16="http://schemas.microsoft.com/office/drawing/2014/main" id="{80F20486-0077-4900-8CE2-0A8174EB4B2A}"/>
              </a:ext>
            </a:extLst>
          </p:cNvPr>
          <p:cNvGrpSpPr>
            <a:grpSpLocks/>
          </p:cNvGrpSpPr>
          <p:nvPr/>
        </p:nvGrpSpPr>
        <p:grpSpPr bwMode="auto">
          <a:xfrm>
            <a:off x="2371518" y="1691516"/>
            <a:ext cx="6960767" cy="3887718"/>
            <a:chOff x="168" y="1433"/>
            <a:chExt cx="4584" cy="2589"/>
          </a:xfrm>
        </p:grpSpPr>
        <p:sp>
          <p:nvSpPr>
            <p:cNvPr id="6" name="Rectangle 4">
              <a:extLst>
                <a:ext uri="{FF2B5EF4-FFF2-40B4-BE49-F238E27FC236}">
                  <a16:creationId xmlns:a16="http://schemas.microsoft.com/office/drawing/2014/main" id="{C7125276-9444-44A9-BAD0-0E64372B26A4}"/>
                </a:ext>
              </a:extLst>
            </p:cNvPr>
            <p:cNvSpPr>
              <a:spLocks noChangeArrowheads="1"/>
            </p:cNvSpPr>
            <p:nvPr/>
          </p:nvSpPr>
          <p:spPr bwMode="auto">
            <a:xfrm>
              <a:off x="3963" y="1622"/>
              <a:ext cx="573" cy="576"/>
            </a:xfrm>
            <a:prstGeom prst="rect">
              <a:avLst/>
            </a:prstGeom>
            <a:solidFill>
              <a:srgbClr val="D3F2D3"/>
            </a:solidFill>
            <a:ln w="12700">
              <a:solidFill>
                <a:schemeClr val="tx1"/>
              </a:solidFill>
              <a:miter lim="800000"/>
              <a:headEnd/>
              <a:tailEnd/>
            </a:ln>
          </p:spPr>
          <p:txBody>
            <a:bodyPr wrap="none" anchor="ctr"/>
            <a:lstStyle/>
            <a:p>
              <a:pPr algn="ctr" eaLnBrk="0" hangingPunct="0">
                <a:buNone/>
              </a:pPr>
              <a:r>
                <a:rPr lang="en-US" sz="1600" dirty="0">
                  <a:latin typeface="Helvetica" pitchFamily="34" charset="0"/>
                </a:rPr>
                <a:t>Main</a:t>
              </a:r>
            </a:p>
            <a:p>
              <a:pPr algn="ctr" eaLnBrk="0" hangingPunct="0">
                <a:buNone/>
              </a:pPr>
              <a:r>
                <a:rPr lang="en-US" sz="1600" dirty="0">
                  <a:latin typeface="Helvetica" pitchFamily="34" charset="0"/>
                </a:rPr>
                <a:t>memory</a:t>
              </a:r>
            </a:p>
          </p:txBody>
        </p:sp>
        <p:sp>
          <p:nvSpPr>
            <p:cNvPr id="7" name="AutoShape 5">
              <a:extLst>
                <a:ext uri="{FF2B5EF4-FFF2-40B4-BE49-F238E27FC236}">
                  <a16:creationId xmlns:a16="http://schemas.microsoft.com/office/drawing/2014/main" id="{4FBBE2EF-388E-4E7D-A4BC-785543787CD2}"/>
                </a:ext>
              </a:extLst>
            </p:cNvPr>
            <p:cNvSpPr>
              <a:spLocks noChangeArrowheads="1"/>
            </p:cNvSpPr>
            <p:nvPr/>
          </p:nvSpPr>
          <p:spPr bwMode="auto">
            <a:xfrm>
              <a:off x="3003" y="1718"/>
              <a:ext cx="940" cy="336"/>
            </a:xfrm>
            <a:prstGeom prst="leftRightArrow">
              <a:avLst>
                <a:gd name="adj1" fmla="val 50000"/>
                <a:gd name="adj2" fmla="val 55952"/>
              </a:avLst>
            </a:prstGeom>
            <a:noFill/>
            <a:ln w="12700">
              <a:solidFill>
                <a:schemeClr val="tx1"/>
              </a:solidFill>
              <a:miter lim="800000"/>
              <a:headEnd/>
              <a:tailEnd/>
            </a:ln>
          </p:spPr>
          <p:txBody>
            <a:bodyPr wrap="none" anchor="ctr"/>
            <a:lstStyle/>
            <a:p>
              <a:pPr>
                <a:buNone/>
              </a:pPr>
              <a:endParaRPr lang="en-US"/>
            </a:p>
          </p:txBody>
        </p:sp>
        <p:sp>
          <p:nvSpPr>
            <p:cNvPr id="8" name="Rectangle 6">
              <a:extLst>
                <a:ext uri="{FF2B5EF4-FFF2-40B4-BE49-F238E27FC236}">
                  <a16:creationId xmlns:a16="http://schemas.microsoft.com/office/drawing/2014/main" id="{1A48273A-6D20-448D-B2C8-70FA64D937C1}"/>
                </a:ext>
              </a:extLst>
            </p:cNvPr>
            <p:cNvSpPr>
              <a:spLocks noChangeArrowheads="1"/>
            </p:cNvSpPr>
            <p:nvPr/>
          </p:nvSpPr>
          <p:spPr bwMode="auto">
            <a:xfrm>
              <a:off x="2427" y="1738"/>
              <a:ext cx="573" cy="364"/>
            </a:xfrm>
            <a:prstGeom prst="rect">
              <a:avLst/>
            </a:prstGeom>
            <a:noFill/>
            <a:ln w="12700">
              <a:solidFill>
                <a:schemeClr val="tx1"/>
              </a:solidFill>
              <a:miter lim="800000"/>
              <a:headEnd/>
              <a:tailEnd/>
            </a:ln>
          </p:spPr>
          <p:txBody>
            <a:bodyPr wrap="none" anchor="ctr"/>
            <a:lstStyle/>
            <a:p>
              <a:pPr algn="ctr" eaLnBrk="0" hangingPunct="0">
                <a:buNone/>
              </a:pPr>
              <a:r>
                <a:rPr lang="en-US" sz="1600">
                  <a:latin typeface="Helvetica" pitchFamily="34" charset="0"/>
                </a:rPr>
                <a:t>I/O </a:t>
              </a:r>
            </a:p>
            <a:p>
              <a:pPr algn="ctr" eaLnBrk="0" hangingPunct="0">
                <a:buNone/>
              </a:pPr>
              <a:r>
                <a:rPr lang="en-US" sz="1600">
                  <a:latin typeface="Helvetica" pitchFamily="34" charset="0"/>
                </a:rPr>
                <a:t>bridge</a:t>
              </a:r>
            </a:p>
          </p:txBody>
        </p:sp>
        <p:sp>
          <p:nvSpPr>
            <p:cNvPr id="9" name="AutoShape 7">
              <a:extLst>
                <a:ext uri="{FF2B5EF4-FFF2-40B4-BE49-F238E27FC236}">
                  <a16:creationId xmlns:a16="http://schemas.microsoft.com/office/drawing/2014/main" id="{8290255C-BE17-41E1-8975-65576A8FF9F8}"/>
                </a:ext>
              </a:extLst>
            </p:cNvPr>
            <p:cNvSpPr>
              <a:spLocks noChangeArrowheads="1"/>
            </p:cNvSpPr>
            <p:nvPr/>
          </p:nvSpPr>
          <p:spPr bwMode="auto">
            <a:xfrm>
              <a:off x="1509" y="1718"/>
              <a:ext cx="915" cy="336"/>
            </a:xfrm>
            <a:prstGeom prst="leftRightArrow">
              <a:avLst>
                <a:gd name="adj1" fmla="val 50000"/>
                <a:gd name="adj2" fmla="val 54464"/>
              </a:avLst>
            </a:prstGeom>
            <a:noFill/>
            <a:ln w="12700">
              <a:solidFill>
                <a:schemeClr val="tx1"/>
              </a:solidFill>
              <a:miter lim="800000"/>
              <a:headEnd/>
              <a:tailEnd/>
            </a:ln>
          </p:spPr>
          <p:txBody>
            <a:bodyPr wrap="none" anchor="ctr"/>
            <a:lstStyle/>
            <a:p>
              <a:pPr>
                <a:buNone/>
              </a:pPr>
              <a:endParaRPr lang="en-US"/>
            </a:p>
          </p:txBody>
        </p:sp>
        <p:sp>
          <p:nvSpPr>
            <p:cNvPr id="10" name="Rectangle 19">
              <a:extLst>
                <a:ext uri="{FF2B5EF4-FFF2-40B4-BE49-F238E27FC236}">
                  <a16:creationId xmlns:a16="http://schemas.microsoft.com/office/drawing/2014/main" id="{02C5CFF0-052D-4040-B1FC-94F72ED0E957}"/>
                </a:ext>
              </a:extLst>
            </p:cNvPr>
            <p:cNvSpPr>
              <a:spLocks noChangeArrowheads="1"/>
            </p:cNvSpPr>
            <p:nvPr/>
          </p:nvSpPr>
          <p:spPr bwMode="auto">
            <a:xfrm>
              <a:off x="216" y="1547"/>
              <a:ext cx="1268" cy="653"/>
            </a:xfrm>
            <a:prstGeom prst="rect">
              <a:avLst/>
            </a:prstGeom>
            <a:solidFill>
              <a:srgbClr val="EDEBCF"/>
            </a:solidFill>
            <a:ln w="12700" cap="rnd" cmpd="sng">
              <a:solidFill>
                <a:schemeClr val="tx1"/>
              </a:solidFill>
              <a:prstDash val="solid"/>
              <a:miter lim="800000"/>
              <a:headEnd/>
              <a:tailEnd/>
            </a:ln>
          </p:spPr>
          <p:txBody>
            <a:bodyPr wrap="none" anchor="ctr"/>
            <a:lstStyle/>
            <a:p>
              <a:pPr>
                <a:buNone/>
              </a:pPr>
              <a:r>
                <a:rPr lang="en-US" sz="1600" dirty="0">
                  <a:latin typeface="Helvetica"/>
                  <a:cs typeface="Helvetica"/>
                </a:rPr>
                <a:t>Processor</a:t>
              </a:r>
            </a:p>
          </p:txBody>
        </p:sp>
        <p:sp>
          <p:nvSpPr>
            <p:cNvPr id="11" name="Text Box 21">
              <a:extLst>
                <a:ext uri="{FF2B5EF4-FFF2-40B4-BE49-F238E27FC236}">
                  <a16:creationId xmlns:a16="http://schemas.microsoft.com/office/drawing/2014/main" id="{26FA57AE-8CFB-4D3C-A4BB-FE3EB8EE7F80}"/>
                </a:ext>
              </a:extLst>
            </p:cNvPr>
            <p:cNvSpPr txBox="1">
              <a:spLocks noChangeArrowheads="1"/>
            </p:cNvSpPr>
            <p:nvPr/>
          </p:nvSpPr>
          <p:spPr bwMode="auto">
            <a:xfrm>
              <a:off x="2059" y="1433"/>
              <a:ext cx="831" cy="225"/>
            </a:xfrm>
            <a:prstGeom prst="rect">
              <a:avLst/>
            </a:prstGeom>
            <a:noFill/>
            <a:ln w="12700">
              <a:noFill/>
              <a:miter lim="800000"/>
              <a:headEnd/>
              <a:tailEnd/>
            </a:ln>
          </p:spPr>
          <p:txBody>
            <a:bodyPr wrap="none" anchor="ctr">
              <a:spAutoFit/>
            </a:bodyPr>
            <a:lstStyle/>
            <a:p>
              <a:pPr algn="ctr" eaLnBrk="0" hangingPunct="0">
                <a:buNone/>
              </a:pPr>
              <a:r>
                <a:rPr lang="en-US" sz="1600" dirty="0">
                  <a:latin typeface="Helvetica" pitchFamily="34" charset="0"/>
                </a:rPr>
                <a:t>System bus</a:t>
              </a:r>
            </a:p>
          </p:txBody>
        </p:sp>
        <p:sp>
          <p:nvSpPr>
            <p:cNvPr id="12" name="Line 22">
              <a:extLst>
                <a:ext uri="{FF2B5EF4-FFF2-40B4-BE49-F238E27FC236}">
                  <a16:creationId xmlns:a16="http://schemas.microsoft.com/office/drawing/2014/main" id="{76877B06-40DC-49E8-9CE8-C47063B8F6D5}"/>
                </a:ext>
              </a:extLst>
            </p:cNvPr>
            <p:cNvSpPr>
              <a:spLocks noChangeShapeType="1"/>
            </p:cNvSpPr>
            <p:nvPr/>
          </p:nvSpPr>
          <p:spPr bwMode="auto">
            <a:xfrm flipH="1">
              <a:off x="1929" y="1638"/>
              <a:ext cx="190" cy="249"/>
            </a:xfrm>
            <a:prstGeom prst="line">
              <a:avLst/>
            </a:prstGeom>
            <a:noFill/>
            <a:ln w="12700">
              <a:solidFill>
                <a:schemeClr val="tx1"/>
              </a:solidFill>
              <a:prstDash val="dash"/>
              <a:round/>
              <a:headEnd/>
              <a:tailEnd type="triangle" w="med" len="med"/>
            </a:ln>
          </p:spPr>
          <p:txBody>
            <a:bodyPr wrap="none" anchor="ctr"/>
            <a:lstStyle/>
            <a:p>
              <a:pPr>
                <a:buNone/>
              </a:pPr>
              <a:endParaRPr lang="en-US"/>
            </a:p>
          </p:txBody>
        </p:sp>
        <p:sp>
          <p:nvSpPr>
            <p:cNvPr id="13" name="Text Box 23">
              <a:extLst>
                <a:ext uri="{FF2B5EF4-FFF2-40B4-BE49-F238E27FC236}">
                  <a16:creationId xmlns:a16="http://schemas.microsoft.com/office/drawing/2014/main" id="{FE17A4F4-8274-4304-8A41-BC5BE018A0B1}"/>
                </a:ext>
              </a:extLst>
            </p:cNvPr>
            <p:cNvSpPr txBox="1">
              <a:spLocks noChangeArrowheads="1"/>
            </p:cNvSpPr>
            <p:nvPr/>
          </p:nvSpPr>
          <p:spPr bwMode="auto">
            <a:xfrm>
              <a:off x="3028" y="1433"/>
              <a:ext cx="865" cy="225"/>
            </a:xfrm>
            <a:prstGeom prst="rect">
              <a:avLst/>
            </a:prstGeom>
            <a:noFill/>
            <a:ln w="12700">
              <a:noFill/>
              <a:miter lim="800000"/>
              <a:headEnd/>
              <a:tailEnd/>
            </a:ln>
          </p:spPr>
          <p:txBody>
            <a:bodyPr wrap="none" anchor="ctr">
              <a:spAutoFit/>
            </a:bodyPr>
            <a:lstStyle/>
            <a:p>
              <a:pPr algn="ctr" eaLnBrk="0" hangingPunct="0">
                <a:buNone/>
              </a:pPr>
              <a:r>
                <a:rPr lang="en-US" sz="1600">
                  <a:latin typeface="Helvetica" pitchFamily="34" charset="0"/>
                </a:rPr>
                <a:t>Memory bus</a:t>
              </a:r>
            </a:p>
          </p:txBody>
        </p:sp>
        <p:sp>
          <p:nvSpPr>
            <p:cNvPr id="14" name="Line 24">
              <a:extLst>
                <a:ext uri="{FF2B5EF4-FFF2-40B4-BE49-F238E27FC236}">
                  <a16:creationId xmlns:a16="http://schemas.microsoft.com/office/drawing/2014/main" id="{0384E628-C468-42C4-99BA-DF7970E48CF9}"/>
                </a:ext>
              </a:extLst>
            </p:cNvPr>
            <p:cNvSpPr>
              <a:spLocks noChangeShapeType="1"/>
            </p:cNvSpPr>
            <p:nvPr/>
          </p:nvSpPr>
          <p:spPr bwMode="auto">
            <a:xfrm>
              <a:off x="3432" y="1632"/>
              <a:ext cx="0" cy="288"/>
            </a:xfrm>
            <a:prstGeom prst="line">
              <a:avLst/>
            </a:prstGeom>
            <a:noFill/>
            <a:ln w="12700">
              <a:solidFill>
                <a:schemeClr val="tx1"/>
              </a:solidFill>
              <a:prstDash val="dash"/>
              <a:round/>
              <a:headEnd/>
              <a:tailEnd type="triangle" w="med" len="med"/>
            </a:ln>
          </p:spPr>
          <p:txBody>
            <a:bodyPr wrap="none" anchor="ctr"/>
            <a:lstStyle/>
            <a:p>
              <a:pPr>
                <a:buNone/>
              </a:pPr>
              <a:endParaRPr lang="en-US"/>
            </a:p>
          </p:txBody>
        </p:sp>
        <p:sp>
          <p:nvSpPr>
            <p:cNvPr id="15" name="AutoShape 25">
              <a:extLst>
                <a:ext uri="{FF2B5EF4-FFF2-40B4-BE49-F238E27FC236}">
                  <a16:creationId xmlns:a16="http://schemas.microsoft.com/office/drawing/2014/main" id="{F1FECEFE-4F48-412D-8D68-DAA187DCC586}"/>
                </a:ext>
              </a:extLst>
            </p:cNvPr>
            <p:cNvSpPr>
              <a:spLocks noChangeArrowheads="1"/>
            </p:cNvSpPr>
            <p:nvPr/>
          </p:nvSpPr>
          <p:spPr bwMode="auto">
            <a:xfrm>
              <a:off x="2568" y="2150"/>
              <a:ext cx="312" cy="432"/>
            </a:xfrm>
            <a:prstGeom prst="upArrow">
              <a:avLst>
                <a:gd name="adj1" fmla="val 36667"/>
                <a:gd name="adj2" fmla="val 44872"/>
              </a:avLst>
            </a:prstGeom>
            <a:noFill/>
            <a:ln w="12700">
              <a:solidFill>
                <a:schemeClr val="tx1"/>
              </a:solidFill>
              <a:miter lim="800000"/>
              <a:headEnd/>
              <a:tailEnd/>
            </a:ln>
          </p:spPr>
          <p:txBody>
            <a:bodyPr wrap="none" anchor="ctr"/>
            <a:lstStyle/>
            <a:p>
              <a:pPr>
                <a:buNone/>
              </a:pPr>
              <a:endParaRPr lang="en-US"/>
            </a:p>
          </p:txBody>
        </p:sp>
        <p:sp>
          <p:nvSpPr>
            <p:cNvPr id="16" name="AutoShape 26">
              <a:extLst>
                <a:ext uri="{FF2B5EF4-FFF2-40B4-BE49-F238E27FC236}">
                  <a16:creationId xmlns:a16="http://schemas.microsoft.com/office/drawing/2014/main" id="{72C1ED46-BEA2-4151-A84C-96AB0B71088F}"/>
                </a:ext>
              </a:extLst>
            </p:cNvPr>
            <p:cNvSpPr>
              <a:spLocks noChangeArrowheads="1"/>
            </p:cNvSpPr>
            <p:nvPr/>
          </p:nvSpPr>
          <p:spPr bwMode="auto">
            <a:xfrm flipV="1">
              <a:off x="3264" y="2614"/>
              <a:ext cx="312" cy="432"/>
            </a:xfrm>
            <a:prstGeom prst="upArrow">
              <a:avLst>
                <a:gd name="adj1" fmla="val 36667"/>
                <a:gd name="adj2" fmla="val 44872"/>
              </a:avLst>
            </a:prstGeom>
            <a:noFill/>
            <a:ln w="12700">
              <a:solidFill>
                <a:schemeClr val="tx1"/>
              </a:solidFill>
              <a:miter lim="800000"/>
              <a:headEnd/>
              <a:tailEnd/>
            </a:ln>
          </p:spPr>
          <p:txBody>
            <a:bodyPr wrap="none" anchor="ctr"/>
            <a:lstStyle/>
            <a:p>
              <a:pPr>
                <a:buNone/>
              </a:pPr>
              <a:endParaRPr lang="en-US"/>
            </a:p>
          </p:txBody>
        </p:sp>
        <p:sp>
          <p:nvSpPr>
            <p:cNvPr id="17" name="Rectangle 27">
              <a:extLst>
                <a:ext uri="{FF2B5EF4-FFF2-40B4-BE49-F238E27FC236}">
                  <a16:creationId xmlns:a16="http://schemas.microsoft.com/office/drawing/2014/main" id="{10DA8448-95DF-4155-8E69-8F617711BA75}"/>
                </a:ext>
              </a:extLst>
            </p:cNvPr>
            <p:cNvSpPr>
              <a:spLocks noChangeArrowheads="1"/>
            </p:cNvSpPr>
            <p:nvPr/>
          </p:nvSpPr>
          <p:spPr bwMode="auto">
            <a:xfrm>
              <a:off x="3000" y="3070"/>
              <a:ext cx="816" cy="328"/>
            </a:xfrm>
            <a:prstGeom prst="rect">
              <a:avLst/>
            </a:prstGeom>
            <a:solidFill>
              <a:srgbClr val="D3F2D3"/>
            </a:solidFill>
            <a:ln w="12700">
              <a:solidFill>
                <a:schemeClr val="tx1"/>
              </a:solidFill>
              <a:miter lim="800000"/>
              <a:headEnd/>
              <a:tailEnd/>
            </a:ln>
          </p:spPr>
          <p:txBody>
            <a:bodyPr wrap="none" anchor="ctr"/>
            <a:lstStyle/>
            <a:p>
              <a:pPr algn="ctr" eaLnBrk="0" hangingPunct="0">
                <a:buNone/>
              </a:pPr>
              <a:r>
                <a:rPr lang="en-US" sz="1600">
                  <a:latin typeface="Helvetica" pitchFamily="34" charset="0"/>
                </a:rPr>
                <a:t>Disk </a:t>
              </a:r>
            </a:p>
            <a:p>
              <a:pPr algn="ctr" eaLnBrk="0" hangingPunct="0">
                <a:buNone/>
              </a:pPr>
              <a:r>
                <a:rPr lang="en-US" sz="1600">
                  <a:latin typeface="Helvetica" pitchFamily="34" charset="0"/>
                </a:rPr>
                <a:t>controller</a:t>
              </a:r>
            </a:p>
          </p:txBody>
        </p:sp>
        <p:sp>
          <p:nvSpPr>
            <p:cNvPr id="18" name="AutoShape 28">
              <a:extLst>
                <a:ext uri="{FF2B5EF4-FFF2-40B4-BE49-F238E27FC236}">
                  <a16:creationId xmlns:a16="http://schemas.microsoft.com/office/drawing/2014/main" id="{43374ED0-C705-41B3-9E79-A905C3C974D6}"/>
                </a:ext>
              </a:extLst>
            </p:cNvPr>
            <p:cNvSpPr>
              <a:spLocks noChangeArrowheads="1"/>
            </p:cNvSpPr>
            <p:nvPr/>
          </p:nvSpPr>
          <p:spPr bwMode="auto">
            <a:xfrm flipV="1">
              <a:off x="1796" y="2614"/>
              <a:ext cx="312" cy="432"/>
            </a:xfrm>
            <a:prstGeom prst="upArrow">
              <a:avLst>
                <a:gd name="adj1" fmla="val 36667"/>
                <a:gd name="adj2" fmla="val 44872"/>
              </a:avLst>
            </a:prstGeom>
            <a:noFill/>
            <a:ln w="12700">
              <a:solidFill>
                <a:schemeClr val="tx1"/>
              </a:solidFill>
              <a:miter lim="800000"/>
              <a:headEnd/>
              <a:tailEnd/>
            </a:ln>
          </p:spPr>
          <p:txBody>
            <a:bodyPr wrap="none" anchor="ctr"/>
            <a:lstStyle/>
            <a:p>
              <a:pPr>
                <a:buNone/>
              </a:pPr>
              <a:endParaRPr lang="en-US"/>
            </a:p>
          </p:txBody>
        </p:sp>
        <p:sp>
          <p:nvSpPr>
            <p:cNvPr id="19" name="Rectangle 29">
              <a:extLst>
                <a:ext uri="{FF2B5EF4-FFF2-40B4-BE49-F238E27FC236}">
                  <a16:creationId xmlns:a16="http://schemas.microsoft.com/office/drawing/2014/main" id="{3A2DA4FD-4F0D-4540-91F3-696287637A57}"/>
                </a:ext>
              </a:extLst>
            </p:cNvPr>
            <p:cNvSpPr>
              <a:spLocks noChangeArrowheads="1"/>
            </p:cNvSpPr>
            <p:nvPr/>
          </p:nvSpPr>
          <p:spPr bwMode="auto">
            <a:xfrm>
              <a:off x="1532" y="3070"/>
              <a:ext cx="816" cy="328"/>
            </a:xfrm>
            <a:prstGeom prst="rect">
              <a:avLst/>
            </a:prstGeom>
            <a:solidFill>
              <a:srgbClr val="FFFFC3"/>
            </a:solidFill>
            <a:ln w="12700">
              <a:solidFill>
                <a:schemeClr val="tx1"/>
              </a:solidFill>
              <a:miter lim="800000"/>
              <a:headEnd/>
              <a:tailEnd/>
            </a:ln>
          </p:spPr>
          <p:txBody>
            <a:bodyPr wrap="none" anchor="ctr"/>
            <a:lstStyle/>
            <a:p>
              <a:pPr algn="ctr" eaLnBrk="0" hangingPunct="0">
                <a:buNone/>
              </a:pPr>
              <a:r>
                <a:rPr lang="en-US" sz="1600">
                  <a:latin typeface="Helvetica" pitchFamily="34" charset="0"/>
                </a:rPr>
                <a:t>Graphics</a:t>
              </a:r>
            </a:p>
            <a:p>
              <a:pPr algn="ctr" eaLnBrk="0" hangingPunct="0">
                <a:buNone/>
              </a:pPr>
              <a:r>
                <a:rPr lang="en-US" sz="1600">
                  <a:latin typeface="Helvetica" pitchFamily="34" charset="0"/>
                </a:rPr>
                <a:t>adapter</a:t>
              </a:r>
            </a:p>
          </p:txBody>
        </p:sp>
        <p:sp>
          <p:nvSpPr>
            <p:cNvPr id="20" name="AutoShape 30">
              <a:extLst>
                <a:ext uri="{FF2B5EF4-FFF2-40B4-BE49-F238E27FC236}">
                  <a16:creationId xmlns:a16="http://schemas.microsoft.com/office/drawing/2014/main" id="{7765D54F-1A9D-4D85-9FFC-C3213CA74024}"/>
                </a:ext>
              </a:extLst>
            </p:cNvPr>
            <p:cNvSpPr>
              <a:spLocks noChangeArrowheads="1"/>
            </p:cNvSpPr>
            <p:nvPr/>
          </p:nvSpPr>
          <p:spPr bwMode="auto">
            <a:xfrm flipV="1">
              <a:off x="740" y="2614"/>
              <a:ext cx="312" cy="432"/>
            </a:xfrm>
            <a:prstGeom prst="upArrow">
              <a:avLst>
                <a:gd name="adj1" fmla="val 36667"/>
                <a:gd name="adj2" fmla="val 44872"/>
              </a:avLst>
            </a:prstGeom>
            <a:noFill/>
            <a:ln w="12700">
              <a:solidFill>
                <a:schemeClr val="tx1"/>
              </a:solidFill>
              <a:miter lim="800000"/>
              <a:headEnd/>
              <a:tailEnd/>
            </a:ln>
          </p:spPr>
          <p:txBody>
            <a:bodyPr wrap="none" anchor="ctr"/>
            <a:lstStyle/>
            <a:p>
              <a:pPr>
                <a:buNone/>
              </a:pPr>
              <a:endParaRPr lang="en-US"/>
            </a:p>
          </p:txBody>
        </p:sp>
        <p:sp>
          <p:nvSpPr>
            <p:cNvPr id="21" name="Rectangle 31">
              <a:extLst>
                <a:ext uri="{FF2B5EF4-FFF2-40B4-BE49-F238E27FC236}">
                  <a16:creationId xmlns:a16="http://schemas.microsoft.com/office/drawing/2014/main" id="{CC28F390-AB78-4F8E-A031-1FD2DB33DC05}"/>
                </a:ext>
              </a:extLst>
            </p:cNvPr>
            <p:cNvSpPr>
              <a:spLocks noChangeArrowheads="1"/>
            </p:cNvSpPr>
            <p:nvPr/>
          </p:nvSpPr>
          <p:spPr bwMode="auto">
            <a:xfrm>
              <a:off x="524" y="3062"/>
              <a:ext cx="720" cy="328"/>
            </a:xfrm>
            <a:prstGeom prst="rect">
              <a:avLst/>
            </a:prstGeom>
            <a:solidFill>
              <a:schemeClr val="accent1">
                <a:lumMod val="20000"/>
                <a:lumOff val="80000"/>
              </a:schemeClr>
            </a:solidFill>
            <a:ln w="12700">
              <a:solidFill>
                <a:schemeClr val="tx1"/>
              </a:solidFill>
              <a:miter lim="800000"/>
              <a:headEnd/>
              <a:tailEnd/>
            </a:ln>
          </p:spPr>
          <p:txBody>
            <a:bodyPr wrap="none" anchor="ctr"/>
            <a:lstStyle/>
            <a:p>
              <a:pPr algn="ctr" eaLnBrk="0" hangingPunct="0">
                <a:buNone/>
              </a:pPr>
              <a:r>
                <a:rPr lang="en-US" sz="1600" dirty="0">
                  <a:latin typeface="Helvetica" pitchFamily="34" charset="0"/>
                </a:rPr>
                <a:t>USB</a:t>
              </a:r>
            </a:p>
            <a:p>
              <a:pPr algn="ctr" eaLnBrk="0" hangingPunct="0">
                <a:buNone/>
              </a:pPr>
              <a:r>
                <a:rPr lang="en-US" sz="1600" dirty="0">
                  <a:latin typeface="Helvetica" pitchFamily="34" charset="0"/>
                </a:rPr>
                <a:t>controller</a:t>
              </a:r>
            </a:p>
          </p:txBody>
        </p:sp>
        <p:sp>
          <p:nvSpPr>
            <p:cNvPr id="22" name="Line 32">
              <a:extLst>
                <a:ext uri="{FF2B5EF4-FFF2-40B4-BE49-F238E27FC236}">
                  <a16:creationId xmlns:a16="http://schemas.microsoft.com/office/drawing/2014/main" id="{7EAE5011-162C-492C-9485-658E8BCA778B}"/>
                </a:ext>
              </a:extLst>
            </p:cNvPr>
            <p:cNvSpPr>
              <a:spLocks noChangeShapeType="1"/>
            </p:cNvSpPr>
            <p:nvPr/>
          </p:nvSpPr>
          <p:spPr bwMode="auto">
            <a:xfrm>
              <a:off x="668" y="3398"/>
              <a:ext cx="0" cy="192"/>
            </a:xfrm>
            <a:prstGeom prst="line">
              <a:avLst/>
            </a:prstGeom>
            <a:noFill/>
            <a:ln w="12700">
              <a:solidFill>
                <a:schemeClr val="tx1"/>
              </a:solidFill>
              <a:round/>
              <a:headEnd type="triangle" w="med" len="med"/>
              <a:tailEnd/>
            </a:ln>
          </p:spPr>
          <p:txBody>
            <a:bodyPr wrap="none" anchor="ctr"/>
            <a:lstStyle/>
            <a:p>
              <a:pPr>
                <a:buNone/>
              </a:pPr>
              <a:endParaRPr lang="en-US"/>
            </a:p>
          </p:txBody>
        </p:sp>
        <p:sp>
          <p:nvSpPr>
            <p:cNvPr id="23" name="Line 33">
              <a:extLst>
                <a:ext uri="{FF2B5EF4-FFF2-40B4-BE49-F238E27FC236}">
                  <a16:creationId xmlns:a16="http://schemas.microsoft.com/office/drawing/2014/main" id="{15142060-4D94-40BF-B8C9-FE66174C3B76}"/>
                </a:ext>
              </a:extLst>
            </p:cNvPr>
            <p:cNvSpPr>
              <a:spLocks noChangeShapeType="1"/>
            </p:cNvSpPr>
            <p:nvPr/>
          </p:nvSpPr>
          <p:spPr bwMode="auto">
            <a:xfrm>
              <a:off x="1148" y="3398"/>
              <a:ext cx="0" cy="192"/>
            </a:xfrm>
            <a:prstGeom prst="line">
              <a:avLst/>
            </a:prstGeom>
            <a:noFill/>
            <a:ln w="12700">
              <a:solidFill>
                <a:schemeClr val="tx1"/>
              </a:solidFill>
              <a:round/>
              <a:headEnd type="triangle" w="med" len="med"/>
              <a:tailEnd/>
            </a:ln>
          </p:spPr>
          <p:txBody>
            <a:bodyPr wrap="none" anchor="ctr"/>
            <a:lstStyle/>
            <a:p>
              <a:pPr>
                <a:buNone/>
              </a:pPr>
              <a:endParaRPr lang="en-US"/>
            </a:p>
          </p:txBody>
        </p:sp>
        <p:sp>
          <p:nvSpPr>
            <p:cNvPr id="24" name="Text Box 34">
              <a:extLst>
                <a:ext uri="{FF2B5EF4-FFF2-40B4-BE49-F238E27FC236}">
                  <a16:creationId xmlns:a16="http://schemas.microsoft.com/office/drawing/2014/main" id="{7E25133B-336A-4D9C-8BEC-9DDE3C385D42}"/>
                </a:ext>
              </a:extLst>
            </p:cNvPr>
            <p:cNvSpPr txBox="1">
              <a:spLocks noChangeArrowheads="1"/>
            </p:cNvSpPr>
            <p:nvPr/>
          </p:nvSpPr>
          <p:spPr bwMode="auto">
            <a:xfrm>
              <a:off x="341" y="3536"/>
              <a:ext cx="523" cy="224"/>
            </a:xfrm>
            <a:prstGeom prst="rect">
              <a:avLst/>
            </a:prstGeom>
            <a:noFill/>
            <a:ln w="12700">
              <a:noFill/>
              <a:miter lim="800000"/>
              <a:headEnd/>
              <a:tailEnd/>
            </a:ln>
          </p:spPr>
          <p:txBody>
            <a:bodyPr wrap="none" anchor="ctr">
              <a:spAutoFit/>
            </a:bodyPr>
            <a:lstStyle/>
            <a:p>
              <a:pPr algn="ctr" eaLnBrk="0" hangingPunct="0">
                <a:buNone/>
              </a:pPr>
              <a:r>
                <a:rPr lang="en-US" sz="1600" dirty="0">
                  <a:latin typeface="Helvetica" pitchFamily="34" charset="0"/>
                </a:rPr>
                <a:t>Mouse</a:t>
              </a:r>
            </a:p>
          </p:txBody>
        </p:sp>
        <p:sp>
          <p:nvSpPr>
            <p:cNvPr id="25" name="Text Box 35">
              <a:extLst>
                <a:ext uri="{FF2B5EF4-FFF2-40B4-BE49-F238E27FC236}">
                  <a16:creationId xmlns:a16="http://schemas.microsoft.com/office/drawing/2014/main" id="{C6AD6FE5-B60F-4DF2-A8D5-AEF3C63A11C6}"/>
                </a:ext>
              </a:extLst>
            </p:cNvPr>
            <p:cNvSpPr txBox="1">
              <a:spLocks noChangeArrowheads="1"/>
            </p:cNvSpPr>
            <p:nvPr/>
          </p:nvSpPr>
          <p:spPr bwMode="auto">
            <a:xfrm>
              <a:off x="864" y="3535"/>
              <a:ext cx="700" cy="225"/>
            </a:xfrm>
            <a:prstGeom prst="rect">
              <a:avLst/>
            </a:prstGeom>
            <a:noFill/>
            <a:ln w="12700">
              <a:noFill/>
              <a:miter lim="800000"/>
              <a:headEnd/>
              <a:tailEnd/>
            </a:ln>
          </p:spPr>
          <p:txBody>
            <a:bodyPr wrap="none" anchor="ctr">
              <a:spAutoFit/>
            </a:bodyPr>
            <a:lstStyle/>
            <a:p>
              <a:pPr algn="ctr" eaLnBrk="0" hangingPunct="0">
                <a:buNone/>
              </a:pPr>
              <a:r>
                <a:rPr lang="en-US" sz="1600">
                  <a:latin typeface="Helvetica" pitchFamily="34" charset="0"/>
                </a:rPr>
                <a:t>Keyboard</a:t>
              </a:r>
            </a:p>
          </p:txBody>
        </p:sp>
        <p:sp>
          <p:nvSpPr>
            <p:cNvPr id="26" name="Line 36">
              <a:extLst>
                <a:ext uri="{FF2B5EF4-FFF2-40B4-BE49-F238E27FC236}">
                  <a16:creationId xmlns:a16="http://schemas.microsoft.com/office/drawing/2014/main" id="{95E46DB1-B077-429C-A705-BAB695857A78}"/>
                </a:ext>
              </a:extLst>
            </p:cNvPr>
            <p:cNvSpPr>
              <a:spLocks noChangeShapeType="1"/>
            </p:cNvSpPr>
            <p:nvPr/>
          </p:nvSpPr>
          <p:spPr bwMode="auto">
            <a:xfrm>
              <a:off x="1964" y="3420"/>
              <a:ext cx="0" cy="192"/>
            </a:xfrm>
            <a:prstGeom prst="line">
              <a:avLst/>
            </a:prstGeom>
            <a:noFill/>
            <a:ln w="12700">
              <a:solidFill>
                <a:schemeClr val="tx1"/>
              </a:solidFill>
              <a:round/>
              <a:headEnd/>
              <a:tailEnd type="triangle" w="med" len="med"/>
            </a:ln>
          </p:spPr>
          <p:txBody>
            <a:bodyPr wrap="none" anchor="ctr"/>
            <a:lstStyle/>
            <a:p>
              <a:pPr>
                <a:buNone/>
              </a:pPr>
              <a:endParaRPr lang="en-US"/>
            </a:p>
          </p:txBody>
        </p:sp>
        <p:sp>
          <p:nvSpPr>
            <p:cNvPr id="27" name="Text Box 37">
              <a:extLst>
                <a:ext uri="{FF2B5EF4-FFF2-40B4-BE49-F238E27FC236}">
                  <a16:creationId xmlns:a16="http://schemas.microsoft.com/office/drawing/2014/main" id="{7474D88B-6A8C-45E0-B1E5-55E3A5D94667}"/>
                </a:ext>
              </a:extLst>
            </p:cNvPr>
            <p:cNvSpPr txBox="1">
              <a:spLocks noChangeArrowheads="1"/>
            </p:cNvSpPr>
            <p:nvPr/>
          </p:nvSpPr>
          <p:spPr bwMode="auto">
            <a:xfrm>
              <a:off x="1667" y="3546"/>
              <a:ext cx="565" cy="225"/>
            </a:xfrm>
            <a:prstGeom prst="rect">
              <a:avLst/>
            </a:prstGeom>
            <a:noFill/>
            <a:ln w="12700">
              <a:noFill/>
              <a:miter lim="800000"/>
              <a:headEnd/>
              <a:tailEnd/>
            </a:ln>
          </p:spPr>
          <p:txBody>
            <a:bodyPr wrap="none" anchor="ctr">
              <a:spAutoFit/>
            </a:bodyPr>
            <a:lstStyle/>
            <a:p>
              <a:pPr algn="ctr" eaLnBrk="0" hangingPunct="0">
                <a:buNone/>
              </a:pPr>
              <a:r>
                <a:rPr lang="en-US" sz="1600" dirty="0">
                  <a:latin typeface="Helvetica" pitchFamily="34" charset="0"/>
                </a:rPr>
                <a:t>Display</a:t>
              </a:r>
            </a:p>
          </p:txBody>
        </p:sp>
        <p:sp>
          <p:nvSpPr>
            <p:cNvPr id="28" name="Line 38">
              <a:extLst>
                <a:ext uri="{FF2B5EF4-FFF2-40B4-BE49-F238E27FC236}">
                  <a16:creationId xmlns:a16="http://schemas.microsoft.com/office/drawing/2014/main" id="{0D3B1E0F-7363-4ED6-891B-F94B263DC8FC}"/>
                </a:ext>
              </a:extLst>
            </p:cNvPr>
            <p:cNvSpPr>
              <a:spLocks noChangeShapeType="1"/>
            </p:cNvSpPr>
            <p:nvPr/>
          </p:nvSpPr>
          <p:spPr bwMode="auto">
            <a:xfrm>
              <a:off x="3416" y="3398"/>
              <a:ext cx="0" cy="240"/>
            </a:xfrm>
            <a:prstGeom prst="line">
              <a:avLst/>
            </a:prstGeom>
            <a:noFill/>
            <a:ln w="12700">
              <a:solidFill>
                <a:schemeClr val="tx1"/>
              </a:solidFill>
              <a:round/>
              <a:headEnd type="triangle" w="med" len="med"/>
              <a:tailEnd type="triangle" w="med" len="med"/>
            </a:ln>
          </p:spPr>
          <p:txBody>
            <a:bodyPr wrap="none" anchor="ctr"/>
            <a:lstStyle/>
            <a:p>
              <a:pPr>
                <a:buNone/>
              </a:pPr>
              <a:endParaRPr lang="en-US"/>
            </a:p>
          </p:txBody>
        </p:sp>
        <p:sp>
          <p:nvSpPr>
            <p:cNvPr id="29" name="AutoShape 39">
              <a:extLst>
                <a:ext uri="{FF2B5EF4-FFF2-40B4-BE49-F238E27FC236}">
                  <a16:creationId xmlns:a16="http://schemas.microsoft.com/office/drawing/2014/main" id="{775B2F92-57E1-445B-9381-5F3AE3DF3287}"/>
                </a:ext>
              </a:extLst>
            </p:cNvPr>
            <p:cNvSpPr>
              <a:spLocks noChangeArrowheads="1"/>
            </p:cNvSpPr>
            <p:nvPr/>
          </p:nvSpPr>
          <p:spPr bwMode="auto">
            <a:xfrm>
              <a:off x="3224" y="3638"/>
              <a:ext cx="384" cy="384"/>
            </a:xfrm>
            <a:prstGeom prst="can">
              <a:avLst>
                <a:gd name="adj" fmla="val 25000"/>
              </a:avLst>
            </a:prstGeom>
            <a:solidFill>
              <a:srgbClr val="D3F2D3"/>
            </a:solidFill>
            <a:ln w="12700">
              <a:solidFill>
                <a:schemeClr val="tx1"/>
              </a:solidFill>
              <a:round/>
              <a:headEnd/>
              <a:tailEnd/>
            </a:ln>
          </p:spPr>
          <p:txBody>
            <a:bodyPr wrap="none" anchor="ctr"/>
            <a:lstStyle/>
            <a:p>
              <a:pPr algn="ctr" eaLnBrk="0" hangingPunct="0">
                <a:buNone/>
              </a:pPr>
              <a:r>
                <a:rPr lang="en-US" sz="1600">
                  <a:latin typeface="Helvetica" pitchFamily="34" charset="0"/>
                </a:rPr>
                <a:t>Disk</a:t>
              </a:r>
            </a:p>
          </p:txBody>
        </p:sp>
        <p:sp>
          <p:nvSpPr>
            <p:cNvPr id="30" name="AutoShape 40">
              <a:extLst>
                <a:ext uri="{FF2B5EF4-FFF2-40B4-BE49-F238E27FC236}">
                  <a16:creationId xmlns:a16="http://schemas.microsoft.com/office/drawing/2014/main" id="{054DDC7F-B160-4EB6-AF65-9B81AFE263C0}"/>
                </a:ext>
              </a:extLst>
            </p:cNvPr>
            <p:cNvSpPr>
              <a:spLocks noChangeArrowheads="1"/>
            </p:cNvSpPr>
            <p:nvPr/>
          </p:nvSpPr>
          <p:spPr bwMode="auto">
            <a:xfrm>
              <a:off x="168" y="2478"/>
              <a:ext cx="4584" cy="248"/>
            </a:xfrm>
            <a:prstGeom prst="leftRightArrow">
              <a:avLst>
                <a:gd name="adj1" fmla="val 48611"/>
                <a:gd name="adj2" fmla="val 95500"/>
              </a:avLst>
            </a:prstGeom>
            <a:solidFill>
              <a:schemeClr val="bg1"/>
            </a:solidFill>
            <a:ln w="12700">
              <a:solidFill>
                <a:schemeClr val="tx1"/>
              </a:solidFill>
              <a:miter lim="800000"/>
              <a:headEnd/>
              <a:tailEnd/>
            </a:ln>
          </p:spPr>
          <p:txBody>
            <a:bodyPr wrap="none" anchor="ctr"/>
            <a:lstStyle/>
            <a:p>
              <a:pPr>
                <a:buNone/>
              </a:pPr>
              <a:endParaRPr lang="en-US"/>
            </a:p>
          </p:txBody>
        </p:sp>
        <p:sp>
          <p:nvSpPr>
            <p:cNvPr id="31" name="Rectangle 41">
              <a:extLst>
                <a:ext uri="{FF2B5EF4-FFF2-40B4-BE49-F238E27FC236}">
                  <a16:creationId xmlns:a16="http://schemas.microsoft.com/office/drawing/2014/main" id="{29737B34-E28F-4ECB-93AD-D9379FBD55EE}"/>
                </a:ext>
              </a:extLst>
            </p:cNvPr>
            <p:cNvSpPr>
              <a:spLocks noChangeArrowheads="1"/>
            </p:cNvSpPr>
            <p:nvPr/>
          </p:nvSpPr>
          <p:spPr bwMode="auto">
            <a:xfrm>
              <a:off x="846" y="2739"/>
              <a:ext cx="105" cy="96"/>
            </a:xfrm>
            <a:prstGeom prst="rect">
              <a:avLst/>
            </a:prstGeom>
            <a:solidFill>
              <a:schemeClr val="bg1"/>
            </a:solidFill>
            <a:ln w="12700">
              <a:noFill/>
              <a:miter lim="800000"/>
              <a:headEnd/>
              <a:tailEnd/>
            </a:ln>
          </p:spPr>
          <p:txBody>
            <a:bodyPr wrap="none" anchor="ctr"/>
            <a:lstStyle/>
            <a:p>
              <a:pPr>
                <a:buNone/>
              </a:pPr>
              <a:endParaRPr lang="en-US"/>
            </a:p>
          </p:txBody>
        </p:sp>
        <p:sp>
          <p:nvSpPr>
            <p:cNvPr id="32" name="Rectangle 42">
              <a:extLst>
                <a:ext uri="{FF2B5EF4-FFF2-40B4-BE49-F238E27FC236}">
                  <a16:creationId xmlns:a16="http://schemas.microsoft.com/office/drawing/2014/main" id="{9B4D9FD2-240A-4142-8FDF-156F7D396A8D}"/>
                </a:ext>
              </a:extLst>
            </p:cNvPr>
            <p:cNvSpPr>
              <a:spLocks noChangeArrowheads="1"/>
            </p:cNvSpPr>
            <p:nvPr/>
          </p:nvSpPr>
          <p:spPr bwMode="auto">
            <a:xfrm>
              <a:off x="1902" y="2733"/>
              <a:ext cx="105" cy="96"/>
            </a:xfrm>
            <a:prstGeom prst="rect">
              <a:avLst/>
            </a:prstGeom>
            <a:solidFill>
              <a:schemeClr val="bg1"/>
            </a:solidFill>
            <a:ln w="12700">
              <a:noFill/>
              <a:miter lim="800000"/>
              <a:headEnd/>
              <a:tailEnd/>
            </a:ln>
          </p:spPr>
          <p:txBody>
            <a:bodyPr wrap="none" anchor="ctr"/>
            <a:lstStyle/>
            <a:p>
              <a:pPr>
                <a:buNone/>
              </a:pPr>
              <a:endParaRPr lang="en-US"/>
            </a:p>
          </p:txBody>
        </p:sp>
        <p:sp>
          <p:nvSpPr>
            <p:cNvPr id="33" name="Rectangle 43">
              <a:extLst>
                <a:ext uri="{FF2B5EF4-FFF2-40B4-BE49-F238E27FC236}">
                  <a16:creationId xmlns:a16="http://schemas.microsoft.com/office/drawing/2014/main" id="{E33A5490-75A8-46AC-A270-46FE2A744E64}"/>
                </a:ext>
              </a:extLst>
            </p:cNvPr>
            <p:cNvSpPr>
              <a:spLocks noChangeArrowheads="1"/>
            </p:cNvSpPr>
            <p:nvPr/>
          </p:nvSpPr>
          <p:spPr bwMode="auto">
            <a:xfrm>
              <a:off x="3372" y="2727"/>
              <a:ext cx="102" cy="96"/>
            </a:xfrm>
            <a:prstGeom prst="rect">
              <a:avLst/>
            </a:prstGeom>
            <a:solidFill>
              <a:schemeClr val="bg1"/>
            </a:solidFill>
            <a:ln w="12700">
              <a:noFill/>
              <a:miter lim="800000"/>
              <a:headEnd/>
              <a:tailEnd/>
            </a:ln>
          </p:spPr>
          <p:txBody>
            <a:bodyPr wrap="none" anchor="ctr"/>
            <a:lstStyle/>
            <a:p>
              <a:pPr>
                <a:buNone/>
              </a:pPr>
              <a:endParaRPr lang="en-US"/>
            </a:p>
          </p:txBody>
        </p:sp>
        <p:sp>
          <p:nvSpPr>
            <p:cNvPr id="34" name="Text Box 44">
              <a:extLst>
                <a:ext uri="{FF2B5EF4-FFF2-40B4-BE49-F238E27FC236}">
                  <a16:creationId xmlns:a16="http://schemas.microsoft.com/office/drawing/2014/main" id="{FE6BE951-DC17-4C1B-ADDB-B91CFFF60C8B}"/>
                </a:ext>
              </a:extLst>
            </p:cNvPr>
            <p:cNvSpPr txBox="1">
              <a:spLocks noChangeArrowheads="1"/>
            </p:cNvSpPr>
            <p:nvPr/>
          </p:nvSpPr>
          <p:spPr bwMode="auto">
            <a:xfrm>
              <a:off x="2411" y="2739"/>
              <a:ext cx="561" cy="225"/>
            </a:xfrm>
            <a:prstGeom prst="rect">
              <a:avLst/>
            </a:prstGeom>
            <a:noFill/>
            <a:ln w="12700">
              <a:noFill/>
              <a:miter lim="800000"/>
              <a:headEnd/>
              <a:tailEnd/>
            </a:ln>
          </p:spPr>
          <p:txBody>
            <a:bodyPr wrap="none" anchor="ctr">
              <a:spAutoFit/>
            </a:bodyPr>
            <a:lstStyle/>
            <a:p>
              <a:pPr algn="ctr" eaLnBrk="0" hangingPunct="0">
                <a:buNone/>
              </a:pPr>
              <a:r>
                <a:rPr lang="en-US" sz="1600" dirty="0">
                  <a:latin typeface="Helvetica" pitchFamily="34" charset="0"/>
                </a:rPr>
                <a:t>I/O bus</a:t>
              </a:r>
            </a:p>
          </p:txBody>
        </p:sp>
        <p:sp>
          <p:nvSpPr>
            <p:cNvPr id="35" name="Rectangle 45">
              <a:extLst>
                <a:ext uri="{FF2B5EF4-FFF2-40B4-BE49-F238E27FC236}">
                  <a16:creationId xmlns:a16="http://schemas.microsoft.com/office/drawing/2014/main" id="{5C6CA192-3BC8-4ACA-82AE-63927954D024}"/>
                </a:ext>
              </a:extLst>
            </p:cNvPr>
            <p:cNvSpPr>
              <a:spLocks noChangeArrowheads="1"/>
            </p:cNvSpPr>
            <p:nvPr/>
          </p:nvSpPr>
          <p:spPr bwMode="auto">
            <a:xfrm>
              <a:off x="2673" y="2688"/>
              <a:ext cx="102" cy="96"/>
            </a:xfrm>
            <a:prstGeom prst="rect">
              <a:avLst/>
            </a:prstGeom>
            <a:solidFill>
              <a:schemeClr val="bg1"/>
            </a:solidFill>
            <a:ln w="12700">
              <a:noFill/>
              <a:miter lim="800000"/>
              <a:headEnd/>
              <a:tailEnd/>
            </a:ln>
          </p:spPr>
          <p:txBody>
            <a:bodyPr wrap="none" anchor="ctr"/>
            <a:lstStyle/>
            <a:p>
              <a:pPr>
                <a:buNone/>
              </a:pPr>
              <a:endParaRPr lang="en-US"/>
            </a:p>
          </p:txBody>
        </p:sp>
        <p:sp>
          <p:nvSpPr>
            <p:cNvPr id="36" name="Rectangle 46">
              <a:extLst>
                <a:ext uri="{FF2B5EF4-FFF2-40B4-BE49-F238E27FC236}">
                  <a16:creationId xmlns:a16="http://schemas.microsoft.com/office/drawing/2014/main" id="{112A9E58-E622-4BDC-8284-56A34853C193}"/>
                </a:ext>
              </a:extLst>
            </p:cNvPr>
            <p:cNvSpPr>
              <a:spLocks noChangeArrowheads="1"/>
            </p:cNvSpPr>
            <p:nvPr/>
          </p:nvSpPr>
          <p:spPr bwMode="auto">
            <a:xfrm>
              <a:off x="3864" y="2486"/>
              <a:ext cx="80" cy="256"/>
            </a:xfrm>
            <a:prstGeom prst="rect">
              <a:avLst/>
            </a:prstGeom>
            <a:solidFill>
              <a:schemeClr val="bg1"/>
            </a:solidFill>
            <a:ln w="12700">
              <a:solidFill>
                <a:schemeClr val="tx1"/>
              </a:solidFill>
              <a:miter lim="800000"/>
              <a:headEnd/>
              <a:tailEnd/>
            </a:ln>
          </p:spPr>
          <p:txBody>
            <a:bodyPr wrap="none" anchor="ctr"/>
            <a:lstStyle/>
            <a:p>
              <a:pPr>
                <a:buNone/>
              </a:pPr>
              <a:endParaRPr lang="en-US"/>
            </a:p>
          </p:txBody>
        </p:sp>
        <p:sp>
          <p:nvSpPr>
            <p:cNvPr id="37" name="Rectangle 47">
              <a:extLst>
                <a:ext uri="{FF2B5EF4-FFF2-40B4-BE49-F238E27FC236}">
                  <a16:creationId xmlns:a16="http://schemas.microsoft.com/office/drawing/2014/main" id="{BF5CBDB9-0B13-4565-B930-41D83678B512}"/>
                </a:ext>
              </a:extLst>
            </p:cNvPr>
            <p:cNvSpPr>
              <a:spLocks noChangeArrowheads="1"/>
            </p:cNvSpPr>
            <p:nvPr/>
          </p:nvSpPr>
          <p:spPr bwMode="auto">
            <a:xfrm>
              <a:off x="4056" y="2486"/>
              <a:ext cx="80" cy="256"/>
            </a:xfrm>
            <a:prstGeom prst="rect">
              <a:avLst/>
            </a:prstGeom>
            <a:solidFill>
              <a:schemeClr val="bg1"/>
            </a:solidFill>
            <a:ln w="12700">
              <a:solidFill>
                <a:schemeClr val="tx1"/>
              </a:solidFill>
              <a:miter lim="800000"/>
              <a:headEnd/>
              <a:tailEnd/>
            </a:ln>
          </p:spPr>
          <p:txBody>
            <a:bodyPr wrap="none" anchor="ctr"/>
            <a:lstStyle/>
            <a:p>
              <a:pPr>
                <a:buNone/>
              </a:pPr>
              <a:endParaRPr lang="en-US"/>
            </a:p>
          </p:txBody>
        </p:sp>
        <p:sp>
          <p:nvSpPr>
            <p:cNvPr id="38" name="Rectangle 48">
              <a:extLst>
                <a:ext uri="{FF2B5EF4-FFF2-40B4-BE49-F238E27FC236}">
                  <a16:creationId xmlns:a16="http://schemas.microsoft.com/office/drawing/2014/main" id="{E786C04C-7D39-496A-BC93-4C37C33E62CC}"/>
                </a:ext>
              </a:extLst>
            </p:cNvPr>
            <p:cNvSpPr>
              <a:spLocks noChangeArrowheads="1"/>
            </p:cNvSpPr>
            <p:nvPr/>
          </p:nvSpPr>
          <p:spPr bwMode="auto">
            <a:xfrm>
              <a:off x="4248" y="2486"/>
              <a:ext cx="80" cy="256"/>
            </a:xfrm>
            <a:prstGeom prst="rect">
              <a:avLst/>
            </a:prstGeom>
            <a:solidFill>
              <a:schemeClr val="bg1"/>
            </a:solidFill>
            <a:ln w="12700">
              <a:solidFill>
                <a:schemeClr val="tx1"/>
              </a:solidFill>
              <a:miter lim="800000"/>
              <a:headEnd/>
              <a:tailEnd/>
            </a:ln>
          </p:spPr>
          <p:txBody>
            <a:bodyPr wrap="none" anchor="ctr"/>
            <a:lstStyle/>
            <a:p>
              <a:pPr>
                <a:buNone/>
              </a:pPr>
              <a:endParaRPr lang="en-US"/>
            </a:p>
          </p:txBody>
        </p:sp>
      </p:grpSp>
    </p:spTree>
    <p:extLst>
      <p:ext uri="{BB962C8B-B14F-4D97-AF65-F5344CB8AC3E}">
        <p14:creationId xmlns:p14="http://schemas.microsoft.com/office/powerpoint/2010/main" val="3036554919"/>
      </p:ext>
    </p:extLst>
  </p:cSld>
  <p:clrMapOvr>
    <a:masterClrMapping/>
  </p:clrMapOvr>
</p:sld>
</file>

<file path=ppt/theme/theme1.xml><?xml version="1.0" encoding="utf-8"?>
<a:theme xmlns:a="http://schemas.openxmlformats.org/drawingml/2006/main" name="Class Slides">
  <a:themeElements>
    <a:clrScheme name="Custom Colors">
      <a:dk1>
        <a:sysClr val="windowText" lastClr="000000"/>
      </a:dk1>
      <a:lt1>
        <a:sysClr val="window" lastClr="FFFFFF"/>
      </a:lt1>
      <a:dk2>
        <a:srgbClr val="000000"/>
      </a:dk2>
      <a:lt2>
        <a:srgbClr val="FFFFFF"/>
      </a:lt2>
      <a:accent1>
        <a:srgbClr val="4472C4"/>
      </a:accent1>
      <a:accent2>
        <a:srgbClr val="ED7D31"/>
      </a:accent2>
      <a:accent3>
        <a:srgbClr val="FFC000"/>
      </a:accent3>
      <a:accent4>
        <a:srgbClr val="70AD47"/>
      </a:accent4>
      <a:accent5>
        <a:srgbClr val="954F72"/>
      </a:accent5>
      <a:accent6>
        <a:srgbClr val="A5A5A5"/>
      </a:accent6>
      <a:hlink>
        <a:srgbClr val="0563C1"/>
      </a:hlink>
      <a:folHlink>
        <a:srgbClr val="0563C1"/>
      </a:folHlink>
    </a:clrScheme>
    <a:fontScheme name="Custom Tahoma">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346_template.potx" id="{01D7DB3A-C6B7-43B3-8B0D-AE4B5EAE26AA}" vid="{73879976-79F9-4556-B0E5-A15670A28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cs213_template</Template>
  <TotalTime>387</TotalTime>
  <Words>3693</Words>
  <Application>Microsoft Office PowerPoint</Application>
  <PresentationFormat>Widescreen</PresentationFormat>
  <Paragraphs>820</Paragraphs>
  <Slides>49</Slides>
  <Notes>16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6" baseType="lpstr">
      <vt:lpstr>Arial</vt:lpstr>
      <vt:lpstr>Calibri</vt:lpstr>
      <vt:lpstr>Courier New</vt:lpstr>
      <vt:lpstr>Helvetica</vt:lpstr>
      <vt:lpstr>Tahoma</vt:lpstr>
      <vt:lpstr>Class Slides</vt:lpstr>
      <vt:lpstr>Worksheet</vt:lpstr>
      <vt:lpstr>Lecture 12 Memory Hierarchy</vt:lpstr>
      <vt:lpstr>Administrivia</vt:lpstr>
      <vt:lpstr>Changing the focus of CS213</vt:lpstr>
      <vt:lpstr>Today’s Goals</vt:lpstr>
      <vt:lpstr>Outline</vt:lpstr>
      <vt:lpstr>Storage in a Computer System</vt:lpstr>
      <vt:lpstr>Computing timescales</vt:lpstr>
      <vt:lpstr> Jim Gray’s storage latency analogy</vt:lpstr>
      <vt:lpstr>Tour of computer memory</vt:lpstr>
      <vt:lpstr>Tour of computer memory</vt:lpstr>
      <vt:lpstr>Register storage</vt:lpstr>
      <vt:lpstr>Register technology: SRAM</vt:lpstr>
      <vt:lpstr>Tour of computer memory</vt:lpstr>
      <vt:lpstr>Main memory</vt:lpstr>
      <vt:lpstr>Main memory technology: DRAM</vt:lpstr>
      <vt:lpstr>Accessing DRAM</vt:lpstr>
      <vt:lpstr>Connecting main memory and the processor</vt:lpstr>
      <vt:lpstr>Sidebar: memory security is important</vt:lpstr>
      <vt:lpstr>Tour of computer memory</vt:lpstr>
      <vt:lpstr>Disk storage</vt:lpstr>
      <vt:lpstr>Disk types</vt:lpstr>
      <vt:lpstr>Hard disk drive operation</vt:lpstr>
      <vt:lpstr>Accessing data on disk</vt:lpstr>
      <vt:lpstr>Solid State Drives (SSDs)</vt:lpstr>
      <vt:lpstr>SSDs vs Rotating Disks</vt:lpstr>
      <vt:lpstr>Reading memory from disk</vt:lpstr>
      <vt:lpstr>Tour of computer memory</vt:lpstr>
      <vt:lpstr>Break + Question</vt:lpstr>
      <vt:lpstr>Break + Question</vt:lpstr>
      <vt:lpstr>Outline</vt:lpstr>
      <vt:lpstr>The CPU-Memory gap</vt:lpstr>
      <vt:lpstr>The CPU-Memory Gap</vt:lpstr>
      <vt:lpstr>Memory hierarchy</vt:lpstr>
      <vt:lpstr>Memory hierarchy</vt:lpstr>
      <vt:lpstr>Caching, general principle</vt:lpstr>
      <vt:lpstr>Caching in a memory hierarchy</vt:lpstr>
      <vt:lpstr>Memory hierarchies make memory fast and large</vt:lpstr>
      <vt:lpstr>Caching in a memory hierarchy</vt:lpstr>
      <vt:lpstr>General caching concepts</vt:lpstr>
      <vt:lpstr>General caching concepts</vt:lpstr>
      <vt:lpstr>Cache Misses Taxonomy</vt:lpstr>
      <vt:lpstr>Break + Video</vt:lpstr>
      <vt:lpstr>Outline</vt:lpstr>
      <vt:lpstr>Locality</vt:lpstr>
      <vt:lpstr>Types of locality practice</vt:lpstr>
      <vt:lpstr>Locality example</vt:lpstr>
      <vt:lpstr>Locality example</vt:lpstr>
      <vt:lpstr>Locality to the Rescue!</vt:lpstr>
      <vt:lpstr>Outline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12 Memory Hierarchy</dc:title>
  <dc:creator>Branden Ghena</dc:creator>
  <cp:lastModifiedBy>Branden Ghena</cp:lastModifiedBy>
  <cp:revision>51</cp:revision>
  <dcterms:created xsi:type="dcterms:W3CDTF">2021-05-13T13:57:38Z</dcterms:created>
  <dcterms:modified xsi:type="dcterms:W3CDTF">2021-05-20T20:24:08Z</dcterms:modified>
</cp:coreProperties>
</file>