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47"/>
  </p:notesMasterIdLst>
  <p:sldIdLst>
    <p:sldId id="256" r:id="rId2"/>
    <p:sldId id="384" r:id="rId3"/>
    <p:sldId id="264" r:id="rId4"/>
    <p:sldId id="348" r:id="rId5"/>
    <p:sldId id="1354" r:id="rId6"/>
    <p:sldId id="1243" r:id="rId7"/>
    <p:sldId id="1339" r:id="rId8"/>
    <p:sldId id="1346" r:id="rId9"/>
    <p:sldId id="1290" r:id="rId10"/>
    <p:sldId id="1340" r:id="rId11"/>
    <p:sldId id="1291" r:id="rId12"/>
    <p:sldId id="1329" r:id="rId13"/>
    <p:sldId id="1330" r:id="rId14"/>
    <p:sldId id="1341" r:id="rId15"/>
    <p:sldId id="1338" r:id="rId16"/>
    <p:sldId id="1303" r:id="rId17"/>
    <p:sldId id="389" r:id="rId18"/>
    <p:sldId id="1358" r:id="rId19"/>
    <p:sldId id="1359" r:id="rId20"/>
    <p:sldId id="1351" r:id="rId21"/>
    <p:sldId id="1355" r:id="rId22"/>
    <p:sldId id="1292" r:id="rId23"/>
    <p:sldId id="1293" r:id="rId24"/>
    <p:sldId id="1294" r:id="rId25"/>
    <p:sldId id="1332" r:id="rId26"/>
    <p:sldId id="1347" r:id="rId27"/>
    <p:sldId id="388" r:id="rId28"/>
    <p:sldId id="1357" r:id="rId29"/>
    <p:sldId id="1301" r:id="rId30"/>
    <p:sldId id="1302" r:id="rId31"/>
    <p:sldId id="1298" r:id="rId32"/>
    <p:sldId id="1257" r:id="rId33"/>
    <p:sldId id="1361" r:id="rId34"/>
    <p:sldId id="1362" r:id="rId35"/>
    <p:sldId id="1356" r:id="rId36"/>
    <p:sldId id="1363" r:id="rId37"/>
    <p:sldId id="1365" r:id="rId38"/>
    <p:sldId id="1364" r:id="rId39"/>
    <p:sldId id="1353" r:id="rId40"/>
    <p:sldId id="1305" r:id="rId41"/>
    <p:sldId id="1360" r:id="rId42"/>
    <p:sldId id="1309" r:id="rId43"/>
    <p:sldId id="1323" r:id="rId44"/>
    <p:sldId id="1367" r:id="rId45"/>
    <p:sldId id="1366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384"/>
            <p14:sldId id="264"/>
          </p14:sldIdLst>
        </p14:section>
        <p14:section name="Cache Organization" id="{B55B8E8C-5EAB-4A1E-A4E9-AE5E896E46FA}">
          <p14:sldIdLst>
            <p14:sldId id="348"/>
            <p14:sldId id="1354"/>
            <p14:sldId id="1243"/>
            <p14:sldId id="1339"/>
            <p14:sldId id="1346"/>
            <p14:sldId id="1290"/>
            <p14:sldId id="1340"/>
            <p14:sldId id="1291"/>
            <p14:sldId id="1329"/>
            <p14:sldId id="1330"/>
            <p14:sldId id="1341"/>
            <p14:sldId id="1338"/>
            <p14:sldId id="1303"/>
            <p14:sldId id="389"/>
            <p14:sldId id="1358"/>
          </p14:sldIdLst>
        </p14:section>
        <p14:section name="Associativity" id="{FCF0DEBF-5A84-4019-8EE5-68D81DC4C292}">
          <p14:sldIdLst>
            <p14:sldId id="1359"/>
            <p14:sldId id="1351"/>
            <p14:sldId id="1355"/>
            <p14:sldId id="1292"/>
            <p14:sldId id="1293"/>
            <p14:sldId id="1294"/>
            <p14:sldId id="1332"/>
            <p14:sldId id="1347"/>
            <p14:sldId id="388"/>
            <p14:sldId id="1357"/>
            <p14:sldId id="1301"/>
            <p14:sldId id="1302"/>
            <p14:sldId id="1298"/>
            <p14:sldId id="1257"/>
            <p14:sldId id="1361"/>
            <p14:sldId id="1362"/>
            <p14:sldId id="1356"/>
            <p14:sldId id="1363"/>
            <p14:sldId id="1365"/>
            <p14:sldId id="1364"/>
            <p14:sldId id="1353"/>
            <p14:sldId id="1305"/>
          </p14:sldIdLst>
        </p14:section>
        <p14:section name="Cache Performance" id="{33A03CC9-3A06-4DBE-B818-F1D98BDD497A}">
          <p14:sldIdLst>
            <p14:sldId id="1360"/>
            <p14:sldId id="1309"/>
            <p14:sldId id="1323"/>
            <p14:sldId id="1367"/>
          </p14:sldIdLst>
        </p14:section>
        <p14:section name="Wrapup" id="{29A7F866-9DA9-446B-8359-CE426CB89C7A}">
          <p14:sldIdLst>
            <p14:sldId id="13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7440" autoAdjust="0"/>
  </p:normalViewPr>
  <p:slideViewPr>
    <p:cSldViewPr snapToGrid="0">
      <p:cViewPr varScale="1">
        <p:scale>
          <a:sx n="159" d="100"/>
          <a:sy n="159" d="100"/>
        </p:scale>
        <p:origin x="150" y="2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971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1"/>
          <p:cNvSpPr txBox="1">
            <a:spLocks noChangeArrowheads="1"/>
          </p:cNvSpPr>
          <p:nvPr/>
        </p:nvSpPr>
        <p:spPr bwMode="auto">
          <a:xfrm>
            <a:off x="1276247" y="726094"/>
            <a:ext cx="4752421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15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74391" y="4554201"/>
            <a:ext cx="5354925" cy="4314943"/>
          </a:xfrm>
          <a:noFill/>
          <a:ln/>
        </p:spPr>
        <p:txBody>
          <a:bodyPr wrap="none" lIns="95308" tIns="47654" rIns="95308" bIns="47654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5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221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618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691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719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4BAF43-1426-4F41-873B-477D014C183E}" type="slidenum">
              <a:rPr lang="en-US"/>
              <a:pPr/>
              <a:t>26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1488" y="725488"/>
            <a:ext cx="6367462" cy="3582987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19" y="4552517"/>
            <a:ext cx="5353265" cy="4314745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154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13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0209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167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3075" y="727075"/>
            <a:ext cx="6364288" cy="3581400"/>
          </a:xfrm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778" y="4551798"/>
            <a:ext cx="5354947" cy="431510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963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894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body"/>
          </p:nvPr>
        </p:nvSpPr>
        <p:spPr>
          <a:xfrm>
            <a:off x="974391" y="4554201"/>
            <a:ext cx="5354925" cy="4314943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1278663" y="726094"/>
            <a:ext cx="4754835" cy="358260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248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3184" y="4554201"/>
            <a:ext cx="5356133" cy="4314943"/>
          </a:xfrm>
          <a:noFill/>
          <a:ln/>
        </p:spPr>
        <p:txBody>
          <a:bodyPr lIns="95683" tIns="47003" rIns="95683" bIns="47003"/>
          <a:lstStyle/>
          <a:p>
            <a:endParaRPr lang="en-US"/>
          </a:p>
        </p:txBody>
      </p:sp>
      <p:sp>
        <p:nvSpPr>
          <p:cNvPr id="409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4025" y="715963"/>
            <a:ext cx="6396038" cy="3598862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728127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89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Typical B: 32, 64, sometimes up to 256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99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72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45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127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76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610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487ADF06-6660-4569-8E2A-54017E8E4167}" type="datetime1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2731-3AA3-41E1-A33D-782A9002FB22}" type="datetime1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EDB5-872B-410C-BFE9-93C03AC0E8C5}" type="datetime1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B2BA-EACB-43FE-B97D-E188A29C3DE4}" type="datetime1">
              <a:rPr lang="en-US" smtClean="0"/>
              <a:t>5/18/2021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9E7A8-68EC-40DC-AFEC-7827D6DBF8B4}" type="datetime1">
              <a:rPr lang="en-US" smtClean="0"/>
              <a:t>5/18/2021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7598A8F-E016-4853-AA74-346FF6B158FE}" type="datetime1">
              <a:rPr lang="en-US" smtClean="0"/>
              <a:t>5/18/2021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46D99F2-4334-4EEF-B640-38E3A44AE575}" type="datetime1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13</a:t>
            </a:r>
            <a:br>
              <a:rPr lang="en-US" dirty="0"/>
            </a:br>
            <a:r>
              <a:rPr lang="en-US" dirty="0"/>
              <a:t>Cache Memories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CS213 – Intro to Computer Systems</a:t>
            </a:r>
          </a:p>
          <a:p>
            <a:r>
              <a:rPr lang="en-US" dirty="0"/>
              <a:t>Branden Ghena – Spring 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C8337-0804-4F14-931E-8B64EF5974B3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Slides adapted from:</a:t>
            </a:r>
            <a:br>
              <a:rPr lang="en-US" sz="1600" dirty="0"/>
            </a:br>
            <a:r>
              <a:rPr lang="en-US" sz="1600" dirty="0"/>
              <a:t>St-Amour, </a:t>
            </a:r>
            <a:r>
              <a:rPr lang="en-US" sz="1600" dirty="0" err="1"/>
              <a:t>Hardavellas</a:t>
            </a:r>
            <a:r>
              <a:rPr lang="en-US" sz="1600" dirty="0"/>
              <a:t>, </a:t>
            </a:r>
            <a:r>
              <a:rPr lang="en-US" sz="1600" dirty="0" err="1"/>
              <a:t>Bustamente</a:t>
            </a:r>
            <a:r>
              <a:rPr lang="en-US" sz="1600" dirty="0"/>
              <a:t> (Northwestern), Bryant, </a:t>
            </a:r>
            <a:r>
              <a:rPr lang="en-US" sz="1600" dirty="0" err="1"/>
              <a:t>O’Hallaron</a:t>
            </a:r>
            <a:r>
              <a:rPr lang="en-US" sz="1600" dirty="0"/>
              <a:t> (CMU), Garcia, Weaver (UC Berkeley)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Access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7861480" y="2853352"/>
            <a:ext cx="2438399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Some memory address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772401" y="2513390"/>
            <a:ext cx="1810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Address of word:</a:t>
            </a:r>
          </a:p>
        </p:txBody>
      </p:sp>
      <p:sp>
        <p:nvSpPr>
          <p:cNvPr id="59" name="Rectangle 8"/>
          <p:cNvSpPr>
            <a:spLocks noChangeArrowheads="1"/>
          </p:cNvSpPr>
          <p:nvPr/>
        </p:nvSpPr>
        <p:spPr bwMode="auto">
          <a:xfrm>
            <a:off x="5563980" y="5257800"/>
            <a:ext cx="1066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63" name="Rectangle 9"/>
          <p:cNvSpPr>
            <a:spLocks noChangeArrowheads="1"/>
          </p:cNvSpPr>
          <p:nvPr/>
        </p:nvSpPr>
        <p:spPr bwMode="auto">
          <a:xfrm>
            <a:off x="5563980" y="5638800"/>
            <a:ext cx="1066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79" name="Rectangle 10"/>
          <p:cNvSpPr>
            <a:spLocks noChangeArrowheads="1"/>
          </p:cNvSpPr>
          <p:nvPr/>
        </p:nvSpPr>
        <p:spPr bwMode="auto">
          <a:xfrm>
            <a:off x="5563980" y="6019800"/>
            <a:ext cx="1066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05" name="Rectangle 25"/>
          <p:cNvSpPr>
            <a:spLocks noChangeArrowheads="1"/>
          </p:cNvSpPr>
          <p:nvPr/>
        </p:nvSpPr>
        <p:spPr bwMode="auto">
          <a:xfrm>
            <a:off x="5563980" y="4114800"/>
            <a:ext cx="1066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106" name="Rectangle 26"/>
          <p:cNvSpPr>
            <a:spLocks noChangeArrowheads="1"/>
          </p:cNvSpPr>
          <p:nvPr/>
        </p:nvSpPr>
        <p:spPr bwMode="auto">
          <a:xfrm>
            <a:off x="5563980" y="4495800"/>
            <a:ext cx="1066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107" name="Rectangle 27"/>
          <p:cNvSpPr>
            <a:spLocks noChangeArrowheads="1"/>
          </p:cNvSpPr>
          <p:nvPr/>
        </p:nvSpPr>
        <p:spPr bwMode="auto">
          <a:xfrm>
            <a:off x="5563980" y="4876800"/>
            <a:ext cx="1066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561220" y="3745468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Cache:</a:t>
            </a:r>
          </a:p>
        </p:txBody>
      </p:sp>
      <p:grpSp>
        <p:nvGrpSpPr>
          <p:cNvPr id="109" name="Group 42"/>
          <p:cNvGrpSpPr>
            <a:grpSpLocks/>
          </p:cNvGrpSpPr>
          <p:nvPr/>
        </p:nvGrpSpPr>
        <p:grpSpPr bwMode="auto">
          <a:xfrm>
            <a:off x="1752600" y="2819400"/>
            <a:ext cx="685800" cy="3581400"/>
            <a:chOff x="3984" y="1008"/>
            <a:chExt cx="1584" cy="2256"/>
          </a:xfrm>
        </p:grpSpPr>
        <p:sp>
          <p:nvSpPr>
            <p:cNvPr id="110" name="Rectangle 43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rax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11" name="Rectangle 44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rdx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12" name="Rectangle 45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rcx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13" name="Rectangle 46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rbx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14" name="Rectangle 47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rsi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15" name="Rectangle 48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rdi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17" name="Rectangle 50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rsp</a:t>
              </a:r>
              <a:endParaRPr lang="en-US" dirty="0">
                <a:latin typeface="Courier New" pitchFamily="49" charset="0"/>
              </a:endParaRPr>
            </a:p>
          </p:txBody>
        </p:sp>
      </p:grpSp>
      <p:grpSp>
        <p:nvGrpSpPr>
          <p:cNvPr id="118" name="Group 51"/>
          <p:cNvGrpSpPr>
            <a:grpSpLocks/>
          </p:cNvGrpSpPr>
          <p:nvPr/>
        </p:nvGrpSpPr>
        <p:grpSpPr bwMode="auto">
          <a:xfrm>
            <a:off x="2438400" y="2819400"/>
            <a:ext cx="1066800" cy="3581400"/>
            <a:chOff x="3984" y="1008"/>
            <a:chExt cx="1584" cy="2256"/>
          </a:xfrm>
        </p:grpSpPr>
        <p:sp>
          <p:nvSpPr>
            <p:cNvPr id="119" name="Rectangle 52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20" name="Rectangle 53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21" name="Rectangle 54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22" name="Rectangle 55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23" name="Rectangle 56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24" name="Rectangle 57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26" name="Rectangle 59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0x104</a:t>
              </a:r>
            </a:p>
          </p:txBody>
        </p:sp>
      </p:grpSp>
      <p:cxnSp>
        <p:nvCxnSpPr>
          <p:cNvPr id="127" name="Shape 92"/>
          <p:cNvCxnSpPr/>
          <p:nvPr/>
        </p:nvCxnSpPr>
        <p:spPr bwMode="auto">
          <a:xfrm rot="16200000" flipH="1">
            <a:off x="6683068" y="1800744"/>
            <a:ext cx="1245022" cy="1111798"/>
          </a:xfrm>
          <a:prstGeom prst="bentConnector2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31" name="Shape 92"/>
          <p:cNvCxnSpPr>
            <a:stCxn id="52" idx="2"/>
            <a:endCxn id="44" idx="3"/>
          </p:cNvCxnSpPr>
          <p:nvPr/>
        </p:nvCxnSpPr>
        <p:spPr bwMode="auto">
          <a:xfrm rot="5400000">
            <a:off x="7302590" y="3594012"/>
            <a:ext cx="2247900" cy="1308279"/>
          </a:xfrm>
          <a:prstGeom prst="bentConnector2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34" name="Shape 92"/>
          <p:cNvCxnSpPr>
            <a:stCxn id="59" idx="1"/>
            <a:endCxn id="119" idx="3"/>
          </p:cNvCxnSpPr>
          <p:nvPr/>
        </p:nvCxnSpPr>
        <p:spPr bwMode="auto">
          <a:xfrm rot="10800000">
            <a:off x="3505200" y="3009900"/>
            <a:ext cx="2058780" cy="2362200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44" name="Rectangle 8"/>
          <p:cNvSpPr>
            <a:spLocks noChangeArrowheads="1"/>
          </p:cNvSpPr>
          <p:nvPr/>
        </p:nvSpPr>
        <p:spPr bwMode="auto">
          <a:xfrm>
            <a:off x="6705600" y="5257800"/>
            <a:ext cx="1066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6705600" y="5638800"/>
            <a:ext cx="1066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46" name="Rectangle 10"/>
          <p:cNvSpPr>
            <a:spLocks noChangeArrowheads="1"/>
          </p:cNvSpPr>
          <p:nvPr/>
        </p:nvSpPr>
        <p:spPr bwMode="auto">
          <a:xfrm>
            <a:off x="6705600" y="6019800"/>
            <a:ext cx="1066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7" name="Rectangle 25"/>
          <p:cNvSpPr>
            <a:spLocks noChangeArrowheads="1"/>
          </p:cNvSpPr>
          <p:nvPr/>
        </p:nvSpPr>
        <p:spPr bwMode="auto">
          <a:xfrm>
            <a:off x="6705600" y="4114800"/>
            <a:ext cx="1066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48" name="Rectangle 26"/>
          <p:cNvSpPr>
            <a:spLocks noChangeArrowheads="1"/>
          </p:cNvSpPr>
          <p:nvPr/>
        </p:nvSpPr>
        <p:spPr bwMode="auto">
          <a:xfrm>
            <a:off x="6705600" y="4495800"/>
            <a:ext cx="1066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49" name="Rectangle 27"/>
          <p:cNvSpPr>
            <a:spLocks noChangeArrowheads="1"/>
          </p:cNvSpPr>
          <p:nvPr/>
        </p:nvSpPr>
        <p:spPr bwMode="auto">
          <a:xfrm>
            <a:off x="6705600" y="4876800"/>
            <a:ext cx="1066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7861478" y="2853352"/>
            <a:ext cx="990600" cy="268774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 bits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8852078" y="2853352"/>
            <a:ext cx="762000" cy="270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s bits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9614078" y="2853352"/>
            <a:ext cx="685800" cy="2708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b bits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C004BF-9D68-474F-9647-CF6C98B31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  <p:sp>
        <p:nvSpPr>
          <p:cNvPr id="50" name="Rectangle 4">
            <a:extLst>
              <a:ext uri="{FF2B5EF4-FFF2-40B4-BE49-F238E27FC236}">
                <a16:creationId xmlns:a16="http://schemas.microsoft.com/office/drawing/2014/main" id="{297320DF-350C-4D7C-8341-5EBF3CF45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8505" y="1251559"/>
            <a:ext cx="1910717" cy="9207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...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return var;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...</a:t>
            </a:r>
          </a:p>
        </p:txBody>
      </p:sp>
      <p:sp>
        <p:nvSpPr>
          <p:cNvPr id="56" name="Rectangle 6">
            <a:extLst>
              <a:ext uri="{FF2B5EF4-FFF2-40B4-BE49-F238E27FC236}">
                <a16:creationId xmlns:a16="http://schemas.microsoft.com/office/drawing/2014/main" id="{944EDDA4-AA34-43B6-8975-5F709B373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8112" y="1251559"/>
            <a:ext cx="2971800" cy="9207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...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 err="1">
                <a:latin typeface="Courier New" pitchFamily="49" charset="0"/>
              </a:rPr>
              <a:t>movq</a:t>
            </a:r>
            <a:r>
              <a:rPr lang="en-US" dirty="0">
                <a:latin typeface="Courier New" pitchFamily="49" charset="0"/>
              </a:rPr>
              <a:t> -12(%</a:t>
            </a:r>
            <a:r>
              <a:rPr lang="en-US" dirty="0" err="1">
                <a:latin typeface="Courier New" pitchFamily="49" charset="0"/>
              </a:rPr>
              <a:t>rsp</a:t>
            </a:r>
            <a:r>
              <a:rPr lang="en-US" dirty="0">
                <a:latin typeface="Courier New" pitchFamily="49" charset="0"/>
              </a:rPr>
              <a:t>),%</a:t>
            </a:r>
            <a:r>
              <a:rPr lang="en-US" dirty="0" err="1">
                <a:latin typeface="Courier New" pitchFamily="49" charset="0"/>
              </a:rPr>
              <a:t>rax</a:t>
            </a:r>
            <a:endParaRPr lang="en-US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...</a:t>
            </a:r>
          </a:p>
        </p:txBody>
      </p:sp>
      <p:sp>
        <p:nvSpPr>
          <p:cNvPr id="57" name="AutoShape 16">
            <a:extLst>
              <a:ext uri="{FF2B5EF4-FFF2-40B4-BE49-F238E27FC236}">
                <a16:creationId xmlns:a16="http://schemas.microsoft.com/office/drawing/2014/main" id="{CA8DE3CA-69C6-43D1-8488-8BEC49E564EE}"/>
              </a:ext>
            </a:extLst>
          </p:cNvPr>
          <p:cNvSpPr>
            <a:spLocks/>
          </p:cNvSpPr>
          <p:nvPr/>
        </p:nvSpPr>
        <p:spPr bwMode="auto">
          <a:xfrm rot="16200000" flipV="1">
            <a:off x="6629401" y="1480159"/>
            <a:ext cx="228600" cy="990598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ADFAE6B-9805-48B9-8856-7B286E044F55}"/>
              </a:ext>
            </a:extLst>
          </p:cNvPr>
          <p:cNvCxnSpPr>
            <a:stCxn id="50" idx="3"/>
            <a:endCxn id="56" idx="1"/>
          </p:cNvCxnSpPr>
          <p:nvPr/>
        </p:nvCxnSpPr>
        <p:spPr bwMode="auto">
          <a:xfrm>
            <a:off x="4099222" y="1711941"/>
            <a:ext cx="1348891" cy="0"/>
          </a:xfrm>
          <a:prstGeom prst="straightConnector1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80497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3" grpId="0" animBg="1"/>
      <p:bldP spid="5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Read (1): Locate Set</a:t>
            </a:r>
          </a:p>
        </p:txBody>
      </p:sp>
      <p:sp>
        <p:nvSpPr>
          <p:cNvPr id="8" name="AutoShape 16"/>
          <p:cNvSpPr>
            <a:spLocks/>
          </p:cNvSpPr>
          <p:nvPr/>
        </p:nvSpPr>
        <p:spPr bwMode="auto">
          <a:xfrm rot="5400000">
            <a:off x="5082235" y="-540921"/>
            <a:ext cx="228600" cy="4237334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3" name="Group 79"/>
          <p:cNvGrpSpPr/>
          <p:nvPr/>
        </p:nvGrpSpPr>
        <p:grpSpPr>
          <a:xfrm>
            <a:off x="3077868" y="1828479"/>
            <a:ext cx="4237333" cy="492484"/>
            <a:chOff x="1637766" y="1995289"/>
            <a:chExt cx="4648200" cy="492484"/>
          </a:xfrm>
        </p:grpSpPr>
        <p:sp>
          <p:nvSpPr>
            <p:cNvPr id="34" name="Rectangle 33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45" name="Straight Connector 44"/>
          <p:cNvCxnSpPr/>
          <p:nvPr/>
        </p:nvCxnSpPr>
        <p:spPr bwMode="auto">
          <a:xfrm>
            <a:off x="3306468" y="3768763"/>
            <a:ext cx="3875673" cy="10096"/>
          </a:xfrm>
          <a:prstGeom prst="line">
            <a:avLst/>
          </a:prstGeom>
          <a:noFill/>
          <a:ln w="762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AutoShape 16"/>
          <p:cNvSpPr>
            <a:spLocks/>
          </p:cNvSpPr>
          <p:nvPr/>
        </p:nvSpPr>
        <p:spPr bwMode="auto">
          <a:xfrm>
            <a:off x="2696867" y="1817216"/>
            <a:ext cx="228600" cy="2732865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381605" y="1094114"/>
            <a:ext cx="1537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Calibri" pitchFamily="34" charset="0"/>
              </a:rPr>
              <a:t>A</a:t>
            </a:r>
            <a:r>
              <a:rPr lang="en-US" dirty="0">
                <a:latin typeface="Calibri" pitchFamily="34" charset="0"/>
              </a:rPr>
              <a:t> lines per set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600200" y="2993885"/>
            <a:ext cx="1141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Calibri" pitchFamily="34" charset="0"/>
              </a:rPr>
              <a:t>K</a:t>
            </a:r>
            <a:r>
              <a:rPr lang="en-US" dirty="0">
                <a:latin typeface="Calibri" pitchFamily="34" charset="0"/>
              </a:rPr>
              <a:t> = 2</a:t>
            </a:r>
            <a:r>
              <a:rPr lang="en-US" baseline="30000" dirty="0">
                <a:latin typeface="Calibri" pitchFamily="34" charset="0"/>
              </a:rPr>
              <a:t>s</a:t>
            </a:r>
            <a:r>
              <a:rPr lang="en-US" dirty="0">
                <a:latin typeface="Calibri" pitchFamily="34" charset="0"/>
              </a:rPr>
              <a:t> sets</a:t>
            </a:r>
          </a:p>
        </p:txBody>
      </p:sp>
      <p:grpSp>
        <p:nvGrpSpPr>
          <p:cNvPr id="4" name="Group 80"/>
          <p:cNvGrpSpPr/>
          <p:nvPr/>
        </p:nvGrpSpPr>
        <p:grpSpPr>
          <a:xfrm>
            <a:off x="3077868" y="2397163"/>
            <a:ext cx="4237333" cy="492484"/>
            <a:chOff x="1637766" y="1995289"/>
            <a:chExt cx="4648200" cy="492484"/>
          </a:xfrm>
        </p:grpSpPr>
        <p:sp>
          <p:nvSpPr>
            <p:cNvPr id="82" name="Rectangle 81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5" name="Rectangle 84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86" name="Straight Connector 85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" name="Group 86"/>
          <p:cNvGrpSpPr/>
          <p:nvPr/>
        </p:nvGrpSpPr>
        <p:grpSpPr>
          <a:xfrm>
            <a:off x="3077868" y="2971479"/>
            <a:ext cx="4237333" cy="492484"/>
            <a:chOff x="1637766" y="1995289"/>
            <a:chExt cx="4648200" cy="492484"/>
          </a:xfrm>
        </p:grpSpPr>
        <p:sp>
          <p:nvSpPr>
            <p:cNvPr id="88" name="Rectangle 87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1" name="Rectangle 90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92" name="Straight Connector 91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" name="Group 92"/>
          <p:cNvGrpSpPr/>
          <p:nvPr/>
        </p:nvGrpSpPr>
        <p:grpSpPr>
          <a:xfrm>
            <a:off x="3077868" y="4038279"/>
            <a:ext cx="4237333" cy="492484"/>
            <a:chOff x="1637766" y="1995289"/>
            <a:chExt cx="4648200" cy="492484"/>
          </a:xfrm>
        </p:grpSpPr>
        <p:sp>
          <p:nvSpPr>
            <p:cNvPr id="94" name="Rectangle 93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1" name="Rectangle 50"/>
          <p:cNvSpPr/>
          <p:nvPr/>
        </p:nvSpPr>
        <p:spPr bwMode="auto">
          <a:xfrm>
            <a:off x="7861478" y="260283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 bits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8852078" y="2602832"/>
            <a:ext cx="7620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s bits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9614078" y="2602832"/>
            <a:ext cx="685800" cy="2708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b bits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772401" y="2262870"/>
            <a:ext cx="1810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Address of word:</a:t>
            </a:r>
          </a:p>
        </p:txBody>
      </p:sp>
      <p:sp>
        <p:nvSpPr>
          <p:cNvPr id="58" name="AutoShape 16"/>
          <p:cNvSpPr>
            <a:spLocks/>
          </p:cNvSpPr>
          <p:nvPr/>
        </p:nvSpPr>
        <p:spPr bwMode="auto">
          <a:xfrm rot="16200000" flipV="1">
            <a:off x="8242478" y="2571698"/>
            <a:ext cx="228600" cy="990598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0" name="AutoShape 16"/>
          <p:cNvSpPr>
            <a:spLocks/>
          </p:cNvSpPr>
          <p:nvPr/>
        </p:nvSpPr>
        <p:spPr bwMode="auto">
          <a:xfrm rot="16200000" flipV="1">
            <a:off x="9118779" y="2683182"/>
            <a:ext cx="228600" cy="761998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" name="AutoShape 16"/>
          <p:cNvSpPr>
            <a:spLocks/>
          </p:cNvSpPr>
          <p:nvPr/>
        </p:nvSpPr>
        <p:spPr bwMode="auto">
          <a:xfrm rot="16200000" flipV="1">
            <a:off x="9804578" y="2759381"/>
            <a:ext cx="228600" cy="609600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118773" y="3115158"/>
            <a:ext cx="485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tag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884273" y="3113949"/>
            <a:ext cx="705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set</a:t>
            </a:r>
          </a:p>
          <a:p>
            <a:pPr algn="ctr"/>
            <a:r>
              <a:rPr lang="en-US" dirty="0">
                <a:latin typeface="Calibri" pitchFamily="34" charset="0"/>
              </a:rPr>
              <a:t>index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9557195" y="3113949"/>
            <a:ext cx="738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block</a:t>
            </a:r>
          </a:p>
          <a:p>
            <a:pPr algn="ctr"/>
            <a:r>
              <a:rPr lang="en-US" dirty="0">
                <a:latin typeface="Calibri" pitchFamily="34" charset="0"/>
              </a:rPr>
              <a:t>offset</a:t>
            </a:r>
          </a:p>
        </p:txBody>
      </p:sp>
      <p:cxnSp>
        <p:nvCxnSpPr>
          <p:cNvPr id="93" name="Shape 92"/>
          <p:cNvCxnSpPr>
            <a:stCxn id="80" idx="2"/>
            <a:endCxn id="94" idx="3"/>
          </p:cNvCxnSpPr>
          <p:nvPr/>
        </p:nvCxnSpPr>
        <p:spPr bwMode="auto">
          <a:xfrm rot="5400000">
            <a:off x="8013930" y="3061549"/>
            <a:ext cx="524242" cy="1921702"/>
          </a:xfrm>
          <a:prstGeom prst="bentConnector2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05" name="TextBox 104"/>
          <p:cNvSpPr txBox="1"/>
          <p:nvPr/>
        </p:nvSpPr>
        <p:spPr>
          <a:xfrm>
            <a:off x="7835007" y="533400"/>
            <a:ext cx="127470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115888" indent="-115888"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Locate set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8851367" y="2602832"/>
            <a:ext cx="762000" cy="264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0xFF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67640" y="410337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0xFF</a:t>
            </a:r>
          </a:p>
        </p:txBody>
      </p:sp>
      <p:cxnSp>
        <p:nvCxnSpPr>
          <p:cNvPr id="10" name="Straight Arrow Connector 9"/>
          <p:cNvCxnSpPr>
            <a:stCxn id="7" idx="3"/>
          </p:cNvCxnSpPr>
          <p:nvPr/>
        </p:nvCxnSpPr>
        <p:spPr bwMode="auto">
          <a:xfrm flipV="1">
            <a:off x="2503738" y="4284521"/>
            <a:ext cx="544262" cy="3520"/>
          </a:xfrm>
          <a:prstGeom prst="straightConnector1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3048000" y="4873751"/>
            <a:ext cx="52279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Each address maps to a particular set!</a:t>
            </a:r>
          </a:p>
          <a:p>
            <a:r>
              <a:rPr lang="en-US" dirty="0">
                <a:latin typeface="Calibri" pitchFamily="34" charset="0"/>
              </a:rPr>
              <a:t>Data has to be stored at that particular set!</a:t>
            </a:r>
          </a:p>
          <a:p>
            <a:r>
              <a:rPr lang="en-US" dirty="0">
                <a:latin typeface="Calibri" pitchFamily="34" charset="0"/>
              </a:rPr>
              <a:t>Even if that set is full and there “is space” elsewhere!</a:t>
            </a:r>
          </a:p>
          <a:p>
            <a:r>
              <a:rPr lang="en-US" dirty="0">
                <a:latin typeface="Calibri" pitchFamily="34" charset="0"/>
              </a:rPr>
              <a:t>(That’s where conflict misses come from.)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9A1DA5D-1510-4F36-9804-4A4337FE1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7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Read (2): Tag Match + Valid</a:t>
            </a:r>
          </a:p>
        </p:txBody>
      </p:sp>
      <p:sp>
        <p:nvSpPr>
          <p:cNvPr id="8" name="AutoShape 16"/>
          <p:cNvSpPr>
            <a:spLocks/>
          </p:cNvSpPr>
          <p:nvPr/>
        </p:nvSpPr>
        <p:spPr bwMode="auto">
          <a:xfrm rot="5400000">
            <a:off x="5082235" y="-540921"/>
            <a:ext cx="228600" cy="4237334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3" name="Group 79"/>
          <p:cNvGrpSpPr/>
          <p:nvPr/>
        </p:nvGrpSpPr>
        <p:grpSpPr>
          <a:xfrm>
            <a:off x="3077868" y="1828479"/>
            <a:ext cx="4237333" cy="492484"/>
            <a:chOff x="1637766" y="1995289"/>
            <a:chExt cx="4648200" cy="492484"/>
          </a:xfrm>
        </p:grpSpPr>
        <p:sp>
          <p:nvSpPr>
            <p:cNvPr id="34" name="Rectangle 33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45" name="Straight Connector 44"/>
          <p:cNvCxnSpPr/>
          <p:nvPr/>
        </p:nvCxnSpPr>
        <p:spPr bwMode="auto">
          <a:xfrm>
            <a:off x="3306468" y="3768763"/>
            <a:ext cx="3875673" cy="10096"/>
          </a:xfrm>
          <a:prstGeom prst="line">
            <a:avLst/>
          </a:prstGeom>
          <a:noFill/>
          <a:ln w="762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AutoShape 16"/>
          <p:cNvSpPr>
            <a:spLocks/>
          </p:cNvSpPr>
          <p:nvPr/>
        </p:nvSpPr>
        <p:spPr bwMode="auto">
          <a:xfrm>
            <a:off x="2696867" y="1817216"/>
            <a:ext cx="228600" cy="2732865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381604" y="1094114"/>
            <a:ext cx="1561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Calibri" pitchFamily="34" charset="0"/>
              </a:rPr>
              <a:t>A</a:t>
            </a:r>
            <a:r>
              <a:rPr lang="en-US" dirty="0">
                <a:latin typeface="Calibri" pitchFamily="34" charset="0"/>
              </a:rPr>
              <a:t> lines per set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600200" y="2993885"/>
            <a:ext cx="1141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Calibri" pitchFamily="34" charset="0"/>
              </a:rPr>
              <a:t>K</a:t>
            </a:r>
            <a:r>
              <a:rPr lang="en-US" dirty="0">
                <a:latin typeface="Calibri" pitchFamily="34" charset="0"/>
              </a:rPr>
              <a:t> = 2</a:t>
            </a:r>
            <a:r>
              <a:rPr lang="en-US" baseline="30000" dirty="0">
                <a:latin typeface="Calibri" pitchFamily="34" charset="0"/>
              </a:rPr>
              <a:t>s</a:t>
            </a:r>
            <a:r>
              <a:rPr lang="en-US" dirty="0">
                <a:latin typeface="Calibri" pitchFamily="34" charset="0"/>
              </a:rPr>
              <a:t> sets</a:t>
            </a:r>
          </a:p>
        </p:txBody>
      </p:sp>
      <p:grpSp>
        <p:nvGrpSpPr>
          <p:cNvPr id="4" name="Group 80"/>
          <p:cNvGrpSpPr/>
          <p:nvPr/>
        </p:nvGrpSpPr>
        <p:grpSpPr>
          <a:xfrm>
            <a:off x="3077868" y="2397163"/>
            <a:ext cx="4237333" cy="492484"/>
            <a:chOff x="1637766" y="1995289"/>
            <a:chExt cx="4648200" cy="492484"/>
          </a:xfrm>
        </p:grpSpPr>
        <p:sp>
          <p:nvSpPr>
            <p:cNvPr id="82" name="Rectangle 81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5" name="Rectangle 84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86" name="Straight Connector 85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" name="Group 86"/>
          <p:cNvGrpSpPr/>
          <p:nvPr/>
        </p:nvGrpSpPr>
        <p:grpSpPr>
          <a:xfrm>
            <a:off x="3077868" y="2971479"/>
            <a:ext cx="4237333" cy="492484"/>
            <a:chOff x="1637766" y="1995289"/>
            <a:chExt cx="4648200" cy="492484"/>
          </a:xfrm>
        </p:grpSpPr>
        <p:sp>
          <p:nvSpPr>
            <p:cNvPr id="88" name="Rectangle 87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1" name="Rectangle 90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92" name="Straight Connector 91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" name="Group 92"/>
          <p:cNvGrpSpPr/>
          <p:nvPr/>
        </p:nvGrpSpPr>
        <p:grpSpPr>
          <a:xfrm>
            <a:off x="3077868" y="4038279"/>
            <a:ext cx="4237333" cy="492484"/>
            <a:chOff x="1637766" y="1995289"/>
            <a:chExt cx="4648200" cy="492484"/>
          </a:xfrm>
        </p:grpSpPr>
        <p:sp>
          <p:nvSpPr>
            <p:cNvPr id="94" name="Rectangle 93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9" name="Trapezoid 98"/>
          <p:cNvSpPr/>
          <p:nvPr/>
        </p:nvSpPr>
        <p:spPr bwMode="auto">
          <a:xfrm>
            <a:off x="3143864" y="4459044"/>
            <a:ext cx="3523449" cy="865914"/>
          </a:xfrm>
          <a:prstGeom prst="trapezoid">
            <a:avLst>
              <a:gd name="adj" fmla="val 14175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3143864" y="5324958"/>
            <a:ext cx="3523449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3739518" y="5439258"/>
            <a:ext cx="717995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3270508" y="5439258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514600" y="5857148"/>
            <a:ext cx="952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valid bit</a:t>
            </a:r>
          </a:p>
        </p:txBody>
      </p:sp>
      <p:cxnSp>
        <p:nvCxnSpPr>
          <p:cNvPr id="76" name="Straight Connector 75"/>
          <p:cNvCxnSpPr/>
          <p:nvPr/>
        </p:nvCxnSpPr>
        <p:spPr bwMode="auto">
          <a:xfrm rot="5400000" flipH="1" flipV="1">
            <a:off x="3289550" y="5887481"/>
            <a:ext cx="304800" cy="158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51" name="Rectangle 50"/>
          <p:cNvSpPr/>
          <p:nvPr/>
        </p:nvSpPr>
        <p:spPr bwMode="auto">
          <a:xfrm>
            <a:off x="7861478" y="260283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 bits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8852078" y="2602832"/>
            <a:ext cx="7620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s bits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9614078" y="2602832"/>
            <a:ext cx="685800" cy="2708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b bits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772401" y="2262870"/>
            <a:ext cx="1810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Address of word:</a:t>
            </a:r>
          </a:p>
        </p:txBody>
      </p:sp>
      <p:sp>
        <p:nvSpPr>
          <p:cNvPr id="58" name="AutoShape 16"/>
          <p:cNvSpPr>
            <a:spLocks/>
          </p:cNvSpPr>
          <p:nvPr/>
        </p:nvSpPr>
        <p:spPr bwMode="auto">
          <a:xfrm rot="16200000" flipV="1">
            <a:off x="8242478" y="2571698"/>
            <a:ext cx="228600" cy="990598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0" name="AutoShape 16"/>
          <p:cNvSpPr>
            <a:spLocks/>
          </p:cNvSpPr>
          <p:nvPr/>
        </p:nvSpPr>
        <p:spPr bwMode="auto">
          <a:xfrm rot="16200000" flipV="1">
            <a:off x="9118779" y="2683182"/>
            <a:ext cx="228600" cy="761998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" name="AutoShape 16"/>
          <p:cNvSpPr>
            <a:spLocks/>
          </p:cNvSpPr>
          <p:nvPr/>
        </p:nvSpPr>
        <p:spPr bwMode="auto">
          <a:xfrm rot="16200000" flipV="1">
            <a:off x="9804578" y="2759381"/>
            <a:ext cx="228600" cy="609600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118773" y="3115158"/>
            <a:ext cx="485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tag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884273" y="3113949"/>
            <a:ext cx="705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set</a:t>
            </a:r>
          </a:p>
          <a:p>
            <a:pPr algn="ctr"/>
            <a:r>
              <a:rPr lang="en-US" dirty="0">
                <a:latin typeface="Calibri" pitchFamily="34" charset="0"/>
              </a:rPr>
              <a:t>index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9557195" y="3113949"/>
            <a:ext cx="738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block</a:t>
            </a:r>
          </a:p>
          <a:p>
            <a:pPr algn="ctr"/>
            <a:r>
              <a:rPr lang="en-US" dirty="0">
                <a:latin typeface="Calibri" pitchFamily="34" charset="0"/>
              </a:rPr>
              <a:t>offset</a:t>
            </a:r>
          </a:p>
        </p:txBody>
      </p:sp>
      <p:cxnSp>
        <p:nvCxnSpPr>
          <p:cNvPr id="93" name="Shape 92"/>
          <p:cNvCxnSpPr>
            <a:stCxn id="80" idx="2"/>
            <a:endCxn id="94" idx="3"/>
          </p:cNvCxnSpPr>
          <p:nvPr/>
        </p:nvCxnSpPr>
        <p:spPr bwMode="auto">
          <a:xfrm rot="5400000">
            <a:off x="8013930" y="3061549"/>
            <a:ext cx="524242" cy="1921702"/>
          </a:xfrm>
          <a:prstGeom prst="bentConnector2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05" name="TextBox 104"/>
          <p:cNvSpPr txBox="1"/>
          <p:nvPr/>
        </p:nvSpPr>
        <p:spPr>
          <a:xfrm>
            <a:off x="7835007" y="531675"/>
            <a:ext cx="2759089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115888" indent="-115888"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Locate set</a:t>
            </a:r>
          </a:p>
          <a:p>
            <a:pPr marL="115888" indent="-115888"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Locate block in set</a:t>
            </a:r>
          </a:p>
          <a:p>
            <a:pPr marL="115888" indent="-115888"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Tag matches + valid bit set</a:t>
            </a:r>
            <a:br>
              <a:rPr lang="en-US" dirty="0">
                <a:latin typeface="Calibri" pitchFamily="34" charset="0"/>
              </a:rPr>
            </a:br>
            <a:r>
              <a:rPr lang="en-US" dirty="0">
                <a:latin typeface="Calibri" pitchFamily="34" charset="0"/>
                <a:sym typeface="Wingdings"/>
              </a:rPr>
              <a:t> Cache Hit!</a:t>
            </a:r>
            <a:endParaRPr lang="en-US" dirty="0">
              <a:latin typeface="Calibri" pitchFamily="34" charset="0"/>
            </a:endParaRPr>
          </a:p>
        </p:txBody>
      </p:sp>
      <p:cxnSp>
        <p:nvCxnSpPr>
          <p:cNvPr id="21" name="Elbow Connector 20"/>
          <p:cNvCxnSpPr>
            <a:stCxn id="75" idx="2"/>
            <a:endCxn id="95" idx="0"/>
          </p:cNvCxnSpPr>
          <p:nvPr/>
        </p:nvCxnSpPr>
        <p:spPr bwMode="auto">
          <a:xfrm rot="5400000">
            <a:off x="5732551" y="1504880"/>
            <a:ext cx="649306" cy="4608526"/>
          </a:xfrm>
          <a:prstGeom prst="bentConnector3">
            <a:avLst>
              <a:gd name="adj1" fmla="val 28884"/>
            </a:avLst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77" name="Elbow Connector 76"/>
          <p:cNvCxnSpPr>
            <a:endCxn id="97" idx="0"/>
          </p:cNvCxnSpPr>
          <p:nvPr/>
        </p:nvCxnSpPr>
        <p:spPr bwMode="auto">
          <a:xfrm rot="10800000" flipV="1">
            <a:off x="6641099" y="3677003"/>
            <a:ext cx="1719700" cy="456793"/>
          </a:xfrm>
          <a:prstGeom prst="bentConnector2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78" name="Elbow Connector 77"/>
          <p:cNvCxnSpPr/>
          <p:nvPr/>
        </p:nvCxnSpPr>
        <p:spPr bwMode="auto">
          <a:xfrm rot="10800000" flipV="1">
            <a:off x="4920096" y="3677003"/>
            <a:ext cx="1719700" cy="456793"/>
          </a:xfrm>
          <a:prstGeom prst="bentConnector2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79" name="Elbow Connector 78"/>
          <p:cNvCxnSpPr/>
          <p:nvPr/>
        </p:nvCxnSpPr>
        <p:spPr bwMode="auto">
          <a:xfrm rot="5400000">
            <a:off x="5252607" y="2330398"/>
            <a:ext cx="1954768" cy="4262952"/>
          </a:xfrm>
          <a:prstGeom prst="bentConnector3">
            <a:avLst>
              <a:gd name="adj1" fmla="val 63658"/>
            </a:avLst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59" name="Rectangle 58"/>
          <p:cNvSpPr/>
          <p:nvPr/>
        </p:nvSpPr>
        <p:spPr bwMode="auto">
          <a:xfrm>
            <a:off x="8851367" y="2602832"/>
            <a:ext cx="762000" cy="264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0xFF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67640" y="410337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0xFF</a:t>
            </a:r>
          </a:p>
        </p:txBody>
      </p:sp>
      <p:cxnSp>
        <p:nvCxnSpPr>
          <p:cNvPr id="62" name="Straight Arrow Connector 61"/>
          <p:cNvCxnSpPr/>
          <p:nvPr/>
        </p:nvCxnSpPr>
        <p:spPr bwMode="auto">
          <a:xfrm flipV="1">
            <a:off x="2503738" y="4284521"/>
            <a:ext cx="544262" cy="3520"/>
          </a:xfrm>
          <a:prstGeom prst="straightConnector1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3" name="Rectangle 62"/>
          <p:cNvSpPr/>
          <p:nvPr/>
        </p:nvSpPr>
        <p:spPr bwMode="auto">
          <a:xfrm>
            <a:off x="7861123" y="2601764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0x1E45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3738786" y="5439258"/>
            <a:ext cx="717995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0x1E45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3270508" y="5439258"/>
            <a:ext cx="272605" cy="304800"/>
          </a:xfrm>
          <a:prstGeom prst="rect">
            <a:avLst/>
          </a:prstGeom>
          <a:solidFill>
            <a:srgbClr val="F6F5B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013444" y="4858788"/>
            <a:ext cx="42373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Within a set, could be anywhere! So, need to check all lines!</a:t>
            </a:r>
            <a:br>
              <a:rPr lang="en-US" dirty="0">
                <a:latin typeface="Calibri" pitchFamily="34" charset="0"/>
              </a:rPr>
            </a:br>
            <a:r>
              <a:rPr lang="en-US" sz="1100" dirty="0">
                <a:latin typeface="Calibri" pitchFamily="34" charset="0"/>
              </a:rPr>
              <a:t> </a:t>
            </a:r>
            <a:endParaRPr lang="en-US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But if it’s not in that set, it’s not in the cache at all! (It’s the only place it could be.)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14018-CF00-4C90-A70E-1C8FD6546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23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64" grpId="0" animBg="1"/>
      <p:bldP spid="72" grpId="0" animBg="1"/>
      <p:bldP spid="73" grpId="0" animBg="1"/>
      <p:bldP spid="74" grpId="0"/>
      <p:bldP spid="63" grpId="0" animBg="1"/>
      <p:bldP spid="65" grpId="0" animBg="1"/>
      <p:bldP spid="67" grpId="0" animBg="1"/>
      <p:bldP spid="6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Read (3): Block Offset</a:t>
            </a:r>
          </a:p>
        </p:txBody>
      </p:sp>
      <p:sp>
        <p:nvSpPr>
          <p:cNvPr id="8" name="AutoShape 16"/>
          <p:cNvSpPr>
            <a:spLocks/>
          </p:cNvSpPr>
          <p:nvPr/>
        </p:nvSpPr>
        <p:spPr bwMode="auto">
          <a:xfrm rot="5400000">
            <a:off x="5082235" y="-540921"/>
            <a:ext cx="228600" cy="4237334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3" name="Group 79"/>
          <p:cNvGrpSpPr/>
          <p:nvPr/>
        </p:nvGrpSpPr>
        <p:grpSpPr>
          <a:xfrm>
            <a:off x="3077868" y="1828479"/>
            <a:ext cx="4237333" cy="492484"/>
            <a:chOff x="1637766" y="1995289"/>
            <a:chExt cx="4648200" cy="492484"/>
          </a:xfrm>
        </p:grpSpPr>
        <p:sp>
          <p:nvSpPr>
            <p:cNvPr id="34" name="Rectangle 33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45" name="Straight Connector 44"/>
          <p:cNvCxnSpPr/>
          <p:nvPr/>
        </p:nvCxnSpPr>
        <p:spPr bwMode="auto">
          <a:xfrm>
            <a:off x="3306468" y="3768763"/>
            <a:ext cx="3875673" cy="10096"/>
          </a:xfrm>
          <a:prstGeom prst="line">
            <a:avLst/>
          </a:prstGeom>
          <a:noFill/>
          <a:ln w="762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AutoShape 16"/>
          <p:cNvSpPr>
            <a:spLocks/>
          </p:cNvSpPr>
          <p:nvPr/>
        </p:nvSpPr>
        <p:spPr bwMode="auto">
          <a:xfrm>
            <a:off x="2696867" y="1817216"/>
            <a:ext cx="228600" cy="2732865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381604" y="1094114"/>
            <a:ext cx="1561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Calibri" pitchFamily="34" charset="0"/>
              </a:rPr>
              <a:t>A</a:t>
            </a:r>
            <a:r>
              <a:rPr lang="en-US" dirty="0">
                <a:latin typeface="Calibri" pitchFamily="34" charset="0"/>
              </a:rPr>
              <a:t> lines per set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600200" y="2993885"/>
            <a:ext cx="1141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Calibri" pitchFamily="34" charset="0"/>
              </a:rPr>
              <a:t>K</a:t>
            </a:r>
            <a:r>
              <a:rPr lang="en-US" dirty="0">
                <a:latin typeface="Calibri" pitchFamily="34" charset="0"/>
              </a:rPr>
              <a:t> = 2</a:t>
            </a:r>
            <a:r>
              <a:rPr lang="en-US" baseline="30000" dirty="0">
                <a:latin typeface="Calibri" pitchFamily="34" charset="0"/>
              </a:rPr>
              <a:t>s</a:t>
            </a:r>
            <a:r>
              <a:rPr lang="en-US" dirty="0">
                <a:latin typeface="Calibri" pitchFamily="34" charset="0"/>
              </a:rPr>
              <a:t> sets</a:t>
            </a:r>
          </a:p>
        </p:txBody>
      </p:sp>
      <p:grpSp>
        <p:nvGrpSpPr>
          <p:cNvPr id="4" name="Group 80"/>
          <p:cNvGrpSpPr/>
          <p:nvPr/>
        </p:nvGrpSpPr>
        <p:grpSpPr>
          <a:xfrm>
            <a:off x="3077868" y="2397163"/>
            <a:ext cx="4237333" cy="492484"/>
            <a:chOff x="1637766" y="1995289"/>
            <a:chExt cx="4648200" cy="492484"/>
          </a:xfrm>
        </p:grpSpPr>
        <p:sp>
          <p:nvSpPr>
            <p:cNvPr id="82" name="Rectangle 81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5" name="Rectangle 84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86" name="Straight Connector 85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" name="Group 86"/>
          <p:cNvGrpSpPr/>
          <p:nvPr/>
        </p:nvGrpSpPr>
        <p:grpSpPr>
          <a:xfrm>
            <a:off x="3077868" y="2971479"/>
            <a:ext cx="4237333" cy="492484"/>
            <a:chOff x="1637766" y="1995289"/>
            <a:chExt cx="4648200" cy="492484"/>
          </a:xfrm>
        </p:grpSpPr>
        <p:sp>
          <p:nvSpPr>
            <p:cNvPr id="88" name="Rectangle 87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1" name="Rectangle 90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92" name="Straight Connector 91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" name="Group 92"/>
          <p:cNvGrpSpPr/>
          <p:nvPr/>
        </p:nvGrpSpPr>
        <p:grpSpPr>
          <a:xfrm>
            <a:off x="3077868" y="4038279"/>
            <a:ext cx="4237333" cy="492484"/>
            <a:chOff x="1637766" y="1995289"/>
            <a:chExt cx="4648200" cy="492484"/>
          </a:xfrm>
        </p:grpSpPr>
        <p:sp>
          <p:nvSpPr>
            <p:cNvPr id="94" name="Rectangle 93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9" name="Trapezoid 98"/>
          <p:cNvSpPr/>
          <p:nvPr/>
        </p:nvSpPr>
        <p:spPr bwMode="auto">
          <a:xfrm>
            <a:off x="3143864" y="4459044"/>
            <a:ext cx="3523449" cy="865914"/>
          </a:xfrm>
          <a:prstGeom prst="trapezoid">
            <a:avLst>
              <a:gd name="adj" fmla="val 14175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3143864" y="5324958"/>
            <a:ext cx="3523449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6280596" y="5439258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6006636" y="5439459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5731933" y="544017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68" name="Rectangle 67"/>
          <p:cNvSpPr/>
          <p:nvPr/>
        </p:nvSpPr>
        <p:spPr bwMode="auto">
          <a:xfrm>
            <a:off x="4631262" y="5439258"/>
            <a:ext cx="4572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B-1</a:t>
            </a:r>
          </a:p>
        </p:txBody>
      </p:sp>
      <p:sp>
        <p:nvSpPr>
          <p:cNvPr id="69" name="Rectangle 68"/>
          <p:cNvSpPr/>
          <p:nvPr/>
        </p:nvSpPr>
        <p:spPr bwMode="auto">
          <a:xfrm>
            <a:off x="5090138" y="5438365"/>
            <a:ext cx="64179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cxnSp>
        <p:nvCxnSpPr>
          <p:cNvPr id="70" name="Straight Connector 69"/>
          <p:cNvCxnSpPr/>
          <p:nvPr/>
        </p:nvCxnSpPr>
        <p:spPr bwMode="auto">
          <a:xfrm>
            <a:off x="5185833" y="5608414"/>
            <a:ext cx="457200" cy="1588"/>
          </a:xfrm>
          <a:prstGeom prst="line">
            <a:avLst/>
          </a:prstGeom>
          <a:noFill/>
          <a:ln w="381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Rectangle 71"/>
          <p:cNvSpPr/>
          <p:nvPr/>
        </p:nvSpPr>
        <p:spPr bwMode="auto">
          <a:xfrm>
            <a:off x="3739518" y="5439258"/>
            <a:ext cx="717995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3270508" y="5439258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514600" y="5857148"/>
            <a:ext cx="952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valid bit</a:t>
            </a:r>
          </a:p>
        </p:txBody>
      </p:sp>
      <p:cxnSp>
        <p:nvCxnSpPr>
          <p:cNvPr id="76" name="Straight Connector 75"/>
          <p:cNvCxnSpPr/>
          <p:nvPr/>
        </p:nvCxnSpPr>
        <p:spPr bwMode="auto">
          <a:xfrm rot="5400000" flipH="1" flipV="1">
            <a:off x="3289550" y="5887481"/>
            <a:ext cx="304800" cy="158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77" name="AutoShape 16"/>
          <p:cNvSpPr>
            <a:spLocks/>
          </p:cNvSpPr>
          <p:nvPr/>
        </p:nvSpPr>
        <p:spPr bwMode="auto">
          <a:xfrm rot="16200000" flipV="1">
            <a:off x="5493184" y="5082947"/>
            <a:ext cx="228600" cy="1905000"/>
          </a:xfrm>
          <a:prstGeom prst="leftBrace">
            <a:avLst>
              <a:gd name="adj1" fmla="val 13697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643033" y="6050068"/>
            <a:ext cx="3834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Calibri" pitchFamily="34" charset="0"/>
              </a:rPr>
              <a:t>B</a:t>
            </a:r>
            <a:r>
              <a:rPr lang="en-US" dirty="0">
                <a:latin typeface="Calibri" pitchFamily="34" charset="0"/>
              </a:rPr>
              <a:t> = 2</a:t>
            </a:r>
            <a:r>
              <a:rPr lang="en-US" baseline="30000" dirty="0">
                <a:latin typeface="Calibri" pitchFamily="34" charset="0"/>
              </a:rPr>
              <a:t>b</a:t>
            </a:r>
            <a:r>
              <a:rPr lang="en-US" dirty="0">
                <a:latin typeface="Calibri" pitchFamily="34" charset="0"/>
              </a:rPr>
              <a:t> bytes per cache block (the data)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7861478" y="260283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 bits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8852078" y="2602832"/>
            <a:ext cx="7620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s bits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9614078" y="2602832"/>
            <a:ext cx="6858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b bits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772401" y="2262870"/>
            <a:ext cx="1810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Address of word:</a:t>
            </a:r>
          </a:p>
        </p:txBody>
      </p:sp>
      <p:sp>
        <p:nvSpPr>
          <p:cNvPr id="58" name="AutoShape 16"/>
          <p:cNvSpPr>
            <a:spLocks/>
          </p:cNvSpPr>
          <p:nvPr/>
        </p:nvSpPr>
        <p:spPr bwMode="auto">
          <a:xfrm rot="16200000" flipV="1">
            <a:off x="8242478" y="2571698"/>
            <a:ext cx="228600" cy="990598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0" name="AutoShape 16"/>
          <p:cNvSpPr>
            <a:spLocks/>
          </p:cNvSpPr>
          <p:nvPr/>
        </p:nvSpPr>
        <p:spPr bwMode="auto">
          <a:xfrm rot="16200000" flipV="1">
            <a:off x="9118779" y="2683182"/>
            <a:ext cx="228600" cy="761998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" name="AutoShape 16"/>
          <p:cNvSpPr>
            <a:spLocks/>
          </p:cNvSpPr>
          <p:nvPr/>
        </p:nvSpPr>
        <p:spPr bwMode="auto">
          <a:xfrm rot="16200000" flipV="1">
            <a:off x="9804578" y="2759381"/>
            <a:ext cx="228600" cy="609600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118773" y="3115158"/>
            <a:ext cx="485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tag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884273" y="3113949"/>
            <a:ext cx="705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set</a:t>
            </a:r>
          </a:p>
          <a:p>
            <a:pPr algn="ctr"/>
            <a:r>
              <a:rPr lang="en-US" dirty="0">
                <a:latin typeface="Calibri" pitchFamily="34" charset="0"/>
              </a:rPr>
              <a:t>index</a:t>
            </a:r>
          </a:p>
        </p:txBody>
      </p:sp>
      <p:cxnSp>
        <p:nvCxnSpPr>
          <p:cNvPr id="93" name="Shape 92"/>
          <p:cNvCxnSpPr>
            <a:stCxn id="80" idx="2"/>
            <a:endCxn id="94" idx="3"/>
          </p:cNvCxnSpPr>
          <p:nvPr/>
        </p:nvCxnSpPr>
        <p:spPr bwMode="auto">
          <a:xfrm rot="5400000">
            <a:off x="8013930" y="3061549"/>
            <a:ext cx="524242" cy="1921702"/>
          </a:xfrm>
          <a:prstGeom prst="bentConnector2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02" name="Elbow Connector 101"/>
          <p:cNvCxnSpPr>
            <a:stCxn id="81" idx="2"/>
            <a:endCxn id="67" idx="0"/>
          </p:cNvCxnSpPr>
          <p:nvPr/>
        </p:nvCxnSpPr>
        <p:spPr bwMode="auto">
          <a:xfrm rot="5400000">
            <a:off x="7057437" y="2571078"/>
            <a:ext cx="1679891" cy="4058292"/>
          </a:xfrm>
          <a:prstGeom prst="bentConnector3">
            <a:avLst>
              <a:gd name="adj1" fmla="val 74128"/>
            </a:avLst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04" name="TextBox 103"/>
          <p:cNvSpPr txBox="1"/>
          <p:nvPr/>
        </p:nvSpPr>
        <p:spPr>
          <a:xfrm>
            <a:off x="7995299" y="5080504"/>
            <a:ext cx="2015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data begins at this offset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835007" y="531675"/>
            <a:ext cx="3450944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15888" indent="-115888"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Locate set</a:t>
            </a:r>
          </a:p>
          <a:p>
            <a:pPr marL="115888" indent="-115888"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Locate line in set</a:t>
            </a:r>
          </a:p>
          <a:p>
            <a:pPr marL="115888" indent="-115888"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Tag matches + V bit set</a:t>
            </a:r>
            <a:br>
              <a:rPr lang="en-US" dirty="0">
                <a:latin typeface="Calibri" pitchFamily="34" charset="0"/>
              </a:rPr>
            </a:br>
            <a:r>
              <a:rPr lang="en-US" dirty="0">
                <a:latin typeface="Calibri" pitchFamily="34" charset="0"/>
                <a:sym typeface="Wingdings"/>
              </a:rPr>
              <a:t> Cache Hit!</a:t>
            </a:r>
            <a:endParaRPr lang="en-US" dirty="0">
              <a:latin typeface="Calibri" pitchFamily="34" charset="0"/>
            </a:endParaRPr>
          </a:p>
          <a:p>
            <a:pPr marL="115888" indent="-115888"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Locate data starting at offset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9557195" y="3113949"/>
            <a:ext cx="738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block</a:t>
            </a:r>
          </a:p>
          <a:p>
            <a:pPr algn="ctr"/>
            <a:r>
              <a:rPr lang="en-US" dirty="0">
                <a:latin typeface="Calibri" pitchFamily="34" charset="0"/>
              </a:rPr>
              <a:t>offset</a:t>
            </a:r>
          </a:p>
        </p:txBody>
      </p:sp>
      <p:cxnSp>
        <p:nvCxnSpPr>
          <p:cNvPr id="63" name="Elbow Connector 62"/>
          <p:cNvCxnSpPr/>
          <p:nvPr/>
        </p:nvCxnSpPr>
        <p:spPr bwMode="auto">
          <a:xfrm rot="5400000">
            <a:off x="5252607" y="2330398"/>
            <a:ext cx="1954768" cy="4262952"/>
          </a:xfrm>
          <a:prstGeom prst="bentConnector3">
            <a:avLst>
              <a:gd name="adj1" fmla="val 63658"/>
            </a:avLst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79" name="Elbow Connector 78"/>
          <p:cNvCxnSpPr/>
          <p:nvPr/>
        </p:nvCxnSpPr>
        <p:spPr bwMode="auto">
          <a:xfrm rot="5400000">
            <a:off x="5732551" y="1504880"/>
            <a:ext cx="649306" cy="4608526"/>
          </a:xfrm>
          <a:prstGeom prst="bentConnector3">
            <a:avLst>
              <a:gd name="adj1" fmla="val 28884"/>
            </a:avLst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87" name="Elbow Connector 86"/>
          <p:cNvCxnSpPr/>
          <p:nvPr/>
        </p:nvCxnSpPr>
        <p:spPr bwMode="auto">
          <a:xfrm rot="10800000" flipV="1">
            <a:off x="6641099" y="3677003"/>
            <a:ext cx="1719700" cy="456793"/>
          </a:xfrm>
          <a:prstGeom prst="bentConnector2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100" name="Elbow Connector 99"/>
          <p:cNvCxnSpPr/>
          <p:nvPr/>
        </p:nvCxnSpPr>
        <p:spPr bwMode="auto">
          <a:xfrm rot="10800000" flipV="1">
            <a:off x="4920096" y="3677003"/>
            <a:ext cx="1719700" cy="456793"/>
          </a:xfrm>
          <a:prstGeom prst="bentConnector2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101" name="Rectangle 100"/>
          <p:cNvSpPr/>
          <p:nvPr/>
        </p:nvSpPr>
        <p:spPr bwMode="auto">
          <a:xfrm>
            <a:off x="8852099" y="2601939"/>
            <a:ext cx="762000" cy="272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0xFF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768372" y="410248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0xFF</a:t>
            </a:r>
          </a:p>
        </p:txBody>
      </p:sp>
      <p:cxnSp>
        <p:nvCxnSpPr>
          <p:cNvPr id="106" name="Straight Arrow Connector 105"/>
          <p:cNvCxnSpPr/>
          <p:nvPr/>
        </p:nvCxnSpPr>
        <p:spPr bwMode="auto">
          <a:xfrm flipV="1">
            <a:off x="2504470" y="4283628"/>
            <a:ext cx="544262" cy="3520"/>
          </a:xfrm>
          <a:prstGeom prst="straightConnector1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7" name="Rectangle 106"/>
          <p:cNvSpPr/>
          <p:nvPr/>
        </p:nvSpPr>
        <p:spPr bwMode="auto">
          <a:xfrm>
            <a:off x="7861855" y="2600871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0x1E45</a:t>
            </a:r>
          </a:p>
        </p:txBody>
      </p:sp>
      <p:sp>
        <p:nvSpPr>
          <p:cNvPr id="108" name="Rectangle 107"/>
          <p:cNvSpPr/>
          <p:nvPr/>
        </p:nvSpPr>
        <p:spPr bwMode="auto">
          <a:xfrm>
            <a:off x="3739518" y="5438365"/>
            <a:ext cx="717995" cy="304086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0x1E45</a:t>
            </a:r>
          </a:p>
        </p:txBody>
      </p:sp>
      <p:sp>
        <p:nvSpPr>
          <p:cNvPr id="109" name="Rectangle 108"/>
          <p:cNvSpPr/>
          <p:nvPr/>
        </p:nvSpPr>
        <p:spPr bwMode="auto">
          <a:xfrm>
            <a:off x="3271240" y="5438365"/>
            <a:ext cx="272605" cy="304800"/>
          </a:xfrm>
          <a:prstGeom prst="rect">
            <a:avLst/>
          </a:prstGeom>
          <a:solidFill>
            <a:srgbClr val="F6F5B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10" name="Rectangle 109"/>
          <p:cNvSpPr/>
          <p:nvPr/>
        </p:nvSpPr>
        <p:spPr bwMode="auto">
          <a:xfrm>
            <a:off x="9614078" y="2603348"/>
            <a:ext cx="685800" cy="2708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0x2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A803B4D6-9B70-EB4D-B974-B7CAAA2DFFDC}"/>
              </a:ext>
            </a:extLst>
          </p:cNvPr>
          <p:cNvSpPr/>
          <p:nvPr/>
        </p:nvSpPr>
        <p:spPr bwMode="auto">
          <a:xfrm>
            <a:off x="5730318" y="5436560"/>
            <a:ext cx="272605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411EB-7CA1-4FB2-B1CE-8EE315ABE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880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  <p:bldP spid="110" grpId="0" animBg="1"/>
      <p:bldP spid="1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/>
          <p:cNvSpPr/>
          <p:nvPr/>
        </p:nvSpPr>
        <p:spPr bwMode="auto">
          <a:xfrm>
            <a:off x="5193626" y="1495816"/>
            <a:ext cx="3523449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6691870" y="1610116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02" name="Rectangle 101"/>
          <p:cNvSpPr/>
          <p:nvPr/>
        </p:nvSpPr>
        <p:spPr bwMode="auto">
          <a:xfrm>
            <a:off x="6964475" y="1610116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07" name="Rectangle 106"/>
          <p:cNvSpPr/>
          <p:nvPr/>
        </p:nvSpPr>
        <p:spPr bwMode="auto">
          <a:xfrm>
            <a:off x="7878875" y="1610116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8139669" y="1610116"/>
            <a:ext cx="4572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11" name="Rectangle 110"/>
          <p:cNvSpPr/>
          <p:nvPr/>
        </p:nvSpPr>
        <p:spPr bwMode="auto">
          <a:xfrm>
            <a:off x="7237080" y="1610116"/>
            <a:ext cx="64179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cxnSp>
        <p:nvCxnSpPr>
          <p:cNvPr id="112" name="Straight Connector 111"/>
          <p:cNvCxnSpPr/>
          <p:nvPr/>
        </p:nvCxnSpPr>
        <p:spPr bwMode="auto">
          <a:xfrm>
            <a:off x="7345474" y="1761722"/>
            <a:ext cx="457200" cy="1588"/>
          </a:xfrm>
          <a:prstGeom prst="line">
            <a:avLst/>
          </a:prstGeom>
          <a:noFill/>
          <a:ln w="381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13" name="Rectangle 112"/>
          <p:cNvSpPr/>
          <p:nvPr/>
        </p:nvSpPr>
        <p:spPr bwMode="auto">
          <a:xfrm>
            <a:off x="5789280" y="1610116"/>
            <a:ext cx="717995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00</a:t>
            </a:r>
            <a:r>
              <a:rPr lang="is-IS" sz="1600" dirty="0">
                <a:latin typeface="Calibri" pitchFamily="34" charset="0"/>
              </a:rPr>
              <a:t>…0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5320270" y="1610116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128 sets, 64 bytes per block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765134" y="5185530"/>
            <a:ext cx="2704912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872969" y="5300322"/>
            <a:ext cx="457200" cy="311297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63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1345303" y="5301185"/>
            <a:ext cx="64179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1456047" y="5464902"/>
            <a:ext cx="457200" cy="1588"/>
          </a:xfrm>
          <a:prstGeom prst="line">
            <a:avLst/>
          </a:prstGeom>
          <a:noFill/>
          <a:ln w="381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Rectangle 19"/>
          <p:cNvSpPr/>
          <p:nvPr/>
        </p:nvSpPr>
        <p:spPr bwMode="auto">
          <a:xfrm>
            <a:off x="1987096" y="5301185"/>
            <a:ext cx="414727" cy="310435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2421217" y="5301185"/>
            <a:ext cx="457200" cy="310435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2890028" y="5301185"/>
            <a:ext cx="4572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765134" y="4653684"/>
            <a:ext cx="2704912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880027" y="4773420"/>
            <a:ext cx="4572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127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350625" y="4773420"/>
            <a:ext cx="64179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cxnSp>
        <p:nvCxnSpPr>
          <p:cNvPr id="26" name="Straight Connector 25"/>
          <p:cNvCxnSpPr/>
          <p:nvPr/>
        </p:nvCxnSpPr>
        <p:spPr bwMode="auto">
          <a:xfrm>
            <a:off x="1463227" y="4928819"/>
            <a:ext cx="457200" cy="1588"/>
          </a:xfrm>
          <a:prstGeom prst="line">
            <a:avLst/>
          </a:prstGeom>
          <a:noFill/>
          <a:ln w="381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1987097" y="4767984"/>
            <a:ext cx="42265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66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2420276" y="4768445"/>
            <a:ext cx="4572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65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2892641" y="4768272"/>
            <a:ext cx="4572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64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765134" y="4120284"/>
            <a:ext cx="2704912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876498" y="4234584"/>
            <a:ext cx="4572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191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1333699" y="4234783"/>
            <a:ext cx="64179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1451580" y="4398234"/>
            <a:ext cx="457200" cy="1588"/>
          </a:xfrm>
          <a:prstGeom prst="line">
            <a:avLst/>
          </a:prstGeom>
          <a:noFill/>
          <a:ln w="381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Rectangle 33"/>
          <p:cNvSpPr/>
          <p:nvPr/>
        </p:nvSpPr>
        <p:spPr bwMode="auto">
          <a:xfrm>
            <a:off x="1987097" y="4234584"/>
            <a:ext cx="4572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130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2448910" y="4234584"/>
            <a:ext cx="4572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129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2910723" y="4235655"/>
            <a:ext cx="4572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128</a:t>
            </a:r>
          </a:p>
        </p:txBody>
      </p:sp>
      <p:cxnSp>
        <p:nvCxnSpPr>
          <p:cNvPr id="37" name="Straight Connector 36"/>
          <p:cNvCxnSpPr/>
          <p:nvPr/>
        </p:nvCxnSpPr>
        <p:spPr bwMode="auto">
          <a:xfrm flipV="1">
            <a:off x="2060534" y="3583488"/>
            <a:ext cx="0" cy="392668"/>
          </a:xfrm>
          <a:prstGeom prst="line">
            <a:avLst/>
          </a:prstGeom>
          <a:noFill/>
          <a:ln w="381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1525754" y="3181890"/>
            <a:ext cx="1069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Memory: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1896986" y="1938213"/>
            <a:ext cx="7620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 bits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2658985" y="1938213"/>
            <a:ext cx="908974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s bits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3567960" y="1938213"/>
            <a:ext cx="845414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b bits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55700" y="1083839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65</a:t>
            </a:r>
            <a:r>
              <a:rPr lang="en-US" baseline="-25000" dirty="0">
                <a:latin typeface="Calibri" pitchFamily="34" charset="0"/>
              </a:rPr>
              <a:t>10</a:t>
            </a:r>
            <a:r>
              <a:rPr lang="en-US" dirty="0">
                <a:latin typeface="Calibri" pitchFamily="34" charset="0"/>
              </a:rPr>
              <a:t> = 100 0001</a:t>
            </a:r>
            <a:r>
              <a:rPr lang="en-US" baseline="-25000" dirty="0">
                <a:latin typeface="Calibri" pitchFamily="34" charset="0"/>
              </a:rPr>
              <a:t>2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1896986" y="1572016"/>
            <a:ext cx="7620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00...0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2658986" y="1572016"/>
            <a:ext cx="908974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0000001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3567960" y="1572016"/>
            <a:ext cx="845414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000001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841142" y="2257816"/>
            <a:ext cx="30852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64 bytes per block </a:t>
            </a:r>
            <a:r>
              <a:rPr lang="en-US" dirty="0">
                <a:latin typeface="Calibri" pitchFamily="34" charset="0"/>
                <a:sym typeface="Wingdings"/>
              </a:rPr>
              <a:t> b = 6 bits</a:t>
            </a:r>
          </a:p>
          <a:p>
            <a:r>
              <a:rPr lang="en-US" dirty="0">
                <a:latin typeface="Calibri" pitchFamily="34" charset="0"/>
                <a:sym typeface="Wingdings"/>
              </a:rPr>
              <a:t>128 sets  s = 7 bits</a:t>
            </a:r>
          </a:p>
          <a:p>
            <a:r>
              <a:rPr lang="en-US" dirty="0">
                <a:latin typeface="Calibri" pitchFamily="34" charset="0"/>
                <a:sym typeface="Wingdings"/>
              </a:rPr>
              <a:t>remaining address bits  t bits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762853" y="6036156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address of a byte in memory</a:t>
            </a:r>
          </a:p>
        </p:txBody>
      </p:sp>
      <p:sp>
        <p:nvSpPr>
          <p:cNvPr id="53" name="Freeform 52"/>
          <p:cNvSpPr/>
          <p:nvPr/>
        </p:nvSpPr>
        <p:spPr>
          <a:xfrm>
            <a:off x="1109813" y="5516652"/>
            <a:ext cx="686447" cy="733837"/>
          </a:xfrm>
          <a:custGeom>
            <a:avLst/>
            <a:gdLst>
              <a:gd name="connsiteX0" fmla="*/ 686447 w 686447"/>
              <a:gd name="connsiteY0" fmla="*/ 1241169 h 1241169"/>
              <a:gd name="connsiteX1" fmla="*/ 109197 w 686447"/>
              <a:gd name="connsiteY1" fmla="*/ 880364 h 1241169"/>
              <a:gd name="connsiteX2" fmla="*/ 963 w 686447"/>
              <a:gd name="connsiteY2" fmla="*/ 0 h 1241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6447" h="1241169">
                <a:moveTo>
                  <a:pt x="686447" y="1241169"/>
                </a:moveTo>
                <a:cubicBezTo>
                  <a:pt x="454945" y="1164197"/>
                  <a:pt x="223444" y="1087226"/>
                  <a:pt x="109197" y="880364"/>
                </a:cubicBezTo>
                <a:cubicBezTo>
                  <a:pt x="-5050" y="673502"/>
                  <a:pt x="-2044" y="336751"/>
                  <a:pt x="963" y="0"/>
                </a:cubicBezTo>
              </a:path>
            </a:pathLst>
          </a:custGeom>
          <a:ln w="25400">
            <a:solidFill>
              <a:schemeClr val="tx1"/>
            </a:solidFill>
            <a:tailEnd type="triangle" w="lg" len="lg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982585" y="1453171"/>
            <a:ext cx="1529056" cy="3402794"/>
          </a:xfrm>
          <a:custGeom>
            <a:avLst/>
            <a:gdLst>
              <a:gd name="connsiteX0" fmla="*/ 686447 w 686447"/>
              <a:gd name="connsiteY0" fmla="*/ 1241169 h 1241169"/>
              <a:gd name="connsiteX1" fmla="*/ 109197 w 686447"/>
              <a:gd name="connsiteY1" fmla="*/ 880364 h 1241169"/>
              <a:gd name="connsiteX2" fmla="*/ 963 w 686447"/>
              <a:gd name="connsiteY2" fmla="*/ 0 h 1241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6447" h="1241169">
                <a:moveTo>
                  <a:pt x="686447" y="1241169"/>
                </a:moveTo>
                <a:cubicBezTo>
                  <a:pt x="454945" y="1164197"/>
                  <a:pt x="223444" y="1087226"/>
                  <a:pt x="109197" y="880364"/>
                </a:cubicBezTo>
                <a:cubicBezTo>
                  <a:pt x="-5050" y="673502"/>
                  <a:pt x="-2044" y="336751"/>
                  <a:pt x="963" y="0"/>
                </a:cubicBezTo>
              </a:path>
            </a:pathLst>
          </a:custGeom>
          <a:ln w="25400">
            <a:solidFill>
              <a:schemeClr val="tx1"/>
            </a:solidFill>
            <a:tailEnd type="triangle" w="lg" len="lg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AutoShape 16"/>
          <p:cNvSpPr>
            <a:spLocks/>
          </p:cNvSpPr>
          <p:nvPr/>
        </p:nvSpPr>
        <p:spPr bwMode="auto">
          <a:xfrm rot="5400000">
            <a:off x="7840774" y="1876283"/>
            <a:ext cx="228600" cy="2743199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64" name="Group 79"/>
          <p:cNvGrpSpPr/>
          <p:nvPr/>
        </p:nvGrpSpPr>
        <p:grpSpPr>
          <a:xfrm>
            <a:off x="6583474" y="3498615"/>
            <a:ext cx="2743197" cy="492484"/>
            <a:chOff x="3276778" y="1995289"/>
            <a:chExt cx="3009188" cy="492484"/>
          </a:xfrm>
        </p:grpSpPr>
        <p:sp>
          <p:nvSpPr>
            <p:cNvPr id="65" name="Rectangle 64"/>
            <p:cNvSpPr/>
            <p:nvPr/>
          </p:nvSpPr>
          <p:spPr bwMode="auto">
            <a:xfrm>
              <a:off x="3276778" y="1995289"/>
              <a:ext cx="3009188" cy="4924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3443955" y="2090806"/>
              <a:ext cx="585120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4112664" y="2090806"/>
              <a:ext cx="585120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5533671" y="2090806"/>
              <a:ext cx="606333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69" name="Straight Connector 68"/>
            <p:cNvCxnSpPr/>
            <p:nvPr/>
          </p:nvCxnSpPr>
          <p:spPr bwMode="auto">
            <a:xfrm>
              <a:off x="4840482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70" name="Straight Connector 69"/>
          <p:cNvCxnSpPr/>
          <p:nvPr/>
        </p:nvCxnSpPr>
        <p:spPr bwMode="auto">
          <a:xfrm>
            <a:off x="6583472" y="5438899"/>
            <a:ext cx="2610140" cy="10096"/>
          </a:xfrm>
          <a:prstGeom prst="line">
            <a:avLst/>
          </a:prstGeom>
          <a:noFill/>
          <a:ln w="762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TextBox 71"/>
          <p:cNvSpPr txBox="1"/>
          <p:nvPr/>
        </p:nvSpPr>
        <p:spPr>
          <a:xfrm>
            <a:off x="7155078" y="2764250"/>
            <a:ext cx="1561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 lines per set</a:t>
            </a:r>
          </a:p>
        </p:txBody>
      </p:sp>
      <p:grpSp>
        <p:nvGrpSpPr>
          <p:cNvPr id="73" name="Group 80"/>
          <p:cNvGrpSpPr/>
          <p:nvPr/>
        </p:nvGrpSpPr>
        <p:grpSpPr>
          <a:xfrm>
            <a:off x="6583473" y="4067299"/>
            <a:ext cx="2743201" cy="492484"/>
            <a:chOff x="3276774" y="1995289"/>
            <a:chExt cx="3009192" cy="492484"/>
          </a:xfrm>
        </p:grpSpPr>
        <p:sp>
          <p:nvSpPr>
            <p:cNvPr id="74" name="Rectangle 73"/>
            <p:cNvSpPr/>
            <p:nvPr/>
          </p:nvSpPr>
          <p:spPr bwMode="auto">
            <a:xfrm>
              <a:off x="3276774" y="1995289"/>
              <a:ext cx="3009192" cy="4924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3443953" y="2090806"/>
              <a:ext cx="585120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4112662" y="2090806"/>
              <a:ext cx="585120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5533671" y="2090806"/>
              <a:ext cx="606333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78" name="Straight Connector 77"/>
            <p:cNvCxnSpPr/>
            <p:nvPr/>
          </p:nvCxnSpPr>
          <p:spPr bwMode="auto">
            <a:xfrm>
              <a:off x="4840480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9" name="Group 86"/>
          <p:cNvGrpSpPr/>
          <p:nvPr/>
        </p:nvGrpSpPr>
        <p:grpSpPr>
          <a:xfrm>
            <a:off x="6583475" y="4641615"/>
            <a:ext cx="2743199" cy="492484"/>
            <a:chOff x="3276777" y="1995289"/>
            <a:chExt cx="3009189" cy="492484"/>
          </a:xfrm>
        </p:grpSpPr>
        <p:sp>
          <p:nvSpPr>
            <p:cNvPr id="80" name="Rectangle 79"/>
            <p:cNvSpPr/>
            <p:nvPr/>
          </p:nvSpPr>
          <p:spPr bwMode="auto">
            <a:xfrm>
              <a:off x="3276777" y="1995289"/>
              <a:ext cx="3009189" cy="4924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3443955" y="2090806"/>
              <a:ext cx="585120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4112664" y="2090806"/>
              <a:ext cx="585120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5533671" y="2090806"/>
              <a:ext cx="606333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84" name="Straight Connector 83"/>
            <p:cNvCxnSpPr/>
            <p:nvPr/>
          </p:nvCxnSpPr>
          <p:spPr bwMode="auto">
            <a:xfrm>
              <a:off x="4840482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5" name="Group 92"/>
          <p:cNvGrpSpPr/>
          <p:nvPr/>
        </p:nvGrpSpPr>
        <p:grpSpPr>
          <a:xfrm>
            <a:off x="6583475" y="5708415"/>
            <a:ext cx="2743198" cy="492484"/>
            <a:chOff x="3276778" y="1995289"/>
            <a:chExt cx="3009188" cy="492484"/>
          </a:xfrm>
        </p:grpSpPr>
        <p:sp>
          <p:nvSpPr>
            <p:cNvPr id="86" name="Rectangle 85"/>
            <p:cNvSpPr/>
            <p:nvPr/>
          </p:nvSpPr>
          <p:spPr bwMode="auto">
            <a:xfrm>
              <a:off x="3276778" y="1995289"/>
              <a:ext cx="3009188" cy="4924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7" name="Rectangle 86"/>
            <p:cNvSpPr/>
            <p:nvPr/>
          </p:nvSpPr>
          <p:spPr bwMode="auto">
            <a:xfrm>
              <a:off x="3443955" y="2090806"/>
              <a:ext cx="585120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8" name="Rectangle 87"/>
            <p:cNvSpPr/>
            <p:nvPr/>
          </p:nvSpPr>
          <p:spPr bwMode="auto">
            <a:xfrm>
              <a:off x="4112664" y="2090806"/>
              <a:ext cx="585120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5533671" y="2090806"/>
              <a:ext cx="606333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90" name="Straight Connector 89"/>
            <p:cNvCxnSpPr/>
            <p:nvPr/>
          </p:nvCxnSpPr>
          <p:spPr bwMode="auto">
            <a:xfrm>
              <a:off x="4840482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3" name="TextBox 92"/>
          <p:cNvSpPr txBox="1"/>
          <p:nvPr/>
        </p:nvSpPr>
        <p:spPr>
          <a:xfrm>
            <a:off x="5897674" y="3563938"/>
            <a:ext cx="705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set 0: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897674" y="4086616"/>
            <a:ext cx="705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set 1: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897674" y="4696216"/>
            <a:ext cx="705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set 2: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5669075" y="5774684"/>
            <a:ext cx="93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set 127:</a:t>
            </a:r>
          </a:p>
        </p:txBody>
      </p:sp>
      <p:sp>
        <p:nvSpPr>
          <p:cNvPr id="97" name="Oval 96"/>
          <p:cNvSpPr/>
          <p:nvPr/>
        </p:nvSpPr>
        <p:spPr bwMode="auto">
          <a:xfrm>
            <a:off x="2621075" y="1481566"/>
            <a:ext cx="920934" cy="418029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98" name="Freeform 97"/>
          <p:cNvSpPr/>
          <p:nvPr/>
        </p:nvSpPr>
        <p:spPr>
          <a:xfrm flipH="1" flipV="1">
            <a:off x="3196184" y="1907650"/>
            <a:ext cx="2930090" cy="2319951"/>
          </a:xfrm>
          <a:custGeom>
            <a:avLst/>
            <a:gdLst>
              <a:gd name="connsiteX0" fmla="*/ 686447 w 686447"/>
              <a:gd name="connsiteY0" fmla="*/ 1241169 h 1241169"/>
              <a:gd name="connsiteX1" fmla="*/ 109197 w 686447"/>
              <a:gd name="connsiteY1" fmla="*/ 880364 h 1241169"/>
              <a:gd name="connsiteX2" fmla="*/ 963 w 686447"/>
              <a:gd name="connsiteY2" fmla="*/ 0 h 1241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6447" h="1241169">
                <a:moveTo>
                  <a:pt x="686447" y="1241169"/>
                </a:moveTo>
                <a:cubicBezTo>
                  <a:pt x="454945" y="1164197"/>
                  <a:pt x="223444" y="1087226"/>
                  <a:pt x="109197" y="880364"/>
                </a:cubicBezTo>
                <a:cubicBezTo>
                  <a:pt x="-5050" y="673502"/>
                  <a:pt x="-2044" y="336751"/>
                  <a:pt x="963" y="0"/>
                </a:cubicBezTo>
              </a:path>
            </a:pathLst>
          </a:custGeom>
          <a:ln w="25400">
            <a:solidFill>
              <a:srgbClr val="FF0000"/>
            </a:solidFill>
            <a:tailEnd type="triangle" w="lg" len="lg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reeform 105"/>
          <p:cNvSpPr/>
          <p:nvPr/>
        </p:nvSpPr>
        <p:spPr>
          <a:xfrm>
            <a:off x="6583472" y="2029217"/>
            <a:ext cx="2286002" cy="2299255"/>
          </a:xfrm>
          <a:custGeom>
            <a:avLst/>
            <a:gdLst>
              <a:gd name="connsiteX0" fmla="*/ 686447 w 686447"/>
              <a:gd name="connsiteY0" fmla="*/ 1241169 h 1241169"/>
              <a:gd name="connsiteX1" fmla="*/ 109197 w 686447"/>
              <a:gd name="connsiteY1" fmla="*/ 880364 h 1241169"/>
              <a:gd name="connsiteX2" fmla="*/ 963 w 686447"/>
              <a:gd name="connsiteY2" fmla="*/ 0 h 1241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6447" h="1241169">
                <a:moveTo>
                  <a:pt x="686447" y="1241169"/>
                </a:moveTo>
                <a:cubicBezTo>
                  <a:pt x="454945" y="1164197"/>
                  <a:pt x="223444" y="1087226"/>
                  <a:pt x="109197" y="880364"/>
                </a:cubicBezTo>
                <a:cubicBezTo>
                  <a:pt x="-5050" y="673502"/>
                  <a:pt x="-2044" y="336751"/>
                  <a:pt x="963" y="0"/>
                </a:cubicBezTo>
              </a:path>
            </a:pathLst>
          </a:custGeom>
          <a:ln w="25400">
            <a:solidFill>
              <a:srgbClr val="FF0000"/>
            </a:solidFill>
            <a:tailEnd type="triangle" w="lg" len="lg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 bwMode="auto">
          <a:xfrm>
            <a:off x="3579920" y="1460148"/>
            <a:ext cx="845112" cy="445532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18" name="Oval 117"/>
          <p:cNvSpPr/>
          <p:nvPr/>
        </p:nvSpPr>
        <p:spPr bwMode="auto">
          <a:xfrm>
            <a:off x="1820786" y="1470786"/>
            <a:ext cx="800288" cy="445532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19" name="Freeform 118"/>
          <p:cNvSpPr/>
          <p:nvPr/>
        </p:nvSpPr>
        <p:spPr>
          <a:xfrm>
            <a:off x="2524190" y="810017"/>
            <a:ext cx="3449685" cy="953293"/>
          </a:xfrm>
          <a:custGeom>
            <a:avLst/>
            <a:gdLst>
              <a:gd name="connsiteX0" fmla="*/ 0 w 2980053"/>
              <a:gd name="connsiteY0" fmla="*/ 521339 h 680093"/>
              <a:gd name="connsiteX1" fmla="*/ 1594653 w 2980053"/>
              <a:gd name="connsiteY1" fmla="*/ 1780 h 680093"/>
              <a:gd name="connsiteX2" fmla="*/ 2980053 w 2980053"/>
              <a:gd name="connsiteY2" fmla="*/ 680093 h 68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80053" h="680093">
                <a:moveTo>
                  <a:pt x="0" y="521339"/>
                </a:moveTo>
                <a:cubicBezTo>
                  <a:pt x="548989" y="248330"/>
                  <a:pt x="1097978" y="-24679"/>
                  <a:pt x="1594653" y="1780"/>
                </a:cubicBezTo>
                <a:cubicBezTo>
                  <a:pt x="2091329" y="28239"/>
                  <a:pt x="2980053" y="680093"/>
                  <a:pt x="2980053" y="680093"/>
                </a:cubicBezTo>
              </a:path>
            </a:pathLst>
          </a:custGeom>
          <a:ln w="25400">
            <a:solidFill>
              <a:srgbClr val="FF0000"/>
            </a:solidFill>
            <a:tailEnd type="triangle" w="lg" len="lg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/>
          <p:cNvSpPr txBox="1"/>
          <p:nvPr/>
        </p:nvSpPr>
        <p:spPr>
          <a:xfrm>
            <a:off x="619190" y="796161"/>
            <a:ext cx="3262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Goal: Get byte M[65] from cache</a:t>
            </a:r>
          </a:p>
        </p:txBody>
      </p:sp>
      <p:sp>
        <p:nvSpPr>
          <p:cNvPr id="121" name="Rectangle 120"/>
          <p:cNvSpPr/>
          <p:nvPr/>
        </p:nvSpPr>
        <p:spPr bwMode="auto">
          <a:xfrm>
            <a:off x="7875608" y="1608788"/>
            <a:ext cx="272605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09" name="Freeform 108"/>
          <p:cNvSpPr/>
          <p:nvPr/>
        </p:nvSpPr>
        <p:spPr>
          <a:xfrm>
            <a:off x="4265613" y="985193"/>
            <a:ext cx="3743343" cy="698308"/>
          </a:xfrm>
          <a:custGeom>
            <a:avLst/>
            <a:gdLst>
              <a:gd name="connsiteX0" fmla="*/ 0 w 2980053"/>
              <a:gd name="connsiteY0" fmla="*/ 521339 h 680093"/>
              <a:gd name="connsiteX1" fmla="*/ 1594653 w 2980053"/>
              <a:gd name="connsiteY1" fmla="*/ 1780 h 680093"/>
              <a:gd name="connsiteX2" fmla="*/ 2980053 w 2980053"/>
              <a:gd name="connsiteY2" fmla="*/ 680093 h 68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80053" h="680093">
                <a:moveTo>
                  <a:pt x="0" y="521339"/>
                </a:moveTo>
                <a:cubicBezTo>
                  <a:pt x="548989" y="248330"/>
                  <a:pt x="1097978" y="-24679"/>
                  <a:pt x="1594653" y="1780"/>
                </a:cubicBezTo>
                <a:cubicBezTo>
                  <a:pt x="2091329" y="28239"/>
                  <a:pt x="2980053" y="680093"/>
                  <a:pt x="2980053" y="680093"/>
                </a:cubicBezTo>
              </a:path>
            </a:pathLst>
          </a:custGeom>
          <a:ln w="25400">
            <a:solidFill>
              <a:srgbClr val="FF0000"/>
            </a:solidFill>
            <a:tailEnd type="triangle" w="lg" len="lg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8C1D501-D9B5-D147-80D0-B328821C1CD8}"/>
              </a:ext>
            </a:extLst>
          </p:cNvPr>
          <p:cNvSpPr txBox="1"/>
          <p:nvPr/>
        </p:nvSpPr>
        <p:spPr>
          <a:xfrm>
            <a:off x="9600098" y="1707440"/>
            <a:ext cx="1946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QUIZ #1: which set</a:t>
            </a:r>
          </a:p>
          <a:p>
            <a:r>
              <a:rPr lang="en-US" dirty="0">
                <a:latin typeface="Calibri" pitchFamily="34" charset="0"/>
              </a:rPr>
              <a:t>should we look in?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D739358-8E02-EB4D-9B87-D819ADEF2F20}"/>
              </a:ext>
            </a:extLst>
          </p:cNvPr>
          <p:cNvSpPr txBox="1"/>
          <p:nvPr/>
        </p:nvSpPr>
        <p:spPr>
          <a:xfrm>
            <a:off x="9600098" y="2899730"/>
            <a:ext cx="2037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QUIZ #2: which tag</a:t>
            </a:r>
          </a:p>
          <a:p>
            <a:r>
              <a:rPr lang="en-US" dirty="0">
                <a:latin typeface="Calibri" pitchFamily="34" charset="0"/>
              </a:rPr>
              <a:t>are we looking for?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D62277B-EA66-4446-9E62-52B44464FDE2}"/>
              </a:ext>
            </a:extLst>
          </p:cNvPr>
          <p:cNvSpPr txBox="1"/>
          <p:nvPr/>
        </p:nvSpPr>
        <p:spPr>
          <a:xfrm>
            <a:off x="9600098" y="4092020"/>
            <a:ext cx="22573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QUIZ #3: which byte</a:t>
            </a:r>
          </a:p>
          <a:p>
            <a:r>
              <a:rPr lang="en-US" dirty="0">
                <a:latin typeface="Calibri" pitchFamily="34" charset="0"/>
              </a:rPr>
              <a:t>within the block is the</a:t>
            </a:r>
          </a:p>
          <a:p>
            <a:r>
              <a:rPr lang="en-US" dirty="0">
                <a:latin typeface="Calibri" pitchFamily="34" charset="0"/>
              </a:rPr>
              <a:t>one that we want?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D997F4-347A-415F-AFE7-F64BDBB80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89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1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9E2F3"/>
                                      </p:to>
                                    </p:animClr>
                                    <p:set>
                                      <p:cBhvr>
                                        <p:cTn id="55" dur="1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1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1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9E2F3"/>
                                      </p:to>
                                    </p:animClr>
                                    <p:set>
                                      <p:cBhvr>
                                        <p:cTn id="59" dur="1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1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1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99191"/>
                                      </p:to>
                                    </p:animClr>
                                    <p:set>
                                      <p:cBhvr>
                                        <p:cTn id="93" dur="1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1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1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99191"/>
                                      </p:to>
                                    </p:animClr>
                                    <p:set>
                                      <p:cBhvr>
                                        <p:cTn id="97" dur="1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1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1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BE5D5"/>
                                      </p:to>
                                    </p:animClr>
                                    <p:set>
                                      <p:cBhvr>
                                        <p:cTn id="115" dur="1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1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1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BE5D5"/>
                                      </p:to>
                                    </p:animClr>
                                    <p:set>
                                      <p:cBhvr>
                                        <p:cTn id="119" dur="1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1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2" grpId="0" animBg="1"/>
      <p:bldP spid="102" grpId="0" animBg="1"/>
      <p:bldP spid="107" grpId="0" animBg="1"/>
      <p:bldP spid="110" grpId="0" animBg="1"/>
      <p:bldP spid="111" grpId="0" animBg="1"/>
      <p:bldP spid="113" grpId="0" animBg="1"/>
      <p:bldP spid="114" grpId="0" animBg="1"/>
      <p:bldP spid="41" grpId="0" animBg="1"/>
      <p:bldP spid="42" grpId="0" animBg="1"/>
      <p:bldP spid="43" grpId="0" animBg="1"/>
      <p:bldP spid="45" grpId="0"/>
      <p:bldP spid="46" grpId="0" animBg="1"/>
      <p:bldP spid="47" grpId="0" animBg="1"/>
      <p:bldP spid="48" grpId="0" animBg="1"/>
      <p:bldP spid="49" grpId="0"/>
      <p:bldP spid="54" grpId="0" animBg="1"/>
      <p:bldP spid="63" grpId="0" animBg="1"/>
      <p:bldP spid="72" grpId="0"/>
      <p:bldP spid="93" grpId="0"/>
      <p:bldP spid="94" grpId="0"/>
      <p:bldP spid="95" grpId="0"/>
      <p:bldP spid="96" grpId="0"/>
      <p:bldP spid="97" grpId="0" animBg="1"/>
      <p:bldP spid="98" grpId="0" animBg="1"/>
      <p:bldP spid="106" grpId="0" animBg="1"/>
      <p:bldP spid="108" grpId="0" animBg="1"/>
      <p:bldP spid="118" grpId="0" animBg="1"/>
      <p:bldP spid="119" grpId="0" animBg="1"/>
      <p:bldP spid="121" grpId="0" animBg="1"/>
      <p:bldP spid="109" grpId="0" animBg="1"/>
      <p:bldP spid="99" grpId="0"/>
      <p:bldP spid="100" grpId="0"/>
      <p:bldP spid="10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access overview</a:t>
            </a:r>
          </a:p>
        </p:txBody>
      </p:sp>
      <p:sp>
        <p:nvSpPr>
          <p:cNvPr id="8" name="AutoShape 16"/>
          <p:cNvSpPr>
            <a:spLocks/>
          </p:cNvSpPr>
          <p:nvPr/>
        </p:nvSpPr>
        <p:spPr bwMode="auto">
          <a:xfrm rot="5400000">
            <a:off x="6040449" y="1652327"/>
            <a:ext cx="228601" cy="2951755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cxnSp>
        <p:nvCxnSpPr>
          <p:cNvPr id="45" name="Straight Connector 44"/>
          <p:cNvCxnSpPr/>
          <p:nvPr/>
        </p:nvCxnSpPr>
        <p:spPr bwMode="auto">
          <a:xfrm>
            <a:off x="4772937" y="4039788"/>
            <a:ext cx="2705288" cy="0"/>
          </a:xfrm>
          <a:prstGeom prst="line">
            <a:avLst/>
          </a:prstGeom>
          <a:noFill/>
          <a:ln w="762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AutoShape 16"/>
          <p:cNvSpPr>
            <a:spLocks/>
          </p:cNvSpPr>
          <p:nvPr/>
        </p:nvSpPr>
        <p:spPr bwMode="auto">
          <a:xfrm>
            <a:off x="4419600" y="3330373"/>
            <a:ext cx="228600" cy="1375899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300496" y="2677004"/>
            <a:ext cx="1561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 lines per set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623966" y="3824014"/>
            <a:ext cx="79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2</a:t>
            </a:r>
            <a:r>
              <a:rPr lang="en-US" baseline="30000" dirty="0">
                <a:latin typeface="Calibri" pitchFamily="34" charset="0"/>
              </a:rPr>
              <a:t>s</a:t>
            </a:r>
            <a:r>
              <a:rPr lang="en-US" dirty="0">
                <a:latin typeface="Calibri" pitchFamily="34" charset="0"/>
              </a:rPr>
              <a:t> sets</a:t>
            </a:r>
          </a:p>
        </p:txBody>
      </p:sp>
      <p:grpSp>
        <p:nvGrpSpPr>
          <p:cNvPr id="5" name="Group 86"/>
          <p:cNvGrpSpPr/>
          <p:nvPr/>
        </p:nvGrpSpPr>
        <p:grpSpPr>
          <a:xfrm>
            <a:off x="4678873" y="3318704"/>
            <a:ext cx="2951753" cy="492484"/>
            <a:chOff x="1637766" y="1995289"/>
            <a:chExt cx="4648200" cy="492484"/>
          </a:xfrm>
        </p:grpSpPr>
        <p:sp>
          <p:nvSpPr>
            <p:cNvPr id="88" name="Rectangle 87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1" name="Rectangle 90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92" name="Straight Connector 91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" name="Group 92"/>
          <p:cNvGrpSpPr/>
          <p:nvPr/>
        </p:nvGrpSpPr>
        <p:grpSpPr>
          <a:xfrm>
            <a:off x="4678873" y="4213787"/>
            <a:ext cx="2951753" cy="492484"/>
            <a:chOff x="1637766" y="1995289"/>
            <a:chExt cx="4648200" cy="492484"/>
          </a:xfrm>
        </p:grpSpPr>
        <p:sp>
          <p:nvSpPr>
            <p:cNvPr id="94" name="Rectangle 93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9" name="Trapezoid 98"/>
          <p:cNvSpPr/>
          <p:nvPr/>
        </p:nvSpPr>
        <p:spPr bwMode="auto">
          <a:xfrm>
            <a:off x="4200622" y="4640917"/>
            <a:ext cx="3523449" cy="709429"/>
          </a:xfrm>
          <a:prstGeom prst="trapezoid">
            <a:avLst>
              <a:gd name="adj" fmla="val 20798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4206640" y="5350348"/>
            <a:ext cx="3523449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7315201" y="5464648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7042596" y="5464648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6781801" y="5464648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68" name="Rectangle 67"/>
          <p:cNvSpPr/>
          <p:nvPr/>
        </p:nvSpPr>
        <p:spPr bwMode="auto">
          <a:xfrm>
            <a:off x="5682224" y="5464648"/>
            <a:ext cx="4572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B-1</a:t>
            </a:r>
          </a:p>
        </p:txBody>
      </p:sp>
      <p:sp>
        <p:nvSpPr>
          <p:cNvPr id="69" name="Rectangle 68"/>
          <p:cNvSpPr/>
          <p:nvPr/>
        </p:nvSpPr>
        <p:spPr bwMode="auto">
          <a:xfrm>
            <a:off x="6140006" y="5464648"/>
            <a:ext cx="64179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cxnSp>
        <p:nvCxnSpPr>
          <p:cNvPr id="70" name="Straight Connector 69"/>
          <p:cNvCxnSpPr/>
          <p:nvPr/>
        </p:nvCxnSpPr>
        <p:spPr bwMode="auto">
          <a:xfrm>
            <a:off x="6248400" y="5616254"/>
            <a:ext cx="457200" cy="1588"/>
          </a:xfrm>
          <a:prstGeom prst="line">
            <a:avLst/>
          </a:prstGeom>
          <a:noFill/>
          <a:ln w="381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Rectangle 71"/>
          <p:cNvSpPr/>
          <p:nvPr/>
        </p:nvSpPr>
        <p:spPr bwMode="auto">
          <a:xfrm>
            <a:off x="4802294" y="5464648"/>
            <a:ext cx="717995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4333284" y="5464648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77" name="AutoShape 16"/>
          <p:cNvSpPr>
            <a:spLocks/>
          </p:cNvSpPr>
          <p:nvPr/>
        </p:nvSpPr>
        <p:spPr bwMode="auto">
          <a:xfrm rot="16200000" flipV="1">
            <a:off x="6555960" y="5108337"/>
            <a:ext cx="228600" cy="1905000"/>
          </a:xfrm>
          <a:prstGeom prst="leftBrace">
            <a:avLst>
              <a:gd name="adj1" fmla="val 13697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071874" y="6149772"/>
            <a:ext cx="3834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B = 2</a:t>
            </a:r>
            <a:r>
              <a:rPr lang="en-US" baseline="30000" dirty="0">
                <a:latin typeface="Calibri" pitchFamily="34" charset="0"/>
              </a:rPr>
              <a:t>b</a:t>
            </a:r>
            <a:r>
              <a:rPr lang="en-US" dirty="0">
                <a:latin typeface="Calibri" pitchFamily="34" charset="0"/>
              </a:rPr>
              <a:t> bytes per cache block (the data)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7861478" y="2666856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 bits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8852078" y="2666856"/>
            <a:ext cx="762000" cy="270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s bits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9614078" y="2666856"/>
            <a:ext cx="685800" cy="2708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b bits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772401" y="2326894"/>
            <a:ext cx="1810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Address of word:</a:t>
            </a:r>
          </a:p>
        </p:txBody>
      </p:sp>
      <p:sp>
        <p:nvSpPr>
          <p:cNvPr id="58" name="AutoShape 16"/>
          <p:cNvSpPr>
            <a:spLocks/>
          </p:cNvSpPr>
          <p:nvPr/>
        </p:nvSpPr>
        <p:spPr bwMode="auto">
          <a:xfrm rot="16200000" flipV="1">
            <a:off x="8242478" y="2635722"/>
            <a:ext cx="228600" cy="990598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0" name="AutoShape 16"/>
          <p:cNvSpPr>
            <a:spLocks/>
          </p:cNvSpPr>
          <p:nvPr/>
        </p:nvSpPr>
        <p:spPr bwMode="auto">
          <a:xfrm rot="16200000" flipV="1">
            <a:off x="9118779" y="2747206"/>
            <a:ext cx="228600" cy="761998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" name="AutoShape 16"/>
          <p:cNvSpPr>
            <a:spLocks/>
          </p:cNvSpPr>
          <p:nvPr/>
        </p:nvSpPr>
        <p:spPr bwMode="auto">
          <a:xfrm rot="16200000" flipV="1">
            <a:off x="9804578" y="2823405"/>
            <a:ext cx="228600" cy="609600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118773" y="3179182"/>
            <a:ext cx="485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tag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884273" y="3177973"/>
            <a:ext cx="705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set</a:t>
            </a:r>
          </a:p>
          <a:p>
            <a:pPr algn="ctr"/>
            <a:r>
              <a:rPr lang="en-US" dirty="0">
                <a:latin typeface="Calibri" pitchFamily="34" charset="0"/>
              </a:rPr>
              <a:t>index</a:t>
            </a:r>
          </a:p>
        </p:txBody>
      </p:sp>
      <p:cxnSp>
        <p:nvCxnSpPr>
          <p:cNvPr id="93" name="Shape 92"/>
          <p:cNvCxnSpPr>
            <a:stCxn id="80" idx="2"/>
            <a:endCxn id="94" idx="3"/>
          </p:cNvCxnSpPr>
          <p:nvPr/>
        </p:nvCxnSpPr>
        <p:spPr bwMode="auto">
          <a:xfrm rot="5400000">
            <a:off x="8115901" y="3339029"/>
            <a:ext cx="635726" cy="1606277"/>
          </a:xfrm>
          <a:prstGeom prst="bentConnector2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02" name="Elbow Connector 101"/>
          <p:cNvCxnSpPr>
            <a:stCxn id="81" idx="2"/>
            <a:endCxn id="69" idx="0"/>
          </p:cNvCxnSpPr>
          <p:nvPr/>
        </p:nvCxnSpPr>
        <p:spPr bwMode="auto">
          <a:xfrm rot="5400000">
            <a:off x="7373544" y="2911663"/>
            <a:ext cx="1640345" cy="3465624"/>
          </a:xfrm>
          <a:prstGeom prst="bentConnector3">
            <a:avLst>
              <a:gd name="adj1" fmla="val 65375"/>
            </a:avLst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04" name="TextBox 103"/>
          <p:cNvSpPr txBox="1"/>
          <p:nvPr/>
        </p:nvSpPr>
        <p:spPr>
          <a:xfrm>
            <a:off x="7995299" y="4868461"/>
            <a:ext cx="2015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data begins at this offset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9557195" y="3177973"/>
            <a:ext cx="738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block</a:t>
            </a:r>
          </a:p>
          <a:p>
            <a:pPr algn="ctr"/>
            <a:r>
              <a:rPr lang="en-US" dirty="0">
                <a:latin typeface="Calibri" pitchFamily="34" charset="0"/>
              </a:rPr>
              <a:t>offset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772401" y="2326894"/>
            <a:ext cx="1810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Address of word:</a:t>
            </a:r>
          </a:p>
        </p:txBody>
      </p:sp>
      <p:cxnSp>
        <p:nvCxnSpPr>
          <p:cNvPr id="100" name="Shape 92"/>
          <p:cNvCxnSpPr/>
          <p:nvPr/>
        </p:nvCxnSpPr>
        <p:spPr bwMode="auto">
          <a:xfrm rot="16200000" flipH="1">
            <a:off x="6683068" y="1614248"/>
            <a:ext cx="1245022" cy="1111798"/>
          </a:xfrm>
          <a:prstGeom prst="bentConnector2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pSp>
        <p:nvGrpSpPr>
          <p:cNvPr id="124" name="Group 42"/>
          <p:cNvGrpSpPr>
            <a:grpSpLocks/>
          </p:cNvGrpSpPr>
          <p:nvPr/>
        </p:nvGrpSpPr>
        <p:grpSpPr bwMode="auto">
          <a:xfrm>
            <a:off x="536338" y="2437072"/>
            <a:ext cx="685800" cy="3581400"/>
            <a:chOff x="3984" y="1008"/>
            <a:chExt cx="1584" cy="2256"/>
          </a:xfrm>
        </p:grpSpPr>
        <p:sp>
          <p:nvSpPr>
            <p:cNvPr id="125" name="Rectangle 43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rax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26" name="Rectangle 44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rdx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27" name="Rectangle 45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rcx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28" name="Rectangle 46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rbx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29" name="Rectangle 47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rsi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30" name="Rectangle 48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rdi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32" name="Rectangle 50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rsp</a:t>
              </a:r>
              <a:endParaRPr lang="en-US" dirty="0">
                <a:latin typeface="Courier New" pitchFamily="49" charset="0"/>
              </a:endParaRPr>
            </a:p>
          </p:txBody>
        </p:sp>
      </p:grpSp>
      <p:grpSp>
        <p:nvGrpSpPr>
          <p:cNvPr id="133" name="Group 51"/>
          <p:cNvGrpSpPr>
            <a:grpSpLocks/>
          </p:cNvGrpSpPr>
          <p:nvPr/>
        </p:nvGrpSpPr>
        <p:grpSpPr bwMode="auto">
          <a:xfrm>
            <a:off x="1222138" y="2437072"/>
            <a:ext cx="1066800" cy="3581400"/>
            <a:chOff x="3984" y="1008"/>
            <a:chExt cx="1584" cy="2256"/>
          </a:xfrm>
        </p:grpSpPr>
        <p:sp>
          <p:nvSpPr>
            <p:cNvPr id="134" name="Rectangle 52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35" name="Rectangle 53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36" name="Rectangle 54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37" name="Rectangle 55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38" name="Rectangle 56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39" name="Rectangle 57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41" name="Rectangle 59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0x104</a:t>
              </a:r>
            </a:p>
          </p:txBody>
        </p:sp>
      </p:grpSp>
      <p:sp>
        <p:nvSpPr>
          <p:cNvPr id="16" name="Freeform 15"/>
          <p:cNvSpPr/>
          <p:nvPr/>
        </p:nvSpPr>
        <p:spPr>
          <a:xfrm>
            <a:off x="1843762" y="2666856"/>
            <a:ext cx="4480839" cy="2765831"/>
          </a:xfrm>
          <a:custGeom>
            <a:avLst/>
            <a:gdLst>
              <a:gd name="connsiteX0" fmla="*/ 3184705 w 3184705"/>
              <a:gd name="connsiteY0" fmla="*/ 2597909 h 2597909"/>
              <a:gd name="connsiteX1" fmla="*/ 2578552 w 3184705"/>
              <a:gd name="connsiteY1" fmla="*/ 1068029 h 2597909"/>
              <a:gd name="connsiteX2" fmla="*/ 0 w 3184705"/>
              <a:gd name="connsiteY2" fmla="*/ 0 h 259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84705" h="2597909">
                <a:moveTo>
                  <a:pt x="3184705" y="2597909"/>
                </a:moveTo>
                <a:cubicBezTo>
                  <a:pt x="3147020" y="2049461"/>
                  <a:pt x="3109336" y="1501014"/>
                  <a:pt x="2578552" y="1068029"/>
                </a:cubicBezTo>
                <a:cubicBezTo>
                  <a:pt x="2047768" y="635044"/>
                  <a:pt x="0" y="0"/>
                  <a:pt x="0" y="0"/>
                </a:cubicBezTo>
              </a:path>
            </a:pathLst>
          </a:custGeom>
          <a:ln w="25400">
            <a:solidFill>
              <a:schemeClr val="accent2">
                <a:lumMod val="75000"/>
              </a:schemeClr>
            </a:solidFill>
            <a:tailEnd type="triangle" w="lg" len="lg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B963A1-1F43-4A02-A04F-16C3C2D56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  <p:sp>
        <p:nvSpPr>
          <p:cNvPr id="82" name="Rectangle 4">
            <a:extLst>
              <a:ext uri="{FF2B5EF4-FFF2-40B4-BE49-F238E27FC236}">
                <a16:creationId xmlns:a16="http://schemas.microsoft.com/office/drawing/2014/main" id="{DD71A20D-F750-421E-AD49-FB31E5C41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8505" y="1065063"/>
            <a:ext cx="1910717" cy="9207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...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return var;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...</a:t>
            </a:r>
          </a:p>
        </p:txBody>
      </p:sp>
      <p:sp>
        <p:nvSpPr>
          <p:cNvPr id="83" name="Rectangle 6">
            <a:extLst>
              <a:ext uri="{FF2B5EF4-FFF2-40B4-BE49-F238E27FC236}">
                <a16:creationId xmlns:a16="http://schemas.microsoft.com/office/drawing/2014/main" id="{29C31401-A7D7-4026-BEEE-5733DF1C0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8112" y="1065063"/>
            <a:ext cx="2971800" cy="9207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...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 err="1">
                <a:latin typeface="Courier New" pitchFamily="49" charset="0"/>
              </a:rPr>
              <a:t>movq</a:t>
            </a:r>
            <a:r>
              <a:rPr lang="en-US" dirty="0">
                <a:latin typeface="Courier New" pitchFamily="49" charset="0"/>
              </a:rPr>
              <a:t> -12(%</a:t>
            </a:r>
            <a:r>
              <a:rPr lang="en-US" dirty="0" err="1">
                <a:latin typeface="Courier New" pitchFamily="49" charset="0"/>
              </a:rPr>
              <a:t>rsp</a:t>
            </a:r>
            <a:r>
              <a:rPr lang="en-US" dirty="0">
                <a:latin typeface="Courier New" pitchFamily="49" charset="0"/>
              </a:rPr>
              <a:t>),%</a:t>
            </a:r>
            <a:r>
              <a:rPr lang="en-US" dirty="0" err="1">
                <a:latin typeface="Courier New" pitchFamily="49" charset="0"/>
              </a:rPr>
              <a:t>rax</a:t>
            </a:r>
            <a:endParaRPr lang="en-US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...</a:t>
            </a:r>
          </a:p>
        </p:txBody>
      </p:sp>
      <p:sp>
        <p:nvSpPr>
          <p:cNvPr id="84" name="AutoShape 16">
            <a:extLst>
              <a:ext uri="{FF2B5EF4-FFF2-40B4-BE49-F238E27FC236}">
                <a16:creationId xmlns:a16="http://schemas.microsoft.com/office/drawing/2014/main" id="{1B188902-59DF-4F14-B59F-28518D005D3A}"/>
              </a:ext>
            </a:extLst>
          </p:cNvPr>
          <p:cNvSpPr>
            <a:spLocks/>
          </p:cNvSpPr>
          <p:nvPr/>
        </p:nvSpPr>
        <p:spPr bwMode="auto">
          <a:xfrm rot="16200000" flipV="1">
            <a:off x="6629401" y="1293663"/>
            <a:ext cx="228600" cy="990598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39C7DB6-CDAC-4F51-949A-F927F7D297C7}"/>
              </a:ext>
            </a:extLst>
          </p:cNvPr>
          <p:cNvCxnSpPr>
            <a:stCxn id="82" idx="3"/>
            <a:endCxn id="83" idx="1"/>
          </p:cNvCxnSpPr>
          <p:nvPr/>
        </p:nvCxnSpPr>
        <p:spPr bwMode="auto">
          <a:xfrm>
            <a:off x="4099222" y="1525445"/>
            <a:ext cx="1348891" cy="0"/>
          </a:xfrm>
          <a:prstGeom prst="straightConnector1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673A6A9A-85E5-4286-9B76-D55A1CB9F1C2}"/>
              </a:ext>
            </a:extLst>
          </p:cNvPr>
          <p:cNvSpPr txBox="1"/>
          <p:nvPr/>
        </p:nvSpPr>
        <p:spPr>
          <a:xfrm>
            <a:off x="3072832" y="5405133"/>
            <a:ext cx="928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valid</a:t>
            </a:r>
            <a:r>
              <a:rPr lang="en-US" sz="1600" dirty="0">
                <a:latin typeface="Calibri" pitchFamily="34" charset="0"/>
              </a:rPr>
              <a:t> bit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5A0A1676-8F93-45A8-83E7-C7EB0129DFFF}"/>
              </a:ext>
            </a:extLst>
          </p:cNvPr>
          <p:cNvCxnSpPr>
            <a:cxnSpLocks/>
          </p:cNvCxnSpPr>
          <p:nvPr/>
        </p:nvCxnSpPr>
        <p:spPr bwMode="auto">
          <a:xfrm>
            <a:off x="3908121" y="5595924"/>
            <a:ext cx="438667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F4C544A6-05E2-4A2B-AD0D-CC7432EB9E36}"/>
              </a:ext>
            </a:extLst>
          </p:cNvPr>
          <p:cNvSpPr txBox="1"/>
          <p:nvPr/>
        </p:nvSpPr>
        <p:spPr>
          <a:xfrm>
            <a:off x="2701131" y="5957359"/>
            <a:ext cx="246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tag identifies which data is in this cache block</a:t>
            </a:r>
            <a:endParaRPr lang="en-US" sz="1600" dirty="0">
              <a:latin typeface="Calibri" pitchFamily="34" charset="0"/>
            </a:endParaRP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058E7515-3AF3-4E30-8E8D-E8239C5C6473}"/>
              </a:ext>
            </a:extLst>
          </p:cNvPr>
          <p:cNvCxnSpPr>
            <a:cxnSpLocks/>
          </p:cNvCxnSpPr>
          <p:nvPr/>
        </p:nvCxnSpPr>
        <p:spPr bwMode="auto">
          <a:xfrm flipV="1">
            <a:off x="5149133" y="5707338"/>
            <a:ext cx="0" cy="478396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632309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What about writes?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idx="1"/>
          </p:nvPr>
        </p:nvSpPr>
        <p:spPr/>
        <p:txBody>
          <a:bodyPr vert="horz" lIns="90360" tIns="44280" rIns="90360" bIns="44280" rtlCol="0">
            <a:normAutofit fontScale="85000" lnSpcReduction="20000"/>
          </a:bodyPr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/>
              <a:t>Multiple copies of data exist: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/>
              <a:t>L1, L2, Main Memory, Disk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/>
              <a:t>Don’t want them to get (or at least not to stay) out of sync!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/>
              <a:t>Otherwise, who do you believe?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/>
              <a:t>What to do on a write-hit?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b="1" i="1" dirty="0"/>
              <a:t>Write-through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(write immediately to memory)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b="1" i="1" dirty="0"/>
              <a:t>Write-back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(defer write to memory until replacement of line)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/>
              <a:t>Need a dirty bit (line different from memory or not)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/>
              <a:t>We had an example of that last time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/>
              <a:t>What to do on a write-miss?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b="1" i="1" dirty="0"/>
              <a:t>Write-allocate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(load into cache, update line in cache)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/>
              <a:t>Good if more writes to the location follow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b="1" i="1" dirty="0"/>
              <a:t>No-write-allocate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(writes immediately to memory, doesn’t bring into cache)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/>
              <a:t>Typical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b="1" dirty="0"/>
              <a:t>Write-back + Write-allocate ← by far the most common</a:t>
            </a: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/>
              <a:t>Write-through + No-write-allocate</a:t>
            </a:r>
          </a:p>
          <a:p>
            <a:pPr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E2D23A-07B9-4DAE-987F-4267F8C8F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64-bit, byte-addressed system</a:t>
            </a:r>
          </a:p>
          <a:p>
            <a:r>
              <a:rPr lang="en-US" dirty="0"/>
              <a:t>32 kB cache</a:t>
            </a:r>
          </a:p>
          <a:p>
            <a:pPr lvl="1"/>
            <a:r>
              <a:rPr lang="en-US" dirty="0"/>
              <a:t>512 sets and 64-byte blocks</a:t>
            </a:r>
          </a:p>
          <a:p>
            <a:pPr lvl="1"/>
            <a:endParaRPr lang="en-US" dirty="0"/>
          </a:p>
          <a:p>
            <a:r>
              <a:rPr lang="en-US" sz="3200" dirty="0"/>
              <a:t>How many bits for Tag?</a:t>
            </a:r>
          </a:p>
          <a:p>
            <a:pPr lvl="1"/>
            <a:r>
              <a:rPr lang="en-US" sz="3200" dirty="0"/>
              <a:t>A: 6 bits</a:t>
            </a:r>
          </a:p>
          <a:p>
            <a:pPr lvl="1"/>
            <a:r>
              <a:rPr lang="en-US" sz="3200" dirty="0"/>
              <a:t>B: 9 bits</a:t>
            </a:r>
          </a:p>
          <a:p>
            <a:pPr lvl="1"/>
            <a:r>
              <a:rPr lang="en-US" sz="3200" dirty="0"/>
              <a:t>C: 17 bits</a:t>
            </a:r>
          </a:p>
          <a:p>
            <a:pPr lvl="1"/>
            <a:r>
              <a:rPr lang="en-US" sz="3200" dirty="0"/>
              <a:t>D: 49 bits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7AC7320-19A5-4281-97C0-64241394B410}"/>
              </a:ext>
            </a:extLst>
          </p:cNvPr>
          <p:cNvGrpSpPr/>
          <p:nvPr/>
        </p:nvGrpSpPr>
        <p:grpSpPr>
          <a:xfrm>
            <a:off x="7108522" y="371441"/>
            <a:ext cx="3897578" cy="2143432"/>
            <a:chOff x="7772401" y="2262870"/>
            <a:chExt cx="2527477" cy="138995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0D1BAF4-610A-4A63-9977-E3B28A87C618}"/>
                </a:ext>
              </a:extLst>
            </p:cNvPr>
            <p:cNvSpPr/>
            <p:nvPr/>
          </p:nvSpPr>
          <p:spPr bwMode="auto">
            <a:xfrm>
              <a:off x="7861478" y="2602832"/>
              <a:ext cx="990600" cy="270848"/>
            </a:xfrm>
            <a:prstGeom prst="rect">
              <a:avLst/>
            </a:prstGeom>
            <a:solidFill>
              <a:srgbClr val="FF999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Calibri" pitchFamily="34" charset="0"/>
                </a:rPr>
                <a:t>t bits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B879C96-911D-4B65-8D73-0A6757733776}"/>
                </a:ext>
              </a:extLst>
            </p:cNvPr>
            <p:cNvSpPr/>
            <p:nvPr/>
          </p:nvSpPr>
          <p:spPr bwMode="auto">
            <a:xfrm>
              <a:off x="8852078" y="2602832"/>
              <a:ext cx="762000" cy="27084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Calibri" pitchFamily="34" charset="0"/>
                </a:rPr>
                <a:t>s bits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B45BA3E-2CCA-453C-ABE1-817B65791D82}"/>
                </a:ext>
              </a:extLst>
            </p:cNvPr>
            <p:cNvSpPr/>
            <p:nvPr/>
          </p:nvSpPr>
          <p:spPr bwMode="auto">
            <a:xfrm>
              <a:off x="9614078" y="2602832"/>
              <a:ext cx="685800" cy="2708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sz="2000" dirty="0">
                  <a:solidFill>
                    <a:srgbClr val="000000"/>
                  </a:solidFill>
                  <a:latin typeface="Calibri" pitchFamily="34" charset="0"/>
                </a:rPr>
                <a:t>b bits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923A84F-D402-4998-A810-44ADF32FB5ED}"/>
                </a:ext>
              </a:extLst>
            </p:cNvPr>
            <p:cNvSpPr txBox="1"/>
            <p:nvPr/>
          </p:nvSpPr>
          <p:spPr>
            <a:xfrm>
              <a:off x="7772401" y="2262870"/>
              <a:ext cx="1494019" cy="2993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libri" pitchFamily="34" charset="0"/>
                </a:rPr>
                <a:t>Address of word:</a:t>
              </a:r>
            </a:p>
          </p:txBody>
        </p:sp>
        <p:sp>
          <p:nvSpPr>
            <p:cNvPr id="9" name="AutoShape 16">
              <a:extLst>
                <a:ext uri="{FF2B5EF4-FFF2-40B4-BE49-F238E27FC236}">
                  <a16:creationId xmlns:a16="http://schemas.microsoft.com/office/drawing/2014/main" id="{F2702573-4B80-4FE2-8DEF-847EDEB5928E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8242478" y="2571698"/>
              <a:ext cx="228600" cy="990598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 dirty="0">
                <a:latin typeface="Calibri" pitchFamily="34" charset="0"/>
              </a:endParaRPr>
            </a:p>
          </p:txBody>
        </p:sp>
        <p:sp>
          <p:nvSpPr>
            <p:cNvPr id="10" name="AutoShape 16">
              <a:extLst>
                <a:ext uri="{FF2B5EF4-FFF2-40B4-BE49-F238E27FC236}">
                  <a16:creationId xmlns:a16="http://schemas.microsoft.com/office/drawing/2014/main" id="{5B00B280-95F8-4D1C-910C-DA68D475EECC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9118779" y="2683182"/>
              <a:ext cx="228600" cy="761998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 dirty="0">
                <a:latin typeface="Calibri" pitchFamily="34" charset="0"/>
              </a:endParaRPr>
            </a:p>
          </p:txBody>
        </p:sp>
        <p:sp>
          <p:nvSpPr>
            <p:cNvPr id="11" name="AutoShape 16">
              <a:extLst>
                <a:ext uri="{FF2B5EF4-FFF2-40B4-BE49-F238E27FC236}">
                  <a16:creationId xmlns:a16="http://schemas.microsoft.com/office/drawing/2014/main" id="{4998BFCD-4EE0-47E1-A37A-52BF4289D2BE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9804578" y="2759381"/>
              <a:ext cx="228600" cy="609600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 dirty="0">
                <a:latin typeface="Calibri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9BDD782-5AB4-455E-920F-2F5974CE1854}"/>
                </a:ext>
              </a:extLst>
            </p:cNvPr>
            <p:cNvSpPr txBox="1"/>
            <p:nvPr/>
          </p:nvSpPr>
          <p:spPr>
            <a:xfrm>
              <a:off x="8118773" y="3115158"/>
              <a:ext cx="373016" cy="2993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libri" pitchFamily="34" charset="0"/>
                </a:rPr>
                <a:t>tag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B9917E2-56CB-462A-92CD-354B1EC1273E}"/>
                </a:ext>
              </a:extLst>
            </p:cNvPr>
            <p:cNvSpPr txBox="1"/>
            <p:nvPr/>
          </p:nvSpPr>
          <p:spPr>
            <a:xfrm>
              <a:off x="8957651" y="3113949"/>
              <a:ext cx="558505" cy="538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itchFamily="34" charset="0"/>
                </a:rPr>
                <a:t>set</a:t>
              </a:r>
            </a:p>
            <a:p>
              <a:pPr algn="ctr"/>
              <a:r>
                <a:rPr lang="en-US" sz="2400" dirty="0">
                  <a:latin typeface="Calibri" pitchFamily="34" charset="0"/>
                </a:rPr>
                <a:t>index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331996C-863D-4060-8ED9-718A9D002C8F}"/>
                </a:ext>
              </a:extLst>
            </p:cNvPr>
            <p:cNvSpPr txBox="1"/>
            <p:nvPr/>
          </p:nvSpPr>
          <p:spPr>
            <a:xfrm>
              <a:off x="9633512" y="3113949"/>
              <a:ext cx="586032" cy="538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itchFamily="34" charset="0"/>
                </a:rPr>
                <a:t>block</a:t>
              </a:r>
            </a:p>
            <a:p>
              <a:pPr algn="ctr"/>
              <a:r>
                <a:rPr lang="en-US" sz="2400" dirty="0">
                  <a:latin typeface="Calibri" pitchFamily="34" charset="0"/>
                </a:rPr>
                <a:t>offset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69F5505-11AD-4D17-975B-0EDB501AB510}"/>
                </a:ext>
              </a:extLst>
            </p:cNvPr>
            <p:cNvSpPr/>
            <p:nvPr/>
          </p:nvSpPr>
          <p:spPr bwMode="auto">
            <a:xfrm>
              <a:off x="8851367" y="2602832"/>
              <a:ext cx="762000" cy="2648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Calibri" panose="020F0502020204030204" pitchFamily="34" charset="0"/>
                  <a:ea typeface="Courier New" charset="0"/>
                  <a:cs typeface="Calibri" panose="020F0502020204030204" pitchFamily="34" charset="0"/>
                </a:rPr>
                <a:t>s bits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6137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64-bit, byte-addressed system</a:t>
            </a:r>
          </a:p>
          <a:p>
            <a:r>
              <a:rPr lang="en-US" dirty="0"/>
              <a:t>32 kB cache</a:t>
            </a:r>
          </a:p>
          <a:p>
            <a:pPr lvl="1"/>
            <a:r>
              <a:rPr lang="en-US" dirty="0"/>
              <a:t>512 sets and 64-byte blocks</a:t>
            </a:r>
          </a:p>
          <a:p>
            <a:pPr lvl="1"/>
            <a:endParaRPr lang="en-US" dirty="0"/>
          </a:p>
          <a:p>
            <a:r>
              <a:rPr lang="en-US" sz="3200" dirty="0"/>
              <a:t>How many bits for Tag?	(6 bits for block, 9 bits for set)</a:t>
            </a:r>
          </a:p>
          <a:p>
            <a:pPr lvl="1"/>
            <a:r>
              <a:rPr lang="en-US" sz="3200" dirty="0"/>
              <a:t>A: 6 bits</a:t>
            </a:r>
          </a:p>
          <a:p>
            <a:pPr lvl="1"/>
            <a:r>
              <a:rPr lang="en-US" sz="3200" dirty="0"/>
              <a:t>B: 9 bits</a:t>
            </a:r>
          </a:p>
          <a:p>
            <a:pPr lvl="1"/>
            <a:r>
              <a:rPr lang="en-US" sz="3200" dirty="0"/>
              <a:t>C: 17 bits</a:t>
            </a:r>
          </a:p>
          <a:p>
            <a:pPr lvl="1"/>
            <a:r>
              <a:rPr lang="en-US" sz="3200" b="1" dirty="0"/>
              <a:t>D: 49 bits		</a:t>
            </a:r>
            <a:r>
              <a:rPr lang="en-US" sz="3200" dirty="0"/>
              <a:t>(Tag is remaining bits. 64 - 6 - 9 = 49)</a:t>
            </a:r>
            <a:endParaRPr lang="en-US" sz="3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7AC7320-19A5-4281-97C0-64241394B410}"/>
              </a:ext>
            </a:extLst>
          </p:cNvPr>
          <p:cNvGrpSpPr/>
          <p:nvPr/>
        </p:nvGrpSpPr>
        <p:grpSpPr>
          <a:xfrm>
            <a:off x="7108522" y="371441"/>
            <a:ext cx="3897578" cy="2143432"/>
            <a:chOff x="7772401" y="2262870"/>
            <a:chExt cx="2527477" cy="138995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0D1BAF4-610A-4A63-9977-E3B28A87C618}"/>
                </a:ext>
              </a:extLst>
            </p:cNvPr>
            <p:cNvSpPr/>
            <p:nvPr/>
          </p:nvSpPr>
          <p:spPr bwMode="auto">
            <a:xfrm>
              <a:off x="7861478" y="2602832"/>
              <a:ext cx="990600" cy="270848"/>
            </a:xfrm>
            <a:prstGeom prst="rect">
              <a:avLst/>
            </a:prstGeom>
            <a:solidFill>
              <a:srgbClr val="FF999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Calibri" pitchFamily="34" charset="0"/>
                </a:rPr>
                <a:t>t bits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B879C96-911D-4B65-8D73-0A6757733776}"/>
                </a:ext>
              </a:extLst>
            </p:cNvPr>
            <p:cNvSpPr/>
            <p:nvPr/>
          </p:nvSpPr>
          <p:spPr bwMode="auto">
            <a:xfrm>
              <a:off x="8852078" y="2602832"/>
              <a:ext cx="762000" cy="27084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Calibri" pitchFamily="34" charset="0"/>
                </a:rPr>
                <a:t>s bits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B45BA3E-2CCA-453C-ABE1-817B65791D82}"/>
                </a:ext>
              </a:extLst>
            </p:cNvPr>
            <p:cNvSpPr/>
            <p:nvPr/>
          </p:nvSpPr>
          <p:spPr bwMode="auto">
            <a:xfrm>
              <a:off x="9614078" y="2602832"/>
              <a:ext cx="685800" cy="2708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sz="2000" dirty="0">
                  <a:solidFill>
                    <a:srgbClr val="000000"/>
                  </a:solidFill>
                  <a:latin typeface="Calibri" pitchFamily="34" charset="0"/>
                </a:rPr>
                <a:t>b bits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923A84F-D402-4998-A810-44ADF32FB5ED}"/>
                </a:ext>
              </a:extLst>
            </p:cNvPr>
            <p:cNvSpPr txBox="1"/>
            <p:nvPr/>
          </p:nvSpPr>
          <p:spPr>
            <a:xfrm>
              <a:off x="7772401" y="2262870"/>
              <a:ext cx="1494019" cy="2993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libri" pitchFamily="34" charset="0"/>
                </a:rPr>
                <a:t>Address of word:</a:t>
              </a:r>
            </a:p>
          </p:txBody>
        </p:sp>
        <p:sp>
          <p:nvSpPr>
            <p:cNvPr id="9" name="AutoShape 16">
              <a:extLst>
                <a:ext uri="{FF2B5EF4-FFF2-40B4-BE49-F238E27FC236}">
                  <a16:creationId xmlns:a16="http://schemas.microsoft.com/office/drawing/2014/main" id="{F2702573-4B80-4FE2-8DEF-847EDEB5928E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8242478" y="2571698"/>
              <a:ext cx="228600" cy="990598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 dirty="0">
                <a:latin typeface="Calibri" pitchFamily="34" charset="0"/>
              </a:endParaRPr>
            </a:p>
          </p:txBody>
        </p:sp>
        <p:sp>
          <p:nvSpPr>
            <p:cNvPr id="10" name="AutoShape 16">
              <a:extLst>
                <a:ext uri="{FF2B5EF4-FFF2-40B4-BE49-F238E27FC236}">
                  <a16:creationId xmlns:a16="http://schemas.microsoft.com/office/drawing/2014/main" id="{5B00B280-95F8-4D1C-910C-DA68D475EECC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9118779" y="2683182"/>
              <a:ext cx="228600" cy="761998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 dirty="0">
                <a:latin typeface="Calibri" pitchFamily="34" charset="0"/>
              </a:endParaRPr>
            </a:p>
          </p:txBody>
        </p:sp>
        <p:sp>
          <p:nvSpPr>
            <p:cNvPr id="11" name="AutoShape 16">
              <a:extLst>
                <a:ext uri="{FF2B5EF4-FFF2-40B4-BE49-F238E27FC236}">
                  <a16:creationId xmlns:a16="http://schemas.microsoft.com/office/drawing/2014/main" id="{4998BFCD-4EE0-47E1-A37A-52BF4289D2BE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9804578" y="2759381"/>
              <a:ext cx="228600" cy="609600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 dirty="0">
                <a:latin typeface="Calibri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9BDD782-5AB4-455E-920F-2F5974CE1854}"/>
                </a:ext>
              </a:extLst>
            </p:cNvPr>
            <p:cNvSpPr txBox="1"/>
            <p:nvPr/>
          </p:nvSpPr>
          <p:spPr>
            <a:xfrm>
              <a:off x="8118773" y="3115158"/>
              <a:ext cx="373016" cy="2993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libri" pitchFamily="34" charset="0"/>
                </a:rPr>
                <a:t>tag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B9917E2-56CB-462A-92CD-354B1EC1273E}"/>
                </a:ext>
              </a:extLst>
            </p:cNvPr>
            <p:cNvSpPr txBox="1"/>
            <p:nvPr/>
          </p:nvSpPr>
          <p:spPr>
            <a:xfrm>
              <a:off x="8957651" y="3113949"/>
              <a:ext cx="558505" cy="538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itchFamily="34" charset="0"/>
                </a:rPr>
                <a:t>set</a:t>
              </a:r>
            </a:p>
            <a:p>
              <a:pPr algn="ctr"/>
              <a:r>
                <a:rPr lang="en-US" sz="2400" dirty="0">
                  <a:latin typeface="Calibri" pitchFamily="34" charset="0"/>
                </a:rPr>
                <a:t>index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331996C-863D-4060-8ED9-718A9D002C8F}"/>
                </a:ext>
              </a:extLst>
            </p:cNvPr>
            <p:cNvSpPr txBox="1"/>
            <p:nvPr/>
          </p:nvSpPr>
          <p:spPr>
            <a:xfrm>
              <a:off x="9633512" y="3113949"/>
              <a:ext cx="586032" cy="538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itchFamily="34" charset="0"/>
                </a:rPr>
                <a:t>block</a:t>
              </a:r>
            </a:p>
            <a:p>
              <a:pPr algn="ctr"/>
              <a:r>
                <a:rPr lang="en-US" sz="2400" dirty="0">
                  <a:latin typeface="Calibri" pitchFamily="34" charset="0"/>
                </a:rPr>
                <a:t>offset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69F5505-11AD-4D17-975B-0EDB501AB510}"/>
                </a:ext>
              </a:extLst>
            </p:cNvPr>
            <p:cNvSpPr/>
            <p:nvPr/>
          </p:nvSpPr>
          <p:spPr bwMode="auto">
            <a:xfrm>
              <a:off x="8851367" y="2602832"/>
              <a:ext cx="762000" cy="2648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Calibri" panose="020F0502020204030204" pitchFamily="34" charset="0"/>
                  <a:ea typeface="Courier New" charset="0"/>
                  <a:cs typeface="Calibri" panose="020F0502020204030204" pitchFamily="34" charset="0"/>
                </a:rPr>
                <a:t>s bits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5064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Cache Organization</a:t>
            </a:r>
          </a:p>
          <a:p>
            <a:endParaRPr lang="en-US" dirty="0"/>
          </a:p>
          <a:p>
            <a:r>
              <a:rPr lang="en-US" b="1" dirty="0"/>
              <a:t>Associativity</a:t>
            </a:r>
          </a:p>
          <a:p>
            <a:endParaRPr lang="en-US" dirty="0"/>
          </a:p>
          <a:p>
            <a:r>
              <a:rPr lang="en-US" dirty="0"/>
              <a:t>Cache Performance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431500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94444-BF30-480F-B5EA-71E9A75A0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9CDB5-2357-4A02-9783-15467A85C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Homework 3 due today</a:t>
            </a:r>
          </a:p>
          <a:p>
            <a:endParaRPr lang="en-US" dirty="0"/>
          </a:p>
          <a:p>
            <a:r>
              <a:rPr lang="en-US" dirty="0"/>
              <a:t>Attack Lab due next week</a:t>
            </a:r>
          </a:p>
          <a:p>
            <a:pPr lvl="1"/>
            <a:r>
              <a:rPr lang="en-US" dirty="0"/>
              <a:t>Get started ASAP!</a:t>
            </a:r>
          </a:p>
          <a:p>
            <a:endParaRPr lang="en-US" dirty="0"/>
          </a:p>
          <a:p>
            <a:r>
              <a:rPr lang="en-US" dirty="0"/>
              <a:t>Homework 4 releasing tomorrow</a:t>
            </a:r>
          </a:p>
          <a:p>
            <a:pPr lvl="1"/>
            <a:r>
              <a:rPr lang="en-US" dirty="0"/>
              <a:t>Will be the last homework</a:t>
            </a:r>
          </a:p>
          <a:p>
            <a:pPr lvl="1"/>
            <a:r>
              <a:rPr lang="en-US" dirty="0"/>
              <a:t>Focusing on cache parts including Thursday material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830A06-E9D3-4B9F-80F5-969594464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04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memory associativity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designing a cache, a number of parameters to choose</a:t>
            </a:r>
          </a:p>
          <a:p>
            <a:pPr lvl="1"/>
            <a:r>
              <a:rPr lang="en-US" dirty="0"/>
              <a:t>Total size (C), cache block size (B), number of sets (K), </a:t>
            </a:r>
            <a:r>
              <a:rPr lang="is-IS" dirty="0"/>
              <a:t>…</a:t>
            </a:r>
          </a:p>
          <a:p>
            <a:pPr lvl="1"/>
            <a:endParaRPr lang="en-US" dirty="0"/>
          </a:p>
          <a:p>
            <a:r>
              <a:rPr lang="en-US" dirty="0"/>
              <a:t>The most interesting one: associativity (A)</a:t>
            </a:r>
          </a:p>
          <a:p>
            <a:pPr lvl="1"/>
            <a:r>
              <a:rPr lang="en-US" dirty="0"/>
              <a:t>i.e., how many cache blocks per set</a:t>
            </a:r>
          </a:p>
          <a:p>
            <a:pPr lvl="1"/>
            <a:r>
              <a:rPr lang="en-US" dirty="0"/>
              <a:t>Has a significant impact on effectiveness (and complexity!)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667B27-157E-41A8-9CC6-B7E8448BE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76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Associativity choices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Associativity 1 → </a:t>
            </a:r>
            <a:r>
              <a:rPr lang="en-US" b="1" dirty="0"/>
              <a:t>direct-mapped caches</a:t>
            </a:r>
          </a:p>
          <a:p>
            <a:pPr lvl="1"/>
            <a:r>
              <a:rPr lang="en-US" dirty="0"/>
              <a:t>One cache block per set, blocks can only go in that one block</a:t>
            </a:r>
          </a:p>
          <a:p>
            <a:pPr lvl="1"/>
            <a:r>
              <a:rPr lang="en-US" dirty="0"/>
              <a:t>Whenever we place data in a set, must evict whatever is there</a:t>
            </a:r>
          </a:p>
          <a:p>
            <a:pPr lvl="1"/>
            <a:endParaRPr lang="en-US" dirty="0"/>
          </a:p>
          <a:p>
            <a:r>
              <a:rPr lang="en-US" dirty="0"/>
              <a:t>Associativity &gt;1 → </a:t>
            </a:r>
            <a:r>
              <a:rPr lang="en-US" b="1" dirty="0"/>
              <a:t>set-associative caches</a:t>
            </a:r>
          </a:p>
          <a:p>
            <a:pPr lvl="1"/>
            <a:r>
              <a:rPr lang="en-US" dirty="0"/>
              <a:t>Can keep multiple cache blocks that would map to the same set</a:t>
            </a:r>
          </a:p>
          <a:p>
            <a:pPr lvl="1"/>
            <a:endParaRPr lang="en-US" dirty="0"/>
          </a:p>
          <a:p>
            <a:r>
              <a:rPr lang="en-US" dirty="0"/>
              <a:t>Single set → </a:t>
            </a:r>
            <a:r>
              <a:rPr lang="en-US" b="1" dirty="0"/>
              <a:t>fully-associative caches</a:t>
            </a:r>
          </a:p>
          <a:p>
            <a:pPr lvl="1"/>
            <a:r>
              <a:rPr lang="en-US" dirty="0"/>
              <a:t>Any cache block can go anywhere, 1 big set, tag is all that matters</a:t>
            </a:r>
          </a:p>
          <a:p>
            <a:pPr lvl="1"/>
            <a:r>
              <a:rPr lang="en-US" dirty="0"/>
              <a:t>Very rare for cache memories due to expensive hardware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667B27-157E-41A8-9CC6-B7E8448BE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519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Direct-mapped cache (associativity = 1)</a:t>
            </a:r>
          </a:p>
        </p:txBody>
      </p:sp>
      <p:sp>
        <p:nvSpPr>
          <p:cNvPr id="54" name="AutoShape 16"/>
          <p:cNvSpPr>
            <a:spLocks/>
          </p:cNvSpPr>
          <p:nvPr/>
        </p:nvSpPr>
        <p:spPr bwMode="auto">
          <a:xfrm>
            <a:off x="2696867" y="2448736"/>
            <a:ext cx="228600" cy="2961465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 dirty="0">
              <a:latin typeface="Calibri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600200" y="3625405"/>
            <a:ext cx="1141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K = 2</a:t>
            </a:r>
            <a:r>
              <a:rPr lang="en-US" baseline="30000" dirty="0">
                <a:latin typeface="Calibri" pitchFamily="34" charset="0"/>
              </a:rPr>
              <a:t>s</a:t>
            </a:r>
            <a:r>
              <a:rPr lang="en-US" dirty="0">
                <a:latin typeface="Calibri" pitchFamily="34" charset="0"/>
              </a:rPr>
              <a:t> sets</a:t>
            </a:r>
          </a:p>
        </p:txBody>
      </p:sp>
      <p:cxnSp>
        <p:nvCxnSpPr>
          <p:cNvPr id="125" name="Straight Connector 124"/>
          <p:cNvCxnSpPr/>
          <p:nvPr/>
        </p:nvCxnSpPr>
        <p:spPr bwMode="auto">
          <a:xfrm>
            <a:off x="3429002" y="4640062"/>
            <a:ext cx="3124199" cy="8138"/>
          </a:xfrm>
          <a:prstGeom prst="line">
            <a:avLst/>
          </a:prstGeom>
          <a:noFill/>
          <a:ln w="762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27" name="TextBox 126"/>
          <p:cNvSpPr txBox="1"/>
          <p:nvPr/>
        </p:nvSpPr>
        <p:spPr>
          <a:xfrm>
            <a:off x="1905000" y="1154669"/>
            <a:ext cx="35948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Direct mapped: One line per set</a:t>
            </a:r>
          </a:p>
          <a:p>
            <a:r>
              <a:rPr lang="en-US" sz="2000" dirty="0">
                <a:latin typeface="Calibri" pitchFamily="34" charset="0"/>
              </a:rPr>
              <a:t>Assume: cache block size 8 bytes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7785278" y="270216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 bits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8775878" y="2702162"/>
            <a:ext cx="762000" cy="270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0…01</a:t>
            </a:r>
          </a:p>
        </p:txBody>
      </p:sp>
      <p:sp>
        <p:nvSpPr>
          <p:cNvPr id="130" name="Rectangle 129"/>
          <p:cNvSpPr/>
          <p:nvPr/>
        </p:nvSpPr>
        <p:spPr bwMode="auto">
          <a:xfrm>
            <a:off x="9537878" y="2702162"/>
            <a:ext cx="520522" cy="2708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696201" y="2362200"/>
            <a:ext cx="1707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Address of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  <p:sp>
        <p:nvSpPr>
          <p:cNvPr id="132" name="Rectangle 131"/>
          <p:cNvSpPr/>
          <p:nvPr/>
        </p:nvSpPr>
        <p:spPr bwMode="auto">
          <a:xfrm>
            <a:off x="3048000" y="3810000"/>
            <a:ext cx="3848288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alibri" pitchFamily="34" charset="0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4546244" y="39243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34" name="Rectangle 133"/>
          <p:cNvSpPr/>
          <p:nvPr/>
        </p:nvSpPr>
        <p:spPr bwMode="auto">
          <a:xfrm>
            <a:off x="4818849" y="39243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35" name="Rectangle 134"/>
          <p:cNvSpPr/>
          <p:nvPr/>
        </p:nvSpPr>
        <p:spPr bwMode="auto">
          <a:xfrm>
            <a:off x="5079644" y="39243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36" name="Rectangle 135"/>
          <p:cNvSpPr/>
          <p:nvPr/>
        </p:nvSpPr>
        <p:spPr bwMode="auto">
          <a:xfrm>
            <a:off x="6501688" y="39243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39" name="Rectangle 138"/>
          <p:cNvSpPr/>
          <p:nvPr/>
        </p:nvSpPr>
        <p:spPr bwMode="auto">
          <a:xfrm>
            <a:off x="3643654" y="3924300"/>
            <a:ext cx="717995" cy="30480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40" name="Rectangle 139"/>
          <p:cNvSpPr/>
          <p:nvPr/>
        </p:nvSpPr>
        <p:spPr bwMode="auto">
          <a:xfrm>
            <a:off x="3174644" y="39243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41" name="Rectangle 140"/>
          <p:cNvSpPr/>
          <p:nvPr/>
        </p:nvSpPr>
        <p:spPr bwMode="auto">
          <a:xfrm>
            <a:off x="5352972" y="39243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42" name="Rectangle 141"/>
          <p:cNvSpPr/>
          <p:nvPr/>
        </p:nvSpPr>
        <p:spPr bwMode="auto">
          <a:xfrm>
            <a:off x="6210488" y="39243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43" name="Rectangle 142"/>
          <p:cNvSpPr/>
          <p:nvPr/>
        </p:nvSpPr>
        <p:spPr bwMode="auto">
          <a:xfrm>
            <a:off x="5918566" y="39243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44" name="Rectangle 143"/>
          <p:cNvSpPr/>
          <p:nvPr/>
        </p:nvSpPr>
        <p:spPr bwMode="auto">
          <a:xfrm>
            <a:off x="5626644" y="39243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47" name="Rectangle 146"/>
          <p:cNvSpPr/>
          <p:nvPr/>
        </p:nvSpPr>
        <p:spPr bwMode="auto">
          <a:xfrm>
            <a:off x="3048000" y="3124200"/>
            <a:ext cx="3848288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alibri" pitchFamily="34" charset="0"/>
            </a:endParaRPr>
          </a:p>
        </p:txBody>
      </p:sp>
      <p:sp>
        <p:nvSpPr>
          <p:cNvPr id="148" name="Rectangle 147"/>
          <p:cNvSpPr/>
          <p:nvPr/>
        </p:nvSpPr>
        <p:spPr bwMode="auto">
          <a:xfrm>
            <a:off x="4546244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49" name="Rectangle 148"/>
          <p:cNvSpPr/>
          <p:nvPr/>
        </p:nvSpPr>
        <p:spPr bwMode="auto">
          <a:xfrm>
            <a:off x="4818849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50" name="Rectangle 149"/>
          <p:cNvSpPr/>
          <p:nvPr/>
        </p:nvSpPr>
        <p:spPr bwMode="auto">
          <a:xfrm>
            <a:off x="5079644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51" name="Rectangle 150"/>
          <p:cNvSpPr/>
          <p:nvPr/>
        </p:nvSpPr>
        <p:spPr bwMode="auto">
          <a:xfrm>
            <a:off x="6501688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52" name="Rectangle 151"/>
          <p:cNvSpPr/>
          <p:nvPr/>
        </p:nvSpPr>
        <p:spPr bwMode="auto">
          <a:xfrm>
            <a:off x="3643654" y="3238500"/>
            <a:ext cx="717995" cy="30480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53" name="Rectangle 152"/>
          <p:cNvSpPr/>
          <p:nvPr/>
        </p:nvSpPr>
        <p:spPr bwMode="auto">
          <a:xfrm>
            <a:off x="3174644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54" name="Rectangle 153"/>
          <p:cNvSpPr/>
          <p:nvPr/>
        </p:nvSpPr>
        <p:spPr bwMode="auto">
          <a:xfrm>
            <a:off x="5352972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55" name="Rectangle 154"/>
          <p:cNvSpPr/>
          <p:nvPr/>
        </p:nvSpPr>
        <p:spPr bwMode="auto">
          <a:xfrm>
            <a:off x="6210488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56" name="Rectangle 155"/>
          <p:cNvSpPr/>
          <p:nvPr/>
        </p:nvSpPr>
        <p:spPr bwMode="auto">
          <a:xfrm>
            <a:off x="5918566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57" name="Rectangle 156"/>
          <p:cNvSpPr/>
          <p:nvPr/>
        </p:nvSpPr>
        <p:spPr bwMode="auto">
          <a:xfrm>
            <a:off x="5626644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59" name="Rectangle 158"/>
          <p:cNvSpPr/>
          <p:nvPr/>
        </p:nvSpPr>
        <p:spPr bwMode="auto">
          <a:xfrm>
            <a:off x="3048000" y="2438400"/>
            <a:ext cx="3848288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rm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alibri" pitchFamily="34" charset="0"/>
            </a:endParaRPr>
          </a:p>
        </p:txBody>
      </p:sp>
      <p:sp>
        <p:nvSpPr>
          <p:cNvPr id="160" name="Rectangle 159"/>
          <p:cNvSpPr/>
          <p:nvPr/>
        </p:nvSpPr>
        <p:spPr bwMode="auto">
          <a:xfrm>
            <a:off x="4546244" y="25527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61" name="Rectangle 160"/>
          <p:cNvSpPr/>
          <p:nvPr/>
        </p:nvSpPr>
        <p:spPr bwMode="auto">
          <a:xfrm>
            <a:off x="4818849" y="25527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62" name="Rectangle 161"/>
          <p:cNvSpPr/>
          <p:nvPr/>
        </p:nvSpPr>
        <p:spPr bwMode="auto">
          <a:xfrm>
            <a:off x="5079644" y="25527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63" name="Rectangle 162"/>
          <p:cNvSpPr/>
          <p:nvPr/>
        </p:nvSpPr>
        <p:spPr bwMode="auto">
          <a:xfrm>
            <a:off x="6501688" y="25527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64" name="Rectangle 163"/>
          <p:cNvSpPr/>
          <p:nvPr/>
        </p:nvSpPr>
        <p:spPr bwMode="auto">
          <a:xfrm>
            <a:off x="3643654" y="2552700"/>
            <a:ext cx="717995" cy="30480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65" name="Rectangle 164"/>
          <p:cNvSpPr/>
          <p:nvPr/>
        </p:nvSpPr>
        <p:spPr bwMode="auto">
          <a:xfrm>
            <a:off x="3174644" y="25527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66" name="Rectangle 165"/>
          <p:cNvSpPr/>
          <p:nvPr/>
        </p:nvSpPr>
        <p:spPr bwMode="auto">
          <a:xfrm>
            <a:off x="5352972" y="25527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67" name="Rectangle 166"/>
          <p:cNvSpPr/>
          <p:nvPr/>
        </p:nvSpPr>
        <p:spPr bwMode="auto">
          <a:xfrm>
            <a:off x="6210488" y="25527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68" name="Rectangle 167"/>
          <p:cNvSpPr/>
          <p:nvPr/>
        </p:nvSpPr>
        <p:spPr bwMode="auto">
          <a:xfrm>
            <a:off x="5918566" y="25527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69" name="Rectangle 168"/>
          <p:cNvSpPr/>
          <p:nvPr/>
        </p:nvSpPr>
        <p:spPr bwMode="auto">
          <a:xfrm>
            <a:off x="5626644" y="25527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71" name="Rectangle 170"/>
          <p:cNvSpPr/>
          <p:nvPr/>
        </p:nvSpPr>
        <p:spPr bwMode="auto">
          <a:xfrm>
            <a:off x="3048000" y="4876800"/>
            <a:ext cx="3848288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alibri" pitchFamily="34" charset="0"/>
            </a:endParaRPr>
          </a:p>
        </p:txBody>
      </p:sp>
      <p:sp>
        <p:nvSpPr>
          <p:cNvPr id="172" name="Rectangle 171"/>
          <p:cNvSpPr/>
          <p:nvPr/>
        </p:nvSpPr>
        <p:spPr bwMode="auto">
          <a:xfrm>
            <a:off x="4546244" y="49911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73" name="Rectangle 172"/>
          <p:cNvSpPr/>
          <p:nvPr/>
        </p:nvSpPr>
        <p:spPr bwMode="auto">
          <a:xfrm>
            <a:off x="4818849" y="49911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74" name="Rectangle 173"/>
          <p:cNvSpPr/>
          <p:nvPr/>
        </p:nvSpPr>
        <p:spPr bwMode="auto">
          <a:xfrm>
            <a:off x="5079644" y="49911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75" name="Rectangle 174"/>
          <p:cNvSpPr/>
          <p:nvPr/>
        </p:nvSpPr>
        <p:spPr bwMode="auto">
          <a:xfrm>
            <a:off x="6501688" y="49911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76" name="Rectangle 175"/>
          <p:cNvSpPr/>
          <p:nvPr/>
        </p:nvSpPr>
        <p:spPr bwMode="auto">
          <a:xfrm>
            <a:off x="3643654" y="4991100"/>
            <a:ext cx="717995" cy="30480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77" name="Rectangle 176"/>
          <p:cNvSpPr/>
          <p:nvPr/>
        </p:nvSpPr>
        <p:spPr bwMode="auto">
          <a:xfrm>
            <a:off x="3174644" y="49911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78" name="Rectangle 177"/>
          <p:cNvSpPr/>
          <p:nvPr/>
        </p:nvSpPr>
        <p:spPr bwMode="auto">
          <a:xfrm>
            <a:off x="5352972" y="49911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79" name="Rectangle 178"/>
          <p:cNvSpPr/>
          <p:nvPr/>
        </p:nvSpPr>
        <p:spPr bwMode="auto">
          <a:xfrm>
            <a:off x="6210488" y="49911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80" name="Rectangle 179"/>
          <p:cNvSpPr/>
          <p:nvPr/>
        </p:nvSpPr>
        <p:spPr bwMode="auto">
          <a:xfrm>
            <a:off x="5918566" y="49911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81" name="Rectangle 180"/>
          <p:cNvSpPr/>
          <p:nvPr/>
        </p:nvSpPr>
        <p:spPr bwMode="auto">
          <a:xfrm>
            <a:off x="5626644" y="49911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cxnSp>
        <p:nvCxnSpPr>
          <p:cNvPr id="183" name="Shape 182"/>
          <p:cNvCxnSpPr>
            <a:stCxn id="129" idx="2"/>
          </p:cNvCxnSpPr>
          <p:nvPr/>
        </p:nvCxnSpPr>
        <p:spPr bwMode="auto">
          <a:xfrm rot="5400000">
            <a:off x="7817638" y="2051660"/>
            <a:ext cx="417890" cy="2260590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8399253" y="3344174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find set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194D46-F419-4FC1-AB68-9F08D873E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Direct-mapped cache (associativity = 1)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905000" y="1154669"/>
            <a:ext cx="35948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Direct mapped: One line per set</a:t>
            </a:r>
          </a:p>
          <a:p>
            <a:r>
              <a:rPr lang="en-US" sz="2000" dirty="0">
                <a:latin typeface="Calibri" pitchFamily="34" charset="0"/>
              </a:rPr>
              <a:t>Assume: cache block size 8 bytes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7785278" y="270216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 bits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8775878" y="2702162"/>
            <a:ext cx="762000" cy="270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0…01</a:t>
            </a:r>
          </a:p>
        </p:txBody>
      </p:sp>
      <p:sp>
        <p:nvSpPr>
          <p:cNvPr id="130" name="Rectangle 129"/>
          <p:cNvSpPr/>
          <p:nvPr/>
        </p:nvSpPr>
        <p:spPr bwMode="auto">
          <a:xfrm>
            <a:off x="9537878" y="2702162"/>
            <a:ext cx="520522" cy="2708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147" name="Rectangle 146"/>
          <p:cNvSpPr/>
          <p:nvPr/>
        </p:nvSpPr>
        <p:spPr bwMode="auto">
          <a:xfrm>
            <a:off x="3048000" y="3124200"/>
            <a:ext cx="3848288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alibri" pitchFamily="34" charset="0"/>
            </a:endParaRPr>
          </a:p>
        </p:txBody>
      </p:sp>
      <p:sp>
        <p:nvSpPr>
          <p:cNvPr id="148" name="Rectangle 147"/>
          <p:cNvSpPr/>
          <p:nvPr/>
        </p:nvSpPr>
        <p:spPr bwMode="auto">
          <a:xfrm>
            <a:off x="4546244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49" name="Rectangle 148"/>
          <p:cNvSpPr/>
          <p:nvPr/>
        </p:nvSpPr>
        <p:spPr bwMode="auto">
          <a:xfrm>
            <a:off x="4818849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50" name="Rectangle 149"/>
          <p:cNvSpPr/>
          <p:nvPr/>
        </p:nvSpPr>
        <p:spPr bwMode="auto">
          <a:xfrm>
            <a:off x="5079644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51" name="Rectangle 150"/>
          <p:cNvSpPr/>
          <p:nvPr/>
        </p:nvSpPr>
        <p:spPr bwMode="auto">
          <a:xfrm>
            <a:off x="6501688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52" name="Rectangle 151"/>
          <p:cNvSpPr/>
          <p:nvPr/>
        </p:nvSpPr>
        <p:spPr bwMode="auto">
          <a:xfrm>
            <a:off x="3643654" y="3238500"/>
            <a:ext cx="71799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53" name="Rectangle 152"/>
          <p:cNvSpPr/>
          <p:nvPr/>
        </p:nvSpPr>
        <p:spPr bwMode="auto">
          <a:xfrm>
            <a:off x="3174644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54" name="Rectangle 153"/>
          <p:cNvSpPr/>
          <p:nvPr/>
        </p:nvSpPr>
        <p:spPr bwMode="auto">
          <a:xfrm>
            <a:off x="5352972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55" name="Rectangle 154"/>
          <p:cNvSpPr/>
          <p:nvPr/>
        </p:nvSpPr>
        <p:spPr bwMode="auto">
          <a:xfrm>
            <a:off x="6210488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56" name="Rectangle 155"/>
          <p:cNvSpPr/>
          <p:nvPr/>
        </p:nvSpPr>
        <p:spPr bwMode="auto">
          <a:xfrm>
            <a:off x="5918566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57" name="Rectangle 156"/>
          <p:cNvSpPr/>
          <p:nvPr/>
        </p:nvSpPr>
        <p:spPr bwMode="auto">
          <a:xfrm>
            <a:off x="5626644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cxnSp>
        <p:nvCxnSpPr>
          <p:cNvPr id="183" name="Shape 182"/>
          <p:cNvCxnSpPr>
            <a:stCxn id="129" idx="2"/>
          </p:cNvCxnSpPr>
          <p:nvPr/>
        </p:nvCxnSpPr>
        <p:spPr bwMode="auto">
          <a:xfrm rot="5400000">
            <a:off x="7817638" y="2051660"/>
            <a:ext cx="417890" cy="2260590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61" name="Shape 60"/>
          <p:cNvCxnSpPr>
            <a:stCxn id="128" idx="1"/>
          </p:cNvCxnSpPr>
          <p:nvPr/>
        </p:nvCxnSpPr>
        <p:spPr bwMode="auto">
          <a:xfrm rot="10800000" flipV="1">
            <a:off x="4002653" y="2837586"/>
            <a:ext cx="3782627" cy="400914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3892639" y="2514600"/>
            <a:ext cx="2392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tag match? if yes </a:t>
            </a:r>
            <a:r>
              <a:rPr lang="en-US" dirty="0">
                <a:latin typeface="Calibri" pitchFamily="34" charset="0"/>
                <a:sym typeface="Wingdings"/>
              </a:rPr>
              <a:t> </a:t>
            </a:r>
            <a:r>
              <a:rPr lang="en-US" dirty="0">
                <a:latin typeface="Calibri" pitchFamily="34" charset="0"/>
              </a:rPr>
              <a:t>hit</a:t>
            </a:r>
          </a:p>
        </p:txBody>
      </p:sp>
      <p:cxnSp>
        <p:nvCxnSpPr>
          <p:cNvPr id="68" name="Straight Connector 67"/>
          <p:cNvCxnSpPr/>
          <p:nvPr/>
        </p:nvCxnSpPr>
        <p:spPr bwMode="auto">
          <a:xfrm rot="5400000">
            <a:off x="3106476" y="3038043"/>
            <a:ext cx="400914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69" name="TextBox 68"/>
          <p:cNvSpPr txBox="1"/>
          <p:nvPr/>
        </p:nvSpPr>
        <p:spPr>
          <a:xfrm>
            <a:off x="2926727" y="2514600"/>
            <a:ext cx="1021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valid?   +</a:t>
            </a:r>
          </a:p>
        </p:txBody>
      </p:sp>
      <p:cxnSp>
        <p:nvCxnSpPr>
          <p:cNvPr id="71" name="Elbow Connector 70"/>
          <p:cNvCxnSpPr/>
          <p:nvPr/>
        </p:nvCxnSpPr>
        <p:spPr bwMode="auto">
          <a:xfrm rot="10800000" flipV="1">
            <a:off x="5489274" y="2988189"/>
            <a:ext cx="4308866" cy="532190"/>
          </a:xfrm>
          <a:prstGeom prst="bentConnector4">
            <a:avLst>
              <a:gd name="adj1" fmla="val -262"/>
              <a:gd name="adj2" fmla="val 190683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7239000" y="3962400"/>
            <a:ext cx="1301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block offset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3648975" y="3242096"/>
            <a:ext cx="717995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02E39F-7D2C-4623-8823-B51DBEC0B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6CB0929-24BC-4075-BD05-50D9C44E97BB}"/>
              </a:ext>
            </a:extLst>
          </p:cNvPr>
          <p:cNvSpPr txBox="1"/>
          <p:nvPr/>
        </p:nvSpPr>
        <p:spPr>
          <a:xfrm>
            <a:off x="7696201" y="2362200"/>
            <a:ext cx="1707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Address of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9" grpId="0"/>
      <p:bldP spid="26" grpId="0"/>
      <p:bldP spid="2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Direct-mapped cache (associativity = 1)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905000" y="1154669"/>
            <a:ext cx="35948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Direct mapped: One line per set</a:t>
            </a:r>
          </a:p>
          <a:p>
            <a:r>
              <a:rPr lang="en-US" sz="2000" dirty="0">
                <a:latin typeface="Calibri" pitchFamily="34" charset="0"/>
              </a:rPr>
              <a:t>Assume: cache block size 8 bytes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7785278" y="270216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 bits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8775878" y="2702162"/>
            <a:ext cx="762000" cy="270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0…01</a:t>
            </a:r>
          </a:p>
        </p:txBody>
      </p:sp>
      <p:sp>
        <p:nvSpPr>
          <p:cNvPr id="130" name="Rectangle 129"/>
          <p:cNvSpPr/>
          <p:nvPr/>
        </p:nvSpPr>
        <p:spPr bwMode="auto">
          <a:xfrm>
            <a:off x="9537878" y="2702162"/>
            <a:ext cx="520522" cy="2708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147" name="Rectangle 146"/>
          <p:cNvSpPr/>
          <p:nvPr/>
        </p:nvSpPr>
        <p:spPr bwMode="auto">
          <a:xfrm>
            <a:off x="3048000" y="3124200"/>
            <a:ext cx="3848288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48" name="Rectangle 147"/>
          <p:cNvSpPr/>
          <p:nvPr/>
        </p:nvSpPr>
        <p:spPr bwMode="auto">
          <a:xfrm>
            <a:off x="4546244" y="3238500"/>
            <a:ext cx="272605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49" name="Rectangle 148"/>
          <p:cNvSpPr/>
          <p:nvPr/>
        </p:nvSpPr>
        <p:spPr bwMode="auto">
          <a:xfrm>
            <a:off x="4818849" y="3238500"/>
            <a:ext cx="272605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50" name="Rectangle 149"/>
          <p:cNvSpPr/>
          <p:nvPr/>
        </p:nvSpPr>
        <p:spPr bwMode="auto">
          <a:xfrm>
            <a:off x="5079644" y="3238500"/>
            <a:ext cx="272605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51" name="Rectangle 150"/>
          <p:cNvSpPr/>
          <p:nvPr/>
        </p:nvSpPr>
        <p:spPr bwMode="auto">
          <a:xfrm>
            <a:off x="6501688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52" name="Rectangle 151"/>
          <p:cNvSpPr/>
          <p:nvPr/>
        </p:nvSpPr>
        <p:spPr bwMode="auto">
          <a:xfrm>
            <a:off x="3643654" y="3238500"/>
            <a:ext cx="717995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53" name="Rectangle 152"/>
          <p:cNvSpPr/>
          <p:nvPr/>
        </p:nvSpPr>
        <p:spPr bwMode="auto">
          <a:xfrm>
            <a:off x="3174644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54" name="Rectangle 153"/>
          <p:cNvSpPr/>
          <p:nvPr/>
        </p:nvSpPr>
        <p:spPr bwMode="auto">
          <a:xfrm>
            <a:off x="5352972" y="3238500"/>
            <a:ext cx="272605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55" name="Rectangle 154"/>
          <p:cNvSpPr/>
          <p:nvPr/>
        </p:nvSpPr>
        <p:spPr bwMode="auto">
          <a:xfrm>
            <a:off x="6210488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56" name="Rectangle 155"/>
          <p:cNvSpPr/>
          <p:nvPr/>
        </p:nvSpPr>
        <p:spPr bwMode="auto">
          <a:xfrm>
            <a:off x="5918566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57" name="Rectangle 156"/>
          <p:cNvSpPr/>
          <p:nvPr/>
        </p:nvSpPr>
        <p:spPr bwMode="auto">
          <a:xfrm>
            <a:off x="5626644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cxnSp>
        <p:nvCxnSpPr>
          <p:cNvPr id="183" name="Shape 182"/>
          <p:cNvCxnSpPr>
            <a:stCxn id="129" idx="2"/>
          </p:cNvCxnSpPr>
          <p:nvPr/>
        </p:nvCxnSpPr>
        <p:spPr bwMode="auto">
          <a:xfrm rot="5400000">
            <a:off x="7817638" y="2051660"/>
            <a:ext cx="417890" cy="2260590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61" name="Shape 60"/>
          <p:cNvCxnSpPr>
            <a:stCxn id="128" idx="1"/>
          </p:cNvCxnSpPr>
          <p:nvPr/>
        </p:nvCxnSpPr>
        <p:spPr bwMode="auto">
          <a:xfrm rot="10800000" flipV="1">
            <a:off x="4002653" y="2837586"/>
            <a:ext cx="3782627" cy="400914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3892639" y="2514600"/>
            <a:ext cx="2392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tag match? if yes </a:t>
            </a:r>
            <a:r>
              <a:rPr lang="en-US" dirty="0">
                <a:latin typeface="Calibri" pitchFamily="34" charset="0"/>
                <a:sym typeface="Wingdings"/>
              </a:rPr>
              <a:t> </a:t>
            </a:r>
            <a:r>
              <a:rPr lang="en-US" dirty="0">
                <a:latin typeface="Calibri" pitchFamily="34" charset="0"/>
              </a:rPr>
              <a:t>hit</a:t>
            </a:r>
          </a:p>
        </p:txBody>
      </p:sp>
      <p:cxnSp>
        <p:nvCxnSpPr>
          <p:cNvPr id="68" name="Straight Connector 67"/>
          <p:cNvCxnSpPr/>
          <p:nvPr/>
        </p:nvCxnSpPr>
        <p:spPr bwMode="auto">
          <a:xfrm rot="5400000">
            <a:off x="3106476" y="3038043"/>
            <a:ext cx="400914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69" name="TextBox 68"/>
          <p:cNvSpPr txBox="1"/>
          <p:nvPr/>
        </p:nvSpPr>
        <p:spPr>
          <a:xfrm>
            <a:off x="2926727" y="2514600"/>
            <a:ext cx="1021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valid?   +</a:t>
            </a:r>
          </a:p>
        </p:txBody>
      </p:sp>
      <p:sp>
        <p:nvSpPr>
          <p:cNvPr id="26" name="Down Arrow 25"/>
          <p:cNvSpPr/>
          <p:nvPr/>
        </p:nvSpPr>
        <p:spPr bwMode="auto">
          <a:xfrm flipV="1">
            <a:off x="4755616" y="3545971"/>
            <a:ext cx="733658" cy="10668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65751" y="4624439"/>
            <a:ext cx="2146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alibri" pitchFamily="34" charset="0"/>
              </a:rPr>
              <a:t> is here (4 bytes)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239000" y="3962400"/>
            <a:ext cx="1301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block offset</a:t>
            </a:r>
          </a:p>
        </p:txBody>
      </p:sp>
      <p:cxnSp>
        <p:nvCxnSpPr>
          <p:cNvPr id="30" name="Elbow Connector 29"/>
          <p:cNvCxnSpPr/>
          <p:nvPr/>
        </p:nvCxnSpPr>
        <p:spPr bwMode="auto">
          <a:xfrm rot="10800000" flipV="1">
            <a:off x="5489274" y="2988189"/>
            <a:ext cx="4308866" cy="532190"/>
          </a:xfrm>
          <a:prstGeom prst="bentConnector4">
            <a:avLst>
              <a:gd name="adj1" fmla="val -262"/>
              <a:gd name="adj2" fmla="val 190683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FE9AF1-3858-4A4E-A660-CECE4585E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C195D1-07D4-4A89-9D0C-0044406C6A73}"/>
              </a:ext>
            </a:extLst>
          </p:cNvPr>
          <p:cNvSpPr txBox="1"/>
          <p:nvPr/>
        </p:nvSpPr>
        <p:spPr>
          <a:xfrm>
            <a:off x="7696201" y="2362200"/>
            <a:ext cx="1707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Address of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Direct-mapped cache (associativity = 1)</a:t>
            </a:r>
          </a:p>
        </p:txBody>
      </p:sp>
      <p:sp>
        <p:nvSpPr>
          <p:cNvPr id="54" name="AutoShape 16"/>
          <p:cNvSpPr>
            <a:spLocks/>
          </p:cNvSpPr>
          <p:nvPr/>
        </p:nvSpPr>
        <p:spPr bwMode="auto">
          <a:xfrm>
            <a:off x="2696867" y="2448736"/>
            <a:ext cx="228600" cy="2961465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 dirty="0">
              <a:latin typeface="Calibri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600200" y="3625405"/>
            <a:ext cx="1141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K = 2</a:t>
            </a:r>
            <a:r>
              <a:rPr lang="en-US" baseline="30000" dirty="0">
                <a:latin typeface="Calibri" pitchFamily="34" charset="0"/>
              </a:rPr>
              <a:t>s</a:t>
            </a:r>
            <a:r>
              <a:rPr lang="en-US" dirty="0">
                <a:latin typeface="Calibri" pitchFamily="34" charset="0"/>
              </a:rPr>
              <a:t> sets</a:t>
            </a:r>
          </a:p>
        </p:txBody>
      </p:sp>
      <p:cxnSp>
        <p:nvCxnSpPr>
          <p:cNvPr id="125" name="Straight Connector 124"/>
          <p:cNvCxnSpPr/>
          <p:nvPr/>
        </p:nvCxnSpPr>
        <p:spPr bwMode="auto">
          <a:xfrm>
            <a:off x="3429002" y="4640062"/>
            <a:ext cx="3124199" cy="8138"/>
          </a:xfrm>
          <a:prstGeom prst="line">
            <a:avLst/>
          </a:prstGeom>
          <a:noFill/>
          <a:ln w="762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27" name="TextBox 126"/>
          <p:cNvSpPr txBox="1"/>
          <p:nvPr/>
        </p:nvSpPr>
        <p:spPr>
          <a:xfrm>
            <a:off x="1905000" y="1154669"/>
            <a:ext cx="35948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Direct mapped: One line per set</a:t>
            </a:r>
          </a:p>
          <a:p>
            <a:r>
              <a:rPr lang="en-US" sz="2000" dirty="0">
                <a:latin typeface="Calibri" pitchFamily="34" charset="0"/>
              </a:rPr>
              <a:t>Assume: cache block size 8 bytes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7785278" y="270216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 bits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8775878" y="2702162"/>
            <a:ext cx="7620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0…01</a:t>
            </a:r>
          </a:p>
        </p:txBody>
      </p:sp>
      <p:sp>
        <p:nvSpPr>
          <p:cNvPr id="130" name="Rectangle 129"/>
          <p:cNvSpPr/>
          <p:nvPr/>
        </p:nvSpPr>
        <p:spPr bwMode="auto">
          <a:xfrm>
            <a:off x="9537878" y="2702162"/>
            <a:ext cx="520522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132" name="Rectangle 131"/>
          <p:cNvSpPr/>
          <p:nvPr/>
        </p:nvSpPr>
        <p:spPr bwMode="auto">
          <a:xfrm>
            <a:off x="3048000" y="3810000"/>
            <a:ext cx="3848288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alibri" pitchFamily="34" charset="0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4546244" y="39243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34" name="Rectangle 133"/>
          <p:cNvSpPr/>
          <p:nvPr/>
        </p:nvSpPr>
        <p:spPr bwMode="auto">
          <a:xfrm>
            <a:off x="4818849" y="39243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35" name="Rectangle 134"/>
          <p:cNvSpPr/>
          <p:nvPr/>
        </p:nvSpPr>
        <p:spPr bwMode="auto">
          <a:xfrm>
            <a:off x="5079644" y="39243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36" name="Rectangle 135"/>
          <p:cNvSpPr/>
          <p:nvPr/>
        </p:nvSpPr>
        <p:spPr bwMode="auto">
          <a:xfrm>
            <a:off x="6501688" y="39243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39" name="Rectangle 138"/>
          <p:cNvSpPr/>
          <p:nvPr/>
        </p:nvSpPr>
        <p:spPr bwMode="auto">
          <a:xfrm>
            <a:off x="3643654" y="3924300"/>
            <a:ext cx="717995" cy="30480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40" name="Rectangle 139"/>
          <p:cNvSpPr/>
          <p:nvPr/>
        </p:nvSpPr>
        <p:spPr bwMode="auto">
          <a:xfrm>
            <a:off x="3174644" y="39243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41" name="Rectangle 140"/>
          <p:cNvSpPr/>
          <p:nvPr/>
        </p:nvSpPr>
        <p:spPr bwMode="auto">
          <a:xfrm>
            <a:off x="5352972" y="39243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42" name="Rectangle 141"/>
          <p:cNvSpPr/>
          <p:nvPr/>
        </p:nvSpPr>
        <p:spPr bwMode="auto">
          <a:xfrm>
            <a:off x="6210488" y="39243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43" name="Rectangle 142"/>
          <p:cNvSpPr/>
          <p:nvPr/>
        </p:nvSpPr>
        <p:spPr bwMode="auto">
          <a:xfrm>
            <a:off x="5918566" y="39243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44" name="Rectangle 143"/>
          <p:cNvSpPr/>
          <p:nvPr/>
        </p:nvSpPr>
        <p:spPr bwMode="auto">
          <a:xfrm>
            <a:off x="5626644" y="39243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47" name="Rectangle 146"/>
          <p:cNvSpPr/>
          <p:nvPr/>
        </p:nvSpPr>
        <p:spPr bwMode="auto">
          <a:xfrm>
            <a:off x="3048000" y="3124200"/>
            <a:ext cx="3848288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alibri" pitchFamily="34" charset="0"/>
            </a:endParaRPr>
          </a:p>
        </p:txBody>
      </p:sp>
      <p:sp>
        <p:nvSpPr>
          <p:cNvPr id="148" name="Rectangle 147"/>
          <p:cNvSpPr/>
          <p:nvPr/>
        </p:nvSpPr>
        <p:spPr bwMode="auto">
          <a:xfrm>
            <a:off x="4546244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49" name="Rectangle 148"/>
          <p:cNvSpPr/>
          <p:nvPr/>
        </p:nvSpPr>
        <p:spPr bwMode="auto">
          <a:xfrm>
            <a:off x="4818849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50" name="Rectangle 149"/>
          <p:cNvSpPr/>
          <p:nvPr/>
        </p:nvSpPr>
        <p:spPr bwMode="auto">
          <a:xfrm>
            <a:off x="5079644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51" name="Rectangle 150"/>
          <p:cNvSpPr/>
          <p:nvPr/>
        </p:nvSpPr>
        <p:spPr bwMode="auto">
          <a:xfrm>
            <a:off x="6501688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52" name="Rectangle 151"/>
          <p:cNvSpPr/>
          <p:nvPr/>
        </p:nvSpPr>
        <p:spPr bwMode="auto">
          <a:xfrm>
            <a:off x="3643654" y="3238500"/>
            <a:ext cx="717995" cy="30480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53" name="Rectangle 152"/>
          <p:cNvSpPr/>
          <p:nvPr/>
        </p:nvSpPr>
        <p:spPr bwMode="auto">
          <a:xfrm>
            <a:off x="3174644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54" name="Rectangle 153"/>
          <p:cNvSpPr/>
          <p:nvPr/>
        </p:nvSpPr>
        <p:spPr bwMode="auto">
          <a:xfrm>
            <a:off x="5352972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55" name="Rectangle 154"/>
          <p:cNvSpPr/>
          <p:nvPr/>
        </p:nvSpPr>
        <p:spPr bwMode="auto">
          <a:xfrm>
            <a:off x="6210488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56" name="Rectangle 155"/>
          <p:cNvSpPr/>
          <p:nvPr/>
        </p:nvSpPr>
        <p:spPr bwMode="auto">
          <a:xfrm>
            <a:off x="5918566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57" name="Rectangle 156"/>
          <p:cNvSpPr/>
          <p:nvPr/>
        </p:nvSpPr>
        <p:spPr bwMode="auto">
          <a:xfrm>
            <a:off x="5626644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59" name="Rectangle 158"/>
          <p:cNvSpPr/>
          <p:nvPr/>
        </p:nvSpPr>
        <p:spPr bwMode="auto">
          <a:xfrm>
            <a:off x="3048000" y="2438400"/>
            <a:ext cx="3848288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rm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alibri" pitchFamily="34" charset="0"/>
            </a:endParaRPr>
          </a:p>
        </p:txBody>
      </p:sp>
      <p:sp>
        <p:nvSpPr>
          <p:cNvPr id="160" name="Rectangle 159"/>
          <p:cNvSpPr/>
          <p:nvPr/>
        </p:nvSpPr>
        <p:spPr bwMode="auto">
          <a:xfrm>
            <a:off x="4546244" y="25527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61" name="Rectangle 160"/>
          <p:cNvSpPr/>
          <p:nvPr/>
        </p:nvSpPr>
        <p:spPr bwMode="auto">
          <a:xfrm>
            <a:off x="4818849" y="25527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62" name="Rectangle 161"/>
          <p:cNvSpPr/>
          <p:nvPr/>
        </p:nvSpPr>
        <p:spPr bwMode="auto">
          <a:xfrm>
            <a:off x="5079644" y="25527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63" name="Rectangle 162"/>
          <p:cNvSpPr/>
          <p:nvPr/>
        </p:nvSpPr>
        <p:spPr bwMode="auto">
          <a:xfrm>
            <a:off x="6501688" y="25527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64" name="Rectangle 163"/>
          <p:cNvSpPr/>
          <p:nvPr/>
        </p:nvSpPr>
        <p:spPr bwMode="auto">
          <a:xfrm>
            <a:off x="3643654" y="2552700"/>
            <a:ext cx="717995" cy="30480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65" name="Rectangle 164"/>
          <p:cNvSpPr/>
          <p:nvPr/>
        </p:nvSpPr>
        <p:spPr bwMode="auto">
          <a:xfrm>
            <a:off x="3174644" y="25527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66" name="Rectangle 165"/>
          <p:cNvSpPr/>
          <p:nvPr/>
        </p:nvSpPr>
        <p:spPr bwMode="auto">
          <a:xfrm>
            <a:off x="5352972" y="25527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67" name="Rectangle 166"/>
          <p:cNvSpPr/>
          <p:nvPr/>
        </p:nvSpPr>
        <p:spPr bwMode="auto">
          <a:xfrm>
            <a:off x="6210488" y="25527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68" name="Rectangle 167"/>
          <p:cNvSpPr/>
          <p:nvPr/>
        </p:nvSpPr>
        <p:spPr bwMode="auto">
          <a:xfrm>
            <a:off x="5918566" y="25527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69" name="Rectangle 168"/>
          <p:cNvSpPr/>
          <p:nvPr/>
        </p:nvSpPr>
        <p:spPr bwMode="auto">
          <a:xfrm>
            <a:off x="5626644" y="25527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71" name="Rectangle 170"/>
          <p:cNvSpPr/>
          <p:nvPr/>
        </p:nvSpPr>
        <p:spPr bwMode="auto">
          <a:xfrm>
            <a:off x="3048000" y="4876800"/>
            <a:ext cx="3848288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alibri" pitchFamily="34" charset="0"/>
            </a:endParaRPr>
          </a:p>
        </p:txBody>
      </p:sp>
      <p:sp>
        <p:nvSpPr>
          <p:cNvPr id="172" name="Rectangle 171"/>
          <p:cNvSpPr/>
          <p:nvPr/>
        </p:nvSpPr>
        <p:spPr bwMode="auto">
          <a:xfrm>
            <a:off x="4546244" y="49911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73" name="Rectangle 172"/>
          <p:cNvSpPr/>
          <p:nvPr/>
        </p:nvSpPr>
        <p:spPr bwMode="auto">
          <a:xfrm>
            <a:off x="4818849" y="49911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74" name="Rectangle 173"/>
          <p:cNvSpPr/>
          <p:nvPr/>
        </p:nvSpPr>
        <p:spPr bwMode="auto">
          <a:xfrm>
            <a:off x="5079644" y="49911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75" name="Rectangle 174"/>
          <p:cNvSpPr/>
          <p:nvPr/>
        </p:nvSpPr>
        <p:spPr bwMode="auto">
          <a:xfrm>
            <a:off x="6501688" y="49911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76" name="Rectangle 175"/>
          <p:cNvSpPr/>
          <p:nvPr/>
        </p:nvSpPr>
        <p:spPr bwMode="auto">
          <a:xfrm>
            <a:off x="3643654" y="4991100"/>
            <a:ext cx="717995" cy="30480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77" name="Rectangle 176"/>
          <p:cNvSpPr/>
          <p:nvPr/>
        </p:nvSpPr>
        <p:spPr bwMode="auto">
          <a:xfrm>
            <a:off x="3174644" y="49911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78" name="Rectangle 177"/>
          <p:cNvSpPr/>
          <p:nvPr/>
        </p:nvSpPr>
        <p:spPr bwMode="auto">
          <a:xfrm>
            <a:off x="5352972" y="49911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79" name="Rectangle 178"/>
          <p:cNvSpPr/>
          <p:nvPr/>
        </p:nvSpPr>
        <p:spPr bwMode="auto">
          <a:xfrm>
            <a:off x="6210488" y="49911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80" name="Rectangle 179"/>
          <p:cNvSpPr/>
          <p:nvPr/>
        </p:nvSpPr>
        <p:spPr bwMode="auto">
          <a:xfrm>
            <a:off x="5918566" y="49911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81" name="Rectangle 180"/>
          <p:cNvSpPr/>
          <p:nvPr/>
        </p:nvSpPr>
        <p:spPr bwMode="auto">
          <a:xfrm>
            <a:off x="5626644" y="49911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cxnSp>
        <p:nvCxnSpPr>
          <p:cNvPr id="183" name="Shape 182"/>
          <p:cNvCxnSpPr>
            <a:stCxn id="129" idx="2"/>
          </p:cNvCxnSpPr>
          <p:nvPr/>
        </p:nvCxnSpPr>
        <p:spPr bwMode="auto">
          <a:xfrm rot="5400000">
            <a:off x="7817638" y="2051660"/>
            <a:ext cx="417890" cy="2260590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8399253" y="3344174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find set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909036" y="5624163"/>
            <a:ext cx="6797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If tag doesn’t match or valid bit is not set: cache miss!</a:t>
            </a:r>
          </a:p>
          <a:p>
            <a:r>
              <a:rPr lang="en-US" sz="2000" dirty="0">
                <a:latin typeface="Calibri" pitchFamily="34" charset="0"/>
                <a:sym typeface="Wingdings"/>
              </a:rPr>
              <a:t> </a:t>
            </a:r>
            <a:r>
              <a:rPr lang="en-US" sz="2000" dirty="0">
                <a:latin typeface="Calibri" pitchFamily="34" charset="0"/>
              </a:rPr>
              <a:t>old line is evicted and replaced with currently requested one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88103" y="3071373"/>
            <a:ext cx="41068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Calibri" pitchFamily="34" charset="0"/>
              </a:rPr>
              <a:t>X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094512" y="3063582"/>
            <a:ext cx="41068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Calibri" pitchFamily="34" charset="0"/>
              </a:rPr>
              <a:t>X</a:t>
            </a:r>
          </a:p>
        </p:txBody>
      </p:sp>
      <p:sp>
        <p:nvSpPr>
          <p:cNvPr id="61" name="Rectangle 60"/>
          <p:cNvSpPr/>
          <p:nvPr/>
        </p:nvSpPr>
        <p:spPr bwMode="auto">
          <a:xfrm>
            <a:off x="3647069" y="3245436"/>
            <a:ext cx="717995" cy="304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3178059" y="3245436"/>
            <a:ext cx="272605" cy="304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63" name="Rectangle 62"/>
          <p:cNvSpPr/>
          <p:nvPr/>
        </p:nvSpPr>
        <p:spPr bwMode="auto">
          <a:xfrm>
            <a:off x="4544965" y="3245436"/>
            <a:ext cx="272605" cy="304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4817570" y="3245436"/>
            <a:ext cx="272605" cy="304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5078365" y="3245436"/>
            <a:ext cx="272605" cy="304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6500409" y="3245436"/>
            <a:ext cx="292644" cy="304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5351693" y="3245436"/>
            <a:ext cx="272605" cy="304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68" name="Rectangle 67"/>
          <p:cNvSpPr/>
          <p:nvPr/>
        </p:nvSpPr>
        <p:spPr bwMode="auto">
          <a:xfrm>
            <a:off x="6209209" y="3245436"/>
            <a:ext cx="292644" cy="304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69" name="Rectangle 68"/>
          <p:cNvSpPr/>
          <p:nvPr/>
        </p:nvSpPr>
        <p:spPr bwMode="auto">
          <a:xfrm>
            <a:off x="5917287" y="3245436"/>
            <a:ext cx="292644" cy="304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70" name="Rectangle 69"/>
          <p:cNvSpPr/>
          <p:nvPr/>
        </p:nvSpPr>
        <p:spPr bwMode="auto">
          <a:xfrm>
            <a:off x="5625365" y="3245436"/>
            <a:ext cx="292644" cy="304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A46FA-DAD4-4C98-8800-43E6D4728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025864E-BC50-4926-A05A-E46C9AC681D6}"/>
              </a:ext>
            </a:extLst>
          </p:cNvPr>
          <p:cNvSpPr txBox="1"/>
          <p:nvPr/>
        </p:nvSpPr>
        <p:spPr>
          <a:xfrm>
            <a:off x="7696201" y="2362200"/>
            <a:ext cx="1707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Address of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64187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9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9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60" grpId="0"/>
      <p:bldP spid="3" grpId="0"/>
      <p:bldP spid="3" grpId="1"/>
      <p:bldP spid="59" grpId="0"/>
      <p:bldP spid="59" grpId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Direct-mapped cache simulation</a:t>
            </a:r>
          </a:p>
        </p:txBody>
      </p:sp>
      <p:sp>
        <p:nvSpPr>
          <p:cNvPr id="26767" name="Rectangle 45"/>
          <p:cNvSpPr>
            <a:spLocks noChangeArrowheads="1"/>
          </p:cNvSpPr>
          <p:nvPr/>
        </p:nvSpPr>
        <p:spPr bwMode="auto">
          <a:xfrm>
            <a:off x="4119773" y="3121053"/>
            <a:ext cx="1304843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dirty="0">
                <a:latin typeface="Calibri"/>
                <a:cs typeface="Calibri"/>
              </a:rPr>
              <a:t>7 </a:t>
            </a:r>
            <a:r>
              <a:rPr lang="en-US">
                <a:latin typeface="Calibri"/>
                <a:cs typeface="Calibri"/>
              </a:rPr>
              <a:t>[0  </a:t>
            </a:r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11  </a:t>
            </a:r>
            <a:r>
              <a:rPr lang="en-US">
                <a:latin typeface="Calibri"/>
                <a:cs typeface="Calibri"/>
              </a:rPr>
              <a:t>1</a:t>
            </a:r>
            <a:r>
              <a:rPr lang="en-US" baseline="-25000">
                <a:latin typeface="Calibri"/>
                <a:cs typeface="Calibri"/>
              </a:rPr>
              <a:t>2</a:t>
            </a:r>
            <a:r>
              <a:rPr lang="en-US" dirty="0">
                <a:latin typeface="Calibri"/>
                <a:cs typeface="Calibri"/>
              </a:rPr>
              <a:t>] </a:t>
            </a:r>
            <a:endParaRPr lang="en-US" i="1" dirty="0">
              <a:latin typeface="Calibri"/>
              <a:cs typeface="Calibri"/>
            </a:endParaRPr>
          </a:p>
        </p:txBody>
      </p:sp>
      <p:sp>
        <p:nvSpPr>
          <p:cNvPr id="26750" name="Rectangle 63"/>
          <p:cNvSpPr>
            <a:spLocks noChangeArrowheads="1"/>
          </p:cNvSpPr>
          <p:nvPr/>
        </p:nvSpPr>
        <p:spPr bwMode="auto">
          <a:xfrm>
            <a:off x="4119773" y="4383260"/>
            <a:ext cx="125194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dirty="0">
                <a:latin typeface="Calibri"/>
                <a:cs typeface="Calibri"/>
              </a:rPr>
              <a:t>8 </a:t>
            </a:r>
            <a:r>
              <a:rPr lang="en-US">
                <a:latin typeface="Calibri"/>
                <a:cs typeface="Calibri"/>
              </a:rPr>
              <a:t>[1  </a:t>
            </a:r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00  </a:t>
            </a:r>
            <a:r>
              <a:rPr lang="en-US">
                <a:latin typeface="Calibri"/>
                <a:cs typeface="Calibri"/>
              </a:rPr>
              <a:t>0</a:t>
            </a:r>
            <a:r>
              <a:rPr lang="en-US" baseline="-25000">
                <a:latin typeface="Calibri"/>
                <a:cs typeface="Calibri"/>
              </a:rPr>
              <a:t>2</a:t>
            </a:r>
            <a:r>
              <a:rPr lang="en-US" dirty="0">
                <a:latin typeface="Calibri"/>
                <a:cs typeface="Calibri"/>
              </a:rPr>
              <a:t>]</a:t>
            </a:r>
            <a:endParaRPr lang="en-US" i="1" dirty="0">
              <a:latin typeface="Calibri"/>
              <a:cs typeface="Calibri"/>
            </a:endParaRPr>
          </a:p>
        </p:txBody>
      </p:sp>
      <p:sp>
        <p:nvSpPr>
          <p:cNvPr id="26733" name="Rectangle 81"/>
          <p:cNvSpPr>
            <a:spLocks noChangeArrowheads="1"/>
          </p:cNvSpPr>
          <p:nvPr/>
        </p:nvSpPr>
        <p:spPr bwMode="auto">
          <a:xfrm>
            <a:off x="4112818" y="5501352"/>
            <a:ext cx="125194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dirty="0">
                <a:latin typeface="Calibri"/>
                <a:cs typeface="Calibri"/>
              </a:rPr>
              <a:t>0 </a:t>
            </a:r>
            <a:r>
              <a:rPr lang="en-US">
                <a:latin typeface="Calibri"/>
                <a:cs typeface="Calibri"/>
              </a:rPr>
              <a:t>[0  </a:t>
            </a:r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00  </a:t>
            </a:r>
            <a:r>
              <a:rPr lang="en-US">
                <a:latin typeface="Calibri"/>
                <a:cs typeface="Calibri"/>
              </a:rPr>
              <a:t>0</a:t>
            </a:r>
            <a:r>
              <a:rPr lang="en-US" baseline="-25000">
                <a:latin typeface="Calibri"/>
                <a:cs typeface="Calibri"/>
              </a:rPr>
              <a:t>2</a:t>
            </a:r>
            <a:r>
              <a:rPr lang="en-US" dirty="0">
                <a:latin typeface="Calibri"/>
                <a:cs typeface="Calibri"/>
              </a:rPr>
              <a:t>]</a:t>
            </a:r>
            <a:endParaRPr lang="en-US" i="1" dirty="0">
              <a:latin typeface="Calibri"/>
              <a:cs typeface="Calibri"/>
            </a:endParaRPr>
          </a:p>
        </p:txBody>
      </p:sp>
      <p:sp>
        <p:nvSpPr>
          <p:cNvPr id="168" name="Rectangle 27"/>
          <p:cNvSpPr>
            <a:spLocks noChangeArrowheads="1"/>
          </p:cNvSpPr>
          <p:nvPr/>
        </p:nvSpPr>
        <p:spPr bwMode="auto">
          <a:xfrm>
            <a:off x="4119773" y="2267387"/>
            <a:ext cx="125194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dirty="0">
                <a:latin typeface="Calibri"/>
                <a:cs typeface="Calibri"/>
              </a:rPr>
              <a:t>1 </a:t>
            </a:r>
            <a:r>
              <a:rPr lang="en-US">
                <a:latin typeface="Calibri"/>
                <a:cs typeface="Calibri"/>
              </a:rPr>
              <a:t>[0  </a:t>
            </a:r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00  </a:t>
            </a:r>
            <a:r>
              <a:rPr lang="en-US">
                <a:latin typeface="Calibri"/>
                <a:cs typeface="Calibri"/>
              </a:rPr>
              <a:t>1</a:t>
            </a:r>
            <a:r>
              <a:rPr lang="en-US" baseline="-25000">
                <a:latin typeface="Calibri"/>
                <a:cs typeface="Calibri"/>
              </a:rPr>
              <a:t>2</a:t>
            </a:r>
            <a:r>
              <a:rPr lang="en-US" dirty="0">
                <a:latin typeface="Calibri"/>
                <a:cs typeface="Calibri"/>
              </a:rPr>
              <a:t>]</a:t>
            </a:r>
            <a:endParaRPr lang="en-US" i="1" dirty="0">
              <a:latin typeface="Calibri"/>
              <a:cs typeface="Calibri"/>
            </a:endParaRPr>
          </a:p>
        </p:txBody>
      </p:sp>
      <p:grpSp>
        <p:nvGrpSpPr>
          <p:cNvPr id="160" name="Group 4"/>
          <p:cNvGrpSpPr>
            <a:grpSpLocks/>
          </p:cNvGrpSpPr>
          <p:nvPr/>
        </p:nvGrpSpPr>
        <p:grpSpPr bwMode="auto">
          <a:xfrm>
            <a:off x="830244" y="1053402"/>
            <a:ext cx="2044700" cy="549275"/>
            <a:chOff x="179" y="994"/>
            <a:chExt cx="1288" cy="346"/>
          </a:xfrm>
        </p:grpSpPr>
        <p:sp>
          <p:nvSpPr>
            <p:cNvPr id="161" name="Rectangle 5"/>
            <p:cNvSpPr>
              <a:spLocks noChangeArrowheads="1"/>
            </p:cNvSpPr>
            <p:nvPr/>
          </p:nvSpPr>
          <p:spPr bwMode="auto">
            <a:xfrm>
              <a:off x="179" y="1204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 eaLnBrk="0" hangingPunct="0"/>
              <a:r>
                <a:rPr lang="en-US">
                  <a:latin typeface="Calibri"/>
                  <a:cs typeface="Calibri"/>
                </a:rPr>
                <a:t>x</a:t>
              </a:r>
            </a:p>
          </p:txBody>
        </p:sp>
        <p:sp>
          <p:nvSpPr>
            <p:cNvPr id="162" name="Rectangle 6"/>
            <p:cNvSpPr>
              <a:spLocks noChangeArrowheads="1"/>
            </p:cNvSpPr>
            <p:nvPr/>
          </p:nvSpPr>
          <p:spPr bwMode="auto">
            <a:xfrm>
              <a:off x="294" y="994"/>
              <a:ext cx="318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>
                  <a:latin typeface="Calibri"/>
                  <a:cs typeface="Calibri"/>
                </a:rPr>
                <a:t>t=1</a:t>
              </a:r>
            </a:p>
          </p:txBody>
        </p:sp>
        <p:sp>
          <p:nvSpPr>
            <p:cNvPr id="163" name="Rectangle 7"/>
            <p:cNvSpPr>
              <a:spLocks noChangeArrowheads="1"/>
            </p:cNvSpPr>
            <p:nvPr/>
          </p:nvSpPr>
          <p:spPr bwMode="auto">
            <a:xfrm>
              <a:off x="630" y="994"/>
              <a:ext cx="319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>
                  <a:latin typeface="Calibri"/>
                  <a:cs typeface="Calibri"/>
                </a:rPr>
                <a:t>s=2</a:t>
              </a:r>
            </a:p>
          </p:txBody>
        </p:sp>
        <p:sp>
          <p:nvSpPr>
            <p:cNvPr id="164" name="Rectangle 8"/>
            <p:cNvSpPr>
              <a:spLocks noChangeArrowheads="1"/>
            </p:cNvSpPr>
            <p:nvPr/>
          </p:nvSpPr>
          <p:spPr bwMode="auto">
            <a:xfrm>
              <a:off x="1110" y="994"/>
              <a:ext cx="339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>
                  <a:latin typeface="Calibri"/>
                  <a:cs typeface="Calibri"/>
                </a:rPr>
                <a:t>b=1</a:t>
              </a:r>
            </a:p>
          </p:txBody>
        </p:sp>
        <p:sp>
          <p:nvSpPr>
            <p:cNvPr id="165" name="Rectangle 9"/>
            <p:cNvSpPr>
              <a:spLocks noChangeArrowheads="1"/>
            </p:cNvSpPr>
            <p:nvPr/>
          </p:nvSpPr>
          <p:spPr bwMode="auto">
            <a:xfrm>
              <a:off x="611" y="1204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 eaLnBrk="0" hangingPunct="0"/>
              <a:r>
                <a:rPr lang="en-US">
                  <a:latin typeface="Calibri"/>
                  <a:cs typeface="Calibri"/>
                </a:rPr>
                <a:t>xx</a:t>
              </a:r>
            </a:p>
          </p:txBody>
        </p:sp>
        <p:sp>
          <p:nvSpPr>
            <p:cNvPr id="166" name="Rectangle 10"/>
            <p:cNvSpPr>
              <a:spLocks noChangeArrowheads="1"/>
            </p:cNvSpPr>
            <p:nvPr/>
          </p:nvSpPr>
          <p:spPr bwMode="auto">
            <a:xfrm>
              <a:off x="1043" y="1204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 eaLnBrk="0" hangingPunct="0"/>
              <a:r>
                <a:rPr lang="en-US">
                  <a:latin typeface="Calibri"/>
                  <a:cs typeface="Calibri"/>
                </a:rPr>
                <a:t>x</a:t>
              </a:r>
            </a:p>
          </p:txBody>
        </p:sp>
      </p:grpSp>
      <p:sp>
        <p:nvSpPr>
          <p:cNvPr id="172" name="TextBox 171"/>
          <p:cNvSpPr txBox="1"/>
          <p:nvPr/>
        </p:nvSpPr>
        <p:spPr>
          <a:xfrm>
            <a:off x="7652417" y="3708170"/>
            <a:ext cx="36687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Calibri" charset="0"/>
                <a:ea typeface="Calibri" charset="0"/>
                <a:cs typeface="Calibri" charset="0"/>
              </a:rPr>
              <a:t>Conflict misses</a:t>
            </a:r>
            <a:r>
              <a:rPr lang="en-US" i="1" dirty="0">
                <a:latin typeface="Calibri" charset="0"/>
                <a:ea typeface="Calibri" charset="0"/>
                <a:cs typeface="Calibri" charset="0"/>
              </a:rPr>
              <a:t>:</a:t>
            </a:r>
            <a:br>
              <a:rPr lang="en-US" i="1" dirty="0">
                <a:latin typeface="Calibri" charset="0"/>
                <a:ea typeface="Calibri" charset="0"/>
                <a:cs typeface="Calibri" charset="0"/>
              </a:rPr>
            </a:br>
            <a:r>
              <a:rPr lang="en-US" dirty="0">
                <a:latin typeface="Calibri" charset="0"/>
                <a:ea typeface="Calibri" charset="0"/>
                <a:cs typeface="Calibri" charset="0"/>
              </a:rPr>
              <a:t>There is “room” in the cache,</a:t>
            </a:r>
            <a:br>
              <a:rPr lang="en-US" dirty="0">
                <a:latin typeface="Calibri" charset="0"/>
                <a:ea typeface="Calibri" charset="0"/>
                <a:cs typeface="Calibri" charset="0"/>
              </a:rPr>
            </a:br>
            <a:r>
              <a:rPr lang="en-US" dirty="0">
                <a:latin typeface="Calibri" charset="0"/>
                <a:ea typeface="Calibri" charset="0"/>
                <a:cs typeface="Calibri" charset="0"/>
              </a:rPr>
              <a:t>but two blocks map to the same set; one evicts the other!</a:t>
            </a:r>
          </a:p>
        </p:txBody>
      </p:sp>
      <p:grpSp>
        <p:nvGrpSpPr>
          <p:cNvPr id="188" name="Group 187"/>
          <p:cNvGrpSpPr/>
          <p:nvPr/>
        </p:nvGrpSpPr>
        <p:grpSpPr>
          <a:xfrm>
            <a:off x="8288079" y="838200"/>
            <a:ext cx="2819400" cy="1295400"/>
            <a:chOff x="609600" y="2895600"/>
            <a:chExt cx="2819400" cy="1295400"/>
          </a:xfrm>
        </p:grpSpPr>
        <p:grpSp>
          <p:nvGrpSpPr>
            <p:cNvPr id="183" name="Group 182"/>
            <p:cNvGrpSpPr/>
            <p:nvPr/>
          </p:nvGrpSpPr>
          <p:grpSpPr>
            <a:xfrm>
              <a:off x="609600" y="3276600"/>
              <a:ext cx="2819400" cy="914400"/>
              <a:chOff x="609600" y="3276600"/>
              <a:chExt cx="2819400" cy="914400"/>
            </a:xfrm>
          </p:grpSpPr>
          <p:grpSp>
            <p:nvGrpSpPr>
              <p:cNvPr id="178" name="Group 177"/>
              <p:cNvGrpSpPr/>
              <p:nvPr/>
            </p:nvGrpSpPr>
            <p:grpSpPr>
              <a:xfrm>
                <a:off x="609600" y="3276600"/>
                <a:ext cx="2819400" cy="914400"/>
                <a:chOff x="5105400" y="1143000"/>
                <a:chExt cx="2819400" cy="914400"/>
              </a:xfrm>
            </p:grpSpPr>
            <p:sp>
              <p:nvSpPr>
                <p:cNvPr id="173" name="Rectangle 172"/>
                <p:cNvSpPr/>
                <p:nvPr/>
              </p:nvSpPr>
              <p:spPr bwMode="auto">
                <a:xfrm>
                  <a:off x="5105400" y="1143000"/>
                  <a:ext cx="2819400" cy="914400"/>
                </a:xfrm>
                <a:prstGeom prst="rect">
                  <a:avLst/>
                </a:prstGeom>
                <a:solidFill>
                  <a:schemeClr val="bg1"/>
                </a:solidFill>
                <a:ln w="28575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latin typeface="Calibri"/>
                    <a:cs typeface="Calibri"/>
                  </a:endParaRPr>
                </a:p>
              </p:txBody>
            </p:sp>
            <p:cxnSp>
              <p:nvCxnSpPr>
                <p:cNvPr id="175" name="Straight Connector 174"/>
                <p:cNvCxnSpPr/>
                <p:nvPr/>
              </p:nvCxnSpPr>
              <p:spPr bwMode="auto">
                <a:xfrm rot="5400000" flipH="1" flipV="1">
                  <a:off x="5105400" y="1600200"/>
                  <a:ext cx="914400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76" name="Straight Connector 175"/>
                <p:cNvCxnSpPr/>
                <p:nvPr/>
              </p:nvCxnSpPr>
              <p:spPr bwMode="auto">
                <a:xfrm rot="5400000" flipH="1" flipV="1">
                  <a:off x="5638800" y="1600200"/>
                  <a:ext cx="914400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77" name="Straight Connector 176"/>
                <p:cNvCxnSpPr/>
                <p:nvPr/>
              </p:nvCxnSpPr>
              <p:spPr bwMode="auto">
                <a:xfrm rot="5400000" flipH="1" flipV="1">
                  <a:off x="6477000" y="1600200"/>
                  <a:ext cx="914400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cxnSp>
            <p:nvCxnSpPr>
              <p:cNvPr id="180" name="Straight Connector 179"/>
              <p:cNvCxnSpPr>
                <a:stCxn id="173" idx="1"/>
                <a:endCxn id="173" idx="3"/>
              </p:cNvCxnSpPr>
              <p:nvPr/>
            </p:nvCxnSpPr>
            <p:spPr bwMode="auto">
              <a:xfrm rot="10800000" flipH="1">
                <a:off x="609600" y="3733800"/>
                <a:ext cx="2819400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81" name="Straight Connector 180"/>
              <p:cNvCxnSpPr/>
              <p:nvPr/>
            </p:nvCxnSpPr>
            <p:spPr bwMode="auto">
              <a:xfrm rot="10800000" flipH="1">
                <a:off x="609600" y="3505200"/>
                <a:ext cx="2819400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82" name="Straight Connector 181"/>
              <p:cNvCxnSpPr/>
              <p:nvPr/>
            </p:nvCxnSpPr>
            <p:spPr bwMode="auto">
              <a:xfrm rot="10800000" flipH="1">
                <a:off x="609600" y="3962399"/>
                <a:ext cx="2819400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184" name="Rectangle 17"/>
            <p:cNvSpPr>
              <a:spLocks noChangeArrowheads="1"/>
            </p:cNvSpPr>
            <p:nvPr/>
          </p:nvSpPr>
          <p:spPr bwMode="auto">
            <a:xfrm>
              <a:off x="2057400" y="2902716"/>
              <a:ext cx="681276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>
                  <a:latin typeface="Calibri"/>
                  <a:cs typeface="Calibri"/>
                </a:rPr>
                <a:t>block</a:t>
              </a:r>
              <a:endParaRPr lang="en-US" dirty="0">
                <a:latin typeface="Calibri"/>
                <a:cs typeface="Calibri"/>
              </a:endParaRPr>
            </a:p>
          </p:txBody>
        </p:sp>
        <p:sp>
          <p:nvSpPr>
            <p:cNvPr id="186" name="Rectangle 17"/>
            <p:cNvSpPr>
              <a:spLocks noChangeArrowheads="1"/>
            </p:cNvSpPr>
            <p:nvPr/>
          </p:nvSpPr>
          <p:spPr bwMode="auto">
            <a:xfrm>
              <a:off x="692442" y="2895600"/>
              <a:ext cx="298158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dirty="0">
                  <a:latin typeface="Calibri"/>
                  <a:cs typeface="Calibri"/>
                </a:rPr>
                <a:t>v</a:t>
              </a:r>
            </a:p>
          </p:txBody>
        </p:sp>
        <p:sp>
          <p:nvSpPr>
            <p:cNvPr id="187" name="Rectangle 17"/>
            <p:cNvSpPr>
              <a:spLocks noChangeArrowheads="1"/>
            </p:cNvSpPr>
            <p:nvPr/>
          </p:nvSpPr>
          <p:spPr bwMode="auto">
            <a:xfrm>
              <a:off x="1096858" y="2895600"/>
              <a:ext cx="479284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dirty="0">
                  <a:latin typeface="Calibri"/>
                  <a:cs typeface="Calibri"/>
                </a:rPr>
                <a:t>tag</a:t>
              </a:r>
            </a:p>
          </p:txBody>
        </p:sp>
      </p:grpSp>
      <p:sp>
        <p:nvSpPr>
          <p:cNvPr id="231" name="Rectangle 27"/>
          <p:cNvSpPr>
            <a:spLocks noChangeArrowheads="1"/>
          </p:cNvSpPr>
          <p:nvPr/>
        </p:nvSpPr>
        <p:spPr bwMode="auto">
          <a:xfrm>
            <a:off x="4112818" y="1580418"/>
            <a:ext cx="1304843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dirty="0">
                <a:latin typeface="Calibri"/>
                <a:cs typeface="Calibri"/>
              </a:rPr>
              <a:t>0 [0  </a:t>
            </a:r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00  </a:t>
            </a:r>
            <a:r>
              <a:rPr lang="en-US" dirty="0">
                <a:latin typeface="Calibri"/>
                <a:cs typeface="Calibri"/>
              </a:rPr>
              <a:t>0</a:t>
            </a:r>
            <a:r>
              <a:rPr lang="en-US" baseline="-25000" dirty="0">
                <a:latin typeface="Calibri"/>
                <a:cs typeface="Calibri"/>
              </a:rPr>
              <a:t>2</a:t>
            </a:r>
            <a:r>
              <a:rPr lang="en-US" dirty="0">
                <a:latin typeface="Calibri"/>
                <a:cs typeface="Calibri"/>
              </a:rPr>
              <a:t>] </a:t>
            </a:r>
            <a:endParaRPr lang="en-US" i="1" dirty="0">
              <a:latin typeface="Calibri"/>
              <a:cs typeface="Calibri"/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8364279" y="11430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 1      0      m[1]       m[0]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8364279" y="1140599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 1      0      m[1]       m[0]</a:t>
            </a:r>
          </a:p>
        </p:txBody>
      </p:sp>
      <p:sp>
        <p:nvSpPr>
          <p:cNvPr id="236" name="TextBox 235"/>
          <p:cNvSpPr txBox="1"/>
          <p:nvPr/>
        </p:nvSpPr>
        <p:spPr>
          <a:xfrm>
            <a:off x="8364278" y="1818583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 1      0      m[7]       m[6]</a:t>
            </a:r>
          </a:p>
        </p:txBody>
      </p:sp>
      <p:sp>
        <p:nvSpPr>
          <p:cNvPr id="237" name="TextBox 236"/>
          <p:cNvSpPr txBox="1"/>
          <p:nvPr/>
        </p:nvSpPr>
        <p:spPr>
          <a:xfrm>
            <a:off x="8361547" y="114083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 1      1      m[9]       m[8]</a:t>
            </a:r>
          </a:p>
        </p:txBody>
      </p:sp>
      <p:sp>
        <p:nvSpPr>
          <p:cNvPr id="238" name="TextBox 237"/>
          <p:cNvSpPr txBox="1"/>
          <p:nvPr/>
        </p:nvSpPr>
        <p:spPr>
          <a:xfrm>
            <a:off x="8363994" y="1147774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 1      0      m[1]       m[0]</a:t>
            </a:r>
          </a:p>
        </p:txBody>
      </p:sp>
      <p:sp>
        <p:nvSpPr>
          <p:cNvPr id="239" name="TextBox 238"/>
          <p:cNvSpPr txBox="1"/>
          <p:nvPr/>
        </p:nvSpPr>
        <p:spPr>
          <a:xfrm>
            <a:off x="8366390" y="1820021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 1      0      m[7]       m[6]</a:t>
            </a:r>
          </a:p>
        </p:txBody>
      </p:sp>
      <p:sp>
        <p:nvSpPr>
          <p:cNvPr id="241" name="Rectangle 27"/>
          <p:cNvSpPr>
            <a:spLocks noChangeArrowheads="1"/>
          </p:cNvSpPr>
          <p:nvPr/>
        </p:nvSpPr>
        <p:spPr bwMode="auto">
          <a:xfrm>
            <a:off x="5643520" y="1569708"/>
            <a:ext cx="599522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dirty="0">
                <a:latin typeface="Calibri"/>
                <a:cs typeface="Calibri"/>
              </a:rPr>
              <a:t>miss</a:t>
            </a:r>
          </a:p>
        </p:txBody>
      </p:sp>
      <p:sp>
        <p:nvSpPr>
          <p:cNvPr id="242" name="Rectangle 27"/>
          <p:cNvSpPr>
            <a:spLocks noChangeArrowheads="1"/>
          </p:cNvSpPr>
          <p:nvPr/>
        </p:nvSpPr>
        <p:spPr bwMode="auto">
          <a:xfrm>
            <a:off x="5639078" y="2267387"/>
            <a:ext cx="434413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dirty="0">
                <a:latin typeface="Calibri"/>
                <a:cs typeface="Calibri"/>
              </a:rPr>
              <a:t>hit</a:t>
            </a:r>
          </a:p>
        </p:txBody>
      </p:sp>
      <p:sp>
        <p:nvSpPr>
          <p:cNvPr id="243" name="Rectangle 27"/>
          <p:cNvSpPr>
            <a:spLocks noChangeArrowheads="1"/>
          </p:cNvSpPr>
          <p:nvPr/>
        </p:nvSpPr>
        <p:spPr bwMode="auto">
          <a:xfrm>
            <a:off x="5637284" y="3121053"/>
            <a:ext cx="599522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dirty="0">
                <a:latin typeface="Calibri"/>
                <a:cs typeface="Calibri"/>
              </a:rPr>
              <a:t>miss</a:t>
            </a:r>
          </a:p>
        </p:txBody>
      </p:sp>
      <p:sp>
        <p:nvSpPr>
          <p:cNvPr id="244" name="Rectangle 27"/>
          <p:cNvSpPr>
            <a:spLocks noChangeArrowheads="1"/>
          </p:cNvSpPr>
          <p:nvPr/>
        </p:nvSpPr>
        <p:spPr bwMode="auto">
          <a:xfrm>
            <a:off x="5643520" y="4383260"/>
            <a:ext cx="599522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dirty="0">
                <a:latin typeface="Calibri"/>
                <a:cs typeface="Calibri"/>
              </a:rPr>
              <a:t>miss</a:t>
            </a:r>
          </a:p>
        </p:txBody>
      </p:sp>
      <p:sp>
        <p:nvSpPr>
          <p:cNvPr id="245" name="Rectangle 27"/>
          <p:cNvSpPr>
            <a:spLocks noChangeArrowheads="1"/>
          </p:cNvSpPr>
          <p:nvPr/>
        </p:nvSpPr>
        <p:spPr bwMode="auto">
          <a:xfrm>
            <a:off x="5639673" y="5501352"/>
            <a:ext cx="599522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dirty="0">
                <a:latin typeface="Calibri"/>
                <a:cs typeface="Calibri"/>
              </a:rPr>
              <a:t>miss</a:t>
            </a:r>
          </a:p>
        </p:txBody>
      </p:sp>
      <p:sp>
        <p:nvSpPr>
          <p:cNvPr id="2" name="Rectangle 1"/>
          <p:cNvSpPr/>
          <p:nvPr/>
        </p:nvSpPr>
        <p:spPr>
          <a:xfrm>
            <a:off x="822306" y="2723987"/>
            <a:ext cx="254613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libri"/>
                <a:cs typeface="Calibri"/>
              </a:rPr>
              <a:t>M=16 addresses,</a:t>
            </a:r>
          </a:p>
          <a:p>
            <a:r>
              <a:rPr lang="en-US" sz="2000" dirty="0">
                <a:latin typeface="Calibri"/>
                <a:cs typeface="Calibri"/>
              </a:rPr>
              <a:t>      byte-addressable </a:t>
            </a:r>
            <a:br>
              <a:rPr lang="en-US" sz="2000" dirty="0">
                <a:latin typeface="Calibri"/>
                <a:cs typeface="Calibri"/>
              </a:rPr>
            </a:br>
            <a:r>
              <a:rPr lang="en-US" sz="2000" dirty="0">
                <a:latin typeface="Calibri"/>
                <a:cs typeface="Calibri"/>
              </a:rPr>
              <a:t>B=2 bytes/block </a:t>
            </a:r>
          </a:p>
          <a:p>
            <a:r>
              <a:rPr lang="en-US" sz="2000" dirty="0">
                <a:latin typeface="Calibri"/>
                <a:cs typeface="Calibri"/>
              </a:rPr>
              <a:t>K=4 sets </a:t>
            </a:r>
            <a:br>
              <a:rPr lang="en-US" sz="2000" dirty="0">
                <a:latin typeface="Calibri"/>
                <a:cs typeface="Calibri"/>
              </a:rPr>
            </a:br>
            <a:r>
              <a:rPr lang="en-US" sz="2000" dirty="0">
                <a:latin typeface="Calibri"/>
                <a:cs typeface="Calibri"/>
              </a:rPr>
              <a:t>A=1 blocks/set</a:t>
            </a:r>
          </a:p>
        </p:txBody>
      </p:sp>
      <p:sp>
        <p:nvSpPr>
          <p:cNvPr id="3" name="Rectangle 2"/>
          <p:cNvSpPr/>
          <p:nvPr/>
        </p:nvSpPr>
        <p:spPr>
          <a:xfrm>
            <a:off x="4038600" y="958240"/>
            <a:ext cx="3048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libri"/>
                <a:cs typeface="Calibri"/>
              </a:rPr>
              <a:t>Address trace </a:t>
            </a:r>
            <a:br>
              <a:rPr lang="en-US" sz="2000" dirty="0">
                <a:latin typeface="Calibri"/>
                <a:cs typeface="Calibri"/>
              </a:rPr>
            </a:br>
            <a:r>
              <a:rPr lang="en-US" sz="2000" dirty="0">
                <a:latin typeface="Calibri"/>
                <a:cs typeface="Calibri"/>
              </a:rPr>
              <a:t>(reads, one byte per read):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1169" y="1082383"/>
            <a:ext cx="8541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set 00</a:t>
            </a:r>
            <a:r>
              <a:rPr lang="en-US" baseline="-25000" dirty="0">
                <a:latin typeface="Calibri" pitchFamily="34" charset="0"/>
              </a:rPr>
              <a:t>2</a:t>
            </a:r>
          </a:p>
          <a:p>
            <a:r>
              <a:rPr lang="en-US" dirty="0">
                <a:latin typeface="Calibri" pitchFamily="34" charset="0"/>
              </a:rPr>
              <a:t>set 01</a:t>
            </a:r>
            <a:r>
              <a:rPr lang="en-US" baseline="-25000" dirty="0">
                <a:latin typeface="Calibri" pitchFamily="34" charset="0"/>
              </a:rPr>
              <a:t>2</a:t>
            </a:r>
          </a:p>
          <a:p>
            <a:r>
              <a:rPr lang="en-US" dirty="0">
                <a:latin typeface="Calibri" pitchFamily="34" charset="0"/>
              </a:rPr>
              <a:t>set 10</a:t>
            </a:r>
            <a:r>
              <a:rPr lang="en-US" baseline="-25000" dirty="0">
                <a:latin typeface="Calibri" pitchFamily="34" charset="0"/>
              </a:rPr>
              <a:t>2</a:t>
            </a:r>
          </a:p>
          <a:p>
            <a:r>
              <a:rPr lang="en-US" dirty="0">
                <a:latin typeface="Calibri" pitchFamily="34" charset="0"/>
              </a:rPr>
              <a:t>set 11</a:t>
            </a:r>
            <a:r>
              <a:rPr lang="en-US" baseline="-25000" dirty="0">
                <a:latin typeface="Calibri" pitchFamily="34" charset="0"/>
              </a:rPr>
              <a:t>2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364684" y="1136623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 1      1      m[9]       m[8]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8373219" y="1166734"/>
            <a:ext cx="174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0</a:t>
            </a:r>
            <a:endParaRPr lang="en-US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364279" y="13832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0</a:t>
            </a:r>
            <a:endParaRPr lang="en-US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8364279" y="1604005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0</a:t>
            </a:r>
            <a:endParaRPr lang="en-US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8364278" y="183242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0</a:t>
            </a:r>
            <a:endParaRPr lang="en-US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104" name="Rectangle 27">
            <a:extLst>
              <a:ext uri="{FF2B5EF4-FFF2-40B4-BE49-F238E27FC236}">
                <a16:creationId xmlns:a16="http://schemas.microsoft.com/office/drawing/2014/main" id="{3C1CBE1D-7635-204A-9719-38EA2D8C8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9078" y="2267387"/>
            <a:ext cx="50494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dirty="0">
                <a:latin typeface="Calibri"/>
                <a:cs typeface="Calibri"/>
              </a:rPr>
              <a:t>???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93692-09C5-42A6-A0D2-3D8894DAD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357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xit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xit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4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4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67" grpId="0"/>
      <p:bldP spid="26750" grpId="0"/>
      <p:bldP spid="26733" grpId="0"/>
      <p:bldP spid="168" grpId="0"/>
      <p:bldP spid="172" grpId="0"/>
      <p:bldP spid="231" grpId="0"/>
      <p:bldP spid="234" grpId="0"/>
      <p:bldP spid="234" grpId="1"/>
      <p:bldP spid="235" grpId="0"/>
      <p:bldP spid="235" grpId="1"/>
      <p:bldP spid="236" grpId="0"/>
      <p:bldP spid="236" grpId="1"/>
      <p:bldP spid="237" grpId="0"/>
      <p:bldP spid="237" grpId="1"/>
      <p:bldP spid="238" grpId="0"/>
      <p:bldP spid="239" grpId="0"/>
      <p:bldP spid="241" grpId="0"/>
      <p:bldP spid="242" grpId="0"/>
      <p:bldP spid="243" grpId="0"/>
      <p:bldP spid="244" grpId="0"/>
      <p:bldP spid="245" grpId="0"/>
      <p:bldP spid="92" grpId="0"/>
      <p:bldP spid="92" grpId="1"/>
      <p:bldP spid="93" grpId="0"/>
      <p:bldP spid="99" grpId="0"/>
      <p:bldP spid="104" grpId="0"/>
      <p:bldP spid="104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Pause for questions on direct-mapped caches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005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Associativity choices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Associativity 1 → </a:t>
            </a:r>
            <a:r>
              <a:rPr lang="en-US" b="1" dirty="0"/>
              <a:t>direct-mapped caches</a:t>
            </a:r>
          </a:p>
          <a:p>
            <a:pPr lvl="1"/>
            <a:r>
              <a:rPr lang="en-US" dirty="0"/>
              <a:t>One cache block per set, blocks can only go in that one block</a:t>
            </a:r>
          </a:p>
          <a:p>
            <a:pPr lvl="1"/>
            <a:r>
              <a:rPr lang="en-US" dirty="0"/>
              <a:t>Whenever we place data in a set, must evict whatever is there</a:t>
            </a:r>
          </a:p>
          <a:p>
            <a:pPr lvl="1"/>
            <a:endParaRPr lang="en-US" dirty="0"/>
          </a:p>
          <a:p>
            <a:r>
              <a:rPr lang="en-US" dirty="0"/>
              <a:t>Associativity &gt;1 → </a:t>
            </a:r>
            <a:r>
              <a:rPr lang="en-US" b="1" dirty="0"/>
              <a:t>set-associative caches</a:t>
            </a:r>
          </a:p>
          <a:p>
            <a:pPr lvl="1"/>
            <a:r>
              <a:rPr lang="en-US" dirty="0"/>
              <a:t>Can keep multiple cache blocks that would map to the same set</a:t>
            </a:r>
          </a:p>
          <a:p>
            <a:pPr lvl="1"/>
            <a:endParaRPr lang="en-US" dirty="0"/>
          </a:p>
          <a:p>
            <a:r>
              <a:rPr lang="en-US" dirty="0"/>
              <a:t>Single set → </a:t>
            </a:r>
            <a:r>
              <a:rPr lang="en-US" b="1" dirty="0"/>
              <a:t>fully-associative caches</a:t>
            </a:r>
          </a:p>
          <a:p>
            <a:pPr lvl="1"/>
            <a:r>
              <a:rPr lang="en-US" dirty="0"/>
              <a:t>Any cache block can go anywhere, 1 big set, tag is all that matters</a:t>
            </a:r>
          </a:p>
          <a:p>
            <a:pPr lvl="1"/>
            <a:r>
              <a:rPr lang="en-US" dirty="0"/>
              <a:t>Very rare for cache memories due to expensive hardware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667B27-157E-41A8-9CC6-B7E8448BE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400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2-way set-associative cache (associativity = 2)</a:t>
            </a:r>
          </a:p>
        </p:txBody>
      </p:sp>
      <p:cxnSp>
        <p:nvCxnSpPr>
          <p:cNvPr id="125" name="Straight Connector 124"/>
          <p:cNvCxnSpPr/>
          <p:nvPr/>
        </p:nvCxnSpPr>
        <p:spPr bwMode="auto">
          <a:xfrm>
            <a:off x="2286000" y="4800601"/>
            <a:ext cx="6598924" cy="17189"/>
          </a:xfrm>
          <a:prstGeom prst="line">
            <a:avLst/>
          </a:prstGeom>
          <a:noFill/>
          <a:ln w="762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27" name="TextBox 126"/>
          <p:cNvSpPr txBox="1"/>
          <p:nvPr/>
        </p:nvSpPr>
        <p:spPr>
          <a:xfrm>
            <a:off x="1905000" y="1154669"/>
            <a:ext cx="35948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A = 2: Two lines per set</a:t>
            </a:r>
          </a:p>
          <a:p>
            <a:r>
              <a:rPr lang="en-US" sz="2000" dirty="0">
                <a:latin typeface="Calibri" pitchFamily="34" charset="0"/>
              </a:rPr>
              <a:t>Assume: cache block size 8 bytes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8090078" y="186275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 bits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9080678" y="1862752"/>
            <a:ext cx="762000" cy="270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0…01</a:t>
            </a:r>
          </a:p>
        </p:txBody>
      </p:sp>
      <p:sp>
        <p:nvSpPr>
          <p:cNvPr id="130" name="Rectangle 129"/>
          <p:cNvSpPr/>
          <p:nvPr/>
        </p:nvSpPr>
        <p:spPr bwMode="auto">
          <a:xfrm>
            <a:off x="9842678" y="1862752"/>
            <a:ext cx="520522" cy="2708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8001001" y="1522790"/>
            <a:ext cx="2534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Address of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1981200" y="2514601"/>
            <a:ext cx="7086600" cy="612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2130607" y="2590804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3423925" y="26894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77" name="Rectangle 76"/>
          <p:cNvSpPr/>
          <p:nvPr/>
        </p:nvSpPr>
        <p:spPr bwMode="auto">
          <a:xfrm>
            <a:off x="3659243" y="26894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78" name="Rectangle 77"/>
          <p:cNvSpPr/>
          <p:nvPr/>
        </p:nvSpPr>
        <p:spPr bwMode="auto">
          <a:xfrm>
            <a:off x="3884368" y="26894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79" name="Rectangle 78"/>
          <p:cNvSpPr/>
          <p:nvPr/>
        </p:nvSpPr>
        <p:spPr bwMode="auto">
          <a:xfrm>
            <a:off x="5111908" y="26894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80" name="Rectangle 79"/>
          <p:cNvSpPr/>
          <p:nvPr/>
        </p:nvSpPr>
        <p:spPr bwMode="auto">
          <a:xfrm>
            <a:off x="2644789" y="2689469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81" name="Rectangle 80"/>
          <p:cNvSpPr/>
          <p:nvPr/>
        </p:nvSpPr>
        <p:spPr bwMode="auto">
          <a:xfrm>
            <a:off x="2239929" y="26894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4120310" y="26894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83" name="Rectangle 82"/>
          <p:cNvSpPr/>
          <p:nvPr/>
        </p:nvSpPr>
        <p:spPr bwMode="auto">
          <a:xfrm>
            <a:off x="4860538" y="26894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84" name="Rectangle 83"/>
          <p:cNvSpPr/>
          <p:nvPr/>
        </p:nvSpPr>
        <p:spPr bwMode="auto">
          <a:xfrm>
            <a:off x="4608545" y="26894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85" name="Rectangle 84"/>
          <p:cNvSpPr/>
          <p:nvPr/>
        </p:nvSpPr>
        <p:spPr bwMode="auto">
          <a:xfrm>
            <a:off x="4356551" y="26894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87" name="Rectangle 86"/>
          <p:cNvSpPr/>
          <p:nvPr/>
        </p:nvSpPr>
        <p:spPr bwMode="auto">
          <a:xfrm>
            <a:off x="5604935" y="2594047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6898253" y="26927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89" name="Rectangle 88"/>
          <p:cNvSpPr/>
          <p:nvPr/>
        </p:nvSpPr>
        <p:spPr bwMode="auto">
          <a:xfrm>
            <a:off x="7133571" y="26927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90" name="Rectangle 89"/>
          <p:cNvSpPr/>
          <p:nvPr/>
        </p:nvSpPr>
        <p:spPr bwMode="auto">
          <a:xfrm>
            <a:off x="7358696" y="26927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91" name="Rectangle 90"/>
          <p:cNvSpPr/>
          <p:nvPr/>
        </p:nvSpPr>
        <p:spPr bwMode="auto">
          <a:xfrm>
            <a:off x="8586236" y="26927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92" name="Rectangle 91"/>
          <p:cNvSpPr/>
          <p:nvPr/>
        </p:nvSpPr>
        <p:spPr bwMode="auto">
          <a:xfrm>
            <a:off x="6119117" y="2692712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93" name="Rectangle 92"/>
          <p:cNvSpPr/>
          <p:nvPr/>
        </p:nvSpPr>
        <p:spPr bwMode="auto">
          <a:xfrm>
            <a:off x="5714257" y="26927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94" name="Rectangle 93"/>
          <p:cNvSpPr/>
          <p:nvPr/>
        </p:nvSpPr>
        <p:spPr bwMode="auto">
          <a:xfrm>
            <a:off x="7594638" y="26927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95" name="Rectangle 94"/>
          <p:cNvSpPr/>
          <p:nvPr/>
        </p:nvSpPr>
        <p:spPr bwMode="auto">
          <a:xfrm>
            <a:off x="8334866" y="26927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96" name="Rectangle 95"/>
          <p:cNvSpPr/>
          <p:nvPr/>
        </p:nvSpPr>
        <p:spPr bwMode="auto">
          <a:xfrm>
            <a:off x="8082873" y="26927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97" name="Rectangle 96"/>
          <p:cNvSpPr/>
          <p:nvPr/>
        </p:nvSpPr>
        <p:spPr bwMode="auto">
          <a:xfrm>
            <a:off x="7830879" y="26927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00" name="Rectangle 99"/>
          <p:cNvSpPr/>
          <p:nvPr/>
        </p:nvSpPr>
        <p:spPr bwMode="auto">
          <a:xfrm>
            <a:off x="1981200" y="3200401"/>
            <a:ext cx="7086600" cy="612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2130607" y="3276604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3423925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16" name="Rectangle 115"/>
          <p:cNvSpPr/>
          <p:nvPr/>
        </p:nvSpPr>
        <p:spPr bwMode="auto">
          <a:xfrm>
            <a:off x="3659243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17" name="Rectangle 116"/>
          <p:cNvSpPr/>
          <p:nvPr/>
        </p:nvSpPr>
        <p:spPr bwMode="auto">
          <a:xfrm>
            <a:off x="3884368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18" name="Rectangle 117"/>
          <p:cNvSpPr/>
          <p:nvPr/>
        </p:nvSpPr>
        <p:spPr bwMode="auto">
          <a:xfrm>
            <a:off x="5111908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19" name="Rectangle 118"/>
          <p:cNvSpPr/>
          <p:nvPr/>
        </p:nvSpPr>
        <p:spPr bwMode="auto">
          <a:xfrm>
            <a:off x="2644789" y="3375269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20" name="Rectangle 119"/>
          <p:cNvSpPr/>
          <p:nvPr/>
        </p:nvSpPr>
        <p:spPr bwMode="auto">
          <a:xfrm>
            <a:off x="2239929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21" name="Rectangle 120"/>
          <p:cNvSpPr/>
          <p:nvPr/>
        </p:nvSpPr>
        <p:spPr bwMode="auto">
          <a:xfrm>
            <a:off x="4120310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22" name="Rectangle 121"/>
          <p:cNvSpPr/>
          <p:nvPr/>
        </p:nvSpPr>
        <p:spPr bwMode="auto">
          <a:xfrm>
            <a:off x="4860538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23" name="Rectangle 122"/>
          <p:cNvSpPr/>
          <p:nvPr/>
        </p:nvSpPr>
        <p:spPr bwMode="auto">
          <a:xfrm>
            <a:off x="4608545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24" name="Rectangle 123"/>
          <p:cNvSpPr/>
          <p:nvPr/>
        </p:nvSpPr>
        <p:spPr bwMode="auto">
          <a:xfrm>
            <a:off x="4356551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03" name="Rectangle 102"/>
          <p:cNvSpPr/>
          <p:nvPr/>
        </p:nvSpPr>
        <p:spPr bwMode="auto">
          <a:xfrm>
            <a:off x="5604935" y="3279847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6898253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05" name="Rectangle 104"/>
          <p:cNvSpPr/>
          <p:nvPr/>
        </p:nvSpPr>
        <p:spPr bwMode="auto">
          <a:xfrm>
            <a:off x="7133571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06" name="Rectangle 105"/>
          <p:cNvSpPr/>
          <p:nvPr/>
        </p:nvSpPr>
        <p:spPr bwMode="auto">
          <a:xfrm>
            <a:off x="7358696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07" name="Rectangle 106"/>
          <p:cNvSpPr/>
          <p:nvPr/>
        </p:nvSpPr>
        <p:spPr bwMode="auto">
          <a:xfrm>
            <a:off x="8586236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08" name="Rectangle 107"/>
          <p:cNvSpPr/>
          <p:nvPr/>
        </p:nvSpPr>
        <p:spPr bwMode="auto">
          <a:xfrm>
            <a:off x="6119117" y="3378512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09" name="Rectangle 108"/>
          <p:cNvSpPr/>
          <p:nvPr/>
        </p:nvSpPr>
        <p:spPr bwMode="auto">
          <a:xfrm>
            <a:off x="5714257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10" name="Rectangle 109"/>
          <p:cNvSpPr/>
          <p:nvPr/>
        </p:nvSpPr>
        <p:spPr bwMode="auto">
          <a:xfrm>
            <a:off x="7594638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11" name="Rectangle 110"/>
          <p:cNvSpPr/>
          <p:nvPr/>
        </p:nvSpPr>
        <p:spPr bwMode="auto">
          <a:xfrm>
            <a:off x="8334866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12" name="Rectangle 111"/>
          <p:cNvSpPr/>
          <p:nvPr/>
        </p:nvSpPr>
        <p:spPr bwMode="auto">
          <a:xfrm>
            <a:off x="8082873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13" name="Rectangle 112"/>
          <p:cNvSpPr/>
          <p:nvPr/>
        </p:nvSpPr>
        <p:spPr bwMode="auto">
          <a:xfrm>
            <a:off x="7830879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37" name="Rectangle 136"/>
          <p:cNvSpPr/>
          <p:nvPr/>
        </p:nvSpPr>
        <p:spPr bwMode="auto">
          <a:xfrm>
            <a:off x="1981200" y="3886201"/>
            <a:ext cx="7086600" cy="612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91" name="Rectangle 190"/>
          <p:cNvSpPr/>
          <p:nvPr/>
        </p:nvSpPr>
        <p:spPr bwMode="auto">
          <a:xfrm>
            <a:off x="2130607" y="3962404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92" name="Rectangle 191"/>
          <p:cNvSpPr/>
          <p:nvPr/>
        </p:nvSpPr>
        <p:spPr bwMode="auto">
          <a:xfrm>
            <a:off x="3423925" y="40610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93" name="Rectangle 192"/>
          <p:cNvSpPr/>
          <p:nvPr/>
        </p:nvSpPr>
        <p:spPr bwMode="auto">
          <a:xfrm>
            <a:off x="3659243" y="40610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94" name="Rectangle 193"/>
          <p:cNvSpPr/>
          <p:nvPr/>
        </p:nvSpPr>
        <p:spPr bwMode="auto">
          <a:xfrm>
            <a:off x="3884368" y="40610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95" name="Rectangle 194"/>
          <p:cNvSpPr/>
          <p:nvPr/>
        </p:nvSpPr>
        <p:spPr bwMode="auto">
          <a:xfrm>
            <a:off x="5111908" y="40610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96" name="Rectangle 195"/>
          <p:cNvSpPr/>
          <p:nvPr/>
        </p:nvSpPr>
        <p:spPr bwMode="auto">
          <a:xfrm>
            <a:off x="2644789" y="4061069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97" name="Rectangle 196"/>
          <p:cNvSpPr/>
          <p:nvPr/>
        </p:nvSpPr>
        <p:spPr bwMode="auto">
          <a:xfrm>
            <a:off x="2239929" y="40610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98" name="Rectangle 197"/>
          <p:cNvSpPr/>
          <p:nvPr/>
        </p:nvSpPr>
        <p:spPr bwMode="auto">
          <a:xfrm>
            <a:off x="4120310" y="40610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99" name="Rectangle 198"/>
          <p:cNvSpPr/>
          <p:nvPr/>
        </p:nvSpPr>
        <p:spPr bwMode="auto">
          <a:xfrm>
            <a:off x="4860538" y="40610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200" name="Rectangle 199"/>
          <p:cNvSpPr/>
          <p:nvPr/>
        </p:nvSpPr>
        <p:spPr bwMode="auto">
          <a:xfrm>
            <a:off x="4608545" y="40610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201" name="Rectangle 200"/>
          <p:cNvSpPr/>
          <p:nvPr/>
        </p:nvSpPr>
        <p:spPr bwMode="auto">
          <a:xfrm>
            <a:off x="4356551" y="40610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46" name="Rectangle 145"/>
          <p:cNvSpPr/>
          <p:nvPr/>
        </p:nvSpPr>
        <p:spPr bwMode="auto">
          <a:xfrm>
            <a:off x="5604935" y="3965647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58" name="Rectangle 157"/>
          <p:cNvSpPr/>
          <p:nvPr/>
        </p:nvSpPr>
        <p:spPr bwMode="auto">
          <a:xfrm>
            <a:off x="6898253" y="40643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70" name="Rectangle 169"/>
          <p:cNvSpPr/>
          <p:nvPr/>
        </p:nvSpPr>
        <p:spPr bwMode="auto">
          <a:xfrm>
            <a:off x="7133571" y="40643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82" name="Rectangle 181"/>
          <p:cNvSpPr/>
          <p:nvPr/>
        </p:nvSpPr>
        <p:spPr bwMode="auto">
          <a:xfrm>
            <a:off x="7358696" y="40643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84" name="Rectangle 183"/>
          <p:cNvSpPr/>
          <p:nvPr/>
        </p:nvSpPr>
        <p:spPr bwMode="auto">
          <a:xfrm>
            <a:off x="8586236" y="40643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85" name="Rectangle 184"/>
          <p:cNvSpPr/>
          <p:nvPr/>
        </p:nvSpPr>
        <p:spPr bwMode="auto">
          <a:xfrm>
            <a:off x="6119117" y="4064312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86" name="Rectangle 185"/>
          <p:cNvSpPr/>
          <p:nvPr/>
        </p:nvSpPr>
        <p:spPr bwMode="auto">
          <a:xfrm>
            <a:off x="5714257" y="40643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87" name="Rectangle 186"/>
          <p:cNvSpPr/>
          <p:nvPr/>
        </p:nvSpPr>
        <p:spPr bwMode="auto">
          <a:xfrm>
            <a:off x="7594638" y="40643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88" name="Rectangle 187"/>
          <p:cNvSpPr/>
          <p:nvPr/>
        </p:nvSpPr>
        <p:spPr bwMode="auto">
          <a:xfrm>
            <a:off x="8334866" y="40643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89" name="Rectangle 188"/>
          <p:cNvSpPr/>
          <p:nvPr/>
        </p:nvSpPr>
        <p:spPr bwMode="auto">
          <a:xfrm>
            <a:off x="8082873" y="40643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90" name="Rectangle 189"/>
          <p:cNvSpPr/>
          <p:nvPr/>
        </p:nvSpPr>
        <p:spPr bwMode="auto">
          <a:xfrm>
            <a:off x="7830879" y="40643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205" name="Rectangle 204"/>
          <p:cNvSpPr/>
          <p:nvPr/>
        </p:nvSpPr>
        <p:spPr bwMode="auto">
          <a:xfrm>
            <a:off x="1981200" y="5102158"/>
            <a:ext cx="7086600" cy="612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219" name="Rectangle 218"/>
          <p:cNvSpPr/>
          <p:nvPr/>
        </p:nvSpPr>
        <p:spPr bwMode="auto">
          <a:xfrm>
            <a:off x="2130607" y="5178361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220" name="Rectangle 219"/>
          <p:cNvSpPr/>
          <p:nvPr/>
        </p:nvSpPr>
        <p:spPr bwMode="auto">
          <a:xfrm>
            <a:off x="3423925" y="5277026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221" name="Rectangle 220"/>
          <p:cNvSpPr/>
          <p:nvPr/>
        </p:nvSpPr>
        <p:spPr bwMode="auto">
          <a:xfrm>
            <a:off x="3659243" y="5277026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222" name="Rectangle 221"/>
          <p:cNvSpPr/>
          <p:nvPr/>
        </p:nvSpPr>
        <p:spPr bwMode="auto">
          <a:xfrm>
            <a:off x="3884368" y="5277026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223" name="Rectangle 222"/>
          <p:cNvSpPr/>
          <p:nvPr/>
        </p:nvSpPr>
        <p:spPr bwMode="auto">
          <a:xfrm>
            <a:off x="5111908" y="5277026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224" name="Rectangle 223"/>
          <p:cNvSpPr/>
          <p:nvPr/>
        </p:nvSpPr>
        <p:spPr bwMode="auto">
          <a:xfrm>
            <a:off x="2644789" y="5277026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225" name="Rectangle 224"/>
          <p:cNvSpPr/>
          <p:nvPr/>
        </p:nvSpPr>
        <p:spPr bwMode="auto">
          <a:xfrm>
            <a:off x="2239929" y="5277026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226" name="Rectangle 225"/>
          <p:cNvSpPr/>
          <p:nvPr/>
        </p:nvSpPr>
        <p:spPr bwMode="auto">
          <a:xfrm>
            <a:off x="4120310" y="5277026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227" name="Rectangle 226"/>
          <p:cNvSpPr/>
          <p:nvPr/>
        </p:nvSpPr>
        <p:spPr bwMode="auto">
          <a:xfrm>
            <a:off x="4860538" y="5277026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228" name="Rectangle 227"/>
          <p:cNvSpPr/>
          <p:nvPr/>
        </p:nvSpPr>
        <p:spPr bwMode="auto">
          <a:xfrm>
            <a:off x="4608545" y="5277026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229" name="Rectangle 228"/>
          <p:cNvSpPr/>
          <p:nvPr/>
        </p:nvSpPr>
        <p:spPr bwMode="auto">
          <a:xfrm>
            <a:off x="4356551" y="5277026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208" name="Rectangle 207"/>
          <p:cNvSpPr/>
          <p:nvPr/>
        </p:nvSpPr>
        <p:spPr bwMode="auto">
          <a:xfrm>
            <a:off x="5604935" y="5181604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209" name="Rectangle 208"/>
          <p:cNvSpPr/>
          <p:nvPr/>
        </p:nvSpPr>
        <p:spPr bwMode="auto">
          <a:xfrm>
            <a:off x="6898253" y="5280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210" name="Rectangle 209"/>
          <p:cNvSpPr/>
          <p:nvPr/>
        </p:nvSpPr>
        <p:spPr bwMode="auto">
          <a:xfrm>
            <a:off x="7133571" y="5280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211" name="Rectangle 210"/>
          <p:cNvSpPr/>
          <p:nvPr/>
        </p:nvSpPr>
        <p:spPr bwMode="auto">
          <a:xfrm>
            <a:off x="7358696" y="5280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212" name="Rectangle 211"/>
          <p:cNvSpPr/>
          <p:nvPr/>
        </p:nvSpPr>
        <p:spPr bwMode="auto">
          <a:xfrm>
            <a:off x="8586236" y="5280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213" name="Rectangle 212"/>
          <p:cNvSpPr/>
          <p:nvPr/>
        </p:nvSpPr>
        <p:spPr bwMode="auto">
          <a:xfrm>
            <a:off x="6119117" y="5280269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214" name="Rectangle 213"/>
          <p:cNvSpPr/>
          <p:nvPr/>
        </p:nvSpPr>
        <p:spPr bwMode="auto">
          <a:xfrm>
            <a:off x="5714257" y="5280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215" name="Rectangle 214"/>
          <p:cNvSpPr/>
          <p:nvPr/>
        </p:nvSpPr>
        <p:spPr bwMode="auto">
          <a:xfrm>
            <a:off x="7594638" y="5280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216" name="Rectangle 215"/>
          <p:cNvSpPr/>
          <p:nvPr/>
        </p:nvSpPr>
        <p:spPr bwMode="auto">
          <a:xfrm>
            <a:off x="8334866" y="5280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217" name="Rectangle 216"/>
          <p:cNvSpPr/>
          <p:nvPr/>
        </p:nvSpPr>
        <p:spPr bwMode="auto">
          <a:xfrm>
            <a:off x="8082873" y="5280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218" name="Rectangle 217"/>
          <p:cNvSpPr/>
          <p:nvPr/>
        </p:nvSpPr>
        <p:spPr bwMode="auto">
          <a:xfrm>
            <a:off x="7830879" y="5280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cxnSp>
        <p:nvCxnSpPr>
          <p:cNvPr id="231" name="Shape 230"/>
          <p:cNvCxnSpPr>
            <a:stCxn id="129" idx="2"/>
            <a:endCxn id="100" idx="3"/>
          </p:cNvCxnSpPr>
          <p:nvPr/>
        </p:nvCxnSpPr>
        <p:spPr bwMode="auto">
          <a:xfrm rot="5400000">
            <a:off x="8578128" y="2623272"/>
            <a:ext cx="1373222" cy="393878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32" name="TextBox 131"/>
          <p:cNvSpPr txBox="1"/>
          <p:nvPr/>
        </p:nvSpPr>
        <p:spPr>
          <a:xfrm>
            <a:off x="9448801" y="3246572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find set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D0BB93-3C13-4ADC-B2F7-FA112A803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/>
      <p:bldP spid="13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organization of various cache designs</a:t>
            </a:r>
          </a:p>
          <a:p>
            <a:pPr lvl="1"/>
            <a:r>
              <a:rPr lang="en-US" dirty="0"/>
              <a:t>Direct-mapped caches</a:t>
            </a:r>
          </a:p>
          <a:p>
            <a:pPr lvl="1"/>
            <a:r>
              <a:rPr lang="en-US" dirty="0"/>
              <a:t>N-way set-associative caches</a:t>
            </a:r>
          </a:p>
          <a:p>
            <a:pPr lvl="1"/>
            <a:r>
              <a:rPr lang="en-US" dirty="0"/>
              <a:t>Fully-associative caches</a:t>
            </a:r>
          </a:p>
          <a:p>
            <a:endParaRPr lang="en-US" dirty="0"/>
          </a:p>
          <a:p>
            <a:r>
              <a:rPr lang="en-US" dirty="0"/>
              <a:t>Understand how cache memories are used to reduce the average time to access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2-way set-associative cache (associativity = 2)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905000" y="1154669"/>
            <a:ext cx="35948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A = 2: Two lines per set</a:t>
            </a:r>
          </a:p>
          <a:p>
            <a:r>
              <a:rPr lang="en-US" sz="2000" dirty="0">
                <a:latin typeface="Calibri" pitchFamily="34" charset="0"/>
              </a:rPr>
              <a:t>Assume: cache block size 8 bytes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8090078" y="186275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 bits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9080678" y="1862752"/>
            <a:ext cx="762000" cy="270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0…01</a:t>
            </a:r>
          </a:p>
        </p:txBody>
      </p:sp>
      <p:sp>
        <p:nvSpPr>
          <p:cNvPr id="130" name="Rectangle 129"/>
          <p:cNvSpPr/>
          <p:nvPr/>
        </p:nvSpPr>
        <p:spPr bwMode="auto">
          <a:xfrm>
            <a:off x="9842678" y="1862752"/>
            <a:ext cx="520522" cy="2708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8001001" y="1522790"/>
            <a:ext cx="2534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Address of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short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  <p:sp>
        <p:nvSpPr>
          <p:cNvPr id="100" name="Rectangle 99"/>
          <p:cNvSpPr/>
          <p:nvPr/>
        </p:nvSpPr>
        <p:spPr bwMode="auto">
          <a:xfrm>
            <a:off x="1981200" y="3200401"/>
            <a:ext cx="7086600" cy="612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2130607" y="3276604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3423925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16" name="Rectangle 115"/>
          <p:cNvSpPr/>
          <p:nvPr/>
        </p:nvSpPr>
        <p:spPr bwMode="auto">
          <a:xfrm>
            <a:off x="3659243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17" name="Rectangle 116"/>
          <p:cNvSpPr/>
          <p:nvPr/>
        </p:nvSpPr>
        <p:spPr bwMode="auto">
          <a:xfrm>
            <a:off x="3884368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18" name="Rectangle 117"/>
          <p:cNvSpPr/>
          <p:nvPr/>
        </p:nvSpPr>
        <p:spPr bwMode="auto">
          <a:xfrm>
            <a:off x="5111908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19" name="Rectangle 118"/>
          <p:cNvSpPr/>
          <p:nvPr/>
        </p:nvSpPr>
        <p:spPr bwMode="auto">
          <a:xfrm>
            <a:off x="2644789" y="3375269"/>
            <a:ext cx="61978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20" name="Rectangle 119"/>
          <p:cNvSpPr/>
          <p:nvPr/>
        </p:nvSpPr>
        <p:spPr bwMode="auto">
          <a:xfrm>
            <a:off x="2239929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21" name="Rectangle 120"/>
          <p:cNvSpPr/>
          <p:nvPr/>
        </p:nvSpPr>
        <p:spPr bwMode="auto">
          <a:xfrm>
            <a:off x="4120310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22" name="Rectangle 121"/>
          <p:cNvSpPr/>
          <p:nvPr/>
        </p:nvSpPr>
        <p:spPr bwMode="auto">
          <a:xfrm>
            <a:off x="4860538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23" name="Rectangle 122"/>
          <p:cNvSpPr/>
          <p:nvPr/>
        </p:nvSpPr>
        <p:spPr bwMode="auto">
          <a:xfrm>
            <a:off x="4608545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24" name="Rectangle 123"/>
          <p:cNvSpPr/>
          <p:nvPr/>
        </p:nvSpPr>
        <p:spPr bwMode="auto">
          <a:xfrm>
            <a:off x="4356551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03" name="Rectangle 102"/>
          <p:cNvSpPr/>
          <p:nvPr/>
        </p:nvSpPr>
        <p:spPr bwMode="auto">
          <a:xfrm>
            <a:off x="5604935" y="3279847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6898253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05" name="Rectangle 104"/>
          <p:cNvSpPr/>
          <p:nvPr/>
        </p:nvSpPr>
        <p:spPr bwMode="auto">
          <a:xfrm>
            <a:off x="7133571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06" name="Rectangle 105"/>
          <p:cNvSpPr/>
          <p:nvPr/>
        </p:nvSpPr>
        <p:spPr bwMode="auto">
          <a:xfrm>
            <a:off x="7358696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07" name="Rectangle 106"/>
          <p:cNvSpPr/>
          <p:nvPr/>
        </p:nvSpPr>
        <p:spPr bwMode="auto">
          <a:xfrm>
            <a:off x="8586236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08" name="Rectangle 107"/>
          <p:cNvSpPr/>
          <p:nvPr/>
        </p:nvSpPr>
        <p:spPr bwMode="auto">
          <a:xfrm>
            <a:off x="6119117" y="3378512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09" name="Rectangle 108"/>
          <p:cNvSpPr/>
          <p:nvPr/>
        </p:nvSpPr>
        <p:spPr bwMode="auto">
          <a:xfrm>
            <a:off x="5714257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10" name="Rectangle 109"/>
          <p:cNvSpPr/>
          <p:nvPr/>
        </p:nvSpPr>
        <p:spPr bwMode="auto">
          <a:xfrm>
            <a:off x="7594638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11" name="Rectangle 110"/>
          <p:cNvSpPr/>
          <p:nvPr/>
        </p:nvSpPr>
        <p:spPr bwMode="auto">
          <a:xfrm>
            <a:off x="8334866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12" name="Rectangle 111"/>
          <p:cNvSpPr/>
          <p:nvPr/>
        </p:nvSpPr>
        <p:spPr bwMode="auto">
          <a:xfrm>
            <a:off x="8082873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13" name="Rectangle 112"/>
          <p:cNvSpPr/>
          <p:nvPr/>
        </p:nvSpPr>
        <p:spPr bwMode="auto">
          <a:xfrm>
            <a:off x="7830879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cxnSp>
        <p:nvCxnSpPr>
          <p:cNvPr id="231" name="Shape 230"/>
          <p:cNvCxnSpPr>
            <a:stCxn id="129" idx="2"/>
            <a:endCxn id="100" idx="3"/>
          </p:cNvCxnSpPr>
          <p:nvPr/>
        </p:nvCxnSpPr>
        <p:spPr bwMode="auto">
          <a:xfrm rot="5400000">
            <a:off x="8578128" y="2623272"/>
            <a:ext cx="1373222" cy="393878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32" name="Shape 131"/>
          <p:cNvCxnSpPr>
            <a:stCxn id="128" idx="1"/>
            <a:endCxn id="108" idx="0"/>
          </p:cNvCxnSpPr>
          <p:nvPr/>
        </p:nvCxnSpPr>
        <p:spPr bwMode="auto">
          <a:xfrm rot="10800000" flipV="1">
            <a:off x="6429013" y="1998176"/>
            <a:ext cx="1661067" cy="1380336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34" name="Shape 133"/>
          <p:cNvCxnSpPr>
            <a:stCxn id="128" idx="1"/>
            <a:endCxn id="119" idx="0"/>
          </p:cNvCxnSpPr>
          <p:nvPr/>
        </p:nvCxnSpPr>
        <p:spPr bwMode="auto">
          <a:xfrm rot="10800000" flipV="1">
            <a:off x="2954685" y="1998176"/>
            <a:ext cx="5135395" cy="1377093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35" name="TextBox 134"/>
          <p:cNvSpPr txBox="1"/>
          <p:nvPr/>
        </p:nvSpPr>
        <p:spPr>
          <a:xfrm>
            <a:off x="4953001" y="1981200"/>
            <a:ext cx="15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compare both</a:t>
            </a:r>
          </a:p>
        </p:txBody>
      </p:sp>
      <p:cxnSp>
        <p:nvCxnSpPr>
          <p:cNvPr id="136" name="Straight Connector 135"/>
          <p:cNvCxnSpPr/>
          <p:nvPr/>
        </p:nvCxnSpPr>
        <p:spPr bwMode="auto">
          <a:xfrm rot="5400000">
            <a:off x="2160949" y="3171463"/>
            <a:ext cx="400914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38" name="TextBox 137"/>
          <p:cNvSpPr txBox="1"/>
          <p:nvPr/>
        </p:nvSpPr>
        <p:spPr>
          <a:xfrm>
            <a:off x="1981200" y="2628106"/>
            <a:ext cx="1021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valid?  + 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2942537" y="2641599"/>
            <a:ext cx="2392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tag match? if yes </a:t>
            </a:r>
            <a:r>
              <a:rPr lang="en-US" dirty="0">
                <a:latin typeface="Calibri" pitchFamily="34" charset="0"/>
                <a:sym typeface="Wingdings"/>
              </a:rPr>
              <a:t></a:t>
            </a:r>
            <a:r>
              <a:rPr lang="en-US" dirty="0">
                <a:latin typeface="Calibri" pitchFamily="34" charset="0"/>
              </a:rPr>
              <a:t> hit</a:t>
            </a:r>
          </a:p>
        </p:txBody>
      </p:sp>
      <p:cxnSp>
        <p:nvCxnSpPr>
          <p:cNvPr id="143" name="Elbow Connector 142"/>
          <p:cNvCxnSpPr>
            <a:stCxn id="130" idx="2"/>
            <a:endCxn id="121" idx="2"/>
          </p:cNvCxnSpPr>
          <p:nvPr/>
        </p:nvCxnSpPr>
        <p:spPr bwMode="auto">
          <a:xfrm rot="5400000">
            <a:off x="6418066" y="-46496"/>
            <a:ext cx="1504779" cy="5864970"/>
          </a:xfrm>
          <a:prstGeom prst="bentConnector3">
            <a:avLst>
              <a:gd name="adj1" fmla="val 15004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45" name="TextBox 144"/>
          <p:cNvSpPr txBox="1"/>
          <p:nvPr/>
        </p:nvSpPr>
        <p:spPr>
          <a:xfrm>
            <a:off x="6629400" y="4355068"/>
            <a:ext cx="1301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block offset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2648186" y="3377238"/>
            <a:ext cx="619789" cy="26311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86707" y="5266226"/>
            <a:ext cx="7740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The data we want is either on the left, or on the right, or not in </a:t>
            </a:r>
            <a:r>
              <a:rPr lang="en-US">
                <a:latin typeface="Calibri" pitchFamily="34" charset="0"/>
              </a:rPr>
              <a:t>the cache at all.</a:t>
            </a:r>
            <a:endParaRPr lang="en-US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It can’t be anywhere else! Addresses map to a single set!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6E06D-E6DA-4D73-B75B-FDC1CE5CB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/>
      <p:bldP spid="138" grpId="0"/>
      <p:bldP spid="139" grpId="0"/>
      <p:bldP spid="145" grpId="0"/>
      <p:bldP spid="4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2-way set-associative cache (associativity = 2)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905000" y="1154669"/>
            <a:ext cx="35948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A = 2: Two lines per set</a:t>
            </a:r>
          </a:p>
          <a:p>
            <a:r>
              <a:rPr lang="en-US" sz="2000" dirty="0">
                <a:latin typeface="Calibri" pitchFamily="34" charset="0"/>
              </a:rPr>
              <a:t>Assume: cache block size 8 bytes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8090078" y="186275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 bits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9080678" y="1862752"/>
            <a:ext cx="762000" cy="270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0…01</a:t>
            </a:r>
          </a:p>
        </p:txBody>
      </p:sp>
      <p:sp>
        <p:nvSpPr>
          <p:cNvPr id="130" name="Rectangle 129"/>
          <p:cNvSpPr/>
          <p:nvPr/>
        </p:nvSpPr>
        <p:spPr bwMode="auto">
          <a:xfrm>
            <a:off x="9842678" y="1862752"/>
            <a:ext cx="520522" cy="2708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8001001" y="1522790"/>
            <a:ext cx="2534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Address of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short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  <p:sp>
        <p:nvSpPr>
          <p:cNvPr id="100" name="Rectangle 99"/>
          <p:cNvSpPr/>
          <p:nvPr/>
        </p:nvSpPr>
        <p:spPr bwMode="auto">
          <a:xfrm>
            <a:off x="1981200" y="3200401"/>
            <a:ext cx="7086600" cy="612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2130607" y="3276604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3423925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16" name="Rectangle 115"/>
          <p:cNvSpPr/>
          <p:nvPr/>
        </p:nvSpPr>
        <p:spPr bwMode="auto">
          <a:xfrm>
            <a:off x="3659243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17" name="Rectangle 116"/>
          <p:cNvSpPr/>
          <p:nvPr/>
        </p:nvSpPr>
        <p:spPr bwMode="auto">
          <a:xfrm>
            <a:off x="3884368" y="3375269"/>
            <a:ext cx="235319" cy="263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18" name="Rectangle 117"/>
          <p:cNvSpPr/>
          <p:nvPr/>
        </p:nvSpPr>
        <p:spPr bwMode="auto">
          <a:xfrm>
            <a:off x="5111908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19" name="Rectangle 118"/>
          <p:cNvSpPr/>
          <p:nvPr/>
        </p:nvSpPr>
        <p:spPr bwMode="auto">
          <a:xfrm>
            <a:off x="2644789" y="3375269"/>
            <a:ext cx="619789" cy="26311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20" name="Rectangle 119"/>
          <p:cNvSpPr/>
          <p:nvPr/>
        </p:nvSpPr>
        <p:spPr bwMode="auto">
          <a:xfrm>
            <a:off x="2239929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21" name="Rectangle 120"/>
          <p:cNvSpPr/>
          <p:nvPr/>
        </p:nvSpPr>
        <p:spPr bwMode="auto">
          <a:xfrm>
            <a:off x="4120310" y="3375269"/>
            <a:ext cx="235319" cy="263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22" name="Rectangle 121"/>
          <p:cNvSpPr/>
          <p:nvPr/>
        </p:nvSpPr>
        <p:spPr bwMode="auto">
          <a:xfrm>
            <a:off x="4860538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23" name="Rectangle 122"/>
          <p:cNvSpPr/>
          <p:nvPr/>
        </p:nvSpPr>
        <p:spPr bwMode="auto">
          <a:xfrm>
            <a:off x="4608545" y="3375269"/>
            <a:ext cx="252617" cy="263110"/>
          </a:xfrm>
          <a:prstGeom prst="rect">
            <a:avLst/>
          </a:prstGeom>
          <a:solidFill>
            <a:srgbClr val="FFFF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24" name="Rectangle 123"/>
          <p:cNvSpPr/>
          <p:nvPr/>
        </p:nvSpPr>
        <p:spPr bwMode="auto">
          <a:xfrm>
            <a:off x="4356551" y="3375269"/>
            <a:ext cx="252617" cy="263110"/>
          </a:xfrm>
          <a:prstGeom prst="rect">
            <a:avLst/>
          </a:prstGeom>
          <a:solidFill>
            <a:srgbClr val="FFFF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03" name="Rectangle 102"/>
          <p:cNvSpPr/>
          <p:nvPr/>
        </p:nvSpPr>
        <p:spPr bwMode="auto">
          <a:xfrm>
            <a:off x="5604935" y="3279847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6898253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05" name="Rectangle 104"/>
          <p:cNvSpPr/>
          <p:nvPr/>
        </p:nvSpPr>
        <p:spPr bwMode="auto">
          <a:xfrm>
            <a:off x="7133571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06" name="Rectangle 105"/>
          <p:cNvSpPr/>
          <p:nvPr/>
        </p:nvSpPr>
        <p:spPr bwMode="auto">
          <a:xfrm>
            <a:off x="7358696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07" name="Rectangle 106"/>
          <p:cNvSpPr/>
          <p:nvPr/>
        </p:nvSpPr>
        <p:spPr bwMode="auto">
          <a:xfrm>
            <a:off x="8586236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08" name="Rectangle 107"/>
          <p:cNvSpPr/>
          <p:nvPr/>
        </p:nvSpPr>
        <p:spPr bwMode="auto">
          <a:xfrm>
            <a:off x="6119117" y="3378512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09" name="Rectangle 108"/>
          <p:cNvSpPr/>
          <p:nvPr/>
        </p:nvSpPr>
        <p:spPr bwMode="auto">
          <a:xfrm>
            <a:off x="5714257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10" name="Rectangle 109"/>
          <p:cNvSpPr/>
          <p:nvPr/>
        </p:nvSpPr>
        <p:spPr bwMode="auto">
          <a:xfrm>
            <a:off x="7594638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11" name="Rectangle 110"/>
          <p:cNvSpPr/>
          <p:nvPr/>
        </p:nvSpPr>
        <p:spPr bwMode="auto">
          <a:xfrm>
            <a:off x="8334866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12" name="Rectangle 111"/>
          <p:cNvSpPr/>
          <p:nvPr/>
        </p:nvSpPr>
        <p:spPr bwMode="auto">
          <a:xfrm>
            <a:off x="8082873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13" name="Rectangle 112"/>
          <p:cNvSpPr/>
          <p:nvPr/>
        </p:nvSpPr>
        <p:spPr bwMode="auto">
          <a:xfrm>
            <a:off x="7830879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cxnSp>
        <p:nvCxnSpPr>
          <p:cNvPr id="231" name="Shape 230"/>
          <p:cNvCxnSpPr>
            <a:stCxn id="129" idx="2"/>
            <a:endCxn id="100" idx="3"/>
          </p:cNvCxnSpPr>
          <p:nvPr/>
        </p:nvCxnSpPr>
        <p:spPr bwMode="auto">
          <a:xfrm rot="5400000">
            <a:off x="8578128" y="2623272"/>
            <a:ext cx="1373222" cy="393878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32" name="Shape 131"/>
          <p:cNvCxnSpPr>
            <a:stCxn id="128" idx="1"/>
            <a:endCxn id="108" idx="0"/>
          </p:cNvCxnSpPr>
          <p:nvPr/>
        </p:nvCxnSpPr>
        <p:spPr bwMode="auto">
          <a:xfrm rot="10800000" flipV="1">
            <a:off x="6429013" y="1998176"/>
            <a:ext cx="1661067" cy="1380336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34" name="Shape 133"/>
          <p:cNvCxnSpPr>
            <a:stCxn id="128" idx="1"/>
            <a:endCxn id="119" idx="0"/>
          </p:cNvCxnSpPr>
          <p:nvPr/>
        </p:nvCxnSpPr>
        <p:spPr bwMode="auto">
          <a:xfrm rot="10800000" flipV="1">
            <a:off x="2954685" y="1998176"/>
            <a:ext cx="5135395" cy="1377093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35" name="TextBox 134"/>
          <p:cNvSpPr txBox="1"/>
          <p:nvPr/>
        </p:nvSpPr>
        <p:spPr>
          <a:xfrm>
            <a:off x="4953001" y="1981200"/>
            <a:ext cx="1529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compare both</a:t>
            </a:r>
          </a:p>
        </p:txBody>
      </p:sp>
      <p:cxnSp>
        <p:nvCxnSpPr>
          <p:cNvPr id="136" name="Straight Connector 135"/>
          <p:cNvCxnSpPr/>
          <p:nvPr/>
        </p:nvCxnSpPr>
        <p:spPr bwMode="auto">
          <a:xfrm rot="5400000">
            <a:off x="2160949" y="3171463"/>
            <a:ext cx="400914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38" name="TextBox 137"/>
          <p:cNvSpPr txBox="1"/>
          <p:nvPr/>
        </p:nvSpPr>
        <p:spPr>
          <a:xfrm>
            <a:off x="1981200" y="2641599"/>
            <a:ext cx="1021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valid?  + 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2942538" y="2641599"/>
            <a:ext cx="228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tag match? if yes = hit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6629400" y="4355068"/>
            <a:ext cx="1301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block offset</a:t>
            </a:r>
          </a:p>
        </p:txBody>
      </p:sp>
      <p:sp>
        <p:nvSpPr>
          <p:cNvPr id="43" name="Down Arrow 42"/>
          <p:cNvSpPr/>
          <p:nvPr/>
        </p:nvSpPr>
        <p:spPr bwMode="auto">
          <a:xfrm flipV="1">
            <a:off x="3677048" y="3733800"/>
            <a:ext cx="733658" cy="10668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763040" y="4812268"/>
            <a:ext cx="2973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short int</a:t>
            </a:r>
            <a:r>
              <a:rPr lang="en-US" dirty="0">
                <a:latin typeface="Calibri" pitchFamily="34" charset="0"/>
              </a:rPr>
              <a:t> is here (2 bytes)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981200" y="5199459"/>
            <a:ext cx="73616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If no match: 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One line in set is selected for eviction and replacement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Replacement policies: random, least recently used (LRU), …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More clever </a:t>
            </a:r>
            <a:r>
              <a:rPr lang="is-IS" dirty="0">
                <a:latin typeface="Calibri" pitchFamily="34" charset="0"/>
              </a:rPr>
              <a:t>→</a:t>
            </a:r>
            <a:r>
              <a:rPr lang="en-US" dirty="0">
                <a:latin typeface="Calibri" pitchFamily="34" charset="0"/>
              </a:rPr>
              <a:t> lower miss rate, but harder to implement in hardware</a:t>
            </a:r>
          </a:p>
        </p:txBody>
      </p:sp>
      <p:cxnSp>
        <p:nvCxnSpPr>
          <p:cNvPr id="46" name="Elbow Connector 45"/>
          <p:cNvCxnSpPr/>
          <p:nvPr/>
        </p:nvCxnSpPr>
        <p:spPr bwMode="auto">
          <a:xfrm rot="5400000">
            <a:off x="6418066" y="-46496"/>
            <a:ext cx="1504779" cy="5864970"/>
          </a:xfrm>
          <a:prstGeom prst="bentConnector3">
            <a:avLst>
              <a:gd name="adj1" fmla="val 15004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4A07E2-A58D-4F97-A382-31139802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802" name="Rectangle 50"/>
          <p:cNvSpPr>
            <a:spLocks noChangeArrowheads="1"/>
          </p:cNvSpPr>
          <p:nvPr/>
        </p:nvSpPr>
        <p:spPr bwMode="auto">
          <a:xfrm>
            <a:off x="2935443" y="5195219"/>
            <a:ext cx="2662237" cy="397545"/>
          </a:xfrm>
          <a:prstGeom prst="rect">
            <a:avLst/>
          </a:prstGeom>
          <a:solidFill>
            <a:srgbClr val="DEDFF5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 anchor="ctr">
            <a:prstTxWarp prst="textNoShape">
              <a:avLst/>
            </a:prstTxWarp>
            <a:spAutoFit/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202801" name="Rectangle 49"/>
          <p:cNvSpPr>
            <a:spLocks noChangeArrowheads="1"/>
          </p:cNvSpPr>
          <p:nvPr/>
        </p:nvSpPr>
        <p:spPr bwMode="auto">
          <a:xfrm>
            <a:off x="7059610" y="5181764"/>
            <a:ext cx="2662237" cy="397545"/>
          </a:xfrm>
          <a:prstGeom prst="rect">
            <a:avLst/>
          </a:prstGeom>
          <a:solidFill>
            <a:srgbClr val="DEDFF5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 anchor="ctr">
            <a:prstTxWarp prst="textNoShape">
              <a:avLst/>
            </a:prstTxWarp>
            <a:spAutoFit/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2-way set-associative cache simulation</a:t>
            </a:r>
          </a:p>
        </p:txBody>
      </p:sp>
      <p:sp>
        <p:nvSpPr>
          <p:cNvPr id="202755" name="Rectangle 3"/>
          <p:cNvSpPr>
            <a:spLocks noChangeArrowheads="1"/>
          </p:cNvSpPr>
          <p:nvPr/>
        </p:nvSpPr>
        <p:spPr bwMode="auto">
          <a:xfrm>
            <a:off x="1860749" y="2327929"/>
            <a:ext cx="4572000" cy="19364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Address </a:t>
            </a:r>
            <a:r>
              <a:rPr lang="en-US" sz="2000" dirty="0">
                <a:latin typeface="Calibri"/>
                <a:cs typeface="Calibri"/>
              </a:rPr>
              <a:t>trace (reads, one byte per read):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	0	[00   </a:t>
            </a:r>
            <a:r>
              <a:rPr lang="en-US" sz="2000" dirty="0">
                <a:solidFill>
                  <a:srgbClr val="FF0000"/>
                </a:solidFill>
                <a:latin typeface="Calibri"/>
                <a:cs typeface="Calibri"/>
              </a:rPr>
              <a:t>0   </a:t>
            </a:r>
            <a:r>
              <a:rPr lang="en-US" sz="2000" dirty="0">
                <a:latin typeface="Calibri"/>
                <a:cs typeface="Calibri"/>
              </a:rPr>
              <a:t>0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 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	1	[00   </a:t>
            </a:r>
            <a:r>
              <a:rPr lang="en-US" sz="2000" dirty="0">
                <a:solidFill>
                  <a:srgbClr val="FF0000"/>
                </a:solidFill>
                <a:latin typeface="Calibri"/>
                <a:cs typeface="Calibri"/>
              </a:rPr>
              <a:t>0   </a:t>
            </a:r>
            <a:r>
              <a:rPr lang="en-US" sz="2000" dirty="0">
                <a:latin typeface="Calibri"/>
                <a:cs typeface="Calibri"/>
              </a:rPr>
              <a:t>1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  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	7	[01   </a:t>
            </a:r>
            <a:r>
              <a:rPr lang="en-US" sz="2000" dirty="0">
                <a:solidFill>
                  <a:srgbClr val="FF0000"/>
                </a:solidFill>
                <a:latin typeface="Calibri"/>
                <a:cs typeface="Calibri"/>
              </a:rPr>
              <a:t>1   </a:t>
            </a:r>
            <a:r>
              <a:rPr lang="en-US" sz="2000" dirty="0">
                <a:latin typeface="Calibri"/>
                <a:cs typeface="Calibri"/>
              </a:rPr>
              <a:t>1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  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	8	[10   </a:t>
            </a:r>
            <a:r>
              <a:rPr lang="en-US" sz="2000" dirty="0">
                <a:solidFill>
                  <a:srgbClr val="FF0000"/>
                </a:solidFill>
                <a:latin typeface="Calibri"/>
                <a:cs typeface="Calibri"/>
              </a:rPr>
              <a:t>0   </a:t>
            </a:r>
            <a:r>
              <a:rPr lang="en-US" sz="2000" dirty="0">
                <a:latin typeface="Calibri"/>
                <a:cs typeface="Calibri"/>
              </a:rPr>
              <a:t>0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  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	0	[00   </a:t>
            </a:r>
            <a:r>
              <a:rPr lang="en-US" sz="2000" dirty="0">
                <a:solidFill>
                  <a:srgbClr val="FF0000"/>
                </a:solidFill>
                <a:latin typeface="Calibri"/>
                <a:cs typeface="Calibri"/>
              </a:rPr>
              <a:t>0   </a:t>
            </a:r>
            <a:r>
              <a:rPr lang="en-US" sz="2000" dirty="0">
                <a:latin typeface="Calibri"/>
                <a:cs typeface="Calibri"/>
              </a:rPr>
              <a:t>0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</a:t>
            </a:r>
          </a:p>
        </p:txBody>
      </p:sp>
      <p:sp>
        <p:nvSpPr>
          <p:cNvPr id="202756" name="Rectangle 4"/>
          <p:cNvSpPr>
            <a:spLocks noChangeArrowheads="1"/>
          </p:cNvSpPr>
          <p:nvPr/>
        </p:nvSpPr>
        <p:spPr bwMode="auto">
          <a:xfrm>
            <a:off x="2964912" y="1935589"/>
            <a:ext cx="703262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xx</a:t>
            </a:r>
          </a:p>
        </p:txBody>
      </p:sp>
      <p:sp>
        <p:nvSpPr>
          <p:cNvPr id="202757" name="Rectangle 5"/>
          <p:cNvSpPr>
            <a:spLocks noChangeArrowheads="1"/>
          </p:cNvSpPr>
          <p:nvPr/>
        </p:nvSpPr>
        <p:spPr bwMode="auto">
          <a:xfrm>
            <a:off x="3083975" y="1601545"/>
            <a:ext cx="52638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t=2</a:t>
            </a:r>
          </a:p>
        </p:txBody>
      </p:sp>
      <p:sp>
        <p:nvSpPr>
          <p:cNvPr id="202758" name="Rectangle 6"/>
          <p:cNvSpPr>
            <a:spLocks noChangeArrowheads="1"/>
          </p:cNvSpPr>
          <p:nvPr/>
        </p:nvSpPr>
        <p:spPr bwMode="auto">
          <a:xfrm>
            <a:off x="3712625" y="1601545"/>
            <a:ext cx="553937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s=1</a:t>
            </a:r>
          </a:p>
        </p:txBody>
      </p:sp>
      <p:sp>
        <p:nvSpPr>
          <p:cNvPr id="202759" name="Rectangle 7"/>
          <p:cNvSpPr>
            <a:spLocks noChangeArrowheads="1"/>
          </p:cNvSpPr>
          <p:nvPr/>
        </p:nvSpPr>
        <p:spPr bwMode="auto">
          <a:xfrm>
            <a:off x="4452399" y="1601545"/>
            <a:ext cx="581238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b=1</a:t>
            </a:r>
          </a:p>
        </p:txBody>
      </p:sp>
      <p:sp>
        <p:nvSpPr>
          <p:cNvPr id="202760" name="Rectangle 8"/>
          <p:cNvSpPr>
            <a:spLocks noChangeArrowheads="1"/>
          </p:cNvSpPr>
          <p:nvPr/>
        </p:nvSpPr>
        <p:spPr bwMode="auto">
          <a:xfrm>
            <a:off x="3682462" y="1935589"/>
            <a:ext cx="703262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x</a:t>
            </a:r>
          </a:p>
        </p:txBody>
      </p:sp>
      <p:sp>
        <p:nvSpPr>
          <p:cNvPr id="202761" name="Rectangle 9"/>
          <p:cNvSpPr>
            <a:spLocks noChangeArrowheads="1"/>
          </p:cNvSpPr>
          <p:nvPr/>
        </p:nvSpPr>
        <p:spPr bwMode="auto">
          <a:xfrm>
            <a:off x="4398425" y="1935589"/>
            <a:ext cx="703263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x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935443" y="5089192"/>
            <a:ext cx="2662237" cy="306387"/>
            <a:chOff x="2027" y="3244"/>
            <a:chExt cx="1677" cy="193"/>
          </a:xfrm>
          <a:solidFill>
            <a:srgbClr val="DEDFF5"/>
          </a:solidFill>
        </p:grpSpPr>
        <p:sp>
          <p:nvSpPr>
            <p:cNvPr id="202763" name="Rectangle 11"/>
            <p:cNvSpPr>
              <a:spLocks noChangeArrowheads="1"/>
            </p:cNvSpPr>
            <p:nvPr/>
          </p:nvSpPr>
          <p:spPr bwMode="auto">
            <a:xfrm>
              <a:off x="2027" y="3244"/>
              <a:ext cx="35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202764" name="Rectangle 12"/>
            <p:cNvSpPr>
              <a:spLocks noChangeArrowheads="1"/>
            </p:cNvSpPr>
            <p:nvPr/>
          </p:nvSpPr>
          <p:spPr bwMode="auto">
            <a:xfrm>
              <a:off x="2389" y="3244"/>
              <a:ext cx="41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>
                  <a:latin typeface="Calibri"/>
                  <a:cs typeface="Calibri"/>
                </a:rPr>
                <a:t>?</a:t>
              </a:r>
            </a:p>
          </p:txBody>
        </p:sp>
        <p:sp>
          <p:nvSpPr>
            <p:cNvPr id="202765" name="Rectangle 13"/>
            <p:cNvSpPr>
              <a:spLocks noChangeArrowheads="1"/>
            </p:cNvSpPr>
            <p:nvPr/>
          </p:nvSpPr>
          <p:spPr bwMode="auto">
            <a:xfrm>
              <a:off x="2810" y="3244"/>
              <a:ext cx="894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>
                  <a:latin typeface="Calibri"/>
                  <a:cs typeface="Calibri"/>
                </a:rPr>
                <a:t>?</a:t>
              </a:r>
            </a:p>
          </p:txBody>
        </p:sp>
      </p:grpSp>
      <p:sp>
        <p:nvSpPr>
          <p:cNvPr id="202766" name="Rectangle 14"/>
          <p:cNvSpPr>
            <a:spLocks noChangeArrowheads="1"/>
          </p:cNvSpPr>
          <p:nvPr/>
        </p:nvSpPr>
        <p:spPr bwMode="auto">
          <a:xfrm>
            <a:off x="3084667" y="4706604"/>
            <a:ext cx="298158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alibri"/>
                <a:cs typeface="Calibri"/>
              </a:rPr>
              <a:t>v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202767" name="Rectangle 15"/>
          <p:cNvSpPr>
            <a:spLocks noChangeArrowheads="1"/>
          </p:cNvSpPr>
          <p:nvPr/>
        </p:nvSpPr>
        <p:spPr bwMode="auto">
          <a:xfrm>
            <a:off x="3562505" y="4706604"/>
            <a:ext cx="538533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Tag</a:t>
            </a:r>
          </a:p>
        </p:txBody>
      </p:sp>
      <p:sp>
        <p:nvSpPr>
          <p:cNvPr id="202768" name="Rectangle 16"/>
          <p:cNvSpPr>
            <a:spLocks noChangeArrowheads="1"/>
          </p:cNvSpPr>
          <p:nvPr/>
        </p:nvSpPr>
        <p:spPr bwMode="auto">
          <a:xfrm>
            <a:off x="4422930" y="4706604"/>
            <a:ext cx="757819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Block</a:t>
            </a:r>
          </a:p>
        </p:txBody>
      </p:sp>
      <p:sp>
        <p:nvSpPr>
          <p:cNvPr id="202769" name="Rectangle 17"/>
          <p:cNvSpPr>
            <a:spLocks noChangeArrowheads="1"/>
          </p:cNvSpPr>
          <p:nvPr/>
        </p:nvSpPr>
        <p:spPr bwMode="auto">
          <a:xfrm>
            <a:off x="2935442" y="5398753"/>
            <a:ext cx="55721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>
                <a:latin typeface="Calibri"/>
                <a:cs typeface="Calibri"/>
              </a:rPr>
              <a:t>0</a:t>
            </a:r>
          </a:p>
        </p:txBody>
      </p:sp>
      <p:sp>
        <p:nvSpPr>
          <p:cNvPr id="202770" name="Rectangle 18"/>
          <p:cNvSpPr>
            <a:spLocks noChangeArrowheads="1"/>
          </p:cNvSpPr>
          <p:nvPr/>
        </p:nvSpPr>
        <p:spPr bwMode="auto">
          <a:xfrm>
            <a:off x="3510117" y="5398753"/>
            <a:ext cx="65246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202771" name="Rectangle 19"/>
          <p:cNvSpPr>
            <a:spLocks noChangeArrowheads="1"/>
          </p:cNvSpPr>
          <p:nvPr/>
        </p:nvSpPr>
        <p:spPr bwMode="auto">
          <a:xfrm>
            <a:off x="4178455" y="5398753"/>
            <a:ext cx="1419225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202772" name="Rectangle 20"/>
          <p:cNvSpPr>
            <a:spLocks noChangeArrowheads="1"/>
          </p:cNvSpPr>
          <p:nvPr/>
        </p:nvSpPr>
        <p:spPr bwMode="auto">
          <a:xfrm>
            <a:off x="7059609" y="5075736"/>
            <a:ext cx="55721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>
                <a:latin typeface="Calibri"/>
                <a:cs typeface="Calibri"/>
              </a:rPr>
              <a:t>0</a:t>
            </a:r>
          </a:p>
        </p:txBody>
      </p:sp>
      <p:sp>
        <p:nvSpPr>
          <p:cNvPr id="202773" name="Rectangle 21"/>
          <p:cNvSpPr>
            <a:spLocks noChangeArrowheads="1"/>
          </p:cNvSpPr>
          <p:nvPr/>
        </p:nvSpPr>
        <p:spPr bwMode="auto">
          <a:xfrm>
            <a:off x="7634284" y="5075736"/>
            <a:ext cx="65246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202774" name="Rectangle 22"/>
          <p:cNvSpPr>
            <a:spLocks noChangeArrowheads="1"/>
          </p:cNvSpPr>
          <p:nvPr/>
        </p:nvSpPr>
        <p:spPr bwMode="auto">
          <a:xfrm>
            <a:off x="8302622" y="5075736"/>
            <a:ext cx="1419225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202775" name="Rectangle 23"/>
          <p:cNvSpPr>
            <a:spLocks noChangeArrowheads="1"/>
          </p:cNvSpPr>
          <p:nvPr/>
        </p:nvSpPr>
        <p:spPr bwMode="auto">
          <a:xfrm>
            <a:off x="7059609" y="5399586"/>
            <a:ext cx="55721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>
                <a:latin typeface="Calibri"/>
                <a:cs typeface="Calibri"/>
              </a:rPr>
              <a:t>0</a:t>
            </a:r>
          </a:p>
        </p:txBody>
      </p:sp>
      <p:sp>
        <p:nvSpPr>
          <p:cNvPr id="202776" name="Rectangle 24"/>
          <p:cNvSpPr>
            <a:spLocks noChangeArrowheads="1"/>
          </p:cNvSpPr>
          <p:nvPr/>
        </p:nvSpPr>
        <p:spPr bwMode="auto">
          <a:xfrm>
            <a:off x="7634284" y="5399586"/>
            <a:ext cx="65246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202777" name="Rectangle 25"/>
          <p:cNvSpPr>
            <a:spLocks noChangeArrowheads="1"/>
          </p:cNvSpPr>
          <p:nvPr/>
        </p:nvSpPr>
        <p:spPr bwMode="auto">
          <a:xfrm>
            <a:off x="8302622" y="5399586"/>
            <a:ext cx="1419225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202779" name="Text Box 27"/>
          <p:cNvSpPr txBox="1">
            <a:spLocks noChangeArrowheads="1"/>
          </p:cNvSpPr>
          <p:nvPr/>
        </p:nvSpPr>
        <p:spPr bwMode="auto">
          <a:xfrm>
            <a:off x="5335955" y="2699441"/>
            <a:ext cx="658834" cy="3075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miss</a:t>
            </a:r>
          </a:p>
        </p:txBody>
      </p: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2935443" y="5092367"/>
            <a:ext cx="2662237" cy="306387"/>
            <a:chOff x="2027" y="3244"/>
            <a:chExt cx="1677" cy="193"/>
          </a:xfrm>
          <a:solidFill>
            <a:srgbClr val="DEDFF5"/>
          </a:solidFill>
        </p:grpSpPr>
        <p:sp>
          <p:nvSpPr>
            <p:cNvPr id="202781" name="Rectangle 29"/>
            <p:cNvSpPr>
              <a:spLocks noChangeArrowheads="1"/>
            </p:cNvSpPr>
            <p:nvPr/>
          </p:nvSpPr>
          <p:spPr bwMode="auto">
            <a:xfrm>
              <a:off x="2027" y="3244"/>
              <a:ext cx="35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202782" name="Rectangle 30"/>
            <p:cNvSpPr>
              <a:spLocks noChangeArrowheads="1"/>
            </p:cNvSpPr>
            <p:nvPr/>
          </p:nvSpPr>
          <p:spPr bwMode="auto">
            <a:xfrm>
              <a:off x="2389" y="3244"/>
              <a:ext cx="41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>
                  <a:latin typeface="Calibri"/>
                  <a:cs typeface="Calibri"/>
                </a:rPr>
                <a:t>00</a:t>
              </a:r>
            </a:p>
          </p:txBody>
        </p:sp>
        <p:sp>
          <p:nvSpPr>
            <p:cNvPr id="202783" name="Rectangle 31"/>
            <p:cNvSpPr>
              <a:spLocks noChangeArrowheads="1"/>
            </p:cNvSpPr>
            <p:nvPr/>
          </p:nvSpPr>
          <p:spPr bwMode="auto">
            <a:xfrm>
              <a:off x="2810" y="3244"/>
              <a:ext cx="894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 dirty="0">
                  <a:latin typeface="Calibri"/>
                  <a:cs typeface="Calibri"/>
                </a:rPr>
                <a:t>M[1-0]</a:t>
              </a:r>
            </a:p>
          </p:txBody>
        </p:sp>
      </p:grpSp>
      <p:sp>
        <p:nvSpPr>
          <p:cNvPr id="202784" name="Text Box 32"/>
          <p:cNvSpPr txBox="1">
            <a:spLocks noChangeArrowheads="1"/>
          </p:cNvSpPr>
          <p:nvPr/>
        </p:nvSpPr>
        <p:spPr bwMode="auto">
          <a:xfrm>
            <a:off x="5426443" y="2991343"/>
            <a:ext cx="471282" cy="3075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hit</a:t>
            </a:r>
          </a:p>
        </p:txBody>
      </p:sp>
      <p:sp>
        <p:nvSpPr>
          <p:cNvPr id="202785" name="Text Box 33"/>
          <p:cNvSpPr txBox="1">
            <a:spLocks noChangeArrowheads="1"/>
          </p:cNvSpPr>
          <p:nvPr/>
        </p:nvSpPr>
        <p:spPr bwMode="auto">
          <a:xfrm>
            <a:off x="5335955" y="3296143"/>
            <a:ext cx="658834" cy="3075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miss</a:t>
            </a:r>
          </a:p>
        </p:txBody>
      </p: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7059610" y="5072562"/>
            <a:ext cx="2662237" cy="306387"/>
            <a:chOff x="2027" y="3244"/>
            <a:chExt cx="1677" cy="193"/>
          </a:xfrm>
          <a:solidFill>
            <a:srgbClr val="DEDFF5"/>
          </a:solidFill>
        </p:grpSpPr>
        <p:sp>
          <p:nvSpPr>
            <p:cNvPr id="202787" name="Rectangle 35"/>
            <p:cNvSpPr>
              <a:spLocks noChangeArrowheads="1"/>
            </p:cNvSpPr>
            <p:nvPr/>
          </p:nvSpPr>
          <p:spPr bwMode="auto">
            <a:xfrm>
              <a:off x="2027" y="3244"/>
              <a:ext cx="35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202788" name="Rectangle 36"/>
            <p:cNvSpPr>
              <a:spLocks noChangeArrowheads="1"/>
            </p:cNvSpPr>
            <p:nvPr/>
          </p:nvSpPr>
          <p:spPr bwMode="auto">
            <a:xfrm>
              <a:off x="2389" y="3244"/>
              <a:ext cx="41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>
                  <a:latin typeface="Calibri"/>
                  <a:cs typeface="Calibri"/>
                </a:rPr>
                <a:t>01</a:t>
              </a:r>
            </a:p>
          </p:txBody>
        </p:sp>
        <p:sp>
          <p:nvSpPr>
            <p:cNvPr id="202789" name="Rectangle 37"/>
            <p:cNvSpPr>
              <a:spLocks noChangeArrowheads="1"/>
            </p:cNvSpPr>
            <p:nvPr/>
          </p:nvSpPr>
          <p:spPr bwMode="auto">
            <a:xfrm>
              <a:off x="2810" y="3244"/>
              <a:ext cx="894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 dirty="0">
                  <a:latin typeface="Calibri"/>
                  <a:cs typeface="Calibri"/>
                </a:rPr>
                <a:t>M[7-6]</a:t>
              </a:r>
            </a:p>
          </p:txBody>
        </p:sp>
      </p:grpSp>
      <p:sp>
        <p:nvSpPr>
          <p:cNvPr id="202790" name="Text Box 38"/>
          <p:cNvSpPr txBox="1">
            <a:spLocks noChangeArrowheads="1"/>
          </p:cNvSpPr>
          <p:nvPr/>
        </p:nvSpPr>
        <p:spPr bwMode="auto">
          <a:xfrm>
            <a:off x="5335955" y="3600943"/>
            <a:ext cx="658834" cy="3075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miss</a:t>
            </a:r>
          </a:p>
        </p:txBody>
      </p:sp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2935443" y="5395578"/>
            <a:ext cx="2662237" cy="306388"/>
            <a:chOff x="2027" y="3244"/>
            <a:chExt cx="1677" cy="193"/>
          </a:xfrm>
          <a:solidFill>
            <a:srgbClr val="DEDFF5"/>
          </a:solidFill>
        </p:grpSpPr>
        <p:sp>
          <p:nvSpPr>
            <p:cNvPr id="202792" name="Rectangle 40"/>
            <p:cNvSpPr>
              <a:spLocks noChangeArrowheads="1"/>
            </p:cNvSpPr>
            <p:nvPr/>
          </p:nvSpPr>
          <p:spPr bwMode="auto">
            <a:xfrm>
              <a:off x="2027" y="3244"/>
              <a:ext cx="35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202793" name="Rectangle 41"/>
            <p:cNvSpPr>
              <a:spLocks noChangeArrowheads="1"/>
            </p:cNvSpPr>
            <p:nvPr/>
          </p:nvSpPr>
          <p:spPr bwMode="auto">
            <a:xfrm>
              <a:off x="2389" y="3244"/>
              <a:ext cx="41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>
                  <a:latin typeface="Calibri"/>
                  <a:cs typeface="Calibri"/>
                </a:rPr>
                <a:t>10</a:t>
              </a:r>
            </a:p>
          </p:txBody>
        </p:sp>
        <p:sp>
          <p:nvSpPr>
            <p:cNvPr id="202794" name="Rectangle 42"/>
            <p:cNvSpPr>
              <a:spLocks noChangeArrowheads="1"/>
            </p:cNvSpPr>
            <p:nvPr/>
          </p:nvSpPr>
          <p:spPr bwMode="auto">
            <a:xfrm>
              <a:off x="2810" y="3244"/>
              <a:ext cx="894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 dirty="0">
                  <a:latin typeface="Calibri"/>
                  <a:cs typeface="Calibri"/>
                </a:rPr>
                <a:t>M[9-8]</a:t>
              </a:r>
            </a:p>
          </p:txBody>
        </p:sp>
      </p:grpSp>
      <p:sp>
        <p:nvSpPr>
          <p:cNvPr id="202795" name="Text Box 43"/>
          <p:cNvSpPr txBox="1">
            <a:spLocks noChangeArrowheads="1"/>
          </p:cNvSpPr>
          <p:nvPr/>
        </p:nvSpPr>
        <p:spPr bwMode="auto">
          <a:xfrm>
            <a:off x="5426443" y="3905743"/>
            <a:ext cx="471282" cy="3075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hit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24000" y="5416550"/>
            <a:ext cx="858838" cy="36933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239775" y="516380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Set 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363942" y="518265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Set 1</a:t>
            </a:r>
          </a:p>
        </p:txBody>
      </p:sp>
      <p:sp>
        <p:nvSpPr>
          <p:cNvPr id="50" name="Rectangle 3"/>
          <p:cNvSpPr>
            <a:spLocks noChangeArrowheads="1"/>
          </p:cNvSpPr>
          <p:nvPr/>
        </p:nvSpPr>
        <p:spPr bwMode="auto">
          <a:xfrm>
            <a:off x="6618588" y="1999089"/>
            <a:ext cx="4022689" cy="22442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The same address sequence in the</a:t>
            </a:r>
            <a:br>
              <a:rPr lang="en-US" sz="2000" dirty="0">
                <a:latin typeface="Calibri"/>
                <a:cs typeface="Calibri"/>
              </a:rPr>
            </a:br>
            <a:r>
              <a:rPr lang="en-US" sz="2000" dirty="0">
                <a:latin typeface="Calibri"/>
                <a:cs typeface="Calibri"/>
              </a:rPr>
              <a:t>direct mapped cache resulted in: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miss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hit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miss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miss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rgbClr val="FF0000"/>
                </a:solidFill>
                <a:latin typeface="Calibri"/>
                <a:cs typeface="Calibri"/>
              </a:rPr>
              <a:t>miss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46488" y="805692"/>
            <a:ext cx="437331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>
                <a:latin typeface="Calibri"/>
                <a:cs typeface="Calibri"/>
              </a:rPr>
              <a:t>M=16 addresses, byte-addressable,</a:t>
            </a:r>
          </a:p>
          <a:p>
            <a:r>
              <a:rPr lang="en-US" sz="1900" dirty="0">
                <a:latin typeface="Calibri"/>
                <a:cs typeface="Calibri"/>
              </a:rPr>
              <a:t>B=2 bytes/block, K=2 sets, A=2 blocks/set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66649" y="2855159"/>
            <a:ext cx="28984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Higher associativity =</a:t>
            </a:r>
          </a:p>
          <a:p>
            <a:r>
              <a:rPr lang="en-US" dirty="0">
                <a:latin typeface="Calibri" pitchFamily="34" charset="0"/>
              </a:rPr>
              <a:t>Less likely to have to evict!</a:t>
            </a:r>
          </a:p>
          <a:p>
            <a:endParaRPr lang="en-US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Temporal locality: want data</a:t>
            </a:r>
            <a:br>
              <a:rPr lang="en-US" dirty="0">
                <a:latin typeface="Calibri" pitchFamily="34" charset="0"/>
              </a:rPr>
            </a:br>
            <a:r>
              <a:rPr lang="en-US" dirty="0">
                <a:latin typeface="Calibri" pitchFamily="34" charset="0"/>
              </a:rPr>
              <a:t>in cache to </a:t>
            </a:r>
            <a:r>
              <a:rPr lang="en-US" i="1" dirty="0">
                <a:latin typeface="Calibri" pitchFamily="34" charset="0"/>
              </a:rPr>
              <a:t>stay</a:t>
            </a:r>
            <a:r>
              <a:rPr lang="en-US" dirty="0">
                <a:latin typeface="Calibri" pitchFamily="34" charset="0"/>
              </a:rPr>
              <a:t> in cache!</a:t>
            </a:r>
          </a:p>
        </p:txBody>
      </p:sp>
      <p:sp>
        <p:nvSpPr>
          <p:cNvPr id="53" name="Rectangle 14"/>
          <p:cNvSpPr>
            <a:spLocks noChangeArrowheads="1"/>
          </p:cNvSpPr>
          <p:nvPr/>
        </p:nvSpPr>
        <p:spPr bwMode="auto">
          <a:xfrm>
            <a:off x="7232355" y="4699451"/>
            <a:ext cx="298158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alibri"/>
                <a:cs typeface="Calibri"/>
              </a:rPr>
              <a:t>v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54" name="Rectangle 15"/>
          <p:cNvSpPr>
            <a:spLocks noChangeArrowheads="1"/>
          </p:cNvSpPr>
          <p:nvPr/>
        </p:nvSpPr>
        <p:spPr bwMode="auto">
          <a:xfrm>
            <a:off x="7710193" y="4699451"/>
            <a:ext cx="538533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Tag</a:t>
            </a:r>
          </a:p>
        </p:txBody>
      </p:sp>
      <p:sp>
        <p:nvSpPr>
          <p:cNvPr id="55" name="Rectangle 16"/>
          <p:cNvSpPr>
            <a:spLocks noChangeArrowheads="1"/>
          </p:cNvSpPr>
          <p:nvPr/>
        </p:nvSpPr>
        <p:spPr bwMode="auto">
          <a:xfrm>
            <a:off x="8570618" y="4699451"/>
            <a:ext cx="757819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Block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11201" y="806304"/>
            <a:ext cx="441691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>
                <a:latin typeface="Calibri" pitchFamily="34" charset="0"/>
              </a:rPr>
              <a:t>Same total size and block size as before.</a:t>
            </a:r>
          </a:p>
          <a:p>
            <a:r>
              <a:rPr lang="en-US" sz="1900" dirty="0">
                <a:latin typeface="Calibri" pitchFamily="34" charset="0"/>
              </a:rPr>
              <a:t>Associativity (and thus # of sets) changed.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6AEA620-8915-4B50-A2BD-ACF8064AE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79" grpId="0"/>
      <p:bldP spid="202784" grpId="0"/>
      <p:bldP spid="202785" grpId="0"/>
      <p:bldP spid="202790" grpId="0"/>
      <p:bldP spid="202795" grpId="0"/>
      <p:bldP spid="50" grpId="0"/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Pause for questions on set-associative caches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80BFC-25DA-46DE-B804-DC2D1F1EC1F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143000"/>
            <a:ext cx="10972800" cy="50292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6547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Fully-associative caches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80BFC-25DA-46DE-B804-DC2D1F1EC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changes with fully-associative caches?</a:t>
            </a:r>
          </a:p>
          <a:p>
            <a:pPr lvl="1"/>
            <a:r>
              <a:rPr lang="en-US" dirty="0"/>
              <a:t>Anything can go anywhere</a:t>
            </a:r>
          </a:p>
          <a:p>
            <a:pPr lvl="1"/>
            <a:r>
              <a:rPr lang="en-US" dirty="0"/>
              <a:t>Only one set (s = 0 bits)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Otherwise, same steps as for a set-associative cache</a:t>
            </a:r>
          </a:p>
          <a:p>
            <a:pPr lvl="1"/>
            <a:r>
              <a:rPr lang="en-US" dirty="0"/>
              <a:t>Compare tag against all blocks in the 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285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Fully-associative cache on a 16-bit system</a:t>
            </a:r>
          </a:p>
          <a:p>
            <a:pPr lvl="1"/>
            <a:r>
              <a:rPr lang="en-US" dirty="0"/>
              <a:t>One set (fully associative!)</a:t>
            </a:r>
          </a:p>
          <a:p>
            <a:pPr lvl="1"/>
            <a:r>
              <a:rPr lang="en-US" dirty="0"/>
              <a:t>Eight, 64-byte blocks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Are the following addresses in the cache?</a:t>
            </a:r>
          </a:p>
          <a:p>
            <a:pPr lvl="1"/>
            <a:r>
              <a:rPr lang="en-US" dirty="0"/>
              <a:t>0x0400</a:t>
            </a:r>
          </a:p>
          <a:p>
            <a:pPr lvl="1"/>
            <a:r>
              <a:rPr lang="en-US" dirty="0"/>
              <a:t>0x0410</a:t>
            </a:r>
          </a:p>
          <a:p>
            <a:pPr lvl="1"/>
            <a:r>
              <a:rPr lang="en-US" dirty="0"/>
              <a:t>0xC002</a:t>
            </a:r>
          </a:p>
          <a:p>
            <a:pPr lvl="1"/>
            <a:r>
              <a:rPr lang="en-US" dirty="0"/>
              <a:t>0xC048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C483E-EFBC-4C69-9D55-4652F0EFE539}"/>
              </a:ext>
            </a:extLst>
          </p:cNvPr>
          <p:cNvSpPr/>
          <p:nvPr/>
        </p:nvSpPr>
        <p:spPr bwMode="auto">
          <a:xfrm>
            <a:off x="607595" y="2517732"/>
            <a:ext cx="10972800" cy="9112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FE6A55-65D4-4F5C-9DC1-BC5D7B9D4DE8}"/>
              </a:ext>
            </a:extLst>
          </p:cNvPr>
          <p:cNvSpPr/>
          <p:nvPr/>
        </p:nvSpPr>
        <p:spPr bwMode="auto">
          <a:xfrm>
            <a:off x="3442497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7B50C5-7B58-473B-A208-0893B622C988}"/>
              </a:ext>
            </a:extLst>
          </p:cNvPr>
          <p:cNvSpPr/>
          <p:nvPr/>
        </p:nvSpPr>
        <p:spPr bwMode="auto">
          <a:xfrm>
            <a:off x="4796938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0x011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D28797-AF8E-46AC-A276-7EB607AA0E67}"/>
              </a:ext>
            </a:extLst>
          </p:cNvPr>
          <p:cNvSpPr/>
          <p:nvPr/>
        </p:nvSpPr>
        <p:spPr bwMode="auto">
          <a:xfrm>
            <a:off x="734671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8DBC9A-1935-4882-AB51-B839D8F1146A}"/>
              </a:ext>
            </a:extLst>
          </p:cNvPr>
          <p:cNvSpPr/>
          <p:nvPr/>
        </p:nvSpPr>
        <p:spPr bwMode="auto">
          <a:xfrm>
            <a:off x="2089112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0x1FF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DBD1C7-46FB-485A-B9B5-57BFB3BE0B33}"/>
              </a:ext>
            </a:extLst>
          </p:cNvPr>
          <p:cNvSpPr/>
          <p:nvPr/>
        </p:nvSpPr>
        <p:spPr bwMode="auto">
          <a:xfrm>
            <a:off x="8859205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0x052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D1425C-2AEC-4E35-BE4A-E38A2E7176DB}"/>
              </a:ext>
            </a:extLst>
          </p:cNvPr>
          <p:cNvSpPr/>
          <p:nvPr/>
        </p:nvSpPr>
        <p:spPr bwMode="auto">
          <a:xfrm>
            <a:off x="10213647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0x300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B39D31-8B15-4C64-8E9F-B0E8BF4C6C7C}"/>
              </a:ext>
            </a:extLst>
          </p:cNvPr>
          <p:cNvSpPr/>
          <p:nvPr/>
        </p:nvSpPr>
        <p:spPr bwMode="auto">
          <a:xfrm>
            <a:off x="6151380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0x050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CAF153-10BF-4616-8390-6A5D2B9CC1E8}"/>
              </a:ext>
            </a:extLst>
          </p:cNvPr>
          <p:cNvSpPr/>
          <p:nvPr/>
        </p:nvSpPr>
        <p:spPr bwMode="auto">
          <a:xfrm>
            <a:off x="7505821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0x051</a:t>
            </a:r>
          </a:p>
        </p:txBody>
      </p:sp>
    </p:spTree>
    <p:extLst>
      <p:ext uri="{BB962C8B-B14F-4D97-AF65-F5344CB8AC3E}">
        <p14:creationId xmlns:p14="http://schemas.microsoft.com/office/powerpoint/2010/main" val="10456169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Fully-associative cache on a 16-bit system</a:t>
            </a:r>
          </a:p>
          <a:p>
            <a:pPr lvl="1"/>
            <a:r>
              <a:rPr lang="en-US" dirty="0"/>
              <a:t>One set (fully associative!)</a:t>
            </a:r>
          </a:p>
          <a:p>
            <a:pPr lvl="1"/>
            <a:r>
              <a:rPr lang="en-US" dirty="0"/>
              <a:t>Eight, 64-byte blocks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Are the following addresses in the cache?</a:t>
            </a:r>
          </a:p>
          <a:p>
            <a:pPr lvl="1"/>
            <a:r>
              <a:rPr lang="en-US" dirty="0"/>
              <a:t>0x0400⇨0b0000 0100 0000 0000</a:t>
            </a:r>
            <a:endParaRPr lang="en-US" b="1" dirty="0"/>
          </a:p>
          <a:p>
            <a:pPr lvl="1"/>
            <a:r>
              <a:rPr lang="en-US" dirty="0"/>
              <a:t>0x0410⇨0b0000 0100 0001 0000</a:t>
            </a:r>
          </a:p>
          <a:p>
            <a:pPr lvl="1"/>
            <a:r>
              <a:rPr lang="en-US" dirty="0"/>
              <a:t>0xC002⇨0b1100 0000 0000 0010</a:t>
            </a:r>
          </a:p>
          <a:p>
            <a:pPr lvl="1"/>
            <a:r>
              <a:rPr lang="en-US" dirty="0"/>
              <a:t>0xC048⇨0b1100 0000 0100 1000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C483E-EFBC-4C69-9D55-4652F0EFE539}"/>
              </a:ext>
            </a:extLst>
          </p:cNvPr>
          <p:cNvSpPr/>
          <p:nvPr/>
        </p:nvSpPr>
        <p:spPr bwMode="auto">
          <a:xfrm>
            <a:off x="607595" y="2517732"/>
            <a:ext cx="10972800" cy="9112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FE6A55-65D4-4F5C-9DC1-BC5D7B9D4DE8}"/>
              </a:ext>
            </a:extLst>
          </p:cNvPr>
          <p:cNvSpPr/>
          <p:nvPr/>
        </p:nvSpPr>
        <p:spPr bwMode="auto">
          <a:xfrm>
            <a:off x="3442497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7B50C5-7B58-473B-A208-0893B622C988}"/>
              </a:ext>
            </a:extLst>
          </p:cNvPr>
          <p:cNvSpPr/>
          <p:nvPr/>
        </p:nvSpPr>
        <p:spPr bwMode="auto">
          <a:xfrm>
            <a:off x="4796938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0x011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D28797-AF8E-46AC-A276-7EB607AA0E67}"/>
              </a:ext>
            </a:extLst>
          </p:cNvPr>
          <p:cNvSpPr/>
          <p:nvPr/>
        </p:nvSpPr>
        <p:spPr bwMode="auto">
          <a:xfrm>
            <a:off x="734671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8DBC9A-1935-4882-AB51-B839D8F1146A}"/>
              </a:ext>
            </a:extLst>
          </p:cNvPr>
          <p:cNvSpPr/>
          <p:nvPr/>
        </p:nvSpPr>
        <p:spPr bwMode="auto">
          <a:xfrm>
            <a:off x="2089112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0x1FF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DBD1C7-46FB-485A-B9B5-57BFB3BE0B33}"/>
              </a:ext>
            </a:extLst>
          </p:cNvPr>
          <p:cNvSpPr/>
          <p:nvPr/>
        </p:nvSpPr>
        <p:spPr bwMode="auto">
          <a:xfrm>
            <a:off x="8859205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0x052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D1425C-2AEC-4E35-BE4A-E38A2E7176DB}"/>
              </a:ext>
            </a:extLst>
          </p:cNvPr>
          <p:cNvSpPr/>
          <p:nvPr/>
        </p:nvSpPr>
        <p:spPr bwMode="auto">
          <a:xfrm>
            <a:off x="10213647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0x300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B39D31-8B15-4C64-8E9F-B0E8BF4C6C7C}"/>
              </a:ext>
            </a:extLst>
          </p:cNvPr>
          <p:cNvSpPr/>
          <p:nvPr/>
        </p:nvSpPr>
        <p:spPr bwMode="auto">
          <a:xfrm>
            <a:off x="6151380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0x050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CAF153-10BF-4616-8390-6A5D2B9CC1E8}"/>
              </a:ext>
            </a:extLst>
          </p:cNvPr>
          <p:cNvSpPr/>
          <p:nvPr/>
        </p:nvSpPr>
        <p:spPr bwMode="auto">
          <a:xfrm>
            <a:off x="7505821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0x051</a:t>
            </a:r>
          </a:p>
        </p:txBody>
      </p:sp>
    </p:spTree>
    <p:extLst>
      <p:ext uri="{BB962C8B-B14F-4D97-AF65-F5344CB8AC3E}">
        <p14:creationId xmlns:p14="http://schemas.microsoft.com/office/powerpoint/2010/main" val="13540329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E2A3612-5394-425D-977D-0271D06C187B}"/>
              </a:ext>
            </a:extLst>
          </p:cNvPr>
          <p:cNvSpPr/>
          <p:nvPr/>
        </p:nvSpPr>
        <p:spPr>
          <a:xfrm>
            <a:off x="2968668" y="4158641"/>
            <a:ext cx="1853854" cy="15156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304657" cy="5029200"/>
          </a:xfrm>
        </p:spPr>
        <p:txBody>
          <a:bodyPr/>
          <a:lstStyle/>
          <a:p>
            <a:r>
              <a:rPr lang="en-US" dirty="0"/>
              <a:t>Fully-associative cache on a 16-bit system</a:t>
            </a:r>
          </a:p>
          <a:p>
            <a:pPr lvl="1"/>
            <a:r>
              <a:rPr lang="en-US" dirty="0"/>
              <a:t>One set (fully associative!)</a:t>
            </a:r>
          </a:p>
          <a:p>
            <a:pPr lvl="1"/>
            <a:r>
              <a:rPr lang="en-US" dirty="0"/>
              <a:t>Eight, 64-byte blocks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Are the following addresses in the cache?</a:t>
            </a:r>
          </a:p>
          <a:p>
            <a:pPr lvl="1"/>
            <a:r>
              <a:rPr lang="en-US" dirty="0"/>
              <a:t>0x0400⇨0b</a:t>
            </a:r>
            <a:r>
              <a:rPr lang="en-US" u="sng" dirty="0"/>
              <a:t>0000 0100 00</a:t>
            </a:r>
            <a:r>
              <a:rPr lang="en-US" dirty="0"/>
              <a:t>00 0000 → Tag 0x010				</a:t>
            </a:r>
            <a:r>
              <a:rPr lang="en-US" b="1" dirty="0"/>
              <a:t>HIT</a:t>
            </a:r>
          </a:p>
          <a:p>
            <a:pPr lvl="1"/>
            <a:r>
              <a:rPr lang="en-US" dirty="0"/>
              <a:t>0x0410⇨0b</a:t>
            </a:r>
            <a:r>
              <a:rPr lang="en-US" u="sng" dirty="0"/>
              <a:t>0000 0100 00</a:t>
            </a:r>
            <a:r>
              <a:rPr lang="en-US" dirty="0"/>
              <a:t>01 0000 → Tag 0x010 (same block!)		</a:t>
            </a:r>
            <a:r>
              <a:rPr lang="en-US" b="1" dirty="0"/>
              <a:t>HIT</a:t>
            </a:r>
          </a:p>
          <a:p>
            <a:pPr lvl="1"/>
            <a:r>
              <a:rPr lang="en-US" dirty="0"/>
              <a:t>0xC002⇨0b</a:t>
            </a:r>
            <a:r>
              <a:rPr lang="en-US" u="sng" dirty="0"/>
              <a:t>1100 0000 00</a:t>
            </a:r>
            <a:r>
              <a:rPr lang="en-US" dirty="0"/>
              <a:t>00 0010</a:t>
            </a:r>
          </a:p>
          <a:p>
            <a:pPr lvl="1"/>
            <a:r>
              <a:rPr lang="en-US" dirty="0"/>
              <a:t>0xC048⇨0b</a:t>
            </a:r>
            <a:r>
              <a:rPr lang="en-US" u="sng" dirty="0"/>
              <a:t>1100 0000 01</a:t>
            </a:r>
            <a:r>
              <a:rPr lang="en-US" dirty="0"/>
              <a:t>00 1000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C483E-EFBC-4C69-9D55-4652F0EFE539}"/>
              </a:ext>
            </a:extLst>
          </p:cNvPr>
          <p:cNvSpPr/>
          <p:nvPr/>
        </p:nvSpPr>
        <p:spPr bwMode="auto">
          <a:xfrm>
            <a:off x="607595" y="2517732"/>
            <a:ext cx="10972800" cy="9112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FE6A55-65D4-4F5C-9DC1-BC5D7B9D4DE8}"/>
              </a:ext>
            </a:extLst>
          </p:cNvPr>
          <p:cNvSpPr/>
          <p:nvPr/>
        </p:nvSpPr>
        <p:spPr bwMode="auto">
          <a:xfrm>
            <a:off x="3442497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7B50C5-7B58-473B-A208-0893B622C988}"/>
              </a:ext>
            </a:extLst>
          </p:cNvPr>
          <p:cNvSpPr/>
          <p:nvPr/>
        </p:nvSpPr>
        <p:spPr bwMode="auto">
          <a:xfrm>
            <a:off x="4796938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0x011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D28797-AF8E-46AC-A276-7EB607AA0E67}"/>
              </a:ext>
            </a:extLst>
          </p:cNvPr>
          <p:cNvSpPr/>
          <p:nvPr/>
        </p:nvSpPr>
        <p:spPr bwMode="auto">
          <a:xfrm>
            <a:off x="734671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8DBC9A-1935-4882-AB51-B839D8F1146A}"/>
              </a:ext>
            </a:extLst>
          </p:cNvPr>
          <p:cNvSpPr/>
          <p:nvPr/>
        </p:nvSpPr>
        <p:spPr bwMode="auto">
          <a:xfrm>
            <a:off x="2089112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0x1FF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DBD1C7-46FB-485A-B9B5-57BFB3BE0B33}"/>
              </a:ext>
            </a:extLst>
          </p:cNvPr>
          <p:cNvSpPr/>
          <p:nvPr/>
        </p:nvSpPr>
        <p:spPr bwMode="auto">
          <a:xfrm>
            <a:off x="8859205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0x052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D1425C-2AEC-4E35-BE4A-E38A2E7176DB}"/>
              </a:ext>
            </a:extLst>
          </p:cNvPr>
          <p:cNvSpPr/>
          <p:nvPr/>
        </p:nvSpPr>
        <p:spPr bwMode="auto">
          <a:xfrm>
            <a:off x="10213647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0x300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B39D31-8B15-4C64-8E9F-B0E8BF4C6C7C}"/>
              </a:ext>
            </a:extLst>
          </p:cNvPr>
          <p:cNvSpPr/>
          <p:nvPr/>
        </p:nvSpPr>
        <p:spPr bwMode="auto">
          <a:xfrm>
            <a:off x="6151380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0x050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CAF153-10BF-4616-8390-6A5D2B9CC1E8}"/>
              </a:ext>
            </a:extLst>
          </p:cNvPr>
          <p:cNvSpPr/>
          <p:nvPr/>
        </p:nvSpPr>
        <p:spPr bwMode="auto">
          <a:xfrm>
            <a:off x="7505821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0x051</a:t>
            </a:r>
          </a:p>
        </p:txBody>
      </p:sp>
    </p:spTree>
    <p:extLst>
      <p:ext uri="{BB962C8B-B14F-4D97-AF65-F5344CB8AC3E}">
        <p14:creationId xmlns:p14="http://schemas.microsoft.com/office/powerpoint/2010/main" val="10094200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2A07653-01A2-4854-BD84-4D5E8025DBA4}"/>
              </a:ext>
            </a:extLst>
          </p:cNvPr>
          <p:cNvSpPr/>
          <p:nvPr/>
        </p:nvSpPr>
        <p:spPr>
          <a:xfrm>
            <a:off x="2968668" y="4158641"/>
            <a:ext cx="1853854" cy="15156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304657" cy="5029200"/>
          </a:xfrm>
        </p:spPr>
        <p:txBody>
          <a:bodyPr/>
          <a:lstStyle/>
          <a:p>
            <a:r>
              <a:rPr lang="en-US" dirty="0"/>
              <a:t>Fully-associative cache on a 16-bit system</a:t>
            </a:r>
          </a:p>
          <a:p>
            <a:pPr lvl="1"/>
            <a:r>
              <a:rPr lang="en-US" dirty="0"/>
              <a:t>One set (fully associative!)</a:t>
            </a:r>
          </a:p>
          <a:p>
            <a:pPr lvl="1"/>
            <a:r>
              <a:rPr lang="en-US" dirty="0"/>
              <a:t>Eight, 64-byte blocks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Are the following addresses in the cache?</a:t>
            </a:r>
          </a:p>
          <a:p>
            <a:pPr lvl="1"/>
            <a:r>
              <a:rPr lang="en-US" dirty="0"/>
              <a:t>0x0400⇨0b</a:t>
            </a:r>
            <a:r>
              <a:rPr lang="en-US" u="sng" dirty="0"/>
              <a:t>0000 0100 00</a:t>
            </a:r>
            <a:r>
              <a:rPr lang="en-US" dirty="0"/>
              <a:t>00 0000 → Tag 0x010				</a:t>
            </a:r>
            <a:r>
              <a:rPr lang="en-US" b="1" dirty="0"/>
              <a:t>HIT</a:t>
            </a:r>
          </a:p>
          <a:p>
            <a:pPr lvl="1"/>
            <a:r>
              <a:rPr lang="en-US" dirty="0"/>
              <a:t>0x0410⇨0b</a:t>
            </a:r>
            <a:r>
              <a:rPr lang="en-US" u="sng" dirty="0"/>
              <a:t>0000 0100 00</a:t>
            </a:r>
            <a:r>
              <a:rPr lang="en-US" dirty="0"/>
              <a:t>01 0000 → Tag 0x010 (same block!)		</a:t>
            </a:r>
            <a:r>
              <a:rPr lang="en-US" b="1" dirty="0"/>
              <a:t>HIT</a:t>
            </a:r>
          </a:p>
          <a:p>
            <a:pPr lvl="1"/>
            <a:r>
              <a:rPr lang="en-US" dirty="0"/>
              <a:t>0xC002⇨0b</a:t>
            </a:r>
            <a:r>
              <a:rPr lang="en-US" u="sng" dirty="0"/>
              <a:t>1100 0000 00</a:t>
            </a:r>
            <a:r>
              <a:rPr lang="en-US" dirty="0"/>
              <a:t>00 0010 → Tag 0x300				</a:t>
            </a:r>
            <a:r>
              <a:rPr lang="en-US" b="1" dirty="0"/>
              <a:t>HIT</a:t>
            </a:r>
          </a:p>
          <a:p>
            <a:pPr lvl="1"/>
            <a:r>
              <a:rPr lang="en-US" dirty="0"/>
              <a:t>0xC048⇨0b</a:t>
            </a:r>
            <a:r>
              <a:rPr lang="en-US" u="sng" dirty="0"/>
              <a:t>1100 0000 01</a:t>
            </a:r>
            <a:r>
              <a:rPr lang="en-US" dirty="0"/>
              <a:t>00 1000 → Tag 0x301 (different block!)	</a:t>
            </a:r>
            <a:r>
              <a:rPr lang="en-US" b="1" dirty="0"/>
              <a:t>MISS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C483E-EFBC-4C69-9D55-4652F0EFE539}"/>
              </a:ext>
            </a:extLst>
          </p:cNvPr>
          <p:cNvSpPr/>
          <p:nvPr/>
        </p:nvSpPr>
        <p:spPr bwMode="auto">
          <a:xfrm>
            <a:off x="607595" y="2517732"/>
            <a:ext cx="10972800" cy="9112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FE6A55-65D4-4F5C-9DC1-BC5D7B9D4DE8}"/>
              </a:ext>
            </a:extLst>
          </p:cNvPr>
          <p:cNvSpPr/>
          <p:nvPr/>
        </p:nvSpPr>
        <p:spPr bwMode="auto">
          <a:xfrm>
            <a:off x="3442497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7B50C5-7B58-473B-A208-0893B622C988}"/>
              </a:ext>
            </a:extLst>
          </p:cNvPr>
          <p:cNvSpPr/>
          <p:nvPr/>
        </p:nvSpPr>
        <p:spPr bwMode="auto">
          <a:xfrm>
            <a:off x="4796938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0x011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D28797-AF8E-46AC-A276-7EB607AA0E67}"/>
              </a:ext>
            </a:extLst>
          </p:cNvPr>
          <p:cNvSpPr/>
          <p:nvPr/>
        </p:nvSpPr>
        <p:spPr bwMode="auto">
          <a:xfrm>
            <a:off x="734671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8DBC9A-1935-4882-AB51-B839D8F1146A}"/>
              </a:ext>
            </a:extLst>
          </p:cNvPr>
          <p:cNvSpPr/>
          <p:nvPr/>
        </p:nvSpPr>
        <p:spPr bwMode="auto">
          <a:xfrm>
            <a:off x="2089112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0x1FF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DBD1C7-46FB-485A-B9B5-57BFB3BE0B33}"/>
              </a:ext>
            </a:extLst>
          </p:cNvPr>
          <p:cNvSpPr/>
          <p:nvPr/>
        </p:nvSpPr>
        <p:spPr bwMode="auto">
          <a:xfrm>
            <a:off x="8859205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0x052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D1425C-2AEC-4E35-BE4A-E38A2E7176DB}"/>
              </a:ext>
            </a:extLst>
          </p:cNvPr>
          <p:cNvSpPr/>
          <p:nvPr/>
        </p:nvSpPr>
        <p:spPr bwMode="auto">
          <a:xfrm>
            <a:off x="10213647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0x300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B39D31-8B15-4C64-8E9F-B0E8BF4C6C7C}"/>
              </a:ext>
            </a:extLst>
          </p:cNvPr>
          <p:cNvSpPr/>
          <p:nvPr/>
        </p:nvSpPr>
        <p:spPr bwMode="auto">
          <a:xfrm>
            <a:off x="6151380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0x050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CAF153-10BF-4616-8390-6A5D2B9CC1E8}"/>
              </a:ext>
            </a:extLst>
          </p:cNvPr>
          <p:cNvSpPr/>
          <p:nvPr/>
        </p:nvSpPr>
        <p:spPr bwMode="auto">
          <a:xfrm>
            <a:off x="7505821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0x051</a:t>
            </a:r>
          </a:p>
        </p:txBody>
      </p:sp>
    </p:spTree>
    <p:extLst>
      <p:ext uri="{BB962C8B-B14F-4D97-AF65-F5344CB8AC3E}">
        <p14:creationId xmlns:p14="http://schemas.microsoft.com/office/powerpoint/2010/main" val="32443372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Associativity Pros and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Direct-mapped</a:t>
            </a:r>
          </a:p>
          <a:p>
            <a:pPr lvl="1"/>
            <a:r>
              <a:rPr lang="en-US" dirty="0"/>
              <a:t>Simplest to implement: look-up compares tag with 1 cache line</a:t>
            </a:r>
            <a:br>
              <a:rPr lang="en-US" dirty="0"/>
            </a:br>
            <a:r>
              <a:rPr lang="is-IS" dirty="0"/>
              <a:t>→ requires fewer transistors, which can be used elsewhere on the chip</a:t>
            </a:r>
          </a:p>
          <a:p>
            <a:pPr lvl="1"/>
            <a:r>
              <a:rPr lang="is-IS" dirty="0"/>
              <a:t>Conflicts can easily lead to </a:t>
            </a:r>
            <a:r>
              <a:rPr lang="is-IS" i="1" dirty="0"/>
              <a:t>thrashing</a:t>
            </a:r>
          </a:p>
          <a:p>
            <a:pPr lvl="2"/>
            <a:r>
              <a:rPr lang="is-IS" dirty="0"/>
              <a:t>Two cache lines map to the same set, program needs both, and they keep kicking each other out of the cache. Lots of misses. Bad times.</a:t>
            </a:r>
          </a:p>
          <a:p>
            <a:r>
              <a:rPr lang="is-IS" dirty="0"/>
              <a:t>Set-associative</a:t>
            </a:r>
          </a:p>
          <a:p>
            <a:pPr lvl="1"/>
            <a:r>
              <a:rPr lang="is-IS" dirty="0"/>
              <a:t>More complex implementation: requires more (HW) tag comparators</a:t>
            </a:r>
          </a:p>
          <a:p>
            <a:pPr lvl="1"/>
            <a:r>
              <a:rPr lang="is-IS" dirty="0"/>
              <a:t>Lower miss rate than direct-mapped caches (fewer conflict misses)</a:t>
            </a:r>
          </a:p>
          <a:p>
            <a:pPr lvl="2"/>
            <a:r>
              <a:rPr lang="is-IS" dirty="0"/>
              <a:t>2-way is a significant improvement over direct-mapped</a:t>
            </a:r>
          </a:p>
          <a:p>
            <a:pPr lvl="2"/>
            <a:r>
              <a:rPr lang="is-IS" dirty="0"/>
              <a:t>4-way is a more modest improvement over 2-way, and so on</a:t>
            </a:r>
          </a:p>
          <a:p>
            <a:r>
              <a:rPr lang="is-IS" dirty="0"/>
              <a:t>Fully-associative</a:t>
            </a:r>
          </a:p>
          <a:p>
            <a:pPr lvl="1"/>
            <a:r>
              <a:rPr lang="is-IS" dirty="0"/>
              <a:t>One comparator per cache line in the cache. Ouch.</a:t>
            </a:r>
          </a:p>
          <a:p>
            <a:pPr lvl="2"/>
            <a:r>
              <a:rPr lang="is-IS" dirty="0"/>
              <a:t>Often a deal-breaker for hardware</a:t>
            </a:r>
          </a:p>
          <a:p>
            <a:pPr lvl="1"/>
            <a:r>
              <a:rPr lang="is-IS" dirty="0"/>
              <a:t>Very low miss rate!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45DD2-D1E8-4965-B61E-D237C1A77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17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Cache Organization</a:t>
            </a:r>
          </a:p>
          <a:p>
            <a:endParaRPr lang="en-US" dirty="0"/>
          </a:p>
          <a:p>
            <a:r>
              <a:rPr lang="en-US" dirty="0"/>
              <a:t>Associativity</a:t>
            </a:r>
          </a:p>
          <a:p>
            <a:endParaRPr lang="en-US" dirty="0"/>
          </a:p>
          <a:p>
            <a:r>
              <a:rPr lang="en-US" dirty="0"/>
              <a:t>Cache Performance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425"/>
          <p:cNvSpPr>
            <a:spLocks noChangeArrowheads="1"/>
          </p:cNvSpPr>
          <p:nvPr/>
        </p:nvSpPr>
        <p:spPr bwMode="auto">
          <a:xfrm>
            <a:off x="975986" y="1349375"/>
            <a:ext cx="6172200" cy="38862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404"/>
          <p:cNvSpPr>
            <a:spLocks noChangeArrowheads="1"/>
          </p:cNvSpPr>
          <p:nvPr/>
        </p:nvSpPr>
        <p:spPr bwMode="auto">
          <a:xfrm>
            <a:off x="1128386" y="1654175"/>
            <a:ext cx="2122488" cy="2438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413"/>
          <p:cNvSpPr>
            <a:spLocks noChangeArrowheads="1"/>
          </p:cNvSpPr>
          <p:nvPr/>
        </p:nvSpPr>
        <p:spPr bwMode="auto">
          <a:xfrm>
            <a:off x="4862186" y="1654175"/>
            <a:ext cx="2122488" cy="2438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Intel Core i7 Cache Hierarchy</a:t>
            </a:r>
          </a:p>
        </p:txBody>
      </p:sp>
      <p:sp>
        <p:nvSpPr>
          <p:cNvPr id="4" name="Rectangle 396"/>
          <p:cNvSpPr>
            <a:spLocks noChangeArrowheads="1"/>
          </p:cNvSpPr>
          <p:nvPr/>
        </p:nvSpPr>
        <p:spPr bwMode="auto">
          <a:xfrm>
            <a:off x="1293486" y="1806575"/>
            <a:ext cx="9779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 err="1"/>
              <a:t>Regs</a:t>
            </a:r>
            <a:endParaRPr lang="en-US" dirty="0"/>
          </a:p>
        </p:txBody>
      </p:sp>
      <p:sp>
        <p:nvSpPr>
          <p:cNvPr id="5" name="Rectangle 397"/>
          <p:cNvSpPr>
            <a:spLocks noChangeArrowheads="1"/>
          </p:cNvSpPr>
          <p:nvPr/>
        </p:nvSpPr>
        <p:spPr bwMode="auto">
          <a:xfrm>
            <a:off x="1336350" y="2454275"/>
            <a:ext cx="782637" cy="5715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700"/>
              <a:t>L1 </a:t>
            </a:r>
          </a:p>
          <a:p>
            <a:pPr algn="ctr"/>
            <a:r>
              <a:rPr lang="en-US" sz="1700"/>
              <a:t>d-cache</a:t>
            </a:r>
          </a:p>
        </p:txBody>
      </p:sp>
      <p:sp>
        <p:nvSpPr>
          <p:cNvPr id="6" name="Rectangle 399"/>
          <p:cNvSpPr>
            <a:spLocks noChangeArrowheads="1"/>
          </p:cNvSpPr>
          <p:nvPr/>
        </p:nvSpPr>
        <p:spPr bwMode="auto">
          <a:xfrm>
            <a:off x="2271386" y="2454275"/>
            <a:ext cx="795338" cy="5715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700" dirty="0"/>
              <a:t>L1 </a:t>
            </a:r>
          </a:p>
          <a:p>
            <a:pPr algn="ctr"/>
            <a:r>
              <a:rPr lang="en-US" sz="1700" dirty="0" err="1"/>
              <a:t>i</a:t>
            </a:r>
            <a:r>
              <a:rPr lang="en-US" sz="1700" dirty="0"/>
              <a:t>-cache</a:t>
            </a:r>
          </a:p>
        </p:txBody>
      </p:sp>
      <p:sp>
        <p:nvSpPr>
          <p:cNvPr id="7" name="Rectangle 400"/>
          <p:cNvSpPr>
            <a:spLocks noChangeArrowheads="1"/>
          </p:cNvSpPr>
          <p:nvPr/>
        </p:nvSpPr>
        <p:spPr bwMode="auto">
          <a:xfrm>
            <a:off x="1356986" y="3368675"/>
            <a:ext cx="1709738" cy="5715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L2 unified cache</a:t>
            </a:r>
          </a:p>
        </p:txBody>
      </p:sp>
      <p:sp>
        <p:nvSpPr>
          <p:cNvPr id="8" name="Line 401"/>
          <p:cNvSpPr>
            <a:spLocks noChangeShapeType="1"/>
          </p:cNvSpPr>
          <p:nvPr/>
        </p:nvSpPr>
        <p:spPr bwMode="auto">
          <a:xfrm>
            <a:off x="1814186" y="2111375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Line 402"/>
          <p:cNvSpPr>
            <a:spLocks noChangeShapeType="1"/>
          </p:cNvSpPr>
          <p:nvPr/>
        </p:nvSpPr>
        <p:spPr bwMode="auto">
          <a:xfrm>
            <a:off x="1814186" y="3025775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403"/>
          <p:cNvSpPr>
            <a:spLocks noChangeShapeType="1"/>
          </p:cNvSpPr>
          <p:nvPr/>
        </p:nvSpPr>
        <p:spPr bwMode="auto">
          <a:xfrm>
            <a:off x="2652386" y="3025775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 Box 405"/>
          <p:cNvSpPr txBox="1">
            <a:spLocks noChangeArrowheads="1"/>
          </p:cNvSpPr>
          <p:nvPr/>
        </p:nvSpPr>
        <p:spPr bwMode="auto">
          <a:xfrm>
            <a:off x="1052187" y="1349375"/>
            <a:ext cx="850361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Core 0</a:t>
            </a:r>
          </a:p>
        </p:txBody>
      </p:sp>
      <p:sp>
        <p:nvSpPr>
          <p:cNvPr id="13" name="Rectangle 406"/>
          <p:cNvSpPr>
            <a:spLocks noChangeArrowheads="1"/>
          </p:cNvSpPr>
          <p:nvPr/>
        </p:nvSpPr>
        <p:spPr bwMode="auto">
          <a:xfrm>
            <a:off x="5027286" y="1806575"/>
            <a:ext cx="9779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Regs</a:t>
            </a:r>
          </a:p>
        </p:txBody>
      </p:sp>
      <p:sp>
        <p:nvSpPr>
          <p:cNvPr id="14" name="Rectangle 407"/>
          <p:cNvSpPr>
            <a:spLocks noChangeArrowheads="1"/>
          </p:cNvSpPr>
          <p:nvPr/>
        </p:nvSpPr>
        <p:spPr bwMode="auto">
          <a:xfrm>
            <a:off x="5070150" y="2454275"/>
            <a:ext cx="782637" cy="5715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700" dirty="0"/>
              <a:t>L1 </a:t>
            </a:r>
          </a:p>
          <a:p>
            <a:pPr algn="ctr"/>
            <a:r>
              <a:rPr lang="en-US" sz="1700" dirty="0" err="1"/>
              <a:t>d</a:t>
            </a:r>
            <a:r>
              <a:rPr lang="en-US" sz="1700" dirty="0"/>
              <a:t>-cache</a:t>
            </a:r>
          </a:p>
        </p:txBody>
      </p:sp>
      <p:sp>
        <p:nvSpPr>
          <p:cNvPr id="15" name="Rectangle 408"/>
          <p:cNvSpPr>
            <a:spLocks noChangeArrowheads="1"/>
          </p:cNvSpPr>
          <p:nvPr/>
        </p:nvSpPr>
        <p:spPr bwMode="auto">
          <a:xfrm>
            <a:off x="6005186" y="2454275"/>
            <a:ext cx="795338" cy="5715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700" dirty="0"/>
              <a:t>L1 </a:t>
            </a:r>
          </a:p>
          <a:p>
            <a:pPr algn="ctr"/>
            <a:r>
              <a:rPr lang="en-US" sz="1700" dirty="0" err="1"/>
              <a:t>i</a:t>
            </a:r>
            <a:r>
              <a:rPr lang="en-US" sz="1700" dirty="0"/>
              <a:t>-cache</a:t>
            </a:r>
          </a:p>
        </p:txBody>
      </p:sp>
      <p:sp>
        <p:nvSpPr>
          <p:cNvPr id="16" name="Rectangle 409"/>
          <p:cNvSpPr>
            <a:spLocks noChangeArrowheads="1"/>
          </p:cNvSpPr>
          <p:nvPr/>
        </p:nvSpPr>
        <p:spPr bwMode="auto">
          <a:xfrm>
            <a:off x="5090786" y="3368675"/>
            <a:ext cx="1709738" cy="5715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L2 unified cache</a:t>
            </a:r>
          </a:p>
        </p:txBody>
      </p:sp>
      <p:sp>
        <p:nvSpPr>
          <p:cNvPr id="17" name="Line 410"/>
          <p:cNvSpPr>
            <a:spLocks noChangeShapeType="1"/>
          </p:cNvSpPr>
          <p:nvPr/>
        </p:nvSpPr>
        <p:spPr bwMode="auto">
          <a:xfrm>
            <a:off x="5547986" y="2111375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Line 411"/>
          <p:cNvSpPr>
            <a:spLocks noChangeShapeType="1"/>
          </p:cNvSpPr>
          <p:nvPr/>
        </p:nvSpPr>
        <p:spPr bwMode="auto">
          <a:xfrm>
            <a:off x="5547986" y="3025775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Line 412"/>
          <p:cNvSpPr>
            <a:spLocks noChangeShapeType="1"/>
          </p:cNvSpPr>
          <p:nvPr/>
        </p:nvSpPr>
        <p:spPr bwMode="auto">
          <a:xfrm>
            <a:off x="6386186" y="3025775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Text Box 414"/>
          <p:cNvSpPr txBox="1">
            <a:spLocks noChangeArrowheads="1"/>
          </p:cNvSpPr>
          <p:nvPr/>
        </p:nvSpPr>
        <p:spPr bwMode="auto">
          <a:xfrm>
            <a:off x="4785987" y="1349375"/>
            <a:ext cx="850361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Core 3</a:t>
            </a:r>
          </a:p>
        </p:txBody>
      </p:sp>
      <p:sp>
        <p:nvSpPr>
          <p:cNvPr id="22" name="Text Box 415"/>
          <p:cNvSpPr txBox="1">
            <a:spLocks noChangeArrowheads="1"/>
          </p:cNvSpPr>
          <p:nvPr/>
        </p:nvSpPr>
        <p:spPr bwMode="auto">
          <a:xfrm>
            <a:off x="3719186" y="2656444"/>
            <a:ext cx="723900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dirty="0"/>
              <a:t>…</a:t>
            </a:r>
          </a:p>
        </p:txBody>
      </p:sp>
      <p:sp>
        <p:nvSpPr>
          <p:cNvPr id="23" name="Line 417"/>
          <p:cNvSpPr>
            <a:spLocks noChangeShapeType="1"/>
          </p:cNvSpPr>
          <p:nvPr/>
        </p:nvSpPr>
        <p:spPr bwMode="auto">
          <a:xfrm>
            <a:off x="2195186" y="3940175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Line 418"/>
          <p:cNvSpPr>
            <a:spLocks noChangeShapeType="1"/>
          </p:cNvSpPr>
          <p:nvPr/>
        </p:nvSpPr>
        <p:spPr bwMode="auto">
          <a:xfrm>
            <a:off x="5928986" y="3940175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419"/>
          <p:cNvSpPr>
            <a:spLocks noChangeArrowheads="1"/>
          </p:cNvSpPr>
          <p:nvPr/>
        </p:nvSpPr>
        <p:spPr bwMode="auto">
          <a:xfrm>
            <a:off x="1845936" y="4473575"/>
            <a:ext cx="4387850" cy="5715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L3 unified cache</a:t>
            </a:r>
          </a:p>
          <a:p>
            <a:pPr algn="ctr"/>
            <a:r>
              <a:rPr lang="en-US"/>
              <a:t>(shared by all cores)</a:t>
            </a:r>
          </a:p>
        </p:txBody>
      </p:sp>
      <p:sp>
        <p:nvSpPr>
          <p:cNvPr id="26" name="Rectangle 420"/>
          <p:cNvSpPr>
            <a:spLocks noChangeArrowheads="1"/>
          </p:cNvSpPr>
          <p:nvPr/>
        </p:nvSpPr>
        <p:spPr bwMode="auto">
          <a:xfrm>
            <a:off x="975986" y="5730875"/>
            <a:ext cx="6172200" cy="5715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Main memory</a:t>
            </a:r>
          </a:p>
        </p:txBody>
      </p:sp>
      <p:sp>
        <p:nvSpPr>
          <p:cNvPr id="27" name="Line 421"/>
          <p:cNvSpPr>
            <a:spLocks noChangeShapeType="1"/>
          </p:cNvSpPr>
          <p:nvPr/>
        </p:nvSpPr>
        <p:spPr bwMode="auto">
          <a:xfrm>
            <a:off x="4119236" y="5045075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Text Box 426"/>
          <p:cNvSpPr txBox="1">
            <a:spLocks noChangeArrowheads="1"/>
          </p:cNvSpPr>
          <p:nvPr/>
        </p:nvSpPr>
        <p:spPr bwMode="auto">
          <a:xfrm>
            <a:off x="899787" y="968375"/>
            <a:ext cx="207505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Processor package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521205" y="612844"/>
            <a:ext cx="44433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L1 </a:t>
            </a:r>
            <a:r>
              <a:rPr lang="en-US" dirty="0" err="1">
                <a:latin typeface="Calibri" pitchFamily="34" charset="0"/>
              </a:rPr>
              <a:t>i</a:t>
            </a:r>
            <a:r>
              <a:rPr lang="en-US" dirty="0">
                <a:latin typeface="Calibri" pitchFamily="34" charset="0"/>
              </a:rPr>
              <a:t>-cache and </a:t>
            </a:r>
            <a:r>
              <a:rPr lang="en-US" dirty="0" err="1">
                <a:latin typeface="Calibri" pitchFamily="34" charset="0"/>
              </a:rPr>
              <a:t>d</a:t>
            </a:r>
            <a:r>
              <a:rPr lang="en-US" dirty="0">
                <a:latin typeface="Calibri" pitchFamily="34" charset="0"/>
              </a:rPr>
              <a:t>-cache:</a:t>
            </a:r>
          </a:p>
          <a:p>
            <a:pPr lvl="1"/>
            <a:r>
              <a:rPr lang="en-US" dirty="0">
                <a:latin typeface="Calibri" pitchFamily="34" charset="0"/>
              </a:rPr>
              <a:t>32 KB,  8-way, </a:t>
            </a:r>
          </a:p>
          <a:p>
            <a:pPr lvl="1"/>
            <a:r>
              <a:rPr lang="en-US" dirty="0">
                <a:latin typeface="Calibri" pitchFamily="34" charset="0"/>
              </a:rPr>
              <a:t>Access: 4 cycles</a:t>
            </a:r>
          </a:p>
          <a:p>
            <a:r>
              <a:rPr lang="en-US" dirty="0">
                <a:latin typeface="Calibri" pitchFamily="34" charset="0"/>
              </a:rPr>
              <a:t>Keep separate caches for instructions and data. Don’t want them to step on each other’s toes!</a:t>
            </a:r>
          </a:p>
          <a:p>
            <a:endParaRPr lang="en-US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L2 unified cache:</a:t>
            </a:r>
          </a:p>
          <a:p>
            <a:pPr lvl="1"/>
            <a:r>
              <a:rPr lang="en-US" dirty="0">
                <a:latin typeface="Calibri" pitchFamily="34" charset="0"/>
              </a:rPr>
              <a:t> 256 KB, 8-way, </a:t>
            </a:r>
          </a:p>
          <a:p>
            <a:pPr lvl="1"/>
            <a:r>
              <a:rPr lang="en-US" dirty="0">
                <a:latin typeface="Calibri" pitchFamily="34" charset="0"/>
              </a:rPr>
              <a:t>Access: 11 cycles</a:t>
            </a:r>
          </a:p>
          <a:p>
            <a:pPr lvl="1"/>
            <a:endParaRPr lang="en-US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L3 unified cache:</a:t>
            </a:r>
          </a:p>
          <a:p>
            <a:pPr lvl="1"/>
            <a:r>
              <a:rPr lang="en-US" dirty="0">
                <a:latin typeface="Calibri" pitchFamily="34" charset="0"/>
              </a:rPr>
              <a:t>8 MB, 16-way,</a:t>
            </a:r>
          </a:p>
          <a:p>
            <a:pPr lvl="1"/>
            <a:r>
              <a:rPr lang="en-US" dirty="0">
                <a:latin typeface="Calibri" pitchFamily="34" charset="0"/>
              </a:rPr>
              <a:t>Access: 30-40 cycles</a:t>
            </a:r>
            <a:br>
              <a:rPr lang="en-US" dirty="0">
                <a:latin typeface="Calibri" pitchFamily="34" charset="0"/>
              </a:rPr>
            </a:br>
            <a:endParaRPr lang="en-US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Last resort before going to main memory (slow!) So want this large and highly-associative, to have very few misses.</a:t>
            </a:r>
          </a:p>
          <a:p>
            <a:endParaRPr lang="en-US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Block size: 64 bytes for all caches. 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CC39AF6D-AF9E-4C45-A054-7A5FAA222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Cache Organization</a:t>
            </a:r>
          </a:p>
          <a:p>
            <a:endParaRPr lang="en-US" dirty="0"/>
          </a:p>
          <a:p>
            <a:r>
              <a:rPr lang="en-US" dirty="0"/>
              <a:t>Associativity</a:t>
            </a:r>
          </a:p>
          <a:p>
            <a:endParaRPr lang="en-US" dirty="0"/>
          </a:p>
          <a:p>
            <a:r>
              <a:rPr lang="en-US" b="1" dirty="0"/>
              <a:t>Cache Performance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2870364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Cache Performance Metrics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Miss Rate</a:t>
            </a:r>
          </a:p>
          <a:p>
            <a:pPr lvl="1"/>
            <a:r>
              <a:rPr lang="en-GB" dirty="0"/>
              <a:t>Fraction of memory references not found in cache (misses / accesses) = 1 – hit rate</a:t>
            </a:r>
          </a:p>
          <a:p>
            <a:pPr lvl="1"/>
            <a:r>
              <a:rPr lang="en-GB" dirty="0"/>
              <a:t>Typical numbers (in percentages):</a:t>
            </a:r>
          </a:p>
          <a:p>
            <a:pPr lvl="2"/>
            <a:r>
              <a:rPr lang="en-GB" dirty="0"/>
              <a:t>3-10% for L1</a:t>
            </a:r>
          </a:p>
          <a:p>
            <a:pPr lvl="2"/>
            <a:r>
              <a:rPr lang="en-GB" dirty="0"/>
              <a:t>Can be quite small (e.g., &lt; 1%) for L2, depending on dataset size, etc.</a:t>
            </a:r>
          </a:p>
          <a:p>
            <a:pPr lvl="2"/>
            <a:r>
              <a:rPr lang="en-GB" dirty="0"/>
              <a:t>However, many applications have &gt;30% miss rate in L2 cache</a:t>
            </a:r>
            <a:br>
              <a:rPr lang="en-GB" dirty="0"/>
            </a:br>
            <a:endParaRPr lang="en-GB" dirty="0"/>
          </a:p>
          <a:p>
            <a:r>
              <a:rPr lang="en-GB" dirty="0"/>
              <a:t>Hit Time</a:t>
            </a:r>
          </a:p>
          <a:p>
            <a:pPr lvl="1"/>
            <a:r>
              <a:rPr lang="en-GB" dirty="0"/>
              <a:t>Time to deliver a line in the cache to the processor</a:t>
            </a:r>
          </a:p>
          <a:p>
            <a:pPr lvl="2"/>
            <a:r>
              <a:rPr lang="en-GB" dirty="0"/>
              <a:t>Includes time to determine whether the line is in the cache</a:t>
            </a:r>
          </a:p>
          <a:p>
            <a:pPr lvl="1"/>
            <a:r>
              <a:rPr lang="en-GB" dirty="0"/>
              <a:t>Typical numbers:</a:t>
            </a:r>
          </a:p>
          <a:p>
            <a:pPr lvl="2"/>
            <a:r>
              <a:rPr lang="en-GB" dirty="0"/>
              <a:t>1-2 clock cycles for L1</a:t>
            </a:r>
          </a:p>
          <a:p>
            <a:pPr lvl="2"/>
            <a:r>
              <a:rPr lang="en-GB" dirty="0"/>
              <a:t>5-20 clock cycles for L2</a:t>
            </a:r>
            <a:br>
              <a:rPr lang="en-GB" dirty="0"/>
            </a:br>
            <a:endParaRPr lang="en-GB" dirty="0"/>
          </a:p>
          <a:p>
            <a:r>
              <a:rPr lang="en-GB" dirty="0"/>
              <a:t>Miss Penalty</a:t>
            </a:r>
          </a:p>
          <a:p>
            <a:pPr lvl="1"/>
            <a:r>
              <a:rPr lang="en-GB" dirty="0"/>
              <a:t>Additional time required because of a miss</a:t>
            </a:r>
          </a:p>
          <a:p>
            <a:pPr lvl="1"/>
            <a:r>
              <a:rPr lang="en-GB" dirty="0"/>
              <a:t>Typically 50-200 cycles for main memory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D5C30-B024-4A25-BF9A-F580F300F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0488" tIns="44450" rIns="90488" bIns="44450" rtlCol="0" anchor="b">
            <a:normAutofit/>
          </a:bodyPr>
          <a:lstStyle/>
          <a:p>
            <a:pPr eaLnBrk="1" hangingPunct="1"/>
            <a:r>
              <a:rPr lang="en-US" dirty="0"/>
              <a:t>Let’s think about those numbers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0488" tIns="44450" rIns="90488" bIns="44450" rtlCol="0"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Huge difference between a hit and a miss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sz="1800" dirty="0"/>
              <a:t>Could be 100x, if comparing L1 and main memory</a:t>
            </a:r>
            <a:endParaRPr lang="en-US" dirty="0"/>
          </a:p>
          <a:p>
            <a:pPr>
              <a:defRPr/>
            </a:pPr>
            <a:r>
              <a:rPr lang="en-US" dirty="0"/>
              <a:t>Would you believe a 99% hit rate is twice as good as 97%?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sz="1800" dirty="0"/>
              <a:t>Consider: </a:t>
            </a:r>
            <a:br>
              <a:rPr lang="en-US" sz="1800" dirty="0"/>
            </a:br>
            <a:r>
              <a:rPr lang="en-US" sz="1800" dirty="0"/>
              <a:t>cache hit time of 1 cycle</a:t>
            </a:r>
            <a:br>
              <a:rPr lang="en-US" sz="1800" dirty="0"/>
            </a:br>
            <a:r>
              <a:rPr lang="en-US" sz="1800" dirty="0"/>
              <a:t>miss penalty of 100 cycles</a:t>
            </a:r>
          </a:p>
          <a:p>
            <a:pPr lvl="1">
              <a:defRPr/>
            </a:pPr>
            <a:r>
              <a:rPr lang="en-US" sz="1800" dirty="0"/>
              <a:t>Average access time:</a:t>
            </a:r>
          </a:p>
          <a:p>
            <a:pPr lvl="1" eaLnBrk="1" hangingPunct="1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sz="1800" dirty="0"/>
              <a:t>	 97% hits:  100 instructions: 100 cycles (1 per instruction) + 3*100 (misses)</a:t>
            </a:r>
          </a:p>
          <a:p>
            <a:pPr lvl="1" eaLnBrk="1" hangingPunct="1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sz="1800" dirty="0"/>
              <a:t>			on average: 1 cycle/instr. + 0.03 * 100 cycles/instr. =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b="1" dirty="0">
                <a:solidFill>
                  <a:srgbClr val="C00000"/>
                </a:solidFill>
              </a:rPr>
              <a:t>4 cycles/instr.</a:t>
            </a:r>
          </a:p>
          <a:p>
            <a:pPr lvl="1" eaLnBrk="1" hangingPunct="1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sz="1800" dirty="0"/>
              <a:t>	 99% hits:  	on average: 1 cycle/instr. + 0.01 * 100 cycles/instr. = </a:t>
            </a:r>
            <a:r>
              <a:rPr lang="en-US" sz="1800" b="1" dirty="0">
                <a:solidFill>
                  <a:srgbClr val="C00000"/>
                </a:solidFill>
              </a:rPr>
              <a:t>2 cycles/instr.</a:t>
            </a:r>
            <a:endParaRPr lang="en-US" sz="1600" dirty="0">
              <a:solidFill>
                <a:srgbClr val="C00000"/>
              </a:solidFill>
            </a:endParaRPr>
          </a:p>
          <a:p>
            <a:pPr>
              <a:defRPr/>
            </a:pPr>
            <a:r>
              <a:rPr lang="en-US" dirty="0"/>
              <a:t>This is why “miss rate” is used instead of “hit rate”</a:t>
            </a:r>
          </a:p>
          <a:p>
            <a:pPr lvl="1">
              <a:defRPr/>
            </a:pPr>
            <a:r>
              <a:rPr lang="en-US" sz="1800" dirty="0"/>
              <a:t>In our example, 1% miss rate vs. 3% miss rate</a:t>
            </a:r>
          </a:p>
          <a:p>
            <a:pPr lvl="1">
              <a:defRPr/>
            </a:pPr>
            <a:r>
              <a:rPr lang="en-US" sz="1800" dirty="0"/>
              <a:t>Brings the radical performance difference across better</a:t>
            </a:r>
          </a:p>
          <a:p>
            <a:pPr lvl="1">
              <a:defRPr/>
            </a:pPr>
            <a:endParaRPr lang="en-US" sz="1800" dirty="0"/>
          </a:p>
          <a:p>
            <a:pPr>
              <a:defRPr/>
            </a:pPr>
            <a:r>
              <a:rPr lang="en-US" sz="2200" dirty="0"/>
              <a:t>“Computation is what happens between cache misses.”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50DE4E-38E3-4BF7-8F32-D535E54DB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A51EE-8659-49CA-A141-19C99DA7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Memory Access Time (AMAT)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C2187-0C6C-4D1B-97E5-E2A9B3BC5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342236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AMAT = Hit time + Miss rate × Miss penalty</a:t>
            </a:r>
          </a:p>
          <a:p>
            <a:pPr lvl="1"/>
            <a:r>
              <a:rPr lang="en-US" dirty="0"/>
              <a:t>Generalization of previous formula</a:t>
            </a:r>
          </a:p>
          <a:p>
            <a:pPr lvl="1"/>
            <a:endParaRPr lang="en-US" dirty="0"/>
          </a:p>
          <a:p>
            <a:r>
              <a:rPr lang="en-US" dirty="0"/>
              <a:t>Can extend for multiple layers of caching</a:t>
            </a:r>
          </a:p>
          <a:p>
            <a:pPr lvl="1"/>
            <a:r>
              <a:rPr lang="en-US" dirty="0"/>
              <a:t>AMAT = Hit Time L1 + Miss Rate L1 × Miss Penalty L1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Miss Penalty L1 = Hit Time L2 + Miss Rate L2 × Miss Penalty L2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Miss Penalty L2 = Hit Time Main Memory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Multi-level caching helps minimize AMAT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4F9573-05A2-455E-A016-0808903BF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957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Cache Organization</a:t>
            </a:r>
          </a:p>
          <a:p>
            <a:endParaRPr lang="en-US" dirty="0"/>
          </a:p>
          <a:p>
            <a:r>
              <a:rPr lang="en-US" dirty="0"/>
              <a:t>Associativity</a:t>
            </a:r>
          </a:p>
          <a:p>
            <a:endParaRPr lang="en-US" dirty="0"/>
          </a:p>
          <a:p>
            <a:r>
              <a:rPr lang="en-US" dirty="0"/>
              <a:t>Cache Performance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145303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speeds up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Cache: smaller, faster storage device that keeps copies of a subset of the data in a larger, slower device</a:t>
            </a:r>
          </a:p>
          <a:p>
            <a:pPr lvl="1"/>
            <a:r>
              <a:rPr lang="en-US" dirty="0"/>
              <a:t>If the data we access is already in the cache, we win!</a:t>
            </a:r>
          </a:p>
          <a:p>
            <a:pPr lvl="1"/>
            <a:r>
              <a:rPr lang="en-US" dirty="0"/>
              <a:t>Can get access time of faster memory, with overall capacity of larger</a:t>
            </a:r>
          </a:p>
          <a:p>
            <a:pPr lvl="1"/>
            <a:endParaRPr lang="en-US" dirty="0"/>
          </a:p>
          <a:p>
            <a:r>
              <a:rPr lang="en-US" dirty="0"/>
              <a:t>Locality helps predict which data code is likely to access</a:t>
            </a:r>
          </a:p>
          <a:p>
            <a:pPr lvl="1"/>
            <a:r>
              <a:rPr lang="en-US" dirty="0"/>
              <a:t>So want to design caches to take advantage of it!</a:t>
            </a:r>
          </a:p>
          <a:p>
            <a:pPr lvl="1"/>
            <a:r>
              <a:rPr lang="en-US" b="1" dirty="0"/>
              <a:t>Spatial locality</a:t>
            </a:r>
            <a:r>
              <a:rPr lang="en-US" dirty="0"/>
              <a:t>: if you need a byte, you’re likely to need its neighbors</a:t>
            </a:r>
          </a:p>
          <a:p>
            <a:pPr lvl="2"/>
            <a:r>
              <a:rPr lang="en-US" dirty="0"/>
              <a:t>Caches should load whole blocks, not single bytes!</a:t>
            </a:r>
          </a:p>
          <a:p>
            <a:pPr lvl="1"/>
            <a:r>
              <a:rPr lang="en-US" b="1" dirty="0"/>
              <a:t>Temporal locality</a:t>
            </a:r>
            <a:r>
              <a:rPr lang="en-US" dirty="0"/>
              <a:t>: if you need a byte, you’re likely to need it again</a:t>
            </a:r>
          </a:p>
          <a:p>
            <a:pPr lvl="2"/>
            <a:r>
              <a:rPr lang="en-US" dirty="0"/>
              <a:t>Caches should try to keep recently cached data in the cache!</a:t>
            </a:r>
          </a:p>
          <a:p>
            <a:pPr lvl="1"/>
            <a:r>
              <a:rPr lang="en-US" dirty="0"/>
              <a:t>Most code has good locality</a:t>
            </a:r>
          </a:p>
          <a:p>
            <a:pPr lvl="1"/>
            <a:r>
              <a:rPr lang="en-US" dirty="0"/>
              <a:t>Well-written code has great locality!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FC553-DB59-4804-A561-802BA1602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9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23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memories</a:t>
            </a:r>
          </a:p>
        </p:txBody>
      </p:sp>
      <p:sp>
        <p:nvSpPr>
          <p:cNvPr id="187424" name="Rectangle 32"/>
          <p:cNvSpPr>
            <a:spLocks noGrp="1" noChangeArrowheads="1"/>
          </p:cNvSpPr>
          <p:nvPr>
            <p:ph idx="1"/>
          </p:nvPr>
        </p:nvSpPr>
        <p:spPr>
          <a:xfrm>
            <a:off x="607595" y="1143001"/>
            <a:ext cx="10972800" cy="345405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 specific instance of the general principle of caching  </a:t>
            </a:r>
          </a:p>
          <a:p>
            <a:pPr lvl="1"/>
            <a:r>
              <a:rPr lang="en-US" dirty="0"/>
              <a:t>Small, fast SRAM-based memories between CPU and main memory</a:t>
            </a:r>
          </a:p>
          <a:p>
            <a:pPr lvl="1"/>
            <a:r>
              <a:rPr lang="en-US" dirty="0"/>
              <a:t>Can include multiple levels</a:t>
            </a:r>
          </a:p>
          <a:p>
            <a:pPr lvl="2"/>
            <a:r>
              <a:rPr lang="en-US" dirty="0"/>
              <a:t>L1 = small, but really fast, L2 = larger, slower, L3, etc.</a:t>
            </a:r>
          </a:p>
          <a:p>
            <a:pPr lvl="1"/>
            <a:endParaRPr lang="en-US" dirty="0"/>
          </a:p>
          <a:p>
            <a:r>
              <a:rPr lang="en-US" dirty="0"/>
              <a:t>CPU looks for data in caches first</a:t>
            </a:r>
          </a:p>
          <a:p>
            <a:pPr lvl="1"/>
            <a:r>
              <a:rPr lang="en-US" dirty="0"/>
              <a:t>e.g., L1, then L2, then L3, then finally in main memory as a last resort</a:t>
            </a:r>
          </a:p>
          <a:p>
            <a:pPr lvl="1"/>
            <a:endParaRPr lang="en-US" dirty="0"/>
          </a:p>
          <a:p>
            <a:r>
              <a:rPr lang="en-US" dirty="0"/>
              <a:t>Mechanisms we’ll see today are implemented in </a:t>
            </a:r>
            <a:r>
              <a:rPr lang="en-US" i="1" dirty="0"/>
              <a:t>hardware</a:t>
            </a:r>
          </a:p>
          <a:p>
            <a:pPr lvl="1"/>
            <a:endParaRPr lang="en-US" dirty="0"/>
          </a:p>
          <a:p>
            <a:r>
              <a:rPr lang="en-US" dirty="0"/>
              <a:t>Typical system structure:</a:t>
            </a:r>
          </a:p>
        </p:txBody>
      </p:sp>
      <p:sp>
        <p:nvSpPr>
          <p:cNvPr id="33" name="Rectangle 146"/>
          <p:cNvSpPr>
            <a:spLocks noChangeAspect="1" noChangeArrowheads="1"/>
          </p:cNvSpPr>
          <p:nvPr/>
        </p:nvSpPr>
        <p:spPr bwMode="auto">
          <a:xfrm>
            <a:off x="10335277" y="5605581"/>
            <a:ext cx="819150" cy="8239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Main</a:t>
            </a:r>
          </a:p>
          <a:p>
            <a:pPr algn="ctr"/>
            <a:r>
              <a:rPr lang="en-US" sz="1600"/>
              <a:t>memory</a:t>
            </a:r>
          </a:p>
        </p:txBody>
      </p:sp>
      <p:sp>
        <p:nvSpPr>
          <p:cNvPr id="34" name="AutoShape 201"/>
          <p:cNvSpPr>
            <a:spLocks noChangeAspect="1" noChangeArrowheads="1"/>
          </p:cNvSpPr>
          <p:nvPr/>
        </p:nvSpPr>
        <p:spPr bwMode="auto">
          <a:xfrm>
            <a:off x="8962090" y="5742106"/>
            <a:ext cx="1344612" cy="481013"/>
          </a:xfrm>
          <a:prstGeom prst="leftRightArrow">
            <a:avLst>
              <a:gd name="adj1" fmla="val 50000"/>
              <a:gd name="adj2" fmla="val 55908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35" name="Rectangle 202"/>
          <p:cNvSpPr>
            <a:spLocks noChangeAspect="1" noChangeArrowheads="1"/>
          </p:cNvSpPr>
          <p:nvPr/>
        </p:nvSpPr>
        <p:spPr bwMode="auto">
          <a:xfrm>
            <a:off x="8138177" y="5770680"/>
            <a:ext cx="81915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I/O</a:t>
            </a:r>
          </a:p>
          <a:p>
            <a:pPr algn="ctr"/>
            <a:r>
              <a:rPr lang="en-US" sz="1600"/>
              <a:t>bridge</a:t>
            </a:r>
          </a:p>
        </p:txBody>
      </p:sp>
      <p:sp>
        <p:nvSpPr>
          <p:cNvPr id="36" name="AutoShape 205"/>
          <p:cNvSpPr>
            <a:spLocks noChangeAspect="1" noChangeArrowheads="1"/>
          </p:cNvSpPr>
          <p:nvPr/>
        </p:nvSpPr>
        <p:spPr bwMode="auto">
          <a:xfrm>
            <a:off x="6825316" y="5742106"/>
            <a:ext cx="1309687" cy="481013"/>
          </a:xfrm>
          <a:prstGeom prst="leftRightArrow">
            <a:avLst>
              <a:gd name="adj1" fmla="val 50000"/>
              <a:gd name="adj2" fmla="val 54455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37" name="Rectangle 206"/>
          <p:cNvSpPr>
            <a:spLocks noChangeAspect="1" noChangeArrowheads="1"/>
          </p:cNvSpPr>
          <p:nvPr/>
        </p:nvSpPr>
        <p:spPr bwMode="auto">
          <a:xfrm>
            <a:off x="4426602" y="5770680"/>
            <a:ext cx="23749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Bus interface</a:t>
            </a:r>
          </a:p>
        </p:txBody>
      </p:sp>
      <p:sp>
        <p:nvSpPr>
          <p:cNvPr id="38" name="Rectangle 207"/>
          <p:cNvSpPr>
            <a:spLocks noChangeAspect="1" noChangeArrowheads="1"/>
          </p:cNvSpPr>
          <p:nvPr/>
        </p:nvSpPr>
        <p:spPr bwMode="auto">
          <a:xfrm>
            <a:off x="5939490" y="4575293"/>
            <a:ext cx="615950" cy="1381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39" name="Rectangle 208"/>
          <p:cNvSpPr>
            <a:spLocks noChangeAspect="1" noChangeArrowheads="1"/>
          </p:cNvSpPr>
          <p:nvPr/>
        </p:nvSpPr>
        <p:spPr bwMode="auto">
          <a:xfrm>
            <a:off x="5939490" y="4713406"/>
            <a:ext cx="615950" cy="136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40" name="Rectangle 210"/>
          <p:cNvSpPr>
            <a:spLocks noChangeAspect="1" noChangeArrowheads="1"/>
          </p:cNvSpPr>
          <p:nvPr/>
        </p:nvSpPr>
        <p:spPr bwMode="auto">
          <a:xfrm>
            <a:off x="5939490" y="4849931"/>
            <a:ext cx="615950" cy="1381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41" name="Rectangle 211"/>
          <p:cNvSpPr>
            <a:spLocks noChangeAspect="1" noChangeArrowheads="1"/>
          </p:cNvSpPr>
          <p:nvPr/>
        </p:nvSpPr>
        <p:spPr bwMode="auto">
          <a:xfrm>
            <a:off x="5939490" y="4988044"/>
            <a:ext cx="615950" cy="136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42" name="Rectangle 212"/>
          <p:cNvSpPr>
            <a:spLocks noChangeAspect="1" noChangeArrowheads="1"/>
          </p:cNvSpPr>
          <p:nvPr/>
        </p:nvSpPr>
        <p:spPr bwMode="auto">
          <a:xfrm>
            <a:off x="5939490" y="5124568"/>
            <a:ext cx="615950" cy="1381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43" name="AutoShape 214"/>
          <p:cNvSpPr>
            <a:spLocks noChangeAspect="1" noChangeArrowheads="1"/>
          </p:cNvSpPr>
          <p:nvPr/>
        </p:nvSpPr>
        <p:spPr bwMode="auto">
          <a:xfrm>
            <a:off x="6636402" y="4575293"/>
            <a:ext cx="400050" cy="3429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44" name="AutoShape 215"/>
          <p:cNvSpPr>
            <a:spLocks noChangeAspect="1" noChangeArrowheads="1"/>
          </p:cNvSpPr>
          <p:nvPr/>
        </p:nvSpPr>
        <p:spPr bwMode="auto">
          <a:xfrm flipH="1">
            <a:off x="6555440" y="4918194"/>
            <a:ext cx="400050" cy="344487"/>
          </a:xfrm>
          <a:prstGeom prst="rightArrow">
            <a:avLst>
              <a:gd name="adj1" fmla="val 50000"/>
              <a:gd name="adj2" fmla="val 2903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45" name="Rectangle 220"/>
          <p:cNvSpPr>
            <a:spLocks noChangeAspect="1" noChangeArrowheads="1"/>
          </p:cNvSpPr>
          <p:nvPr/>
        </p:nvSpPr>
        <p:spPr bwMode="auto">
          <a:xfrm>
            <a:off x="7036453" y="4438769"/>
            <a:ext cx="479425" cy="9604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ALU</a:t>
            </a:r>
          </a:p>
        </p:txBody>
      </p:sp>
      <p:sp>
        <p:nvSpPr>
          <p:cNvPr id="46" name="Text Box 221"/>
          <p:cNvSpPr txBox="1">
            <a:spLocks noChangeAspect="1" noChangeArrowheads="1"/>
          </p:cNvSpPr>
          <p:nvPr/>
        </p:nvSpPr>
        <p:spPr bwMode="auto">
          <a:xfrm>
            <a:off x="5640567" y="4269491"/>
            <a:ext cx="124713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Register file</a:t>
            </a:r>
          </a:p>
        </p:txBody>
      </p:sp>
      <p:sp>
        <p:nvSpPr>
          <p:cNvPr id="47" name="AutoShape 222"/>
          <p:cNvSpPr>
            <a:spLocks noChangeAspect="1" noChangeArrowheads="1"/>
          </p:cNvSpPr>
          <p:nvPr/>
        </p:nvSpPr>
        <p:spPr bwMode="auto">
          <a:xfrm>
            <a:off x="6006166" y="5330943"/>
            <a:ext cx="549275" cy="411162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48" name="Rectangle 223"/>
          <p:cNvSpPr>
            <a:spLocks noChangeAspect="1" noChangeArrowheads="1"/>
          </p:cNvSpPr>
          <p:nvPr/>
        </p:nvSpPr>
        <p:spPr bwMode="auto">
          <a:xfrm>
            <a:off x="4274202" y="4232393"/>
            <a:ext cx="3379788" cy="219710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49" name="Text Box 225"/>
          <p:cNvSpPr txBox="1">
            <a:spLocks noChangeAspect="1" noChangeArrowheads="1"/>
          </p:cNvSpPr>
          <p:nvPr/>
        </p:nvSpPr>
        <p:spPr bwMode="auto">
          <a:xfrm>
            <a:off x="4223222" y="3940878"/>
            <a:ext cx="98937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/>
              <a:t>CPU chip</a:t>
            </a:r>
          </a:p>
        </p:txBody>
      </p:sp>
      <p:sp>
        <p:nvSpPr>
          <p:cNvPr id="50" name="Text Box 229"/>
          <p:cNvSpPr txBox="1">
            <a:spLocks noChangeAspect="1" noChangeArrowheads="1"/>
          </p:cNvSpPr>
          <p:nvPr/>
        </p:nvSpPr>
        <p:spPr bwMode="auto">
          <a:xfrm>
            <a:off x="7687451" y="5107691"/>
            <a:ext cx="122212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System bus</a:t>
            </a:r>
          </a:p>
        </p:txBody>
      </p:sp>
      <p:sp>
        <p:nvSpPr>
          <p:cNvPr id="51" name="Line 230"/>
          <p:cNvSpPr>
            <a:spLocks noChangeAspect="1" noChangeShapeType="1"/>
          </p:cNvSpPr>
          <p:nvPr/>
        </p:nvSpPr>
        <p:spPr bwMode="auto">
          <a:xfrm flipH="1">
            <a:off x="7515878" y="5399205"/>
            <a:ext cx="619125" cy="412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52" name="Text Box 231"/>
          <p:cNvSpPr txBox="1">
            <a:spLocks noChangeAspect="1" noChangeArrowheads="1"/>
          </p:cNvSpPr>
          <p:nvPr/>
        </p:nvSpPr>
        <p:spPr bwMode="auto">
          <a:xfrm>
            <a:off x="8993767" y="5107691"/>
            <a:ext cx="129554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Memory bus</a:t>
            </a:r>
          </a:p>
        </p:txBody>
      </p:sp>
      <p:sp>
        <p:nvSpPr>
          <p:cNvPr id="53" name="Line 232"/>
          <p:cNvSpPr>
            <a:spLocks noChangeAspect="1" noChangeShapeType="1"/>
          </p:cNvSpPr>
          <p:nvPr/>
        </p:nvSpPr>
        <p:spPr bwMode="auto">
          <a:xfrm>
            <a:off x="9608202" y="5399205"/>
            <a:ext cx="0" cy="412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54" name="Rectangle 233"/>
          <p:cNvSpPr>
            <a:spLocks noChangeAspect="1" noChangeArrowheads="1"/>
          </p:cNvSpPr>
          <p:nvPr/>
        </p:nvSpPr>
        <p:spPr bwMode="auto">
          <a:xfrm>
            <a:off x="4426602" y="4672130"/>
            <a:ext cx="1066800" cy="5207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/>
              <a:t>Cache </a:t>
            </a:r>
          </a:p>
          <a:p>
            <a:pPr algn="ctr"/>
            <a:r>
              <a:rPr lang="en-US" sz="1600" dirty="0"/>
              <a:t>memories</a:t>
            </a:r>
          </a:p>
        </p:txBody>
      </p:sp>
      <p:sp>
        <p:nvSpPr>
          <p:cNvPr id="55" name="AutoShape 234"/>
          <p:cNvSpPr>
            <a:spLocks noChangeAspect="1" noChangeArrowheads="1"/>
          </p:cNvSpPr>
          <p:nvPr/>
        </p:nvSpPr>
        <p:spPr bwMode="auto">
          <a:xfrm>
            <a:off x="4655203" y="5192831"/>
            <a:ext cx="549275" cy="549275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56" name="AutoShape 236"/>
          <p:cNvSpPr>
            <a:spLocks noChangeAspect="1" noChangeArrowheads="1"/>
          </p:cNvSpPr>
          <p:nvPr/>
        </p:nvSpPr>
        <p:spPr bwMode="auto">
          <a:xfrm flipH="1">
            <a:off x="5518802" y="4719755"/>
            <a:ext cx="400050" cy="344488"/>
          </a:xfrm>
          <a:prstGeom prst="leftRightArrow">
            <a:avLst>
              <a:gd name="adj1" fmla="val 50000"/>
              <a:gd name="adj2" fmla="val 23226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BF31E0-0F53-4927-B3A2-6F17D55A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</a:t>
            </a:r>
            <a:r>
              <a:rPr lang="en-US" dirty="0"/>
              <a:t>You </a:t>
            </a:r>
            <a:r>
              <a:rPr lang="en-US"/>
              <a:t>Thought a Memory Access Worked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 bwMode="auto">
          <a:xfrm>
            <a:off x="7861480" y="2853352"/>
            <a:ext cx="2349321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Some memory address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772401" y="2513390"/>
            <a:ext cx="1810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Address of word:</a:t>
            </a:r>
          </a:p>
        </p:txBody>
      </p:sp>
      <p:sp>
        <p:nvSpPr>
          <p:cNvPr id="59" name="Rectangle 8"/>
          <p:cNvSpPr>
            <a:spLocks noChangeArrowheads="1"/>
          </p:cNvSpPr>
          <p:nvPr/>
        </p:nvSpPr>
        <p:spPr bwMode="auto">
          <a:xfrm>
            <a:off x="5563980" y="52578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63" name="Rectangle 9"/>
          <p:cNvSpPr>
            <a:spLocks noChangeArrowheads="1"/>
          </p:cNvSpPr>
          <p:nvPr/>
        </p:nvSpPr>
        <p:spPr bwMode="auto">
          <a:xfrm>
            <a:off x="5563980" y="56388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79" name="Rectangle 10"/>
          <p:cNvSpPr>
            <a:spLocks noChangeArrowheads="1"/>
          </p:cNvSpPr>
          <p:nvPr/>
        </p:nvSpPr>
        <p:spPr bwMode="auto">
          <a:xfrm>
            <a:off x="5563980" y="60198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05" name="Rectangle 25"/>
          <p:cNvSpPr>
            <a:spLocks noChangeArrowheads="1"/>
          </p:cNvSpPr>
          <p:nvPr/>
        </p:nvSpPr>
        <p:spPr bwMode="auto">
          <a:xfrm>
            <a:off x="5563980" y="41148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106" name="Rectangle 26"/>
          <p:cNvSpPr>
            <a:spLocks noChangeArrowheads="1"/>
          </p:cNvSpPr>
          <p:nvPr/>
        </p:nvSpPr>
        <p:spPr bwMode="auto">
          <a:xfrm>
            <a:off x="5563980" y="44958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107" name="Rectangle 27"/>
          <p:cNvSpPr>
            <a:spLocks noChangeArrowheads="1"/>
          </p:cNvSpPr>
          <p:nvPr/>
        </p:nvSpPr>
        <p:spPr bwMode="auto">
          <a:xfrm>
            <a:off x="5563980" y="48768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561220" y="3745468"/>
            <a:ext cx="1069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Memory:</a:t>
            </a:r>
          </a:p>
        </p:txBody>
      </p:sp>
      <p:grpSp>
        <p:nvGrpSpPr>
          <p:cNvPr id="109" name="Group 42"/>
          <p:cNvGrpSpPr>
            <a:grpSpLocks/>
          </p:cNvGrpSpPr>
          <p:nvPr/>
        </p:nvGrpSpPr>
        <p:grpSpPr bwMode="auto">
          <a:xfrm>
            <a:off x="1752600" y="2819400"/>
            <a:ext cx="685800" cy="3581400"/>
            <a:chOff x="3984" y="1008"/>
            <a:chExt cx="1584" cy="2256"/>
          </a:xfrm>
        </p:grpSpPr>
        <p:sp>
          <p:nvSpPr>
            <p:cNvPr id="110" name="Rectangle 43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rax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11" name="Rectangle 44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rdx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12" name="Rectangle 45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rcx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13" name="Rectangle 46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rbx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14" name="Rectangle 47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rsi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15" name="Rectangle 48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rdi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17" name="Rectangle 50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rsp</a:t>
              </a:r>
              <a:endParaRPr lang="en-US" dirty="0">
                <a:latin typeface="Courier New" pitchFamily="49" charset="0"/>
              </a:endParaRPr>
            </a:p>
          </p:txBody>
        </p:sp>
      </p:grpSp>
      <p:grpSp>
        <p:nvGrpSpPr>
          <p:cNvPr id="118" name="Group 51"/>
          <p:cNvGrpSpPr>
            <a:grpSpLocks/>
          </p:cNvGrpSpPr>
          <p:nvPr/>
        </p:nvGrpSpPr>
        <p:grpSpPr bwMode="auto">
          <a:xfrm>
            <a:off x="2438400" y="2819400"/>
            <a:ext cx="1066800" cy="3581400"/>
            <a:chOff x="3984" y="1008"/>
            <a:chExt cx="1584" cy="2256"/>
          </a:xfrm>
        </p:grpSpPr>
        <p:sp>
          <p:nvSpPr>
            <p:cNvPr id="119" name="Rectangle 52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20" name="Rectangle 53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21" name="Rectangle 54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22" name="Rectangle 55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23" name="Rectangle 56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24" name="Rectangle 57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26" name="Rectangle 59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0x104</a:t>
              </a:r>
            </a:p>
          </p:txBody>
        </p:sp>
      </p:grpSp>
      <p:cxnSp>
        <p:nvCxnSpPr>
          <p:cNvPr id="127" name="Shape 92"/>
          <p:cNvCxnSpPr/>
          <p:nvPr/>
        </p:nvCxnSpPr>
        <p:spPr bwMode="auto">
          <a:xfrm rot="16200000" flipH="1">
            <a:off x="6683068" y="1800744"/>
            <a:ext cx="1245022" cy="1111798"/>
          </a:xfrm>
          <a:prstGeom prst="bentConnector2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31" name="Shape 92"/>
          <p:cNvCxnSpPr>
            <a:stCxn id="52" idx="2"/>
            <a:endCxn id="59" idx="3"/>
          </p:cNvCxnSpPr>
          <p:nvPr/>
        </p:nvCxnSpPr>
        <p:spPr bwMode="auto">
          <a:xfrm rot="5400000">
            <a:off x="6671410" y="3083570"/>
            <a:ext cx="2324100" cy="2405360"/>
          </a:xfrm>
          <a:prstGeom prst="bentConnector2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34" name="Shape 92"/>
          <p:cNvCxnSpPr>
            <a:stCxn id="59" idx="1"/>
            <a:endCxn id="119" idx="3"/>
          </p:cNvCxnSpPr>
          <p:nvPr/>
        </p:nvCxnSpPr>
        <p:spPr bwMode="auto">
          <a:xfrm rot="10800000">
            <a:off x="3505200" y="3009900"/>
            <a:ext cx="2058780" cy="2438400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ED136-2494-4CAF-8E89-5BC1C6F4D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  <p:sp>
        <p:nvSpPr>
          <p:cNvPr id="37" name="Rectangle 4">
            <a:extLst>
              <a:ext uri="{FF2B5EF4-FFF2-40B4-BE49-F238E27FC236}">
                <a16:creationId xmlns:a16="http://schemas.microsoft.com/office/drawing/2014/main" id="{B0283A19-D9A9-46EC-8D96-0C3160C69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8505" y="1251559"/>
            <a:ext cx="1910717" cy="9207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...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return var;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...</a:t>
            </a:r>
          </a:p>
        </p:txBody>
      </p:sp>
      <p:sp>
        <p:nvSpPr>
          <p:cNvPr id="38" name="Rectangle 6">
            <a:extLst>
              <a:ext uri="{FF2B5EF4-FFF2-40B4-BE49-F238E27FC236}">
                <a16:creationId xmlns:a16="http://schemas.microsoft.com/office/drawing/2014/main" id="{390CB65F-072A-4783-AF47-1C0C5D18F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8112" y="1251559"/>
            <a:ext cx="2971800" cy="9207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...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 err="1">
                <a:latin typeface="Courier New" pitchFamily="49" charset="0"/>
              </a:rPr>
              <a:t>movq</a:t>
            </a:r>
            <a:r>
              <a:rPr lang="en-US" dirty="0">
                <a:latin typeface="Courier New" pitchFamily="49" charset="0"/>
              </a:rPr>
              <a:t> -12(%</a:t>
            </a:r>
            <a:r>
              <a:rPr lang="en-US" dirty="0" err="1">
                <a:latin typeface="Courier New" pitchFamily="49" charset="0"/>
              </a:rPr>
              <a:t>rsp</a:t>
            </a:r>
            <a:r>
              <a:rPr lang="en-US" dirty="0">
                <a:latin typeface="Courier New" pitchFamily="49" charset="0"/>
              </a:rPr>
              <a:t>),%</a:t>
            </a:r>
            <a:r>
              <a:rPr lang="en-US" dirty="0" err="1">
                <a:latin typeface="Courier New" pitchFamily="49" charset="0"/>
              </a:rPr>
              <a:t>rax</a:t>
            </a:r>
            <a:endParaRPr lang="en-US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...</a:t>
            </a:r>
          </a:p>
        </p:txBody>
      </p:sp>
      <p:sp>
        <p:nvSpPr>
          <p:cNvPr id="39" name="AutoShape 16">
            <a:extLst>
              <a:ext uri="{FF2B5EF4-FFF2-40B4-BE49-F238E27FC236}">
                <a16:creationId xmlns:a16="http://schemas.microsoft.com/office/drawing/2014/main" id="{98243BB4-2273-4D7D-BB46-CB17A112FFE2}"/>
              </a:ext>
            </a:extLst>
          </p:cNvPr>
          <p:cNvSpPr>
            <a:spLocks/>
          </p:cNvSpPr>
          <p:nvPr/>
        </p:nvSpPr>
        <p:spPr bwMode="auto">
          <a:xfrm rot="16200000" flipV="1">
            <a:off x="6629401" y="1480159"/>
            <a:ext cx="228600" cy="990598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1D6EF0F-889A-4063-8AF4-BC68D9ECD1C3}"/>
              </a:ext>
            </a:extLst>
          </p:cNvPr>
          <p:cNvCxnSpPr>
            <a:stCxn id="37" idx="3"/>
            <a:endCxn id="38" idx="1"/>
          </p:cNvCxnSpPr>
          <p:nvPr/>
        </p:nvCxnSpPr>
        <p:spPr bwMode="auto">
          <a:xfrm>
            <a:off x="4099222" y="1711941"/>
            <a:ext cx="1348891" cy="0"/>
          </a:xfrm>
          <a:prstGeom prst="straightConnector1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110583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 Memory Access Actually Works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7861480" y="2853352"/>
            <a:ext cx="2349321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Some memory address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772401" y="2513390"/>
            <a:ext cx="1810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Address of word:</a:t>
            </a:r>
          </a:p>
        </p:txBody>
      </p:sp>
      <p:sp>
        <p:nvSpPr>
          <p:cNvPr id="59" name="Rectangle 8"/>
          <p:cNvSpPr>
            <a:spLocks noChangeArrowheads="1"/>
          </p:cNvSpPr>
          <p:nvPr/>
        </p:nvSpPr>
        <p:spPr bwMode="auto">
          <a:xfrm>
            <a:off x="4727161" y="52578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63" name="Rectangle 9"/>
          <p:cNvSpPr>
            <a:spLocks noChangeArrowheads="1"/>
          </p:cNvSpPr>
          <p:nvPr/>
        </p:nvSpPr>
        <p:spPr bwMode="auto">
          <a:xfrm>
            <a:off x="4727161" y="56388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79" name="Rectangle 10"/>
          <p:cNvSpPr>
            <a:spLocks noChangeArrowheads="1"/>
          </p:cNvSpPr>
          <p:nvPr/>
        </p:nvSpPr>
        <p:spPr bwMode="auto">
          <a:xfrm>
            <a:off x="4727161" y="60198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05" name="Rectangle 25"/>
          <p:cNvSpPr>
            <a:spLocks noChangeArrowheads="1"/>
          </p:cNvSpPr>
          <p:nvPr/>
        </p:nvSpPr>
        <p:spPr bwMode="auto">
          <a:xfrm>
            <a:off x="4727161" y="41148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106" name="Rectangle 26"/>
          <p:cNvSpPr>
            <a:spLocks noChangeArrowheads="1"/>
          </p:cNvSpPr>
          <p:nvPr/>
        </p:nvSpPr>
        <p:spPr bwMode="auto">
          <a:xfrm>
            <a:off x="4727161" y="44958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107" name="Rectangle 27"/>
          <p:cNvSpPr>
            <a:spLocks noChangeArrowheads="1"/>
          </p:cNvSpPr>
          <p:nvPr/>
        </p:nvSpPr>
        <p:spPr bwMode="auto">
          <a:xfrm>
            <a:off x="4727161" y="48768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724401" y="3745468"/>
            <a:ext cx="1069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Memory:</a:t>
            </a:r>
          </a:p>
        </p:txBody>
      </p:sp>
      <p:grpSp>
        <p:nvGrpSpPr>
          <p:cNvPr id="109" name="Group 42"/>
          <p:cNvGrpSpPr>
            <a:grpSpLocks/>
          </p:cNvGrpSpPr>
          <p:nvPr/>
        </p:nvGrpSpPr>
        <p:grpSpPr bwMode="auto">
          <a:xfrm>
            <a:off x="1752600" y="2819400"/>
            <a:ext cx="685800" cy="3581400"/>
            <a:chOff x="3984" y="1008"/>
            <a:chExt cx="1584" cy="2256"/>
          </a:xfrm>
        </p:grpSpPr>
        <p:sp>
          <p:nvSpPr>
            <p:cNvPr id="110" name="Rectangle 43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rax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11" name="Rectangle 44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rdx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12" name="Rectangle 45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rcx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13" name="Rectangle 46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rbx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14" name="Rectangle 47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rsi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15" name="Rectangle 48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rdi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17" name="Rectangle 50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rsp</a:t>
              </a:r>
              <a:endParaRPr lang="en-US" dirty="0">
                <a:latin typeface="Courier New" pitchFamily="49" charset="0"/>
              </a:endParaRPr>
            </a:p>
          </p:txBody>
        </p:sp>
      </p:grpSp>
      <p:grpSp>
        <p:nvGrpSpPr>
          <p:cNvPr id="118" name="Group 51"/>
          <p:cNvGrpSpPr>
            <a:grpSpLocks/>
          </p:cNvGrpSpPr>
          <p:nvPr/>
        </p:nvGrpSpPr>
        <p:grpSpPr bwMode="auto">
          <a:xfrm>
            <a:off x="2438400" y="2819400"/>
            <a:ext cx="1066800" cy="3581400"/>
            <a:chOff x="3984" y="1008"/>
            <a:chExt cx="1584" cy="2256"/>
          </a:xfrm>
        </p:grpSpPr>
        <p:sp>
          <p:nvSpPr>
            <p:cNvPr id="119" name="Rectangle 52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20" name="Rectangle 53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21" name="Rectangle 54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22" name="Rectangle 55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23" name="Rectangle 56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24" name="Rectangle 57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26" name="Rectangle 59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0x104</a:t>
              </a:r>
            </a:p>
          </p:txBody>
        </p:sp>
      </p:grpSp>
      <p:cxnSp>
        <p:nvCxnSpPr>
          <p:cNvPr id="127" name="Shape 92"/>
          <p:cNvCxnSpPr>
            <a:cxnSpLocks/>
          </p:cNvCxnSpPr>
          <p:nvPr/>
        </p:nvCxnSpPr>
        <p:spPr bwMode="auto">
          <a:xfrm rot="16200000" flipH="1">
            <a:off x="6683068" y="1800744"/>
            <a:ext cx="1245022" cy="1111798"/>
          </a:xfrm>
          <a:prstGeom prst="bentConnector2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31" name="Shape 92"/>
          <p:cNvCxnSpPr>
            <a:stCxn id="52" idx="2"/>
            <a:endCxn id="35" idx="3"/>
          </p:cNvCxnSpPr>
          <p:nvPr/>
        </p:nvCxnSpPr>
        <p:spPr bwMode="auto">
          <a:xfrm rot="5400000">
            <a:off x="7623220" y="4035380"/>
            <a:ext cx="2324100" cy="501740"/>
          </a:xfrm>
          <a:prstGeom prst="bentConnector2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34" name="Shape 92"/>
          <p:cNvCxnSpPr>
            <a:stCxn id="59" idx="1"/>
            <a:endCxn id="119" idx="3"/>
          </p:cNvCxnSpPr>
          <p:nvPr/>
        </p:nvCxnSpPr>
        <p:spPr bwMode="auto">
          <a:xfrm rot="10800000">
            <a:off x="3505202" y="3009900"/>
            <a:ext cx="1221961" cy="2438400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35" name="Rectangle 8"/>
          <p:cNvSpPr>
            <a:spLocks noChangeArrowheads="1"/>
          </p:cNvSpPr>
          <p:nvPr/>
        </p:nvSpPr>
        <p:spPr bwMode="auto">
          <a:xfrm>
            <a:off x="7467600" y="52578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36" name="Rectangle 9"/>
          <p:cNvSpPr>
            <a:spLocks noChangeArrowheads="1"/>
          </p:cNvSpPr>
          <p:nvPr/>
        </p:nvSpPr>
        <p:spPr bwMode="auto">
          <a:xfrm>
            <a:off x="7467600" y="56388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7467600" y="60198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8" name="Rectangle 25"/>
          <p:cNvSpPr>
            <a:spLocks noChangeArrowheads="1"/>
          </p:cNvSpPr>
          <p:nvPr/>
        </p:nvSpPr>
        <p:spPr bwMode="auto">
          <a:xfrm>
            <a:off x="7467600" y="41148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39" name="Rectangle 26"/>
          <p:cNvSpPr>
            <a:spLocks noChangeArrowheads="1"/>
          </p:cNvSpPr>
          <p:nvPr/>
        </p:nvSpPr>
        <p:spPr bwMode="auto">
          <a:xfrm>
            <a:off x="7467600" y="44958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40" name="Rectangle 27"/>
          <p:cNvSpPr>
            <a:spLocks noChangeArrowheads="1"/>
          </p:cNvSpPr>
          <p:nvPr/>
        </p:nvSpPr>
        <p:spPr bwMode="auto">
          <a:xfrm>
            <a:off x="7467600" y="48768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464840" y="3745468"/>
            <a:ext cx="1087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L1 Cache:</a:t>
            </a:r>
          </a:p>
        </p:txBody>
      </p:sp>
      <p:sp>
        <p:nvSpPr>
          <p:cNvPr id="45" name="Rectangle 8"/>
          <p:cNvSpPr>
            <a:spLocks noChangeArrowheads="1"/>
          </p:cNvSpPr>
          <p:nvPr/>
        </p:nvSpPr>
        <p:spPr bwMode="auto">
          <a:xfrm>
            <a:off x="6251161" y="52578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6251161" y="56388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47" name="Rectangle 10"/>
          <p:cNvSpPr>
            <a:spLocks noChangeArrowheads="1"/>
          </p:cNvSpPr>
          <p:nvPr/>
        </p:nvSpPr>
        <p:spPr bwMode="auto">
          <a:xfrm>
            <a:off x="6251161" y="60198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8" name="Rectangle 25"/>
          <p:cNvSpPr>
            <a:spLocks noChangeArrowheads="1"/>
          </p:cNvSpPr>
          <p:nvPr/>
        </p:nvSpPr>
        <p:spPr bwMode="auto">
          <a:xfrm>
            <a:off x="6251161" y="41148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49" name="Rectangle 26"/>
          <p:cNvSpPr>
            <a:spLocks noChangeArrowheads="1"/>
          </p:cNvSpPr>
          <p:nvPr/>
        </p:nvSpPr>
        <p:spPr bwMode="auto">
          <a:xfrm>
            <a:off x="6251161" y="44958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50" name="Rectangle 27"/>
          <p:cNvSpPr>
            <a:spLocks noChangeArrowheads="1"/>
          </p:cNvSpPr>
          <p:nvPr/>
        </p:nvSpPr>
        <p:spPr bwMode="auto">
          <a:xfrm>
            <a:off x="6251161" y="48768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248401" y="3745468"/>
            <a:ext cx="1087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L2 Cache: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878776" y="4920734"/>
            <a:ext cx="369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...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878776" y="3733800"/>
            <a:ext cx="369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...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B0B4ED-0175-41C5-A0F4-9F8EF6673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  <p:sp>
        <p:nvSpPr>
          <p:cNvPr id="56" name="Rectangle 4">
            <a:extLst>
              <a:ext uri="{FF2B5EF4-FFF2-40B4-BE49-F238E27FC236}">
                <a16:creationId xmlns:a16="http://schemas.microsoft.com/office/drawing/2014/main" id="{EA4A8BCF-5BBE-404C-81BD-D8EEB0237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8505" y="1251559"/>
            <a:ext cx="1910717" cy="9207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...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return var;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...</a:t>
            </a:r>
          </a:p>
        </p:txBody>
      </p:sp>
      <p:sp>
        <p:nvSpPr>
          <p:cNvPr id="57" name="Rectangle 6">
            <a:extLst>
              <a:ext uri="{FF2B5EF4-FFF2-40B4-BE49-F238E27FC236}">
                <a16:creationId xmlns:a16="http://schemas.microsoft.com/office/drawing/2014/main" id="{18353C71-4023-4439-A3CD-62965FD15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8112" y="1251559"/>
            <a:ext cx="2971800" cy="9207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...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 err="1">
                <a:latin typeface="Courier New" pitchFamily="49" charset="0"/>
              </a:rPr>
              <a:t>movq</a:t>
            </a:r>
            <a:r>
              <a:rPr lang="en-US" dirty="0">
                <a:latin typeface="Courier New" pitchFamily="49" charset="0"/>
              </a:rPr>
              <a:t> -12(%</a:t>
            </a:r>
            <a:r>
              <a:rPr lang="en-US" dirty="0" err="1">
                <a:latin typeface="Courier New" pitchFamily="49" charset="0"/>
              </a:rPr>
              <a:t>rsp</a:t>
            </a:r>
            <a:r>
              <a:rPr lang="en-US" dirty="0">
                <a:latin typeface="Courier New" pitchFamily="49" charset="0"/>
              </a:rPr>
              <a:t>),%</a:t>
            </a:r>
            <a:r>
              <a:rPr lang="en-US" dirty="0" err="1">
                <a:latin typeface="Courier New" pitchFamily="49" charset="0"/>
              </a:rPr>
              <a:t>rax</a:t>
            </a:r>
            <a:endParaRPr lang="en-US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...</a:t>
            </a:r>
          </a:p>
        </p:txBody>
      </p:sp>
      <p:sp>
        <p:nvSpPr>
          <p:cNvPr id="58" name="AutoShape 16">
            <a:extLst>
              <a:ext uri="{FF2B5EF4-FFF2-40B4-BE49-F238E27FC236}">
                <a16:creationId xmlns:a16="http://schemas.microsoft.com/office/drawing/2014/main" id="{7D0B4DEC-0FF4-40CB-850A-FD5776B671CB}"/>
              </a:ext>
            </a:extLst>
          </p:cNvPr>
          <p:cNvSpPr>
            <a:spLocks/>
          </p:cNvSpPr>
          <p:nvPr/>
        </p:nvSpPr>
        <p:spPr bwMode="auto">
          <a:xfrm rot="16200000" flipV="1">
            <a:off x="6629401" y="1480159"/>
            <a:ext cx="228600" cy="990598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88620F6-79A5-4295-8070-3F0A2A5D67AF}"/>
              </a:ext>
            </a:extLst>
          </p:cNvPr>
          <p:cNvCxnSpPr>
            <a:stCxn id="56" idx="3"/>
            <a:endCxn id="57" idx="1"/>
          </p:cNvCxnSpPr>
          <p:nvPr/>
        </p:nvCxnSpPr>
        <p:spPr bwMode="auto">
          <a:xfrm>
            <a:off x="4099222" y="1711941"/>
            <a:ext cx="1348891" cy="0"/>
          </a:xfrm>
          <a:prstGeom prst="straightConnector1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496443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Cache Organization (S, A, B)</a:t>
            </a:r>
          </a:p>
        </p:txBody>
      </p:sp>
      <p:sp>
        <p:nvSpPr>
          <p:cNvPr id="8" name="AutoShape 16"/>
          <p:cNvSpPr>
            <a:spLocks/>
          </p:cNvSpPr>
          <p:nvPr/>
        </p:nvSpPr>
        <p:spPr bwMode="auto">
          <a:xfrm rot="5400000">
            <a:off x="4899765" y="-766675"/>
            <a:ext cx="228600" cy="4648201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3" name="Group 79"/>
          <p:cNvGrpSpPr/>
          <p:nvPr/>
        </p:nvGrpSpPr>
        <p:grpSpPr>
          <a:xfrm>
            <a:off x="2689964" y="1808159"/>
            <a:ext cx="4648200" cy="492484"/>
            <a:chOff x="1637766" y="1995289"/>
            <a:chExt cx="4648200" cy="492484"/>
          </a:xfrm>
        </p:grpSpPr>
        <p:sp>
          <p:nvSpPr>
            <p:cNvPr id="34" name="Rectangle 33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7" name="Rectangle 36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</p:grpSp>
      <p:cxnSp>
        <p:nvCxnSpPr>
          <p:cNvPr id="45" name="Straight Connector 44"/>
          <p:cNvCxnSpPr/>
          <p:nvPr/>
        </p:nvCxnSpPr>
        <p:spPr bwMode="auto">
          <a:xfrm>
            <a:off x="2918564" y="3748443"/>
            <a:ext cx="4267200" cy="11116"/>
          </a:xfrm>
          <a:prstGeom prst="line">
            <a:avLst/>
          </a:prstGeom>
          <a:noFill/>
          <a:ln w="762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AutoShape 16"/>
          <p:cNvSpPr>
            <a:spLocks/>
          </p:cNvSpPr>
          <p:nvPr/>
        </p:nvSpPr>
        <p:spPr bwMode="auto">
          <a:xfrm>
            <a:off x="2308964" y="1796896"/>
            <a:ext cx="228600" cy="2732865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058434" y="1049177"/>
            <a:ext cx="3943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latin typeface="Calibri" pitchFamily="34" charset="0"/>
              </a:rPr>
              <a:t>A</a:t>
            </a:r>
            <a:r>
              <a:rPr lang="en-US" sz="2000" dirty="0">
                <a:latin typeface="Calibri" pitchFamily="34" charset="0"/>
              </a:rPr>
              <a:t> blocks per set (associativity)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75041" y="2423030"/>
            <a:ext cx="1239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Calibri" pitchFamily="34" charset="0"/>
              </a:rPr>
              <a:t>K</a:t>
            </a:r>
            <a:r>
              <a:rPr lang="en-US" sz="2000" dirty="0">
                <a:latin typeface="Calibri" pitchFamily="34" charset="0"/>
              </a:rPr>
              <a:t> = 2</a:t>
            </a:r>
            <a:r>
              <a:rPr lang="en-US" sz="2000" baseline="30000" dirty="0">
                <a:latin typeface="Calibri" pitchFamily="34" charset="0"/>
              </a:rPr>
              <a:t>s</a:t>
            </a:r>
            <a:r>
              <a:rPr lang="en-US" sz="2000" dirty="0">
                <a:latin typeface="Calibri" pitchFamily="34" charset="0"/>
              </a:rPr>
              <a:t> sets</a:t>
            </a:r>
          </a:p>
        </p:txBody>
      </p:sp>
      <p:cxnSp>
        <p:nvCxnSpPr>
          <p:cNvPr id="59" name="Straight Connector 58"/>
          <p:cNvCxnSpPr/>
          <p:nvPr/>
        </p:nvCxnSpPr>
        <p:spPr bwMode="auto">
          <a:xfrm>
            <a:off x="7325364" y="4096654"/>
            <a:ext cx="609600" cy="158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7910198" y="3815878"/>
            <a:ext cx="1159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cache set</a:t>
            </a:r>
          </a:p>
        </p:txBody>
      </p:sp>
      <p:grpSp>
        <p:nvGrpSpPr>
          <p:cNvPr id="4" name="Group 80"/>
          <p:cNvGrpSpPr/>
          <p:nvPr/>
        </p:nvGrpSpPr>
        <p:grpSpPr>
          <a:xfrm>
            <a:off x="2689964" y="2376843"/>
            <a:ext cx="4648200" cy="492484"/>
            <a:chOff x="1637766" y="1995289"/>
            <a:chExt cx="4648200" cy="492484"/>
          </a:xfrm>
        </p:grpSpPr>
        <p:sp>
          <p:nvSpPr>
            <p:cNvPr id="82" name="Rectangle 81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86" name="Straight Connector 85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5" name="Rectangle 84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5" name="Group 86"/>
          <p:cNvGrpSpPr/>
          <p:nvPr/>
        </p:nvGrpSpPr>
        <p:grpSpPr>
          <a:xfrm>
            <a:off x="2689964" y="2951159"/>
            <a:ext cx="4648200" cy="492484"/>
            <a:chOff x="1637766" y="1995289"/>
            <a:chExt cx="4648200" cy="492484"/>
          </a:xfrm>
        </p:grpSpPr>
        <p:sp>
          <p:nvSpPr>
            <p:cNvPr id="88" name="Rectangle 87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92" name="Straight Connector 91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1" name="Rectangle 90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6" name="Group 92"/>
          <p:cNvGrpSpPr/>
          <p:nvPr/>
        </p:nvGrpSpPr>
        <p:grpSpPr>
          <a:xfrm>
            <a:off x="2689964" y="4017959"/>
            <a:ext cx="4648200" cy="492484"/>
            <a:chOff x="1637766" y="1995289"/>
            <a:chExt cx="4648200" cy="492484"/>
          </a:xfrm>
        </p:grpSpPr>
        <p:sp>
          <p:nvSpPr>
            <p:cNvPr id="94" name="Rectangle 93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7" name="Rectangle 96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99" name="Trapezoid 98"/>
          <p:cNvSpPr/>
          <p:nvPr/>
        </p:nvSpPr>
        <p:spPr bwMode="auto">
          <a:xfrm>
            <a:off x="2931789" y="4438725"/>
            <a:ext cx="3523449" cy="489394"/>
          </a:xfrm>
          <a:prstGeom prst="trapezoid">
            <a:avLst>
              <a:gd name="adj" fmla="val 234881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2931789" y="4941156"/>
            <a:ext cx="3523449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4430033" y="5055456"/>
            <a:ext cx="437537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B-1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5509365" y="5055456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5770160" y="5055456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68" name="Rectangle 67"/>
          <p:cNvSpPr/>
          <p:nvPr/>
        </p:nvSpPr>
        <p:spPr bwMode="auto">
          <a:xfrm>
            <a:off x="6042764" y="5055456"/>
            <a:ext cx="292268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69" name="Rectangle 68"/>
          <p:cNvSpPr/>
          <p:nvPr/>
        </p:nvSpPr>
        <p:spPr bwMode="auto">
          <a:xfrm>
            <a:off x="4867570" y="5055456"/>
            <a:ext cx="64179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cxnSp>
        <p:nvCxnSpPr>
          <p:cNvPr id="70" name="Straight Connector 69"/>
          <p:cNvCxnSpPr/>
          <p:nvPr/>
        </p:nvCxnSpPr>
        <p:spPr bwMode="auto">
          <a:xfrm>
            <a:off x="4975964" y="5207062"/>
            <a:ext cx="457200" cy="1588"/>
          </a:xfrm>
          <a:prstGeom prst="line">
            <a:avLst/>
          </a:prstGeom>
          <a:noFill/>
          <a:ln w="381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Rectangle 71"/>
          <p:cNvSpPr/>
          <p:nvPr/>
        </p:nvSpPr>
        <p:spPr bwMode="auto">
          <a:xfrm>
            <a:off x="3527443" y="5055456"/>
            <a:ext cx="71799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3058433" y="50678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77" name="AutoShape 16"/>
          <p:cNvSpPr>
            <a:spLocks/>
          </p:cNvSpPr>
          <p:nvPr/>
        </p:nvSpPr>
        <p:spPr bwMode="auto">
          <a:xfrm rot="16200000" flipV="1">
            <a:off x="5281109" y="4699145"/>
            <a:ext cx="228600" cy="1905000"/>
          </a:xfrm>
          <a:prstGeom prst="leftBrace">
            <a:avLst>
              <a:gd name="adj1" fmla="val 13697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659206" y="5751621"/>
            <a:ext cx="41801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Calibri" pitchFamily="34" charset="0"/>
              </a:rPr>
              <a:t>B</a:t>
            </a:r>
            <a:r>
              <a:rPr lang="en-US" sz="2000" dirty="0">
                <a:latin typeface="Calibri" pitchFamily="34" charset="0"/>
              </a:rPr>
              <a:t> = 2</a:t>
            </a:r>
            <a:r>
              <a:rPr lang="en-US" sz="2000" baseline="30000" dirty="0">
                <a:latin typeface="Calibri" pitchFamily="34" charset="0"/>
              </a:rPr>
              <a:t>b</a:t>
            </a:r>
            <a:r>
              <a:rPr lang="en-US" sz="2000" dirty="0">
                <a:latin typeface="Calibri" pitchFamily="34" charset="0"/>
              </a:rPr>
              <a:t> bytes per cache block (the data)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8080322" y="1706535"/>
            <a:ext cx="30592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00000"/>
                </a:solidFill>
                <a:latin typeface="Calibri" pitchFamily="34" charset="0"/>
              </a:rPr>
              <a:t>Cache size:</a:t>
            </a:r>
          </a:p>
          <a:p>
            <a:r>
              <a:rPr lang="en-US" sz="2400" i="1" dirty="0">
                <a:latin typeface="Calibri" pitchFamily="34" charset="0"/>
              </a:rPr>
              <a:t>C = K x A x B data bytes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451339" y="5020145"/>
            <a:ext cx="977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valid</a:t>
            </a:r>
            <a:r>
              <a:rPr lang="en-US" dirty="0">
                <a:latin typeface="Calibri" pitchFamily="34" charset="0"/>
              </a:rPr>
              <a:t> bit</a:t>
            </a:r>
          </a:p>
        </p:txBody>
      </p:sp>
      <p:cxnSp>
        <p:nvCxnSpPr>
          <p:cNvPr id="55" name="Straight Connector 54"/>
          <p:cNvCxnSpPr>
            <a:cxnSpLocks/>
          </p:cNvCxnSpPr>
          <p:nvPr/>
        </p:nvCxnSpPr>
        <p:spPr bwMode="auto">
          <a:xfrm>
            <a:off x="2423264" y="5220200"/>
            <a:ext cx="634996" cy="0"/>
          </a:xfrm>
          <a:prstGeom prst="line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2" name="Straight Connector 61"/>
          <p:cNvCxnSpPr/>
          <p:nvPr/>
        </p:nvCxnSpPr>
        <p:spPr bwMode="auto">
          <a:xfrm>
            <a:off x="7180394" y="4371065"/>
            <a:ext cx="449771" cy="4242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TextBox 62"/>
          <p:cNvSpPr txBox="1"/>
          <p:nvPr/>
        </p:nvSpPr>
        <p:spPr>
          <a:xfrm>
            <a:off x="7634568" y="4160665"/>
            <a:ext cx="18004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cache block</a:t>
            </a:r>
          </a:p>
          <a:p>
            <a:r>
              <a:rPr lang="en-US" sz="2000" dirty="0">
                <a:latin typeface="Calibri" pitchFamily="34" charset="0"/>
              </a:rPr>
              <a:t>(aka cache line)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D8BE5AA-5FAC-DD40-BF8B-141FAB4536C5}"/>
              </a:ext>
            </a:extLst>
          </p:cNvPr>
          <p:cNvSpPr txBox="1"/>
          <p:nvPr/>
        </p:nvSpPr>
        <p:spPr>
          <a:xfrm>
            <a:off x="637297" y="2874535"/>
            <a:ext cx="178596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Set ≈ column from last time.</a:t>
            </a:r>
          </a:p>
          <a:p>
            <a:r>
              <a:rPr lang="en-US" sz="2000" dirty="0">
                <a:latin typeface="Calibri" pitchFamily="34" charset="0"/>
              </a:rPr>
              <a:t>Specific data can go in only one set!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967534-3A8F-4D20-A123-9C8979FFA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846567B-420D-4785-9362-F97B64D41C7B}"/>
              </a:ext>
            </a:extLst>
          </p:cNvPr>
          <p:cNvSpPr txBox="1"/>
          <p:nvPr/>
        </p:nvSpPr>
        <p:spPr>
          <a:xfrm>
            <a:off x="1176178" y="5701361"/>
            <a:ext cx="27979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tag identifies which data is in this cache block</a:t>
            </a:r>
            <a:endParaRPr lang="en-US" dirty="0">
              <a:latin typeface="Calibri" pitchFamily="34" charset="0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2633D06-42FD-4864-AC28-8DB1EC4B3F95}"/>
              </a:ext>
            </a:extLst>
          </p:cNvPr>
          <p:cNvCxnSpPr>
            <a:cxnSpLocks/>
          </p:cNvCxnSpPr>
          <p:nvPr/>
        </p:nvCxnSpPr>
        <p:spPr bwMode="auto">
          <a:xfrm flipV="1">
            <a:off x="3900313" y="5509045"/>
            <a:ext cx="0" cy="478396"/>
          </a:xfrm>
          <a:prstGeom prst="line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4" grpId="0" animBg="1"/>
      <p:bldP spid="56" grpId="0"/>
      <p:bldP spid="57" grpId="0"/>
      <p:bldP spid="61" grpId="0"/>
      <p:bldP spid="99" grpId="0" animBg="1"/>
      <p:bldP spid="72" grpId="0" animBg="1"/>
      <p:bldP spid="73" grpId="0" animBg="1"/>
      <p:bldP spid="100" grpId="0"/>
      <p:bldP spid="53" grpId="0"/>
      <p:bldP spid="63" grpId="0"/>
      <p:bldP spid="58" grpId="0"/>
    </p:bldLst>
  </p:timing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346_template.potx" id="{01D7DB3A-C6B7-43B3-8B0D-AE4B5EAE26AA}" vid="{73879976-79F9-4556-B0E5-A15670A28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cs213_template</Template>
  <TotalTime>376</TotalTime>
  <Words>3685</Words>
  <Application>Microsoft Office PowerPoint</Application>
  <PresentationFormat>Widescreen</PresentationFormat>
  <Paragraphs>1052</Paragraphs>
  <Slides>45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Courier New</vt:lpstr>
      <vt:lpstr>Tahoma</vt:lpstr>
      <vt:lpstr>Wingdings</vt:lpstr>
      <vt:lpstr>Class Slides</vt:lpstr>
      <vt:lpstr>Lecture 13 Cache Memories</vt:lpstr>
      <vt:lpstr>Announcements</vt:lpstr>
      <vt:lpstr>Today’s Goals</vt:lpstr>
      <vt:lpstr>Outline</vt:lpstr>
      <vt:lpstr>Caching speeds up code</vt:lpstr>
      <vt:lpstr>Cache memories</vt:lpstr>
      <vt:lpstr>How You Thought a Memory Access Worked</vt:lpstr>
      <vt:lpstr>How a Memory Access Actually Works</vt:lpstr>
      <vt:lpstr>General Cache Organization (S, A, B)</vt:lpstr>
      <vt:lpstr>Cache Access</vt:lpstr>
      <vt:lpstr>Cache Read (1): Locate Set</vt:lpstr>
      <vt:lpstr>Cache Read (2): Tag Match + Valid</vt:lpstr>
      <vt:lpstr>Cache Read (3): Block Offset</vt:lpstr>
      <vt:lpstr>Example: 128 sets, 64 bytes per block</vt:lpstr>
      <vt:lpstr>Cache access overview</vt:lpstr>
      <vt:lpstr>What about writes?</vt:lpstr>
      <vt:lpstr>Break + Question</vt:lpstr>
      <vt:lpstr>Break + Question</vt:lpstr>
      <vt:lpstr>Outline</vt:lpstr>
      <vt:lpstr>Cache memory associativity</vt:lpstr>
      <vt:lpstr>Associativity choices</vt:lpstr>
      <vt:lpstr>Direct-mapped cache (associativity = 1)</vt:lpstr>
      <vt:lpstr>Direct-mapped cache (associativity = 1)</vt:lpstr>
      <vt:lpstr>Direct-mapped cache (associativity = 1)</vt:lpstr>
      <vt:lpstr>Direct-mapped cache (associativity = 1)</vt:lpstr>
      <vt:lpstr>Direct-mapped cache simulation</vt:lpstr>
      <vt:lpstr>Pause for questions on direct-mapped caches</vt:lpstr>
      <vt:lpstr>Associativity choices</vt:lpstr>
      <vt:lpstr>2-way set-associative cache (associativity = 2)</vt:lpstr>
      <vt:lpstr>2-way set-associative cache (associativity = 2)</vt:lpstr>
      <vt:lpstr>2-way set-associative cache (associativity = 2)</vt:lpstr>
      <vt:lpstr>2-way set-associative cache simulation</vt:lpstr>
      <vt:lpstr>Pause for questions on set-associative caches</vt:lpstr>
      <vt:lpstr>Fully-associative caches</vt:lpstr>
      <vt:lpstr>Break + Question</vt:lpstr>
      <vt:lpstr>Break + Question</vt:lpstr>
      <vt:lpstr>Break + Question</vt:lpstr>
      <vt:lpstr>Break + Question</vt:lpstr>
      <vt:lpstr>Associativity Pros and Cons</vt:lpstr>
      <vt:lpstr>Intel Core i7 Cache Hierarchy</vt:lpstr>
      <vt:lpstr>Outline</vt:lpstr>
      <vt:lpstr>Cache Performance Metrics</vt:lpstr>
      <vt:lpstr>Let’s think about those numbers</vt:lpstr>
      <vt:lpstr>Average Memory Access Time (AMAT)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13 Cache Memories</dc:title>
  <dc:creator>Branden Ghena</dc:creator>
  <cp:lastModifiedBy>Branden Ghena</cp:lastModifiedBy>
  <cp:revision>43</cp:revision>
  <dcterms:created xsi:type="dcterms:W3CDTF">2021-05-18T14:05:21Z</dcterms:created>
  <dcterms:modified xsi:type="dcterms:W3CDTF">2021-05-18T20:22:19Z</dcterms:modified>
</cp:coreProperties>
</file>