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2"/>
  </p:notesMasterIdLst>
  <p:sldIdLst>
    <p:sldId id="256" r:id="rId2"/>
    <p:sldId id="2137" r:id="rId3"/>
    <p:sldId id="264" r:id="rId4"/>
    <p:sldId id="2138" r:id="rId5"/>
    <p:sldId id="389" r:id="rId6"/>
    <p:sldId id="397" r:id="rId7"/>
    <p:sldId id="390" r:id="rId8"/>
    <p:sldId id="391" r:id="rId9"/>
    <p:sldId id="383" r:id="rId10"/>
    <p:sldId id="396" r:id="rId11"/>
    <p:sldId id="2139" r:id="rId12"/>
    <p:sldId id="266" r:id="rId13"/>
    <p:sldId id="398" r:id="rId14"/>
    <p:sldId id="399" r:id="rId15"/>
    <p:sldId id="402" r:id="rId16"/>
    <p:sldId id="400" r:id="rId17"/>
    <p:sldId id="401" r:id="rId18"/>
    <p:sldId id="395" r:id="rId19"/>
    <p:sldId id="432" r:id="rId20"/>
    <p:sldId id="415" r:id="rId21"/>
    <p:sldId id="426" r:id="rId22"/>
    <p:sldId id="428" r:id="rId23"/>
    <p:sldId id="427" r:id="rId24"/>
    <p:sldId id="429" r:id="rId25"/>
    <p:sldId id="431" r:id="rId26"/>
    <p:sldId id="392" r:id="rId27"/>
    <p:sldId id="2135" r:id="rId28"/>
    <p:sldId id="2140" r:id="rId29"/>
    <p:sldId id="2117" r:id="rId30"/>
    <p:sldId id="406" r:id="rId31"/>
    <p:sldId id="405" r:id="rId32"/>
    <p:sldId id="413" r:id="rId33"/>
    <p:sldId id="2118" r:id="rId34"/>
    <p:sldId id="416" r:id="rId35"/>
    <p:sldId id="417" r:id="rId36"/>
    <p:sldId id="412" r:id="rId37"/>
    <p:sldId id="418" r:id="rId38"/>
    <p:sldId id="419" r:id="rId39"/>
    <p:sldId id="424" r:id="rId40"/>
    <p:sldId id="2120" r:id="rId41"/>
    <p:sldId id="425" r:id="rId42"/>
    <p:sldId id="421" r:id="rId43"/>
    <p:sldId id="422" r:id="rId44"/>
    <p:sldId id="2121" r:id="rId45"/>
    <p:sldId id="2122" r:id="rId46"/>
    <p:sldId id="2123" r:id="rId47"/>
    <p:sldId id="2124" r:id="rId48"/>
    <p:sldId id="454" r:id="rId49"/>
    <p:sldId id="2141" r:id="rId50"/>
    <p:sldId id="2128" r:id="rId51"/>
    <p:sldId id="2129" r:id="rId52"/>
    <p:sldId id="437" r:id="rId53"/>
    <p:sldId id="430" r:id="rId54"/>
    <p:sldId id="433" r:id="rId55"/>
    <p:sldId id="435" r:id="rId56"/>
    <p:sldId id="436" r:id="rId57"/>
    <p:sldId id="2133" r:id="rId58"/>
    <p:sldId id="2136" r:id="rId59"/>
    <p:sldId id="2142" r:id="rId60"/>
    <p:sldId id="2132" r:id="rId61"/>
    <p:sldId id="2106" r:id="rId62"/>
    <p:sldId id="2110" r:id="rId63"/>
    <p:sldId id="2111" r:id="rId64"/>
    <p:sldId id="2107" r:id="rId65"/>
    <p:sldId id="2108" r:id="rId66"/>
    <p:sldId id="2116" r:id="rId67"/>
    <p:sldId id="2112" r:id="rId68"/>
    <p:sldId id="2113" r:id="rId69"/>
    <p:sldId id="2115" r:id="rId70"/>
    <p:sldId id="382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137"/>
            <p14:sldId id="264"/>
          </p14:sldIdLst>
        </p14:section>
        <p14:section name="Processes and Control Flow" id="{6E8F763B-3917-4029-ABEC-ABD4A63B9838}">
          <p14:sldIdLst>
            <p14:sldId id="2138"/>
            <p14:sldId id="389"/>
            <p14:sldId id="397"/>
            <p14:sldId id="390"/>
            <p14:sldId id="391"/>
            <p14:sldId id="383"/>
            <p14:sldId id="396"/>
          </p14:sldIdLst>
        </p14:section>
        <p14:section name="System Calls" id="{B55B8E8C-5EAB-4A1E-A4E9-AE5E896E46FA}">
          <p14:sldIdLst>
            <p14:sldId id="2139"/>
            <p14:sldId id="266"/>
            <p14:sldId id="398"/>
            <p14:sldId id="399"/>
            <p14:sldId id="402"/>
            <p14:sldId id="400"/>
            <p14:sldId id="401"/>
            <p14:sldId id="395"/>
            <p14:sldId id="432"/>
            <p14:sldId id="415"/>
            <p14:sldId id="426"/>
            <p14:sldId id="428"/>
            <p14:sldId id="427"/>
            <p14:sldId id="429"/>
            <p14:sldId id="431"/>
            <p14:sldId id="392"/>
            <p14:sldId id="2135"/>
          </p14:sldIdLst>
        </p14:section>
        <p14:section name="File I/O" id="{F578FBC8-E6B9-4C54-9480-AB0240287032}">
          <p14:sldIdLst>
            <p14:sldId id="2140"/>
            <p14:sldId id="2117"/>
            <p14:sldId id="406"/>
            <p14:sldId id="405"/>
            <p14:sldId id="413"/>
            <p14:sldId id="2118"/>
            <p14:sldId id="416"/>
            <p14:sldId id="417"/>
            <p14:sldId id="412"/>
            <p14:sldId id="418"/>
            <p14:sldId id="419"/>
            <p14:sldId id="424"/>
            <p14:sldId id="2120"/>
            <p14:sldId id="425"/>
            <p14:sldId id="421"/>
            <p14:sldId id="422"/>
            <p14:sldId id="2121"/>
            <p14:sldId id="2122"/>
            <p14:sldId id="2123"/>
            <p14:sldId id="2124"/>
            <p14:sldId id="454"/>
          </p14:sldIdLst>
        </p14:section>
        <p14:section name="Standard I/O" id="{E03EE479-E401-44F1-AB1A-3C4AACEF5892}">
          <p14:sldIdLst>
            <p14:sldId id="2141"/>
            <p14:sldId id="2128"/>
            <p14:sldId id="2129"/>
            <p14:sldId id="437"/>
            <p14:sldId id="430"/>
            <p14:sldId id="433"/>
            <p14:sldId id="435"/>
            <p14:sldId id="436"/>
            <p14:sldId id="2133"/>
            <p14:sldId id="2136"/>
          </p14:sldIdLst>
        </p14:section>
        <p14:section name="Signals" id="{745EBAD6-71BC-4FE3-B559-869A971EEDC5}">
          <p14:sldIdLst>
            <p14:sldId id="2142"/>
            <p14:sldId id="2132"/>
            <p14:sldId id="2106"/>
            <p14:sldId id="2110"/>
            <p14:sldId id="2111"/>
            <p14:sldId id="2107"/>
            <p14:sldId id="2108"/>
            <p14:sldId id="2116"/>
            <p14:sldId id="2112"/>
            <p14:sldId id="2113"/>
            <p14:sldId id="2115"/>
          </p14:sldIdLst>
        </p14:section>
        <p14:section name="Wrapup" id="{29A7F866-9DA9-446B-8359-CE426CB89C7A}">
          <p14:sldIdLst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2135FA91-547C-40C3-97FF-49F53E808156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E03F-5189-49EC-B433-0D2469DD5AFA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5886-7738-4E86-A5CB-4E30AD75660C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22B5-2845-4E75-8553-8403CDDF5FFF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65D5-2CDD-47CC-9957-22CF45D463DD}" type="datetime1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E741-DE54-456F-8909-6C7E74576661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FD187A-7F8F-4040-9253-1ED519227634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syscalls.2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ile/fil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n7.org/linux/man-pages/man2/close.2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library/sys.html#sys.stdin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17</a:t>
            </a:r>
            <a:br>
              <a:rPr lang="en-US" dirty="0"/>
            </a:br>
            <a:r>
              <a:rPr lang="en-US" dirty="0"/>
              <a:t>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9B0C-390F-4A6E-B7A2-1AFAED27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418A-C62D-42B2-BBCC-810E9399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detects an event that OS software needs to resolve</a:t>
            </a:r>
          </a:p>
          <a:p>
            <a:pPr lvl="1"/>
            <a:endParaRPr lang="en-US" dirty="0"/>
          </a:p>
          <a:p>
            <a:r>
              <a:rPr lang="en-US" dirty="0"/>
              <a:t>Could be an error</a:t>
            </a:r>
          </a:p>
          <a:p>
            <a:pPr lvl="1"/>
            <a:r>
              <a:rPr lang="en-US" dirty="0"/>
              <a:t>Invalid memory access</a:t>
            </a:r>
          </a:p>
          <a:p>
            <a:pPr lvl="1"/>
            <a:r>
              <a:rPr lang="en-US" dirty="0"/>
              <a:t>Invalid instruction</a:t>
            </a:r>
          </a:p>
          <a:p>
            <a:pPr lvl="2"/>
            <a:endParaRPr lang="en-US" dirty="0"/>
          </a:p>
          <a:p>
            <a:r>
              <a:rPr lang="en-US" dirty="0"/>
              <a:t>Could just be something the OS should handle</a:t>
            </a:r>
          </a:p>
          <a:p>
            <a:pPr lvl="1"/>
            <a:r>
              <a:rPr lang="en-US" dirty="0"/>
              <a:t>Page fault</a:t>
            </a:r>
          </a:p>
          <a:p>
            <a:pPr lvl="1"/>
            <a:r>
              <a:rPr lang="en-US" dirty="0"/>
              <a:t>USB device detected</a:t>
            </a:r>
          </a:p>
          <a:p>
            <a:pPr lvl="1"/>
            <a:endParaRPr lang="en-US" dirty="0"/>
          </a:p>
          <a:p>
            <a:r>
              <a:rPr lang="en-US" dirty="0"/>
              <a:t>OS has a table of “exception handlers”, which are functions that handle each exception class (also known as interrupt handlers)</a:t>
            </a:r>
          </a:p>
          <a:p>
            <a:pPr lvl="1"/>
            <a:r>
              <a:rPr lang="en-US" dirty="0"/>
              <a:t>Hardware jumps execution to the proper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82C29-B191-4C35-A63C-FCA0FD2D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b="1" dirty="0"/>
              <a:t>System Calls</a:t>
            </a:r>
          </a:p>
          <a:p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1275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 program cannot do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 world”</a:t>
            </a:r>
          </a:p>
          <a:p>
            <a:pPr lvl="1"/>
            <a:r>
              <a:rPr lang="en-US" i="1" dirty="0"/>
              <a:t>because the display is a shared resource.</a:t>
            </a:r>
          </a:p>
          <a:p>
            <a:r>
              <a:rPr lang="en-US" dirty="0"/>
              <a:t>Download a web page</a:t>
            </a:r>
          </a:p>
          <a:p>
            <a:pPr lvl="1"/>
            <a:r>
              <a:rPr lang="en-US" i="1" dirty="0"/>
              <a:t>because the network card is a shared resource.</a:t>
            </a:r>
          </a:p>
          <a:p>
            <a:r>
              <a:rPr lang="en-US" dirty="0"/>
              <a:t>Save or read a file</a:t>
            </a:r>
          </a:p>
          <a:p>
            <a:pPr lvl="1"/>
            <a:r>
              <a:rPr lang="en-US" i="1" dirty="0"/>
              <a:t>because the filesystem is a shared resource, and the OS wants to check file permissions first.</a:t>
            </a:r>
          </a:p>
          <a:p>
            <a:r>
              <a:rPr lang="en-US" dirty="0"/>
              <a:t>Launch another program</a:t>
            </a:r>
          </a:p>
          <a:p>
            <a:pPr lvl="1"/>
            <a:r>
              <a:rPr lang="en-US" i="1" dirty="0"/>
              <a:t>because processes are managed by the OS</a:t>
            </a:r>
          </a:p>
          <a:p>
            <a:r>
              <a:rPr lang="en-US" dirty="0"/>
              <a:t>Send data to another program</a:t>
            </a:r>
          </a:p>
          <a:p>
            <a:pPr lvl="1"/>
            <a:r>
              <a:rPr lang="en-US" i="1" dirty="0"/>
              <a:t>because each program runs in isolation,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7745C-91A1-4DE2-A59F-3AF37B59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2CA-F71F-4F72-A919-E5EE965D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ask the OS to do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7B4D-6929-4902-9D6F-43E8A16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 things can only be accessed from kernel mode</a:t>
            </a:r>
          </a:p>
          <a:p>
            <a:pPr lvl="1"/>
            <a:r>
              <a:rPr lang="en-US" dirty="0"/>
              <a:t>All of memory, I/O devices, etc.</a:t>
            </a:r>
          </a:p>
          <a:p>
            <a:pPr lvl="1"/>
            <a:r>
              <a:rPr lang="en-US" dirty="0"/>
              <a:t>Kernel: the portion of the OS that is running and in memory</a:t>
            </a:r>
          </a:p>
          <a:p>
            <a:pPr lvl="1"/>
            <a:endParaRPr lang="en-US" dirty="0"/>
          </a:p>
          <a:p>
            <a:r>
              <a:rPr lang="en-US" b="1" dirty="0"/>
              <a:t>Bad Idea</a:t>
            </a:r>
            <a:r>
              <a:rPr lang="en-US" dirty="0"/>
              <a:t> to allow processes to switch into kernel mode</a:t>
            </a:r>
          </a:p>
          <a:p>
            <a:pPr lvl="1"/>
            <a:r>
              <a:rPr lang="en-US" dirty="0"/>
              <a:t>We do NOT trust processes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Switch execution to the OS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into kernel mode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Inform the OS kernel what you want it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65A12-A4BE-4FA9-A27F-125C2A31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B65-546C-45CA-8FC4-64571A8E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can save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E266-187B-4007-A3AA-0DF05A41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trigger an exception to run an OS handler</a:t>
            </a:r>
          </a:p>
          <a:p>
            <a:pPr lvl="1"/>
            <a:r>
              <a:rPr lang="en-US" dirty="0"/>
              <a:t>Hardware instruction: trap</a:t>
            </a:r>
          </a:p>
          <a:p>
            <a:pPr lvl="1"/>
            <a:endParaRPr lang="en-US" dirty="0"/>
          </a:p>
          <a:p>
            <a:r>
              <a:rPr lang="en-US" dirty="0"/>
              <a:t>When instruction runs: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PC is moved to a known location in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 is changed to kernel mode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Same mechanism is used for other exceptions</a:t>
            </a:r>
          </a:p>
          <a:p>
            <a:pPr lvl="1"/>
            <a:r>
              <a:rPr lang="en-US" dirty="0"/>
              <a:t>Division by zero, invalid memory access</a:t>
            </a:r>
          </a:p>
          <a:p>
            <a:pPr lvl="1"/>
            <a:r>
              <a:rPr lang="en-US" dirty="0"/>
              <a:t>Also very similar to hardware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17EB-C4D2-432F-BD03-226E2D5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877-5391-436E-B5EC-31563BB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0-FC41-4C5E-A617-CAA98C2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call: making a request of the OS from a process</a:t>
            </a:r>
          </a:p>
          <a:p>
            <a:pPr lvl="1"/>
            <a:r>
              <a:rPr lang="en-US" dirty="0"/>
              <a:t>Uses exceptional control flow to enter OS kernel</a:t>
            </a:r>
          </a:p>
          <a:p>
            <a:pPr lvl="1"/>
            <a:r>
              <a:rPr lang="en-US" dirty="0"/>
              <a:t>Returns back to process when complete</a:t>
            </a:r>
          </a:p>
          <a:p>
            <a:pPr lvl="2"/>
            <a:r>
              <a:rPr lang="en-US" dirty="0"/>
              <a:t>Instruction </a:t>
            </a:r>
            <a:r>
              <a:rPr lang="en-US" i="1" dirty="0"/>
              <a:t>after</a:t>
            </a:r>
            <a:r>
              <a:rPr lang="en-US" dirty="0"/>
              <a:t> the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6581-7FD4-4EE3-A9D4-30DDF60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95DFF-729D-4C43-A654-FE68DC7A0747}"/>
              </a:ext>
            </a:extLst>
          </p:cNvPr>
          <p:cNvGrpSpPr/>
          <p:nvPr/>
        </p:nvGrpSpPr>
        <p:grpSpPr>
          <a:xfrm>
            <a:off x="607594" y="2908354"/>
            <a:ext cx="9605351" cy="3263847"/>
            <a:chOff x="-560746" y="4310883"/>
            <a:chExt cx="5926278" cy="201371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FA94EF-258B-4744-AF93-6CEA96D9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26" y="4398410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148B4A-C3E5-4F93-A93C-F6CAC416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23" y="4310883"/>
              <a:ext cx="1148672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D87E03E-1637-4B6C-BBD3-09B550A7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4B07-8C11-47F2-960C-CC19273D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3A9535-A52D-4C04-B4F2-F437F6C9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77193F9-7DC5-4EB5-9914-B670928C3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D8DB61-D5FF-4E55-B8B0-81ABB73D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4CA9674-ABC2-4496-800E-C48EADED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4953000"/>
              <a:ext cx="972587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Exception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7E2F19-9612-479B-B2CE-65668A92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332" y="5410200"/>
              <a:ext cx="1219200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Do the thing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5707DC-02D6-4419-AF85-9155A847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5719762"/>
              <a:ext cx="798006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Returns</a:t>
              </a:r>
              <a:endParaRPr lang="en-US" sz="2800" b="0" dirty="0">
                <a:latin typeface="Calibri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351D04A-9B74-4086-B878-14FDA41C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086513"/>
              <a:ext cx="520737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 err="1">
                  <a:latin typeface="Calibri" pitchFamily="34" charset="0"/>
                </a:rPr>
                <a:t>syscall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7380F95-6112-4A6D-902E-7B84FB20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0746" y="5291872"/>
              <a:ext cx="1767282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next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86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7E8C-392C-47C8-A415-569DB950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steps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98F-D1DC-43D7-9F4E-3EE48379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loads parameters into registers (just like a function call)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executes trap instruction (</a:t>
            </a:r>
            <a:r>
              <a:rPr lang="en-US" dirty="0">
                <a:latin typeface="Consolas" panose="020B0609020204030204" pitchFamily="49" charset="0"/>
              </a:rPr>
              <a:t>int, </a:t>
            </a:r>
            <a:r>
              <a:rPr lang="en-US" dirty="0" err="1">
                <a:latin typeface="Consolas" panose="020B0609020204030204" pitchFamily="49" charset="0"/>
              </a:rPr>
              <a:t>syscall</a:t>
            </a:r>
            <a:r>
              <a:rPr lang="en-US" dirty="0">
                <a:latin typeface="Consolas" panose="020B0609020204030204" pitchFamily="49" charset="0"/>
              </a:rPr>
              <a:t>, svc</a:t>
            </a:r>
            <a:r>
              <a:rPr lang="en-US" dirty="0"/>
              <a:t>, etc.)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Hardware moves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“handler” and switches to kernel mode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checks what the process wants to do from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decides </a:t>
            </a:r>
            <a:r>
              <a:rPr lang="en-US" i="1" dirty="0"/>
              <a:t>whether</a:t>
            </a:r>
            <a:r>
              <a:rPr lang="en-US" dirty="0"/>
              <a:t> the process is allowed to do so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F51D-05C6-45F3-BF0F-900C419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CCCF-CD45-4DFF-8C0F-352A57E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system call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4C5C-FC52-4D62-9DD5-11670818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OS finishes whatever operation it was asked to do</a:t>
            </a:r>
          </a:p>
          <a:p>
            <a:pPr lvl="1"/>
            <a:r>
              <a:rPr lang="en-US" dirty="0"/>
              <a:t>And when the process is scheduled to run again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places return result in a register (just like a function call)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process state to running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changes mode to user mode (and sets virtual memory stuff)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instruction after the system call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Process continues and can use results of system call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F1E5-4438-4CFD-896C-81F4C05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9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system calls</a:t>
            </a:r>
          </a:p>
          <a:p>
            <a:pPr lvl="1"/>
            <a:r>
              <a:rPr lang="en-US" dirty="0">
                <a:hlinkClick r:id="rId2"/>
              </a:rPr>
              <a:t>https://man7.org/linux/man-pages/man2/syscalls.2.html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F1E67-7802-47B0-8F43-39F4E646F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66983"/>
              </p:ext>
            </p:extLst>
          </p:nvPr>
        </p:nvGraphicFramePr>
        <p:xfrm>
          <a:off x="1242811" y="2337158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execve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23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CCB9-51F4-4224-8EB1-21A953F3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6E52-8951-4105-A312-0676A027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new processes with system calls</a:t>
            </a:r>
          </a:p>
          <a:p>
            <a:endParaRPr lang="en-US" dirty="0"/>
          </a:p>
          <a:p>
            <a:r>
              <a:rPr lang="en-US" dirty="0"/>
              <a:t>From process view:</a:t>
            </a:r>
          </a:p>
          <a:p>
            <a:pPr lvl="1"/>
            <a:r>
              <a:rPr lang="en-US" dirty="0"/>
              <a:t>Just look like regular C functions</a:t>
            </a:r>
          </a:p>
          <a:p>
            <a:pPr lvl="1"/>
            <a:r>
              <a:rPr lang="en-US" dirty="0"/>
              <a:t>Take arguments, return values</a:t>
            </a:r>
          </a:p>
          <a:p>
            <a:pPr lvl="1"/>
            <a:endParaRPr lang="en-US" dirty="0"/>
          </a:p>
          <a:p>
            <a:r>
              <a:rPr lang="en-US" dirty="0"/>
              <a:t>Underneath:</a:t>
            </a:r>
          </a:p>
          <a:p>
            <a:pPr lvl="1"/>
            <a:r>
              <a:rPr lang="en-US" dirty="0"/>
              <a:t>Function uses special assembly instruction to trigger 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139D-7BA1-4978-9738-2A31D35D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27F9-F649-4F05-BB54-D61EF65A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51D5-91B5-4AE1-9071-4A205F4C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on Thursday during class time</a:t>
            </a:r>
          </a:p>
          <a:p>
            <a:pPr lvl="1"/>
            <a:r>
              <a:rPr lang="en-US" dirty="0"/>
              <a:t>Same process as last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Covers material through last week Thursday</a:t>
            </a:r>
            <a:br>
              <a:rPr lang="en-US" dirty="0"/>
            </a:br>
            <a:r>
              <a:rPr lang="en-US" dirty="0"/>
              <a:t>(x86-64 Assembly Procedures to Virtual Memory)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SETI Lab due Tuesday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B0960-C62E-48BD-AEDB-F113BB0B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fork(void);</a:t>
            </a:r>
          </a:p>
          <a:p>
            <a:pPr lvl="1"/>
            <a:r>
              <a:rPr lang="en-US" dirty="0"/>
              <a:t>Create a new process that is a copy of the current one</a:t>
            </a:r>
          </a:p>
          <a:p>
            <a:pPr lvl="1"/>
            <a:r>
              <a:rPr lang="en-US" dirty="0"/>
              <a:t>Returns either PID of child process (parent) or 0 (child)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_exit(int 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Exit the current process (exit(), the library call cleans things up first)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waitpid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latin typeface="Consolas" panose="020B0609020204030204" pitchFamily="49" charset="0"/>
              </a:rPr>
              <a:t>pid</a:t>
            </a:r>
            <a:r>
              <a:rPr lang="en-US" sz="2200" dirty="0">
                <a:latin typeface="Consolas" panose="020B0609020204030204" pitchFamily="49" charset="0"/>
              </a:rPr>
              <a:t>, int *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i="1" dirty="0">
                <a:latin typeface="Consolas" panose="020B0609020204030204" pitchFamily="49" charset="0"/>
              </a:rPr>
              <a:t>options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the current process until a child (</a:t>
            </a:r>
            <a:r>
              <a:rPr lang="en-US" i="1" dirty="0" err="1"/>
              <a:t>pid</a:t>
            </a:r>
            <a:r>
              <a:rPr lang="en-US" dirty="0"/>
              <a:t>) terminates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i="0" dirty="0">
                <a:effectLst/>
                <a:latin typeface="Consolas" panose="020B0609020204030204" pitchFamily="49" charset="0"/>
              </a:rPr>
              <a:t>int </a:t>
            </a:r>
            <a:r>
              <a:rPr lang="en-US" sz="2000" i="0" dirty="0" err="1">
                <a:effectLst/>
                <a:latin typeface="Consolas" panose="020B0609020204030204" pitchFamily="49" charset="0"/>
              </a:rPr>
              <a:t>execve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(const char *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filename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argv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envp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[]);</a:t>
            </a:r>
          </a:p>
          <a:p>
            <a:pPr lvl="1"/>
            <a:r>
              <a:rPr lang="en-US" dirty="0"/>
              <a:t>Execute a new program, replacing the existing one</a:t>
            </a:r>
          </a:p>
          <a:p>
            <a:pPr lvl="1"/>
            <a:r>
              <a:rPr lang="en-US" dirty="0"/>
              <a:t>Replaces code and data, clears registers, 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start again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EF6C-D8A3-41A0-90E6-03EB70A5DB61}"/>
              </a:ext>
            </a:extLst>
          </p:cNvPr>
          <p:cNvSpPr txBox="1"/>
          <p:nvPr/>
        </p:nvSpPr>
        <p:spPr>
          <a:xfrm>
            <a:off x="6686141" y="3369170"/>
            <a:ext cx="4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Existential crisis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1EE46-2F96-4B12-BE6C-96BA9C32CE1B}"/>
              </a:ext>
            </a:extLst>
          </p:cNvPr>
          <p:cNvCxnSpPr/>
          <p:nvPr/>
        </p:nvCxnSpPr>
        <p:spPr>
          <a:xfrm flipH="1">
            <a:off x="5188080" y="3553836"/>
            <a:ext cx="13618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8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new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execve</a:t>
            </a:r>
            <a:r>
              <a:rPr lang="en-US" dirty="0">
                <a:latin typeface="Consolas" panose="020B0609020204030204" pitchFamily="49" charset="0"/>
              </a:rPr>
              <a:t>("/bin/python3", ...);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("Only 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4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EBBC1-4674-4E45-B9A4-6A66B2DAA8C1}"/>
              </a:ext>
            </a:extLst>
          </p:cNvPr>
          <p:cNvSpPr/>
          <p:nvPr/>
        </p:nvSpPr>
        <p:spPr>
          <a:xfrm>
            <a:off x="1448947" y="5384799"/>
            <a:ext cx="6456397" cy="8603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CD33D-C619-4F46-957D-3538B1E19EB3}"/>
              </a:ext>
            </a:extLst>
          </p:cNvPr>
          <p:cNvSpPr/>
          <p:nvPr/>
        </p:nvSpPr>
        <p:spPr>
          <a:xfrm>
            <a:off x="1316002" y="2327071"/>
            <a:ext cx="6456397" cy="12591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606CE-90F5-4B05-8708-81F1628879F2}"/>
              </a:ext>
            </a:extLst>
          </p:cNvPr>
          <p:cNvSpPr/>
          <p:nvPr/>
        </p:nvSpPr>
        <p:spPr>
          <a:xfrm>
            <a:off x="1316002" y="3657600"/>
            <a:ext cx="8035521" cy="603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  <p:bldP spid="7" grpId="1" animBg="1"/>
      <p:bldP spid="8" grpId="0" uiExpand="1" animBg="1"/>
      <p:bldP spid="8" grpId="1" animBg="1"/>
      <p:bldP spid="9" grpId="0" uiExpan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BA47E-C5CE-428B-81FE-DE54553D58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4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81724-6F5E-42C9-90E7-D155A48E58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a new process</a:t>
            </a:r>
          </a:p>
          <a:p>
            <a:pPr lvl="1"/>
            <a:r>
              <a:rPr lang="en-US" dirty="0"/>
              <a:t>Then each process creates a new process</a:t>
            </a:r>
          </a:p>
          <a:p>
            <a:pPr lvl="1"/>
            <a:r>
              <a:rPr lang="en-US" dirty="0"/>
              <a:t>Then each of those creates a new process…</a:t>
            </a:r>
          </a:p>
          <a:p>
            <a:endParaRPr lang="en-US" dirty="0"/>
          </a:p>
          <a:p>
            <a:r>
              <a:rPr lang="en-US" dirty="0"/>
              <a:t>Known as a Fork bomb!</a:t>
            </a:r>
          </a:p>
          <a:p>
            <a:pPr lvl="1"/>
            <a:r>
              <a:rPr lang="en-US" dirty="0"/>
              <a:t>Machine eventually runs out of memory and processing power and will stop working</a:t>
            </a:r>
          </a:p>
          <a:p>
            <a:pPr lvl="1"/>
            <a:endParaRPr lang="en-US" dirty="0"/>
          </a:p>
          <a:p>
            <a:r>
              <a:rPr lang="en-US" dirty="0"/>
              <a:t>Defense: limit number of processes per user</a:t>
            </a:r>
          </a:p>
        </p:txBody>
      </p:sp>
    </p:spTree>
    <p:extLst>
      <p:ext uri="{BB962C8B-B14F-4D97-AF65-F5344CB8AC3E}">
        <p14:creationId xmlns:p14="http://schemas.microsoft.com/office/powerpoint/2010/main" val="3884526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b="1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9717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ABCB-3E5B-4326-A659-62E3C72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B65F-4968-4031-A4F6-BDADEF54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Collections of data</a:t>
            </a:r>
          </a:p>
          <a:p>
            <a:pPr lvl="1"/>
            <a:r>
              <a:rPr lang="en-US" dirty="0"/>
              <a:t>Usually in permanent storage on your computer</a:t>
            </a:r>
          </a:p>
          <a:p>
            <a:pPr lvl="1"/>
            <a:endParaRPr lang="en-US" dirty="0"/>
          </a:p>
          <a:p>
            <a:r>
              <a:rPr lang="en-US" dirty="0"/>
              <a:t>Types of files</a:t>
            </a:r>
          </a:p>
          <a:p>
            <a:pPr lvl="1"/>
            <a:r>
              <a:rPr lang="en-US" dirty="0"/>
              <a:t>Regular files</a:t>
            </a:r>
          </a:p>
          <a:p>
            <a:pPr lvl="2"/>
            <a:r>
              <a:rPr lang="en-US" dirty="0"/>
              <a:t>Arbitrary data</a:t>
            </a:r>
          </a:p>
          <a:p>
            <a:pPr lvl="2"/>
            <a:r>
              <a:rPr lang="en-US" dirty="0"/>
              <a:t>Think of as a big array of bytes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Directories</a:t>
            </a:r>
          </a:p>
          <a:p>
            <a:pPr lvl="2"/>
            <a:r>
              <a:rPr lang="en-US" dirty="0"/>
              <a:t>Collections of regular files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files</a:t>
            </a:r>
          </a:p>
          <a:p>
            <a:pPr lvl="2"/>
            <a:r>
              <a:rPr lang="en-US" dirty="0"/>
              <a:t>Links, pipes, devices (see CS343)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41D8-7DBC-465A-865F-F33DB54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various mechanisms by which OS and processes interact</a:t>
            </a:r>
          </a:p>
          <a:p>
            <a:pPr lvl="1"/>
            <a:r>
              <a:rPr lang="en-US" dirty="0"/>
              <a:t>System calls and signals</a:t>
            </a:r>
          </a:p>
          <a:p>
            <a:endParaRPr lang="en-US" dirty="0"/>
          </a:p>
          <a:p>
            <a:r>
              <a:rPr lang="en-US" dirty="0"/>
              <a:t>Discuss operations on files from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F07B-7B03-4DF6-AAEC-8559AE00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what about types of regular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8874-1DC1-44BA-B184-4DB79B1E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 versus Executables versus Tar files</a:t>
            </a:r>
          </a:p>
          <a:p>
            <a:pPr lvl="1"/>
            <a:r>
              <a:rPr lang="en-US" dirty="0"/>
              <a:t>All just differing patterns of bytes!</a:t>
            </a:r>
          </a:p>
          <a:p>
            <a:pPr lvl="1"/>
            <a:r>
              <a:rPr lang="en-US" dirty="0"/>
              <a:t>It really is just all data. The meaning is in how you interpret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E20E-E3C4-475C-849E-1E87A41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FDDCC-BC00-4BD8-9D16-6FD211356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7"/>
          <a:stretch/>
        </p:blipFill>
        <p:spPr>
          <a:xfrm>
            <a:off x="5854700" y="2719732"/>
            <a:ext cx="4013200" cy="5990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BD37E-1973-4A80-9431-C1A2F4AE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5" r="66444"/>
          <a:stretch/>
        </p:blipFill>
        <p:spPr>
          <a:xfrm>
            <a:off x="958850" y="2802642"/>
            <a:ext cx="2247900" cy="5276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D6FB1-A352-431B-8D93-EA9DDD614C42}"/>
              </a:ext>
            </a:extLst>
          </p:cNvPr>
          <p:cNvSpPr txBox="1"/>
          <p:nvPr/>
        </p:nvSpPr>
        <p:spPr>
          <a:xfrm>
            <a:off x="3116848" y="2934028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Executable</a:t>
            </a:r>
            <a:br>
              <a:rPr lang="en-US" sz="2400" b="1" dirty="0"/>
            </a:br>
            <a:r>
              <a:rPr lang="en-US" sz="2400" b="1" dirty="0"/>
              <a:t>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B69DB-4D50-48A7-B0F1-DCB4F0161488}"/>
              </a:ext>
            </a:extLst>
          </p:cNvPr>
          <p:cNvSpPr txBox="1"/>
          <p:nvPr/>
        </p:nvSpPr>
        <p:spPr>
          <a:xfrm>
            <a:off x="9886950" y="2934029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Archive</a:t>
            </a:r>
            <a:br>
              <a:rPr lang="en-US" sz="2400" b="1" dirty="0"/>
            </a:br>
            <a:r>
              <a:rPr lang="en-US" sz="2400" dirty="0"/>
              <a:t>(tar)</a:t>
            </a:r>
          </a:p>
        </p:txBody>
      </p:sp>
    </p:spTree>
    <p:extLst>
      <p:ext uri="{BB962C8B-B14F-4D97-AF65-F5344CB8AC3E}">
        <p14:creationId xmlns:p14="http://schemas.microsoft.com/office/powerpoint/2010/main" val="3829727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63A-7D98-465D-ABA6-49D881D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regular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FC9-B468-45C2-AADF-290E9CD6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 in Linux command line can help determine the type of a file</a:t>
            </a:r>
          </a:p>
          <a:p>
            <a:pPr lvl="1"/>
            <a:r>
              <a:rPr lang="en-US" dirty="0">
                <a:hlinkClick r:id="rId2"/>
              </a:rPr>
              <a:t>https://github.com/file/file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CD19-1692-4C2E-87ED-A97E9808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72C03-4158-43F9-A757-06FD7BE5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2" y="2730500"/>
            <a:ext cx="11416684" cy="26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7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have owners and permissions associated with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6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the owner and name of the owner</a:t>
            </a:r>
          </a:p>
          <a:p>
            <a:pPr lvl="1"/>
            <a:r>
              <a:rPr lang="en-US" dirty="0"/>
              <a:t>Read, Write, </a:t>
            </a:r>
            <a:r>
              <a:rPr lang="en-US" dirty="0" err="1"/>
              <a:t>eXecute</a:t>
            </a:r>
            <a:endParaRPr lang="en-US" dirty="0"/>
          </a:p>
          <a:p>
            <a:pPr lvl="2"/>
            <a:r>
              <a:rPr lang="en-US" dirty="0"/>
              <a:t>Cannot execute `</a:t>
            </a:r>
            <a:r>
              <a:rPr lang="en-US" dirty="0" err="1"/>
              <a:t>arguments.c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For directories: Read contents, Write new contents, Traverse directory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10417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3E2A0-8B6E-49FF-8EED-3C360CC75D5B}"/>
              </a:ext>
            </a:extLst>
          </p:cNvPr>
          <p:cNvSpPr/>
          <p:nvPr/>
        </p:nvSpPr>
        <p:spPr>
          <a:xfrm>
            <a:off x="2972156" y="2641600"/>
            <a:ext cx="1244244" cy="146601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9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the group and name of the group</a:t>
            </a:r>
          </a:p>
          <a:p>
            <a:pPr lvl="1"/>
            <a:r>
              <a:rPr lang="en-US" dirty="0"/>
              <a:t>Example: I could make a CS213 group, add you all to it, and only give that group access to some folder or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15243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3E2A0-8B6E-49FF-8EED-3C360CC75D5B}"/>
              </a:ext>
            </a:extLst>
          </p:cNvPr>
          <p:cNvSpPr/>
          <p:nvPr/>
        </p:nvSpPr>
        <p:spPr>
          <a:xfrm>
            <a:off x="4292956" y="2641600"/>
            <a:ext cx="1244244" cy="14351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3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everyone else on the computer</a:t>
            </a:r>
          </a:p>
          <a:p>
            <a:pPr lvl="1"/>
            <a:r>
              <a:rPr lang="en-US" dirty="0"/>
              <a:t>Not the owner and not in the group</a:t>
            </a:r>
          </a:p>
          <a:p>
            <a:pPr lvl="1"/>
            <a:r>
              <a:rPr lang="en-US" dirty="0"/>
              <a:t>For my personal machine, not particularly relevant</a:t>
            </a:r>
          </a:p>
          <a:p>
            <a:pPr lvl="1"/>
            <a:r>
              <a:rPr lang="en-US" dirty="0"/>
              <a:t>For Moore, probably don’t want to let others read your files…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20196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4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EB34-74E4-4FDD-AA7F-43AC1E3C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interact with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D9D-11CF-41A7-A473-7500F36D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 think of a file as a book</a:t>
            </a:r>
          </a:p>
          <a:p>
            <a:pPr lvl="1"/>
            <a:r>
              <a:rPr lang="en-US" dirty="0"/>
              <a:t>Big array of characters (bytes)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CD23-8F43-4467-BCC3-A0D2670C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EE3-3362-4FFB-9E5B-2F07C566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interacting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E621-3D2A-4735-B2D3-30C71ECE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lvl="1"/>
            <a:r>
              <a:rPr lang="en-US" dirty="0"/>
              <a:t>open()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lvl="1"/>
            <a:r>
              <a:rPr lang="en-US" dirty="0"/>
              <a:t>read()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lvl="1"/>
            <a:r>
              <a:rPr lang="en-US" dirty="0"/>
              <a:t>write()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lvl="1"/>
            <a:r>
              <a:rPr lang="en-US" dirty="0" err="1"/>
              <a:t>lseek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  <a:p>
            <a:pPr lvl="1"/>
            <a:r>
              <a:rPr lang="en-US" dirty="0"/>
              <a:t>close()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97CF-6B05-4F4B-9E82-8D9B5D7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1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open(const char *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pathname is the string path for the file</a:t>
            </a:r>
          </a:p>
          <a:p>
            <a:pPr lvl="1"/>
            <a:r>
              <a:rPr lang="en-US" dirty="0"/>
              <a:t>“/home/</a:t>
            </a:r>
            <a:r>
              <a:rPr lang="en-US" dirty="0" err="1"/>
              <a:t>brghena</a:t>
            </a:r>
            <a:r>
              <a:rPr lang="en-US" dirty="0"/>
              <a:t>/class/cs213/s21/code/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“./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flags include access permission requests</a:t>
            </a:r>
          </a:p>
          <a:p>
            <a:pPr lvl="1"/>
            <a:r>
              <a:rPr lang="en-US" dirty="0"/>
              <a:t>Read only, Write only, Read and Write (O_RDONLY, O_WRONLY, O_RDWR)</a:t>
            </a:r>
          </a:p>
          <a:p>
            <a:pPr lvl="1"/>
            <a:r>
              <a:rPr lang="en-US" dirty="0"/>
              <a:t>Also can choose to append to a file (O_APPEND)</a:t>
            </a:r>
          </a:p>
          <a:p>
            <a:pPr lvl="1"/>
            <a:r>
              <a:rPr lang="en-US" dirty="0"/>
              <a:t>Or to create the file if it does not exist  (O_CREAT)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5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returns a “file descriptor”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open(const char *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OS keeps track of opened files for each process</a:t>
            </a:r>
          </a:p>
          <a:p>
            <a:pPr lvl="1"/>
            <a:r>
              <a:rPr lang="en-US" dirty="0"/>
              <a:t>File descriptor is just a number referring to the opened file</a:t>
            </a:r>
          </a:p>
          <a:p>
            <a:pPr lvl="1"/>
            <a:r>
              <a:rPr lang="en-US" dirty="0"/>
              <a:t>Non-negative number. Always the lowest unused, starting at zero</a:t>
            </a:r>
          </a:p>
          <a:p>
            <a:pPr lvl="2"/>
            <a:r>
              <a:rPr lang="en-US" dirty="0"/>
              <a:t>A “handle” to the file</a:t>
            </a:r>
          </a:p>
          <a:p>
            <a:endParaRPr lang="en-US" dirty="0"/>
          </a:p>
          <a:p>
            <a:r>
              <a:rPr lang="en-US" dirty="0"/>
              <a:t>File descriptor is used in other calls to reference the file</a:t>
            </a:r>
          </a:p>
          <a:p>
            <a:pPr lvl="1"/>
            <a:r>
              <a:rPr lang="en-US" dirty="0"/>
              <a:t>That way the OS doesn’t have to look up pathname every time</a:t>
            </a:r>
          </a:p>
          <a:p>
            <a:pPr lvl="1"/>
            <a:endParaRPr lang="en-US" dirty="0"/>
          </a:p>
          <a:p>
            <a:r>
              <a:rPr lang="en-US" dirty="0"/>
              <a:t>Negative number instead specifies an error (for all of these calls)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79211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read(int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void *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 err="1"/>
              <a:t>fd</a:t>
            </a:r>
            <a:r>
              <a:rPr lang="en-US" dirty="0"/>
              <a:t> is the file descriptor handle</a:t>
            </a:r>
          </a:p>
          <a:p>
            <a:r>
              <a:rPr lang="en-US" dirty="0" err="1"/>
              <a:t>buf</a:t>
            </a:r>
            <a:r>
              <a:rPr lang="en-US" dirty="0"/>
              <a:t> is a pointer to an array of bytes to read into</a:t>
            </a:r>
          </a:p>
          <a:p>
            <a:r>
              <a:rPr lang="en-US" dirty="0"/>
              <a:t>count is the number of bytes to read</a:t>
            </a:r>
          </a:p>
          <a:p>
            <a:endParaRPr lang="en-US" dirty="0"/>
          </a:p>
          <a:p>
            <a:r>
              <a:rPr lang="en-US" dirty="0"/>
              <a:t>Note: nowhere do we specify where to </a:t>
            </a:r>
            <a:r>
              <a:rPr lang="en-US" i="1" dirty="0"/>
              <a:t>start</a:t>
            </a:r>
            <a:r>
              <a:rPr lang="en-US" dirty="0"/>
              <a:t> reading</a:t>
            </a:r>
          </a:p>
          <a:p>
            <a:pPr lvl="1"/>
            <a:r>
              <a:rPr lang="en-US" dirty="0"/>
              <a:t>OS kernel keeps track of a file offset with the descriptor</a:t>
            </a:r>
          </a:p>
          <a:p>
            <a:pPr lvl="1"/>
            <a:r>
              <a:rPr lang="en-US" dirty="0"/>
              <a:t>Updated on each read</a:t>
            </a:r>
          </a:p>
          <a:p>
            <a:pPr lvl="2"/>
            <a:r>
              <a:rPr lang="en-US" dirty="0"/>
              <a:t>First read of 100 bytes starts at zero, next starts 100 bytes in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when we finished the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read(int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void *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Return from read is a “signed size”, a count of bytes </a:t>
            </a:r>
            <a:r>
              <a:rPr lang="en-US" i="1" dirty="0"/>
              <a:t>actually</a:t>
            </a:r>
            <a:r>
              <a:rPr lang="en-US" dirty="0"/>
              <a:t> read</a:t>
            </a:r>
          </a:p>
          <a:p>
            <a:pPr lvl="1"/>
            <a:r>
              <a:rPr lang="en-US" dirty="0"/>
              <a:t>Negative means an error occurred</a:t>
            </a:r>
          </a:p>
          <a:p>
            <a:pPr lvl="1"/>
            <a:r>
              <a:rPr lang="en-US" dirty="0"/>
              <a:t>Zero means we have reached the end of the file</a:t>
            </a:r>
          </a:p>
          <a:p>
            <a:pPr lvl="1"/>
            <a:r>
              <a:rPr lang="en-US" dirty="0"/>
              <a:t>Positive number is the number of bytes read</a:t>
            </a:r>
          </a:p>
          <a:p>
            <a:pPr lvl="2"/>
            <a:r>
              <a:rPr lang="en-US" dirty="0"/>
              <a:t>Probably how many we asked for, but maybe less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3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210-022C-4F17-8776-7C82E671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 looks a lot like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6F14-5E35-4C61-A31C-8213A868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write(int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const void *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File descriptor, buffer to write from, count of bytes to write</a:t>
            </a:r>
          </a:p>
          <a:p>
            <a:r>
              <a:rPr lang="en-US" dirty="0"/>
              <a:t>Returns number of bytes </a:t>
            </a:r>
            <a:r>
              <a:rPr lang="en-US" i="1" dirty="0"/>
              <a:t>actually</a:t>
            </a:r>
            <a:r>
              <a:rPr lang="en-US" dirty="0"/>
              <a:t> written</a:t>
            </a:r>
          </a:p>
          <a:p>
            <a:endParaRPr lang="en-US" dirty="0"/>
          </a:p>
          <a:p>
            <a:r>
              <a:rPr lang="en-US" dirty="0"/>
              <a:t>Write occurs at the current file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4AE0-6A9B-4748-8D6E-D97C4E8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6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D1CB-45FC-4D27-BB52-3DDE1EFB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file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7885-1077-4AB6-88F3-57B99864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off_t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lseek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off_t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offset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whence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Moves to offset for this file descriptor based on whence:</a:t>
            </a:r>
          </a:p>
          <a:p>
            <a:pPr lvl="1"/>
            <a:r>
              <a:rPr lang="en-US" dirty="0"/>
              <a:t>SEEK_SET – set to offset (essentially start of file plus offset)</a:t>
            </a:r>
          </a:p>
          <a:p>
            <a:pPr lvl="1"/>
            <a:r>
              <a:rPr lang="en-US" dirty="0"/>
              <a:t>SEEK_CUR – current location plus the offset</a:t>
            </a:r>
          </a:p>
          <a:p>
            <a:pPr lvl="1"/>
            <a:r>
              <a:rPr lang="en-US" dirty="0"/>
              <a:t>SEEK_END – end of file plus the offset (which can be negative)</a:t>
            </a:r>
          </a:p>
          <a:p>
            <a:pPr lvl="1"/>
            <a:endParaRPr lang="en-US" dirty="0"/>
          </a:p>
          <a:p>
            <a:r>
              <a:rPr lang="en-US" dirty="0"/>
              <a:t>Returns the resulting offset into the file</a:t>
            </a:r>
          </a:p>
          <a:p>
            <a:pPr lvl="1"/>
            <a:r>
              <a:rPr lang="en-US" dirty="0"/>
              <a:t>Units: bytes from the beginning of the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63E70-8B71-4F0F-963F-83E8A051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84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9E5B-3319-4B7D-A8F0-2B67B5D5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1E45-9C0F-4EDC-8E82-1F020530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close(int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Closes the file descriptor</a:t>
            </a:r>
          </a:p>
          <a:p>
            <a:endParaRPr lang="en-US" dirty="0"/>
          </a:p>
          <a:p>
            <a:r>
              <a:rPr lang="en-US" dirty="0"/>
              <a:t>It is an error to keep using the file descriptor after it is closed</a:t>
            </a:r>
          </a:p>
          <a:p>
            <a:pPr lvl="1"/>
            <a:r>
              <a:rPr lang="en-US" dirty="0"/>
              <a:t>Descriptor might end up getting reused for a different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5B122-52EC-4D45-B64F-0668DF1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1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E68A-4EC5-4336-851B-B871662A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how do you figure out how these calls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A199-6EE3-46D4-A514-527743D7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pages</a:t>
            </a:r>
          </a:p>
          <a:p>
            <a:r>
              <a:rPr lang="en-US" dirty="0"/>
              <a:t>Online: </a:t>
            </a:r>
            <a:r>
              <a:rPr lang="en-US" dirty="0">
                <a:hlinkClick r:id="rId2"/>
              </a:rPr>
              <a:t>https://man7.org/linux/man-pages/man2/close.2.html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EA6D2-EC11-4FD0-9B63-4D3F25D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918F8-17D6-4039-A061-FB5AA930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9" y="2552700"/>
            <a:ext cx="9633231" cy="132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-1.3888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E419-B0A9-4932-97B2-D1AE0D5D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Higher-level methods of file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5FD0-66F6-43DB-AC95-6BD70D02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were all system calls to the OS</a:t>
            </a:r>
          </a:p>
          <a:p>
            <a:pPr lvl="1"/>
            <a:endParaRPr lang="en-US" dirty="0"/>
          </a:p>
          <a:p>
            <a:r>
              <a:rPr lang="en-US" dirty="0"/>
              <a:t>C standard library also defines file interactions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</a:t>
            </a:r>
            <a:r>
              <a:rPr lang="en-US" dirty="0" err="1"/>
              <a:t>fseek</a:t>
            </a:r>
            <a:r>
              <a:rPr lang="en-US" dirty="0"/>
              <a:t>, </a:t>
            </a:r>
            <a:r>
              <a:rPr lang="en-US" dirty="0" err="1"/>
              <a:t>fclose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 are wrappers on top of the actual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Buffers your interactions to make them more efficient</a:t>
            </a:r>
          </a:p>
          <a:p>
            <a:pPr lvl="2"/>
            <a:r>
              <a:rPr lang="en-US" dirty="0"/>
              <a:t>Reads/Writes large chunks of data at a time</a:t>
            </a:r>
          </a:p>
          <a:p>
            <a:pPr lvl="2"/>
            <a:r>
              <a:rPr lang="en-US" dirty="0"/>
              <a:t>Might collect multiple </a:t>
            </a:r>
            <a:r>
              <a:rPr lang="en-US" dirty="0" err="1"/>
              <a:t>fwrite’s</a:t>
            </a:r>
            <a:r>
              <a:rPr lang="en-US" dirty="0"/>
              <a:t> before doing a single real write</a:t>
            </a:r>
          </a:p>
          <a:p>
            <a:pPr lvl="2"/>
            <a:r>
              <a:rPr lang="en-US" dirty="0" err="1"/>
              <a:t>fflush</a:t>
            </a:r>
            <a:r>
              <a:rPr lang="en-US" dirty="0"/>
              <a:t>() guarantees that the buffer is written </a:t>
            </a:r>
            <a:r>
              <a:rPr lang="en-US" i="1" dirty="0"/>
              <a:t>now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7305-545F-4699-8008-7FE2FD5E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23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“kitten” command line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check argument 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 !=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("Usage: ./kitten FILE\n");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try opening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= open(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[1], O_RDONLY);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opening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array to hold read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A821F-45DF-4E8B-9FA6-D3E2D6A843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2100" y="1473200"/>
            <a:ext cx="6212308" cy="4699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while(true)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read from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 read(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reading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print out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for (int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("%c",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9CAB2F-439C-4380-8E8F-E97AE9D56130}"/>
              </a:ext>
            </a:extLst>
          </p:cNvPr>
          <p:cNvSpPr/>
          <p:nvPr/>
        </p:nvSpPr>
        <p:spPr>
          <a:xfrm>
            <a:off x="2476500" y="1107418"/>
            <a:ext cx="3708400" cy="5233759"/>
          </a:xfrm>
          <a:custGeom>
            <a:avLst/>
            <a:gdLst>
              <a:gd name="connsiteX0" fmla="*/ 0 w 3708400"/>
              <a:gd name="connsiteY0" fmla="*/ 4759982 h 5233759"/>
              <a:gd name="connsiteX1" fmla="*/ 254000 w 3708400"/>
              <a:gd name="connsiteY1" fmla="*/ 5128282 h 5233759"/>
              <a:gd name="connsiteX2" fmla="*/ 1219200 w 3708400"/>
              <a:gd name="connsiteY2" fmla="*/ 5191782 h 5233759"/>
              <a:gd name="connsiteX3" fmla="*/ 1981200 w 3708400"/>
              <a:gd name="connsiteY3" fmla="*/ 4556782 h 5233759"/>
              <a:gd name="connsiteX4" fmla="*/ 2476500 w 3708400"/>
              <a:gd name="connsiteY4" fmla="*/ 3045482 h 5233759"/>
              <a:gd name="connsiteX5" fmla="*/ 2552700 w 3708400"/>
              <a:gd name="connsiteY5" fmla="*/ 1318282 h 5233759"/>
              <a:gd name="connsiteX6" fmla="*/ 2616200 w 3708400"/>
              <a:gd name="connsiteY6" fmla="*/ 251482 h 5233759"/>
              <a:gd name="connsiteX7" fmla="*/ 3035300 w 3708400"/>
              <a:gd name="connsiteY7" fmla="*/ 22882 h 5233759"/>
              <a:gd name="connsiteX8" fmla="*/ 3517900 w 3708400"/>
              <a:gd name="connsiteY8" fmla="*/ 48282 h 5233759"/>
              <a:gd name="connsiteX9" fmla="*/ 3708400 w 3708400"/>
              <a:gd name="connsiteY9" fmla="*/ 378482 h 523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8400" h="5233759">
                <a:moveTo>
                  <a:pt x="0" y="4759982"/>
                </a:moveTo>
                <a:cubicBezTo>
                  <a:pt x="25400" y="4908148"/>
                  <a:pt x="50800" y="5056315"/>
                  <a:pt x="254000" y="5128282"/>
                </a:cubicBezTo>
                <a:cubicBezTo>
                  <a:pt x="457200" y="5200249"/>
                  <a:pt x="931333" y="5287032"/>
                  <a:pt x="1219200" y="5191782"/>
                </a:cubicBezTo>
                <a:cubicBezTo>
                  <a:pt x="1507067" y="5096532"/>
                  <a:pt x="1771650" y="4914499"/>
                  <a:pt x="1981200" y="4556782"/>
                </a:cubicBezTo>
                <a:cubicBezTo>
                  <a:pt x="2190750" y="4199065"/>
                  <a:pt x="2381250" y="3585232"/>
                  <a:pt x="2476500" y="3045482"/>
                </a:cubicBezTo>
                <a:cubicBezTo>
                  <a:pt x="2571750" y="2505732"/>
                  <a:pt x="2529417" y="1783949"/>
                  <a:pt x="2552700" y="1318282"/>
                </a:cubicBezTo>
                <a:cubicBezTo>
                  <a:pt x="2575983" y="852615"/>
                  <a:pt x="2535767" y="467382"/>
                  <a:pt x="2616200" y="251482"/>
                </a:cubicBezTo>
                <a:cubicBezTo>
                  <a:pt x="2696633" y="35582"/>
                  <a:pt x="2885017" y="56749"/>
                  <a:pt x="3035300" y="22882"/>
                </a:cubicBezTo>
                <a:cubicBezTo>
                  <a:pt x="3185583" y="-10985"/>
                  <a:pt x="3405717" y="-10985"/>
                  <a:pt x="3517900" y="48282"/>
                </a:cubicBezTo>
                <a:cubicBezTo>
                  <a:pt x="3630083" y="107549"/>
                  <a:pt x="3669241" y="243015"/>
                  <a:pt x="3708400" y="37848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FE325D-16A9-46F2-B3F8-67503E04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file metadata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B29B56-2B7A-4113-8421-D4EC8431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stat(const char *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struct stat *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statbuf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DDDF8-03BF-485A-A241-4C95D342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B64C4-4E05-45C1-948A-7DA41C93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778966"/>
            <a:ext cx="7960894" cy="43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44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b="1" dirty="0"/>
              <a:t>File I/O</a:t>
            </a:r>
          </a:p>
          <a:p>
            <a:pPr lvl="1"/>
            <a:r>
              <a:rPr lang="en-US" b="1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5642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program that is being executed</a:t>
            </a:r>
          </a:p>
          <a:p>
            <a:r>
              <a:rPr lang="en-US" dirty="0"/>
              <a:t>Contains code, data, and a thread</a:t>
            </a:r>
          </a:p>
          <a:p>
            <a:pPr lvl="1"/>
            <a:r>
              <a:rPr lang="en-US" dirty="0"/>
              <a:t>Thread contains registers, instruction pointer,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399800CC-605C-4A89-B92D-54E8232CC65B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5BEBBE-46A6-4FC0-8A7D-B9D9A512DFD9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476AE8-5A7F-4515-95D9-0581946AC54D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1A7A332-26A1-46BC-9C05-BA9C9849537D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55" name="Rectangle 14">
                  <a:extLst>
                    <a:ext uri="{FF2B5EF4-FFF2-40B4-BE49-F238E27FC236}">
                      <a16:creationId xmlns:a16="http://schemas.microsoft.com/office/drawing/2014/main" id="{57B0AE1A-D90F-4FEA-9E18-9356A212CD25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56" name="Rectangle 22">
                  <a:extLst>
                    <a:ext uri="{FF2B5EF4-FFF2-40B4-BE49-F238E27FC236}">
                      <a16:creationId xmlns:a16="http://schemas.microsoft.com/office/drawing/2014/main" id="{0B0894FF-93E6-4541-8508-4A0015D2E7A5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A11D924-6035-432D-A770-8AD39026D50A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53" name="Rectangle 15">
                  <a:extLst>
                    <a:ext uri="{FF2B5EF4-FFF2-40B4-BE49-F238E27FC236}">
                      <a16:creationId xmlns:a16="http://schemas.microsoft.com/office/drawing/2014/main" id="{67CBFC63-AF19-4CF8-AA91-7F32306B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54" name="Rectangle 23">
                  <a:extLst>
                    <a:ext uri="{FF2B5EF4-FFF2-40B4-BE49-F238E27FC236}">
                      <a16:creationId xmlns:a16="http://schemas.microsoft.com/office/drawing/2014/main" id="{640D0FB4-265F-44B4-B939-EA360B0D9BDF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E4518F2-78D3-4ACE-91DE-34E09CB4C88D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51" name="Rectangle 16">
                  <a:extLst>
                    <a:ext uri="{FF2B5EF4-FFF2-40B4-BE49-F238E27FC236}">
                      <a16:creationId xmlns:a16="http://schemas.microsoft.com/office/drawing/2014/main" id="{9B48D45F-ECC7-4328-AB6F-52B19BCD50AE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1346F90-92A7-4A65-B729-EF9D3D0276C7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1E2672B-EF74-424A-9A1D-B6FEA20C1AA7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9" name="Rectangle 17">
                  <a:extLst>
                    <a:ext uri="{FF2B5EF4-FFF2-40B4-BE49-F238E27FC236}">
                      <a16:creationId xmlns:a16="http://schemas.microsoft.com/office/drawing/2014/main" id="{571457BB-2566-45A5-8189-79C95D2E477F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50" name="Rectangle 25">
                  <a:extLst>
                    <a:ext uri="{FF2B5EF4-FFF2-40B4-BE49-F238E27FC236}">
                      <a16:creationId xmlns:a16="http://schemas.microsoft.com/office/drawing/2014/main" id="{DF0C5A3F-7809-4402-9AC9-1860514595A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45B54FF-2935-4633-9E1E-721E5F03F116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47" name="Rectangle 18">
                  <a:extLst>
                    <a:ext uri="{FF2B5EF4-FFF2-40B4-BE49-F238E27FC236}">
                      <a16:creationId xmlns:a16="http://schemas.microsoft.com/office/drawing/2014/main" id="{39E2DF48-3B93-47FA-A77C-FF318B5620ED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48" name="Rectangle 26">
                  <a:extLst>
                    <a:ext uri="{FF2B5EF4-FFF2-40B4-BE49-F238E27FC236}">
                      <a16:creationId xmlns:a16="http://schemas.microsoft.com/office/drawing/2014/main" id="{E41A5CF8-7116-48CD-9AB3-A79CAEA5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2BD7F9-A2C4-423A-87DB-D5E5983EBE9E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65637A19-94F8-4FB8-8212-F5873CC40117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46" name="Rectangle 27">
                  <a:extLst>
                    <a:ext uri="{FF2B5EF4-FFF2-40B4-BE49-F238E27FC236}">
                      <a16:creationId xmlns:a16="http://schemas.microsoft.com/office/drawing/2014/main" id="{0C5FB8E6-E164-47FE-AD73-14095F097826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28D7C1E-451D-4C18-AD76-DFF9D1225963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43" name="Rectangle 20">
                  <a:extLst>
                    <a:ext uri="{FF2B5EF4-FFF2-40B4-BE49-F238E27FC236}">
                      <a16:creationId xmlns:a16="http://schemas.microsoft.com/office/drawing/2014/main" id="{AC5AD10E-F58E-4D6F-AC93-532FFC4919C7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7FA82E0C-22F1-4127-B2E2-FA39295284EE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18198A-70D4-4B5D-B0A4-3072CB96D1C9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41" name="Rectangle 21">
                  <a:extLst>
                    <a:ext uri="{FF2B5EF4-FFF2-40B4-BE49-F238E27FC236}">
                      <a16:creationId xmlns:a16="http://schemas.microsoft.com/office/drawing/2014/main" id="{BD3C4787-3781-4FD3-BC06-D14B8B91E4F2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42" name="Rectangle 29">
                  <a:extLst>
                    <a:ext uri="{FF2B5EF4-FFF2-40B4-BE49-F238E27FC236}">
                      <a16:creationId xmlns:a16="http://schemas.microsoft.com/office/drawing/2014/main" id="{23526382-BD85-4CA1-8013-DA2940D54489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0AE318-1306-49A2-9D11-4D2E2EADBEBC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23F6DCA-8169-4AE6-838F-34140D12636A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31" name="Rectangle 1">
                  <a:extLst>
                    <a:ext uri="{FF2B5EF4-FFF2-40B4-BE49-F238E27FC236}">
                      <a16:creationId xmlns:a16="http://schemas.microsoft.com/office/drawing/2014/main" id="{8DE8077A-BF37-4FB2-8000-96259AD8F5E0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2" name="Rectangle 12">
                  <a:extLst>
                    <a:ext uri="{FF2B5EF4-FFF2-40B4-BE49-F238E27FC236}">
                      <a16:creationId xmlns:a16="http://schemas.microsoft.com/office/drawing/2014/main" id="{630A2962-6A47-4605-850E-5E1F8DEEE43D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6EFB39-EA94-45D1-A182-9FFA63FA4DFE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29" name="Rectangle 6">
                  <a:extLst>
                    <a:ext uri="{FF2B5EF4-FFF2-40B4-BE49-F238E27FC236}">
                      <a16:creationId xmlns:a16="http://schemas.microsoft.com/office/drawing/2014/main" id="{89E08E60-BF00-4A49-8CB8-E1B08C04D085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0" name="Rectangle 30">
                  <a:extLst>
                    <a:ext uri="{FF2B5EF4-FFF2-40B4-BE49-F238E27FC236}">
                      <a16:creationId xmlns:a16="http://schemas.microsoft.com/office/drawing/2014/main" id="{0AA32F4A-A62C-4BC2-A94C-1C629E4D069D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39F05D-B664-49C8-83E1-8E247361812D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18697F8E-4651-46DE-BA9B-593FA408C6DB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8" name="Rectangle 31">
                  <a:extLst>
                    <a:ext uri="{FF2B5EF4-FFF2-40B4-BE49-F238E27FC236}">
                      <a16:creationId xmlns:a16="http://schemas.microsoft.com/office/drawing/2014/main" id="{98EBB6FA-6BA7-4FDA-AC2C-04B54B9820D9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8D3D3E-F5CD-4198-A65F-3FB55EB9E38D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25" name="Rectangle 8">
                  <a:extLst>
                    <a:ext uri="{FF2B5EF4-FFF2-40B4-BE49-F238E27FC236}">
                      <a16:creationId xmlns:a16="http://schemas.microsoft.com/office/drawing/2014/main" id="{C41EAE6D-56FB-4C0A-BCA3-F505EB52B3D5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6" name="Rectangle 32">
                  <a:extLst>
                    <a:ext uri="{FF2B5EF4-FFF2-40B4-BE49-F238E27FC236}">
                      <a16:creationId xmlns:a16="http://schemas.microsoft.com/office/drawing/2014/main" id="{555DC655-6B39-4134-9DBA-DDB82C92D158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AFB821-1EDB-46A6-8B56-901CC498A7C3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EF357574-5921-424C-AB36-923F9E10B470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7B0CD16C-453C-464A-BA3D-17167F7F010C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8A035B-03AB-45A7-A9B8-61D6320D9E54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152B1F37-52E8-4906-BCDD-9982F66575F8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15437EEF-E794-4F81-9910-2564EEE00861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9B5035C-8593-4B1B-8345-B66D036E8884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19" name="Rectangle 11">
                  <a:extLst>
                    <a:ext uri="{FF2B5EF4-FFF2-40B4-BE49-F238E27FC236}">
                      <a16:creationId xmlns:a16="http://schemas.microsoft.com/office/drawing/2014/main" id="{C59D67EF-6E63-48C9-BDAA-533FB8194677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0" name="Rectangle 35">
                  <a:extLst>
                    <a:ext uri="{FF2B5EF4-FFF2-40B4-BE49-F238E27FC236}">
                      <a16:creationId xmlns:a16="http://schemas.microsoft.com/office/drawing/2014/main" id="{DE65E106-E863-4993-804F-A2D20C9FA99C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7AAC07-80BB-4AFD-8675-C006AB85D03D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EE9977CC-57A3-47DB-8CDA-01735A365D94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18" name="Rectangle 36">
                  <a:extLst>
                    <a:ext uri="{FF2B5EF4-FFF2-40B4-BE49-F238E27FC236}">
                      <a16:creationId xmlns:a16="http://schemas.microsoft.com/office/drawing/2014/main" id="{FB13E668-9523-4C8B-B2A3-9F24818612F7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57" name="Content Placeholder 19">
            <a:extLst>
              <a:ext uri="{FF2B5EF4-FFF2-40B4-BE49-F238E27FC236}">
                <a16:creationId xmlns:a16="http://schemas.microsoft.com/office/drawing/2014/main" id="{A22841AD-59D4-4E6B-8E1B-A6E349163C12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BD6E3E-6271-4B2B-92DA-7768D2742750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D251168-694F-4C56-A69D-DDFB0A74C05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086A3EA-398C-4E58-95AF-103F0BB6C95C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61" name="Content Placeholder 19">
            <a:extLst>
              <a:ext uri="{FF2B5EF4-FFF2-40B4-BE49-F238E27FC236}">
                <a16:creationId xmlns:a16="http://schemas.microsoft.com/office/drawing/2014/main" id="{B8A59DB2-F3F6-412A-80E0-1DBF9D374C3A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50AAB4B-99C5-4F35-8E78-6C7E8ADBE681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5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DBE0D45-B01C-4E53-AFCA-2B23251F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28599"/>
            <a:ext cx="4823994" cy="28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programs talk to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glossed over this before in CS211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gets()</a:t>
            </a:r>
          </a:p>
          <a:p>
            <a:pPr lvl="1"/>
            <a:endParaRPr lang="en-US" dirty="0"/>
          </a:p>
          <a:p>
            <a:r>
              <a:rPr lang="en-US" dirty="0"/>
              <a:t>Work through the same file mechanism</a:t>
            </a:r>
          </a:p>
          <a:p>
            <a:pPr lvl="1"/>
            <a:r>
              <a:rPr lang="en-US" dirty="0"/>
              <a:t>Three special files created for each program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stdin – standard input (file descriptor 0)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 – standard output (file descriptor 1)</a:t>
            </a:r>
          </a:p>
          <a:p>
            <a:pPr lvl="1"/>
            <a:r>
              <a:rPr lang="en-US" dirty="0"/>
              <a:t>stderr – standard error (file descriptor 2)</a:t>
            </a:r>
          </a:p>
          <a:p>
            <a:pPr lvl="1"/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(…) -&gt; </a:t>
            </a:r>
            <a:r>
              <a:rPr lang="en-US" dirty="0" err="1"/>
              <a:t>fprintf</a:t>
            </a:r>
            <a:r>
              <a:rPr lang="en-US" dirty="0"/>
              <a:t>(1, …) -&gt; handle arguments &amp; write(1,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3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D340-D043-45DD-AF7F-7AC4EF5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is a process thing, not a C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9A58-57D0-44D9-B28F-9C4D05DA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them in Python, for instance</a:t>
            </a:r>
          </a:p>
          <a:p>
            <a:pPr lvl="1"/>
            <a:r>
              <a:rPr lang="en-US" dirty="0">
                <a:hlinkClick r:id="rId2"/>
              </a:rPr>
              <a:t>https://docs.python.org/3/library/sys.html#sys.stdin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5712-390A-48FD-A1E9-F8F2E689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52924-1546-4610-9EE0-2487F2A6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89" y="2949414"/>
            <a:ext cx="9707610" cy="28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4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“kitten” write to standard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check argument 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 !=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("Usage: ./kitten FILE\n");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try opening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= open(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[1], O_RDONLY);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opening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array to hold read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A821F-45DF-4E8B-9FA6-D3E2D6A843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2100" y="1473200"/>
            <a:ext cx="6212308" cy="4699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while(true)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read from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 read(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reading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print out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ssize_t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write_length</a:t>
            </a:r>
            <a:r>
              <a:rPr lang="en-US" sz="1400" b="1" dirty="0">
                <a:latin typeface="Consolas" panose="020B0609020204030204" pitchFamily="49" charset="0"/>
              </a:rPr>
              <a:t> = write(STDOUT_FILENO,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latin typeface="Consolas" panose="020B0609020204030204" pitchFamily="49" charset="0"/>
              </a:rPr>
              <a:t>read_data</a:t>
            </a:r>
            <a:r>
              <a:rPr lang="en-US" sz="1400" b="1" dirty="0"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</a:rPr>
              <a:t>read_length</a:t>
            </a:r>
            <a:r>
              <a:rPr lang="en-US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9CAB2F-439C-4380-8E8F-E97AE9D56130}"/>
              </a:ext>
            </a:extLst>
          </p:cNvPr>
          <p:cNvSpPr/>
          <p:nvPr/>
        </p:nvSpPr>
        <p:spPr>
          <a:xfrm>
            <a:off x="2476500" y="1107418"/>
            <a:ext cx="3708400" cy="5233759"/>
          </a:xfrm>
          <a:custGeom>
            <a:avLst/>
            <a:gdLst>
              <a:gd name="connsiteX0" fmla="*/ 0 w 3708400"/>
              <a:gd name="connsiteY0" fmla="*/ 4759982 h 5233759"/>
              <a:gd name="connsiteX1" fmla="*/ 254000 w 3708400"/>
              <a:gd name="connsiteY1" fmla="*/ 5128282 h 5233759"/>
              <a:gd name="connsiteX2" fmla="*/ 1219200 w 3708400"/>
              <a:gd name="connsiteY2" fmla="*/ 5191782 h 5233759"/>
              <a:gd name="connsiteX3" fmla="*/ 1981200 w 3708400"/>
              <a:gd name="connsiteY3" fmla="*/ 4556782 h 5233759"/>
              <a:gd name="connsiteX4" fmla="*/ 2476500 w 3708400"/>
              <a:gd name="connsiteY4" fmla="*/ 3045482 h 5233759"/>
              <a:gd name="connsiteX5" fmla="*/ 2552700 w 3708400"/>
              <a:gd name="connsiteY5" fmla="*/ 1318282 h 5233759"/>
              <a:gd name="connsiteX6" fmla="*/ 2616200 w 3708400"/>
              <a:gd name="connsiteY6" fmla="*/ 251482 h 5233759"/>
              <a:gd name="connsiteX7" fmla="*/ 3035300 w 3708400"/>
              <a:gd name="connsiteY7" fmla="*/ 22882 h 5233759"/>
              <a:gd name="connsiteX8" fmla="*/ 3517900 w 3708400"/>
              <a:gd name="connsiteY8" fmla="*/ 48282 h 5233759"/>
              <a:gd name="connsiteX9" fmla="*/ 3708400 w 3708400"/>
              <a:gd name="connsiteY9" fmla="*/ 378482 h 523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8400" h="5233759">
                <a:moveTo>
                  <a:pt x="0" y="4759982"/>
                </a:moveTo>
                <a:cubicBezTo>
                  <a:pt x="25400" y="4908148"/>
                  <a:pt x="50800" y="5056315"/>
                  <a:pt x="254000" y="5128282"/>
                </a:cubicBezTo>
                <a:cubicBezTo>
                  <a:pt x="457200" y="5200249"/>
                  <a:pt x="931333" y="5287032"/>
                  <a:pt x="1219200" y="5191782"/>
                </a:cubicBezTo>
                <a:cubicBezTo>
                  <a:pt x="1507067" y="5096532"/>
                  <a:pt x="1771650" y="4914499"/>
                  <a:pt x="1981200" y="4556782"/>
                </a:cubicBezTo>
                <a:cubicBezTo>
                  <a:pt x="2190750" y="4199065"/>
                  <a:pt x="2381250" y="3585232"/>
                  <a:pt x="2476500" y="3045482"/>
                </a:cubicBezTo>
                <a:cubicBezTo>
                  <a:pt x="2571750" y="2505732"/>
                  <a:pt x="2529417" y="1783949"/>
                  <a:pt x="2552700" y="1318282"/>
                </a:cubicBezTo>
                <a:cubicBezTo>
                  <a:pt x="2575983" y="852615"/>
                  <a:pt x="2535767" y="467382"/>
                  <a:pt x="2616200" y="251482"/>
                </a:cubicBezTo>
                <a:cubicBezTo>
                  <a:pt x="2696633" y="35582"/>
                  <a:pt x="2885017" y="56749"/>
                  <a:pt x="3035300" y="22882"/>
                </a:cubicBezTo>
                <a:cubicBezTo>
                  <a:pt x="3185583" y="-10985"/>
                  <a:pt x="3405717" y="-10985"/>
                  <a:pt x="3517900" y="48282"/>
                </a:cubicBezTo>
                <a:cubicBezTo>
                  <a:pt x="3630083" y="107549"/>
                  <a:pt x="3669241" y="243015"/>
                  <a:pt x="3708400" y="37848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9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66D-9CDB-4C9B-8E6E-8A2D94D5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ACA2-B412-471A-AE19-86910B926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Shells by default setup standard I/O to connect to the keyboard and the screen</a:t>
            </a:r>
          </a:p>
          <a:p>
            <a:pPr lvl="1"/>
            <a:r>
              <a:rPr lang="en-US" dirty="0"/>
              <a:t>But any file will work</a:t>
            </a:r>
          </a:p>
          <a:p>
            <a:pPr lvl="1"/>
            <a:endParaRPr lang="en-US" dirty="0"/>
          </a:p>
          <a:p>
            <a:r>
              <a:rPr lang="en-US" dirty="0"/>
              <a:t>Shell I/O redirection commands</a:t>
            </a:r>
          </a:p>
          <a:p>
            <a:pPr lvl="1"/>
            <a:r>
              <a:rPr lang="en-US" dirty="0"/>
              <a:t>COMMAND &lt; filename</a:t>
            </a:r>
          </a:p>
          <a:p>
            <a:pPr lvl="2"/>
            <a:r>
              <a:rPr lang="en-US" dirty="0"/>
              <a:t>Connect standard input to filename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 filename</a:t>
            </a:r>
          </a:p>
          <a:p>
            <a:pPr lvl="2"/>
            <a:r>
              <a:rPr lang="en-US" dirty="0"/>
              <a:t>Connect standard output to filename (overwrite)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&gt;&gt; filename</a:t>
            </a:r>
          </a:p>
          <a:p>
            <a:pPr lvl="2"/>
            <a:r>
              <a:rPr lang="en-US" dirty="0"/>
              <a:t>Connect standard output to filename (append)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0A46-A4A0-418E-8E86-A550C474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4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3BB6-9467-4FC3-B0CC-B2A174C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E085-8031-4A82-A0F3-A5CCC3D9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 shell desire is to run multiple commands where the output of the first feeds into the second</a:t>
            </a:r>
          </a:p>
          <a:p>
            <a:endParaRPr lang="en-US" dirty="0"/>
          </a:p>
          <a:p>
            <a:r>
              <a:rPr lang="en-US" dirty="0"/>
              <a:t>COMMAND1 | COMMAND2</a:t>
            </a:r>
          </a:p>
          <a:p>
            <a:pPr lvl="1"/>
            <a:r>
              <a:rPr lang="en-US" dirty="0"/>
              <a:t>Connects </a:t>
            </a:r>
            <a:r>
              <a:rPr lang="en-US" dirty="0" err="1"/>
              <a:t>stdout</a:t>
            </a:r>
            <a:r>
              <a:rPr lang="en-US" dirty="0"/>
              <a:t> of COMMAND1 to stdin of COMMAND2</a:t>
            </a:r>
          </a:p>
          <a:p>
            <a:pPr lvl="1"/>
            <a:endParaRPr lang="en-US" dirty="0"/>
          </a:p>
          <a:p>
            <a:r>
              <a:rPr lang="en-US" dirty="0"/>
              <a:t>Example: print out files and sort by size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sort –h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F6341-550D-405C-80D3-AFC854B4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14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30D4-DB8C-456D-A36C-FD07D082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super useful command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915-DE76-4A2C-9C87-7D5D8E6B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tee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 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/>
              <a:t>Reads from stdin and write to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 err="1"/>
              <a:t>stdout</a:t>
            </a:r>
            <a:r>
              <a:rPr lang="en-US" dirty="0"/>
              <a:t> and file</a:t>
            </a:r>
          </a:p>
          <a:p>
            <a:pPr lvl="1"/>
            <a:endParaRPr lang="en-US" dirty="0"/>
          </a:p>
          <a:p>
            <a:r>
              <a:rPr lang="en-US" dirty="0"/>
              <a:t>Example: prints out a list of files and saves results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tee results.txt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run this with various programs I’m testing, so I can record the results, but also seem them in real-time.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43856-A480-4DCA-AD83-73CA83F7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7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redirection with kitten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I/O redirection is handled when the process is created</a:t>
            </a:r>
          </a:p>
          <a:p>
            <a:pPr lvl="1"/>
            <a:r>
              <a:rPr lang="en-US" dirty="0"/>
              <a:t>So it does not need to be aware of it at all</a:t>
            </a:r>
          </a:p>
          <a:p>
            <a:pPr lvl="1"/>
            <a:endParaRPr lang="en-US" dirty="0"/>
          </a:p>
          <a:p>
            <a:r>
              <a:rPr lang="en-US" dirty="0"/>
              <a:t>Our kitten tool works with redirection automatically!</a:t>
            </a:r>
          </a:p>
          <a:p>
            <a:pPr lvl="1"/>
            <a:r>
              <a:rPr lang="en-US" dirty="0"/>
              <a:t>./kitten </a:t>
            </a:r>
            <a:r>
              <a:rPr lang="en-US" dirty="0" err="1"/>
              <a:t>arguments.c</a:t>
            </a:r>
            <a:r>
              <a:rPr lang="en-US" dirty="0"/>
              <a:t> &gt; OUTPUT_FILE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583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488-0972-4A41-B321-DCE5924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3626-A67C-491B-B4C6-75FBC963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printf</a:t>
            </a:r>
            <a:r>
              <a:rPr lang="en-US" dirty="0"/>
              <a:t>() work?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5A4ED-9BC3-404C-B325-7A104C0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5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488-0972-4A41-B321-DCE5924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3626-A67C-491B-B4C6-75FBC963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printf</a:t>
            </a:r>
            <a:r>
              <a:rPr lang="en-US" dirty="0"/>
              <a:t>() work?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in arguments and determine what it needs to format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new string buffer and write arguments into it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Call write() on STDOUT with the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5A4ED-9BC3-404C-B325-7A104C0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85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b="1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0086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BF66-00D8-469D-9E9F-9BD8A882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remaining about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9926-169C-4B72-922C-018A7103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mechanisms with OS</a:t>
            </a:r>
          </a:p>
          <a:p>
            <a:pPr lvl="1"/>
            <a:r>
              <a:rPr lang="en-US" dirty="0"/>
              <a:t>How do processes make requests of the OS?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How does the OS inform processes of various events?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Both answered by the same basic mechanism:</a:t>
            </a:r>
            <a:br>
              <a:rPr lang="en-US" dirty="0"/>
            </a:br>
            <a:r>
              <a:rPr lang="en-US" dirty="0"/>
              <a:t>	exceptional 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AD7E-70A3-4069-A6DD-C8F90B3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76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B4C3D-3A38-4FDD-84EB-63A30FDF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 processes of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9669E-06BC-4029-8B00-81F8E196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let a process know there was an event?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Termination</a:t>
            </a:r>
          </a:p>
          <a:p>
            <a:pPr lvl="1"/>
            <a:r>
              <a:rPr lang="en-US" dirty="0"/>
              <a:t>User commands (like CTRL-C or CTRL-\)</a:t>
            </a:r>
          </a:p>
          <a:p>
            <a:pPr lvl="1"/>
            <a:endParaRPr lang="en-US" dirty="0"/>
          </a:p>
          <a:p>
            <a:r>
              <a:rPr lang="en-US" dirty="0"/>
              <a:t>Events could happen whenever</a:t>
            </a:r>
          </a:p>
          <a:p>
            <a:pPr lvl="1"/>
            <a:r>
              <a:rPr lang="en-US" dirty="0"/>
              <a:t>Need to interrupt process control flow and run an event handler</a:t>
            </a:r>
          </a:p>
          <a:p>
            <a:pPr lvl="1"/>
            <a:r>
              <a:rPr lang="en-US" dirty="0"/>
              <a:t>Linux mechanism to do so is called “signals”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1D533-DEAB-4E18-ACDD-9768014B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9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</p:spTree>
    <p:extLst>
      <p:ext uri="{BB962C8B-B14F-4D97-AF65-F5344CB8AC3E}">
        <p14:creationId xmlns:p14="http://schemas.microsoft.com/office/powerpoint/2010/main" val="8339477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3297382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4504731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5791200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DCFC-CBB7-495B-B954-4650EF208266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3DDB-7668-4C0F-BED6-D7E90BBDE6F5}"/>
              </a:ext>
            </a:extLst>
          </p:cNvPr>
          <p:cNvSpPr/>
          <p:nvPr/>
        </p:nvSpPr>
        <p:spPr>
          <a:xfrm>
            <a:off x="1837732" y="5170246"/>
            <a:ext cx="1236956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93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4500266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5756336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1955723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97C93-1B3C-4815-B222-2392C22BE78E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2891240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1ED5-8164-4C9B-9F75-1D9C76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2C5C-FDE5-4158-AFD3-E6A2A719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sends signals when it needs to</a:t>
            </a:r>
          </a:p>
          <a:p>
            <a:endParaRPr lang="en-US" dirty="0"/>
          </a:p>
          <a:p>
            <a:r>
              <a:rPr lang="en-US" dirty="0"/>
              <a:t>Processes can ask the OS send signals with a system call</a:t>
            </a:r>
          </a:p>
          <a:p>
            <a:pPr lvl="1"/>
            <a:r>
              <a:rPr lang="sv-SE" dirty="0">
                <a:latin typeface="Consolas" panose="020B0609020204030204" pitchFamily="49" charset="0"/>
              </a:rPr>
              <a:t>int kill(pid_t pid, int sig);</a:t>
            </a:r>
          </a:p>
          <a:p>
            <a:pPr lvl="1"/>
            <a:endParaRPr lang="sv-SE" dirty="0">
              <a:latin typeface="Consolas" panose="020B0609020204030204" pitchFamily="49" charset="0"/>
            </a:endParaRPr>
          </a:p>
          <a:p>
            <a:r>
              <a:rPr lang="sv-SE" dirty="0"/>
              <a:t>Users send signals through OS from command line or keyboard</a:t>
            </a:r>
          </a:p>
          <a:p>
            <a:pPr lvl="1"/>
            <a:r>
              <a:rPr lang="sv-SE" dirty="0"/>
              <a:t>Shell command: kill -9 </a:t>
            </a:r>
            <a:r>
              <a:rPr lang="sv-SE" i="1" dirty="0"/>
              <a:t>pid  </a:t>
            </a:r>
            <a:r>
              <a:rPr lang="sv-SE" dirty="0"/>
              <a:t>(SIGKILL)</a:t>
            </a:r>
          </a:p>
          <a:p>
            <a:pPr lvl="1"/>
            <a:r>
              <a:rPr lang="sv-SE" dirty="0"/>
              <a:t>CTRL-C (SIGINT)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74CE-35CE-43EA-A039-E5D90DA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58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9C0-00EB-4EDE-A7A2-725B8AD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4BFA-96AB-4A97-9473-011388FD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can register a function to handle individual signals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signal(int sig, </a:t>
            </a:r>
            <a:r>
              <a:rPr lang="en-US" dirty="0" err="1">
                <a:latin typeface="Consolas" panose="020B0609020204030204" pitchFamily="49" charset="0"/>
              </a:rPr>
              <a:t>sighandler_t</a:t>
            </a:r>
            <a:r>
              <a:rPr lang="en-US" dirty="0">
                <a:latin typeface="Consolas" panose="020B0609020204030204" pitchFamily="49" charset="0"/>
              </a:rPr>
              <a:t> handler);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are you supposed to do about it?</a:t>
            </a:r>
          </a:p>
          <a:p>
            <a:pPr lvl="1"/>
            <a:r>
              <a:rPr lang="en-US" dirty="0"/>
              <a:t>Do some </a:t>
            </a:r>
            <a:r>
              <a:rPr lang="en-US" i="1" dirty="0"/>
              <a:t>quick</a:t>
            </a:r>
            <a:r>
              <a:rPr lang="en-US" dirty="0"/>
              <a:t> processing to handle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Reset the process and try again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Quit the process (default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DEEE-88C2-4DD9-8E38-56B6CDEB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0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C273-4B30-4B5B-A84D-AE6548BB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AC73F-7F84-4713-90F0-C08FFD53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0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sending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kill -11 </a:t>
            </a:r>
            <a:r>
              <a:rPr lang="en-US" i="1" dirty="0" err="1"/>
              <a:t>pid</a:t>
            </a:r>
            <a:r>
              <a:rPr lang="en-US" i="1" dirty="0"/>
              <a:t>		</a:t>
            </a:r>
            <a:r>
              <a:rPr lang="en-US" dirty="0"/>
              <a:t>(11 is SIGSEGV –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segfault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2403A-CC47-4522-9422-785047E7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4" y="1977339"/>
            <a:ext cx="9832540" cy="41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06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("HA </a:t>
            </a:r>
            <a:r>
              <a:rPr lang="en-US" sz="1600" dirty="0" err="1">
                <a:latin typeface="Consolas" panose="020B0609020204030204" pitchFamily="49" charset="0"/>
              </a:rPr>
              <a:t>HA</a:t>
            </a:r>
            <a:r>
              <a:rPr lang="en-US" sz="1600" dirty="0">
                <a:latin typeface="Consolas" panose="020B0609020204030204" pitchFamily="49" charset="0"/>
              </a:rPr>
              <a:t> You can't kill me!\n");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signal(SIGINT,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("Starting\n");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while(1)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("Going to sleep for a second...\n");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12E5-2F9A-413F-AB62-73C615048897}"/>
              </a:ext>
            </a:extLst>
          </p:cNvPr>
          <p:cNvSpPr txBox="1"/>
          <p:nvPr/>
        </p:nvSpPr>
        <p:spPr>
          <a:xfrm>
            <a:off x="7473696" y="404336"/>
            <a:ext cx="3755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023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</a:t>
            </a:r>
            <a:r>
              <a:rPr lang="en-US" dirty="0" err="1"/>
              <a:t>segfault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int* pointer = 0x00000000;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("Oops, that pointer wasn't valid. Let's try a different one\n");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pointer++;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("About to read from pointer 0x%08lX\n", (long)pointer);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signal(SIGSEGV,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("About to read from pointer 0x%08lX\n", (long)pointer);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int test = *pointer;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12E5-2F9A-413F-AB62-73C615048897}"/>
              </a:ext>
            </a:extLst>
          </p:cNvPr>
          <p:cNvSpPr txBox="1"/>
          <p:nvPr/>
        </p:nvSpPr>
        <p:spPr>
          <a:xfrm>
            <a:off x="7473696" y="404336"/>
            <a:ext cx="3755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4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5CEE06C-D3EA-4C40-A9F1-105ACBB8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7B16A-F1DB-4280-9876-4303096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Text Box 1027">
            <a:extLst>
              <a:ext uri="{FF2B5EF4-FFF2-40B4-BE49-F238E27FC236}">
                <a16:creationId xmlns:a16="http://schemas.microsoft.com/office/drawing/2014/main" id="{BA3B65C5-10C4-4299-B0E0-CF1326D94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3417322"/>
            <a:ext cx="2001830" cy="3108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1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2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3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" pitchFamily="34" charset="0"/>
              </a:rPr>
              <a:t>inst</a:t>
            </a:r>
            <a:r>
              <a:rPr lang="en-US" sz="2800" baseline="-25000" dirty="0" err="1">
                <a:latin typeface="Calibri" pitchFamily="34" charset="0"/>
              </a:rPr>
              <a:t>n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CB48A8D8-954D-47A4-9BA6-BA2028E68795}"/>
              </a:ext>
            </a:extLst>
          </p:cNvPr>
          <p:cNvSpPr txBox="1">
            <a:spLocks noChangeArrowheads="1"/>
          </p:cNvSpPr>
          <p:nvPr/>
        </p:nvSpPr>
        <p:spPr>
          <a:xfrm>
            <a:off x="607595" y="1175772"/>
            <a:ext cx="10972799" cy="1741487"/>
          </a:xfrm>
          <a:prstGeom prst="rect">
            <a:avLst/>
          </a:prstGeom>
          <a:noFill/>
          <a:ln/>
        </p:spPr>
        <p:txBody>
          <a:bodyPr vert="horz" lIns="90487" tIns="44450" rIns="90487" bIns="4445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Text Box 1029">
            <a:extLst>
              <a:ext uri="{FF2B5EF4-FFF2-40B4-BE49-F238E27FC236}">
                <a16:creationId xmlns:a16="http://schemas.microsoft.com/office/drawing/2014/main" id="{2F92F939-4A01-422F-AC4C-9DE5FA66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2980962"/>
            <a:ext cx="315727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8" name="Text Box 1031">
            <a:extLst>
              <a:ext uri="{FF2B5EF4-FFF2-40B4-BE49-F238E27FC236}">
                <a16:creationId xmlns:a16="http://schemas.microsoft.com/office/drawing/2014/main" id="{742DA8DD-899B-4DF7-A6E6-F30933F1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395" y="4327257"/>
            <a:ext cx="906017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Time</a:t>
            </a:r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43CBE535-5DAC-445C-9167-74F83E569ACF}"/>
              </a:ext>
            </a:extLst>
          </p:cNvPr>
          <p:cNvSpPr/>
          <p:nvPr/>
        </p:nvSpPr>
        <p:spPr bwMode="auto">
          <a:xfrm>
            <a:off x="2605412" y="3669376"/>
            <a:ext cx="457200" cy="268697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222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581C-9F6C-47C8-A176-C0F0B6D1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DBBF-B1F5-498D-ABE1-ED103147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Instructions that change control flow allow software to react changes in program state</a:t>
            </a:r>
          </a:p>
          <a:p>
            <a:pPr lvl="1"/>
            <a:r>
              <a:rPr lang="en-US" dirty="0"/>
              <a:t>Jumps/branches</a:t>
            </a:r>
          </a:p>
          <a:p>
            <a:pPr lvl="1"/>
            <a:r>
              <a:rPr lang="en-US" dirty="0"/>
              <a:t>Call/return</a:t>
            </a:r>
          </a:p>
          <a:p>
            <a:pPr lvl="1"/>
            <a:endParaRPr lang="en-US" dirty="0"/>
          </a:p>
          <a:p>
            <a:r>
              <a:rPr lang="en-US" dirty="0"/>
              <a:t>Also need to react to changes in system state</a:t>
            </a:r>
          </a:p>
          <a:p>
            <a:pPr lvl="1"/>
            <a:r>
              <a:rPr lang="en-US" dirty="0"/>
              <a:t>Data arrives at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on the keyboard</a:t>
            </a:r>
          </a:p>
          <a:p>
            <a:pPr lvl="1"/>
            <a:r>
              <a:rPr lang="en-US" dirty="0"/>
              <a:t>System timer expires</a:t>
            </a:r>
          </a:p>
          <a:p>
            <a:pPr lvl="1"/>
            <a:endParaRPr lang="en-US" dirty="0"/>
          </a:p>
          <a:p>
            <a:r>
              <a:rPr lang="en-US" dirty="0"/>
              <a:t>These mechanisms are known as “exceptional control flow”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564A-647B-4947-8716-521B1B60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</a:t>
            </a:r>
          </a:p>
          <a:p>
            <a:pPr lvl="1"/>
            <a:r>
              <a:rPr lang="en-US" dirty="0"/>
              <a:t>Exceptions: events cause execution to jump to OS handler</a:t>
            </a:r>
          </a:p>
          <a:p>
            <a:pPr lvl="1"/>
            <a:r>
              <a:rPr lang="en-US" dirty="0"/>
              <a:t>Context switch: request or timeout causes execution to jump to OS</a:t>
            </a:r>
          </a:p>
          <a:p>
            <a:pPr lvl="1"/>
            <a:r>
              <a:rPr lang="en-US" dirty="0"/>
              <a:t>Signals: event plus OS causes execution to jump to process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62B542-F41D-4778-8C82-F1292181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038" y="3311526"/>
            <a:ext cx="170731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Running process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7F6F48-0161-4490-8CF5-DF0D847C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439" y="3271838"/>
            <a:ext cx="23512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Other code (usually OS)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A96E5BB4-7C62-4FFD-823A-5F16085CF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37941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05C5EAF1-EB37-4AF5-9DF0-0E4F5780B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127" y="43989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6BC165D-E7C9-45E1-849D-07757BFE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177" y="44053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1273E75-DF9D-48BD-8A48-334D48CA60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05427" y="44688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970A497-70EA-4382-BFE1-37F98E797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44958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35FD2CD-C083-4B97-8253-51A1949E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139" y="40719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2F19D18-B582-4E80-92D3-24B2FC34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39" y="43449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BF2047CE-FB91-44DE-A06F-74AB6628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839" y="49121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 Return to </a:t>
            </a:r>
            <a:r>
              <a:rPr lang="en-US" sz="1800" b="0" i="1" dirty="0" err="1">
                <a:latin typeface="Calibri" pitchFamily="34" charset="0"/>
              </a:rPr>
              <a:t>I_current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Return to </a:t>
            </a:r>
            <a:r>
              <a:rPr lang="en-US" sz="1800" b="0" i="1" dirty="0" err="1">
                <a:latin typeface="Calibri" pitchFamily="34" charset="0"/>
              </a:rPr>
              <a:t>I_next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4324077-A419-4639-9934-5ADF10D8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140" y="4130566"/>
            <a:ext cx="1143902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089F2353-7880-4B7E-8842-746E6CFA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548" y="4079487"/>
            <a:ext cx="114390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I_current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A44C112-A662-4FB8-8904-FFA9C252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808" y="4340120"/>
            <a:ext cx="83394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I_next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A4C60D6E-9855-43C9-9256-45887682B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679" y="4393296"/>
            <a:ext cx="621869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8" grpId="0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408</TotalTime>
  <Words>4694</Words>
  <Application>Microsoft Office PowerPoint</Application>
  <PresentationFormat>Widescreen</PresentationFormat>
  <Paragraphs>883</Paragraphs>
  <Slides>70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Consolas</vt:lpstr>
      <vt:lpstr>Courier New</vt:lpstr>
      <vt:lpstr>Tahoma</vt:lpstr>
      <vt:lpstr>Class Slides</vt:lpstr>
      <vt:lpstr>Lecture 17 Processes</vt:lpstr>
      <vt:lpstr>Administrivia</vt:lpstr>
      <vt:lpstr>Today’s Goals</vt:lpstr>
      <vt:lpstr>Outline</vt:lpstr>
      <vt:lpstr>Reminder: view of a process</vt:lpstr>
      <vt:lpstr>Questions remaining about processes</vt:lpstr>
      <vt:lpstr>Control flow</vt:lpstr>
      <vt:lpstr>Altering control flow</vt:lpstr>
      <vt:lpstr>Exceptional control flow</vt:lpstr>
      <vt:lpstr>Exceptions</vt:lpstr>
      <vt:lpstr>Outline</vt:lpstr>
      <vt:lpstr>Things a program cannot do itself</vt:lpstr>
      <vt:lpstr>How does a process ask the OS to do something?</vt:lpstr>
      <vt:lpstr>Hardware can save us!</vt:lpstr>
      <vt:lpstr>System call example</vt:lpstr>
      <vt:lpstr>System call steps (simplification)</vt:lpstr>
      <vt:lpstr>Returning from a system call (simplification)</vt:lpstr>
      <vt:lpstr>Linux system calls</vt:lpstr>
      <vt:lpstr>Example using system calls</vt:lpstr>
      <vt:lpstr>Process management system calls</vt:lpstr>
      <vt:lpstr>Creating a new process</vt:lpstr>
      <vt:lpstr>Creating a new process</vt:lpstr>
      <vt:lpstr>Executing a new program</vt:lpstr>
      <vt:lpstr>Creating your own shell</vt:lpstr>
      <vt:lpstr>Creating your own shell</vt:lpstr>
      <vt:lpstr>Break + Question</vt:lpstr>
      <vt:lpstr>Break + Question</vt:lpstr>
      <vt:lpstr>Outline</vt:lpstr>
      <vt:lpstr>Files</vt:lpstr>
      <vt:lpstr>Sidebar: what about types of regular files?</vt:lpstr>
      <vt:lpstr>Identifying regular files</vt:lpstr>
      <vt:lpstr>File permissions</vt:lpstr>
      <vt:lpstr>File permissions</vt:lpstr>
      <vt:lpstr>File permissions</vt:lpstr>
      <vt:lpstr>File permissions</vt:lpstr>
      <vt:lpstr>How do we interact with files?</vt:lpstr>
      <vt:lpstr>System calls for interacting with files</vt:lpstr>
      <vt:lpstr>Opening files</vt:lpstr>
      <vt:lpstr>Open returns a “file descriptor”</vt:lpstr>
      <vt:lpstr>Reading files</vt:lpstr>
      <vt:lpstr>How do we know when we finished the file?</vt:lpstr>
      <vt:lpstr>Writing files looks a lot like reading</vt:lpstr>
      <vt:lpstr>Moving the file offset</vt:lpstr>
      <vt:lpstr>Closing a file</vt:lpstr>
      <vt:lpstr>Sidebar: how do you figure out how these calls work?</vt:lpstr>
      <vt:lpstr>Higher-level methods of file interaction</vt:lpstr>
      <vt:lpstr>Example: “kitten” command line tool</vt:lpstr>
      <vt:lpstr>Interacting with file metadata</vt:lpstr>
      <vt:lpstr>Outline</vt:lpstr>
      <vt:lpstr>How do programs talk to users?</vt:lpstr>
      <vt:lpstr>Standard I/O is a process thing, not a C thing</vt:lpstr>
      <vt:lpstr>Example: “kitten” write to standard output</vt:lpstr>
      <vt:lpstr>Redirecting standard I/O</vt:lpstr>
      <vt:lpstr>Piping commands</vt:lpstr>
      <vt:lpstr>Sidebar: super useful command for testing</vt:lpstr>
      <vt:lpstr>Example: redirection with kitten</vt:lpstr>
      <vt:lpstr>Break + Open Question</vt:lpstr>
      <vt:lpstr>Break + Open Question</vt:lpstr>
      <vt:lpstr>Outline</vt:lpstr>
      <vt:lpstr>Alerting processes of events</vt:lpstr>
      <vt:lpstr>Signals are asynchronous messages to processes</vt:lpstr>
      <vt:lpstr>Signals are asynchronous messages to processes</vt:lpstr>
      <vt:lpstr>Signals are asynchronous messages to processes</vt:lpstr>
      <vt:lpstr>Sending signals</vt:lpstr>
      <vt:lpstr>Handling signals</vt:lpstr>
      <vt:lpstr>Signals Examples</vt:lpstr>
      <vt:lpstr>Examples: sending a signal</vt:lpstr>
      <vt:lpstr>Example: catching a signal</vt:lpstr>
      <vt:lpstr>Example: catching a segfault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Processes</dc:title>
  <dc:creator>Branden Ghena</dc:creator>
  <cp:lastModifiedBy>Branden Ghena</cp:lastModifiedBy>
  <cp:revision>33</cp:revision>
  <dcterms:created xsi:type="dcterms:W3CDTF">2021-06-01T13:43:35Z</dcterms:created>
  <dcterms:modified xsi:type="dcterms:W3CDTF">2021-06-01T20:32:16Z</dcterms:modified>
</cp:coreProperties>
</file>