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7"/>
  </p:notesMasterIdLst>
  <p:sldIdLst>
    <p:sldId id="256" r:id="rId2"/>
    <p:sldId id="384" r:id="rId3"/>
    <p:sldId id="832" r:id="rId4"/>
    <p:sldId id="257" r:id="rId5"/>
    <p:sldId id="264" r:id="rId6"/>
    <p:sldId id="348" r:id="rId7"/>
    <p:sldId id="329" r:id="rId8"/>
    <p:sldId id="415" r:id="rId9"/>
    <p:sldId id="330" r:id="rId10"/>
    <p:sldId id="331" r:id="rId11"/>
    <p:sldId id="383" r:id="rId12"/>
    <p:sldId id="416" r:id="rId13"/>
    <p:sldId id="391" r:id="rId14"/>
    <p:sldId id="392" r:id="rId15"/>
    <p:sldId id="393" r:id="rId16"/>
    <p:sldId id="394" r:id="rId17"/>
    <p:sldId id="411" r:id="rId18"/>
    <p:sldId id="386" r:id="rId19"/>
    <p:sldId id="395" r:id="rId20"/>
    <p:sldId id="396" r:id="rId21"/>
    <p:sldId id="397" r:id="rId22"/>
    <p:sldId id="417" r:id="rId23"/>
    <p:sldId id="421" r:id="rId24"/>
    <p:sldId id="398" r:id="rId25"/>
    <p:sldId id="419" r:id="rId26"/>
    <p:sldId id="420" r:id="rId27"/>
    <p:sldId id="399" r:id="rId28"/>
    <p:sldId id="400" r:id="rId29"/>
    <p:sldId id="388" r:id="rId30"/>
    <p:sldId id="404" r:id="rId31"/>
    <p:sldId id="412" r:id="rId32"/>
    <p:sldId id="345" r:id="rId33"/>
    <p:sldId id="403" r:id="rId34"/>
    <p:sldId id="361" r:id="rId35"/>
    <p:sldId id="349" r:id="rId36"/>
    <p:sldId id="350" r:id="rId37"/>
    <p:sldId id="351" r:id="rId38"/>
    <p:sldId id="352" r:id="rId39"/>
    <p:sldId id="355" r:id="rId40"/>
    <p:sldId id="360" r:id="rId41"/>
    <p:sldId id="390" r:id="rId42"/>
    <p:sldId id="406" r:id="rId43"/>
    <p:sldId id="405" r:id="rId44"/>
    <p:sldId id="413" r:id="rId45"/>
    <p:sldId id="370" r:id="rId46"/>
    <p:sldId id="829" r:id="rId47"/>
    <p:sldId id="373" r:id="rId48"/>
    <p:sldId id="372" r:id="rId49"/>
    <p:sldId id="371" r:id="rId50"/>
    <p:sldId id="830" r:id="rId51"/>
    <p:sldId id="365" r:id="rId52"/>
    <p:sldId id="375" r:id="rId53"/>
    <p:sldId id="402" r:id="rId54"/>
    <p:sldId id="408" r:id="rId55"/>
    <p:sldId id="831" r:id="rId56"/>
    <p:sldId id="409" r:id="rId57"/>
    <p:sldId id="401" r:id="rId58"/>
    <p:sldId id="414" r:id="rId59"/>
    <p:sldId id="382" r:id="rId60"/>
    <p:sldId id="366" r:id="rId61"/>
    <p:sldId id="367" r:id="rId62"/>
    <p:sldId id="368" r:id="rId63"/>
    <p:sldId id="369" r:id="rId64"/>
    <p:sldId id="376" r:id="rId65"/>
    <p:sldId id="377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832"/>
            <p14:sldId id="257"/>
            <p14:sldId id="264"/>
          </p14:sldIdLst>
        </p14:section>
        <p14:section name="Course Theme" id="{B55B8E8C-5EAB-4A1E-A4E9-AE5E896E46FA}">
          <p14:sldIdLst>
            <p14:sldId id="348"/>
            <p14:sldId id="329"/>
            <p14:sldId id="415"/>
            <p14:sldId id="330"/>
            <p14:sldId id="331"/>
            <p14:sldId id="383"/>
            <p14:sldId id="416"/>
            <p14:sldId id="391"/>
            <p14:sldId id="392"/>
            <p14:sldId id="393"/>
            <p14:sldId id="394"/>
          </p14:sldIdLst>
        </p14:section>
        <p14:section name="Course Logistics" id="{E5ED56FB-A721-4D68-A358-2320B4890130}">
          <p14:sldIdLst>
            <p14:sldId id="411"/>
            <p14:sldId id="386"/>
            <p14:sldId id="395"/>
            <p14:sldId id="396"/>
            <p14:sldId id="397"/>
            <p14:sldId id="417"/>
            <p14:sldId id="421"/>
            <p14:sldId id="398"/>
            <p14:sldId id="419"/>
            <p14:sldId id="420"/>
            <p14:sldId id="399"/>
            <p14:sldId id="400"/>
            <p14:sldId id="388"/>
            <p14:sldId id="404"/>
          </p14:sldIdLst>
        </p14:section>
        <p14:section name="Overview of Computer Systems" id="{DAF8E405-8CB8-4616-BB1A-EB9F311554BC}">
          <p14:sldIdLst>
            <p14:sldId id="412"/>
            <p14:sldId id="345"/>
            <p14:sldId id="403"/>
            <p14:sldId id="361"/>
            <p14:sldId id="349"/>
            <p14:sldId id="350"/>
            <p14:sldId id="351"/>
            <p14:sldId id="352"/>
            <p14:sldId id="355"/>
            <p14:sldId id="360"/>
            <p14:sldId id="390"/>
            <p14:sldId id="406"/>
            <p14:sldId id="405"/>
          </p14:sldIdLst>
        </p14:section>
        <p14:section name="Basic Notations" id="{A3148134-2DBE-41A9-8D49-995E3D54B122}">
          <p14:sldIdLst>
            <p14:sldId id="413"/>
            <p14:sldId id="370"/>
            <p14:sldId id="829"/>
            <p14:sldId id="373"/>
            <p14:sldId id="372"/>
            <p14:sldId id="371"/>
            <p14:sldId id="830"/>
            <p14:sldId id="365"/>
            <p14:sldId id="375"/>
            <p14:sldId id="402"/>
            <p14:sldId id="408"/>
            <p14:sldId id="831"/>
            <p14:sldId id="409"/>
            <p14:sldId id="401"/>
          </p14:sldIdLst>
        </p14:section>
        <p14:section name="Wrapup" id="{29A7F866-9DA9-446B-8359-CE426CB89C7A}">
          <p14:sldIdLst>
            <p14:sldId id="414"/>
          </p14:sldIdLst>
        </p14:section>
        <p14:section name="Boolean Algebra" id="{373991DF-46DA-4C54-84AE-82EE8BDAFF37}">
          <p14:sldIdLst>
            <p14:sldId id="382"/>
            <p14:sldId id="366"/>
            <p14:sldId id="367"/>
            <p14:sldId id="368"/>
            <p14:sldId id="369"/>
            <p14:sldId id="376"/>
            <p14:sldId id="3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Conveniences</a:t>
            </a:r>
            <a:r>
              <a:rPr lang="en-US" baseline="0" dirty="0"/>
              <a:t> which you’re familiar with from 111, and to some extent also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74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30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27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Mayans use a </a:t>
            </a:r>
            <a:r>
              <a:rPr lang="en-US" dirty="0" err="1"/>
              <a:t>vigesimal</a:t>
            </a:r>
            <a:r>
              <a:rPr lang="en-US" dirty="0"/>
              <a:t> system (base 20)</a:t>
            </a:r>
          </a:p>
          <a:p>
            <a:r>
              <a:rPr lang="en-US" dirty="0"/>
              <a:t>Decima</a:t>
            </a:r>
            <a:r>
              <a:rPr lang="en-US" baseline="0" dirty="0"/>
              <a:t>l system – developed in India, improved by Arab mathematicians and brought to the west by Pisano (in the 13</a:t>
            </a:r>
            <a:r>
              <a:rPr lang="en-US" baseline="30000" dirty="0"/>
              <a:t>th</a:t>
            </a:r>
            <a:r>
              <a:rPr lang="en-US" baseline="0" dirty="0"/>
              <a:t> century!)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72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ln/>
        </p:spPr>
        <p:txBody>
          <a:bodyPr/>
          <a:lstStyle/>
          <a:p>
            <a:fld id="{EA5C7825-00BE-43E4-A821-851048A08676}" type="slidenum">
              <a:rPr lang="en-US"/>
              <a:pPr/>
              <a:t>64</a:t>
            </a:fld>
            <a:endParaRPr lang="en-US"/>
          </a:p>
        </p:txBody>
      </p:sp>
      <p:sp>
        <p:nvSpPr>
          <p:cNvPr id="64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75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ln/>
        </p:spPr>
        <p:txBody>
          <a:bodyPr/>
          <a:lstStyle/>
          <a:p>
            <a:fld id="{F9081B29-FF3A-44C8-92E1-E28E86E8BA6C}" type="slidenum">
              <a:rPr lang="en-US"/>
              <a:pPr/>
              <a:t>65</a:t>
            </a:fld>
            <a:endParaRPr lang="en-US"/>
          </a:p>
        </p:txBody>
      </p:sp>
      <p:sp>
        <p:nvSpPr>
          <p:cNvPr id="64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8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Conveniences</a:t>
            </a:r>
            <a:r>
              <a:rPr lang="en-US" baseline="0" dirty="0"/>
              <a:t> which you’re familiar with from 111, and to some extent also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534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aseline="0" dirty="0"/>
              <a:t>If you think of the classical “Hello world!” program, the course helps you understand what happens and why when you run 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90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Shell</a:t>
            </a:r>
            <a:r>
              <a:rPr lang="en-US" baseline="0" dirty="0"/>
              <a:t> – a command line interpreter that follows that basic loop; if what you entered is not a built-in command, it assumes it is an executable that it should load and run … to understand what happen next we need to understand the HW arch a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31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Shell</a:t>
            </a:r>
            <a:r>
              <a:rPr lang="en-US" baseline="0" dirty="0"/>
              <a:t> – a command line interpreter that follows that basic loop; if what you entered is not a built-in command, it assumes it is an executable that it should load and run … to understand what happen next we need to understand the HW arch a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22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30626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18659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084145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85927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meltdownattack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ather.tow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tiff"/><Relationship Id="rId10" Type="http://schemas.openxmlformats.org/officeDocument/2006/relationships/image" Target="../media/image10.png"/><Relationship Id="rId4" Type="http://schemas.openxmlformats.org/officeDocument/2006/relationships/image" Target="../media/image4.tiff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7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0.e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Winter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The Limits of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Sometimes, abstractions break down</a:t>
            </a:r>
          </a:p>
          <a:p>
            <a:pPr lvl="1"/>
            <a:r>
              <a:rPr lang="en-US" dirty="0"/>
              <a:t>Their implementation is buggy</a:t>
            </a:r>
          </a:p>
          <a:p>
            <a:pPr lvl="1"/>
            <a:r>
              <a:rPr lang="en-US" dirty="0"/>
              <a:t>Mismatch between expected interface and implementation</a:t>
            </a:r>
          </a:p>
          <a:p>
            <a:pPr lvl="1"/>
            <a:r>
              <a:rPr lang="en-US" dirty="0"/>
              <a:t>Their performance is inadequate</a:t>
            </a:r>
          </a:p>
          <a:p>
            <a:pPr lvl="1"/>
            <a:r>
              <a:rPr lang="en-US" dirty="0"/>
              <a:t>We need control over the details they hide</a:t>
            </a:r>
          </a:p>
          <a:p>
            <a:pPr lvl="1"/>
            <a:r>
              <a:rPr lang="en-US" dirty="0"/>
              <a:t>Security concerns make these details important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r>
              <a:rPr lang="en-US" dirty="0"/>
              <a:t>At that point, details come rushing back</a:t>
            </a:r>
          </a:p>
          <a:p>
            <a:pPr lvl="1"/>
            <a:r>
              <a:rPr lang="en-US" dirty="0"/>
              <a:t>Can’t pretend they don’t exist anymore</a:t>
            </a:r>
          </a:p>
          <a:p>
            <a:pPr lvl="1"/>
            <a:r>
              <a:rPr lang="en-US" dirty="0"/>
              <a:t>We must know how to deal with them</a:t>
            </a:r>
          </a:p>
          <a:p>
            <a:endParaRPr lang="en-US" dirty="0"/>
          </a:p>
          <a:p>
            <a:r>
              <a:rPr lang="en-US" dirty="0"/>
              <a:t>This class prepares you to be ready when that happens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D07B1-6276-47ED-9E8C-1F403401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03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Expectation/Implementation Mismatch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Ariane 5 explosion (1996)</a:t>
            </a:r>
          </a:p>
          <a:p>
            <a:pPr lvl="1"/>
            <a:r>
              <a:rPr lang="en-US" dirty="0"/>
              <a:t>Inertial reference system converted a 64-bit float to a 16-bit integer</a:t>
            </a:r>
          </a:p>
          <a:p>
            <a:pPr lvl="1"/>
            <a:r>
              <a:rPr lang="en-US" dirty="0"/>
              <a:t>Had worked in the past in Ariane 4, but Ariane 5 was faster</a:t>
            </a:r>
          </a:p>
          <a:p>
            <a:pPr lvl="1"/>
            <a:r>
              <a:rPr lang="en-US" dirty="0"/>
              <a:t>Speed too large to fit in a 16-bit integer -&gt; software fault</a:t>
            </a:r>
          </a:p>
          <a:p>
            <a:pPr lvl="1"/>
            <a:r>
              <a:rPr lang="en-US" dirty="0"/>
              <a:t>Expectation: inertial reference system could handle any rocket</a:t>
            </a:r>
          </a:p>
          <a:p>
            <a:pPr lvl="1"/>
            <a:r>
              <a:rPr lang="en-US" dirty="0"/>
              <a:t>Reality: guidance system faults when traveling at supersonic speeds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F5C6B55-0ECA-48A9-A5C3-C84E7402A479}"/>
              </a:ext>
            </a:extLst>
          </p:cNvPr>
          <p:cNvGrpSpPr/>
          <p:nvPr/>
        </p:nvGrpSpPr>
        <p:grpSpPr>
          <a:xfrm>
            <a:off x="2098516" y="3683000"/>
            <a:ext cx="7990956" cy="3175000"/>
            <a:chOff x="63663" y="3276600"/>
            <a:chExt cx="9013798" cy="3581400"/>
          </a:xfrm>
        </p:grpSpPr>
        <p:pic>
          <p:nvPicPr>
            <p:cNvPr id="5" name="Picture 4" descr="Screen shot 2012-10-14 at 10.34.40 AM.png">
              <a:extLst>
                <a:ext uri="{FF2B5EF4-FFF2-40B4-BE49-F238E27FC236}">
                  <a16:creationId xmlns:a16="http://schemas.microsoft.com/office/drawing/2014/main" id="{0494BCE0-8CB6-4BDD-8474-EE3D7411D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9600" y="3276600"/>
              <a:ext cx="4657861" cy="3581400"/>
            </a:xfrm>
            <a:prstGeom prst="rect">
              <a:avLst/>
            </a:prstGeom>
          </p:spPr>
        </p:pic>
        <p:pic>
          <p:nvPicPr>
            <p:cNvPr id="6" name="Picture 5" descr="ariane5-pic2.jpg">
              <a:extLst>
                <a:ext uri="{FF2B5EF4-FFF2-40B4-BE49-F238E27FC236}">
                  <a16:creationId xmlns:a16="http://schemas.microsoft.com/office/drawing/2014/main" id="{0C8CEB47-B5B2-4AB1-8CC7-96B3973A2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200" y="3276600"/>
              <a:ext cx="1921968" cy="3581400"/>
            </a:xfrm>
            <a:prstGeom prst="rect">
              <a:avLst/>
            </a:prstGeom>
          </p:spPr>
        </p:pic>
        <p:pic>
          <p:nvPicPr>
            <p:cNvPr id="7" name="Picture 6" descr="ariane5.jpg">
              <a:extLst>
                <a:ext uri="{FF2B5EF4-FFF2-40B4-BE49-F238E27FC236}">
                  <a16:creationId xmlns:a16="http://schemas.microsoft.com/office/drawing/2014/main" id="{E0A4F373-0717-4C5B-8405-1A204D8FA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63" y="3276600"/>
              <a:ext cx="1841337" cy="3581400"/>
            </a:xfrm>
            <a:prstGeom prst="rect">
              <a:avLst/>
            </a:prstGeom>
          </p:spPr>
        </p:pic>
        <p:pic>
          <p:nvPicPr>
            <p:cNvPr id="8" name="Picture 7" descr="ariane5-pic3.png">
              <a:extLst>
                <a:ext uri="{FF2B5EF4-FFF2-40B4-BE49-F238E27FC236}">
                  <a16:creationId xmlns:a16="http://schemas.microsoft.com/office/drawing/2014/main" id="{5CC34327-C3A9-41FF-9527-872CFD2FB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6277" y="3276600"/>
              <a:ext cx="2402523" cy="3581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AADD9-CAC2-4EEF-B77D-8E9754D7A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Exchange Y2K22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194D4-6AE5-4A76-A5C8-6217FDCA8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software engineers at Microsoft came up with a cute way of storing dates</a:t>
            </a:r>
          </a:p>
          <a:p>
            <a:pPr lvl="1"/>
            <a:r>
              <a:rPr lang="en-US" dirty="0"/>
              <a:t>Two-digit year, month, date, hour, minute concatenated into a 10-digit number</a:t>
            </a:r>
          </a:p>
          <a:p>
            <a:pPr lvl="1"/>
            <a:r>
              <a:rPr lang="en-US" dirty="0"/>
              <a:t>Example: 2005230710 -&gt; May 23, 2020 at 7:10 AM</a:t>
            </a:r>
          </a:p>
          <a:p>
            <a:pPr lvl="1"/>
            <a:endParaRPr lang="en-US" dirty="0"/>
          </a:p>
          <a:p>
            <a:r>
              <a:rPr lang="en-US" dirty="0"/>
              <a:t>Stored as a 32-bit signed number</a:t>
            </a:r>
          </a:p>
          <a:p>
            <a:pPr lvl="1"/>
            <a:r>
              <a:rPr lang="en-US" dirty="0"/>
              <a:t>Maximum value: 2147483647</a:t>
            </a:r>
          </a:p>
          <a:p>
            <a:pPr lvl="1"/>
            <a:endParaRPr lang="en-US" dirty="0"/>
          </a:p>
          <a:p>
            <a:r>
              <a:rPr lang="en-US" dirty="0"/>
              <a:t>Result: Starting January 1</a:t>
            </a:r>
            <a:r>
              <a:rPr lang="en-US" baseline="30000" dirty="0"/>
              <a:t>st</a:t>
            </a:r>
            <a:r>
              <a:rPr lang="en-US" dirty="0"/>
              <a:t>, 2022, Microsoft Exchange email servers could no longer send email</a:t>
            </a:r>
          </a:p>
          <a:p>
            <a:pPr lvl="1"/>
            <a:r>
              <a:rPr lang="en-US" dirty="0"/>
              <a:t>2201010001 is greater than the largest 32-bit number</a:t>
            </a:r>
          </a:p>
          <a:p>
            <a:pPr lvl="1"/>
            <a:r>
              <a:rPr lang="en-US" dirty="0"/>
              <a:t>Microsoft had to issue an emergency patch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73341-B0A6-46D7-9B47-28D46410D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34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1CD6-9090-4367-B0E1-1DCF064A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Inadequate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2301C-B0AF-41D9-A87A-2119B429C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Abstracted lower-level details can affect performance a lot!</a:t>
            </a:r>
          </a:p>
          <a:p>
            <a:r>
              <a:rPr lang="en-US" b="1" dirty="0"/>
              <a:t>Cache friendliness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Right code is 10-32 times slower on Intel systems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21F26-2ED2-415A-8A07-DC925BAD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B82559-E426-4944-B116-8D786025753D}"/>
              </a:ext>
            </a:extLst>
          </p:cNvPr>
          <p:cNvSpPr>
            <a:spLocks/>
          </p:cNvSpPr>
          <p:nvPr/>
        </p:nvSpPr>
        <p:spPr bwMode="auto">
          <a:xfrm>
            <a:off x="6411000" y="2867430"/>
            <a:ext cx="5169394" cy="2937053"/>
          </a:xfrm>
          <a:prstGeom prst="rect">
            <a:avLst/>
          </a:prstGeom>
          <a:solidFill>
            <a:srgbClr val="D3F2D3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void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copyji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src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[4096][4096],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      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dst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[4096][4096])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</a:t>
            </a:r>
            <a:r>
              <a:rPr lang="en-US" sz="2000" dirty="0">
                <a:solidFill>
                  <a:srgbClr val="21218A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for (int j = 0; j &lt; 4096; </a:t>
            </a:r>
            <a:r>
              <a:rPr lang="en-US" sz="2000" dirty="0" err="1">
                <a:solidFill>
                  <a:srgbClr val="21218A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j++</a:t>
            </a:r>
            <a:r>
              <a:rPr lang="en-US" sz="2000" dirty="0">
                <a:solidFill>
                  <a:srgbClr val="21218A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) {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 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for (int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= 0;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&lt; 4096;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++) {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dst[i][j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] =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src[i][j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  }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}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C7BE17-FB2D-4D3A-B543-B23595C70600}"/>
              </a:ext>
            </a:extLst>
          </p:cNvPr>
          <p:cNvSpPr>
            <a:spLocks/>
          </p:cNvSpPr>
          <p:nvPr/>
        </p:nvSpPr>
        <p:spPr bwMode="auto">
          <a:xfrm>
            <a:off x="607595" y="2867430"/>
            <a:ext cx="5169394" cy="2937053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void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copyij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src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[4096][4096],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      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dst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[4096][4096])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for (int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= 0;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&lt; 4096;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++) {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  </a:t>
            </a:r>
            <a:r>
              <a:rPr lang="en-US" sz="2000" dirty="0">
                <a:solidFill>
                  <a:srgbClr val="21218A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for (int j = 0; j &lt; 4096; </a:t>
            </a:r>
            <a:r>
              <a:rPr lang="en-US" sz="2000" dirty="0" err="1">
                <a:solidFill>
                  <a:srgbClr val="21218A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j++</a:t>
            </a:r>
            <a:r>
              <a:rPr lang="en-US" sz="2000" dirty="0">
                <a:solidFill>
                  <a:srgbClr val="21218A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) {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dst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[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][j] =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src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[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][j];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  }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}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AB9FA08-50AB-47C4-BF2A-FC1C78921777}"/>
              </a:ext>
            </a:extLst>
          </p:cNvPr>
          <p:cNvGrpSpPr>
            <a:grpSpLocks/>
          </p:cNvGrpSpPr>
          <p:nvPr/>
        </p:nvGrpSpPr>
        <p:grpSpPr bwMode="auto">
          <a:xfrm>
            <a:off x="5705341" y="4043967"/>
            <a:ext cx="953036" cy="321971"/>
            <a:chOff x="0" y="0"/>
            <a:chExt cx="480" cy="144"/>
          </a:xfrm>
        </p:grpSpPr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59180086-2C36-4B35-8DA1-BB5C6D6F77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618FD208-D48E-488D-B672-94ED05C0DA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2688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A6C80-25B0-4414-8DA2-4DE671B7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A99E1-6286-4CBC-9334-4D2FE0D21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Meltdown and </a:t>
            </a:r>
            <a:r>
              <a:rPr lang="en-US" dirty="0" err="1"/>
              <a:t>Spectre</a:t>
            </a:r>
            <a:r>
              <a:rPr lang="en-US" dirty="0"/>
              <a:t> (2018)</a:t>
            </a:r>
          </a:p>
          <a:p>
            <a:pPr lvl="1"/>
            <a:r>
              <a:rPr lang="en-US" dirty="0">
                <a:hlinkClick r:id="rId2"/>
              </a:rPr>
              <a:t>https://meltdownattack.com/</a:t>
            </a:r>
            <a:endParaRPr lang="en-US" dirty="0"/>
          </a:p>
          <a:p>
            <a:pPr lvl="1"/>
            <a:r>
              <a:rPr lang="en-US" dirty="0"/>
              <a:t>Speculative execution on processors allows code to run before checking if it </a:t>
            </a:r>
            <a:r>
              <a:rPr lang="en-US" i="1" dirty="0"/>
              <a:t>should</a:t>
            </a:r>
            <a:r>
              <a:rPr lang="en-US" dirty="0"/>
              <a:t> run</a:t>
            </a:r>
          </a:p>
          <a:p>
            <a:pPr lvl="1"/>
            <a:r>
              <a:rPr lang="en-US" dirty="0"/>
              <a:t>Cache timing attacks can tell if some value was recently loaded from memory</a:t>
            </a:r>
          </a:p>
          <a:p>
            <a:pPr lvl="1"/>
            <a:r>
              <a:rPr lang="en-US" b="1" dirty="0"/>
              <a:t>Combination:</a:t>
            </a:r>
            <a:r>
              <a:rPr lang="en-US" dirty="0"/>
              <a:t> attacker can read memory that should be protected</a:t>
            </a:r>
          </a:p>
          <a:p>
            <a:pPr lvl="2"/>
            <a:r>
              <a:rPr lang="en-US" dirty="0"/>
              <a:t>Huge vulnerability that was actually easy to understand</a:t>
            </a:r>
          </a:p>
          <a:p>
            <a:pPr lvl="2"/>
            <a:r>
              <a:rPr lang="en-US" dirty="0"/>
              <a:t>But no one had realized it existed!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Result: 2-14% processor slowdown</a:t>
            </a:r>
          </a:p>
          <a:p>
            <a:pPr lvl="2"/>
            <a:r>
              <a:rPr lang="en-US" dirty="0"/>
              <a:t>For almost all computers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932D0-D5A4-40A0-AF1F-47430830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6" descr="ttps://www.androidcentral.com/sites/androidcentral.com/files/styles/larger/public/field/image/2018/01/me">
            <a:extLst>
              <a:ext uri="{FF2B5EF4-FFF2-40B4-BE49-F238E27FC236}">
                <a16:creationId xmlns:a16="http://schemas.microsoft.com/office/drawing/2014/main" id="{E3E23F8E-38DE-4DEB-AD38-C44C58E92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4465593"/>
            <a:ext cx="3006725" cy="225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268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C2B7-F90B-4880-A78F-917B41DC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CS213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661AE-F8EE-464A-A305-1CE1B6935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Break through abstractions to understand how computer processors and memories affect software design and performance.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Introduce concepts of “computer systems” areas:</a:t>
            </a:r>
          </a:p>
          <a:p>
            <a:pPr lvl="1"/>
            <a:r>
              <a:rPr lang="en-US" dirty="0"/>
              <a:t>Architecture, Compilers, Security, Embedded, Operating Systems,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3900B-B44A-4FD7-B9EB-18E8482DF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06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CFF3-E7D9-43BF-A9A9-C65F7528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design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78395-4007-4A27-8135-EA52AF396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Most systems courses are builder-centric</a:t>
            </a:r>
          </a:p>
          <a:p>
            <a:pPr lvl="1"/>
            <a:r>
              <a:rPr lang="en-US" b="1" dirty="0"/>
              <a:t>Computer Architecture</a:t>
            </a:r>
            <a:r>
              <a:rPr lang="en-US" dirty="0"/>
              <a:t>: design a pipelined processor in Verilog</a:t>
            </a:r>
          </a:p>
          <a:p>
            <a:pPr lvl="1"/>
            <a:r>
              <a:rPr lang="en-US" b="1" dirty="0"/>
              <a:t>Operating Systems</a:t>
            </a:r>
            <a:r>
              <a:rPr lang="en-US" dirty="0"/>
              <a:t>: implement portions of an operating system</a:t>
            </a:r>
          </a:p>
          <a:p>
            <a:pPr lvl="1"/>
            <a:r>
              <a:rPr lang="en-US" b="1" dirty="0"/>
              <a:t>Compilers</a:t>
            </a:r>
            <a:r>
              <a:rPr lang="en-US" dirty="0"/>
              <a:t>: write a compiler for a simple language</a:t>
            </a:r>
          </a:p>
          <a:p>
            <a:pPr lvl="1"/>
            <a:r>
              <a:rPr lang="en-US" b="1" dirty="0"/>
              <a:t>Networking</a:t>
            </a:r>
            <a:r>
              <a:rPr lang="en-US" dirty="0"/>
              <a:t>: Implement and simulate network protocols</a:t>
            </a:r>
          </a:p>
          <a:p>
            <a:pPr lvl="1"/>
            <a:r>
              <a:rPr lang="en-US" dirty="0"/>
              <a:t>Fun, for sure</a:t>
            </a:r>
          </a:p>
          <a:p>
            <a:pPr lvl="2"/>
            <a:r>
              <a:rPr lang="en-US" dirty="0"/>
              <a:t>But ultimately, many more of you will </a:t>
            </a:r>
            <a:r>
              <a:rPr lang="en-US" b="1" i="1" dirty="0"/>
              <a:t>build on </a:t>
            </a:r>
            <a:r>
              <a:rPr lang="en-US" dirty="0"/>
              <a:t>systems</a:t>
            </a:r>
          </a:p>
          <a:p>
            <a:pPr lvl="2"/>
            <a:r>
              <a:rPr lang="en-US" dirty="0"/>
              <a:t>Rather than </a:t>
            </a:r>
            <a:r>
              <a:rPr lang="en-US" b="1" i="1" dirty="0"/>
              <a:t>build systems</a:t>
            </a:r>
            <a:r>
              <a:rPr lang="en-US" dirty="0"/>
              <a:t> directly</a:t>
            </a:r>
          </a:p>
          <a:p>
            <a:pPr lvl="2"/>
            <a:endParaRPr lang="en-US" dirty="0"/>
          </a:p>
          <a:p>
            <a:r>
              <a:rPr lang="en-US" dirty="0"/>
              <a:t>This course is programmer-centric</a:t>
            </a:r>
          </a:p>
          <a:p>
            <a:pPr lvl="1"/>
            <a:r>
              <a:rPr lang="en-US" dirty="0"/>
              <a:t>Purpose is to show that by knowing more about the underlying system, one can be more effective as a programmer</a:t>
            </a:r>
          </a:p>
          <a:p>
            <a:pPr lvl="1"/>
            <a:r>
              <a:rPr lang="en-US" dirty="0"/>
              <a:t>Not just a course for dedicated hackers</a:t>
            </a:r>
          </a:p>
          <a:p>
            <a:pPr lvl="2"/>
            <a:r>
              <a:rPr lang="en-US" b="1" dirty="0"/>
              <a:t>We bring out the hacker in everyone!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5DA08-8996-4E0A-A989-690B9093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73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Course Themes</a:t>
            </a:r>
          </a:p>
          <a:p>
            <a:endParaRPr lang="en-US" dirty="0"/>
          </a:p>
          <a:p>
            <a:r>
              <a:rPr lang="en-US" b="1" dirty="0"/>
              <a:t>Logistics</a:t>
            </a:r>
          </a:p>
          <a:p>
            <a:endParaRPr lang="en-US" dirty="0"/>
          </a:p>
          <a:p>
            <a:r>
              <a:rPr lang="en-US" dirty="0"/>
              <a:t>Running a program</a:t>
            </a:r>
          </a:p>
          <a:p>
            <a:endParaRPr lang="en-US" dirty="0"/>
          </a:p>
          <a:p>
            <a:r>
              <a:rPr lang="en-US" dirty="0"/>
              <a:t>Representing numbers with binary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60170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Staff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275805" cy="5029200"/>
          </a:xfrm>
        </p:spPr>
        <p:txBody>
          <a:bodyPr/>
          <a:lstStyle/>
          <a:p>
            <a:r>
              <a:rPr lang="en-US" dirty="0"/>
              <a:t>TA (1)</a:t>
            </a:r>
          </a:p>
          <a:p>
            <a:pPr lvl="1"/>
            <a:r>
              <a:rPr lang="en-US" dirty="0" err="1"/>
              <a:t>Weijian</a:t>
            </a:r>
            <a:r>
              <a:rPr lang="en-US" dirty="0"/>
              <a:t> Li</a:t>
            </a:r>
          </a:p>
          <a:p>
            <a:pPr lvl="2"/>
            <a:r>
              <a:rPr lang="en-US" dirty="0"/>
              <a:t>PhD student in Computer Science</a:t>
            </a:r>
          </a:p>
          <a:p>
            <a:endParaRPr lang="en-US" dirty="0"/>
          </a:p>
          <a:p>
            <a:r>
              <a:rPr lang="en-US" dirty="0"/>
              <a:t>PMs (11):</a:t>
            </a:r>
          </a:p>
          <a:p>
            <a:pPr lvl="1"/>
            <a:r>
              <a:rPr lang="en-US" dirty="0"/>
              <a:t>Andrew Lee		</a:t>
            </a:r>
            <a:r>
              <a:rPr lang="en-US" dirty="0" err="1"/>
              <a:t>Harita</a:t>
            </a:r>
            <a:r>
              <a:rPr lang="en-US" dirty="0"/>
              <a:t> </a:t>
            </a:r>
            <a:r>
              <a:rPr lang="en-US" dirty="0" err="1"/>
              <a:t>Duggirala</a:t>
            </a:r>
            <a:endParaRPr lang="en-US" dirty="0"/>
          </a:p>
          <a:p>
            <a:pPr lvl="1"/>
            <a:r>
              <a:rPr lang="en-US" dirty="0" err="1"/>
              <a:t>Huaxuan</a:t>
            </a:r>
            <a:r>
              <a:rPr lang="en-US" dirty="0"/>
              <a:t> Chen		Kinsey Ho</a:t>
            </a:r>
          </a:p>
          <a:p>
            <a:pPr lvl="1"/>
            <a:r>
              <a:rPr lang="en-US" dirty="0"/>
              <a:t>Patrick George		Paul </a:t>
            </a:r>
            <a:r>
              <a:rPr lang="en-US" dirty="0" err="1"/>
              <a:t>Liong</a:t>
            </a:r>
            <a:endParaRPr lang="en-US" dirty="0"/>
          </a:p>
          <a:p>
            <a:pPr lvl="1"/>
            <a:r>
              <a:rPr lang="en-US" dirty="0"/>
              <a:t>Prachi Patil		</a:t>
            </a:r>
            <a:r>
              <a:rPr lang="en-US" dirty="0" err="1"/>
              <a:t>Rohil</a:t>
            </a:r>
            <a:r>
              <a:rPr lang="en-US" dirty="0"/>
              <a:t> </a:t>
            </a:r>
            <a:r>
              <a:rPr lang="en-US" dirty="0" err="1"/>
              <a:t>Bahl</a:t>
            </a:r>
            <a:endParaRPr lang="en-US" dirty="0"/>
          </a:p>
          <a:p>
            <a:pPr lvl="1"/>
            <a:r>
              <a:rPr lang="en-US" dirty="0"/>
              <a:t>Santiago Roches	Seth May</a:t>
            </a:r>
          </a:p>
          <a:p>
            <a:pPr lvl="1"/>
            <a:r>
              <a:rPr lang="en-US" dirty="0" err="1"/>
              <a:t>Vishwani</a:t>
            </a:r>
            <a:r>
              <a:rPr lang="en-US" dirty="0"/>
              <a:t> Sati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C19BED-B606-4451-A434-E676B5C0862D}"/>
              </a:ext>
            </a:extLst>
          </p:cNvPr>
          <p:cNvSpPr txBox="1"/>
          <p:nvPr/>
        </p:nvSpPr>
        <p:spPr>
          <a:xfrm>
            <a:off x="6894094" y="4470400"/>
            <a:ext cx="4686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Their role: support student 	questions via office 	hours and </a:t>
            </a:r>
            <a:r>
              <a:rPr lang="en-US" sz="2800" dirty="0" err="1"/>
              <a:t>campuswire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5018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1FC3-CC7B-4F66-8BC6-142D5708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CCD54-D7B9-4001-8086-1C5EB1F8C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Lectures: synchronous, recorded via Zoom (for now)</a:t>
            </a:r>
          </a:p>
          <a:p>
            <a:pPr lvl="1"/>
            <a:r>
              <a:rPr lang="en-US" dirty="0"/>
              <a:t>Please attend and ask questions!</a:t>
            </a:r>
          </a:p>
          <a:p>
            <a:pPr lvl="1"/>
            <a:r>
              <a:rPr lang="en-US" dirty="0"/>
              <a:t>Panopto tab on Canvas will have recordings (a few hours later)</a:t>
            </a:r>
          </a:p>
          <a:p>
            <a:pPr lvl="2"/>
            <a:r>
              <a:rPr lang="en-US" dirty="0"/>
              <a:t>This should still be true when we’re back in-person</a:t>
            </a:r>
          </a:p>
          <a:p>
            <a:pPr lvl="1"/>
            <a:endParaRPr lang="en-US" dirty="0"/>
          </a:p>
          <a:p>
            <a:r>
              <a:rPr lang="en-US" dirty="0"/>
              <a:t>Office hours: (start next week)</a:t>
            </a:r>
          </a:p>
          <a:p>
            <a:pPr lvl="1"/>
            <a:r>
              <a:rPr lang="en-US" dirty="0"/>
              <a:t>Via </a:t>
            </a:r>
            <a:r>
              <a:rPr lang="en-US" dirty="0" err="1">
                <a:hlinkClick r:id="rId2"/>
              </a:rPr>
              <a:t>gather.town</a:t>
            </a:r>
            <a:r>
              <a:rPr lang="en-US" dirty="0"/>
              <a:t> (hoping to have some in-person in the future)</a:t>
            </a:r>
          </a:p>
          <a:p>
            <a:pPr lvl="1"/>
            <a:r>
              <a:rPr lang="en-US" dirty="0"/>
              <a:t>More info will be posted to </a:t>
            </a:r>
            <a:r>
              <a:rPr lang="en-US" dirty="0" err="1"/>
              <a:t>Campuswire</a:t>
            </a:r>
            <a:r>
              <a:rPr lang="en-US" dirty="0"/>
              <a:t> when schedule is ready</a:t>
            </a:r>
          </a:p>
          <a:p>
            <a:pPr lvl="1"/>
            <a:r>
              <a:rPr lang="en-US" dirty="0"/>
              <a:t>Scheduling a wide range of hours to work for everyone</a:t>
            </a:r>
          </a:p>
          <a:p>
            <a:pPr lvl="2"/>
            <a:r>
              <a:rPr lang="en-US" dirty="0"/>
              <a:t>Can reach out on </a:t>
            </a:r>
            <a:r>
              <a:rPr lang="en-US" dirty="0" err="1"/>
              <a:t>Campuswire</a:t>
            </a:r>
            <a:r>
              <a:rPr lang="en-US" dirty="0"/>
              <a:t> to schedule a meeting too</a:t>
            </a:r>
          </a:p>
          <a:p>
            <a:pPr lvl="1"/>
            <a:endParaRPr lang="en-US" dirty="0"/>
          </a:p>
          <a:p>
            <a:r>
              <a:rPr lang="en-US" dirty="0"/>
              <a:t>Textbook:</a:t>
            </a:r>
          </a:p>
          <a:p>
            <a:pPr lvl="1"/>
            <a:r>
              <a:rPr lang="en-US" dirty="0"/>
              <a:t>Computer Systems: A Programmer’s Perspective </a:t>
            </a:r>
            <a:r>
              <a:rPr lang="en-US" b="1" dirty="0"/>
              <a:t>3</a:t>
            </a:r>
            <a:r>
              <a:rPr lang="en-US" b="1" baseline="30000" dirty="0"/>
              <a:t>rd</a:t>
            </a:r>
            <a:r>
              <a:rPr lang="en-US" b="1" dirty="0"/>
              <a:t> Edition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very</a:t>
            </a:r>
            <a:r>
              <a:rPr lang="en-US" dirty="0"/>
              <a:t> useful 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3F324-17FB-476A-82E1-40D3291A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1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1A85-C3DB-4F8D-A777-1B0EC764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CS213!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46B64-3C4D-44D1-871B-3899EB65D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brief: How </a:t>
            </a:r>
            <a:r>
              <a:rPr lang="en-US" i="1" dirty="0"/>
              <a:t>does</a:t>
            </a:r>
            <a:r>
              <a:rPr lang="en-US" dirty="0"/>
              <a:t> a computer work anyway?</a:t>
            </a:r>
          </a:p>
          <a:p>
            <a:endParaRPr lang="en-US" dirty="0"/>
          </a:p>
          <a:p>
            <a:r>
              <a:rPr lang="en-US" dirty="0"/>
              <a:t>We will explore that question across four major sections:</a:t>
            </a:r>
          </a:p>
          <a:p>
            <a:pPr lvl="1"/>
            <a:r>
              <a:rPr lang="en-US" b="1" dirty="0"/>
              <a:t>Representations</a:t>
            </a:r>
            <a:r>
              <a:rPr lang="en-US" dirty="0"/>
              <a:t> of information on a computer</a:t>
            </a:r>
          </a:p>
          <a:p>
            <a:pPr lvl="1"/>
            <a:r>
              <a:rPr lang="en-US" dirty="0"/>
              <a:t>How the </a:t>
            </a:r>
            <a:r>
              <a:rPr lang="en-US" b="1" dirty="0"/>
              <a:t>machine</a:t>
            </a:r>
            <a:r>
              <a:rPr lang="en-US" dirty="0"/>
              <a:t> executes software</a:t>
            </a:r>
          </a:p>
          <a:p>
            <a:pPr lvl="1"/>
            <a:r>
              <a:rPr lang="en-US" dirty="0"/>
              <a:t>How </a:t>
            </a:r>
            <a:r>
              <a:rPr lang="en-US" b="1" dirty="0"/>
              <a:t>memory</a:t>
            </a:r>
            <a:r>
              <a:rPr lang="en-US" dirty="0"/>
              <a:t> is organized</a:t>
            </a:r>
          </a:p>
          <a:p>
            <a:pPr lvl="1"/>
            <a:r>
              <a:rPr lang="en-US" dirty="0"/>
              <a:t>How the </a:t>
            </a:r>
            <a:r>
              <a:rPr lang="en-US" b="1" dirty="0"/>
              <a:t>operating system </a:t>
            </a:r>
            <a:r>
              <a:rPr lang="en-US" dirty="0"/>
              <a:t>manages this all for efficiency and security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5BCD7-4C2E-4F85-9AB4-39287122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40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ED3E-5B9A-44ED-8E3C-6D2A9F89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0E40F-D094-433D-ACE9-55F99A08B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and office hours are always an option!</a:t>
            </a:r>
          </a:p>
          <a:p>
            <a:pPr lvl="1"/>
            <a:endParaRPr lang="en-US" dirty="0"/>
          </a:p>
          <a:p>
            <a:r>
              <a:rPr lang="en-US" dirty="0" err="1"/>
              <a:t>Campuswire</a:t>
            </a:r>
            <a:r>
              <a:rPr lang="en-US" dirty="0"/>
              <a:t>: (similar to piazza)</a:t>
            </a:r>
          </a:p>
          <a:p>
            <a:pPr lvl="1"/>
            <a:r>
              <a:rPr lang="en-US" dirty="0"/>
              <a:t>Post questions</a:t>
            </a:r>
          </a:p>
          <a:p>
            <a:pPr lvl="1"/>
            <a:r>
              <a:rPr lang="en-US" dirty="0"/>
              <a:t>Answer each other’s questions</a:t>
            </a:r>
          </a:p>
          <a:p>
            <a:pPr lvl="1"/>
            <a:r>
              <a:rPr lang="en-US" dirty="0"/>
              <a:t>Find lab partners</a:t>
            </a:r>
          </a:p>
          <a:p>
            <a:pPr lvl="1"/>
            <a:r>
              <a:rPr lang="en-US" dirty="0"/>
              <a:t>Find posts from the course staff</a:t>
            </a:r>
          </a:p>
          <a:p>
            <a:pPr lvl="1"/>
            <a:r>
              <a:rPr lang="en-US" dirty="0"/>
              <a:t>Post private info just to course staff</a:t>
            </a:r>
          </a:p>
          <a:p>
            <a:pPr lvl="1"/>
            <a:endParaRPr lang="en-US" dirty="0"/>
          </a:p>
          <a:p>
            <a:r>
              <a:rPr lang="en-US" dirty="0"/>
              <a:t>Please do not email me! Post to </a:t>
            </a:r>
            <a:r>
              <a:rPr lang="en-US" dirty="0" err="1"/>
              <a:t>Campuswire</a:t>
            </a:r>
            <a:r>
              <a:rPr lang="en-US" dirty="0"/>
              <a:t> instead!</a:t>
            </a:r>
          </a:p>
          <a:p>
            <a:pPr lvl="1"/>
            <a:r>
              <a:rPr lang="en-US" dirty="0"/>
              <a:t>I’ll be updating roster again a few times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A8325-A71A-4B56-B760-217371E3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6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DB79-3533-4EF1-9A06-95DDE772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515EF-CB15-4D6E-BF01-209A114E9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Four labs</a:t>
            </a:r>
          </a:p>
          <a:p>
            <a:pPr lvl="1"/>
            <a:r>
              <a:rPr lang="en-US" dirty="0"/>
              <a:t>Data Lab – manipulate bits and bytes</a:t>
            </a:r>
          </a:p>
          <a:p>
            <a:pPr lvl="1"/>
            <a:r>
              <a:rPr lang="en-US" dirty="0"/>
              <a:t>Bomb Lab – deconstruct software to understand it</a:t>
            </a:r>
          </a:p>
          <a:p>
            <a:pPr lvl="1"/>
            <a:r>
              <a:rPr lang="en-US" dirty="0"/>
              <a:t>Attack Lab – exploit security vulnerabilities in software</a:t>
            </a:r>
          </a:p>
          <a:p>
            <a:pPr lvl="1"/>
            <a:r>
              <a:rPr lang="en-US" dirty="0"/>
              <a:t>SETI Lab – make software faster with concurrency</a:t>
            </a:r>
          </a:p>
          <a:p>
            <a:pPr lvl="1"/>
            <a:endParaRPr lang="en-US" dirty="0"/>
          </a:p>
          <a:p>
            <a:r>
              <a:rPr lang="en-US" dirty="0"/>
              <a:t>Work on these preferably as a group of two</a:t>
            </a:r>
          </a:p>
          <a:p>
            <a:pPr lvl="1"/>
            <a:r>
              <a:rPr lang="en-US" dirty="0"/>
              <a:t>Work together and don’t split up assignments (otherwise you won’t learn)</a:t>
            </a:r>
          </a:p>
          <a:p>
            <a:pPr lvl="1"/>
            <a:r>
              <a:rPr lang="en-US" dirty="0"/>
              <a:t>Individual is acceptable but less good</a:t>
            </a:r>
          </a:p>
          <a:p>
            <a:pPr lvl="1"/>
            <a:endParaRPr lang="en-US" dirty="0"/>
          </a:p>
          <a:p>
            <a:r>
              <a:rPr lang="en-US" dirty="0"/>
              <a:t>Very different from CS211 style projects</a:t>
            </a:r>
          </a:p>
          <a:p>
            <a:pPr lvl="1"/>
            <a:r>
              <a:rPr lang="en-US" dirty="0"/>
              <a:t>Emphasis on the thinking rather than the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F05E7-994C-480E-B1D0-6FB9A0B1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65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861E-E687-4A0B-8C99-35BEB47BF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05FAD-B3EE-490F-AF9D-5EE5BD09F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Worksheet-style practice problems to help you actually understand what’s going on and practice for exams</a:t>
            </a:r>
          </a:p>
          <a:p>
            <a:endParaRPr lang="en-US" dirty="0"/>
          </a:p>
          <a:p>
            <a:r>
              <a:rPr lang="en-US" dirty="0"/>
              <a:t>Four </a:t>
            </a:r>
            <a:r>
              <a:rPr lang="en-US" dirty="0" err="1"/>
              <a:t>homeworks</a:t>
            </a:r>
            <a:r>
              <a:rPr lang="en-US" dirty="0"/>
              <a:t> that cover class topics</a:t>
            </a:r>
          </a:p>
          <a:p>
            <a:pPr lvl="1"/>
            <a:r>
              <a:rPr lang="en-US" dirty="0"/>
              <a:t>Bits and Bytes</a:t>
            </a:r>
          </a:p>
          <a:p>
            <a:pPr lvl="1"/>
            <a:r>
              <a:rPr lang="en-US" dirty="0"/>
              <a:t>Floating Point</a:t>
            </a:r>
          </a:p>
          <a:p>
            <a:pPr lvl="1"/>
            <a:r>
              <a:rPr lang="en-US" dirty="0"/>
              <a:t>Assembly</a:t>
            </a:r>
          </a:p>
          <a:p>
            <a:pPr lvl="1"/>
            <a:r>
              <a:rPr lang="en-US" dirty="0"/>
              <a:t>Caches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36AE9-48B0-4535-93F9-9191BF17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94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721F-8167-44C5-B226-AA1E57FC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Exams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44653-9AF2-44B6-AA98-61E2F6AA2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midterm exam will be during class time</a:t>
            </a:r>
          </a:p>
          <a:p>
            <a:pPr lvl="1"/>
            <a:r>
              <a:rPr lang="en-US" dirty="0"/>
              <a:t>Should be back in person well before then</a:t>
            </a:r>
          </a:p>
          <a:p>
            <a:pPr lvl="1"/>
            <a:endParaRPr lang="en-US" dirty="0"/>
          </a:p>
          <a:p>
            <a:r>
              <a:rPr lang="en-US" dirty="0"/>
              <a:t>Second midterm exam will be during exam week</a:t>
            </a:r>
          </a:p>
          <a:p>
            <a:pPr lvl="1"/>
            <a:r>
              <a:rPr lang="en-US" dirty="0"/>
              <a:t>Friday of exam week is our scheduled slot 😢</a:t>
            </a:r>
          </a:p>
          <a:p>
            <a:endParaRPr lang="en-US" dirty="0"/>
          </a:p>
          <a:p>
            <a:r>
              <a:rPr lang="en-US" dirty="0"/>
              <a:t>Not cumulative, second midterm is second half of class</a:t>
            </a:r>
          </a:p>
          <a:p>
            <a:pPr lvl="1"/>
            <a:r>
              <a:rPr lang="en-US" dirty="0"/>
              <a:t>But material in this class builds on itself…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7D124-09E4-406D-B099-F79FD3EB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23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Grade breakdown</a:t>
            </a:r>
          </a:p>
          <a:p>
            <a:pPr lvl="1"/>
            <a:r>
              <a:rPr lang="en-US" dirty="0"/>
              <a:t>50% Programming Labs 	(4 labs at 12.5% each)</a:t>
            </a:r>
          </a:p>
          <a:p>
            <a:pPr lvl="1"/>
            <a:r>
              <a:rPr lang="en-US" dirty="0"/>
              <a:t>20% </a:t>
            </a:r>
            <a:r>
              <a:rPr lang="en-US" dirty="0" err="1"/>
              <a:t>Homeworks</a:t>
            </a:r>
            <a:r>
              <a:rPr lang="en-US" dirty="0"/>
              <a:t> 		(4 </a:t>
            </a:r>
            <a:r>
              <a:rPr lang="en-US" dirty="0" err="1"/>
              <a:t>homeworks</a:t>
            </a:r>
            <a:r>
              <a:rPr lang="en-US" dirty="0"/>
              <a:t> at 5% each)</a:t>
            </a:r>
          </a:p>
          <a:p>
            <a:pPr lvl="1"/>
            <a:r>
              <a:rPr lang="en-US" dirty="0"/>
              <a:t>15% Midterm Exam 1</a:t>
            </a:r>
          </a:p>
          <a:p>
            <a:pPr lvl="1"/>
            <a:r>
              <a:rPr lang="en-US" dirty="0"/>
              <a:t>15% Midterm Exam 2</a:t>
            </a:r>
          </a:p>
          <a:p>
            <a:endParaRPr lang="en-US" dirty="0"/>
          </a:p>
          <a:p>
            <a:r>
              <a:rPr lang="en-US" dirty="0"/>
              <a:t>Exact number to letter mapping is flexible</a:t>
            </a:r>
          </a:p>
          <a:p>
            <a:pPr lvl="1"/>
            <a:r>
              <a:rPr lang="en-US" dirty="0"/>
              <a:t>But this course is NOT curved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16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D278-8138-4B51-9686-82A4F43D9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AC3B7-817A-4AF5-9EFD-BBA69C7E4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submit </a:t>
            </a:r>
            <a:r>
              <a:rPr lang="en-US" dirty="0" err="1"/>
              <a:t>homeworks</a:t>
            </a:r>
            <a:r>
              <a:rPr lang="en-US" dirty="0"/>
              <a:t> and labs late</a:t>
            </a:r>
          </a:p>
          <a:p>
            <a:endParaRPr lang="en-US" dirty="0"/>
          </a:p>
          <a:p>
            <a:r>
              <a:rPr lang="en-US" dirty="0"/>
              <a:t>20% penalty to maximum grade per day late</a:t>
            </a:r>
          </a:p>
          <a:p>
            <a:pPr lvl="1"/>
            <a:r>
              <a:rPr lang="en-US" dirty="0"/>
              <a:t>Example: three days late means maximum grade is 40%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 will be flexible with deadlines for problems outside of your control</a:t>
            </a:r>
          </a:p>
          <a:p>
            <a:pPr lvl="1"/>
            <a:r>
              <a:rPr lang="en-US" dirty="0"/>
              <a:t>Sick, family emergency, broken computer</a:t>
            </a:r>
          </a:p>
          <a:p>
            <a:pPr lvl="1"/>
            <a:r>
              <a:rPr lang="en-US" dirty="0"/>
              <a:t>Contact me (via </a:t>
            </a:r>
            <a:r>
              <a:rPr lang="en-US" dirty="0" err="1"/>
              <a:t>Campuswire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DBE33-7350-49D0-8B04-A079AAA1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48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7CB6-BDD7-4528-ABCA-DCE6BC5E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Slip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ED39A-226C-4BB9-BCC3-EB9CC376B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Slip days let you turn in a homework late and receive no penalty</a:t>
            </a:r>
          </a:p>
          <a:p>
            <a:endParaRPr lang="en-US" dirty="0"/>
          </a:p>
          <a:p>
            <a:r>
              <a:rPr lang="en-US" dirty="0"/>
              <a:t>Each student gets </a:t>
            </a:r>
            <a:r>
              <a:rPr lang="en-US" b="1" dirty="0"/>
              <a:t>3 slip days</a:t>
            </a:r>
          </a:p>
          <a:p>
            <a:pPr lvl="1"/>
            <a:r>
              <a:rPr lang="en-US" dirty="0"/>
              <a:t>Apply to </a:t>
            </a:r>
            <a:r>
              <a:rPr lang="en-US" b="1" dirty="0" err="1"/>
              <a:t>homeworks</a:t>
            </a:r>
            <a:r>
              <a:rPr lang="en-US" b="1" dirty="0"/>
              <a:t> and labs</a:t>
            </a:r>
          </a:p>
          <a:p>
            <a:pPr lvl="1"/>
            <a:r>
              <a:rPr lang="en-US" dirty="0"/>
              <a:t>You don’t need to tell us you’re using them, we’ll just automatically apply them at the end of the year</a:t>
            </a:r>
          </a:p>
          <a:p>
            <a:pPr lvl="1"/>
            <a:r>
              <a:rPr lang="en-US" dirty="0"/>
              <a:t>Be sure to coordinate about them on partner assignments</a:t>
            </a:r>
          </a:p>
          <a:p>
            <a:pPr lvl="1"/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Turn in homework 1 three days late</a:t>
            </a:r>
          </a:p>
          <a:p>
            <a:pPr lvl="1"/>
            <a:r>
              <a:rPr lang="en-US" dirty="0"/>
              <a:t>Turn in homework 4 two days late and SETI lab one day late</a:t>
            </a:r>
          </a:p>
          <a:p>
            <a:pPr lvl="1"/>
            <a:r>
              <a:rPr lang="en-US" dirty="0"/>
              <a:t>Turn in homework 2 four days late with only a one-day penalty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0DE73-4280-4FE9-B1C5-7EA702FD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3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BB50-4CAC-42DD-B1BF-8AEB9B1E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2639F-BDF1-446D-9DC9-A9B525256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something I take very seriously</a:t>
            </a:r>
          </a:p>
          <a:p>
            <a:pPr lvl="1"/>
            <a:endParaRPr lang="en-US" dirty="0"/>
          </a:p>
          <a:p>
            <a:r>
              <a:rPr lang="en-US" dirty="0"/>
              <a:t>Collaboration good; plagiarism bad</a:t>
            </a:r>
          </a:p>
          <a:p>
            <a:pPr lvl="1"/>
            <a:r>
              <a:rPr lang="en-US" dirty="0"/>
              <a:t>You should know where that line is, and be nowhere near it </a:t>
            </a:r>
          </a:p>
          <a:p>
            <a:pPr lvl="1"/>
            <a:r>
              <a:rPr lang="en-US" dirty="0"/>
              <a:t>When in doubt, ask the instructor </a:t>
            </a:r>
            <a:r>
              <a:rPr lang="en-US" i="1" dirty="0"/>
              <a:t>before </a:t>
            </a:r>
            <a:r>
              <a:rPr lang="en-US" dirty="0"/>
              <a:t>you do something you’re not sure about</a:t>
            </a:r>
          </a:p>
          <a:p>
            <a:pPr marL="596900" lvl="2" indent="0">
              <a:buNone/>
            </a:pPr>
            <a:endParaRPr lang="en-US" dirty="0"/>
          </a:p>
          <a:p>
            <a:r>
              <a:rPr lang="en-US" dirty="0"/>
              <a:t>At no point should you see someone else’s solutions</a:t>
            </a:r>
          </a:p>
          <a:p>
            <a:pPr lvl="1"/>
            <a:r>
              <a:rPr lang="en-US" dirty="0"/>
              <a:t>Not your colleagues’, not your friends’, not your cousin’s, not something you found online</a:t>
            </a:r>
          </a:p>
          <a:p>
            <a:pPr marL="596900" lvl="2" indent="0">
              <a:buNone/>
            </a:pPr>
            <a:endParaRPr lang="en-US" dirty="0"/>
          </a:p>
          <a:p>
            <a:r>
              <a:rPr lang="en-US" dirty="0"/>
              <a:t>I report everything suspicious to the dean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C50B0-EFEC-41A1-872C-485EA725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51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92BC-DFF1-493D-AFE5-D71C7122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0F631-BB4A-4A9F-BC19-DDE37CA22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114505" cy="5029200"/>
          </a:xfrm>
        </p:spPr>
        <p:txBody>
          <a:bodyPr/>
          <a:lstStyle/>
          <a:p>
            <a:r>
              <a:rPr lang="en-US" dirty="0"/>
              <a:t>This class is </a:t>
            </a:r>
            <a:r>
              <a:rPr lang="en-US" b="1" dirty="0"/>
              <a:t>hard</a:t>
            </a:r>
          </a:p>
          <a:p>
            <a:pPr lvl="1"/>
            <a:r>
              <a:rPr lang="en-US" dirty="0"/>
              <a:t>And it’s hard in a different way. Lots of new material that builds on itself</a:t>
            </a:r>
          </a:p>
          <a:p>
            <a:pPr lvl="1"/>
            <a:r>
              <a:rPr lang="en-US" dirty="0"/>
              <a:t>You have an opportunity to learn a lot from it</a:t>
            </a:r>
          </a:p>
          <a:p>
            <a:pPr lvl="1"/>
            <a:endParaRPr lang="en-US" dirty="0"/>
          </a:p>
          <a:p>
            <a:r>
              <a:rPr lang="en-US" dirty="0"/>
              <a:t>I’m confident that you can all succeed</a:t>
            </a:r>
          </a:p>
          <a:p>
            <a:pPr lvl="1"/>
            <a:r>
              <a:rPr lang="en-US" dirty="0"/>
              <a:t>Labs, </a:t>
            </a:r>
            <a:r>
              <a:rPr lang="en-US" dirty="0" err="1"/>
              <a:t>Homeworks</a:t>
            </a:r>
            <a:r>
              <a:rPr lang="en-US" dirty="0"/>
              <a:t>, Lecture, Office Hours are all designed to support you</a:t>
            </a:r>
          </a:p>
          <a:p>
            <a:pPr lvl="1"/>
            <a:endParaRPr lang="en-US" dirty="0"/>
          </a:p>
          <a:p>
            <a:r>
              <a:rPr lang="en-US" dirty="0"/>
              <a:t>You’ll gain a much deeper understanding of how computers operate</a:t>
            </a:r>
          </a:p>
          <a:p>
            <a:pPr lvl="1"/>
            <a:r>
              <a:rPr lang="en-US" dirty="0"/>
              <a:t>Maybe it’s not for you, maybe you’ll love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59C10-6410-437C-BE71-606F07D0F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7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succeed in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 Do the readings</a:t>
            </a:r>
          </a:p>
          <a:p>
            <a:r>
              <a:rPr lang="en-US" sz="3200" dirty="0"/>
              <a:t> Come to lecture</a:t>
            </a:r>
          </a:p>
          <a:p>
            <a:r>
              <a:rPr lang="en-US" sz="3200" dirty="0"/>
              <a:t> Ask questions</a:t>
            </a:r>
          </a:p>
          <a:p>
            <a:r>
              <a:rPr lang="en-US" sz="3200" dirty="0"/>
              <a:t> Solve practice problems in the textbook</a:t>
            </a:r>
          </a:p>
          <a:p>
            <a:r>
              <a:rPr lang="en-US" sz="3200" dirty="0"/>
              <a:t> Start assignments early</a:t>
            </a:r>
          </a:p>
          <a:p>
            <a:r>
              <a:rPr lang="en-US" sz="3200" dirty="0"/>
              <a:t> Stay on top of the material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2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911C-D587-43A4-8496-61F8FD48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for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64458-232D-42F0-8A21-A0A269BB6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do still firmly expect to be back in person in two weeks</a:t>
            </a:r>
          </a:p>
          <a:p>
            <a:pPr lvl="1"/>
            <a:r>
              <a:rPr lang="en-US" dirty="0"/>
              <a:t>Note: I am not an expert in public health</a:t>
            </a:r>
          </a:p>
          <a:p>
            <a:pPr lvl="1"/>
            <a:endParaRPr lang="en-US" dirty="0"/>
          </a:p>
          <a:p>
            <a:r>
              <a:rPr lang="en-US" dirty="0"/>
              <a:t>For now, we’ll make the best of being online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CFBE9-A840-4DB4-A333-5759DAFA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936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20F9-DA05-4B99-A5BC-EF45B7FC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a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7CB7A-0E40-414F-8241-3FEBAEDC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5" name="Google Shape;442;p28">
            <a:extLst>
              <a:ext uri="{FF2B5EF4-FFF2-40B4-BE49-F238E27FC236}">
                <a16:creationId xmlns:a16="http://schemas.microsoft.com/office/drawing/2014/main" id="{0AC0A0D0-F875-48BD-9D33-2A3E13C839FE}"/>
              </a:ext>
            </a:extLst>
          </p:cNvPr>
          <p:cNvSpPr txBox="1"/>
          <p:nvPr/>
        </p:nvSpPr>
        <p:spPr>
          <a:xfrm rot="-5400000">
            <a:off x="1787975" y="3073249"/>
            <a:ext cx="1814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Attention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443;p28">
            <a:extLst>
              <a:ext uri="{FF2B5EF4-FFF2-40B4-BE49-F238E27FC236}">
                <a16:creationId xmlns:a16="http://schemas.microsoft.com/office/drawing/2014/main" id="{756FFEF1-FC0C-40C1-B4A3-352D7D6842E5}"/>
              </a:ext>
            </a:extLst>
          </p:cNvPr>
          <p:cNvSpPr txBox="1"/>
          <p:nvPr/>
        </p:nvSpPr>
        <p:spPr>
          <a:xfrm>
            <a:off x="4345328" y="5130224"/>
            <a:ext cx="2703384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(minutes)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444;p28">
            <a:extLst>
              <a:ext uri="{FF2B5EF4-FFF2-40B4-BE49-F238E27FC236}">
                <a16:creationId xmlns:a16="http://schemas.microsoft.com/office/drawing/2014/main" id="{A96B2BF7-6805-4FF3-885C-11474EE622F2}"/>
              </a:ext>
            </a:extLst>
          </p:cNvPr>
          <p:cNvCxnSpPr/>
          <p:nvPr/>
        </p:nvCxnSpPr>
        <p:spPr>
          <a:xfrm rot="-5400000">
            <a:off x="1610594" y="3022024"/>
            <a:ext cx="3031066" cy="158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8" name="Google Shape;445;p28">
            <a:extLst>
              <a:ext uri="{FF2B5EF4-FFF2-40B4-BE49-F238E27FC236}">
                <a16:creationId xmlns:a16="http://schemas.microsoft.com/office/drawing/2014/main" id="{965AFD12-0DC9-4322-9897-6414166F32A1}"/>
              </a:ext>
            </a:extLst>
          </p:cNvPr>
          <p:cNvCxnSpPr/>
          <p:nvPr/>
        </p:nvCxnSpPr>
        <p:spPr>
          <a:xfrm rot="10800000" flipH="1">
            <a:off x="3125333" y="4520624"/>
            <a:ext cx="5893594" cy="1772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9" name="Google Shape;446;p28">
            <a:extLst>
              <a:ext uri="{FF2B5EF4-FFF2-40B4-BE49-F238E27FC236}">
                <a16:creationId xmlns:a16="http://schemas.microsoft.com/office/drawing/2014/main" id="{9DFBF7D9-559C-404A-B6AA-C568C9EEF8D3}"/>
              </a:ext>
            </a:extLst>
          </p:cNvPr>
          <p:cNvSpPr txBox="1"/>
          <p:nvPr/>
        </p:nvSpPr>
        <p:spPr>
          <a:xfrm>
            <a:off x="3075328" y="4503694"/>
            <a:ext cx="392656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447;p28">
            <a:extLst>
              <a:ext uri="{FF2B5EF4-FFF2-40B4-BE49-F238E27FC236}">
                <a16:creationId xmlns:a16="http://schemas.microsoft.com/office/drawing/2014/main" id="{8C63B879-60AF-4618-BA7A-DA4029611F1E}"/>
              </a:ext>
            </a:extLst>
          </p:cNvPr>
          <p:cNvSpPr txBox="1"/>
          <p:nvPr/>
        </p:nvSpPr>
        <p:spPr>
          <a:xfrm>
            <a:off x="4192928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448;p28">
            <a:extLst>
              <a:ext uri="{FF2B5EF4-FFF2-40B4-BE49-F238E27FC236}">
                <a16:creationId xmlns:a16="http://schemas.microsoft.com/office/drawing/2014/main" id="{C600BC4B-2DCC-4777-BE75-CE7469F51046}"/>
              </a:ext>
            </a:extLst>
          </p:cNvPr>
          <p:cNvSpPr txBox="1"/>
          <p:nvPr/>
        </p:nvSpPr>
        <p:spPr>
          <a:xfrm>
            <a:off x="4819461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449;p28">
            <a:extLst>
              <a:ext uri="{FF2B5EF4-FFF2-40B4-BE49-F238E27FC236}">
                <a16:creationId xmlns:a16="http://schemas.microsoft.com/office/drawing/2014/main" id="{11DFBA70-578D-4FA1-BF59-90C2E9918BF0}"/>
              </a:ext>
            </a:extLst>
          </p:cNvPr>
          <p:cNvSpPr txBox="1"/>
          <p:nvPr/>
        </p:nvSpPr>
        <p:spPr>
          <a:xfrm>
            <a:off x="6191061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450;p28">
            <a:extLst>
              <a:ext uri="{FF2B5EF4-FFF2-40B4-BE49-F238E27FC236}">
                <a16:creationId xmlns:a16="http://schemas.microsoft.com/office/drawing/2014/main" id="{8590C5C8-4365-4332-A927-91B75DB4B228}"/>
              </a:ext>
            </a:extLst>
          </p:cNvPr>
          <p:cNvSpPr txBox="1"/>
          <p:nvPr/>
        </p:nvSpPr>
        <p:spPr>
          <a:xfrm>
            <a:off x="6766794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53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451;p28">
            <a:extLst>
              <a:ext uri="{FF2B5EF4-FFF2-40B4-BE49-F238E27FC236}">
                <a16:creationId xmlns:a16="http://schemas.microsoft.com/office/drawing/2014/main" id="{15BBA685-0CD3-460A-BDDE-18F1CD5C2988}"/>
              </a:ext>
            </a:extLst>
          </p:cNvPr>
          <p:cNvSpPr txBox="1"/>
          <p:nvPr/>
        </p:nvSpPr>
        <p:spPr>
          <a:xfrm>
            <a:off x="7918260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78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452;p28">
            <a:extLst>
              <a:ext uri="{FF2B5EF4-FFF2-40B4-BE49-F238E27FC236}">
                <a16:creationId xmlns:a16="http://schemas.microsoft.com/office/drawing/2014/main" id="{56FB8800-7789-49F3-8DB2-12A322D9E1F0}"/>
              </a:ext>
            </a:extLst>
          </p:cNvPr>
          <p:cNvSpPr txBox="1"/>
          <p:nvPr/>
        </p:nvSpPr>
        <p:spPr>
          <a:xfrm>
            <a:off x="8527860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53;p28">
            <a:extLst>
              <a:ext uri="{FF2B5EF4-FFF2-40B4-BE49-F238E27FC236}">
                <a16:creationId xmlns:a16="http://schemas.microsoft.com/office/drawing/2014/main" id="{971EC48D-A408-4BCA-BAC0-BA22FAC9F869}"/>
              </a:ext>
            </a:extLst>
          </p:cNvPr>
          <p:cNvSpPr/>
          <p:nvPr/>
        </p:nvSpPr>
        <p:spPr>
          <a:xfrm>
            <a:off x="3159994" y="2079402"/>
            <a:ext cx="1550505" cy="4769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3491"/>
                </a:moveTo>
                <a:cubicBezTo>
                  <a:pt x="33421" y="6745"/>
                  <a:pt x="66842" y="0"/>
                  <a:pt x="86842" y="17751"/>
                </a:cubicBezTo>
                <a:cubicBezTo>
                  <a:pt x="106842" y="35502"/>
                  <a:pt x="120000" y="120000"/>
                  <a:pt x="120000" y="120000"/>
                </a:cubicBez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454;p28">
            <a:extLst>
              <a:ext uri="{FF2B5EF4-FFF2-40B4-BE49-F238E27FC236}">
                <a16:creationId xmlns:a16="http://schemas.microsoft.com/office/drawing/2014/main" id="{64217546-A91D-4DD5-9869-0B8FE811DACC}"/>
              </a:ext>
            </a:extLst>
          </p:cNvPr>
          <p:cNvSpPr/>
          <p:nvPr/>
        </p:nvSpPr>
        <p:spPr>
          <a:xfrm>
            <a:off x="4956460" y="2130202"/>
            <a:ext cx="1505534" cy="4769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3491"/>
                </a:moveTo>
                <a:cubicBezTo>
                  <a:pt x="33421" y="6745"/>
                  <a:pt x="66842" y="0"/>
                  <a:pt x="86842" y="17751"/>
                </a:cubicBezTo>
                <a:cubicBezTo>
                  <a:pt x="106842" y="35502"/>
                  <a:pt x="120000" y="120000"/>
                  <a:pt x="120000" y="120000"/>
                </a:cubicBez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455;p28">
            <a:extLst>
              <a:ext uri="{FF2B5EF4-FFF2-40B4-BE49-F238E27FC236}">
                <a16:creationId xmlns:a16="http://schemas.microsoft.com/office/drawing/2014/main" id="{EAA42BD9-9487-4B15-9615-0B698090AA82}"/>
              </a:ext>
            </a:extLst>
          </p:cNvPr>
          <p:cNvSpPr/>
          <p:nvPr/>
        </p:nvSpPr>
        <p:spPr>
          <a:xfrm>
            <a:off x="6732928" y="2164069"/>
            <a:ext cx="1540132" cy="4769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3491"/>
                </a:moveTo>
                <a:cubicBezTo>
                  <a:pt x="33421" y="6745"/>
                  <a:pt x="66842" y="0"/>
                  <a:pt x="86842" y="17751"/>
                </a:cubicBezTo>
                <a:cubicBezTo>
                  <a:pt x="106842" y="35502"/>
                  <a:pt x="120000" y="120000"/>
                  <a:pt x="120000" y="120000"/>
                </a:cubicBez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456;p28">
            <a:extLst>
              <a:ext uri="{FF2B5EF4-FFF2-40B4-BE49-F238E27FC236}">
                <a16:creationId xmlns:a16="http://schemas.microsoft.com/office/drawing/2014/main" id="{009EED70-AA6D-4DAF-A0D2-40B942685C49}"/>
              </a:ext>
            </a:extLst>
          </p:cNvPr>
          <p:cNvGrpSpPr/>
          <p:nvPr/>
        </p:nvGrpSpPr>
        <p:grpSpPr>
          <a:xfrm>
            <a:off x="3685347" y="2855785"/>
            <a:ext cx="2050305" cy="1599365"/>
            <a:chOff x="2760560" y="3026489"/>
            <a:chExt cx="2050305" cy="1599365"/>
          </a:xfrm>
        </p:grpSpPr>
        <p:sp>
          <p:nvSpPr>
            <p:cNvPr id="20" name="Google Shape;457;p28">
              <a:extLst>
                <a:ext uri="{FF2B5EF4-FFF2-40B4-BE49-F238E27FC236}">
                  <a16:creationId xmlns:a16="http://schemas.microsoft.com/office/drawing/2014/main" id="{3F12C08A-F4A9-403F-94BE-48DF9819154B}"/>
                </a:ext>
              </a:extLst>
            </p:cNvPr>
            <p:cNvSpPr txBox="1"/>
            <p:nvPr/>
          </p:nvSpPr>
          <p:spPr>
            <a:xfrm>
              <a:off x="2760560" y="3026489"/>
              <a:ext cx="2050305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Administrivia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stretch break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Google Shape;458;p28">
              <a:extLst>
                <a:ext uri="{FF2B5EF4-FFF2-40B4-BE49-F238E27FC236}">
                  <a16:creationId xmlns:a16="http://schemas.microsoft.com/office/drawing/2014/main" id="{DFF0E734-9F58-4370-A8E0-B3ED9155AA15}"/>
                </a:ext>
              </a:extLst>
            </p:cNvPr>
            <p:cNvCxnSpPr/>
            <p:nvPr/>
          </p:nvCxnSpPr>
          <p:spPr>
            <a:xfrm>
              <a:off x="3868785" y="3982391"/>
              <a:ext cx="1" cy="643463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</p:grpSp>
      <p:grpSp>
        <p:nvGrpSpPr>
          <p:cNvPr id="22" name="Google Shape;459;p28">
            <a:extLst>
              <a:ext uri="{FF2B5EF4-FFF2-40B4-BE49-F238E27FC236}">
                <a16:creationId xmlns:a16="http://schemas.microsoft.com/office/drawing/2014/main" id="{A5F4E033-FC5D-4C5A-96AE-7FF9173A8C22}"/>
              </a:ext>
            </a:extLst>
          </p:cNvPr>
          <p:cNvGrpSpPr/>
          <p:nvPr/>
        </p:nvGrpSpPr>
        <p:grpSpPr>
          <a:xfrm>
            <a:off x="7651637" y="2855785"/>
            <a:ext cx="1373966" cy="1597105"/>
            <a:chOff x="6726850" y="3026489"/>
            <a:chExt cx="1373966" cy="1597105"/>
          </a:xfrm>
        </p:grpSpPr>
        <p:sp>
          <p:nvSpPr>
            <p:cNvPr id="23" name="Google Shape;460;p28">
              <a:extLst>
                <a:ext uri="{FF2B5EF4-FFF2-40B4-BE49-F238E27FC236}">
                  <a16:creationId xmlns:a16="http://schemas.microsoft.com/office/drawing/2014/main" id="{8A985508-3E37-442D-AFAB-C243900027C4}"/>
                </a:ext>
              </a:extLst>
            </p:cNvPr>
            <p:cNvSpPr txBox="1"/>
            <p:nvPr/>
          </p:nvSpPr>
          <p:spPr>
            <a:xfrm>
              <a:off x="6726850" y="3026489"/>
              <a:ext cx="1373966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Summary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Bonus</a:t>
              </a:r>
              <a:endParaRPr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" name="Google Shape;461;p28">
              <a:extLst>
                <a:ext uri="{FF2B5EF4-FFF2-40B4-BE49-F238E27FC236}">
                  <a16:creationId xmlns:a16="http://schemas.microsoft.com/office/drawing/2014/main" id="{7CE0B657-3641-437E-A0F7-614F85F073A0}"/>
                </a:ext>
              </a:extLst>
            </p:cNvPr>
            <p:cNvCxnSpPr/>
            <p:nvPr/>
          </p:nvCxnSpPr>
          <p:spPr>
            <a:xfrm rot="5400000">
              <a:off x="7095067" y="4368800"/>
              <a:ext cx="508000" cy="1588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</p:grpSp>
      <p:grpSp>
        <p:nvGrpSpPr>
          <p:cNvPr id="25" name="Google Shape;462;p28">
            <a:extLst>
              <a:ext uri="{FF2B5EF4-FFF2-40B4-BE49-F238E27FC236}">
                <a16:creationId xmlns:a16="http://schemas.microsoft.com/office/drawing/2014/main" id="{058D6880-F93F-488C-842F-9EBBEF094572}"/>
              </a:ext>
            </a:extLst>
          </p:cNvPr>
          <p:cNvGrpSpPr/>
          <p:nvPr/>
        </p:nvGrpSpPr>
        <p:grpSpPr>
          <a:xfrm>
            <a:off x="5735653" y="2855785"/>
            <a:ext cx="1517198" cy="1599365"/>
            <a:chOff x="3930333" y="2433822"/>
            <a:chExt cx="1517198" cy="1599365"/>
          </a:xfrm>
        </p:grpSpPr>
        <p:sp>
          <p:nvSpPr>
            <p:cNvPr id="26" name="Google Shape;463;p28">
              <a:extLst>
                <a:ext uri="{FF2B5EF4-FFF2-40B4-BE49-F238E27FC236}">
                  <a16:creationId xmlns:a16="http://schemas.microsoft.com/office/drawing/2014/main" id="{E7875A96-934F-4050-A67E-49F2C9CA5F9D}"/>
                </a:ext>
              </a:extLst>
            </p:cNvPr>
            <p:cNvSpPr txBox="1"/>
            <p:nvPr/>
          </p:nvSpPr>
          <p:spPr>
            <a:xfrm>
              <a:off x="3930333" y="2433822"/>
              <a:ext cx="1517198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Open</a:t>
              </a:r>
              <a:b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Question</a:t>
              </a:r>
              <a:endParaRPr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" name="Google Shape;464;p28">
              <a:extLst>
                <a:ext uri="{FF2B5EF4-FFF2-40B4-BE49-F238E27FC236}">
                  <a16:creationId xmlns:a16="http://schemas.microsoft.com/office/drawing/2014/main" id="{F6FCBE5A-2393-4A0C-AC06-A99E14DEFF88}"/>
                </a:ext>
              </a:extLst>
            </p:cNvPr>
            <p:cNvCxnSpPr/>
            <p:nvPr/>
          </p:nvCxnSpPr>
          <p:spPr>
            <a:xfrm>
              <a:off x="4688932" y="3389724"/>
              <a:ext cx="0" cy="643463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</p:grpSp>
      <p:sp>
        <p:nvSpPr>
          <p:cNvPr id="28" name="Google Shape;465;p28">
            <a:extLst>
              <a:ext uri="{FF2B5EF4-FFF2-40B4-BE49-F238E27FC236}">
                <a16:creationId xmlns:a16="http://schemas.microsoft.com/office/drawing/2014/main" id="{9606D7C0-223B-49C8-96AF-D5D81472ADB6}"/>
              </a:ext>
            </a:extLst>
          </p:cNvPr>
          <p:cNvSpPr txBox="1"/>
          <p:nvPr/>
        </p:nvSpPr>
        <p:spPr>
          <a:xfrm>
            <a:off x="2402827" y="1899369"/>
            <a:ext cx="62869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845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Course Themes</a:t>
            </a:r>
          </a:p>
          <a:p>
            <a:endParaRPr lang="en-US" dirty="0"/>
          </a:p>
          <a:p>
            <a:r>
              <a:rPr lang="en-US" dirty="0"/>
              <a:t>Logistics</a:t>
            </a:r>
          </a:p>
          <a:p>
            <a:endParaRPr lang="en-US" dirty="0"/>
          </a:p>
          <a:p>
            <a:r>
              <a:rPr lang="en-US" b="1" dirty="0"/>
              <a:t>Running a program</a:t>
            </a:r>
          </a:p>
          <a:p>
            <a:endParaRPr lang="en-US" dirty="0"/>
          </a:p>
          <a:p>
            <a:r>
              <a:rPr lang="en-US" dirty="0"/>
              <a:t>Representing numbers with binary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90685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Hello World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What happens when you run “hello” on your system?</a:t>
            </a:r>
          </a:p>
          <a:p>
            <a:pPr lvl="1"/>
            <a:r>
              <a:rPr lang="en-US" dirty="0"/>
              <a:t>And </a:t>
            </a:r>
            <a:r>
              <a:rPr lang="en-US" i="1" dirty="0"/>
              <a:t>why</a:t>
            </a:r>
            <a:r>
              <a:rPr lang="en-US" dirty="0"/>
              <a:t> does it happen?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b="1" dirty="0"/>
              <a:t>Goal</a:t>
            </a:r>
            <a:r>
              <a:rPr lang="en-US" dirty="0"/>
              <a:t>: introduce key concepts, terminology, and components</a:t>
            </a:r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3276600" y="2392895"/>
            <a:ext cx="5181600" cy="252941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 * hello world 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stdio.h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endParaRPr lang="en-US" sz="1600" b="1" dirty="0">
              <a:latin typeface="Courier New" pitchFamily="49" charset="0"/>
            </a:endParaRP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main()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(“hello, world\n”);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}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BB8927D-7FA6-4ED8-8B54-2A14CB00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28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Compiling </a:t>
            </a:r>
            <a:r>
              <a:rPr lang="en-US" b="1" dirty="0">
                <a:latin typeface="Courier New" pitchFamily="49" charset="0"/>
              </a:rPr>
              <a:t>hello</a:t>
            </a:r>
          </a:p>
        </p:txBody>
      </p:sp>
      <p:sp>
        <p:nvSpPr>
          <p:cNvPr id="27653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Compiling </a:t>
            </a:r>
            <a:r>
              <a:rPr lang="en-US" b="1" dirty="0">
                <a:latin typeface="Courier New" pitchFamily="49" charset="0"/>
              </a:rPr>
              <a:t>hello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eaLnBrk="1" hangingPunct="1"/>
            <a:r>
              <a:rPr lang="en-US" dirty="0"/>
              <a:t>GCC is our compiler</a:t>
            </a:r>
          </a:p>
          <a:p>
            <a:pPr eaLnBrk="1" hangingPunct="1"/>
            <a:r>
              <a:rPr lang="en-US" dirty="0"/>
              <a:t>It takes our source code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hello.c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text file containing characters</a:t>
            </a:r>
          </a:p>
          <a:p>
            <a:pPr lvl="1"/>
            <a:r>
              <a:rPr lang="en-US" dirty="0"/>
              <a:t>Text file = readable by humans</a:t>
            </a:r>
          </a:p>
          <a:p>
            <a:pPr eaLnBrk="1" hangingPunct="1"/>
            <a:r>
              <a:rPr lang="en-US" dirty="0"/>
              <a:t>And translates (compiles) it into </a:t>
            </a:r>
            <a:r>
              <a:rPr lang="en-US" b="1" dirty="0"/>
              <a:t>assembly code</a:t>
            </a:r>
          </a:p>
          <a:p>
            <a:pPr lvl="1"/>
            <a:r>
              <a:rPr lang="en-US" dirty="0"/>
              <a:t>A text representation of x86 instructions</a:t>
            </a:r>
          </a:p>
          <a:p>
            <a:pPr lvl="1"/>
            <a:r>
              <a:rPr lang="en-US" dirty="0"/>
              <a:t>Here, not explicitly stored in a file</a:t>
            </a:r>
          </a:p>
          <a:p>
            <a:pPr lvl="1"/>
            <a:r>
              <a:rPr lang="en-US" dirty="0"/>
              <a:t>We’ll be working with assembly a lot this quarter</a:t>
            </a:r>
          </a:p>
          <a:p>
            <a:pPr eaLnBrk="1" hangingPunct="1"/>
            <a:r>
              <a:rPr lang="en-US" dirty="0"/>
              <a:t> Then translates (assembles) that into an executable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hello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binary file containing x86 machine code</a:t>
            </a:r>
          </a:p>
          <a:p>
            <a:pPr lvl="1"/>
            <a:r>
              <a:rPr lang="en-US" dirty="0"/>
              <a:t>Binary file = not meant to be read by humans (but sometimes we have to)</a:t>
            </a:r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1041400" y="1676400"/>
            <a:ext cx="5181600" cy="271356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600" b="1" dirty="0" err="1">
                <a:latin typeface="Courier New" pitchFamily="49" charset="0"/>
              </a:rPr>
              <a:t>unix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b="1" dirty="0" err="1">
                <a:latin typeface="Courier New" pitchFamily="49" charset="0"/>
              </a:rPr>
              <a:t>gcc</a:t>
            </a:r>
            <a:r>
              <a:rPr lang="en-US" sz="1600" b="1" dirty="0">
                <a:latin typeface="Courier New" pitchFamily="49" charset="0"/>
              </a:rPr>
              <a:t> –o hello </a:t>
            </a:r>
            <a:r>
              <a:rPr lang="en-US" sz="1600" b="1" dirty="0" err="1">
                <a:latin typeface="Courier New" pitchFamily="49" charset="0"/>
              </a:rPr>
              <a:t>hello.c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B2F5B04-FC87-4AED-9A63-C4EF249F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205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Running </a:t>
            </a:r>
            <a:r>
              <a:rPr lang="en-US" b="1" dirty="0">
                <a:latin typeface="Courier New" pitchFamily="49" charset="0"/>
              </a:rPr>
              <a:t>hello</a:t>
            </a:r>
          </a:p>
        </p:txBody>
      </p:sp>
      <p:sp>
        <p:nvSpPr>
          <p:cNvPr id="2765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Running </a:t>
            </a:r>
            <a:r>
              <a:rPr lang="en-US" b="1" dirty="0">
                <a:latin typeface="Courier New" pitchFamily="49" charset="0"/>
              </a:rPr>
              <a:t>hello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What does the shell do?</a:t>
            </a:r>
          </a:p>
          <a:p>
            <a:pPr lvl="1" eaLnBrk="1" hangingPunct="1"/>
            <a:r>
              <a:rPr lang="en-US" dirty="0"/>
              <a:t>Prints a prompt</a:t>
            </a:r>
          </a:p>
          <a:p>
            <a:pPr lvl="1" eaLnBrk="1" hangingPunct="1"/>
            <a:r>
              <a:rPr lang="en-US" dirty="0"/>
              <a:t>Waits for you to type a command</a:t>
            </a:r>
          </a:p>
          <a:p>
            <a:pPr lvl="1" eaLnBrk="1" hangingPunct="1"/>
            <a:r>
              <a:rPr lang="en-US" dirty="0"/>
              <a:t>Interpret the command</a:t>
            </a:r>
          </a:p>
          <a:p>
            <a:pPr lvl="1" eaLnBrk="1" hangingPunct="1"/>
            <a:r>
              <a:rPr lang="en-US" dirty="0"/>
              <a:t>Then loads and runs the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hello</a:t>
            </a:r>
            <a:r>
              <a:rPr lang="en-US" dirty="0"/>
              <a:t> program</a:t>
            </a:r>
          </a:p>
          <a:p>
            <a:pPr lvl="1" eaLnBrk="1" hangingPunct="1"/>
            <a:endParaRPr lang="en-US" dirty="0"/>
          </a:p>
          <a:p>
            <a:r>
              <a:rPr lang="en-US" dirty="0"/>
              <a:t>What happens at the hardware level?</a:t>
            </a:r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2209800" y="2057400"/>
            <a:ext cx="5181600" cy="830484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 err="1">
                <a:latin typeface="Courier New" pitchFamily="49" charset="0"/>
              </a:rPr>
              <a:t>unix</a:t>
            </a:r>
            <a:r>
              <a:rPr lang="en-US" sz="1600" b="1" dirty="0">
                <a:latin typeface="Courier New" pitchFamily="49" charset="0"/>
              </a:rPr>
              <a:t>&gt; ./hello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hello, world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 err="1">
                <a:latin typeface="Courier New" pitchFamily="49" charset="0"/>
              </a:rPr>
              <a:t>unix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DA1171B-E673-492D-BEDE-2FBF5CB3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019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Hardware organization</a:t>
            </a:r>
          </a:p>
        </p:txBody>
      </p:sp>
      <p:grpSp>
        <p:nvGrpSpPr>
          <p:cNvPr id="26629" name="Group 3"/>
          <p:cNvGrpSpPr>
            <a:grpSpLocks/>
          </p:cNvGrpSpPr>
          <p:nvPr/>
        </p:nvGrpSpPr>
        <p:grpSpPr bwMode="auto">
          <a:xfrm>
            <a:off x="2371518" y="2265312"/>
            <a:ext cx="7600052" cy="3887718"/>
            <a:chOff x="168" y="1433"/>
            <a:chExt cx="5005" cy="2589"/>
          </a:xfrm>
        </p:grpSpPr>
        <p:sp>
          <p:nvSpPr>
            <p:cNvPr id="26634" name="Rectangle 4"/>
            <p:cNvSpPr>
              <a:spLocks noChangeArrowheads="1"/>
            </p:cNvSpPr>
            <p:nvPr/>
          </p:nvSpPr>
          <p:spPr bwMode="auto">
            <a:xfrm>
              <a:off x="3963" y="1622"/>
              <a:ext cx="573" cy="576"/>
            </a:xfrm>
            <a:prstGeom prst="rect">
              <a:avLst/>
            </a:prstGeom>
            <a:solidFill>
              <a:srgbClr val="D3F2D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Main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26635" name="AutoShape 5"/>
            <p:cNvSpPr>
              <a:spLocks noChangeArrowheads="1"/>
            </p:cNvSpPr>
            <p:nvPr/>
          </p:nvSpPr>
          <p:spPr bwMode="auto">
            <a:xfrm>
              <a:off x="3003" y="1718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36" name="Rectangle 6"/>
            <p:cNvSpPr>
              <a:spLocks noChangeArrowheads="1"/>
            </p:cNvSpPr>
            <p:nvPr/>
          </p:nvSpPr>
          <p:spPr bwMode="auto">
            <a:xfrm>
              <a:off x="2427" y="1738"/>
              <a:ext cx="573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I/O 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bridge</a:t>
              </a:r>
            </a:p>
          </p:txBody>
        </p:sp>
        <p:sp>
          <p:nvSpPr>
            <p:cNvPr id="26637" name="AutoShape 7"/>
            <p:cNvSpPr>
              <a:spLocks noChangeArrowheads="1"/>
            </p:cNvSpPr>
            <p:nvPr/>
          </p:nvSpPr>
          <p:spPr bwMode="auto">
            <a:xfrm>
              <a:off x="1509" y="1718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49" name="Rectangle 19"/>
            <p:cNvSpPr>
              <a:spLocks noChangeArrowheads="1"/>
            </p:cNvSpPr>
            <p:nvPr/>
          </p:nvSpPr>
          <p:spPr bwMode="auto">
            <a:xfrm>
              <a:off x="216" y="1547"/>
              <a:ext cx="1268" cy="653"/>
            </a:xfrm>
            <a:prstGeom prst="rect">
              <a:avLst/>
            </a:prstGeom>
            <a:solidFill>
              <a:srgbClr val="EDEBCF"/>
            </a:solidFill>
            <a:ln w="12700" cap="rnd" cmpd="sng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r>
                <a:rPr lang="en-US" sz="1600" dirty="0">
                  <a:latin typeface="Helvetica"/>
                  <a:cs typeface="Helvetica"/>
                </a:rPr>
                <a:t>Processor</a:t>
              </a:r>
            </a:p>
          </p:txBody>
        </p:sp>
        <p:sp>
          <p:nvSpPr>
            <p:cNvPr id="26651" name="Text Box 21"/>
            <p:cNvSpPr txBox="1">
              <a:spLocks noChangeArrowheads="1"/>
            </p:cNvSpPr>
            <p:nvPr/>
          </p:nvSpPr>
          <p:spPr bwMode="auto">
            <a:xfrm>
              <a:off x="2059" y="1433"/>
              <a:ext cx="831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System bus</a:t>
              </a:r>
            </a:p>
          </p:txBody>
        </p:sp>
        <p:sp>
          <p:nvSpPr>
            <p:cNvPr id="26652" name="Line 22"/>
            <p:cNvSpPr>
              <a:spLocks noChangeShapeType="1"/>
            </p:cNvSpPr>
            <p:nvPr/>
          </p:nvSpPr>
          <p:spPr bwMode="auto">
            <a:xfrm flipH="1">
              <a:off x="1929" y="1638"/>
              <a:ext cx="19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3" name="Text Box 23"/>
            <p:cNvSpPr txBox="1">
              <a:spLocks noChangeArrowheads="1"/>
            </p:cNvSpPr>
            <p:nvPr/>
          </p:nvSpPr>
          <p:spPr bwMode="auto">
            <a:xfrm>
              <a:off x="3028" y="1433"/>
              <a:ext cx="865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Memory bus</a:t>
              </a:r>
            </a:p>
          </p:txBody>
        </p:sp>
        <p:sp>
          <p:nvSpPr>
            <p:cNvPr id="26654" name="Line 24"/>
            <p:cNvSpPr>
              <a:spLocks noChangeShapeType="1"/>
            </p:cNvSpPr>
            <p:nvPr/>
          </p:nvSpPr>
          <p:spPr bwMode="auto">
            <a:xfrm>
              <a:off x="3432" y="16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5" name="AutoShape 25"/>
            <p:cNvSpPr>
              <a:spLocks noChangeArrowheads="1"/>
            </p:cNvSpPr>
            <p:nvPr/>
          </p:nvSpPr>
          <p:spPr bwMode="auto">
            <a:xfrm>
              <a:off x="2568" y="215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6" name="AutoShape 26"/>
            <p:cNvSpPr>
              <a:spLocks noChangeArrowheads="1"/>
            </p:cNvSpPr>
            <p:nvPr/>
          </p:nvSpPr>
          <p:spPr bwMode="auto">
            <a:xfrm flipV="1">
              <a:off x="3264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7" name="Rectangle 27"/>
            <p:cNvSpPr>
              <a:spLocks noChangeArrowheads="1"/>
            </p:cNvSpPr>
            <p:nvPr/>
          </p:nvSpPr>
          <p:spPr bwMode="auto">
            <a:xfrm>
              <a:off x="3000" y="3070"/>
              <a:ext cx="816" cy="328"/>
            </a:xfrm>
            <a:prstGeom prst="rect">
              <a:avLst/>
            </a:prstGeom>
            <a:solidFill>
              <a:srgbClr val="D3F2D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Disk 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controller</a:t>
              </a:r>
            </a:p>
          </p:txBody>
        </p:sp>
        <p:sp>
          <p:nvSpPr>
            <p:cNvPr id="26658" name="AutoShape 28"/>
            <p:cNvSpPr>
              <a:spLocks noChangeArrowheads="1"/>
            </p:cNvSpPr>
            <p:nvPr/>
          </p:nvSpPr>
          <p:spPr bwMode="auto">
            <a:xfrm flipV="1">
              <a:off x="1796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9" name="Rectangle 29"/>
            <p:cNvSpPr>
              <a:spLocks noChangeArrowheads="1"/>
            </p:cNvSpPr>
            <p:nvPr/>
          </p:nvSpPr>
          <p:spPr bwMode="auto">
            <a:xfrm>
              <a:off x="1532" y="3070"/>
              <a:ext cx="816" cy="328"/>
            </a:xfrm>
            <a:prstGeom prst="rect">
              <a:avLst/>
            </a:prstGeom>
            <a:solidFill>
              <a:srgbClr val="FFFFC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Graphics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adapter</a:t>
              </a:r>
            </a:p>
          </p:txBody>
        </p:sp>
        <p:sp>
          <p:nvSpPr>
            <p:cNvPr id="26660" name="AutoShape 30"/>
            <p:cNvSpPr>
              <a:spLocks noChangeArrowheads="1"/>
            </p:cNvSpPr>
            <p:nvPr/>
          </p:nvSpPr>
          <p:spPr bwMode="auto">
            <a:xfrm flipV="1">
              <a:off x="740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1" name="Rectangle 31"/>
            <p:cNvSpPr>
              <a:spLocks noChangeArrowheads="1"/>
            </p:cNvSpPr>
            <p:nvPr/>
          </p:nvSpPr>
          <p:spPr bwMode="auto">
            <a:xfrm>
              <a:off x="524" y="3062"/>
              <a:ext cx="720" cy="3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USB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controller</a:t>
              </a:r>
            </a:p>
          </p:txBody>
        </p:sp>
        <p:sp>
          <p:nvSpPr>
            <p:cNvPr id="26662" name="Line 32"/>
            <p:cNvSpPr>
              <a:spLocks noChangeShapeType="1"/>
            </p:cNvSpPr>
            <p:nvPr/>
          </p:nvSpPr>
          <p:spPr bwMode="auto">
            <a:xfrm>
              <a:off x="668" y="339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3" name="Line 33"/>
            <p:cNvSpPr>
              <a:spLocks noChangeShapeType="1"/>
            </p:cNvSpPr>
            <p:nvPr/>
          </p:nvSpPr>
          <p:spPr bwMode="auto">
            <a:xfrm>
              <a:off x="1148" y="339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4" name="Text Box 34"/>
            <p:cNvSpPr txBox="1">
              <a:spLocks noChangeArrowheads="1"/>
            </p:cNvSpPr>
            <p:nvPr/>
          </p:nvSpPr>
          <p:spPr bwMode="auto">
            <a:xfrm>
              <a:off x="341" y="3536"/>
              <a:ext cx="52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Mouse</a:t>
              </a:r>
            </a:p>
          </p:txBody>
        </p:sp>
        <p:sp>
          <p:nvSpPr>
            <p:cNvPr id="26665" name="Text Box 35"/>
            <p:cNvSpPr txBox="1">
              <a:spLocks noChangeArrowheads="1"/>
            </p:cNvSpPr>
            <p:nvPr/>
          </p:nvSpPr>
          <p:spPr bwMode="auto">
            <a:xfrm>
              <a:off x="864" y="3535"/>
              <a:ext cx="700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Keyboard</a:t>
              </a:r>
            </a:p>
          </p:txBody>
        </p:sp>
        <p:sp>
          <p:nvSpPr>
            <p:cNvPr id="26666" name="Line 36"/>
            <p:cNvSpPr>
              <a:spLocks noChangeShapeType="1"/>
            </p:cNvSpPr>
            <p:nvPr/>
          </p:nvSpPr>
          <p:spPr bwMode="auto">
            <a:xfrm>
              <a:off x="1964" y="342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7" name="Text Box 37"/>
            <p:cNvSpPr txBox="1">
              <a:spLocks noChangeArrowheads="1"/>
            </p:cNvSpPr>
            <p:nvPr/>
          </p:nvSpPr>
          <p:spPr bwMode="auto">
            <a:xfrm>
              <a:off x="1667" y="3546"/>
              <a:ext cx="565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Display</a:t>
              </a:r>
            </a:p>
          </p:txBody>
        </p:sp>
        <p:sp>
          <p:nvSpPr>
            <p:cNvPr id="26668" name="Line 38"/>
            <p:cNvSpPr>
              <a:spLocks noChangeShapeType="1"/>
            </p:cNvSpPr>
            <p:nvPr/>
          </p:nvSpPr>
          <p:spPr bwMode="auto">
            <a:xfrm>
              <a:off x="3416" y="339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9" name="AutoShape 39"/>
            <p:cNvSpPr>
              <a:spLocks noChangeArrowheads="1"/>
            </p:cNvSpPr>
            <p:nvPr/>
          </p:nvSpPr>
          <p:spPr bwMode="auto">
            <a:xfrm>
              <a:off x="3224" y="3638"/>
              <a:ext cx="384" cy="384"/>
            </a:xfrm>
            <a:prstGeom prst="can">
              <a:avLst>
                <a:gd name="adj" fmla="val 25000"/>
              </a:avLst>
            </a:prstGeom>
            <a:solidFill>
              <a:srgbClr val="D3F2D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Disk</a:t>
              </a:r>
            </a:p>
          </p:txBody>
        </p:sp>
        <p:sp>
          <p:nvSpPr>
            <p:cNvPr id="26670" name="AutoShape 40"/>
            <p:cNvSpPr>
              <a:spLocks noChangeArrowheads="1"/>
            </p:cNvSpPr>
            <p:nvPr/>
          </p:nvSpPr>
          <p:spPr bwMode="auto">
            <a:xfrm>
              <a:off x="168" y="2478"/>
              <a:ext cx="4584" cy="248"/>
            </a:xfrm>
            <a:prstGeom prst="leftRightArrow">
              <a:avLst>
                <a:gd name="adj1" fmla="val 48611"/>
                <a:gd name="adj2" fmla="val 95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1" name="Rectangle 41"/>
            <p:cNvSpPr>
              <a:spLocks noChangeArrowheads="1"/>
            </p:cNvSpPr>
            <p:nvPr/>
          </p:nvSpPr>
          <p:spPr bwMode="auto">
            <a:xfrm>
              <a:off x="846" y="2739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2" name="Rectangle 42"/>
            <p:cNvSpPr>
              <a:spLocks noChangeArrowheads="1"/>
            </p:cNvSpPr>
            <p:nvPr/>
          </p:nvSpPr>
          <p:spPr bwMode="auto">
            <a:xfrm>
              <a:off x="1902" y="2733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3" name="Rectangle 43"/>
            <p:cNvSpPr>
              <a:spLocks noChangeArrowheads="1"/>
            </p:cNvSpPr>
            <p:nvPr/>
          </p:nvSpPr>
          <p:spPr bwMode="auto">
            <a:xfrm>
              <a:off x="3372" y="2727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4" name="Text Box 44"/>
            <p:cNvSpPr txBox="1">
              <a:spLocks noChangeArrowheads="1"/>
            </p:cNvSpPr>
            <p:nvPr/>
          </p:nvSpPr>
          <p:spPr bwMode="auto">
            <a:xfrm>
              <a:off x="2411" y="2739"/>
              <a:ext cx="561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I/O bus</a:t>
              </a:r>
            </a:p>
          </p:txBody>
        </p:sp>
        <p:sp>
          <p:nvSpPr>
            <p:cNvPr id="26675" name="Rectangle 45"/>
            <p:cNvSpPr>
              <a:spLocks noChangeArrowheads="1"/>
            </p:cNvSpPr>
            <p:nvPr/>
          </p:nvSpPr>
          <p:spPr bwMode="auto">
            <a:xfrm>
              <a:off x="2673" y="2688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6" name="Rectangle 46"/>
            <p:cNvSpPr>
              <a:spLocks noChangeArrowheads="1"/>
            </p:cNvSpPr>
            <p:nvPr/>
          </p:nvSpPr>
          <p:spPr bwMode="auto">
            <a:xfrm>
              <a:off x="3864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7" name="Rectangle 47"/>
            <p:cNvSpPr>
              <a:spLocks noChangeArrowheads="1"/>
            </p:cNvSpPr>
            <p:nvPr/>
          </p:nvSpPr>
          <p:spPr bwMode="auto">
            <a:xfrm>
              <a:off x="4056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8" name="Rectangle 48"/>
            <p:cNvSpPr>
              <a:spLocks noChangeArrowheads="1"/>
            </p:cNvSpPr>
            <p:nvPr/>
          </p:nvSpPr>
          <p:spPr bwMode="auto">
            <a:xfrm>
              <a:off x="4248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9" name="Text Box 49"/>
            <p:cNvSpPr txBox="1">
              <a:spLocks noChangeArrowheads="1"/>
            </p:cNvSpPr>
            <p:nvPr/>
          </p:nvSpPr>
          <p:spPr bwMode="auto">
            <a:xfrm>
              <a:off x="3834" y="2914"/>
              <a:ext cx="1339" cy="7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Expansion slots for</a:t>
              </a:r>
            </a:p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other devices such</a:t>
              </a:r>
            </a:p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as network adapters</a:t>
              </a:r>
            </a:p>
            <a:p>
              <a:pPr eaLnBrk="0" hangingPunct="0">
                <a:buNone/>
              </a:pPr>
              <a:endParaRPr lang="en-US" sz="1600" dirty="0">
                <a:latin typeface="Helvetica" pitchFamily="34" charset="0"/>
              </a:endParaRPr>
            </a:p>
          </p:txBody>
        </p:sp>
        <p:sp>
          <p:nvSpPr>
            <p:cNvPr id="26680" name="Text Box 50"/>
            <p:cNvSpPr txBox="1">
              <a:spLocks noChangeArrowheads="1"/>
            </p:cNvSpPr>
            <p:nvPr/>
          </p:nvSpPr>
          <p:spPr bwMode="auto">
            <a:xfrm>
              <a:off x="3639" y="3611"/>
              <a:ext cx="1256" cy="3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b="1" i="1" dirty="0">
                  <a:latin typeface="Courier New" pitchFamily="49" charset="0"/>
                </a:rPr>
                <a:t>hello</a:t>
              </a:r>
              <a:r>
                <a:rPr lang="en-US" sz="1600" i="1" dirty="0">
                  <a:latin typeface="Helvetica" pitchFamily="34" charset="0"/>
                </a:rPr>
                <a:t> executable </a:t>
              </a:r>
            </a:p>
            <a:p>
              <a:pPr algn="ctr" eaLnBrk="0" hangingPunct="0">
                <a:buNone/>
              </a:pPr>
              <a:r>
                <a:rPr lang="en-US" sz="1600" i="1" dirty="0">
                  <a:latin typeface="Helvetica" pitchFamily="34" charset="0"/>
                </a:rPr>
                <a:t>stored on disk</a:t>
              </a:r>
            </a:p>
          </p:txBody>
        </p:sp>
      </p:grpSp>
      <p:sp>
        <p:nvSpPr>
          <p:cNvPr id="586804" name="AutoShape 52"/>
          <p:cNvSpPr>
            <a:spLocks noChangeArrowheads="1"/>
          </p:cNvSpPr>
          <p:nvPr/>
        </p:nvSpPr>
        <p:spPr bwMode="auto">
          <a:xfrm>
            <a:off x="5008595" y="1353324"/>
            <a:ext cx="2317750" cy="373876"/>
          </a:xfrm>
          <a:prstGeom prst="wedgeRectCallout">
            <a:avLst>
              <a:gd name="adj1" fmla="val -17303"/>
              <a:gd name="adj2" fmla="val 192631"/>
            </a:avLst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buNone/>
            </a:pPr>
            <a:r>
              <a:rPr lang="en-US" sz="1600" dirty="0">
                <a:latin typeface="Arial" charset="0"/>
              </a:rPr>
              <a:t>Buses: transfer data</a:t>
            </a:r>
          </a:p>
        </p:txBody>
      </p:sp>
      <p:sp>
        <p:nvSpPr>
          <p:cNvPr id="586805" name="AutoShape 53"/>
          <p:cNvSpPr>
            <a:spLocks noChangeArrowheads="1"/>
          </p:cNvSpPr>
          <p:nvPr/>
        </p:nvSpPr>
        <p:spPr bwMode="auto">
          <a:xfrm>
            <a:off x="1600201" y="6053666"/>
            <a:ext cx="3563825" cy="665478"/>
          </a:xfrm>
          <a:prstGeom prst="wedgeRectCallout">
            <a:avLst>
              <a:gd name="adj1" fmla="val 8208"/>
              <a:gd name="adj2" fmla="val -104279"/>
            </a:avLst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buNone/>
            </a:pPr>
            <a:r>
              <a:rPr lang="en-US" sz="1600" dirty="0" err="1">
                <a:latin typeface="Arial" charset="0"/>
              </a:rPr>
              <a:t>Input/Output</a:t>
            </a:r>
            <a:r>
              <a:rPr lang="en-US" sz="1600" dirty="0">
                <a:latin typeface="Arial" charset="0"/>
              </a:rPr>
              <a:t> (I/O) Devices:</a:t>
            </a:r>
          </a:p>
          <a:p>
            <a:pPr>
              <a:buNone/>
            </a:pPr>
            <a:r>
              <a:rPr lang="en-US" sz="1600" dirty="0">
                <a:latin typeface="Arial" charset="0"/>
              </a:rPr>
              <a:t>System connections to outside world.</a:t>
            </a:r>
          </a:p>
        </p:txBody>
      </p:sp>
      <p:sp>
        <p:nvSpPr>
          <p:cNvPr id="586806" name="AutoShape 54"/>
          <p:cNvSpPr>
            <a:spLocks noChangeArrowheads="1"/>
          </p:cNvSpPr>
          <p:nvPr/>
        </p:nvSpPr>
        <p:spPr bwMode="auto">
          <a:xfrm>
            <a:off x="7504779" y="1270149"/>
            <a:ext cx="3066760" cy="835678"/>
          </a:xfrm>
          <a:prstGeom prst="wedgeRectCallout">
            <a:avLst>
              <a:gd name="adj1" fmla="val -14657"/>
              <a:gd name="adj2" fmla="val 97701"/>
            </a:avLst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buNone/>
            </a:pPr>
            <a:r>
              <a:rPr lang="en-US" sz="1600" dirty="0">
                <a:latin typeface="Arial" charset="0"/>
              </a:rPr>
              <a:t>Main mem.: Temporary storage device. Holds both a program and the data it manipulates.</a:t>
            </a:r>
          </a:p>
        </p:txBody>
      </p:sp>
      <p:sp>
        <p:nvSpPr>
          <p:cNvPr id="586807" name="AutoShape 55"/>
          <p:cNvSpPr>
            <a:spLocks noChangeArrowheads="1"/>
          </p:cNvSpPr>
          <p:nvPr/>
        </p:nvSpPr>
        <p:spPr bwMode="auto">
          <a:xfrm>
            <a:off x="2311192" y="1203183"/>
            <a:ext cx="2136775" cy="873126"/>
          </a:xfrm>
          <a:prstGeom prst="wedgeRectCallout">
            <a:avLst>
              <a:gd name="adj1" fmla="val -12502"/>
              <a:gd name="adj2" fmla="val 85892"/>
            </a:avLst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buNone/>
            </a:pPr>
            <a:r>
              <a:rPr lang="en-US" sz="1600" dirty="0">
                <a:latin typeface="Arial" charset="0"/>
              </a:rPr>
              <a:t>Processor: Executes instructions stored in main memory</a:t>
            </a:r>
          </a:p>
        </p:txBody>
      </p:sp>
      <p:sp>
        <p:nvSpPr>
          <p:cNvPr id="57" name="AutoShape 53"/>
          <p:cNvSpPr>
            <a:spLocks noChangeArrowheads="1"/>
          </p:cNvSpPr>
          <p:nvPr/>
        </p:nvSpPr>
        <p:spPr bwMode="auto">
          <a:xfrm>
            <a:off x="5232404" y="6002869"/>
            <a:ext cx="1642530" cy="618065"/>
          </a:xfrm>
          <a:prstGeom prst="wedgeRectCallout">
            <a:avLst>
              <a:gd name="adj1" fmla="val 55563"/>
              <a:gd name="adj2" fmla="val -90581"/>
            </a:avLst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buNone/>
            </a:pPr>
            <a:r>
              <a:rPr lang="en-US" sz="1600" dirty="0">
                <a:latin typeface="Arial" charset="0"/>
              </a:rPr>
              <a:t>Disk: Persistent</a:t>
            </a:r>
            <a:br>
              <a:rPr lang="en-US" sz="1600" dirty="0">
                <a:latin typeface="Arial" charset="0"/>
              </a:rPr>
            </a:br>
            <a:r>
              <a:rPr lang="en-US" sz="1600" dirty="0">
                <a:latin typeface="Arial" charset="0"/>
              </a:rPr>
              <a:t>storage device</a:t>
            </a:r>
          </a:p>
        </p:txBody>
      </p:sp>
      <p:sp>
        <p:nvSpPr>
          <p:cNvPr id="44" name="Slide Number Placeholder 3">
            <a:extLst>
              <a:ext uri="{FF2B5EF4-FFF2-40B4-BE49-F238E27FC236}">
                <a16:creationId xmlns:a16="http://schemas.microsoft.com/office/drawing/2014/main" id="{4C0ABC9F-688A-43C5-8E2B-C609E010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20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804" grpId="0" animBg="1"/>
      <p:bldP spid="586804" grpId="1" animBg="1"/>
      <p:bldP spid="586805" grpId="0" animBg="1"/>
      <p:bldP spid="586805" grpId="1" animBg="1"/>
      <p:bldP spid="586806" grpId="0" animBg="1"/>
      <p:bldP spid="586806" grpId="1" animBg="1"/>
      <p:bldP spid="586807" grpId="0" animBg="1"/>
      <p:bldP spid="586807" grpId="1" animBg="1"/>
      <p:bldP spid="5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Running </a:t>
            </a:r>
            <a:r>
              <a:rPr lang="en-US" b="1" dirty="0">
                <a:latin typeface="Courier New" pitchFamily="49" charset="0"/>
              </a:rPr>
              <a:t>hello</a:t>
            </a:r>
            <a:endParaRPr lang="en-US" b="1" dirty="0"/>
          </a:p>
        </p:txBody>
      </p:sp>
      <p:grpSp>
        <p:nvGrpSpPr>
          <p:cNvPr id="26629" name="Group 3"/>
          <p:cNvGrpSpPr>
            <a:grpSpLocks/>
          </p:cNvGrpSpPr>
          <p:nvPr/>
        </p:nvGrpSpPr>
        <p:grpSpPr bwMode="auto">
          <a:xfrm>
            <a:off x="2371518" y="2265312"/>
            <a:ext cx="7600052" cy="3887718"/>
            <a:chOff x="168" y="1433"/>
            <a:chExt cx="5005" cy="2589"/>
          </a:xfrm>
        </p:grpSpPr>
        <p:sp>
          <p:nvSpPr>
            <p:cNvPr id="26634" name="Rectangle 4"/>
            <p:cNvSpPr>
              <a:spLocks noChangeArrowheads="1"/>
            </p:cNvSpPr>
            <p:nvPr/>
          </p:nvSpPr>
          <p:spPr bwMode="auto">
            <a:xfrm>
              <a:off x="3963" y="1622"/>
              <a:ext cx="573" cy="576"/>
            </a:xfrm>
            <a:prstGeom prst="rect">
              <a:avLst/>
            </a:prstGeom>
            <a:solidFill>
              <a:srgbClr val="D3F2D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Main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26635" name="AutoShape 5"/>
            <p:cNvSpPr>
              <a:spLocks noChangeArrowheads="1"/>
            </p:cNvSpPr>
            <p:nvPr/>
          </p:nvSpPr>
          <p:spPr bwMode="auto">
            <a:xfrm>
              <a:off x="3003" y="1718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36" name="Rectangle 6"/>
            <p:cNvSpPr>
              <a:spLocks noChangeArrowheads="1"/>
            </p:cNvSpPr>
            <p:nvPr/>
          </p:nvSpPr>
          <p:spPr bwMode="auto">
            <a:xfrm>
              <a:off x="2427" y="1738"/>
              <a:ext cx="573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I/O 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bridge</a:t>
              </a:r>
            </a:p>
          </p:txBody>
        </p:sp>
        <p:sp>
          <p:nvSpPr>
            <p:cNvPr id="26637" name="AutoShape 7"/>
            <p:cNvSpPr>
              <a:spLocks noChangeArrowheads="1"/>
            </p:cNvSpPr>
            <p:nvPr/>
          </p:nvSpPr>
          <p:spPr bwMode="auto">
            <a:xfrm>
              <a:off x="1509" y="1718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49" name="Rectangle 19"/>
            <p:cNvSpPr>
              <a:spLocks noChangeArrowheads="1"/>
            </p:cNvSpPr>
            <p:nvPr/>
          </p:nvSpPr>
          <p:spPr bwMode="auto">
            <a:xfrm>
              <a:off x="216" y="1547"/>
              <a:ext cx="1268" cy="653"/>
            </a:xfrm>
            <a:prstGeom prst="rect">
              <a:avLst/>
            </a:prstGeom>
            <a:solidFill>
              <a:srgbClr val="EDEBCF"/>
            </a:solidFill>
            <a:ln w="12700" cap="rnd" cmpd="sng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r>
                <a:rPr lang="en-US" sz="1600" dirty="0">
                  <a:latin typeface="Helvetica"/>
                  <a:cs typeface="Helvetica"/>
                </a:rPr>
                <a:t>Processor</a:t>
              </a:r>
            </a:p>
          </p:txBody>
        </p:sp>
        <p:sp>
          <p:nvSpPr>
            <p:cNvPr id="26651" name="Text Box 21"/>
            <p:cNvSpPr txBox="1">
              <a:spLocks noChangeArrowheads="1"/>
            </p:cNvSpPr>
            <p:nvPr/>
          </p:nvSpPr>
          <p:spPr bwMode="auto">
            <a:xfrm>
              <a:off x="2059" y="1433"/>
              <a:ext cx="831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System bus</a:t>
              </a:r>
            </a:p>
          </p:txBody>
        </p:sp>
        <p:sp>
          <p:nvSpPr>
            <p:cNvPr id="26652" name="Line 22"/>
            <p:cNvSpPr>
              <a:spLocks noChangeShapeType="1"/>
            </p:cNvSpPr>
            <p:nvPr/>
          </p:nvSpPr>
          <p:spPr bwMode="auto">
            <a:xfrm flipH="1">
              <a:off x="1929" y="1638"/>
              <a:ext cx="19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3" name="Text Box 23"/>
            <p:cNvSpPr txBox="1">
              <a:spLocks noChangeArrowheads="1"/>
            </p:cNvSpPr>
            <p:nvPr/>
          </p:nvSpPr>
          <p:spPr bwMode="auto">
            <a:xfrm>
              <a:off x="3028" y="1433"/>
              <a:ext cx="865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Memory bus</a:t>
              </a:r>
            </a:p>
          </p:txBody>
        </p:sp>
        <p:sp>
          <p:nvSpPr>
            <p:cNvPr id="26654" name="Line 24"/>
            <p:cNvSpPr>
              <a:spLocks noChangeShapeType="1"/>
            </p:cNvSpPr>
            <p:nvPr/>
          </p:nvSpPr>
          <p:spPr bwMode="auto">
            <a:xfrm>
              <a:off x="3432" y="16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5" name="AutoShape 25"/>
            <p:cNvSpPr>
              <a:spLocks noChangeArrowheads="1"/>
            </p:cNvSpPr>
            <p:nvPr/>
          </p:nvSpPr>
          <p:spPr bwMode="auto">
            <a:xfrm>
              <a:off x="2568" y="215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6" name="AutoShape 26"/>
            <p:cNvSpPr>
              <a:spLocks noChangeArrowheads="1"/>
            </p:cNvSpPr>
            <p:nvPr/>
          </p:nvSpPr>
          <p:spPr bwMode="auto">
            <a:xfrm flipV="1">
              <a:off x="3264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7" name="Rectangle 27"/>
            <p:cNvSpPr>
              <a:spLocks noChangeArrowheads="1"/>
            </p:cNvSpPr>
            <p:nvPr/>
          </p:nvSpPr>
          <p:spPr bwMode="auto">
            <a:xfrm>
              <a:off x="3000" y="3070"/>
              <a:ext cx="816" cy="328"/>
            </a:xfrm>
            <a:prstGeom prst="rect">
              <a:avLst/>
            </a:prstGeom>
            <a:solidFill>
              <a:srgbClr val="D3F2D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Disk 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controller</a:t>
              </a:r>
            </a:p>
          </p:txBody>
        </p:sp>
        <p:sp>
          <p:nvSpPr>
            <p:cNvPr id="26658" name="AutoShape 28"/>
            <p:cNvSpPr>
              <a:spLocks noChangeArrowheads="1"/>
            </p:cNvSpPr>
            <p:nvPr/>
          </p:nvSpPr>
          <p:spPr bwMode="auto">
            <a:xfrm flipV="1">
              <a:off x="1796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9" name="Rectangle 29"/>
            <p:cNvSpPr>
              <a:spLocks noChangeArrowheads="1"/>
            </p:cNvSpPr>
            <p:nvPr/>
          </p:nvSpPr>
          <p:spPr bwMode="auto">
            <a:xfrm>
              <a:off x="1532" y="3070"/>
              <a:ext cx="816" cy="328"/>
            </a:xfrm>
            <a:prstGeom prst="rect">
              <a:avLst/>
            </a:prstGeom>
            <a:solidFill>
              <a:srgbClr val="FFFFC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Graphics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adapter</a:t>
              </a:r>
            </a:p>
          </p:txBody>
        </p:sp>
        <p:sp>
          <p:nvSpPr>
            <p:cNvPr id="26660" name="AutoShape 30"/>
            <p:cNvSpPr>
              <a:spLocks noChangeArrowheads="1"/>
            </p:cNvSpPr>
            <p:nvPr/>
          </p:nvSpPr>
          <p:spPr bwMode="auto">
            <a:xfrm flipV="1">
              <a:off x="740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1" name="Rectangle 31"/>
            <p:cNvSpPr>
              <a:spLocks noChangeArrowheads="1"/>
            </p:cNvSpPr>
            <p:nvPr/>
          </p:nvSpPr>
          <p:spPr bwMode="auto">
            <a:xfrm>
              <a:off x="524" y="3062"/>
              <a:ext cx="720" cy="3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USB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controller</a:t>
              </a:r>
            </a:p>
          </p:txBody>
        </p:sp>
        <p:sp>
          <p:nvSpPr>
            <p:cNvPr id="26662" name="Line 32"/>
            <p:cNvSpPr>
              <a:spLocks noChangeShapeType="1"/>
            </p:cNvSpPr>
            <p:nvPr/>
          </p:nvSpPr>
          <p:spPr bwMode="auto">
            <a:xfrm>
              <a:off x="668" y="339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3" name="Line 33"/>
            <p:cNvSpPr>
              <a:spLocks noChangeShapeType="1"/>
            </p:cNvSpPr>
            <p:nvPr/>
          </p:nvSpPr>
          <p:spPr bwMode="auto">
            <a:xfrm>
              <a:off x="1148" y="339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6" name="Line 36"/>
            <p:cNvSpPr>
              <a:spLocks noChangeShapeType="1"/>
            </p:cNvSpPr>
            <p:nvPr/>
          </p:nvSpPr>
          <p:spPr bwMode="auto">
            <a:xfrm>
              <a:off x="1964" y="342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7" name="Text Box 37"/>
            <p:cNvSpPr txBox="1">
              <a:spLocks noChangeArrowheads="1"/>
            </p:cNvSpPr>
            <p:nvPr/>
          </p:nvSpPr>
          <p:spPr bwMode="auto">
            <a:xfrm>
              <a:off x="1667" y="3546"/>
              <a:ext cx="565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Display</a:t>
              </a:r>
            </a:p>
          </p:txBody>
        </p:sp>
        <p:sp>
          <p:nvSpPr>
            <p:cNvPr id="26668" name="Line 38"/>
            <p:cNvSpPr>
              <a:spLocks noChangeShapeType="1"/>
            </p:cNvSpPr>
            <p:nvPr/>
          </p:nvSpPr>
          <p:spPr bwMode="auto">
            <a:xfrm>
              <a:off x="3416" y="339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9" name="AutoShape 39"/>
            <p:cNvSpPr>
              <a:spLocks noChangeArrowheads="1"/>
            </p:cNvSpPr>
            <p:nvPr/>
          </p:nvSpPr>
          <p:spPr bwMode="auto">
            <a:xfrm>
              <a:off x="3224" y="3638"/>
              <a:ext cx="384" cy="384"/>
            </a:xfrm>
            <a:prstGeom prst="can">
              <a:avLst>
                <a:gd name="adj" fmla="val 25000"/>
              </a:avLst>
            </a:prstGeom>
            <a:solidFill>
              <a:srgbClr val="D3F2D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Disk</a:t>
              </a:r>
            </a:p>
          </p:txBody>
        </p:sp>
        <p:sp>
          <p:nvSpPr>
            <p:cNvPr id="26670" name="AutoShape 40"/>
            <p:cNvSpPr>
              <a:spLocks noChangeArrowheads="1"/>
            </p:cNvSpPr>
            <p:nvPr/>
          </p:nvSpPr>
          <p:spPr bwMode="auto">
            <a:xfrm>
              <a:off x="168" y="2478"/>
              <a:ext cx="4584" cy="248"/>
            </a:xfrm>
            <a:prstGeom prst="leftRightArrow">
              <a:avLst>
                <a:gd name="adj1" fmla="val 48611"/>
                <a:gd name="adj2" fmla="val 95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1" name="Rectangle 41"/>
            <p:cNvSpPr>
              <a:spLocks noChangeArrowheads="1"/>
            </p:cNvSpPr>
            <p:nvPr/>
          </p:nvSpPr>
          <p:spPr bwMode="auto">
            <a:xfrm>
              <a:off x="846" y="2739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2" name="Rectangle 42"/>
            <p:cNvSpPr>
              <a:spLocks noChangeArrowheads="1"/>
            </p:cNvSpPr>
            <p:nvPr/>
          </p:nvSpPr>
          <p:spPr bwMode="auto">
            <a:xfrm>
              <a:off x="1902" y="2733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3" name="Rectangle 43"/>
            <p:cNvSpPr>
              <a:spLocks noChangeArrowheads="1"/>
            </p:cNvSpPr>
            <p:nvPr/>
          </p:nvSpPr>
          <p:spPr bwMode="auto">
            <a:xfrm>
              <a:off x="3372" y="2727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4" name="Text Box 44"/>
            <p:cNvSpPr txBox="1">
              <a:spLocks noChangeArrowheads="1"/>
            </p:cNvSpPr>
            <p:nvPr/>
          </p:nvSpPr>
          <p:spPr bwMode="auto">
            <a:xfrm>
              <a:off x="2414" y="2744"/>
              <a:ext cx="561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I/O bus</a:t>
              </a:r>
            </a:p>
          </p:txBody>
        </p:sp>
        <p:sp>
          <p:nvSpPr>
            <p:cNvPr id="26675" name="Rectangle 45"/>
            <p:cNvSpPr>
              <a:spLocks noChangeArrowheads="1"/>
            </p:cNvSpPr>
            <p:nvPr/>
          </p:nvSpPr>
          <p:spPr bwMode="auto">
            <a:xfrm>
              <a:off x="2673" y="2688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6" name="Rectangle 46"/>
            <p:cNvSpPr>
              <a:spLocks noChangeArrowheads="1"/>
            </p:cNvSpPr>
            <p:nvPr/>
          </p:nvSpPr>
          <p:spPr bwMode="auto">
            <a:xfrm>
              <a:off x="3864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7" name="Rectangle 47"/>
            <p:cNvSpPr>
              <a:spLocks noChangeArrowheads="1"/>
            </p:cNvSpPr>
            <p:nvPr/>
          </p:nvSpPr>
          <p:spPr bwMode="auto">
            <a:xfrm>
              <a:off x="4056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8" name="Rectangle 48"/>
            <p:cNvSpPr>
              <a:spLocks noChangeArrowheads="1"/>
            </p:cNvSpPr>
            <p:nvPr/>
          </p:nvSpPr>
          <p:spPr bwMode="auto">
            <a:xfrm>
              <a:off x="4248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9" name="Text Box 49"/>
            <p:cNvSpPr txBox="1">
              <a:spLocks noChangeArrowheads="1"/>
            </p:cNvSpPr>
            <p:nvPr/>
          </p:nvSpPr>
          <p:spPr bwMode="auto">
            <a:xfrm>
              <a:off x="3834" y="2914"/>
              <a:ext cx="1339" cy="7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Expansion slots for</a:t>
              </a:r>
            </a:p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other devices such</a:t>
              </a:r>
            </a:p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as network adapters</a:t>
              </a:r>
            </a:p>
            <a:p>
              <a:pPr eaLnBrk="0" hangingPunct="0">
                <a:buNone/>
              </a:pPr>
              <a:endParaRPr lang="en-US" sz="1600" dirty="0">
                <a:latin typeface="Helvetica" pitchFamily="34" charset="0"/>
              </a:endParaRPr>
            </a:p>
          </p:txBody>
        </p:sp>
        <p:sp>
          <p:nvSpPr>
            <p:cNvPr id="26680" name="Text Box 50"/>
            <p:cNvSpPr txBox="1">
              <a:spLocks noChangeArrowheads="1"/>
            </p:cNvSpPr>
            <p:nvPr/>
          </p:nvSpPr>
          <p:spPr bwMode="auto">
            <a:xfrm>
              <a:off x="3639" y="3611"/>
              <a:ext cx="1256" cy="3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b="1" i="1" dirty="0">
                  <a:latin typeface="Courier New" pitchFamily="49" charset="0"/>
                </a:rPr>
                <a:t>hello</a:t>
              </a:r>
              <a:r>
                <a:rPr lang="en-US" sz="1600" i="1" dirty="0">
                  <a:latin typeface="Helvetica" pitchFamily="34" charset="0"/>
                </a:rPr>
                <a:t> executable </a:t>
              </a:r>
            </a:p>
            <a:p>
              <a:pPr algn="ctr" eaLnBrk="0" hangingPunct="0">
                <a:buNone/>
              </a:pPr>
              <a:r>
                <a:rPr lang="en-US" sz="1600" i="1" dirty="0">
                  <a:latin typeface="Helvetica" pitchFamily="34" charset="0"/>
                </a:rPr>
                <a:t>stored on disk</a:t>
              </a:r>
            </a:p>
          </p:txBody>
        </p:sp>
      </p:grpSp>
      <p:sp>
        <p:nvSpPr>
          <p:cNvPr id="106" name="Text Box 58"/>
          <p:cNvSpPr txBox="1">
            <a:spLocks noChangeArrowheads="1"/>
          </p:cNvSpPr>
          <p:nvPr/>
        </p:nvSpPr>
        <p:spPr bwMode="auto">
          <a:xfrm>
            <a:off x="8944167" y="2531765"/>
            <a:ext cx="10486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./hello</a:t>
            </a:r>
          </a:p>
        </p:txBody>
      </p:sp>
      <p:sp>
        <p:nvSpPr>
          <p:cNvPr id="107" name="Text Box 59"/>
          <p:cNvSpPr txBox="1">
            <a:spLocks noChangeArrowheads="1"/>
          </p:cNvSpPr>
          <p:nvPr/>
        </p:nvSpPr>
        <p:spPr bwMode="auto">
          <a:xfrm>
            <a:off x="2371518" y="5953311"/>
            <a:ext cx="2434516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>
              <a:buNone/>
            </a:pPr>
            <a:r>
              <a:rPr lang="en-US" sz="1600" b="1" i="1" dirty="0">
                <a:latin typeface="Helvetica" pitchFamily="34" charset="0"/>
              </a:rPr>
              <a:t>User types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./hello</a:t>
            </a:r>
            <a:endParaRPr lang="en-US" sz="1600" b="1" i="1" dirty="0">
              <a:latin typeface="Helvetica" pitchFamily="34" charset="0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3464183" y="2980273"/>
            <a:ext cx="2834585" cy="2230876"/>
            <a:chOff x="1957115" y="3037416"/>
            <a:chExt cx="2834585" cy="2230876"/>
          </a:xfrm>
        </p:grpSpPr>
        <p:sp>
          <p:nvSpPr>
            <p:cNvPr id="109" name="Line 50"/>
            <p:cNvSpPr>
              <a:spLocks noChangeShapeType="1"/>
            </p:cNvSpPr>
            <p:nvPr/>
          </p:nvSpPr>
          <p:spPr bwMode="auto">
            <a:xfrm flipH="1" flipV="1">
              <a:off x="1957115" y="4678609"/>
              <a:ext cx="372972" cy="58968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51"/>
            <p:cNvSpPr>
              <a:spLocks noChangeShapeType="1"/>
            </p:cNvSpPr>
            <p:nvPr/>
          </p:nvSpPr>
          <p:spPr bwMode="auto">
            <a:xfrm flipV="1">
              <a:off x="1957115" y="4088926"/>
              <a:ext cx="0" cy="58968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52"/>
            <p:cNvSpPr>
              <a:spLocks noChangeShapeType="1"/>
            </p:cNvSpPr>
            <p:nvPr/>
          </p:nvSpPr>
          <p:spPr bwMode="auto">
            <a:xfrm>
              <a:off x="1957115" y="4088926"/>
              <a:ext cx="283458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53"/>
            <p:cNvSpPr>
              <a:spLocks noChangeShapeType="1"/>
            </p:cNvSpPr>
            <p:nvPr/>
          </p:nvSpPr>
          <p:spPr bwMode="auto">
            <a:xfrm flipV="1">
              <a:off x="4791700" y="3056980"/>
              <a:ext cx="0" cy="103194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54"/>
            <p:cNvSpPr>
              <a:spLocks noChangeShapeType="1"/>
            </p:cNvSpPr>
            <p:nvPr/>
          </p:nvSpPr>
          <p:spPr bwMode="auto">
            <a:xfrm flipH="1" flipV="1">
              <a:off x="2455332" y="3037416"/>
              <a:ext cx="2336367" cy="195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7" name="Line 57"/>
          <p:cNvSpPr>
            <a:spLocks noChangeShapeType="1"/>
          </p:cNvSpPr>
          <p:nvPr/>
        </p:nvSpPr>
        <p:spPr bwMode="auto">
          <a:xfrm>
            <a:off x="4003276" y="2863371"/>
            <a:ext cx="425187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Rectangle 61"/>
          <p:cNvSpPr>
            <a:spLocks noChangeArrowheads="1"/>
          </p:cNvSpPr>
          <p:nvPr/>
        </p:nvSpPr>
        <p:spPr bwMode="auto">
          <a:xfrm>
            <a:off x="6330902" y="1289051"/>
            <a:ext cx="3752951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Arial" charset="0"/>
              </a:rPr>
              <a:t>Reading the </a:t>
            </a:r>
            <a:r>
              <a:rPr lang="en-US" b="1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./hello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 command </a:t>
            </a:r>
            <a:br>
              <a:rPr lang="en-US" b="1" dirty="0">
                <a:solidFill>
                  <a:srgbClr val="FF0000"/>
                </a:solidFill>
                <a:latin typeface="Arial" charset="0"/>
              </a:rPr>
            </a:br>
            <a:r>
              <a:rPr lang="en-US" b="1" dirty="0">
                <a:solidFill>
                  <a:srgbClr val="FF0000"/>
                </a:solidFill>
                <a:latin typeface="Arial" charset="0"/>
              </a:rPr>
              <a:t>from the keyboard</a:t>
            </a:r>
          </a:p>
        </p:txBody>
      </p:sp>
      <p:sp>
        <p:nvSpPr>
          <p:cNvPr id="49" name="Text Box 34"/>
          <p:cNvSpPr txBox="1">
            <a:spLocks noChangeArrowheads="1"/>
          </p:cNvSpPr>
          <p:nvPr/>
        </p:nvSpPr>
        <p:spPr bwMode="auto">
          <a:xfrm>
            <a:off x="2634218" y="5423239"/>
            <a:ext cx="794171" cy="3363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dirty="0">
                <a:latin typeface="Helvetica" pitchFamily="34" charset="0"/>
              </a:rPr>
              <a:t>Mouse</a:t>
            </a:r>
          </a:p>
        </p:txBody>
      </p:sp>
      <p:sp>
        <p:nvSpPr>
          <p:cNvPr id="50" name="Text Box 35"/>
          <p:cNvSpPr txBox="1">
            <a:spLocks noChangeArrowheads="1"/>
          </p:cNvSpPr>
          <p:nvPr/>
        </p:nvSpPr>
        <p:spPr bwMode="auto">
          <a:xfrm>
            <a:off x="3428388" y="5421738"/>
            <a:ext cx="1062944" cy="3378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>
                <a:latin typeface="Helvetica" pitchFamily="34" charset="0"/>
              </a:rPr>
              <a:t>Keyboard</a:t>
            </a:r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ACE82854-82A4-42D1-A692-C37B5A7D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0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7" grpId="0"/>
      <p:bldP spid="1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Running </a:t>
            </a:r>
            <a:r>
              <a:rPr lang="en-US" b="1" dirty="0">
                <a:latin typeface="Courier New" pitchFamily="49" charset="0"/>
              </a:rPr>
              <a:t>hello</a:t>
            </a:r>
            <a:endParaRPr lang="en-US" b="1" dirty="0"/>
          </a:p>
        </p:txBody>
      </p:sp>
      <p:grpSp>
        <p:nvGrpSpPr>
          <p:cNvPr id="26629" name="Group 3"/>
          <p:cNvGrpSpPr>
            <a:grpSpLocks/>
          </p:cNvGrpSpPr>
          <p:nvPr/>
        </p:nvGrpSpPr>
        <p:grpSpPr bwMode="auto">
          <a:xfrm>
            <a:off x="2371518" y="2265312"/>
            <a:ext cx="7600052" cy="3887718"/>
            <a:chOff x="168" y="1433"/>
            <a:chExt cx="5005" cy="2589"/>
          </a:xfrm>
        </p:grpSpPr>
        <p:sp>
          <p:nvSpPr>
            <p:cNvPr id="26634" name="Rectangle 4"/>
            <p:cNvSpPr>
              <a:spLocks noChangeArrowheads="1"/>
            </p:cNvSpPr>
            <p:nvPr/>
          </p:nvSpPr>
          <p:spPr bwMode="auto">
            <a:xfrm>
              <a:off x="3963" y="1622"/>
              <a:ext cx="573" cy="576"/>
            </a:xfrm>
            <a:prstGeom prst="rect">
              <a:avLst/>
            </a:prstGeom>
            <a:solidFill>
              <a:srgbClr val="D3F2D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Main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26635" name="AutoShape 5"/>
            <p:cNvSpPr>
              <a:spLocks noChangeArrowheads="1"/>
            </p:cNvSpPr>
            <p:nvPr/>
          </p:nvSpPr>
          <p:spPr bwMode="auto">
            <a:xfrm>
              <a:off x="3003" y="1718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36" name="Rectangle 6"/>
            <p:cNvSpPr>
              <a:spLocks noChangeArrowheads="1"/>
            </p:cNvSpPr>
            <p:nvPr/>
          </p:nvSpPr>
          <p:spPr bwMode="auto">
            <a:xfrm>
              <a:off x="2427" y="1738"/>
              <a:ext cx="573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I/O 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bridge</a:t>
              </a:r>
            </a:p>
          </p:txBody>
        </p:sp>
        <p:sp>
          <p:nvSpPr>
            <p:cNvPr id="26637" name="AutoShape 7"/>
            <p:cNvSpPr>
              <a:spLocks noChangeArrowheads="1"/>
            </p:cNvSpPr>
            <p:nvPr/>
          </p:nvSpPr>
          <p:spPr bwMode="auto">
            <a:xfrm>
              <a:off x="1509" y="1718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49" name="Rectangle 19"/>
            <p:cNvSpPr>
              <a:spLocks noChangeArrowheads="1"/>
            </p:cNvSpPr>
            <p:nvPr/>
          </p:nvSpPr>
          <p:spPr bwMode="auto">
            <a:xfrm>
              <a:off x="216" y="1547"/>
              <a:ext cx="1268" cy="653"/>
            </a:xfrm>
            <a:prstGeom prst="rect">
              <a:avLst/>
            </a:prstGeom>
            <a:solidFill>
              <a:srgbClr val="EDEBCF"/>
            </a:solidFill>
            <a:ln w="12700" cap="rnd" cmpd="sng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r>
                <a:rPr lang="en-US" sz="1600" dirty="0">
                  <a:latin typeface="Helvetica"/>
                  <a:cs typeface="Helvetica"/>
                </a:rPr>
                <a:t>Processor</a:t>
              </a:r>
            </a:p>
          </p:txBody>
        </p:sp>
        <p:sp>
          <p:nvSpPr>
            <p:cNvPr id="26651" name="Text Box 21"/>
            <p:cNvSpPr txBox="1">
              <a:spLocks noChangeArrowheads="1"/>
            </p:cNvSpPr>
            <p:nvPr/>
          </p:nvSpPr>
          <p:spPr bwMode="auto">
            <a:xfrm>
              <a:off x="2059" y="1433"/>
              <a:ext cx="831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System bus</a:t>
              </a:r>
            </a:p>
          </p:txBody>
        </p:sp>
        <p:sp>
          <p:nvSpPr>
            <p:cNvPr id="26652" name="Line 22"/>
            <p:cNvSpPr>
              <a:spLocks noChangeShapeType="1"/>
            </p:cNvSpPr>
            <p:nvPr/>
          </p:nvSpPr>
          <p:spPr bwMode="auto">
            <a:xfrm flipH="1">
              <a:off x="1929" y="1638"/>
              <a:ext cx="19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3" name="Text Box 23"/>
            <p:cNvSpPr txBox="1">
              <a:spLocks noChangeArrowheads="1"/>
            </p:cNvSpPr>
            <p:nvPr/>
          </p:nvSpPr>
          <p:spPr bwMode="auto">
            <a:xfrm>
              <a:off x="3028" y="1433"/>
              <a:ext cx="865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Memory bus</a:t>
              </a:r>
            </a:p>
          </p:txBody>
        </p:sp>
        <p:sp>
          <p:nvSpPr>
            <p:cNvPr id="26654" name="Line 24"/>
            <p:cNvSpPr>
              <a:spLocks noChangeShapeType="1"/>
            </p:cNvSpPr>
            <p:nvPr/>
          </p:nvSpPr>
          <p:spPr bwMode="auto">
            <a:xfrm>
              <a:off x="3432" y="16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5" name="AutoShape 25"/>
            <p:cNvSpPr>
              <a:spLocks noChangeArrowheads="1"/>
            </p:cNvSpPr>
            <p:nvPr/>
          </p:nvSpPr>
          <p:spPr bwMode="auto">
            <a:xfrm>
              <a:off x="2568" y="215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6" name="AutoShape 26"/>
            <p:cNvSpPr>
              <a:spLocks noChangeArrowheads="1"/>
            </p:cNvSpPr>
            <p:nvPr/>
          </p:nvSpPr>
          <p:spPr bwMode="auto">
            <a:xfrm flipV="1">
              <a:off x="3264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7" name="Rectangle 27"/>
            <p:cNvSpPr>
              <a:spLocks noChangeArrowheads="1"/>
            </p:cNvSpPr>
            <p:nvPr/>
          </p:nvSpPr>
          <p:spPr bwMode="auto">
            <a:xfrm>
              <a:off x="3000" y="3070"/>
              <a:ext cx="816" cy="328"/>
            </a:xfrm>
            <a:prstGeom prst="rect">
              <a:avLst/>
            </a:prstGeom>
            <a:solidFill>
              <a:srgbClr val="D3F2D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Disk 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controller</a:t>
              </a:r>
            </a:p>
          </p:txBody>
        </p:sp>
        <p:sp>
          <p:nvSpPr>
            <p:cNvPr id="26658" name="AutoShape 28"/>
            <p:cNvSpPr>
              <a:spLocks noChangeArrowheads="1"/>
            </p:cNvSpPr>
            <p:nvPr/>
          </p:nvSpPr>
          <p:spPr bwMode="auto">
            <a:xfrm flipV="1">
              <a:off x="1796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9" name="Rectangle 29"/>
            <p:cNvSpPr>
              <a:spLocks noChangeArrowheads="1"/>
            </p:cNvSpPr>
            <p:nvPr/>
          </p:nvSpPr>
          <p:spPr bwMode="auto">
            <a:xfrm>
              <a:off x="1532" y="3070"/>
              <a:ext cx="816" cy="328"/>
            </a:xfrm>
            <a:prstGeom prst="rect">
              <a:avLst/>
            </a:prstGeom>
            <a:solidFill>
              <a:srgbClr val="FFFFC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Graphics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adapter</a:t>
              </a:r>
            </a:p>
          </p:txBody>
        </p:sp>
        <p:sp>
          <p:nvSpPr>
            <p:cNvPr id="26660" name="AutoShape 30"/>
            <p:cNvSpPr>
              <a:spLocks noChangeArrowheads="1"/>
            </p:cNvSpPr>
            <p:nvPr/>
          </p:nvSpPr>
          <p:spPr bwMode="auto">
            <a:xfrm flipV="1">
              <a:off x="740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1" name="Rectangle 31"/>
            <p:cNvSpPr>
              <a:spLocks noChangeArrowheads="1"/>
            </p:cNvSpPr>
            <p:nvPr/>
          </p:nvSpPr>
          <p:spPr bwMode="auto">
            <a:xfrm>
              <a:off x="524" y="3062"/>
              <a:ext cx="720" cy="3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USB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controller</a:t>
              </a:r>
            </a:p>
          </p:txBody>
        </p:sp>
        <p:sp>
          <p:nvSpPr>
            <p:cNvPr id="26662" name="Line 32"/>
            <p:cNvSpPr>
              <a:spLocks noChangeShapeType="1"/>
            </p:cNvSpPr>
            <p:nvPr/>
          </p:nvSpPr>
          <p:spPr bwMode="auto">
            <a:xfrm>
              <a:off x="668" y="339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3" name="Line 33"/>
            <p:cNvSpPr>
              <a:spLocks noChangeShapeType="1"/>
            </p:cNvSpPr>
            <p:nvPr/>
          </p:nvSpPr>
          <p:spPr bwMode="auto">
            <a:xfrm>
              <a:off x="1148" y="339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6" name="Line 36"/>
            <p:cNvSpPr>
              <a:spLocks noChangeShapeType="1"/>
            </p:cNvSpPr>
            <p:nvPr/>
          </p:nvSpPr>
          <p:spPr bwMode="auto">
            <a:xfrm>
              <a:off x="1964" y="342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7" name="Text Box 37"/>
            <p:cNvSpPr txBox="1">
              <a:spLocks noChangeArrowheads="1"/>
            </p:cNvSpPr>
            <p:nvPr/>
          </p:nvSpPr>
          <p:spPr bwMode="auto">
            <a:xfrm>
              <a:off x="1667" y="3546"/>
              <a:ext cx="565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Display</a:t>
              </a:r>
            </a:p>
          </p:txBody>
        </p:sp>
        <p:sp>
          <p:nvSpPr>
            <p:cNvPr id="26668" name="Line 38"/>
            <p:cNvSpPr>
              <a:spLocks noChangeShapeType="1"/>
            </p:cNvSpPr>
            <p:nvPr/>
          </p:nvSpPr>
          <p:spPr bwMode="auto">
            <a:xfrm>
              <a:off x="3416" y="339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9" name="AutoShape 39"/>
            <p:cNvSpPr>
              <a:spLocks noChangeArrowheads="1"/>
            </p:cNvSpPr>
            <p:nvPr/>
          </p:nvSpPr>
          <p:spPr bwMode="auto">
            <a:xfrm>
              <a:off x="3224" y="3638"/>
              <a:ext cx="384" cy="384"/>
            </a:xfrm>
            <a:prstGeom prst="can">
              <a:avLst>
                <a:gd name="adj" fmla="val 25000"/>
              </a:avLst>
            </a:prstGeom>
            <a:solidFill>
              <a:srgbClr val="D3F2D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Disk</a:t>
              </a:r>
            </a:p>
          </p:txBody>
        </p:sp>
        <p:sp>
          <p:nvSpPr>
            <p:cNvPr id="26670" name="AutoShape 40"/>
            <p:cNvSpPr>
              <a:spLocks noChangeArrowheads="1"/>
            </p:cNvSpPr>
            <p:nvPr/>
          </p:nvSpPr>
          <p:spPr bwMode="auto">
            <a:xfrm>
              <a:off x="168" y="2478"/>
              <a:ext cx="4584" cy="248"/>
            </a:xfrm>
            <a:prstGeom prst="leftRightArrow">
              <a:avLst>
                <a:gd name="adj1" fmla="val 48611"/>
                <a:gd name="adj2" fmla="val 95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1" name="Rectangle 41"/>
            <p:cNvSpPr>
              <a:spLocks noChangeArrowheads="1"/>
            </p:cNvSpPr>
            <p:nvPr/>
          </p:nvSpPr>
          <p:spPr bwMode="auto">
            <a:xfrm>
              <a:off x="846" y="2739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2" name="Rectangle 42"/>
            <p:cNvSpPr>
              <a:spLocks noChangeArrowheads="1"/>
            </p:cNvSpPr>
            <p:nvPr/>
          </p:nvSpPr>
          <p:spPr bwMode="auto">
            <a:xfrm>
              <a:off x="1902" y="2733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3" name="Rectangle 43"/>
            <p:cNvSpPr>
              <a:spLocks noChangeArrowheads="1"/>
            </p:cNvSpPr>
            <p:nvPr/>
          </p:nvSpPr>
          <p:spPr bwMode="auto">
            <a:xfrm>
              <a:off x="3372" y="2727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4" name="Text Box 44"/>
            <p:cNvSpPr txBox="1">
              <a:spLocks noChangeArrowheads="1"/>
            </p:cNvSpPr>
            <p:nvPr/>
          </p:nvSpPr>
          <p:spPr bwMode="auto">
            <a:xfrm>
              <a:off x="2412" y="2744"/>
              <a:ext cx="561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I/O bus</a:t>
              </a:r>
            </a:p>
          </p:txBody>
        </p:sp>
        <p:sp>
          <p:nvSpPr>
            <p:cNvPr id="26675" name="Rectangle 45"/>
            <p:cNvSpPr>
              <a:spLocks noChangeArrowheads="1"/>
            </p:cNvSpPr>
            <p:nvPr/>
          </p:nvSpPr>
          <p:spPr bwMode="auto">
            <a:xfrm>
              <a:off x="2673" y="2688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6" name="Rectangle 46"/>
            <p:cNvSpPr>
              <a:spLocks noChangeArrowheads="1"/>
            </p:cNvSpPr>
            <p:nvPr/>
          </p:nvSpPr>
          <p:spPr bwMode="auto">
            <a:xfrm>
              <a:off x="3864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7" name="Rectangle 47"/>
            <p:cNvSpPr>
              <a:spLocks noChangeArrowheads="1"/>
            </p:cNvSpPr>
            <p:nvPr/>
          </p:nvSpPr>
          <p:spPr bwMode="auto">
            <a:xfrm>
              <a:off x="4056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8" name="Rectangle 48"/>
            <p:cNvSpPr>
              <a:spLocks noChangeArrowheads="1"/>
            </p:cNvSpPr>
            <p:nvPr/>
          </p:nvSpPr>
          <p:spPr bwMode="auto">
            <a:xfrm>
              <a:off x="4248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9" name="Text Box 49"/>
            <p:cNvSpPr txBox="1">
              <a:spLocks noChangeArrowheads="1"/>
            </p:cNvSpPr>
            <p:nvPr/>
          </p:nvSpPr>
          <p:spPr bwMode="auto">
            <a:xfrm>
              <a:off x="3834" y="2914"/>
              <a:ext cx="1339" cy="7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Expansion slots for</a:t>
              </a:r>
            </a:p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other devices such</a:t>
              </a:r>
            </a:p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as network adapters</a:t>
              </a:r>
            </a:p>
            <a:p>
              <a:pPr eaLnBrk="0" hangingPunct="0">
                <a:buNone/>
              </a:pPr>
              <a:endParaRPr lang="en-US" sz="1600" dirty="0">
                <a:latin typeface="Helvetica" pitchFamily="34" charset="0"/>
              </a:endParaRPr>
            </a:p>
          </p:txBody>
        </p:sp>
      </p:grpSp>
      <p:sp>
        <p:nvSpPr>
          <p:cNvPr id="39" name="Rectangle 57"/>
          <p:cNvSpPr>
            <a:spLocks noChangeArrowheads="1"/>
          </p:cNvSpPr>
          <p:nvPr/>
        </p:nvSpPr>
        <p:spPr bwMode="auto">
          <a:xfrm>
            <a:off x="6341325" y="1371601"/>
            <a:ext cx="3567002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Arial" charset="0"/>
              </a:rPr>
              <a:t>Shell program loads the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hello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Arial" charset="0"/>
              </a:rPr>
              <a:t>executable into main memory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271685" y="2977098"/>
            <a:ext cx="1935163" cy="2924175"/>
            <a:chOff x="4781550" y="3248025"/>
            <a:chExt cx="1935163" cy="2924175"/>
          </a:xfrm>
        </p:grpSpPr>
        <p:sp>
          <p:nvSpPr>
            <p:cNvPr id="42" name="Line 51"/>
            <p:cNvSpPr>
              <a:spLocks noChangeShapeType="1"/>
            </p:cNvSpPr>
            <p:nvPr/>
          </p:nvSpPr>
          <p:spPr bwMode="auto">
            <a:xfrm flipV="1">
              <a:off x="4781550" y="3248025"/>
              <a:ext cx="0" cy="102235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3" name="Line 52"/>
            <p:cNvSpPr>
              <a:spLocks noChangeShapeType="1"/>
            </p:cNvSpPr>
            <p:nvPr/>
          </p:nvSpPr>
          <p:spPr bwMode="auto">
            <a:xfrm flipV="1">
              <a:off x="5897563" y="4270375"/>
              <a:ext cx="0" cy="19018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4" name="Line 53"/>
            <p:cNvSpPr>
              <a:spLocks noChangeShapeType="1"/>
            </p:cNvSpPr>
            <p:nvPr/>
          </p:nvSpPr>
          <p:spPr bwMode="auto">
            <a:xfrm flipH="1">
              <a:off x="4781550" y="4270375"/>
              <a:ext cx="111601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" name="Line 54"/>
            <p:cNvSpPr>
              <a:spLocks noChangeShapeType="1"/>
            </p:cNvSpPr>
            <p:nvPr/>
          </p:nvSpPr>
          <p:spPr bwMode="auto">
            <a:xfrm>
              <a:off x="4781550" y="3248025"/>
              <a:ext cx="193516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7" name="Text Box 55"/>
          <p:cNvSpPr txBox="1">
            <a:spLocks noChangeArrowheads="1"/>
          </p:cNvSpPr>
          <p:nvPr/>
        </p:nvSpPr>
        <p:spPr bwMode="auto">
          <a:xfrm>
            <a:off x="9053513" y="2853803"/>
            <a:ext cx="1385888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b="1" i="1" dirty="0">
                <a:latin typeface="Courier New" pitchFamily="49" charset="0"/>
              </a:rPr>
              <a:t>hello</a:t>
            </a:r>
            <a:r>
              <a:rPr lang="en-US" sz="1600" b="1" i="1" dirty="0">
                <a:latin typeface="Helvetica" pitchFamily="34" charset="0"/>
              </a:rPr>
              <a:t> code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114800" y="3014133"/>
            <a:ext cx="914400" cy="914400"/>
          </a:xfrm>
          <a:prstGeom prst="lin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4106334" y="3033186"/>
            <a:ext cx="3166533" cy="1951564"/>
            <a:chOff x="2582333" y="3033186"/>
            <a:chExt cx="3166533" cy="1951564"/>
          </a:xfrm>
        </p:grpSpPr>
        <p:cxnSp>
          <p:nvCxnSpPr>
            <p:cNvPr id="6" name="Straight Connector 5"/>
            <p:cNvCxnSpPr/>
            <p:nvPr/>
          </p:nvCxnSpPr>
          <p:spPr bwMode="auto">
            <a:xfrm>
              <a:off x="2582333" y="3047999"/>
              <a:ext cx="2082800" cy="0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 flipV="1">
              <a:off x="4643965" y="3033186"/>
              <a:ext cx="0" cy="1049864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 flipH="1">
              <a:off x="4622802" y="4076700"/>
              <a:ext cx="1117598" cy="0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 flipV="1">
              <a:off x="5746750" y="4049187"/>
              <a:ext cx="2116" cy="935563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  <p:sp>
        <p:nvSpPr>
          <p:cNvPr id="67" name="Text Box 58"/>
          <p:cNvSpPr txBox="1">
            <a:spLocks noChangeArrowheads="1"/>
          </p:cNvSpPr>
          <p:nvPr/>
        </p:nvSpPr>
        <p:spPr bwMode="auto">
          <a:xfrm>
            <a:off x="8944168" y="2531765"/>
            <a:ext cx="104868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./hello</a:t>
            </a:r>
            <a:endParaRPr lang="en-US" sz="1600" b="1" i="1" dirty="0">
              <a:latin typeface="Helvetica" pitchFamily="34" charset="0"/>
            </a:endParaRPr>
          </a:p>
        </p:txBody>
      </p:sp>
      <p:sp>
        <p:nvSpPr>
          <p:cNvPr id="68" name="Text Box 50"/>
          <p:cNvSpPr txBox="1">
            <a:spLocks noChangeArrowheads="1"/>
          </p:cNvSpPr>
          <p:nvPr/>
        </p:nvSpPr>
        <p:spPr bwMode="auto">
          <a:xfrm>
            <a:off x="7641870" y="5536291"/>
            <a:ext cx="1907895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b="1" i="1" dirty="0">
                <a:latin typeface="Courier New" pitchFamily="49" charset="0"/>
              </a:rPr>
              <a:t>hello</a:t>
            </a:r>
            <a:r>
              <a:rPr lang="en-US" sz="1600" i="1" dirty="0">
                <a:latin typeface="Helvetica" pitchFamily="34" charset="0"/>
              </a:rPr>
              <a:t> executable </a:t>
            </a:r>
          </a:p>
          <a:p>
            <a:pPr algn="ctr" eaLnBrk="0" hangingPunct="0">
              <a:buNone/>
            </a:pPr>
            <a:r>
              <a:rPr lang="en-US" sz="1600" i="1" dirty="0">
                <a:latin typeface="Helvetica" pitchFamily="34" charset="0"/>
              </a:rPr>
              <a:t>stored on disk</a:t>
            </a:r>
          </a:p>
        </p:txBody>
      </p:sp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2634218" y="5423239"/>
            <a:ext cx="794171" cy="3363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dirty="0">
                <a:latin typeface="Helvetica" pitchFamily="34" charset="0"/>
              </a:rPr>
              <a:t>Mouse</a:t>
            </a:r>
          </a:p>
        </p:txBody>
      </p:sp>
      <p:sp>
        <p:nvSpPr>
          <p:cNvPr id="55" name="Text Box 35"/>
          <p:cNvSpPr txBox="1">
            <a:spLocks noChangeArrowheads="1"/>
          </p:cNvSpPr>
          <p:nvPr/>
        </p:nvSpPr>
        <p:spPr bwMode="auto">
          <a:xfrm>
            <a:off x="3428388" y="5421738"/>
            <a:ext cx="1062944" cy="3378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>
                <a:latin typeface="Helvetica" pitchFamily="34" charset="0"/>
              </a:rPr>
              <a:t>Keyboard</a:t>
            </a:r>
          </a:p>
        </p:txBody>
      </p:sp>
      <p:sp>
        <p:nvSpPr>
          <p:cNvPr id="56" name="Slide Number Placeholder 3">
            <a:extLst>
              <a:ext uri="{FF2B5EF4-FFF2-40B4-BE49-F238E27FC236}">
                <a16:creationId xmlns:a16="http://schemas.microsoft.com/office/drawing/2014/main" id="{139CE29D-70B1-4BF4-BA62-5BF7826F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7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Running </a:t>
            </a:r>
            <a:r>
              <a:rPr lang="en-US" b="1" dirty="0">
                <a:latin typeface="Courier New" pitchFamily="49" charset="0"/>
              </a:rPr>
              <a:t>hello</a:t>
            </a:r>
            <a:endParaRPr lang="en-US" b="1" dirty="0"/>
          </a:p>
        </p:txBody>
      </p:sp>
      <p:grpSp>
        <p:nvGrpSpPr>
          <p:cNvPr id="26629" name="Group 3"/>
          <p:cNvGrpSpPr>
            <a:grpSpLocks/>
          </p:cNvGrpSpPr>
          <p:nvPr/>
        </p:nvGrpSpPr>
        <p:grpSpPr bwMode="auto">
          <a:xfrm>
            <a:off x="2371518" y="2265312"/>
            <a:ext cx="7600052" cy="3887718"/>
            <a:chOff x="168" y="1433"/>
            <a:chExt cx="5005" cy="2589"/>
          </a:xfrm>
        </p:grpSpPr>
        <p:sp>
          <p:nvSpPr>
            <p:cNvPr id="26634" name="Rectangle 4"/>
            <p:cNvSpPr>
              <a:spLocks noChangeArrowheads="1"/>
            </p:cNvSpPr>
            <p:nvPr/>
          </p:nvSpPr>
          <p:spPr bwMode="auto">
            <a:xfrm>
              <a:off x="3963" y="1622"/>
              <a:ext cx="573" cy="576"/>
            </a:xfrm>
            <a:prstGeom prst="rect">
              <a:avLst/>
            </a:prstGeom>
            <a:solidFill>
              <a:srgbClr val="D3F2D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Main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26635" name="AutoShape 5"/>
            <p:cNvSpPr>
              <a:spLocks noChangeArrowheads="1"/>
            </p:cNvSpPr>
            <p:nvPr/>
          </p:nvSpPr>
          <p:spPr bwMode="auto">
            <a:xfrm>
              <a:off x="3003" y="1718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36" name="Rectangle 6"/>
            <p:cNvSpPr>
              <a:spLocks noChangeArrowheads="1"/>
            </p:cNvSpPr>
            <p:nvPr/>
          </p:nvSpPr>
          <p:spPr bwMode="auto">
            <a:xfrm>
              <a:off x="2427" y="1738"/>
              <a:ext cx="573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I/O 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bridge</a:t>
              </a:r>
            </a:p>
          </p:txBody>
        </p:sp>
        <p:sp>
          <p:nvSpPr>
            <p:cNvPr id="26637" name="AutoShape 7"/>
            <p:cNvSpPr>
              <a:spLocks noChangeArrowheads="1"/>
            </p:cNvSpPr>
            <p:nvPr/>
          </p:nvSpPr>
          <p:spPr bwMode="auto">
            <a:xfrm>
              <a:off x="1509" y="1718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49" name="Rectangle 19"/>
            <p:cNvSpPr>
              <a:spLocks noChangeArrowheads="1"/>
            </p:cNvSpPr>
            <p:nvPr/>
          </p:nvSpPr>
          <p:spPr bwMode="auto">
            <a:xfrm>
              <a:off x="216" y="1547"/>
              <a:ext cx="1268" cy="653"/>
            </a:xfrm>
            <a:prstGeom prst="rect">
              <a:avLst/>
            </a:prstGeom>
            <a:solidFill>
              <a:srgbClr val="EDEBCF"/>
            </a:solidFill>
            <a:ln w="12700" cap="rnd" cmpd="sng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r>
                <a:rPr lang="en-US" sz="1600" dirty="0">
                  <a:latin typeface="Helvetica"/>
                  <a:cs typeface="Helvetica"/>
                </a:rPr>
                <a:t>Processor</a:t>
              </a:r>
            </a:p>
          </p:txBody>
        </p:sp>
        <p:sp>
          <p:nvSpPr>
            <p:cNvPr id="26651" name="Text Box 21"/>
            <p:cNvSpPr txBox="1">
              <a:spLocks noChangeArrowheads="1"/>
            </p:cNvSpPr>
            <p:nvPr/>
          </p:nvSpPr>
          <p:spPr bwMode="auto">
            <a:xfrm>
              <a:off x="2059" y="1433"/>
              <a:ext cx="831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System bus</a:t>
              </a:r>
            </a:p>
          </p:txBody>
        </p:sp>
        <p:sp>
          <p:nvSpPr>
            <p:cNvPr id="26652" name="Line 22"/>
            <p:cNvSpPr>
              <a:spLocks noChangeShapeType="1"/>
            </p:cNvSpPr>
            <p:nvPr/>
          </p:nvSpPr>
          <p:spPr bwMode="auto">
            <a:xfrm flipH="1">
              <a:off x="1929" y="1638"/>
              <a:ext cx="19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3" name="Text Box 23"/>
            <p:cNvSpPr txBox="1">
              <a:spLocks noChangeArrowheads="1"/>
            </p:cNvSpPr>
            <p:nvPr/>
          </p:nvSpPr>
          <p:spPr bwMode="auto">
            <a:xfrm>
              <a:off x="3028" y="1433"/>
              <a:ext cx="865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Memory bus</a:t>
              </a:r>
            </a:p>
          </p:txBody>
        </p:sp>
        <p:sp>
          <p:nvSpPr>
            <p:cNvPr id="26654" name="Line 24"/>
            <p:cNvSpPr>
              <a:spLocks noChangeShapeType="1"/>
            </p:cNvSpPr>
            <p:nvPr/>
          </p:nvSpPr>
          <p:spPr bwMode="auto">
            <a:xfrm>
              <a:off x="3432" y="16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5" name="AutoShape 25"/>
            <p:cNvSpPr>
              <a:spLocks noChangeArrowheads="1"/>
            </p:cNvSpPr>
            <p:nvPr/>
          </p:nvSpPr>
          <p:spPr bwMode="auto">
            <a:xfrm>
              <a:off x="2568" y="215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6" name="AutoShape 26"/>
            <p:cNvSpPr>
              <a:spLocks noChangeArrowheads="1"/>
            </p:cNvSpPr>
            <p:nvPr/>
          </p:nvSpPr>
          <p:spPr bwMode="auto">
            <a:xfrm flipV="1">
              <a:off x="3264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7" name="Rectangle 27"/>
            <p:cNvSpPr>
              <a:spLocks noChangeArrowheads="1"/>
            </p:cNvSpPr>
            <p:nvPr/>
          </p:nvSpPr>
          <p:spPr bwMode="auto">
            <a:xfrm>
              <a:off x="3000" y="3070"/>
              <a:ext cx="816" cy="328"/>
            </a:xfrm>
            <a:prstGeom prst="rect">
              <a:avLst/>
            </a:prstGeom>
            <a:solidFill>
              <a:srgbClr val="D3F2D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Disk 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controller</a:t>
              </a:r>
            </a:p>
          </p:txBody>
        </p:sp>
        <p:sp>
          <p:nvSpPr>
            <p:cNvPr id="26658" name="AutoShape 28"/>
            <p:cNvSpPr>
              <a:spLocks noChangeArrowheads="1"/>
            </p:cNvSpPr>
            <p:nvPr/>
          </p:nvSpPr>
          <p:spPr bwMode="auto">
            <a:xfrm flipV="1">
              <a:off x="1796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9" name="Rectangle 29"/>
            <p:cNvSpPr>
              <a:spLocks noChangeArrowheads="1"/>
            </p:cNvSpPr>
            <p:nvPr/>
          </p:nvSpPr>
          <p:spPr bwMode="auto">
            <a:xfrm>
              <a:off x="1532" y="3070"/>
              <a:ext cx="816" cy="328"/>
            </a:xfrm>
            <a:prstGeom prst="rect">
              <a:avLst/>
            </a:prstGeom>
            <a:solidFill>
              <a:srgbClr val="FFFFC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Graphics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adapter</a:t>
              </a:r>
            </a:p>
          </p:txBody>
        </p:sp>
        <p:sp>
          <p:nvSpPr>
            <p:cNvPr id="26660" name="AutoShape 30"/>
            <p:cNvSpPr>
              <a:spLocks noChangeArrowheads="1"/>
            </p:cNvSpPr>
            <p:nvPr/>
          </p:nvSpPr>
          <p:spPr bwMode="auto">
            <a:xfrm flipV="1">
              <a:off x="740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1" name="Rectangle 31"/>
            <p:cNvSpPr>
              <a:spLocks noChangeArrowheads="1"/>
            </p:cNvSpPr>
            <p:nvPr/>
          </p:nvSpPr>
          <p:spPr bwMode="auto">
            <a:xfrm>
              <a:off x="524" y="3062"/>
              <a:ext cx="720" cy="3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USB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controller</a:t>
              </a:r>
            </a:p>
          </p:txBody>
        </p:sp>
        <p:sp>
          <p:nvSpPr>
            <p:cNvPr id="26662" name="Line 32"/>
            <p:cNvSpPr>
              <a:spLocks noChangeShapeType="1"/>
            </p:cNvSpPr>
            <p:nvPr/>
          </p:nvSpPr>
          <p:spPr bwMode="auto">
            <a:xfrm>
              <a:off x="668" y="339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3" name="Line 33"/>
            <p:cNvSpPr>
              <a:spLocks noChangeShapeType="1"/>
            </p:cNvSpPr>
            <p:nvPr/>
          </p:nvSpPr>
          <p:spPr bwMode="auto">
            <a:xfrm>
              <a:off x="1148" y="339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6" name="Line 36"/>
            <p:cNvSpPr>
              <a:spLocks noChangeShapeType="1"/>
            </p:cNvSpPr>
            <p:nvPr/>
          </p:nvSpPr>
          <p:spPr bwMode="auto">
            <a:xfrm>
              <a:off x="1964" y="342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7" name="Text Box 37"/>
            <p:cNvSpPr txBox="1">
              <a:spLocks noChangeArrowheads="1"/>
            </p:cNvSpPr>
            <p:nvPr/>
          </p:nvSpPr>
          <p:spPr bwMode="auto">
            <a:xfrm>
              <a:off x="1667" y="3546"/>
              <a:ext cx="565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Display</a:t>
              </a:r>
            </a:p>
          </p:txBody>
        </p:sp>
        <p:sp>
          <p:nvSpPr>
            <p:cNvPr id="26668" name="Line 38"/>
            <p:cNvSpPr>
              <a:spLocks noChangeShapeType="1"/>
            </p:cNvSpPr>
            <p:nvPr/>
          </p:nvSpPr>
          <p:spPr bwMode="auto">
            <a:xfrm>
              <a:off x="3416" y="339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9" name="AutoShape 39"/>
            <p:cNvSpPr>
              <a:spLocks noChangeArrowheads="1"/>
            </p:cNvSpPr>
            <p:nvPr/>
          </p:nvSpPr>
          <p:spPr bwMode="auto">
            <a:xfrm>
              <a:off x="3224" y="3638"/>
              <a:ext cx="384" cy="384"/>
            </a:xfrm>
            <a:prstGeom prst="can">
              <a:avLst>
                <a:gd name="adj" fmla="val 25000"/>
              </a:avLst>
            </a:prstGeom>
            <a:solidFill>
              <a:srgbClr val="D3F2D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Disk</a:t>
              </a:r>
            </a:p>
          </p:txBody>
        </p:sp>
        <p:sp>
          <p:nvSpPr>
            <p:cNvPr id="26670" name="AutoShape 40"/>
            <p:cNvSpPr>
              <a:spLocks noChangeArrowheads="1"/>
            </p:cNvSpPr>
            <p:nvPr/>
          </p:nvSpPr>
          <p:spPr bwMode="auto">
            <a:xfrm>
              <a:off x="168" y="2478"/>
              <a:ext cx="4584" cy="248"/>
            </a:xfrm>
            <a:prstGeom prst="leftRightArrow">
              <a:avLst>
                <a:gd name="adj1" fmla="val 48611"/>
                <a:gd name="adj2" fmla="val 95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1" name="Rectangle 41"/>
            <p:cNvSpPr>
              <a:spLocks noChangeArrowheads="1"/>
            </p:cNvSpPr>
            <p:nvPr/>
          </p:nvSpPr>
          <p:spPr bwMode="auto">
            <a:xfrm>
              <a:off x="846" y="2739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2" name="Rectangle 42"/>
            <p:cNvSpPr>
              <a:spLocks noChangeArrowheads="1"/>
            </p:cNvSpPr>
            <p:nvPr/>
          </p:nvSpPr>
          <p:spPr bwMode="auto">
            <a:xfrm>
              <a:off x="1902" y="2733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3" name="Rectangle 43"/>
            <p:cNvSpPr>
              <a:spLocks noChangeArrowheads="1"/>
            </p:cNvSpPr>
            <p:nvPr/>
          </p:nvSpPr>
          <p:spPr bwMode="auto">
            <a:xfrm>
              <a:off x="3372" y="2727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4" name="Text Box 44"/>
            <p:cNvSpPr txBox="1">
              <a:spLocks noChangeArrowheads="1"/>
            </p:cNvSpPr>
            <p:nvPr/>
          </p:nvSpPr>
          <p:spPr bwMode="auto">
            <a:xfrm>
              <a:off x="2412" y="2744"/>
              <a:ext cx="561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I/O bus</a:t>
              </a:r>
            </a:p>
          </p:txBody>
        </p:sp>
        <p:sp>
          <p:nvSpPr>
            <p:cNvPr id="26675" name="Rectangle 45"/>
            <p:cNvSpPr>
              <a:spLocks noChangeArrowheads="1"/>
            </p:cNvSpPr>
            <p:nvPr/>
          </p:nvSpPr>
          <p:spPr bwMode="auto">
            <a:xfrm>
              <a:off x="2673" y="2688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6" name="Rectangle 46"/>
            <p:cNvSpPr>
              <a:spLocks noChangeArrowheads="1"/>
            </p:cNvSpPr>
            <p:nvPr/>
          </p:nvSpPr>
          <p:spPr bwMode="auto">
            <a:xfrm>
              <a:off x="3864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7" name="Rectangle 47"/>
            <p:cNvSpPr>
              <a:spLocks noChangeArrowheads="1"/>
            </p:cNvSpPr>
            <p:nvPr/>
          </p:nvSpPr>
          <p:spPr bwMode="auto">
            <a:xfrm>
              <a:off x="4056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8" name="Rectangle 48"/>
            <p:cNvSpPr>
              <a:spLocks noChangeArrowheads="1"/>
            </p:cNvSpPr>
            <p:nvPr/>
          </p:nvSpPr>
          <p:spPr bwMode="auto">
            <a:xfrm>
              <a:off x="4248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9" name="Text Box 49"/>
            <p:cNvSpPr txBox="1">
              <a:spLocks noChangeArrowheads="1"/>
            </p:cNvSpPr>
            <p:nvPr/>
          </p:nvSpPr>
          <p:spPr bwMode="auto">
            <a:xfrm>
              <a:off x="3834" y="2914"/>
              <a:ext cx="1339" cy="7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Expansion slots for</a:t>
              </a:r>
            </a:p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other devices such</a:t>
              </a:r>
            </a:p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as network adapters</a:t>
              </a:r>
            </a:p>
            <a:p>
              <a:pPr eaLnBrk="0" hangingPunct="0">
                <a:buNone/>
              </a:pPr>
              <a:endParaRPr lang="en-US" sz="1600" dirty="0">
                <a:latin typeface="Helvetica" pitchFamily="34" charset="0"/>
              </a:endParaRPr>
            </a:p>
          </p:txBody>
        </p:sp>
        <p:sp>
          <p:nvSpPr>
            <p:cNvPr id="26680" name="Text Box 50"/>
            <p:cNvSpPr txBox="1">
              <a:spLocks noChangeArrowheads="1"/>
            </p:cNvSpPr>
            <p:nvPr/>
          </p:nvSpPr>
          <p:spPr bwMode="auto">
            <a:xfrm>
              <a:off x="3639" y="3611"/>
              <a:ext cx="1256" cy="3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b="1" i="1" dirty="0">
                  <a:latin typeface="Courier New" pitchFamily="49" charset="0"/>
                </a:rPr>
                <a:t>hello</a:t>
              </a:r>
              <a:r>
                <a:rPr lang="en-US" sz="1600" i="1" dirty="0">
                  <a:latin typeface="Helvetica" pitchFamily="34" charset="0"/>
                </a:rPr>
                <a:t> executable </a:t>
              </a:r>
            </a:p>
            <a:p>
              <a:pPr algn="ctr" eaLnBrk="0" hangingPunct="0">
                <a:buNone/>
              </a:pPr>
              <a:r>
                <a:rPr lang="en-US" sz="1600" i="1" dirty="0">
                  <a:latin typeface="Helvetica" pitchFamily="34" charset="0"/>
                </a:rPr>
                <a:t>stored on disk</a:t>
              </a:r>
            </a:p>
          </p:txBody>
        </p:sp>
      </p:grpSp>
      <p:sp>
        <p:nvSpPr>
          <p:cNvPr id="42" name="Line 53"/>
          <p:cNvSpPr>
            <a:spLocks noChangeShapeType="1"/>
          </p:cNvSpPr>
          <p:nvPr/>
        </p:nvSpPr>
        <p:spPr bwMode="auto">
          <a:xfrm>
            <a:off x="4037542" y="2909893"/>
            <a:ext cx="42386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/>
            <a:tailEnd type="none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" name="Text Box 56"/>
          <p:cNvSpPr txBox="1">
            <a:spLocks noChangeArrowheads="1"/>
          </p:cNvSpPr>
          <p:nvPr/>
        </p:nvSpPr>
        <p:spPr bwMode="auto">
          <a:xfrm>
            <a:off x="4246563" y="5883280"/>
            <a:ext cx="1687512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b="1" i="1" dirty="0">
                <a:latin typeface="Helvetica" pitchFamily="34" charset="0"/>
              </a:rPr>
              <a:t>"</a:t>
            </a:r>
            <a:r>
              <a:rPr lang="en-US" sz="1600" b="1" i="1" dirty="0" err="1">
                <a:latin typeface="Helvetica" pitchFamily="34" charset="0"/>
              </a:rPr>
              <a:t>hello,world</a:t>
            </a:r>
            <a:r>
              <a:rPr lang="en-US" sz="1600" b="1" i="1" dirty="0">
                <a:latin typeface="Helvetica" pitchFamily="34" charset="0"/>
              </a:rPr>
              <a:t>\n"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64000" y="3057531"/>
            <a:ext cx="2193926" cy="2516188"/>
            <a:chOff x="2540000" y="3057531"/>
            <a:chExt cx="2193926" cy="2516188"/>
          </a:xfrm>
        </p:grpSpPr>
        <p:sp>
          <p:nvSpPr>
            <p:cNvPr id="39" name="Line 50"/>
            <p:cNvSpPr>
              <a:spLocks noChangeShapeType="1"/>
            </p:cNvSpPr>
            <p:nvPr/>
          </p:nvSpPr>
          <p:spPr bwMode="auto">
            <a:xfrm flipV="1">
              <a:off x="4733926" y="3057531"/>
              <a:ext cx="0" cy="9620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0" name="Line 51"/>
            <p:cNvSpPr>
              <a:spLocks noChangeShapeType="1"/>
            </p:cNvSpPr>
            <p:nvPr/>
          </p:nvSpPr>
          <p:spPr bwMode="auto">
            <a:xfrm flipV="1">
              <a:off x="3544889" y="4019556"/>
              <a:ext cx="0" cy="15541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1" name="Line 52"/>
            <p:cNvSpPr>
              <a:spLocks noChangeShapeType="1"/>
            </p:cNvSpPr>
            <p:nvPr/>
          </p:nvSpPr>
          <p:spPr bwMode="auto">
            <a:xfrm flipH="1">
              <a:off x="3544889" y="4019556"/>
              <a:ext cx="118903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" name="Line 58"/>
            <p:cNvSpPr>
              <a:spLocks noChangeShapeType="1"/>
            </p:cNvSpPr>
            <p:nvPr/>
          </p:nvSpPr>
          <p:spPr bwMode="auto">
            <a:xfrm flipH="1">
              <a:off x="2540000" y="3057531"/>
              <a:ext cx="2193926" cy="740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7" name="Rectangle 60"/>
          <p:cNvSpPr>
            <a:spLocks noChangeArrowheads="1"/>
          </p:cNvSpPr>
          <p:nvPr/>
        </p:nvSpPr>
        <p:spPr bwMode="auto">
          <a:xfrm>
            <a:off x="5474850" y="1363663"/>
            <a:ext cx="5147563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Arial" charset="0"/>
              </a:rPr>
              <a:t>The processor reads the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hello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 code,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Arial" charset="0"/>
              </a:rPr>
              <a:t>executes instructions, and displays “hello…”</a:t>
            </a:r>
          </a:p>
        </p:txBody>
      </p:sp>
      <p:sp>
        <p:nvSpPr>
          <p:cNvPr id="50" name="Text Box 55"/>
          <p:cNvSpPr txBox="1">
            <a:spLocks noChangeArrowheads="1"/>
          </p:cNvSpPr>
          <p:nvPr/>
        </p:nvSpPr>
        <p:spPr bwMode="auto">
          <a:xfrm>
            <a:off x="9053513" y="2853803"/>
            <a:ext cx="1385888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b="1" i="1" dirty="0">
                <a:latin typeface="Courier New" pitchFamily="49" charset="0"/>
              </a:rPr>
              <a:t>hello</a:t>
            </a:r>
            <a:r>
              <a:rPr lang="en-US" sz="1600" b="1" i="1" dirty="0">
                <a:latin typeface="Helvetica" pitchFamily="34" charset="0"/>
              </a:rPr>
              <a:t> code</a:t>
            </a:r>
          </a:p>
        </p:txBody>
      </p:sp>
      <p:sp>
        <p:nvSpPr>
          <p:cNvPr id="51" name="Text Box 58"/>
          <p:cNvSpPr txBox="1">
            <a:spLocks noChangeArrowheads="1"/>
          </p:cNvSpPr>
          <p:nvPr/>
        </p:nvSpPr>
        <p:spPr bwMode="auto">
          <a:xfrm>
            <a:off x="8944168" y="2531765"/>
            <a:ext cx="104868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./hello</a:t>
            </a:r>
            <a:endParaRPr lang="en-US" sz="1600" b="1" i="1" dirty="0">
              <a:latin typeface="Helvetica" pitchFamily="34" charset="0"/>
            </a:endParaRPr>
          </a:p>
        </p:txBody>
      </p:sp>
      <p:sp>
        <p:nvSpPr>
          <p:cNvPr id="49" name="Text Box 34"/>
          <p:cNvSpPr txBox="1">
            <a:spLocks noChangeArrowheads="1"/>
          </p:cNvSpPr>
          <p:nvPr/>
        </p:nvSpPr>
        <p:spPr bwMode="auto">
          <a:xfrm>
            <a:off x="2634218" y="5423239"/>
            <a:ext cx="794171" cy="3363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dirty="0">
                <a:latin typeface="Helvetica" pitchFamily="34" charset="0"/>
              </a:rPr>
              <a:t>Mouse</a:t>
            </a:r>
          </a:p>
        </p:txBody>
      </p:sp>
      <p:sp>
        <p:nvSpPr>
          <p:cNvPr id="52" name="Text Box 35"/>
          <p:cNvSpPr txBox="1">
            <a:spLocks noChangeArrowheads="1"/>
          </p:cNvSpPr>
          <p:nvPr/>
        </p:nvSpPr>
        <p:spPr bwMode="auto">
          <a:xfrm>
            <a:off x="3428388" y="5421738"/>
            <a:ext cx="1062944" cy="3378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>
                <a:latin typeface="Helvetica" pitchFamily="34" charset="0"/>
              </a:rPr>
              <a:t>Keyboard</a:t>
            </a:r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87B8B997-1766-4B62-8FE9-B21525F3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3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Operating system</a:t>
            </a:r>
          </a:p>
        </p:txBody>
      </p:sp>
      <p:sp>
        <p:nvSpPr>
          <p:cNvPr id="33797" name="Rectangle 1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Neither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hello</a:t>
            </a:r>
            <a:r>
              <a:rPr lang="en-US" dirty="0"/>
              <a:t> nor our shell interfaced with the hardware directly</a:t>
            </a:r>
          </a:p>
          <a:p>
            <a:pPr lvl="1"/>
            <a:r>
              <a:rPr lang="en-US" dirty="0"/>
              <a:t>All interactions were mediated by the </a:t>
            </a:r>
            <a:r>
              <a:rPr lang="en-US" b="1" i="1" dirty="0"/>
              <a:t>operating system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b="1" i="1" dirty="0"/>
              <a:t>Operating system</a:t>
            </a:r>
            <a:r>
              <a:rPr lang="en-US" dirty="0"/>
              <a:t>: a layer of software interposed between the application program and the hardware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Primary goals</a:t>
            </a:r>
          </a:p>
          <a:p>
            <a:pPr lvl="1" eaLnBrk="1" hangingPunct="1"/>
            <a:r>
              <a:rPr lang="en-US" dirty="0"/>
              <a:t>Protect resources from misuse by applications</a:t>
            </a:r>
          </a:p>
          <a:p>
            <a:pPr lvl="1" eaLnBrk="1" hangingPunct="1"/>
            <a:r>
              <a:rPr lang="en-US" dirty="0"/>
              <a:t>Provide simple and uniform mechanisms for manipulating hardware devices</a:t>
            </a:r>
          </a:p>
          <a:p>
            <a:pPr lvl="1" eaLnBrk="1" hangingPunct="1"/>
            <a:r>
              <a:rPr lang="en-US" dirty="0"/>
              <a:t>Manage sharing of resources between applications</a:t>
            </a:r>
          </a:p>
        </p:txBody>
      </p:sp>
      <p:grpSp>
        <p:nvGrpSpPr>
          <p:cNvPr id="33798" name="Group 13"/>
          <p:cNvGrpSpPr>
            <a:grpSpLocks/>
          </p:cNvGrpSpPr>
          <p:nvPr/>
        </p:nvGrpSpPr>
        <p:grpSpPr bwMode="auto">
          <a:xfrm>
            <a:off x="1854200" y="3340100"/>
            <a:ext cx="6345238" cy="1143000"/>
            <a:chOff x="608" y="1720"/>
            <a:chExt cx="3997" cy="720"/>
          </a:xfrm>
        </p:grpSpPr>
        <p:sp>
          <p:nvSpPr>
            <p:cNvPr id="33799" name="Rectangle 4"/>
            <p:cNvSpPr>
              <a:spLocks noChangeArrowheads="1"/>
            </p:cNvSpPr>
            <p:nvPr/>
          </p:nvSpPr>
          <p:spPr bwMode="auto">
            <a:xfrm>
              <a:off x="608" y="1720"/>
              <a:ext cx="316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Application programs</a:t>
              </a:r>
            </a:p>
          </p:txBody>
        </p:sp>
        <p:sp>
          <p:nvSpPr>
            <p:cNvPr id="33800" name="Rectangle 5"/>
            <p:cNvSpPr>
              <a:spLocks noChangeArrowheads="1"/>
            </p:cNvSpPr>
            <p:nvPr/>
          </p:nvSpPr>
          <p:spPr bwMode="auto">
            <a:xfrm>
              <a:off x="608" y="2200"/>
              <a:ext cx="105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Processor </a:t>
              </a:r>
            </a:p>
          </p:txBody>
        </p:sp>
        <p:sp>
          <p:nvSpPr>
            <p:cNvPr id="33801" name="Rectangle 6"/>
            <p:cNvSpPr>
              <a:spLocks noChangeArrowheads="1"/>
            </p:cNvSpPr>
            <p:nvPr/>
          </p:nvSpPr>
          <p:spPr bwMode="auto">
            <a:xfrm>
              <a:off x="1664" y="2200"/>
              <a:ext cx="105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Main memory</a:t>
              </a:r>
            </a:p>
          </p:txBody>
        </p:sp>
        <p:sp>
          <p:nvSpPr>
            <p:cNvPr id="33802" name="Rectangle 7"/>
            <p:cNvSpPr>
              <a:spLocks noChangeArrowheads="1"/>
            </p:cNvSpPr>
            <p:nvPr/>
          </p:nvSpPr>
          <p:spPr bwMode="auto">
            <a:xfrm>
              <a:off x="2720" y="2200"/>
              <a:ext cx="105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I/O devices</a:t>
              </a:r>
            </a:p>
          </p:txBody>
        </p:sp>
        <p:sp>
          <p:nvSpPr>
            <p:cNvPr id="33803" name="Rectangle 8"/>
            <p:cNvSpPr>
              <a:spLocks noChangeArrowheads="1"/>
            </p:cNvSpPr>
            <p:nvPr/>
          </p:nvSpPr>
          <p:spPr bwMode="auto">
            <a:xfrm>
              <a:off x="608" y="1960"/>
              <a:ext cx="316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Operating system</a:t>
              </a:r>
            </a:p>
          </p:txBody>
        </p:sp>
        <p:sp>
          <p:nvSpPr>
            <p:cNvPr id="33804" name="AutoShape 9"/>
            <p:cNvSpPr>
              <a:spLocks/>
            </p:cNvSpPr>
            <p:nvPr/>
          </p:nvSpPr>
          <p:spPr bwMode="auto">
            <a:xfrm>
              <a:off x="3824" y="1720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5" name="AutoShape 10"/>
            <p:cNvSpPr>
              <a:spLocks/>
            </p:cNvSpPr>
            <p:nvPr/>
          </p:nvSpPr>
          <p:spPr bwMode="auto">
            <a:xfrm>
              <a:off x="3824" y="2200"/>
              <a:ext cx="96" cy="240"/>
            </a:xfrm>
            <a:prstGeom prst="rightBrace">
              <a:avLst>
                <a:gd name="adj1" fmla="val 208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Text Box 11"/>
            <p:cNvSpPr txBox="1">
              <a:spLocks noChangeArrowheads="1"/>
            </p:cNvSpPr>
            <p:nvPr/>
          </p:nvSpPr>
          <p:spPr bwMode="auto">
            <a:xfrm>
              <a:off x="3934" y="1816"/>
              <a:ext cx="62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Software</a:t>
              </a:r>
            </a:p>
          </p:txBody>
        </p:sp>
        <p:sp>
          <p:nvSpPr>
            <p:cNvPr id="33807" name="Text Box 12"/>
            <p:cNvSpPr txBox="1">
              <a:spLocks noChangeArrowheads="1"/>
            </p:cNvSpPr>
            <p:nvPr/>
          </p:nvSpPr>
          <p:spPr bwMode="auto">
            <a:xfrm>
              <a:off x="3935" y="2200"/>
              <a:ext cx="67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Hardware</a:t>
              </a:r>
            </a:p>
          </p:txBody>
        </p:sp>
      </p:grp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2A685471-FAA2-4B69-B093-2C3BB456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17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8978-A2AA-46DE-B77F-0FF26CB8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Branden Ghena (he/him)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B206-DCEC-45A2-8DC1-CFF880E41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Assistant Faculty of Instruction</a:t>
            </a:r>
          </a:p>
          <a:p>
            <a:r>
              <a:rPr lang="en-US" sz="2400" dirty="0"/>
              <a:t>Education</a:t>
            </a:r>
          </a:p>
          <a:p>
            <a:pPr lvl="1"/>
            <a:r>
              <a:rPr lang="en-US" sz="2000" dirty="0"/>
              <a:t>Undergrad: Michigan Tech</a:t>
            </a:r>
          </a:p>
          <a:p>
            <a:pPr lvl="1"/>
            <a:r>
              <a:rPr lang="en-US" sz="2000" dirty="0"/>
              <a:t>Master’s: University of Michigan</a:t>
            </a:r>
          </a:p>
          <a:p>
            <a:pPr lvl="1"/>
            <a:r>
              <a:rPr lang="en-US" sz="2000" dirty="0"/>
              <a:t>PhD: University of California, Berkeley</a:t>
            </a:r>
          </a:p>
          <a:p>
            <a:r>
              <a:rPr lang="en-US" sz="2400" dirty="0"/>
              <a:t>Research</a:t>
            </a:r>
          </a:p>
          <a:p>
            <a:pPr lvl="1"/>
            <a:r>
              <a:rPr lang="en-US" sz="2000" dirty="0"/>
              <a:t>Resource-constrained sensing systems</a:t>
            </a:r>
          </a:p>
          <a:p>
            <a:pPr lvl="1"/>
            <a:r>
              <a:rPr lang="en-US" sz="2000" dirty="0"/>
              <a:t>Low-energy wireless networks</a:t>
            </a:r>
          </a:p>
          <a:p>
            <a:pPr lvl="1"/>
            <a:r>
              <a:rPr lang="en-US" sz="2000" dirty="0"/>
              <a:t>Embedded operating systems</a:t>
            </a:r>
          </a:p>
          <a:p>
            <a:r>
              <a:rPr lang="en-US" sz="2400" dirty="0"/>
              <a:t>Teaching</a:t>
            </a:r>
          </a:p>
          <a:p>
            <a:pPr lvl="1"/>
            <a:r>
              <a:rPr lang="en-US" sz="2000" dirty="0"/>
              <a:t>Computer Systems</a:t>
            </a:r>
          </a:p>
          <a:p>
            <a:pPr lvl="2"/>
            <a:r>
              <a:rPr lang="en-US" sz="2000" dirty="0"/>
              <a:t>CS211: Fundamentals of Programming II</a:t>
            </a:r>
          </a:p>
          <a:p>
            <a:pPr lvl="2"/>
            <a:r>
              <a:rPr lang="en-US" sz="2000" dirty="0"/>
              <a:t>CS213: Intro to Computer Systems</a:t>
            </a:r>
          </a:p>
          <a:p>
            <a:pPr lvl="2"/>
            <a:r>
              <a:rPr lang="en-US" sz="2000" dirty="0"/>
              <a:t>CS343: Operating Systems</a:t>
            </a:r>
          </a:p>
          <a:p>
            <a:pPr lvl="2"/>
            <a:r>
              <a:rPr lang="en-US" sz="2000" dirty="0"/>
              <a:t>CE346: Microprocessor System Design</a:t>
            </a:r>
          </a:p>
          <a:p>
            <a:pPr lvl="2"/>
            <a:r>
              <a:rPr lang="en-US" sz="2000" dirty="0"/>
              <a:t>CS397: Wireless Protocols for the IoT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F3E89-93A6-4774-8D43-AA2D5F16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  <p:pic>
        <p:nvPicPr>
          <p:cNvPr id="6" name="Google Shape;146;g5c617d92c5_1_0">
            <a:extLst>
              <a:ext uri="{FF2B5EF4-FFF2-40B4-BE49-F238E27FC236}">
                <a16:creationId xmlns:a16="http://schemas.microsoft.com/office/drawing/2014/main" id="{D2DC6C1D-38E0-4B59-A83C-1DE9328E46DD}"/>
              </a:ext>
            </a:extLst>
          </p:cNvPr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85040" y="228600"/>
            <a:ext cx="2311192" cy="1477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37;g5c617d92c5_1_0">
            <a:extLst>
              <a:ext uri="{FF2B5EF4-FFF2-40B4-BE49-F238E27FC236}">
                <a16:creationId xmlns:a16="http://schemas.microsoft.com/office/drawing/2014/main" id="{0ED34F3A-FDD2-4273-925E-B2168437E6C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2794" y="228600"/>
            <a:ext cx="2667600" cy="223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3458F9-36F1-4269-A022-EE12427AE4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1656" y="4185927"/>
            <a:ext cx="1588738" cy="8946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22DA6C-9979-43F5-9EA0-3691FD54C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9719" y="3126467"/>
            <a:ext cx="1590675" cy="952500"/>
          </a:xfrm>
          <a:prstGeom prst="rect">
            <a:avLst/>
          </a:prstGeom>
        </p:spPr>
      </p:pic>
      <p:pic>
        <p:nvPicPr>
          <p:cNvPr id="2054" name="Picture 6" descr="Parents' Ultimate Guide to Twitch | Common Sense Media">
            <a:extLst>
              <a:ext uri="{FF2B5EF4-FFF2-40B4-BE49-F238E27FC236}">
                <a16:creationId xmlns:a16="http://schemas.microsoft.com/office/drawing/2014/main" id="{1ED15ED4-DC3C-48B0-AE15-7880A8DFD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97154" y="5187517"/>
            <a:ext cx="1583240" cy="94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0E3D32B-6636-4A01-97FE-11A7742C3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5040" y="3417898"/>
            <a:ext cx="2879766" cy="179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C150427-B83B-4115-B73A-4A663B32C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5040" y="5581404"/>
            <a:ext cx="590796" cy="59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E30CCB7-5A4C-4C15-8F91-A1AB4EF52D2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5040" y="1884181"/>
            <a:ext cx="2514829" cy="13724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0C013C8-3BEB-403D-AFFD-01F09B8CD64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1397" y="5581405"/>
            <a:ext cx="2063410" cy="5907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1059812-E4EE-49E5-BFE5-756752BF81F8}"/>
              </a:ext>
            </a:extLst>
          </p:cNvPr>
          <p:cNvSpPr txBox="1"/>
          <p:nvPr/>
        </p:nvSpPr>
        <p:spPr>
          <a:xfrm>
            <a:off x="9989718" y="2722396"/>
            <a:ext cx="158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Things I love</a:t>
            </a:r>
          </a:p>
        </p:txBody>
      </p:sp>
    </p:spTree>
    <p:extLst>
      <p:ext uri="{BB962C8B-B14F-4D97-AF65-F5344CB8AC3E}">
        <p14:creationId xmlns:p14="http://schemas.microsoft.com/office/powerpoint/2010/main" val="3885365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 computer system is more than just HW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intertwined hardware and software that must cooperate to achieve the end goal – running applications</a:t>
            </a:r>
          </a:p>
          <a:p>
            <a:pPr lvl="1"/>
            <a:r>
              <a:rPr lang="en-US" b="1" dirty="0"/>
              <a:t>Hardware</a:t>
            </a:r>
            <a:r>
              <a:rPr lang="en-US" dirty="0"/>
              <a:t>: expensive, fast, immutable</a:t>
            </a:r>
          </a:p>
          <a:p>
            <a:pPr lvl="1"/>
            <a:r>
              <a:rPr lang="en-US" b="1" dirty="0"/>
              <a:t>Software</a:t>
            </a:r>
            <a:r>
              <a:rPr lang="en-US" dirty="0"/>
              <a:t>: cheap (comparatively), slow, flexible</a:t>
            </a:r>
          </a:p>
          <a:p>
            <a:pPr lvl="1"/>
            <a:r>
              <a:rPr lang="en-US" dirty="0"/>
              <a:t>Different tradeoffs</a:t>
            </a:r>
          </a:p>
          <a:p>
            <a:pPr lvl="2"/>
            <a:r>
              <a:rPr lang="en-US" dirty="0"/>
              <a:t>So we’ll use them for different roles!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The rest of the course will expand on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0A087-3C65-4688-896D-B392B073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335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part of the </a:t>
            </a:r>
            <a:r>
              <a:rPr lang="en-US" b="1" dirty="0">
                <a:latin typeface="Consolas" panose="020B0609020204030204" pitchFamily="49" charset="0"/>
              </a:rPr>
              <a:t>hello</a:t>
            </a:r>
            <a:r>
              <a:rPr lang="en-US" b="1" dirty="0"/>
              <a:t> example takes the longest to run on a computer?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850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part of the </a:t>
            </a:r>
            <a:r>
              <a:rPr lang="en-US" b="1" dirty="0">
                <a:latin typeface="Consolas" panose="020B0609020204030204" pitchFamily="49" charset="0"/>
              </a:rPr>
              <a:t>hello</a:t>
            </a:r>
            <a:r>
              <a:rPr lang="en-US" b="1" dirty="0"/>
              <a:t> example takes the longest to run on a computer?</a:t>
            </a:r>
          </a:p>
          <a:p>
            <a:endParaRPr lang="en-US" b="1" dirty="0"/>
          </a:p>
          <a:p>
            <a:pPr lvl="1"/>
            <a:r>
              <a:rPr lang="en-US" dirty="0"/>
              <a:t>The user typing (seconds)</a:t>
            </a:r>
          </a:p>
          <a:p>
            <a:pPr lvl="2"/>
            <a:r>
              <a:rPr lang="en-US" dirty="0"/>
              <a:t>Maybe that’s cheating and we should start after they hit enter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147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part of the </a:t>
            </a:r>
            <a:r>
              <a:rPr lang="en-US" b="1" dirty="0">
                <a:latin typeface="Consolas" panose="020B0609020204030204" pitchFamily="49" charset="0"/>
              </a:rPr>
              <a:t>hello</a:t>
            </a:r>
            <a:r>
              <a:rPr lang="en-US" b="1" dirty="0"/>
              <a:t> example takes the longest to run on a computer?</a:t>
            </a:r>
          </a:p>
          <a:p>
            <a:endParaRPr lang="en-US" b="1" dirty="0"/>
          </a:p>
          <a:p>
            <a:pPr lvl="1"/>
            <a:r>
              <a:rPr lang="en-US" dirty="0"/>
              <a:t>The user typing (seconds)</a:t>
            </a:r>
          </a:p>
          <a:p>
            <a:pPr lvl="2"/>
            <a:r>
              <a:rPr lang="en-US" dirty="0"/>
              <a:t>Maybe that’s cheating and we should start after they hit enter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Almost certainly loading the program from disk (milliseconds)</a:t>
            </a:r>
          </a:p>
          <a:p>
            <a:pPr lvl="2"/>
            <a:r>
              <a:rPr lang="en-US" dirty="0"/>
              <a:t>Possibly sending text to graphics (microseconds – milliseconds)</a:t>
            </a:r>
          </a:p>
          <a:p>
            <a:pPr lvl="2"/>
            <a:r>
              <a:rPr lang="en-US" dirty="0"/>
              <a:t>Definitely not executing the code (nanoseconds – microseconds)</a:t>
            </a:r>
          </a:p>
          <a:p>
            <a:pPr lvl="1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642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Course Themes</a:t>
            </a:r>
          </a:p>
          <a:p>
            <a:endParaRPr lang="en-US" dirty="0"/>
          </a:p>
          <a:p>
            <a:r>
              <a:rPr lang="en-US" dirty="0"/>
              <a:t>Logistics</a:t>
            </a:r>
          </a:p>
          <a:p>
            <a:endParaRPr lang="en-US" dirty="0"/>
          </a:p>
          <a:p>
            <a:r>
              <a:rPr lang="en-US" dirty="0"/>
              <a:t>Running a program</a:t>
            </a:r>
          </a:p>
          <a:p>
            <a:endParaRPr lang="en-US" dirty="0"/>
          </a:p>
          <a:p>
            <a:r>
              <a:rPr lang="en-US" b="1" dirty="0"/>
              <a:t>Representing numbers with binary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584617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Numbering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position of a </a:t>
            </a:r>
            <a:r>
              <a:rPr lang="en-US" i="1" dirty="0"/>
              <a:t>numeral</a:t>
            </a:r>
            <a:r>
              <a:rPr lang="en-US" dirty="0"/>
              <a:t> (e.g., digit) determines its contribution to the overall number</a:t>
            </a:r>
          </a:p>
          <a:p>
            <a:pPr lvl="1"/>
            <a:r>
              <a:rPr lang="en-US" dirty="0"/>
              <a:t>Makes arithmetic simple (compared to, say, roman numerals)</a:t>
            </a:r>
          </a:p>
          <a:p>
            <a:pPr lvl="1"/>
            <a:r>
              <a:rPr lang="en-US" dirty="0"/>
              <a:t>Any number has one canonical representation</a:t>
            </a:r>
          </a:p>
          <a:p>
            <a:endParaRPr lang="en-US" dirty="0"/>
          </a:p>
          <a:p>
            <a:r>
              <a:rPr lang="en-US" dirty="0"/>
              <a:t>Example: base 10</a:t>
            </a:r>
          </a:p>
          <a:p>
            <a:pPr lvl="1"/>
            <a:r>
              <a:rPr lang="en-US" dirty="0"/>
              <a:t>10456</a:t>
            </a:r>
            <a:r>
              <a:rPr lang="en-US" baseline="-25000" dirty="0"/>
              <a:t>10</a:t>
            </a:r>
            <a:r>
              <a:rPr lang="en-US" dirty="0"/>
              <a:t> = 1*10</a:t>
            </a:r>
            <a:r>
              <a:rPr lang="en-US" baseline="30000" dirty="0"/>
              <a:t>4</a:t>
            </a:r>
            <a:r>
              <a:rPr lang="en-US" dirty="0"/>
              <a:t>   +   0*10</a:t>
            </a:r>
            <a:r>
              <a:rPr lang="en-US" baseline="30000" dirty="0"/>
              <a:t>3</a:t>
            </a:r>
            <a:r>
              <a:rPr lang="en-US" dirty="0"/>
              <a:t>   +   4*10</a:t>
            </a:r>
            <a:r>
              <a:rPr lang="en-US" baseline="30000" dirty="0"/>
              <a:t>2  </a:t>
            </a:r>
            <a:r>
              <a:rPr lang="en-US" dirty="0"/>
              <a:t> +   5*10</a:t>
            </a:r>
            <a:r>
              <a:rPr lang="en-US" baseline="30000" dirty="0"/>
              <a:t>1  </a:t>
            </a:r>
            <a:r>
              <a:rPr lang="en-US" dirty="0"/>
              <a:t> +   6*10</a:t>
            </a:r>
            <a:r>
              <a:rPr lang="en-US" baseline="30000" dirty="0"/>
              <a:t>0</a:t>
            </a:r>
          </a:p>
          <a:p>
            <a:pPr lvl="1"/>
            <a:endParaRPr lang="en-US" baseline="30000" dirty="0"/>
          </a:p>
          <a:p>
            <a:pPr lvl="1"/>
            <a:r>
              <a:rPr lang="en-US" dirty="0"/>
              <a:t>Usually, we leave out the zeros:</a:t>
            </a:r>
          </a:p>
          <a:p>
            <a:pPr lvl="2"/>
            <a:r>
              <a:rPr lang="en-US" dirty="0"/>
              <a:t>1*10</a:t>
            </a:r>
            <a:r>
              <a:rPr lang="en-US" baseline="30000" dirty="0"/>
              <a:t>4</a:t>
            </a:r>
            <a:r>
              <a:rPr lang="en-US" dirty="0"/>
              <a:t>   +  4*10</a:t>
            </a:r>
            <a:r>
              <a:rPr lang="en-US" baseline="30000" dirty="0"/>
              <a:t>2  </a:t>
            </a:r>
            <a:r>
              <a:rPr lang="en-US" dirty="0"/>
              <a:t> +   5*10</a:t>
            </a:r>
            <a:r>
              <a:rPr lang="en-US" baseline="30000" dirty="0"/>
              <a:t>1  </a:t>
            </a:r>
            <a:r>
              <a:rPr lang="en-US" dirty="0"/>
              <a:t> +   6*10</a:t>
            </a:r>
            <a:r>
              <a:rPr lang="en-US" baseline="30000" dirty="0"/>
              <a:t>0</a:t>
            </a:r>
            <a:endParaRPr lang="en-US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E70BF-7131-4104-A5E1-C42E4809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741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Numbering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bases are also possible</a:t>
            </a:r>
          </a:p>
          <a:p>
            <a:pPr lvl="1"/>
            <a:r>
              <a:rPr lang="en-US" dirty="0"/>
              <a:t>Base 60, used by the Babylonians</a:t>
            </a:r>
          </a:p>
          <a:p>
            <a:pPr lvl="2"/>
            <a:r>
              <a:rPr lang="en-US" dirty="0"/>
              <a:t>The source of 60 seconds in a minute, 60 minutes in an hour</a:t>
            </a:r>
          </a:p>
          <a:p>
            <a:pPr lvl="2"/>
            <a:r>
              <a:rPr lang="en-US" dirty="0"/>
              <a:t>And 360 degrees in a circle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Base 20, used by the Maya and </a:t>
            </a:r>
            <a:r>
              <a:rPr lang="en-US" dirty="0" err="1"/>
              <a:t>Gauls</a:t>
            </a:r>
            <a:r>
              <a:rPr lang="en-US" dirty="0"/>
              <a:t> (bits remain in French today)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Base 2: 10010010</a:t>
            </a:r>
            <a:r>
              <a:rPr lang="en-US" baseline="-25000" dirty="0"/>
              <a:t>2</a:t>
            </a:r>
            <a:r>
              <a:rPr lang="en-US" dirty="0"/>
              <a:t> = 1*2</a:t>
            </a:r>
            <a:r>
              <a:rPr lang="en-US" baseline="30000" dirty="0"/>
              <a:t>7</a:t>
            </a:r>
            <a:r>
              <a:rPr lang="en-US" dirty="0"/>
              <a:t> + 1*2</a:t>
            </a:r>
            <a:r>
              <a:rPr lang="en-US" baseline="30000" dirty="0"/>
              <a:t>4</a:t>
            </a:r>
            <a:r>
              <a:rPr lang="en-US" dirty="0"/>
              <a:t> + 1*2</a:t>
            </a:r>
            <a:r>
              <a:rPr lang="en-US" baseline="30000" dirty="0"/>
              <a:t>1</a:t>
            </a:r>
            <a:r>
              <a:rPr lang="en-US" dirty="0"/>
              <a:t> = 128</a:t>
            </a:r>
            <a:r>
              <a:rPr lang="en-US" baseline="-25000" dirty="0"/>
              <a:t>10</a:t>
            </a:r>
            <a:r>
              <a:rPr lang="en-US" dirty="0"/>
              <a:t> + 16</a:t>
            </a:r>
            <a:r>
              <a:rPr lang="en-US" baseline="-25000" dirty="0"/>
              <a:t>10</a:t>
            </a:r>
            <a:r>
              <a:rPr lang="en-US" dirty="0"/>
              <a:t> + 2</a:t>
            </a:r>
            <a:r>
              <a:rPr lang="en-US" baseline="-25000" dirty="0"/>
              <a:t>10 </a:t>
            </a:r>
            <a:r>
              <a:rPr lang="en-US" dirty="0"/>
              <a:t>= 146</a:t>
            </a:r>
            <a:r>
              <a:rPr lang="en-US" baseline="-25000" dirty="0"/>
              <a:t>10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E70BF-7131-4104-A5E1-C42E4809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095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2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Scientists use base 2 a </a:t>
            </a:r>
            <a:r>
              <a:rPr lang="en-US" b="1" i="1" dirty="0"/>
              <a:t>LOT</a:t>
            </a:r>
            <a:r>
              <a:rPr lang="en-US" dirty="0"/>
              <a:t> </a:t>
            </a:r>
            <a:r>
              <a:rPr lang="en-US" sz="2000" dirty="0"/>
              <a:t>(especially in computer systems)</a:t>
            </a:r>
            <a:endParaRPr lang="en-US" b="1" i="1" dirty="0"/>
          </a:p>
          <a:p>
            <a:r>
              <a:rPr lang="en-US" dirty="0"/>
              <a:t>Let’s convert 138</a:t>
            </a:r>
            <a:r>
              <a:rPr lang="en-US" baseline="-25000" dirty="0"/>
              <a:t>10</a:t>
            </a:r>
            <a:r>
              <a:rPr lang="en-US" dirty="0"/>
              <a:t> to base 2</a:t>
            </a:r>
          </a:p>
          <a:p>
            <a:r>
              <a:rPr lang="en-US" dirty="0"/>
              <a:t>We need to decompose 138</a:t>
            </a:r>
            <a:r>
              <a:rPr lang="en-US" baseline="-25000" dirty="0"/>
              <a:t>10 </a:t>
            </a:r>
            <a:r>
              <a:rPr lang="en-US" dirty="0"/>
              <a:t>into a sum of powers of 2</a:t>
            </a:r>
          </a:p>
          <a:p>
            <a:pPr lvl="1"/>
            <a:r>
              <a:rPr lang="en-US" dirty="0"/>
              <a:t>Start with the largest power of 2 that is smaller or equal to 138</a:t>
            </a:r>
            <a:r>
              <a:rPr lang="en-US" baseline="-25000" dirty="0"/>
              <a:t>10</a:t>
            </a:r>
          </a:p>
          <a:p>
            <a:pPr lvl="1"/>
            <a:r>
              <a:rPr lang="en-US" dirty="0"/>
              <a:t>Subtract it, then repeat the process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75806" y="3429000"/>
            <a:ext cx="38651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138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– 128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       = 10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75806" y="3906798"/>
            <a:ext cx="36888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– 8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              = 2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5806" y="4419600"/>
            <a:ext cx="36663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– 2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                = 0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1800" y="5049798"/>
            <a:ext cx="8994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138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=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×128 + 0×64 + 0×32 + 0×16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×8 + 0×4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 + 0×1</a:t>
            </a:r>
            <a:endParaRPr lang="en-US" sz="2800" baseline="30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01801" y="6106418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138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= 10001010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E90DCA-A439-984B-B4C9-8ABFD87C31C0}"/>
              </a:ext>
            </a:extLst>
          </p:cNvPr>
          <p:cNvSpPr txBox="1"/>
          <p:nvPr/>
        </p:nvSpPr>
        <p:spPr>
          <a:xfrm>
            <a:off x="1701800" y="5583198"/>
            <a:ext cx="9055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138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=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7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6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5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4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3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0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BD5F8AE-CFA7-4425-A913-4FED46F6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650BFC-24C1-4546-8971-49EEF01A3142}"/>
              </a:ext>
            </a:extLst>
          </p:cNvPr>
          <p:cNvGrpSpPr/>
          <p:nvPr/>
        </p:nvGrpSpPr>
        <p:grpSpPr>
          <a:xfrm>
            <a:off x="4780300" y="3449360"/>
            <a:ext cx="1442700" cy="1524238"/>
            <a:chOff x="4780300" y="3449360"/>
            <a:chExt cx="1442700" cy="152423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F090F0D-4384-4D10-AEE1-7A98FBD80F23}"/>
                </a:ext>
              </a:extLst>
            </p:cNvPr>
            <p:cNvSpPr/>
            <p:nvPr/>
          </p:nvSpPr>
          <p:spPr>
            <a:xfrm>
              <a:off x="5194300" y="3449360"/>
              <a:ext cx="1028700" cy="533638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FF20A75-508F-4AF2-AA35-8C7DB95EBCA0}"/>
                </a:ext>
              </a:extLst>
            </p:cNvPr>
            <p:cNvSpPr/>
            <p:nvPr/>
          </p:nvSpPr>
          <p:spPr>
            <a:xfrm>
              <a:off x="4958100" y="3989467"/>
              <a:ext cx="668000" cy="471329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D049E2F-377B-450A-A2FE-F2D26EA76815}"/>
                </a:ext>
              </a:extLst>
            </p:cNvPr>
            <p:cNvSpPr/>
            <p:nvPr/>
          </p:nvSpPr>
          <p:spPr>
            <a:xfrm>
              <a:off x="4780300" y="4502269"/>
              <a:ext cx="668000" cy="471329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00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92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computers use Base 2</a:t>
            </a:r>
          </a:p>
        </p:txBody>
      </p:sp>
      <p:sp>
        <p:nvSpPr>
          <p:cNvPr id="592923" name="Rectangle 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Simple electronic implementation</a:t>
            </a:r>
          </a:p>
          <a:p>
            <a:pPr lvl="1"/>
            <a:r>
              <a:rPr lang="en-US" dirty="0"/>
              <a:t>Easy to store with bi-stable elements</a:t>
            </a:r>
          </a:p>
          <a:p>
            <a:pPr lvl="1"/>
            <a:r>
              <a:rPr lang="en-US" dirty="0"/>
              <a:t>Reliably transmitted on noisy and inaccurate wires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r>
              <a:rPr lang="en-US" dirty="0"/>
              <a:t>Straightforward implementation of arithmetic functions</a:t>
            </a:r>
          </a:p>
          <a:p>
            <a:pPr lvl="1"/>
            <a:endParaRPr lang="en-US" dirty="0"/>
          </a:p>
          <a:p>
            <a:r>
              <a:rPr lang="en-US" dirty="0"/>
              <a:t>(Pretty much) all computers use base 2</a:t>
            </a:r>
            <a:endParaRPr lang="en-US" sz="2400" dirty="0"/>
          </a:p>
        </p:txBody>
      </p:sp>
      <p:grpSp>
        <p:nvGrpSpPr>
          <p:cNvPr id="592900" name="Group 4"/>
          <p:cNvGrpSpPr>
            <a:grpSpLocks/>
          </p:cNvGrpSpPr>
          <p:nvPr/>
        </p:nvGrpSpPr>
        <p:grpSpPr bwMode="auto">
          <a:xfrm>
            <a:off x="2741194" y="2362993"/>
            <a:ext cx="6705600" cy="2132013"/>
            <a:chOff x="192" y="2400"/>
            <a:chExt cx="4320" cy="1391"/>
          </a:xfrm>
        </p:grpSpPr>
        <p:sp>
          <p:nvSpPr>
            <p:cNvPr id="592901" name="Rectangle 5"/>
            <p:cNvSpPr>
              <a:spLocks noChangeArrowheads="1"/>
            </p:cNvSpPr>
            <p:nvPr/>
          </p:nvSpPr>
          <p:spPr bwMode="auto">
            <a:xfrm>
              <a:off x="768" y="3408"/>
              <a:ext cx="3744" cy="2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dirty="0">
                <a:solidFill>
                  <a:schemeClr val="bg2"/>
                </a:solidFill>
                <a:latin typeface="Helvetica" pitchFamily="34" charset="0"/>
              </a:endParaRPr>
            </a:p>
          </p:txBody>
        </p:sp>
        <p:sp>
          <p:nvSpPr>
            <p:cNvPr id="592902" name="Rectangle 6"/>
            <p:cNvSpPr>
              <a:spLocks noChangeArrowheads="1"/>
            </p:cNvSpPr>
            <p:nvPr/>
          </p:nvSpPr>
          <p:spPr bwMode="auto">
            <a:xfrm>
              <a:off x="768" y="2784"/>
              <a:ext cx="3744" cy="2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dirty="0">
                <a:solidFill>
                  <a:schemeClr val="bg2"/>
                </a:solidFill>
                <a:latin typeface="Helvetica" pitchFamily="34" charset="0"/>
              </a:endParaRPr>
            </a:p>
          </p:txBody>
        </p:sp>
        <p:sp>
          <p:nvSpPr>
            <p:cNvPr id="592903" name="Freeform 7"/>
            <p:cNvSpPr>
              <a:spLocks/>
            </p:cNvSpPr>
            <p:nvPr/>
          </p:nvSpPr>
          <p:spPr bwMode="auto">
            <a:xfrm>
              <a:off x="768" y="2884"/>
              <a:ext cx="3732" cy="716"/>
            </a:xfrm>
            <a:custGeom>
              <a:avLst/>
              <a:gdLst/>
              <a:ahLst/>
              <a:cxnLst>
                <a:cxn ang="0">
                  <a:pos x="0" y="706"/>
                </a:cxn>
                <a:cxn ang="0">
                  <a:pos x="157" y="653"/>
                </a:cxn>
                <a:cxn ang="0">
                  <a:pos x="294" y="643"/>
                </a:cxn>
                <a:cxn ang="0">
                  <a:pos x="547" y="685"/>
                </a:cxn>
                <a:cxn ang="0">
                  <a:pos x="768" y="653"/>
                </a:cxn>
                <a:cxn ang="0">
                  <a:pos x="894" y="632"/>
                </a:cxn>
                <a:cxn ang="0">
                  <a:pos x="1021" y="664"/>
                </a:cxn>
                <a:cxn ang="0">
                  <a:pos x="1178" y="674"/>
                </a:cxn>
                <a:cxn ang="0">
                  <a:pos x="1273" y="664"/>
                </a:cxn>
                <a:cxn ang="0">
                  <a:pos x="1305" y="653"/>
                </a:cxn>
                <a:cxn ang="0">
                  <a:pos x="1347" y="569"/>
                </a:cxn>
                <a:cxn ang="0">
                  <a:pos x="1463" y="253"/>
                </a:cxn>
                <a:cxn ang="0">
                  <a:pos x="1547" y="116"/>
                </a:cxn>
                <a:cxn ang="0">
                  <a:pos x="1642" y="53"/>
                </a:cxn>
                <a:cxn ang="0">
                  <a:pos x="1831" y="21"/>
                </a:cxn>
                <a:cxn ang="0">
                  <a:pos x="2031" y="32"/>
                </a:cxn>
                <a:cxn ang="0">
                  <a:pos x="2073" y="42"/>
                </a:cxn>
                <a:cxn ang="0">
                  <a:pos x="2252" y="11"/>
                </a:cxn>
                <a:cxn ang="0">
                  <a:pos x="2315" y="42"/>
                </a:cxn>
                <a:cxn ang="0">
                  <a:pos x="2389" y="53"/>
                </a:cxn>
                <a:cxn ang="0">
                  <a:pos x="2557" y="42"/>
                </a:cxn>
                <a:cxn ang="0">
                  <a:pos x="2620" y="64"/>
                </a:cxn>
                <a:cxn ang="0">
                  <a:pos x="2715" y="11"/>
                </a:cxn>
                <a:cxn ang="0">
                  <a:pos x="2768" y="0"/>
                </a:cxn>
                <a:cxn ang="0">
                  <a:pos x="3041" y="411"/>
                </a:cxn>
                <a:cxn ang="0">
                  <a:pos x="3157" y="643"/>
                </a:cxn>
                <a:cxn ang="0">
                  <a:pos x="3347" y="716"/>
                </a:cxn>
                <a:cxn ang="0">
                  <a:pos x="3441" y="706"/>
                </a:cxn>
                <a:cxn ang="0">
                  <a:pos x="3462" y="674"/>
                </a:cxn>
                <a:cxn ang="0">
                  <a:pos x="3578" y="653"/>
                </a:cxn>
              </a:cxnLst>
              <a:rect l="0" t="0" r="r" b="b"/>
              <a:pathLst>
                <a:path w="3578" h="716">
                  <a:moveTo>
                    <a:pt x="0" y="706"/>
                  </a:moveTo>
                  <a:cubicBezTo>
                    <a:pt x="54" y="694"/>
                    <a:pt x="101" y="657"/>
                    <a:pt x="157" y="653"/>
                  </a:cubicBezTo>
                  <a:cubicBezTo>
                    <a:pt x="202" y="649"/>
                    <a:pt x="248" y="646"/>
                    <a:pt x="294" y="643"/>
                  </a:cubicBezTo>
                  <a:cubicBezTo>
                    <a:pt x="377" y="658"/>
                    <a:pt x="462" y="670"/>
                    <a:pt x="547" y="685"/>
                  </a:cubicBezTo>
                  <a:cubicBezTo>
                    <a:pt x="628" y="655"/>
                    <a:pt x="660" y="660"/>
                    <a:pt x="768" y="653"/>
                  </a:cubicBezTo>
                  <a:cubicBezTo>
                    <a:pt x="792" y="648"/>
                    <a:pt x="875" y="632"/>
                    <a:pt x="894" y="632"/>
                  </a:cubicBezTo>
                  <a:cubicBezTo>
                    <a:pt x="938" y="632"/>
                    <a:pt x="977" y="659"/>
                    <a:pt x="1021" y="664"/>
                  </a:cubicBezTo>
                  <a:cubicBezTo>
                    <a:pt x="1073" y="669"/>
                    <a:pt x="1125" y="670"/>
                    <a:pt x="1178" y="674"/>
                  </a:cubicBezTo>
                  <a:cubicBezTo>
                    <a:pt x="1209" y="670"/>
                    <a:pt x="1241" y="669"/>
                    <a:pt x="1273" y="664"/>
                  </a:cubicBezTo>
                  <a:cubicBezTo>
                    <a:pt x="1284" y="662"/>
                    <a:pt x="1298" y="661"/>
                    <a:pt x="1305" y="653"/>
                  </a:cubicBezTo>
                  <a:cubicBezTo>
                    <a:pt x="1324" y="628"/>
                    <a:pt x="1329" y="595"/>
                    <a:pt x="1347" y="569"/>
                  </a:cubicBezTo>
                  <a:cubicBezTo>
                    <a:pt x="1416" y="462"/>
                    <a:pt x="1419" y="362"/>
                    <a:pt x="1463" y="253"/>
                  </a:cubicBezTo>
                  <a:cubicBezTo>
                    <a:pt x="1480" y="209"/>
                    <a:pt x="1520" y="153"/>
                    <a:pt x="1547" y="116"/>
                  </a:cubicBezTo>
                  <a:cubicBezTo>
                    <a:pt x="1568" y="86"/>
                    <a:pt x="1605" y="60"/>
                    <a:pt x="1642" y="53"/>
                  </a:cubicBezTo>
                  <a:cubicBezTo>
                    <a:pt x="1704" y="40"/>
                    <a:pt x="1831" y="21"/>
                    <a:pt x="1831" y="21"/>
                  </a:cubicBezTo>
                  <a:cubicBezTo>
                    <a:pt x="1897" y="24"/>
                    <a:pt x="1964" y="26"/>
                    <a:pt x="2031" y="32"/>
                  </a:cubicBezTo>
                  <a:cubicBezTo>
                    <a:pt x="2045" y="33"/>
                    <a:pt x="2058" y="42"/>
                    <a:pt x="2073" y="42"/>
                  </a:cubicBezTo>
                  <a:cubicBezTo>
                    <a:pt x="2130" y="42"/>
                    <a:pt x="2194" y="20"/>
                    <a:pt x="2252" y="11"/>
                  </a:cubicBezTo>
                  <a:cubicBezTo>
                    <a:pt x="2274" y="17"/>
                    <a:pt x="2292" y="35"/>
                    <a:pt x="2315" y="42"/>
                  </a:cubicBezTo>
                  <a:cubicBezTo>
                    <a:pt x="2338" y="49"/>
                    <a:pt x="2364" y="49"/>
                    <a:pt x="2389" y="53"/>
                  </a:cubicBezTo>
                  <a:cubicBezTo>
                    <a:pt x="2450" y="36"/>
                    <a:pt x="2493" y="31"/>
                    <a:pt x="2557" y="42"/>
                  </a:cubicBezTo>
                  <a:cubicBezTo>
                    <a:pt x="2578" y="49"/>
                    <a:pt x="2598" y="71"/>
                    <a:pt x="2620" y="64"/>
                  </a:cubicBezTo>
                  <a:cubicBezTo>
                    <a:pt x="2654" y="52"/>
                    <a:pt x="2679" y="18"/>
                    <a:pt x="2715" y="11"/>
                  </a:cubicBezTo>
                  <a:cubicBezTo>
                    <a:pt x="2732" y="7"/>
                    <a:pt x="2750" y="3"/>
                    <a:pt x="2768" y="0"/>
                  </a:cubicBezTo>
                  <a:cubicBezTo>
                    <a:pt x="2929" y="161"/>
                    <a:pt x="2957" y="167"/>
                    <a:pt x="3041" y="411"/>
                  </a:cubicBezTo>
                  <a:cubicBezTo>
                    <a:pt x="3071" y="498"/>
                    <a:pt x="3069" y="597"/>
                    <a:pt x="3157" y="643"/>
                  </a:cubicBezTo>
                  <a:cubicBezTo>
                    <a:pt x="3289" y="619"/>
                    <a:pt x="3221" y="590"/>
                    <a:pt x="3347" y="716"/>
                  </a:cubicBezTo>
                  <a:cubicBezTo>
                    <a:pt x="3378" y="712"/>
                    <a:pt x="3411" y="716"/>
                    <a:pt x="3441" y="706"/>
                  </a:cubicBezTo>
                  <a:cubicBezTo>
                    <a:pt x="3452" y="701"/>
                    <a:pt x="3452" y="681"/>
                    <a:pt x="3462" y="674"/>
                  </a:cubicBezTo>
                  <a:cubicBezTo>
                    <a:pt x="3489" y="652"/>
                    <a:pt x="3545" y="653"/>
                    <a:pt x="3578" y="65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4" name="Line 8"/>
            <p:cNvSpPr>
              <a:spLocks noChangeShapeType="1"/>
            </p:cNvSpPr>
            <p:nvPr/>
          </p:nvSpPr>
          <p:spPr bwMode="auto">
            <a:xfrm flipH="1">
              <a:off x="624" y="364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5" name="Line 9"/>
            <p:cNvSpPr>
              <a:spLocks noChangeShapeType="1"/>
            </p:cNvSpPr>
            <p:nvPr/>
          </p:nvSpPr>
          <p:spPr bwMode="auto">
            <a:xfrm flipH="1">
              <a:off x="624" y="278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6" name="Text Box 10"/>
            <p:cNvSpPr txBox="1">
              <a:spLocks noChangeArrowheads="1"/>
            </p:cNvSpPr>
            <p:nvPr/>
          </p:nvSpPr>
          <p:spPr bwMode="auto">
            <a:xfrm>
              <a:off x="192" y="3552"/>
              <a:ext cx="421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34" charset="0"/>
                </a:rPr>
                <a:t>0.0V</a:t>
              </a:r>
            </a:p>
          </p:txBody>
        </p:sp>
        <p:sp>
          <p:nvSpPr>
            <p:cNvPr id="592907" name="Text Box 11"/>
            <p:cNvSpPr txBox="1">
              <a:spLocks noChangeArrowheads="1"/>
            </p:cNvSpPr>
            <p:nvPr/>
          </p:nvSpPr>
          <p:spPr bwMode="auto">
            <a:xfrm>
              <a:off x="192" y="3312"/>
              <a:ext cx="421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34" charset="0"/>
                </a:rPr>
                <a:t>0.5V</a:t>
              </a:r>
            </a:p>
          </p:txBody>
        </p:sp>
        <p:sp>
          <p:nvSpPr>
            <p:cNvPr id="592908" name="Text Box 12"/>
            <p:cNvSpPr txBox="1">
              <a:spLocks noChangeArrowheads="1"/>
            </p:cNvSpPr>
            <p:nvPr/>
          </p:nvSpPr>
          <p:spPr bwMode="auto">
            <a:xfrm>
              <a:off x="192" y="2928"/>
              <a:ext cx="421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Helvetica" pitchFamily="34" charset="0"/>
                </a:rPr>
                <a:t>2.8V</a:t>
              </a:r>
            </a:p>
          </p:txBody>
        </p:sp>
        <p:sp>
          <p:nvSpPr>
            <p:cNvPr id="592909" name="Text Box 13"/>
            <p:cNvSpPr txBox="1">
              <a:spLocks noChangeArrowheads="1"/>
            </p:cNvSpPr>
            <p:nvPr/>
          </p:nvSpPr>
          <p:spPr bwMode="auto">
            <a:xfrm>
              <a:off x="192" y="2688"/>
              <a:ext cx="421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34" charset="0"/>
                </a:rPr>
                <a:t>3.3V</a:t>
              </a:r>
            </a:p>
          </p:txBody>
        </p:sp>
        <p:sp>
          <p:nvSpPr>
            <p:cNvPr id="592910" name="Line 14"/>
            <p:cNvSpPr>
              <a:spLocks noChangeShapeType="1"/>
            </p:cNvSpPr>
            <p:nvPr/>
          </p:nvSpPr>
          <p:spPr bwMode="auto">
            <a:xfrm>
              <a:off x="768" y="2496"/>
              <a:ext cx="1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1" name="Line 15"/>
            <p:cNvSpPr>
              <a:spLocks noChangeShapeType="1"/>
            </p:cNvSpPr>
            <p:nvPr/>
          </p:nvSpPr>
          <p:spPr bwMode="auto">
            <a:xfrm>
              <a:off x="2352" y="2496"/>
              <a:ext cx="14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2" name="Line 16"/>
            <p:cNvSpPr>
              <a:spLocks noChangeShapeType="1"/>
            </p:cNvSpPr>
            <p:nvPr/>
          </p:nvSpPr>
          <p:spPr bwMode="auto">
            <a:xfrm>
              <a:off x="3984" y="2496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3" name="Line 17"/>
            <p:cNvSpPr>
              <a:spLocks noChangeShapeType="1"/>
            </p:cNvSpPr>
            <p:nvPr/>
          </p:nvSpPr>
          <p:spPr bwMode="auto">
            <a:xfrm>
              <a:off x="2160" y="2448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4" name="Line 18"/>
            <p:cNvSpPr>
              <a:spLocks noChangeShapeType="1"/>
            </p:cNvSpPr>
            <p:nvPr/>
          </p:nvSpPr>
          <p:spPr bwMode="auto">
            <a:xfrm>
              <a:off x="2352" y="244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5" name="Line 19"/>
            <p:cNvSpPr>
              <a:spLocks noChangeShapeType="1"/>
            </p:cNvSpPr>
            <p:nvPr/>
          </p:nvSpPr>
          <p:spPr bwMode="auto">
            <a:xfrm>
              <a:off x="3792" y="244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6" name="Line 20"/>
            <p:cNvSpPr>
              <a:spLocks noChangeShapeType="1"/>
            </p:cNvSpPr>
            <p:nvPr/>
          </p:nvSpPr>
          <p:spPr bwMode="auto">
            <a:xfrm>
              <a:off x="3984" y="2448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7" name="Text Box 21"/>
            <p:cNvSpPr txBox="1">
              <a:spLocks noChangeArrowheads="1"/>
            </p:cNvSpPr>
            <p:nvPr/>
          </p:nvSpPr>
          <p:spPr bwMode="auto">
            <a:xfrm>
              <a:off x="1296" y="2400"/>
              <a:ext cx="298" cy="239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0</a:t>
              </a:r>
            </a:p>
          </p:txBody>
        </p:sp>
        <p:sp>
          <p:nvSpPr>
            <p:cNvPr id="592918" name="Text Box 22"/>
            <p:cNvSpPr txBox="1">
              <a:spLocks noChangeArrowheads="1"/>
            </p:cNvSpPr>
            <p:nvPr/>
          </p:nvSpPr>
          <p:spPr bwMode="auto">
            <a:xfrm>
              <a:off x="2832" y="2400"/>
              <a:ext cx="298" cy="239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1</a:t>
              </a:r>
            </a:p>
          </p:txBody>
        </p:sp>
        <p:sp>
          <p:nvSpPr>
            <p:cNvPr id="592919" name="Text Box 23"/>
            <p:cNvSpPr txBox="1">
              <a:spLocks noChangeArrowheads="1"/>
            </p:cNvSpPr>
            <p:nvPr/>
          </p:nvSpPr>
          <p:spPr bwMode="auto">
            <a:xfrm>
              <a:off x="4128" y="2400"/>
              <a:ext cx="192" cy="239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0</a:t>
              </a:r>
            </a:p>
          </p:txBody>
        </p:sp>
        <p:sp>
          <p:nvSpPr>
            <p:cNvPr id="592920" name="Line 24"/>
            <p:cNvSpPr>
              <a:spLocks noChangeShapeType="1"/>
            </p:cNvSpPr>
            <p:nvPr/>
          </p:nvSpPr>
          <p:spPr bwMode="auto">
            <a:xfrm flipH="1">
              <a:off x="624" y="340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21" name="Line 25"/>
            <p:cNvSpPr>
              <a:spLocks noChangeShapeType="1"/>
            </p:cNvSpPr>
            <p:nvPr/>
          </p:nvSpPr>
          <p:spPr bwMode="auto">
            <a:xfrm flipH="1">
              <a:off x="624" y="302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33C6DD5A-5418-4A9D-A381-BCF311A3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3D7425-D9C0-4A93-9465-A7FA6D121980}"/>
              </a:ext>
            </a:extLst>
          </p:cNvPr>
          <p:cNvSpPr txBox="1"/>
          <p:nvPr/>
        </p:nvSpPr>
        <p:spPr>
          <a:xfrm rot="16200000">
            <a:off x="2089701" y="3476227"/>
            <a:ext cx="96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Voltage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97EA0F-AC6C-4FE8-83F4-615FA30AABE5}"/>
              </a:ext>
            </a:extLst>
          </p:cNvPr>
          <p:cNvSpPr txBox="1"/>
          <p:nvPr/>
        </p:nvSpPr>
        <p:spPr>
          <a:xfrm>
            <a:off x="3652348" y="4232171"/>
            <a:ext cx="96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A6DFDB-1ADD-4413-9F5C-09C24A40A4AE}"/>
              </a:ext>
            </a:extLst>
          </p:cNvPr>
          <p:cNvCxnSpPr/>
          <p:nvPr/>
        </p:nvCxnSpPr>
        <p:spPr>
          <a:xfrm>
            <a:off x="4271449" y="4430856"/>
            <a:ext cx="6459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5043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don’t computers use Base 10?</a:t>
            </a:r>
          </a:p>
        </p:txBody>
      </p:sp>
      <p:sp>
        <p:nvSpPr>
          <p:cNvPr id="591877" name="Rectangle 5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8345905" cy="5029200"/>
          </a:xfrm>
        </p:spPr>
        <p:txBody>
          <a:bodyPr>
            <a:normAutofit/>
          </a:bodyPr>
          <a:lstStyle/>
          <a:p>
            <a:r>
              <a:rPr lang="en-US" dirty="0"/>
              <a:t>Because implementing it electronically is a pain</a:t>
            </a:r>
          </a:p>
          <a:p>
            <a:pPr lvl="1"/>
            <a:r>
              <a:rPr lang="en-US" dirty="0"/>
              <a:t>Hard to store</a:t>
            </a:r>
          </a:p>
          <a:p>
            <a:pPr lvl="2"/>
            <a:r>
              <a:rPr lang="en-US" sz="2000" dirty="0"/>
              <a:t>ENIAC (first general-purpose electronic computer) </a:t>
            </a:r>
            <a:br>
              <a:rPr lang="en-US" sz="2000" dirty="0"/>
            </a:br>
            <a:r>
              <a:rPr lang="en-US" sz="2000" dirty="0"/>
              <a:t>used 10 vacuum tubes / digit</a:t>
            </a:r>
          </a:p>
          <a:p>
            <a:pPr lvl="2"/>
            <a:endParaRPr lang="en-US" sz="2000" dirty="0"/>
          </a:p>
          <a:p>
            <a:pPr lvl="1"/>
            <a:r>
              <a:rPr lang="en-US" dirty="0"/>
              <a:t>Hard to transmit</a:t>
            </a:r>
          </a:p>
          <a:p>
            <a:pPr lvl="2"/>
            <a:r>
              <a:rPr lang="en-US" sz="2000" dirty="0"/>
              <a:t>Need high precision to encode</a:t>
            </a:r>
            <a:br>
              <a:rPr lang="en-US" sz="2000" dirty="0"/>
            </a:br>
            <a:r>
              <a:rPr lang="en-US" sz="2000" dirty="0"/>
              <a:t>10 signal levels on single wire</a:t>
            </a:r>
          </a:p>
          <a:p>
            <a:pPr lvl="2"/>
            <a:endParaRPr lang="en-US" sz="2000" dirty="0"/>
          </a:p>
          <a:p>
            <a:pPr lvl="1"/>
            <a:r>
              <a:rPr lang="en-US" dirty="0"/>
              <a:t>Messy to implement digital logic functions</a:t>
            </a:r>
          </a:p>
          <a:p>
            <a:pPr lvl="2"/>
            <a:r>
              <a:rPr lang="en-US" sz="2000" dirty="0"/>
              <a:t>Addition, multiplication, etc.</a:t>
            </a:r>
          </a:p>
          <a:p>
            <a:pPr lvl="2"/>
            <a:r>
              <a:rPr lang="en-US" sz="2000" dirty="0"/>
              <a:t>(See CE203 for details)</a:t>
            </a:r>
          </a:p>
        </p:txBody>
      </p:sp>
      <p:pic>
        <p:nvPicPr>
          <p:cNvPr id="5918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8100" y="2574131"/>
            <a:ext cx="4114800" cy="314086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AF3A8EC-5F30-4D95-94DF-FF9A07AE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9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the theme and goals of the course</a:t>
            </a:r>
          </a:p>
          <a:p>
            <a:endParaRPr lang="en-US" dirty="0"/>
          </a:p>
          <a:p>
            <a:r>
              <a:rPr lang="en-US" dirty="0"/>
              <a:t>Describe how this class is going to function</a:t>
            </a:r>
          </a:p>
          <a:p>
            <a:endParaRPr lang="en-US" dirty="0"/>
          </a:p>
          <a:p>
            <a:r>
              <a:rPr lang="en-US" dirty="0"/>
              <a:t>Discuss how a computer system works at a high level</a:t>
            </a:r>
          </a:p>
          <a:p>
            <a:endParaRPr lang="en-US" dirty="0"/>
          </a:p>
          <a:p>
            <a:r>
              <a:rPr lang="en-US" dirty="0"/>
              <a:t>Begin exploring how computers represent information with bits and bytes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16: Hexadecimal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94" y="1143000"/>
            <a:ext cx="8625299" cy="5029200"/>
          </a:xfrm>
        </p:spPr>
        <p:txBody>
          <a:bodyPr>
            <a:normAutofit/>
          </a:bodyPr>
          <a:lstStyle/>
          <a:p>
            <a:r>
              <a:rPr lang="en-US" dirty="0"/>
              <a:t>Writing long sequences of 0s and 1s is tedious and error-prone</a:t>
            </a:r>
          </a:p>
          <a:p>
            <a:pPr lvl="1"/>
            <a:r>
              <a:rPr lang="en-US" dirty="0"/>
              <a:t>And takes up a lot of space on a page!</a:t>
            </a:r>
          </a:p>
          <a:p>
            <a:r>
              <a:rPr lang="en-US" dirty="0"/>
              <a:t>So we’ll often use base 16 (also called </a:t>
            </a:r>
            <a:r>
              <a:rPr lang="en-US" i="1" dirty="0"/>
              <a:t>hexadecimal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Base 2 = 2 symbols (0, 1)</a:t>
            </a:r>
            <a:br>
              <a:rPr lang="en-US" dirty="0"/>
            </a:br>
            <a:r>
              <a:rPr lang="en-US" dirty="0"/>
              <a:t>Base 10 = 10 symbols (0-9)</a:t>
            </a:r>
            <a:br>
              <a:rPr lang="en-US" dirty="0"/>
            </a:br>
            <a:r>
              <a:rPr lang="en-US" dirty="0"/>
              <a:t>Base 16, need 16 symbols</a:t>
            </a:r>
          </a:p>
          <a:p>
            <a:pPr lvl="1"/>
            <a:r>
              <a:rPr lang="en-US" dirty="0"/>
              <a:t>Use letters A-F once we run out of decimal digits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503997" y="450948"/>
          <a:ext cx="22098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6EDF51DE-5267-4B20-ADF2-544A2E82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806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16: Hexadecimal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94" y="1143000"/>
            <a:ext cx="8625299" cy="5029200"/>
          </a:xfrm>
        </p:spPr>
        <p:txBody>
          <a:bodyPr>
            <a:normAutofit/>
          </a:bodyPr>
          <a:lstStyle/>
          <a:p>
            <a:r>
              <a:rPr lang="en-US" dirty="0"/>
              <a:t>16 = 2</a:t>
            </a:r>
            <a:r>
              <a:rPr lang="en-US" baseline="30000" dirty="0"/>
              <a:t>4</a:t>
            </a:r>
            <a:r>
              <a:rPr lang="en-US" dirty="0"/>
              <a:t>, so every group of 4 bits becomes a hexadecimal digit (or </a:t>
            </a:r>
            <a:r>
              <a:rPr lang="en-US" i="1" dirty="0" err="1"/>
              <a:t>hexit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we have a number of bits not divisible by 4, add 0s on the left (always ok, just like base 10)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503997" y="450948"/>
          <a:ext cx="22098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273176" y="3907136"/>
            <a:ext cx="4352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2400" dirty="0"/>
              <a:t> 1 0 1 0 0 1 0 1 1 1 1 0 1 1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91584" y="3911601"/>
            <a:ext cx="1191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0x297B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5702300" y="4140200"/>
            <a:ext cx="381000" cy="1588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14" name="Group 13"/>
          <p:cNvGrpSpPr/>
          <p:nvPr/>
        </p:nvGrpSpPr>
        <p:grpSpPr>
          <a:xfrm>
            <a:off x="2425700" y="3911600"/>
            <a:ext cx="2082800" cy="533400"/>
            <a:chOff x="1219200" y="5105400"/>
            <a:chExt cx="1693334" cy="533400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2912534" y="5105400"/>
              <a:ext cx="0" cy="5334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auto">
            <a:xfrm>
              <a:off x="2057400" y="5105400"/>
              <a:ext cx="0" cy="5334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auto">
            <a:xfrm>
              <a:off x="1219200" y="5105400"/>
              <a:ext cx="0" cy="5334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1323182" y="3907136"/>
            <a:ext cx="647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0 0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30584" y="5037435"/>
            <a:ext cx="3205160" cy="461665"/>
          </a:xfrm>
          <a:prstGeom prst="rect">
            <a:avLst/>
          </a:prstGeom>
          <a:solidFill>
            <a:srgbClr val="D3F2D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“0x” prefix = it’s in hex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6EDF51DE-5267-4B20-ADF2-544A2E82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2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bit doesn’t hold much information</a:t>
            </a:r>
          </a:p>
          <a:p>
            <a:pPr lvl="1"/>
            <a:r>
              <a:rPr lang="en-US" dirty="0"/>
              <a:t>Only two possible values: 0 and 1</a:t>
            </a:r>
          </a:p>
          <a:p>
            <a:pPr lvl="1"/>
            <a:r>
              <a:rPr lang="en-US" dirty="0"/>
              <a:t>So we’ll typically work with larger groups of bits</a:t>
            </a:r>
          </a:p>
          <a:p>
            <a:pPr lvl="1"/>
            <a:endParaRPr lang="en-US" dirty="0"/>
          </a:p>
          <a:p>
            <a:r>
              <a:rPr lang="en-US" dirty="0"/>
              <a:t>For convenience, we’ll refer to groups of 8 bits as </a:t>
            </a:r>
            <a:r>
              <a:rPr lang="en-US" b="1" i="1" dirty="0"/>
              <a:t>bytes</a:t>
            </a:r>
          </a:p>
          <a:p>
            <a:pPr lvl="1"/>
            <a:r>
              <a:rPr lang="en-US" dirty="0"/>
              <a:t>And usually work with multiples of 8 bits at a time</a:t>
            </a:r>
          </a:p>
          <a:p>
            <a:pPr lvl="1"/>
            <a:r>
              <a:rPr lang="en-US" dirty="0"/>
              <a:t>Conveniently, 8 bits = 2 </a:t>
            </a:r>
            <a:r>
              <a:rPr lang="en-US" dirty="0" err="1"/>
              <a:t>hexits</a:t>
            </a:r>
            <a:endParaRPr lang="en-US" dirty="0"/>
          </a:p>
          <a:p>
            <a:endParaRPr lang="en-US" dirty="0"/>
          </a:p>
          <a:p>
            <a:r>
              <a:rPr lang="en-US" dirty="0"/>
              <a:t>Some examples</a:t>
            </a:r>
          </a:p>
          <a:p>
            <a:pPr lvl="1"/>
            <a:r>
              <a:rPr lang="en-US" dirty="0"/>
              <a:t>1 byte: 0b01100111 = 0x67</a:t>
            </a:r>
          </a:p>
          <a:p>
            <a:pPr lvl="1"/>
            <a:r>
              <a:rPr lang="en-US" dirty="0"/>
              <a:t>2 bytes: 11000100  00101111</a:t>
            </a:r>
            <a:r>
              <a:rPr lang="en-US" baseline="-25000" dirty="0"/>
              <a:t>2</a:t>
            </a:r>
            <a:r>
              <a:rPr lang="en-US" dirty="0"/>
              <a:t> = 0xC42F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A3AB9-5C56-4688-BF11-B6FB4B64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DE5FF-1B99-47AD-96AB-2CF4A005808E}"/>
              </a:ext>
            </a:extLst>
          </p:cNvPr>
          <p:cNvSpPr txBox="1"/>
          <p:nvPr/>
        </p:nvSpPr>
        <p:spPr>
          <a:xfrm>
            <a:off x="6444984" y="4872115"/>
            <a:ext cx="3892816" cy="461665"/>
          </a:xfrm>
          <a:prstGeom prst="rect">
            <a:avLst/>
          </a:prstGeom>
          <a:solidFill>
            <a:srgbClr val="D3F2D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“0b” prefix = it’s in binary</a:t>
            </a:r>
          </a:p>
        </p:txBody>
      </p:sp>
    </p:spTree>
    <p:extLst>
      <p:ext uri="{BB962C8B-B14F-4D97-AF65-F5344CB8AC3E}">
        <p14:creationId xmlns:p14="http://schemas.microsoft.com/office/powerpoint/2010/main" val="11455220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1018-562E-4782-B552-DF05993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EB4-F281-4696-952B-98DDF176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0x42 to decimal</a:t>
            </a:r>
          </a:p>
          <a:p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Convert 0x42 to binary: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Convert binary to decimal: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39B7-4093-4D58-9873-7F7B99A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FA0CB3-3CF9-493F-AC60-E19B42DF28B4}"/>
              </a:ext>
            </a:extLst>
          </p:cNvPr>
          <p:cNvGraphicFramePr>
            <a:graphicFrameLocks noGrp="1"/>
          </p:cNvGraphicFramePr>
          <p:nvPr/>
        </p:nvGraphicFramePr>
        <p:xfrm>
          <a:off x="9503997" y="450948"/>
          <a:ext cx="22098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6049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1018-562E-4782-B552-DF05993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EB4-F281-4696-952B-98DDF176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0x42 to decimal</a:t>
            </a:r>
          </a:p>
          <a:p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Convert 0x42 to binary:</a:t>
            </a:r>
          </a:p>
          <a:p>
            <a:pPr lvl="2"/>
            <a:r>
              <a:rPr lang="en-US" dirty="0"/>
              <a:t>0x4 -&gt; 0b0100	0x2 -&gt; 0b0010	0x42 -&gt; 0b 0100 0010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Convert binary to decimal: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39B7-4093-4D58-9873-7F7B99A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356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1018-562E-4782-B552-DF05993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EB4-F281-4696-952B-98DDF176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0x42 to decimal</a:t>
            </a:r>
          </a:p>
          <a:p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Convert 0x42 to binary:</a:t>
            </a:r>
          </a:p>
          <a:p>
            <a:pPr lvl="2"/>
            <a:r>
              <a:rPr lang="en-US" dirty="0"/>
              <a:t>0x4 -&gt; 0b0100	0x2 -&gt; 0b0010	0x42 -&gt; 0b 0100 0010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Convert binary to decimal:</a:t>
            </a:r>
          </a:p>
          <a:p>
            <a:pPr lvl="2"/>
            <a:r>
              <a:rPr lang="en-US" dirty="0"/>
              <a:t>1*2</a:t>
            </a:r>
            <a:r>
              <a:rPr lang="en-US" baseline="30000" dirty="0"/>
              <a:t>6</a:t>
            </a:r>
            <a:r>
              <a:rPr lang="en-US" baseline="-25000" dirty="0"/>
              <a:t> </a:t>
            </a:r>
            <a:r>
              <a:rPr lang="en-US" dirty="0"/>
              <a:t>+ 1*2</a:t>
            </a:r>
            <a:r>
              <a:rPr lang="en-US" baseline="30000" dirty="0"/>
              <a:t>1 </a:t>
            </a:r>
            <a:r>
              <a:rPr lang="en-US" dirty="0"/>
              <a:t>= 64 + 2 = 66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39B7-4093-4D58-9873-7F7B99A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535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1018-562E-4782-B552-DF05993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EB4-F281-4696-952B-98DDF176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0x42 to decimal</a:t>
            </a:r>
          </a:p>
          <a:p>
            <a:endParaRPr lang="en-US" dirty="0"/>
          </a:p>
          <a:p>
            <a:r>
              <a:rPr lang="en-US" dirty="0"/>
              <a:t>Critical thinking:</a:t>
            </a:r>
          </a:p>
          <a:p>
            <a:pPr lvl="1"/>
            <a:r>
              <a:rPr lang="en-US" dirty="0"/>
              <a:t>What are the maximum and minimum values?</a:t>
            </a:r>
          </a:p>
          <a:p>
            <a:pPr lvl="2"/>
            <a:r>
              <a:rPr lang="en-US" dirty="0"/>
              <a:t>Minimum 0	     (0x00)</a:t>
            </a:r>
          </a:p>
          <a:p>
            <a:pPr lvl="2"/>
            <a:r>
              <a:rPr lang="en-US" dirty="0"/>
              <a:t>Maximum 255  (0xFF)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How big is 0x42 out of 0xFF?</a:t>
            </a:r>
          </a:p>
          <a:p>
            <a:pPr lvl="2"/>
            <a:r>
              <a:rPr lang="en-US" dirty="0"/>
              <a:t>~25% (0x40, 0x80, 0xC0, 0x100)</a:t>
            </a:r>
          </a:p>
          <a:p>
            <a:pPr lvl="2"/>
            <a:r>
              <a:rPr lang="en-US" dirty="0"/>
              <a:t>So 255/4 ≈ 256/4 ≈ 64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39B7-4093-4D58-9873-7F7B99A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65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Big idea:</a:t>
            </a:r>
            <a:r>
              <a:rPr lang="en-US" dirty="0"/>
              <a:t> bits can be used to represent anything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178005" cy="5029200"/>
          </a:xfrm>
        </p:spPr>
        <p:txBody>
          <a:bodyPr/>
          <a:lstStyle/>
          <a:p>
            <a:r>
              <a:rPr lang="en-US" dirty="0"/>
              <a:t>Depending on the context, the bits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11000011</a:t>
            </a:r>
            <a:r>
              <a:rPr lang="en-US" dirty="0"/>
              <a:t> could mean</a:t>
            </a:r>
          </a:p>
          <a:p>
            <a:pPr lvl="1"/>
            <a:r>
              <a:rPr lang="en-US" dirty="0"/>
              <a:t>The number 195</a:t>
            </a:r>
          </a:p>
          <a:p>
            <a:pPr lvl="1"/>
            <a:r>
              <a:rPr lang="en-US" dirty="0"/>
              <a:t>The number -61</a:t>
            </a:r>
          </a:p>
          <a:p>
            <a:pPr lvl="1"/>
            <a:r>
              <a:rPr lang="en-US" dirty="0"/>
              <a:t>The number -1.1875</a:t>
            </a:r>
          </a:p>
          <a:p>
            <a:pPr lvl="1"/>
            <a:r>
              <a:rPr lang="en-US" dirty="0"/>
              <a:t>The value </a:t>
            </a:r>
            <a:r>
              <a:rPr lang="en-US" dirty="0">
                <a:latin typeface="Consolas" panose="020B0609020204030204" pitchFamily="49" charset="0"/>
              </a:rPr>
              <a:t>True</a:t>
            </a:r>
          </a:p>
          <a:p>
            <a:pPr lvl="1"/>
            <a:r>
              <a:rPr lang="en-US" dirty="0"/>
              <a:t>The character ‘</a:t>
            </a:r>
            <a:r>
              <a:rPr lang="en-US" b="1" dirty="0"/>
              <a:t>├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dirty="0"/>
              <a:t> x86 instruction</a:t>
            </a:r>
          </a:p>
          <a:p>
            <a:endParaRPr lang="en-US" dirty="0"/>
          </a:p>
          <a:p>
            <a:r>
              <a:rPr lang="en-US" dirty="0"/>
              <a:t>You have to know the </a:t>
            </a:r>
            <a:r>
              <a:rPr lang="en-US" b="1" dirty="0"/>
              <a:t>context</a:t>
            </a:r>
            <a:r>
              <a:rPr lang="en-US" dirty="0"/>
              <a:t> to make sense of any bits you have!</a:t>
            </a:r>
          </a:p>
          <a:p>
            <a:pPr lvl="1"/>
            <a:r>
              <a:rPr lang="en-US" dirty="0"/>
              <a:t>People and software they write determine what the bits actually mean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588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Course Themes</a:t>
            </a:r>
          </a:p>
          <a:p>
            <a:endParaRPr lang="en-US" dirty="0"/>
          </a:p>
          <a:p>
            <a:r>
              <a:rPr lang="en-US" dirty="0"/>
              <a:t>Logistics</a:t>
            </a:r>
          </a:p>
          <a:p>
            <a:endParaRPr lang="en-US" dirty="0"/>
          </a:p>
          <a:p>
            <a:r>
              <a:rPr lang="en-US" dirty="0"/>
              <a:t>Running a program</a:t>
            </a:r>
          </a:p>
          <a:p>
            <a:endParaRPr lang="en-US" dirty="0"/>
          </a:p>
          <a:p>
            <a:r>
              <a:rPr lang="en-US" dirty="0"/>
              <a:t>Representing numbers with binary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0559538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Backup: Boolean Algebra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7079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Course Themes</a:t>
            </a:r>
          </a:p>
          <a:p>
            <a:endParaRPr lang="en-US" dirty="0"/>
          </a:p>
          <a:p>
            <a:r>
              <a:rPr lang="en-US" dirty="0"/>
              <a:t>Logistics</a:t>
            </a:r>
          </a:p>
          <a:p>
            <a:endParaRPr lang="en-US" dirty="0"/>
          </a:p>
          <a:p>
            <a:r>
              <a:rPr lang="en-US" dirty="0"/>
              <a:t>Running a program</a:t>
            </a:r>
          </a:p>
          <a:p>
            <a:endParaRPr lang="en-US" dirty="0"/>
          </a:p>
          <a:p>
            <a:r>
              <a:rPr lang="en-US" dirty="0"/>
              <a:t>Representing numbers with binary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</a:t>
            </a:r>
            <a:r>
              <a:rPr lang="uk-UA" dirty="0"/>
              <a:t>’</a:t>
            </a:r>
            <a:r>
              <a:rPr lang="en-US" dirty="0" err="1"/>
              <a:t>ve</a:t>
            </a:r>
            <a:r>
              <a:rPr lang="en-US" dirty="0"/>
              <a:t> programmed with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and</a:t>
            </a:r>
            <a:r>
              <a:rPr lang="en-US" dirty="0"/>
              <a:t> and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or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in earlier classes</a:t>
            </a:r>
          </a:p>
          <a:p>
            <a:pPr lvl="1"/>
            <a:r>
              <a:rPr lang="en-US" dirty="0">
                <a:ea typeface="Calibri" charset="0"/>
                <a:cs typeface="Calibri" charset="0"/>
              </a:rPr>
              <a:t>Written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&amp;&amp;</a:t>
            </a:r>
            <a:r>
              <a:rPr lang="en-US" dirty="0">
                <a:ea typeface="Calibri" charset="0"/>
                <a:cs typeface="Calibri" charset="0"/>
              </a:rPr>
              <a:t> and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||</a:t>
            </a:r>
            <a:r>
              <a:rPr lang="en-US" dirty="0">
                <a:ea typeface="Calibri" charset="0"/>
                <a:cs typeface="Calibri" charset="0"/>
              </a:rPr>
              <a:t> in C and C++</a:t>
            </a:r>
          </a:p>
          <a:p>
            <a:pPr lvl="1"/>
            <a:endParaRPr lang="en-US"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Boolean algebra is a generalization of that</a:t>
            </a:r>
          </a:p>
          <a:p>
            <a:pPr lvl="1"/>
            <a:r>
              <a:rPr lang="en-US" dirty="0">
                <a:ea typeface="Calibri" charset="0"/>
                <a:cs typeface="Calibri" charset="0"/>
              </a:rPr>
              <a:t>A mathematical system to represent (propositional) logic</a:t>
            </a:r>
          </a:p>
          <a:p>
            <a:pPr lvl="1"/>
            <a:r>
              <a:rPr lang="en-US" dirty="0">
                <a:ea typeface="Calibri" charset="0"/>
                <a:cs typeface="Calibri" charset="0"/>
              </a:rPr>
              <a:t>2 truth values: true = </a:t>
            </a:r>
            <a:r>
              <a:rPr lang="en-US" b="1" dirty="0">
                <a:ea typeface="Calibri" charset="0"/>
                <a:cs typeface="Calibri" charset="0"/>
              </a:rPr>
              <a:t>1</a:t>
            </a:r>
            <a:r>
              <a:rPr lang="en-US" dirty="0">
                <a:ea typeface="Calibri" charset="0"/>
                <a:cs typeface="Calibri" charset="0"/>
              </a:rPr>
              <a:t>, false = </a:t>
            </a:r>
            <a:r>
              <a:rPr lang="en-US" b="1" dirty="0">
                <a:ea typeface="Calibri" charset="0"/>
                <a:cs typeface="Calibri" charset="0"/>
              </a:rPr>
              <a:t>0</a:t>
            </a:r>
          </a:p>
          <a:p>
            <a:pPr lvl="1"/>
            <a:r>
              <a:rPr lang="en-US" dirty="0">
                <a:ea typeface="Calibri" charset="0"/>
                <a:cs typeface="Calibri" charset="0"/>
              </a:rPr>
              <a:t>3 operations: and = </a:t>
            </a:r>
            <a:r>
              <a:rPr lang="en-US" b="1" dirty="0">
                <a:ea typeface="Calibri" charset="0"/>
                <a:cs typeface="Calibri" charset="0"/>
              </a:rPr>
              <a:t>&amp;</a:t>
            </a:r>
            <a:r>
              <a:rPr lang="en-US" dirty="0">
                <a:ea typeface="Calibri" charset="0"/>
                <a:cs typeface="Calibri" charset="0"/>
              </a:rPr>
              <a:t>, or = </a:t>
            </a:r>
            <a:r>
              <a:rPr lang="en-US" b="1" dirty="0">
                <a:ea typeface="Calibri" charset="0"/>
                <a:cs typeface="Calibri" charset="0"/>
              </a:rPr>
              <a:t>|</a:t>
            </a:r>
            <a:r>
              <a:rPr lang="en-US" dirty="0">
                <a:ea typeface="Calibri" charset="0"/>
                <a:cs typeface="Calibri" charset="0"/>
              </a:rPr>
              <a:t>, not (or complement) = </a:t>
            </a:r>
            <a:r>
              <a:rPr lang="en-US" b="1" dirty="0">
                <a:ea typeface="Calibri" charset="0"/>
                <a:cs typeface="Calibri" charset="0"/>
              </a:rPr>
              <a:t>~</a:t>
            </a:r>
          </a:p>
          <a:p>
            <a:pPr lvl="1"/>
            <a:endParaRPr lang="en-US" b="1" dirty="0">
              <a:ea typeface="Calibri" charset="0"/>
              <a:cs typeface="Calibri" charset="0"/>
            </a:endParaRPr>
          </a:p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Follow the rules for each operation to compute results</a:t>
            </a:r>
          </a:p>
          <a:p>
            <a:pPr lvl="1"/>
            <a:r>
              <a:rPr lang="en-US" dirty="0">
                <a:ea typeface="Calibri" charset="0"/>
                <a:cs typeface="Calibri" charset="0"/>
              </a:rPr>
              <a:t>Rules are the like those you know from programming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85950" y="5410200"/>
            <a:ext cx="1847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(1 | 0) &amp;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5410200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1 &amp;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62800" y="5410200"/>
            <a:ext cx="76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6041211"/>
            <a:ext cx="3019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(1 &amp; 1) &amp; ~(0 | 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0626" y="6041211"/>
            <a:ext cx="15382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1 </a:t>
            </a:r>
            <a:r>
              <a:rPr lang="en-US" sz="3000">
                <a:latin typeface="Calibri" charset="0"/>
                <a:ea typeface="Calibri" charset="0"/>
                <a:cs typeface="Calibri" charset="0"/>
              </a:rPr>
              <a:t>&amp; ~(0)</a:t>
            </a:r>
            <a:endParaRPr lang="en-US" sz="3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22306" y="6041211"/>
            <a:ext cx="1085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1 &amp;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91550" y="6041211"/>
            <a:ext cx="1866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1</a:t>
            </a:r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 bwMode="auto">
          <a:xfrm>
            <a:off x="3733800" y="5687199"/>
            <a:ext cx="12954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 bwMode="auto">
          <a:xfrm>
            <a:off x="6096000" y="5687199"/>
            <a:ext cx="1066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 bwMode="auto">
          <a:xfrm>
            <a:off x="4543425" y="6318210"/>
            <a:ext cx="457201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 bwMode="auto">
          <a:xfrm>
            <a:off x="6538912" y="6318210"/>
            <a:ext cx="483394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>
            <a:cxnSpLocks/>
            <a:stCxn id="9" idx="3"/>
            <a:endCxn id="10" idx="1"/>
          </p:cNvCxnSpPr>
          <p:nvPr/>
        </p:nvCxnSpPr>
        <p:spPr bwMode="auto">
          <a:xfrm>
            <a:off x="8108156" y="6318210"/>
            <a:ext cx="483394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4380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 for 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possible value of each input, what is the output</a:t>
            </a:r>
          </a:p>
          <a:p>
            <a:pPr lvl="1"/>
            <a:r>
              <a:rPr lang="en-US" dirty="0"/>
              <a:t>Axes are the inputs</a:t>
            </a:r>
          </a:p>
          <a:p>
            <a:pPr lvl="1"/>
            <a:r>
              <a:rPr lang="en-US" dirty="0"/>
              <a:t>Inside of the table are the outputs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3398838" y="3768725"/>
            <a:ext cx="1452564" cy="2093912"/>
            <a:chOff x="477" y="1897"/>
            <a:chExt cx="915" cy="1319"/>
          </a:xfrm>
        </p:grpSpPr>
        <p:graphicFrame>
          <p:nvGraphicFramePr>
            <p:cNvPr id="5" name="Object 8"/>
            <p:cNvGraphicFramePr>
              <a:graphicFrameLocks noChangeAspect="1"/>
            </p:cNvGraphicFramePr>
            <p:nvPr/>
          </p:nvGraphicFramePr>
          <p:xfrm>
            <a:off x="512" y="2349"/>
            <a:ext cx="880" cy="8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" name="Document" r:id="rId3" imgW="6258280" imgH="1375941" progId="Word.Document.8">
                    <p:embed/>
                  </p:oleObj>
                </mc:Choice>
                <mc:Fallback>
                  <p:oleObj name="Document" r:id="rId3" imgW="6258280" imgH="1375941" progId="Word.Document.8">
                    <p:embed/>
                    <p:pic>
                      <p:nvPicPr>
                        <p:cNvPr id="5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77625"/>
                        <a:stretch>
                          <a:fillRect/>
                        </a:stretch>
                      </p:blipFill>
                      <p:spPr bwMode="auto">
                        <a:xfrm>
                          <a:off x="512" y="2349"/>
                          <a:ext cx="880" cy="8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18"/>
            <p:cNvSpPr txBox="1">
              <a:spLocks noChangeArrowheads="1"/>
            </p:cNvSpPr>
            <p:nvPr/>
          </p:nvSpPr>
          <p:spPr bwMode="auto">
            <a:xfrm>
              <a:off x="477" y="1897"/>
              <a:ext cx="738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rial" charset="0"/>
                </a:rPr>
                <a:t>not: ~A</a:t>
              </a: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5235575" y="3805238"/>
            <a:ext cx="1622426" cy="2062163"/>
            <a:chOff x="1634" y="1920"/>
            <a:chExt cx="1022" cy="1299"/>
          </a:xfrm>
        </p:grpSpPr>
        <p:graphicFrame>
          <p:nvGraphicFramePr>
            <p:cNvPr id="8" name="Object 6"/>
            <p:cNvGraphicFramePr>
              <a:graphicFrameLocks noChangeAspect="1"/>
            </p:cNvGraphicFramePr>
            <p:nvPr/>
          </p:nvGraphicFramePr>
          <p:xfrm>
            <a:off x="1664" y="2352"/>
            <a:ext cx="880" cy="8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3" name="Document" r:id="rId5" imgW="6258280" imgH="1375941" progId="Word.Document.8">
                    <p:embed/>
                  </p:oleObj>
                </mc:Choice>
                <mc:Fallback>
                  <p:oleObj name="Document" r:id="rId5" imgW="6258280" imgH="1375941" progId="Word.Document.8">
                    <p:embed/>
                    <p:pic>
                      <p:nvPicPr>
                        <p:cNvPr id="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77625"/>
                        <a:stretch>
                          <a:fillRect/>
                        </a:stretch>
                      </p:blipFill>
                      <p:spPr bwMode="auto">
                        <a:xfrm>
                          <a:off x="1664" y="2352"/>
                          <a:ext cx="880" cy="8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19"/>
            <p:cNvSpPr txBox="1">
              <a:spLocks noChangeArrowheads="1"/>
            </p:cNvSpPr>
            <p:nvPr/>
          </p:nvSpPr>
          <p:spPr bwMode="auto">
            <a:xfrm>
              <a:off x="1634" y="1920"/>
              <a:ext cx="1022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rial" charset="0"/>
                </a:rPr>
                <a:t>and: A &amp; B</a:t>
              </a:r>
            </a:p>
          </p:txBody>
        </p:sp>
      </p:grpSp>
      <p:grpSp>
        <p:nvGrpSpPr>
          <p:cNvPr id="10" name="Group 24"/>
          <p:cNvGrpSpPr>
            <a:grpSpLocks/>
          </p:cNvGrpSpPr>
          <p:nvPr/>
        </p:nvGrpSpPr>
        <p:grpSpPr bwMode="auto">
          <a:xfrm>
            <a:off x="7442200" y="3805238"/>
            <a:ext cx="1397000" cy="2062163"/>
            <a:chOff x="3024" y="1920"/>
            <a:chExt cx="880" cy="1299"/>
          </a:xfrm>
        </p:grpSpPr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3024" y="2352"/>
            <a:ext cx="880" cy="8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" name="Document" r:id="rId7" imgW="6258280" imgH="1375941" progId="Word.Document.8">
                    <p:embed/>
                  </p:oleObj>
                </mc:Choice>
                <mc:Fallback>
                  <p:oleObj name="Document" r:id="rId7" imgW="6258280" imgH="1375941" progId="Word.Document.8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77625"/>
                        <a:stretch>
                          <a:fillRect/>
                        </a:stretch>
                      </p:blipFill>
                      <p:spPr bwMode="auto">
                        <a:xfrm>
                          <a:off x="3024" y="2352"/>
                          <a:ext cx="880" cy="8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20"/>
            <p:cNvSpPr txBox="1">
              <a:spLocks noChangeArrowheads="1"/>
            </p:cNvSpPr>
            <p:nvPr/>
          </p:nvSpPr>
          <p:spPr bwMode="auto">
            <a:xfrm>
              <a:off x="3080" y="1920"/>
              <a:ext cx="792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rial" charset="0"/>
                </a:rPr>
                <a:t>or: A |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42552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Morgan’s Laws, Exclusive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express </a:t>
            </a:r>
            <a:r>
              <a:rPr lang="en-US" dirty="0" err="1"/>
              <a:t>boolean</a:t>
            </a:r>
            <a:r>
              <a:rPr lang="en-US" dirty="0"/>
              <a:t> operators in terms of the others</a:t>
            </a:r>
          </a:p>
          <a:p>
            <a:endParaRPr lang="en-US" dirty="0"/>
          </a:p>
          <a:p>
            <a:r>
              <a:rPr lang="en-US" dirty="0"/>
              <a:t>De Morgan’s laws: &amp; using | and ~, | using &amp; and ~</a:t>
            </a:r>
          </a:p>
          <a:p>
            <a:pPr lvl="1"/>
            <a:r>
              <a:rPr lang="en-US" dirty="0"/>
              <a:t>A &amp; B  =  ~(~A | ~B)</a:t>
            </a:r>
          </a:p>
          <a:p>
            <a:pPr lvl="2"/>
            <a:r>
              <a:rPr lang="en-US" dirty="0"/>
              <a:t>A and B are true if and only if neither A nor B is false</a:t>
            </a:r>
          </a:p>
          <a:p>
            <a:pPr lvl="1"/>
            <a:r>
              <a:rPr lang="en-US" dirty="0"/>
              <a:t>A | B  =  ~(~A &amp; ~B)</a:t>
            </a:r>
          </a:p>
          <a:p>
            <a:pPr lvl="2"/>
            <a:r>
              <a:rPr lang="en-US" dirty="0"/>
              <a:t>A or B are true if and only if A and B are not both false</a:t>
            </a:r>
          </a:p>
          <a:p>
            <a:pPr lvl="1"/>
            <a:endParaRPr lang="en-US" dirty="0"/>
          </a:p>
          <a:p>
            <a:r>
              <a:rPr lang="en-US" dirty="0"/>
              <a:t>Can define new operators in terms of existing ones:</a:t>
            </a:r>
          </a:p>
          <a:p>
            <a:pPr lvl="1"/>
            <a:r>
              <a:rPr lang="en-US" dirty="0"/>
              <a:t>Exclusive or (</a:t>
            </a:r>
            <a:r>
              <a:rPr lang="en-US" dirty="0" err="1"/>
              <a:t>xor</a:t>
            </a:r>
            <a:r>
              <a:rPr lang="en-US" dirty="0"/>
              <a:t>, ^) in terms of inclusive or (|)</a:t>
            </a:r>
          </a:p>
          <a:p>
            <a:pPr lvl="2"/>
            <a:r>
              <a:rPr lang="en-US" dirty="0"/>
              <a:t>A ^ B  =  (~A &amp; B) | (A &amp; ~B)</a:t>
            </a:r>
          </a:p>
          <a:p>
            <a:pPr lvl="3"/>
            <a:r>
              <a:rPr lang="en-US" dirty="0"/>
              <a:t>Exactly one of A and B is true</a:t>
            </a:r>
          </a:p>
          <a:p>
            <a:pPr lvl="2"/>
            <a:r>
              <a:rPr lang="en-US" dirty="0"/>
              <a:t>A ^ B  =  (A | B) &amp; ~(A &amp; B)</a:t>
            </a:r>
          </a:p>
          <a:p>
            <a:pPr lvl="3"/>
            <a:r>
              <a:rPr lang="en-US" dirty="0"/>
              <a:t>Either A is true, or B is true, but not both</a:t>
            </a:r>
          </a:p>
          <a:p>
            <a:pPr lvl="2"/>
            <a:r>
              <a:rPr lang="en-US" dirty="0"/>
              <a:t>The two definitions are equivalent</a:t>
            </a:r>
          </a:p>
          <a:p>
            <a:pPr lvl="1"/>
            <a:endParaRPr lang="en-US" dirty="0"/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8534400" y="4572001"/>
            <a:ext cx="1477964" cy="2062163"/>
            <a:chOff x="4368" y="1920"/>
            <a:chExt cx="931" cy="1299"/>
          </a:xfrm>
        </p:grpSpPr>
        <p:graphicFrame>
          <p:nvGraphicFramePr>
            <p:cNvPr id="5" name="Object 14"/>
            <p:cNvGraphicFramePr>
              <a:graphicFrameLocks noChangeAspect="1"/>
            </p:cNvGraphicFramePr>
            <p:nvPr/>
          </p:nvGraphicFramePr>
          <p:xfrm>
            <a:off x="4368" y="2352"/>
            <a:ext cx="880" cy="8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" name="Document" r:id="rId3" imgW="6258280" imgH="1375941" progId="Word.Document.8">
                    <p:embed/>
                  </p:oleObj>
                </mc:Choice>
                <mc:Fallback>
                  <p:oleObj name="Document" r:id="rId3" imgW="6258280" imgH="1375941" progId="Word.Document.8">
                    <p:embed/>
                    <p:pic>
                      <p:nvPicPr>
                        <p:cNvPr id="5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77625"/>
                        <a:stretch>
                          <a:fillRect/>
                        </a:stretch>
                      </p:blipFill>
                      <p:spPr bwMode="auto">
                        <a:xfrm>
                          <a:off x="4368" y="2352"/>
                          <a:ext cx="880" cy="8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21"/>
            <p:cNvSpPr txBox="1">
              <a:spLocks noChangeArrowheads="1"/>
            </p:cNvSpPr>
            <p:nvPr/>
          </p:nvSpPr>
          <p:spPr bwMode="auto">
            <a:xfrm>
              <a:off x="4370" y="1920"/>
              <a:ext cx="929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latin typeface="Arial" charset="0"/>
                </a:rPr>
                <a:t>xor</a:t>
              </a:r>
              <a:r>
                <a:rPr lang="en-US" sz="2400" dirty="0">
                  <a:latin typeface="Arial" charset="0"/>
                </a:rPr>
                <a:t>: A ^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40002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Boolean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bits can represent truth values: 0 = false, 1 = true</a:t>
            </a:r>
          </a:p>
          <a:p>
            <a:endParaRPr lang="en-US" dirty="0"/>
          </a:p>
          <a:p>
            <a:r>
              <a:rPr lang="en-US" dirty="0"/>
              <a:t>Boolean operations can be extended to work on vectors of bits</a:t>
            </a:r>
          </a:p>
          <a:p>
            <a:pPr lvl="1"/>
            <a:r>
              <a:rPr lang="en-US" dirty="0"/>
              <a:t>Operations applied one bit at a time: </a:t>
            </a:r>
            <a:r>
              <a:rPr lang="en-US" b="1" i="1" dirty="0"/>
              <a:t>bitwise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 of the properties of Boolean algebra apply</a:t>
            </a:r>
          </a:p>
          <a:p>
            <a:pPr lvl="1"/>
            <a:r>
              <a:rPr lang="en-US" dirty="0"/>
              <a:t>Relationships between operations, etc.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482850" y="3184526"/>
            <a:ext cx="1708150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Courier New" pitchFamily="49" charset="0"/>
              </a:rPr>
              <a:t>  01101001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&amp; 01010101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  </a:t>
            </a:r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01000001</a:t>
            </a: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2559050" y="3816350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4311650" y="3184526"/>
            <a:ext cx="1708150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Courier New" pitchFamily="49" charset="0"/>
              </a:rPr>
              <a:t>  01101001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| 01010101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  </a:t>
            </a:r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01111101</a:t>
            </a:r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4387850" y="3816350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6140450" y="3184526"/>
            <a:ext cx="1708150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Courier New" pitchFamily="49" charset="0"/>
              </a:rPr>
              <a:t>  01101001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^ 01010101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  </a:t>
            </a:r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00111100</a:t>
            </a:r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>
            <a:off x="6292850" y="3816350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8045450" y="3184526"/>
            <a:ext cx="1708150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Courier New" pitchFamily="49" charset="0"/>
              </a:rPr>
              <a:t>  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~ 01010101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  </a:t>
            </a:r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10101010</a:t>
            </a:r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8121650" y="3816350"/>
            <a:ext cx="160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2482850" y="3870326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CC0000"/>
                </a:solidFill>
                <a:latin typeface="Courier New" pitchFamily="49" charset="0"/>
              </a:rPr>
              <a:t>  01000001</a:t>
            </a: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4616450" y="3870326"/>
            <a:ext cx="14033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01111101</a:t>
            </a: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6445250" y="3870326"/>
            <a:ext cx="14033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00111100</a:t>
            </a: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8350250" y="3870326"/>
            <a:ext cx="14033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10101010</a:t>
            </a:r>
          </a:p>
        </p:txBody>
      </p:sp>
    </p:spTree>
    <p:extLst>
      <p:ext uri="{BB962C8B-B14F-4D97-AF65-F5344CB8AC3E}">
        <p14:creationId xmlns:p14="http://schemas.microsoft.com/office/powerpoint/2010/main" val="123986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autoUpdateAnimBg="0"/>
      <p:bldP spid="25" grpId="0" build="p" autoUpdateAnimBg="0"/>
      <p:bldP spid="26" grpId="0" build="p" autoUpdateAnimBg="0"/>
      <p:bldP spid="27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Bit-level operations </a:t>
            </a:r>
            <a:r>
              <a:rPr lang="en-US"/>
              <a:t>in C</a:t>
            </a:r>
            <a:endParaRPr lang="en-US" dirty="0"/>
          </a:p>
        </p:txBody>
      </p:sp>
      <p:sp>
        <p:nvSpPr>
          <p:cNvPr id="617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r>
              <a:rPr lang="en-US" dirty="0"/>
              <a:t>Operations &amp;,  |,  ~,  ^ available in C</a:t>
            </a:r>
          </a:p>
          <a:p>
            <a:pPr marL="744538" lvl="1" indent="-246063"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r>
              <a:rPr lang="en-US" dirty="0"/>
              <a:t>Apply to any “integral” data type</a:t>
            </a:r>
          </a:p>
          <a:p>
            <a:pPr marL="1146175" lvl="2" indent="-238125"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r>
              <a:rPr lang="en-US" sz="2000" b="1" dirty="0">
                <a:latin typeface="Courier New" pitchFamily="49" charset="0"/>
              </a:rPr>
              <a:t>long</a:t>
            </a:r>
            <a:r>
              <a:rPr lang="en-US" sz="2000" dirty="0"/>
              <a:t>,  </a:t>
            </a:r>
            <a:r>
              <a:rPr lang="en-US" sz="2000" b="1" dirty="0">
                <a:latin typeface="Courier New" pitchFamily="49" charset="0"/>
              </a:rPr>
              <a:t>int</a:t>
            </a:r>
            <a:r>
              <a:rPr lang="en-US" sz="2000" dirty="0"/>
              <a:t>,  </a:t>
            </a:r>
            <a:r>
              <a:rPr lang="en-US" sz="2000" b="1" dirty="0">
                <a:latin typeface="Courier New" pitchFamily="49" charset="0"/>
              </a:rPr>
              <a:t>short</a:t>
            </a:r>
            <a:r>
              <a:rPr lang="en-US" sz="2000" dirty="0"/>
              <a:t>,  </a:t>
            </a:r>
            <a:r>
              <a:rPr lang="en-US" sz="2000" b="1" dirty="0">
                <a:latin typeface="Courier New" pitchFamily="49" charset="0"/>
              </a:rPr>
              <a:t>char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b="1" dirty="0">
                <a:latin typeface="Courier New" pitchFamily="49" charset="0"/>
              </a:rPr>
              <a:t>unsigned</a:t>
            </a:r>
          </a:p>
          <a:p>
            <a:pPr marL="744538" lvl="1" indent="-246063"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r>
              <a:rPr lang="en-US" dirty="0"/>
              <a:t>View arguments as bit vectors</a:t>
            </a:r>
          </a:p>
          <a:p>
            <a:pPr marL="744538" lvl="1" indent="-246063"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r>
              <a:rPr lang="en-US" dirty="0"/>
              <a:t>Arguments applied bit-wise</a:t>
            </a:r>
          </a:p>
          <a:p>
            <a:pPr marL="385763" indent="-385763"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r>
              <a:rPr lang="en-US" dirty="0"/>
              <a:t>Examples (char data type, single byte)</a:t>
            </a:r>
          </a:p>
          <a:p>
            <a:pPr marL="744538" lvl="1" indent="-246063"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r>
              <a:rPr lang="en-US" b="1" dirty="0">
                <a:latin typeface="Courier New" pitchFamily="49" charset="0"/>
              </a:rPr>
              <a:t>~0x00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sym typeface="Wingdings"/>
              </a:rPr>
              <a:t></a:t>
            </a:r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</a:rPr>
              <a:t>0xFF</a:t>
            </a:r>
          </a:p>
          <a:p>
            <a:pPr marL="1146175" lvl="2" indent="-238125">
              <a:buNone/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r>
              <a:rPr lang="en-US" sz="2000" dirty="0">
                <a:latin typeface="Courier New" pitchFamily="49" charset="0"/>
              </a:rPr>
              <a:t>~00000000</a:t>
            </a:r>
            <a:r>
              <a:rPr lang="en-US" sz="2000" baseline="-25000" dirty="0">
                <a:latin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sym typeface="Wingdings"/>
              </a:rPr>
              <a:t> </a:t>
            </a:r>
            <a:r>
              <a:rPr lang="en-US" sz="2000" dirty="0">
                <a:latin typeface="Courier New" pitchFamily="49" charset="0"/>
              </a:rPr>
              <a:t>11111111</a:t>
            </a:r>
            <a:r>
              <a:rPr lang="en-US" sz="2000" baseline="-25000" dirty="0">
                <a:latin typeface="Courier New" pitchFamily="49" charset="0"/>
              </a:rPr>
              <a:t>2</a:t>
            </a:r>
            <a:endParaRPr lang="en-US" sz="2000" dirty="0">
              <a:latin typeface="Courier New" pitchFamily="49" charset="0"/>
            </a:endParaRPr>
          </a:p>
          <a:p>
            <a:pPr marL="744538" lvl="1" indent="-246063"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r>
              <a:rPr lang="en-US" sz="2800" b="1" dirty="0">
                <a:latin typeface="Courier New" pitchFamily="49" charset="0"/>
              </a:rPr>
              <a:t>~0x41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sym typeface="Wingdings"/>
              </a:rPr>
              <a:t> </a:t>
            </a:r>
            <a:r>
              <a:rPr lang="en-US" sz="2800" b="1" dirty="0">
                <a:latin typeface="Courier New" pitchFamily="49" charset="0"/>
              </a:rPr>
              <a:t>0xBE</a:t>
            </a:r>
          </a:p>
          <a:p>
            <a:pPr marL="1146175" lvl="2" indent="-238125">
              <a:buNone/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r>
              <a:rPr lang="en-US" sz="2000" dirty="0">
                <a:latin typeface="Courier New" pitchFamily="49" charset="0"/>
              </a:rPr>
              <a:t>~01000001</a:t>
            </a:r>
            <a:r>
              <a:rPr lang="en-US" sz="2000" baseline="-25000" dirty="0">
                <a:latin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sym typeface="Wingdings"/>
              </a:rPr>
              <a:t> </a:t>
            </a:r>
            <a:r>
              <a:rPr lang="en-US" sz="2000" dirty="0">
                <a:latin typeface="Courier New" pitchFamily="49" charset="0"/>
              </a:rPr>
              <a:t>10111110</a:t>
            </a:r>
            <a:r>
              <a:rPr lang="en-US" sz="2000" baseline="-25000" dirty="0">
                <a:latin typeface="Courier New" pitchFamily="49" charset="0"/>
              </a:rPr>
              <a:t>2</a:t>
            </a:r>
          </a:p>
          <a:p>
            <a:pPr marL="744538" lvl="1" indent="-246063"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r>
              <a:rPr lang="en-US" b="1" dirty="0">
                <a:latin typeface="Courier New" pitchFamily="49" charset="0"/>
              </a:rPr>
              <a:t>0x69 | 0x55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sym typeface="Wingdings"/>
              </a:rPr>
              <a:t> </a:t>
            </a:r>
            <a:r>
              <a:rPr lang="en-US" b="1" dirty="0">
                <a:latin typeface="Courier New" pitchFamily="49" charset="0"/>
              </a:rPr>
              <a:t>0x7D</a:t>
            </a:r>
          </a:p>
          <a:p>
            <a:pPr marL="1146175" lvl="2" indent="-238125">
              <a:buNone/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r>
              <a:rPr lang="en-US" sz="2000" dirty="0">
                <a:latin typeface="Courier New" pitchFamily="49" charset="0"/>
              </a:rPr>
              <a:t>01101001</a:t>
            </a:r>
            <a:r>
              <a:rPr lang="en-US" sz="2000" baseline="-25000" dirty="0">
                <a:latin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</a:rPr>
              <a:t> | 01010101</a:t>
            </a:r>
            <a:r>
              <a:rPr lang="en-US" sz="2000" baseline="-25000" dirty="0">
                <a:latin typeface="Courier New" pitchFamily="49" charset="0"/>
              </a:rPr>
              <a:t>2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  <a:sym typeface="Wingdings"/>
              </a:rPr>
              <a:t></a:t>
            </a:r>
            <a:r>
              <a:rPr lang="en-US" sz="2000" dirty="0">
                <a:latin typeface="Courier New" pitchFamily="49" charset="0"/>
              </a:rPr>
              <a:t> 01111101</a:t>
            </a:r>
            <a:r>
              <a:rPr lang="en-US" sz="2000" baseline="-25000" dirty="0">
                <a:latin typeface="Courier New" pitchFamily="49" charset="0"/>
              </a:rPr>
              <a:t>2</a:t>
            </a:r>
            <a:endParaRPr lang="en-US" sz="2000" b="1" baseline="-25000" dirty="0">
              <a:latin typeface="Courier New" pitchFamily="49" charset="0"/>
            </a:endParaRPr>
          </a:p>
          <a:p>
            <a:pPr marL="1146175" lvl="2" indent="-238125">
              <a:buNone/>
              <a:tabLst>
                <a:tab pos="2578100" algn="l"/>
                <a:tab pos="3200400" algn="l"/>
                <a:tab pos="4521200" algn="l"/>
                <a:tab pos="5943600" algn="l"/>
                <a:tab pos="6451600" algn="l"/>
              </a:tabLst>
            </a:pPr>
            <a:endParaRPr lang="en-US" sz="1800" b="1" baseline="-25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397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operations in C – not the same!</a:t>
            </a:r>
          </a:p>
        </p:txBody>
      </p:sp>
      <p:sp>
        <p:nvSpPr>
          <p:cNvPr id="61850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Logical operations ||, &amp;&amp; and ! (Logic OR, AND &amp; Not)</a:t>
            </a:r>
          </a:p>
          <a:p>
            <a:pPr lvl="1"/>
            <a:r>
              <a:rPr lang="en-US" sz="2000" dirty="0"/>
              <a:t>Contrast to </a:t>
            </a:r>
            <a:r>
              <a:rPr lang="en-US" dirty="0"/>
              <a:t>bit-wise</a:t>
            </a:r>
            <a:r>
              <a:rPr lang="en-US" sz="2000" dirty="0"/>
              <a:t> operators</a:t>
            </a:r>
            <a:endParaRPr lang="en-US" sz="1600" dirty="0"/>
          </a:p>
          <a:p>
            <a:pPr lvl="2"/>
            <a:r>
              <a:rPr lang="en-US" sz="1800" dirty="0"/>
              <a:t>View 0 as “False”</a:t>
            </a:r>
          </a:p>
          <a:p>
            <a:pPr lvl="2"/>
            <a:r>
              <a:rPr lang="en-US" sz="1800" i="1" dirty="0"/>
              <a:t>View anything nonzero as “True”</a:t>
            </a:r>
          </a:p>
          <a:p>
            <a:pPr lvl="2"/>
            <a:r>
              <a:rPr lang="en-US" sz="1800" dirty="0"/>
              <a:t>Always return 0 or 1 (i.e., false or true) rather than a sequence of bits</a:t>
            </a:r>
          </a:p>
          <a:p>
            <a:pPr lvl="2"/>
            <a:r>
              <a:rPr lang="en-US" sz="1800" dirty="0"/>
              <a:t>Early termination </a:t>
            </a:r>
            <a:r>
              <a:rPr lang="en-US" sz="1800" i="1" dirty="0"/>
              <a:t>(if you can answer by just looking at the first argument, you are done)</a:t>
            </a:r>
          </a:p>
          <a:p>
            <a:r>
              <a:rPr lang="en-US" sz="2400" dirty="0"/>
              <a:t>Examples (char data type)</a:t>
            </a:r>
          </a:p>
          <a:p>
            <a:pPr lvl="1"/>
            <a:r>
              <a:rPr lang="en-US" sz="2000" dirty="0"/>
              <a:t>!0x41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0x00</a:t>
            </a:r>
          </a:p>
          <a:p>
            <a:pPr lvl="1"/>
            <a:r>
              <a:rPr lang="en-US" sz="2000" dirty="0"/>
              <a:t>!0x00  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0x01</a:t>
            </a:r>
          </a:p>
          <a:p>
            <a:pPr lvl="1"/>
            <a:r>
              <a:rPr lang="en-US" sz="2000" dirty="0"/>
              <a:t>!!0x41 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  0x01</a:t>
            </a:r>
          </a:p>
          <a:p>
            <a:pPr lvl="1"/>
            <a:r>
              <a:rPr lang="en-US" sz="2000" dirty="0"/>
              <a:t>0x59 &amp;&amp; 0x35  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 0x01</a:t>
            </a:r>
          </a:p>
          <a:p>
            <a:pPr lvl="1"/>
            <a:r>
              <a:rPr lang="en-US" sz="2000" dirty="0"/>
              <a:t>0x59 || 0x35   </a:t>
            </a:r>
            <a:r>
              <a:rPr lang="en-US" sz="2000" dirty="0">
                <a:sym typeface="Wingdings"/>
              </a:rPr>
              <a:t></a:t>
            </a:r>
            <a:r>
              <a:rPr lang="en-US" sz="2000" dirty="0"/>
              <a:t> 0x01</a:t>
            </a:r>
          </a:p>
          <a:p>
            <a:pPr lvl="1"/>
            <a:r>
              <a:rPr lang="en-US" dirty="0"/>
              <a:t>p &amp;&amp; *p 	(avoids null pointer access)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7251700" y="3429000"/>
            <a:ext cx="4572000" cy="2514600"/>
          </a:xfrm>
          <a:prstGeom prst="wedgeRoundRectCallout">
            <a:avLst>
              <a:gd name="adj1" fmla="val -23428"/>
              <a:gd name="adj2" fmla="val -37592"/>
              <a:gd name="adj3" fmla="val 16667"/>
            </a:avLst>
          </a:prstGeom>
          <a:solidFill>
            <a:srgbClr val="FF9900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Watch out for &amp;&amp; vs. &amp;</a:t>
            </a:r>
          </a:p>
          <a:p>
            <a:r>
              <a:rPr lang="en-US" sz="3200" dirty="0">
                <a:solidFill>
                  <a:srgbClr val="000000"/>
                </a:solidFill>
              </a:rPr>
              <a:t>(and || vs. |) … </a:t>
            </a:r>
          </a:p>
          <a:p>
            <a:r>
              <a:rPr lang="en-US" sz="3200" dirty="0">
                <a:solidFill>
                  <a:srgbClr val="000000"/>
                </a:solidFill>
              </a:rPr>
              <a:t>one of the more common </a:t>
            </a:r>
            <a:r>
              <a:rPr lang="en-US" sz="3200" dirty="0"/>
              <a:t>slip-ups</a:t>
            </a:r>
            <a:r>
              <a:rPr lang="en-US" sz="3200" dirty="0">
                <a:solidFill>
                  <a:srgbClr val="000000"/>
                </a:solidFill>
              </a:rPr>
              <a:t> in </a:t>
            </a:r>
          </a:p>
          <a:p>
            <a:r>
              <a:rPr lang="en-US" sz="3200" dirty="0">
                <a:solidFill>
                  <a:srgbClr val="000000"/>
                </a:solidFill>
              </a:rPr>
              <a:t>C programming</a:t>
            </a:r>
          </a:p>
        </p:txBody>
      </p:sp>
    </p:spTree>
    <p:extLst>
      <p:ext uri="{BB962C8B-B14F-4D97-AF65-F5344CB8AC3E}">
        <p14:creationId xmlns:p14="http://schemas.microsoft.com/office/powerpoint/2010/main" val="145278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Convenient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Computers operate on integers, reals, </a:t>
            </a:r>
            <a:r>
              <a:rPr lang="en-US" sz="2400" dirty="0" err="1"/>
              <a:t>structs</a:t>
            </a:r>
            <a:r>
              <a:rPr lang="en-US" sz="2400" dirty="0"/>
              <a:t>, arrays, etc.</a:t>
            </a:r>
          </a:p>
          <a:p>
            <a:r>
              <a:rPr lang="en-US" sz="2400" dirty="0"/>
              <a:t>Computers operate on variables and functions</a:t>
            </a:r>
            <a:endParaRPr lang="is-IS" sz="2400" dirty="0"/>
          </a:p>
          <a:p>
            <a:r>
              <a:rPr lang="is-IS" sz="2400" dirty="0"/>
              <a:t>Computers execute conditionals, loops, etc.</a:t>
            </a:r>
          </a:p>
          <a:p>
            <a:r>
              <a:rPr lang="is-IS" sz="2400" dirty="0"/>
              <a:t>Memory is an infinite bag of objects my program can allocate</a:t>
            </a:r>
          </a:p>
          <a:p>
            <a:r>
              <a:rPr lang="is-IS" sz="2400" dirty="0"/>
              <a:t>Memory doesn’t have to be shared with any other program</a:t>
            </a:r>
          </a:p>
          <a:p>
            <a:r>
              <a:rPr lang="is-IS" sz="2400" dirty="0"/>
              <a:t>Memory is always equivalently fast to access</a:t>
            </a:r>
          </a:p>
          <a:p>
            <a:r>
              <a:rPr lang="en-US" sz="2400" dirty="0"/>
              <a:t>Etc.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94F75-33BF-43B7-B340-489EA18C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71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Convenient </a:t>
            </a:r>
            <a:r>
              <a:rPr lang="en-US" b="1" dirty="0">
                <a:cs typeface="Calibri" panose="020F0502020204030204" pitchFamily="34" charset="0"/>
              </a:rPr>
              <a:t>illusions</a:t>
            </a:r>
            <a:r>
              <a:rPr lang="en-US" dirty="0">
                <a:cs typeface="Calibri" panose="020F0502020204030204" pitchFamily="34" charset="0"/>
              </a:rPr>
              <a:t> in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Computers operate on integers, reals, </a:t>
            </a:r>
            <a:r>
              <a:rPr lang="en-US" sz="2400" dirty="0" err="1"/>
              <a:t>structs</a:t>
            </a:r>
            <a:r>
              <a:rPr lang="en-US" sz="2400" dirty="0"/>
              <a:t>, arrays, etc.</a:t>
            </a:r>
          </a:p>
          <a:p>
            <a:r>
              <a:rPr lang="en-US" sz="2400" dirty="0"/>
              <a:t>Computers operate on variables and functions</a:t>
            </a:r>
            <a:endParaRPr lang="is-IS" sz="2400" dirty="0"/>
          </a:p>
          <a:p>
            <a:r>
              <a:rPr lang="is-IS" sz="2400" dirty="0"/>
              <a:t>Computers execute conditionals, loops, etc.</a:t>
            </a:r>
          </a:p>
          <a:p>
            <a:r>
              <a:rPr lang="is-IS" sz="2400" dirty="0"/>
              <a:t>Memory is an infinite bag of objects my program can allocate</a:t>
            </a:r>
          </a:p>
          <a:p>
            <a:r>
              <a:rPr lang="is-IS" sz="2400" dirty="0"/>
              <a:t>Memory doesn’t have to be shared with any other program</a:t>
            </a:r>
          </a:p>
          <a:p>
            <a:r>
              <a:rPr lang="is-IS" sz="2400" dirty="0"/>
              <a:t>Memory is always equivalently fast to access</a:t>
            </a:r>
          </a:p>
          <a:p>
            <a:r>
              <a:rPr lang="en-US" sz="2400" dirty="0"/>
              <a:t>Etc.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None of these are actually true!</a:t>
            </a:r>
          </a:p>
          <a:p>
            <a:pPr lvl="1"/>
            <a:r>
              <a:rPr lang="en-US" sz="2000" dirty="0"/>
              <a:t>But we usually program as if they were, and we get away with it!</a:t>
            </a:r>
          </a:p>
          <a:p>
            <a:pPr lvl="1"/>
            <a:r>
              <a:rPr lang="en-US" sz="2000" dirty="0"/>
              <a:t>What’s going 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94F75-33BF-43B7-B340-489EA18C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4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The power of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These illusions are called </a:t>
            </a:r>
            <a:r>
              <a:rPr lang="en-US" b="1" i="1" dirty="0"/>
              <a:t>abstractions</a:t>
            </a:r>
          </a:p>
          <a:p>
            <a:r>
              <a:rPr lang="en-US" dirty="0"/>
              <a:t>They approximate reality, but leave out details</a:t>
            </a:r>
          </a:p>
          <a:p>
            <a:pPr lvl="1"/>
            <a:r>
              <a:rPr lang="en-US" dirty="0"/>
              <a:t>Instead, they provide an </a:t>
            </a:r>
            <a:r>
              <a:rPr lang="en-US" i="1" dirty="0"/>
              <a:t>interface</a:t>
            </a:r>
            <a:r>
              <a:rPr lang="en-US" dirty="0"/>
              <a:t> that we can work and think with</a:t>
            </a:r>
          </a:p>
          <a:p>
            <a:r>
              <a:rPr lang="en-US" dirty="0"/>
              <a:t>We can forget about those details, and be more productive</a:t>
            </a:r>
          </a:p>
          <a:p>
            <a:endParaRPr lang="en-US" b="1" dirty="0"/>
          </a:p>
          <a:p>
            <a:r>
              <a:rPr lang="en-US" dirty="0"/>
              <a:t>Abstractions we love</a:t>
            </a:r>
          </a:p>
          <a:p>
            <a:pPr lvl="1"/>
            <a:r>
              <a:rPr lang="en-US" dirty="0"/>
              <a:t>Abstract data types</a:t>
            </a:r>
          </a:p>
          <a:p>
            <a:pPr lvl="1"/>
            <a:r>
              <a:rPr lang="en-US" dirty="0"/>
              <a:t>Asymptotic analysis</a:t>
            </a:r>
          </a:p>
          <a:p>
            <a:pPr lvl="1"/>
            <a:r>
              <a:rPr lang="en-US" dirty="0"/>
              <a:t>High-level programming languages</a:t>
            </a:r>
          </a:p>
          <a:p>
            <a:pPr lvl="1"/>
            <a:r>
              <a:rPr lang="en-US" dirty="0"/>
              <a:t>Operating systems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73121-F8A5-4234-BA30-0FD60BD3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2443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1808</TotalTime>
  <Words>4424</Words>
  <Application>Microsoft Office PowerPoint</Application>
  <PresentationFormat>Widescreen</PresentationFormat>
  <Paragraphs>1013</Paragraphs>
  <Slides>65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Calibri</vt:lpstr>
      <vt:lpstr>Consolas</vt:lpstr>
      <vt:lpstr>Courier New</vt:lpstr>
      <vt:lpstr>Helvetica</vt:lpstr>
      <vt:lpstr>Tahoma</vt:lpstr>
      <vt:lpstr>Class Slides</vt:lpstr>
      <vt:lpstr>Document</vt:lpstr>
      <vt:lpstr>Lecture 01 Introduction</vt:lpstr>
      <vt:lpstr>Welcome to CS213!</vt:lpstr>
      <vt:lpstr>Online for now</vt:lpstr>
      <vt:lpstr>Branden Ghena (he/him)</vt:lpstr>
      <vt:lpstr>Today’s Goals</vt:lpstr>
      <vt:lpstr>Outline</vt:lpstr>
      <vt:lpstr>Convenient computing</vt:lpstr>
      <vt:lpstr>Convenient illusions in computing</vt:lpstr>
      <vt:lpstr>The power of abstraction</vt:lpstr>
      <vt:lpstr>The Limits of Abstraction</vt:lpstr>
      <vt:lpstr>Expectation/Implementation Mismatch</vt:lpstr>
      <vt:lpstr>Microsoft Exchange Y2K22 Bug</vt:lpstr>
      <vt:lpstr>Inadequate performance</vt:lpstr>
      <vt:lpstr>Security concerns</vt:lpstr>
      <vt:lpstr>CS213 goals</vt:lpstr>
      <vt:lpstr>Course design goal</vt:lpstr>
      <vt:lpstr>Outline</vt:lpstr>
      <vt:lpstr>Course Staff</vt:lpstr>
      <vt:lpstr>Course details</vt:lpstr>
      <vt:lpstr>Asking questions</vt:lpstr>
      <vt:lpstr>Programming Labs</vt:lpstr>
      <vt:lpstr>Homeworks</vt:lpstr>
      <vt:lpstr>Midterm Exams</vt:lpstr>
      <vt:lpstr>Grades</vt:lpstr>
      <vt:lpstr>Late Policy</vt:lpstr>
      <vt:lpstr>Slip Days</vt:lpstr>
      <vt:lpstr>Academic Integrity</vt:lpstr>
      <vt:lpstr>Expectations</vt:lpstr>
      <vt:lpstr>How to succeed in this class</vt:lpstr>
      <vt:lpstr>Architecture of a lecture</vt:lpstr>
      <vt:lpstr>Outline</vt:lpstr>
      <vt:lpstr>Hello World</vt:lpstr>
      <vt:lpstr>Compiling hello</vt:lpstr>
      <vt:lpstr>Running hello</vt:lpstr>
      <vt:lpstr>Hardware organization</vt:lpstr>
      <vt:lpstr>Running hello</vt:lpstr>
      <vt:lpstr>Running hello</vt:lpstr>
      <vt:lpstr>Running hello</vt:lpstr>
      <vt:lpstr>Operating system</vt:lpstr>
      <vt:lpstr>A computer system is more than just HW</vt:lpstr>
      <vt:lpstr>Open Question + Break</vt:lpstr>
      <vt:lpstr>Open Question + Break</vt:lpstr>
      <vt:lpstr>Open Question + Break</vt:lpstr>
      <vt:lpstr>Outline</vt:lpstr>
      <vt:lpstr>Positional Numbering Systems</vt:lpstr>
      <vt:lpstr>Positional Numbering Systems</vt:lpstr>
      <vt:lpstr>Base 2 Example</vt:lpstr>
      <vt:lpstr>Why computers use Base 2</vt:lpstr>
      <vt:lpstr>Why don’t computers use Base 10?</vt:lpstr>
      <vt:lpstr>Base 16: Hexadecimal</vt:lpstr>
      <vt:lpstr>Base 16: Hexadecimal</vt:lpstr>
      <vt:lpstr>Bytes</vt:lpstr>
      <vt:lpstr>Practice problem</vt:lpstr>
      <vt:lpstr>Practice problem</vt:lpstr>
      <vt:lpstr>Practice problem</vt:lpstr>
      <vt:lpstr>Practice problem</vt:lpstr>
      <vt:lpstr>Big idea: bits can be used to represent anything</vt:lpstr>
      <vt:lpstr>Outline</vt:lpstr>
      <vt:lpstr>Outline</vt:lpstr>
      <vt:lpstr>Boolean Algebra</vt:lpstr>
      <vt:lpstr>Truth Tables for Boolean Algebra</vt:lpstr>
      <vt:lpstr>De Morgan’s Laws, Exclusive Or</vt:lpstr>
      <vt:lpstr>Generalized Boolean Algebra</vt:lpstr>
      <vt:lpstr>Bit-level operations in C</vt:lpstr>
      <vt:lpstr>Logic operations in C – not the same!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 Introduction</dc:title>
  <dc:creator>Branden Ghena</dc:creator>
  <cp:lastModifiedBy>Branden Ghena</cp:lastModifiedBy>
  <cp:revision>55</cp:revision>
  <dcterms:created xsi:type="dcterms:W3CDTF">2021-03-31T21:24:19Z</dcterms:created>
  <dcterms:modified xsi:type="dcterms:W3CDTF">2022-01-04T16:57:56Z</dcterms:modified>
</cp:coreProperties>
</file>