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6"/>
  </p:notesMasterIdLst>
  <p:sldIdLst>
    <p:sldId id="256" r:id="rId2"/>
    <p:sldId id="518" r:id="rId3"/>
    <p:sldId id="533" r:id="rId4"/>
    <p:sldId id="264" r:id="rId5"/>
    <p:sldId id="384" r:id="rId6"/>
    <p:sldId id="348" r:id="rId7"/>
    <p:sldId id="483" r:id="rId8"/>
    <p:sldId id="484" r:id="rId9"/>
    <p:sldId id="383" r:id="rId10"/>
    <p:sldId id="414" r:id="rId11"/>
    <p:sldId id="378" r:id="rId12"/>
    <p:sldId id="488" r:id="rId13"/>
    <p:sldId id="489" r:id="rId14"/>
    <p:sldId id="490" r:id="rId15"/>
    <p:sldId id="491" r:id="rId16"/>
    <p:sldId id="379" r:id="rId17"/>
    <p:sldId id="492" r:id="rId18"/>
    <p:sldId id="486" r:id="rId19"/>
    <p:sldId id="527" r:id="rId20"/>
    <p:sldId id="412" r:id="rId21"/>
    <p:sldId id="386" r:id="rId22"/>
    <p:sldId id="495" r:id="rId23"/>
    <p:sldId id="519" r:id="rId24"/>
    <p:sldId id="520" r:id="rId25"/>
    <p:sldId id="521" r:id="rId26"/>
    <p:sldId id="528" r:id="rId27"/>
    <p:sldId id="523" r:id="rId28"/>
    <p:sldId id="498" r:id="rId29"/>
    <p:sldId id="500" r:id="rId30"/>
    <p:sldId id="388" r:id="rId31"/>
    <p:sldId id="524" r:id="rId32"/>
    <p:sldId id="529" r:id="rId33"/>
    <p:sldId id="469" r:id="rId34"/>
    <p:sldId id="468" r:id="rId35"/>
    <p:sldId id="496" r:id="rId36"/>
    <p:sldId id="530" r:id="rId37"/>
    <p:sldId id="497" r:id="rId38"/>
    <p:sldId id="526" r:id="rId39"/>
    <p:sldId id="525" r:id="rId40"/>
    <p:sldId id="531" r:id="rId41"/>
    <p:sldId id="501" r:id="rId42"/>
    <p:sldId id="481" r:id="rId43"/>
    <p:sldId id="503" r:id="rId44"/>
    <p:sldId id="502" r:id="rId45"/>
    <p:sldId id="504" r:id="rId46"/>
    <p:sldId id="499" r:id="rId47"/>
    <p:sldId id="511" r:id="rId48"/>
    <p:sldId id="512" r:id="rId49"/>
    <p:sldId id="532" r:id="rId50"/>
    <p:sldId id="505" r:id="rId51"/>
    <p:sldId id="417" r:id="rId52"/>
    <p:sldId id="418" r:id="rId53"/>
    <p:sldId id="419" r:id="rId54"/>
    <p:sldId id="42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518"/>
            <p14:sldId id="533"/>
            <p14:sldId id="264"/>
            <p14:sldId id="384"/>
          </p14:sldIdLst>
        </p14:section>
        <p14:section name="Addition" id="{B55B8E8C-5EAB-4A1E-A4E9-AE5E896E46FA}">
          <p14:sldIdLst>
            <p14:sldId id="348"/>
            <p14:sldId id="483"/>
            <p14:sldId id="484"/>
            <p14:sldId id="383"/>
            <p14:sldId id="414"/>
            <p14:sldId id="378"/>
            <p14:sldId id="488"/>
            <p14:sldId id="489"/>
            <p14:sldId id="490"/>
            <p14:sldId id="491"/>
            <p14:sldId id="379"/>
            <p14:sldId id="492"/>
            <p14:sldId id="486"/>
          </p14:sldIdLst>
        </p14:section>
        <p14:section name="Negation and Subtraction" id="{C7185A8C-E012-41B5-891F-D9AA31ED1CAF}">
          <p14:sldIdLst>
            <p14:sldId id="527"/>
            <p14:sldId id="412"/>
            <p14:sldId id="386"/>
            <p14:sldId id="495"/>
            <p14:sldId id="519"/>
            <p14:sldId id="520"/>
            <p14:sldId id="521"/>
          </p14:sldIdLst>
        </p14:section>
        <p14:section name="Multiplication" id="{55EB867E-DF41-454E-BCAF-156C879E7AFB}">
          <p14:sldIdLst>
            <p14:sldId id="528"/>
            <p14:sldId id="523"/>
            <p14:sldId id="498"/>
            <p14:sldId id="500"/>
            <p14:sldId id="388"/>
            <p14:sldId id="524"/>
          </p14:sldIdLst>
        </p14:section>
        <p14:section name="Shifting" id="{79E5B344-CEF7-466B-BDB9-50FA84B4500D}">
          <p14:sldIdLst>
            <p14:sldId id="529"/>
            <p14:sldId id="469"/>
            <p14:sldId id="468"/>
            <p14:sldId id="496"/>
          </p14:sldIdLst>
        </p14:section>
        <p14:section name="Bit Masking" id="{56500692-8456-4A01-8AAE-C69F7DBBE2A3}">
          <p14:sldIdLst>
            <p14:sldId id="530"/>
            <p14:sldId id="497"/>
            <p14:sldId id="526"/>
            <p14:sldId id="525"/>
          </p14:sldIdLst>
        </p14:section>
        <p14:section name="Shifting Optimizations" id="{61B9DDB1-495F-4351-80C0-EF2E93D20216}">
          <p14:sldIdLst>
            <p14:sldId id="531"/>
            <p14:sldId id="501"/>
            <p14:sldId id="481"/>
            <p14:sldId id="503"/>
            <p14:sldId id="502"/>
            <p14:sldId id="504"/>
            <p14:sldId id="499"/>
            <p14:sldId id="511"/>
            <p14:sldId id="512"/>
          </p14:sldIdLst>
        </p14:section>
        <p14:section name="Wrapup" id="{29A7F866-9DA9-446B-8359-CE426CB89C7A}">
          <p14:sldIdLst>
            <p14:sldId id="532"/>
          </p14:sldIdLst>
        </p14:section>
        <p14:section name="Bonus: Divide with Shift" id="{701538F8-7AC0-40A7-AF65-4C1ED728DD91}">
          <p14:sldIdLst>
            <p14:sldId id="505"/>
            <p14:sldId id="417"/>
            <p14:sldId id="418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108" d="100"/>
          <a:sy n="108" d="100"/>
        </p:scale>
        <p:origin x="126" y="12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334512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90AADC63-DEC2-4B0B-96EE-A5A4DD0A166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04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32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1750117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89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4240273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ln/>
        </p:spPr>
        <p:txBody>
          <a:bodyPr/>
          <a:lstStyle/>
          <a:p>
            <a:fld id="{DA35178A-644A-4F4F-ABBD-1D247CBB475D}" type="slidenum">
              <a:rPr lang="en-US"/>
              <a:pPr/>
              <a:t>33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x &lt;&lt; k, what is the effect of the shift if k &gt;= w, the number of bits of x data type?</a:t>
            </a:r>
          </a:p>
          <a:p>
            <a:r>
              <a:rPr lang="en-US" baseline="0" dirty="0"/>
              <a:t>e.g. </a:t>
            </a:r>
          </a:p>
          <a:p>
            <a:r>
              <a:rPr lang="en-US" baseline="0" dirty="0"/>
              <a:t> x &lt;&lt; 32</a:t>
            </a:r>
          </a:p>
          <a:p>
            <a:r>
              <a:rPr lang="en-US" baseline="0" dirty="0"/>
              <a:t> x &gt;&gt; 36</a:t>
            </a:r>
          </a:p>
          <a:p>
            <a:r>
              <a:rPr lang="en-US" baseline="0" dirty="0"/>
              <a:t> x &gt;&gt; 40</a:t>
            </a:r>
          </a:p>
          <a:p>
            <a:endParaRPr lang="en-US" baseline="0" dirty="0"/>
          </a:p>
          <a:p>
            <a:r>
              <a:rPr lang="en-US" baseline="0" dirty="0"/>
              <a:t>For C, nothing standard but most commonly use lower log_2 w bits of the shift; for Java that’s a rule; effectively that’s k mod w, so for a 32b data type</a:t>
            </a:r>
          </a:p>
          <a:p>
            <a:r>
              <a:rPr lang="en-US" baseline="0" dirty="0"/>
              <a:t> x &lt;&lt; 32  same as x &lt;&lt; 0</a:t>
            </a:r>
          </a:p>
          <a:p>
            <a:r>
              <a:rPr lang="en-US" baseline="0" dirty="0"/>
              <a:t> x &gt;&gt; 36 same as x &gt;&gt; 4</a:t>
            </a:r>
          </a:p>
          <a:p>
            <a:r>
              <a:rPr lang="en-US" baseline="0" dirty="0"/>
              <a:t> x &gt;&gt; </a:t>
            </a:r>
            <a:r>
              <a:rPr lang="en-US" baseline="0"/>
              <a:t>40 same as x &gt;&gt; 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64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ln/>
        </p:spPr>
        <p:txBody>
          <a:bodyPr/>
          <a:lstStyle/>
          <a:p>
            <a:fld id="{DA35178A-644A-4F4F-ABBD-1D247CBB475D}" type="slidenum">
              <a:rPr lang="en-US"/>
              <a:pPr/>
              <a:t>34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x &lt;&lt; k, what is the effect of the shift if k &gt;= w, the number of bits of x data type?</a:t>
            </a:r>
          </a:p>
          <a:p>
            <a:r>
              <a:rPr lang="en-US" baseline="0" dirty="0"/>
              <a:t>e.g. </a:t>
            </a:r>
          </a:p>
          <a:p>
            <a:r>
              <a:rPr lang="en-US" baseline="0" dirty="0"/>
              <a:t> x &lt;&lt; 32</a:t>
            </a:r>
          </a:p>
          <a:p>
            <a:r>
              <a:rPr lang="en-US" baseline="0" dirty="0"/>
              <a:t> x &gt;&gt; 36</a:t>
            </a:r>
          </a:p>
          <a:p>
            <a:r>
              <a:rPr lang="en-US" baseline="0" dirty="0"/>
              <a:t> x &gt;&gt; 40</a:t>
            </a:r>
          </a:p>
          <a:p>
            <a:endParaRPr lang="en-US" baseline="0" dirty="0"/>
          </a:p>
          <a:p>
            <a:r>
              <a:rPr lang="en-US" baseline="0" dirty="0"/>
              <a:t>For C, nothing standard but most commonly use lower log_2 w bits of the shift; for Java that’s a rule; effectively that’s k mod w, so for a 32b data type</a:t>
            </a:r>
          </a:p>
          <a:p>
            <a:r>
              <a:rPr lang="en-US" baseline="0" dirty="0"/>
              <a:t> x &lt;&lt; 32  same as x &lt;&lt; 0</a:t>
            </a:r>
          </a:p>
          <a:p>
            <a:r>
              <a:rPr lang="en-US" baseline="0" dirty="0"/>
              <a:t> x &gt;&gt; 36 same as x &gt;&gt; 4</a:t>
            </a:r>
          </a:p>
          <a:p>
            <a:r>
              <a:rPr lang="en-US" baseline="0" dirty="0"/>
              <a:t> x &gt;&gt; </a:t>
            </a:r>
            <a:r>
              <a:rPr lang="en-US" baseline="0"/>
              <a:t>40 same as x &gt;&gt; 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95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48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2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4165104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E08BE647-F120-47A1-B0C2-A1C6C41B7B8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88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6FA036C8-4B3D-4BD7-817B-C0C394FF1A6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56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D947A968-1C39-42F2-976F-04254573FB7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Ceiling </a:t>
            </a:r>
            <a:r>
              <a:rPr lang="en-US"/>
              <a:t>(x / y</a:t>
            </a:r>
            <a:r>
              <a:rPr lang="en-US" dirty="0"/>
              <a:t>)</a:t>
            </a:r>
            <a:r>
              <a:rPr lang="en-US" baseline="0" dirty="0"/>
              <a:t> = floor </a:t>
            </a:r>
            <a:r>
              <a:rPr lang="en-US" baseline="0"/>
              <a:t>(x + y - 1) / 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2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C00A706B-4A8E-4D6A-A4CB-87CCC11E943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873805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w-bit two’s complement sum of two numbers has the exact</a:t>
            </a:r>
            <a:r>
              <a:rPr lang="en-US" baseline="0" dirty="0"/>
              <a:t> same bit-level representation as the unsigned sum; most computers use the same machine instruction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70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211302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104887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98709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1077492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A6F748C6-9CBD-4828-B5E9-62981A761447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68C2-F267-4DCA-974C-07E0221C40E3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98AE-6CA2-4A8E-8D9F-6BEEB21C231E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CE4-1F2F-469E-ACE5-BD4C0EC4C7EC}" type="datetime1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03FA-A744-4557-BF93-E0F82D012C38}" type="datetime1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699BF4-0E98-4DB3-BFCA-91176CBF41E6}" type="datetime1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6432C3-925E-49E4-A5E9-053676294DB8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03</a:t>
            </a:r>
            <a:br>
              <a:rPr lang="en-US" dirty="0"/>
            </a:br>
            <a:r>
              <a:rPr lang="en-US" dirty="0"/>
              <a:t>Integer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Basis for unsigned addition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Implements modular arithmetic</a:t>
            </a:r>
          </a:p>
          <a:p>
            <a:pPr lvl="1" eaLnBrk="1" hangingPunct="1"/>
            <a:r>
              <a:rPr lang="en-US" sz="2000" dirty="0" err="1"/>
              <a:t>UAdd</a:t>
            </a:r>
            <a:r>
              <a:rPr lang="en-US" sz="2000" baseline="-25000" dirty="0" err="1"/>
              <a:t>w</a:t>
            </a:r>
            <a:r>
              <a:rPr lang="en-US" sz="2000" dirty="0"/>
              <a:t>(u , v)    =    (u + v)  mod 2</a:t>
            </a:r>
            <a:r>
              <a:rPr lang="en-US" sz="2000" baseline="30000" dirty="0"/>
              <a:t>w</a:t>
            </a:r>
          </a:p>
          <a:p>
            <a:pPr lvl="1" eaLnBrk="1" hangingPunct="1"/>
            <a:endParaRPr lang="en-US" sz="2000" baseline="30000" dirty="0"/>
          </a:p>
          <a:p>
            <a:r>
              <a:rPr lang="en-US" sz="2400" dirty="0"/>
              <a:t>Need to drop carry bit, otherwise results will keep getting bigger</a:t>
            </a:r>
          </a:p>
          <a:p>
            <a:pPr lvl="1"/>
            <a:r>
              <a:rPr lang="en-US" sz="2000" dirty="0"/>
              <a:t>Example in base 10: 80</a:t>
            </a:r>
            <a:r>
              <a:rPr lang="en-US" sz="2000" baseline="-25000" dirty="0"/>
              <a:t>10</a:t>
            </a:r>
            <a:r>
              <a:rPr lang="en-US" sz="2000" dirty="0"/>
              <a:t> + 40</a:t>
            </a:r>
            <a:r>
              <a:rPr lang="en-US" sz="2000" baseline="-25000" dirty="0"/>
              <a:t>10</a:t>
            </a:r>
            <a:r>
              <a:rPr lang="en-US" sz="2000" dirty="0"/>
              <a:t> = 120</a:t>
            </a:r>
            <a:r>
              <a:rPr lang="en-US" sz="2000" baseline="-25000" dirty="0"/>
              <a:t>10</a:t>
            </a:r>
            <a:r>
              <a:rPr lang="en-US" sz="2000" dirty="0"/>
              <a:t>   (2-digit inputs become a 3-digit output!)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defRPr/>
            </a:pPr>
            <a:r>
              <a:rPr lang="en-US" sz="2400" dirty="0"/>
              <a:t>Warning: C does not tell you that the result had an overflow!</a:t>
            </a:r>
          </a:p>
          <a:p>
            <a:pPr lvl="1">
              <a:defRPr/>
            </a:pPr>
            <a:r>
              <a:rPr lang="en-US" sz="2000" dirty="0"/>
              <a:t>Unsigned addition in C behaves like modular arithmetic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7C644-B443-4B7C-9195-73FDF06F832F}"/>
              </a:ext>
            </a:extLst>
          </p:cNvPr>
          <p:cNvGrpSpPr/>
          <p:nvPr/>
        </p:nvGrpSpPr>
        <p:grpSpPr>
          <a:xfrm>
            <a:off x="2739798" y="3172968"/>
            <a:ext cx="7102194" cy="1687512"/>
            <a:chOff x="2739798" y="3172968"/>
            <a:chExt cx="7102194" cy="1687512"/>
          </a:xfrm>
        </p:grpSpPr>
        <p:grpSp>
          <p:nvGrpSpPr>
            <p:cNvPr id="9222" name="Group 5"/>
            <p:cNvGrpSpPr>
              <a:grpSpLocks/>
            </p:cNvGrpSpPr>
            <p:nvPr/>
          </p:nvGrpSpPr>
          <p:grpSpPr bwMode="auto">
            <a:xfrm>
              <a:off x="6946392" y="3249168"/>
              <a:ext cx="2743200" cy="228600"/>
              <a:chOff x="2976" y="816"/>
              <a:chExt cx="1728" cy="144"/>
            </a:xfrm>
          </p:grpSpPr>
          <p:sp>
            <p:nvSpPr>
              <p:cNvPr id="9259" name="Rectangle 6"/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0" name="Rectangle 7"/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1" name="Rectangle 8"/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2" name="Rectangle 9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3" name="Rectangle 10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4" name="Rectangle 11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5" name="Rectangle 12"/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urier New" pitchFamily="49" charset="0"/>
                  </a:rPr>
                  <a:t>• • •</a:t>
                </a:r>
              </a:p>
            </p:txBody>
          </p:sp>
        </p:grpSp>
        <p:grpSp>
          <p:nvGrpSpPr>
            <p:cNvPr id="9223" name="Group 13"/>
            <p:cNvGrpSpPr>
              <a:grpSpLocks/>
            </p:cNvGrpSpPr>
            <p:nvPr/>
          </p:nvGrpSpPr>
          <p:grpSpPr bwMode="auto">
            <a:xfrm>
              <a:off x="6946392" y="3579368"/>
              <a:ext cx="2743200" cy="228600"/>
              <a:chOff x="2976" y="1104"/>
              <a:chExt cx="1728" cy="144"/>
            </a:xfrm>
          </p:grpSpPr>
          <p:sp>
            <p:nvSpPr>
              <p:cNvPr id="9252" name="Rectangle 14"/>
              <p:cNvSpPr>
                <a:spLocks noChangeArrowheads="1"/>
              </p:cNvSpPr>
              <p:nvPr/>
            </p:nvSpPr>
            <p:spPr bwMode="auto">
              <a:xfrm>
                <a:off x="297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3" name="Rectangle 15"/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4" name="Rectangle 16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5" name="Rectangle 17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6" name="Rectangle 18"/>
              <p:cNvSpPr>
                <a:spLocks noChangeArrowheads="1"/>
              </p:cNvSpPr>
              <p:nvPr/>
            </p:nvSpPr>
            <p:spPr bwMode="auto">
              <a:xfrm>
                <a:off x="441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7" name="Rectangle 19"/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8" name="Rectangle 20"/>
              <p:cNvSpPr>
                <a:spLocks noChangeArrowheads="1"/>
              </p:cNvSpPr>
              <p:nvPr/>
            </p:nvSpPr>
            <p:spPr bwMode="auto">
              <a:xfrm>
                <a:off x="3408" y="1104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urier New" pitchFamily="49" charset="0"/>
                  </a:rPr>
                  <a:t>• • •</a:t>
                </a:r>
              </a:p>
            </p:txBody>
          </p:sp>
        </p:grpSp>
        <p:sp>
          <p:nvSpPr>
            <p:cNvPr id="9224" name="Rectangle 21"/>
            <p:cNvSpPr>
              <a:spLocks noChangeArrowheads="1"/>
            </p:cNvSpPr>
            <p:nvPr/>
          </p:nvSpPr>
          <p:spPr bwMode="auto">
            <a:xfrm>
              <a:off x="6336792" y="3172968"/>
              <a:ext cx="29845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 dirty="0">
                  <a:latin typeface="Times" pitchFamily="18" charset="0"/>
                </a:rPr>
                <a:t>u</a:t>
              </a:r>
            </a:p>
          </p:txBody>
        </p:sp>
        <p:sp>
          <p:nvSpPr>
            <p:cNvPr id="9225" name="Rectangle 22"/>
            <p:cNvSpPr>
              <a:spLocks noChangeArrowheads="1"/>
            </p:cNvSpPr>
            <p:nvPr/>
          </p:nvSpPr>
          <p:spPr bwMode="auto">
            <a:xfrm>
              <a:off x="6336792" y="3503168"/>
              <a:ext cx="28575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>
                  <a:latin typeface="Times" pitchFamily="18" charset="0"/>
                </a:rPr>
                <a:t>v</a:t>
              </a:r>
            </a:p>
          </p:txBody>
        </p:sp>
        <p:sp>
          <p:nvSpPr>
            <p:cNvPr id="9226" name="Line 23"/>
            <p:cNvSpPr>
              <a:spLocks noChangeShapeType="1"/>
            </p:cNvSpPr>
            <p:nvPr/>
          </p:nvSpPr>
          <p:spPr bwMode="auto">
            <a:xfrm>
              <a:off x="5955792" y="3884168"/>
              <a:ext cx="3886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Rectangle 24"/>
            <p:cNvSpPr>
              <a:spLocks noChangeArrowheads="1"/>
            </p:cNvSpPr>
            <p:nvPr/>
          </p:nvSpPr>
          <p:spPr bwMode="auto">
            <a:xfrm>
              <a:off x="5955793" y="3503168"/>
              <a:ext cx="320675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Courier New" pitchFamily="49" charset="0"/>
                </a:rPr>
                <a:t>+</a:t>
              </a:r>
            </a:p>
          </p:txBody>
        </p:sp>
        <p:grpSp>
          <p:nvGrpSpPr>
            <p:cNvPr id="9228" name="Group 25"/>
            <p:cNvGrpSpPr>
              <a:grpSpLocks/>
            </p:cNvGrpSpPr>
            <p:nvPr/>
          </p:nvGrpSpPr>
          <p:grpSpPr bwMode="auto">
            <a:xfrm>
              <a:off x="6717792" y="4036568"/>
              <a:ext cx="2971800" cy="228600"/>
              <a:chOff x="2832" y="1392"/>
              <a:chExt cx="1872" cy="144"/>
            </a:xfrm>
          </p:grpSpPr>
          <p:grpSp>
            <p:nvGrpSpPr>
              <p:cNvPr id="9243" name="Group 26"/>
              <p:cNvGrpSpPr>
                <a:grpSpLocks/>
              </p:cNvGrpSpPr>
              <p:nvPr/>
            </p:nvGrpSpPr>
            <p:grpSpPr bwMode="auto">
              <a:xfrm>
                <a:off x="2976" y="1392"/>
                <a:ext cx="1728" cy="144"/>
                <a:chOff x="2976" y="1392"/>
                <a:chExt cx="1728" cy="144"/>
              </a:xfrm>
            </p:grpSpPr>
            <p:sp>
              <p:nvSpPr>
                <p:cNvPr id="9245" name="Rectangle 27"/>
                <p:cNvSpPr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46" name="Rectangle 28"/>
                <p:cNvSpPr>
                  <a:spLocks noChangeArrowheads="1"/>
                </p:cNvSpPr>
                <p:nvPr/>
              </p:nvSpPr>
              <p:spPr bwMode="auto">
                <a:xfrm>
                  <a:off x="3120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47" name="Rectangle 29"/>
                <p:cNvSpPr>
                  <a:spLocks noChangeArrowheads="1"/>
                </p:cNvSpPr>
                <p:nvPr/>
              </p:nvSpPr>
              <p:spPr bwMode="auto">
                <a:xfrm>
                  <a:off x="3264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48" name="Rectangle 30"/>
                <p:cNvSpPr>
                  <a:spLocks noChangeArrowheads="1"/>
                </p:cNvSpPr>
                <p:nvPr/>
              </p:nvSpPr>
              <p:spPr bwMode="auto">
                <a:xfrm>
                  <a:off x="4272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49" name="Rectangle 31"/>
                <p:cNvSpPr>
                  <a:spLocks noChangeArrowheads="1"/>
                </p:cNvSpPr>
                <p:nvPr/>
              </p:nvSpPr>
              <p:spPr bwMode="auto">
                <a:xfrm>
                  <a:off x="4416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50" name="Rectangle 32"/>
                <p:cNvSpPr>
                  <a:spLocks noChangeArrowheads="1"/>
                </p:cNvSpPr>
                <p:nvPr/>
              </p:nvSpPr>
              <p:spPr bwMode="auto">
                <a:xfrm>
                  <a:off x="4560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51" name="Rectangle 33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>
                      <a:latin typeface="Courier New" pitchFamily="49" charset="0"/>
                    </a:rPr>
                    <a:t>• • •</a:t>
                  </a:r>
                </a:p>
              </p:txBody>
            </p:sp>
          </p:grpSp>
          <p:sp>
            <p:nvSpPr>
              <p:cNvPr id="9244" name="Rectangle 34"/>
              <p:cNvSpPr>
                <a:spLocks noChangeArrowheads="1"/>
              </p:cNvSpPr>
              <p:nvPr/>
            </p:nvSpPr>
            <p:spPr bwMode="auto">
              <a:xfrm>
                <a:off x="2832" y="139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</p:grpSp>
        <p:sp>
          <p:nvSpPr>
            <p:cNvPr id="9229" name="Rectangle 35"/>
            <p:cNvSpPr>
              <a:spLocks noChangeArrowheads="1"/>
            </p:cNvSpPr>
            <p:nvPr/>
          </p:nvSpPr>
          <p:spPr bwMode="auto">
            <a:xfrm>
              <a:off x="5955792" y="3960368"/>
              <a:ext cx="642938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i="1" dirty="0">
                  <a:latin typeface="Times" pitchFamily="18" charset="0"/>
                </a:rPr>
                <a:t>u </a:t>
              </a:r>
              <a:r>
                <a:rPr lang="en-US" dirty="0">
                  <a:latin typeface="Times" pitchFamily="18" charset="0"/>
                </a:rPr>
                <a:t>+ </a:t>
              </a:r>
              <a:r>
                <a:rPr lang="en-US" i="1" dirty="0">
                  <a:latin typeface="Times" pitchFamily="18" charset="0"/>
                </a:rPr>
                <a:t>v</a:t>
              </a:r>
            </a:p>
          </p:txBody>
        </p:sp>
        <p:grpSp>
          <p:nvGrpSpPr>
            <p:cNvPr id="9230" name="Group 36"/>
            <p:cNvGrpSpPr>
              <a:grpSpLocks/>
            </p:cNvGrpSpPr>
            <p:nvPr/>
          </p:nvGrpSpPr>
          <p:grpSpPr bwMode="auto">
            <a:xfrm>
              <a:off x="6946392" y="4493768"/>
              <a:ext cx="2743200" cy="228600"/>
              <a:chOff x="2976" y="1392"/>
              <a:chExt cx="1728" cy="144"/>
            </a:xfrm>
          </p:grpSpPr>
          <p:sp>
            <p:nvSpPr>
              <p:cNvPr id="9236" name="Rectangle 3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37" name="Rectangle 3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38" name="Rectangle 3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39" name="Rectangle 4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40" name="Rectangle 4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41" name="Rectangle 4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42" name="Rectangle 4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urier New" pitchFamily="49" charset="0"/>
                  </a:rPr>
                  <a:t>• • •</a:t>
                </a:r>
              </a:p>
            </p:txBody>
          </p:sp>
        </p:grpSp>
        <p:sp>
          <p:nvSpPr>
            <p:cNvPr id="9231" name="Line 44"/>
            <p:cNvSpPr>
              <a:spLocks noChangeShapeType="1"/>
            </p:cNvSpPr>
            <p:nvPr/>
          </p:nvSpPr>
          <p:spPr bwMode="auto">
            <a:xfrm>
              <a:off x="5955792" y="4341368"/>
              <a:ext cx="3886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Text Box 45"/>
            <p:cNvSpPr txBox="1">
              <a:spLocks noChangeArrowheads="1"/>
            </p:cNvSpPr>
            <p:nvPr/>
          </p:nvSpPr>
          <p:spPr bwMode="auto">
            <a:xfrm>
              <a:off x="2787142" y="3967512"/>
              <a:ext cx="21590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True Sum: </a:t>
              </a:r>
              <a:r>
                <a:rPr lang="en-US" i="1" dirty="0">
                  <a:latin typeface="Helvetica" pitchFamily="34" charset="0"/>
                </a:rPr>
                <a:t>w</a:t>
              </a:r>
              <a:r>
                <a:rPr lang="en-US" dirty="0">
                  <a:latin typeface="Helvetica" pitchFamily="34" charset="0"/>
                </a:rPr>
                <a:t>+1 bits</a:t>
              </a:r>
            </a:p>
          </p:txBody>
        </p:sp>
        <p:sp>
          <p:nvSpPr>
            <p:cNvPr id="9233" name="Text Box 46"/>
            <p:cNvSpPr txBox="1">
              <a:spLocks noChangeArrowheads="1"/>
            </p:cNvSpPr>
            <p:nvPr/>
          </p:nvSpPr>
          <p:spPr bwMode="auto">
            <a:xfrm>
              <a:off x="3047492" y="3294412"/>
              <a:ext cx="189865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Operands: </a:t>
              </a:r>
              <a:r>
                <a:rPr lang="en-US" i="1" dirty="0">
                  <a:latin typeface="Helvetica" pitchFamily="34" charset="0"/>
                </a:rPr>
                <a:t>w</a:t>
              </a:r>
              <a:r>
                <a:rPr lang="en-US" dirty="0">
                  <a:latin typeface="Helvetica" pitchFamily="34" charset="0"/>
                </a:rPr>
                <a:t> bits</a:t>
              </a:r>
            </a:p>
          </p:txBody>
        </p:sp>
        <p:sp>
          <p:nvSpPr>
            <p:cNvPr id="9234" name="Text Box 47"/>
            <p:cNvSpPr txBox="1">
              <a:spLocks noChangeArrowheads="1"/>
            </p:cNvSpPr>
            <p:nvPr/>
          </p:nvSpPr>
          <p:spPr bwMode="auto">
            <a:xfrm>
              <a:off x="2739798" y="4491148"/>
              <a:ext cx="22479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US" dirty="0" err="1">
                  <a:latin typeface="Helvetica" pitchFamily="34" charset="0"/>
                </a:rPr>
                <a:t>UAdd</a:t>
              </a:r>
              <a:r>
                <a:rPr lang="en-US" dirty="0">
                  <a:latin typeface="Helvetica" pitchFamily="34" charset="0"/>
                </a:rPr>
                <a:t> Result: w bits </a:t>
              </a:r>
            </a:p>
          </p:txBody>
        </p:sp>
        <p:sp>
          <p:nvSpPr>
            <p:cNvPr id="9235" name="Rectangle 48"/>
            <p:cNvSpPr>
              <a:spLocks noChangeArrowheads="1"/>
            </p:cNvSpPr>
            <p:nvPr/>
          </p:nvSpPr>
          <p:spPr bwMode="auto">
            <a:xfrm>
              <a:off x="5244592" y="4493768"/>
              <a:ext cx="13843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>
                  <a:latin typeface="Times" pitchFamily="18" charset="0"/>
                </a:rPr>
                <a:t>UAdd</a:t>
              </a:r>
              <a:r>
                <a:rPr lang="en-US" i="1" baseline="-25000">
                  <a:latin typeface="Times" pitchFamily="18" charset="0"/>
                </a:rPr>
                <a:t>w</a:t>
              </a:r>
              <a:r>
                <a:rPr lang="en-US">
                  <a:latin typeface="Times" pitchFamily="18" charset="0"/>
                </a:rPr>
                <a:t>(</a:t>
              </a:r>
              <a:r>
                <a:rPr lang="en-US" i="1">
                  <a:latin typeface="Times" pitchFamily="18" charset="0"/>
                </a:rPr>
                <a:t>u</a:t>
              </a:r>
              <a:r>
                <a:rPr lang="en-US">
                  <a:latin typeface="Times" pitchFamily="18" charset="0"/>
                </a:rPr>
                <a:t> , </a:t>
              </a:r>
              <a:r>
                <a:rPr lang="en-US" i="1">
                  <a:latin typeface="Times" pitchFamily="18" charset="0"/>
                </a:rPr>
                <a:t>v</a:t>
              </a:r>
              <a:r>
                <a:rPr lang="en-US">
                  <a:latin typeface="Times" pitchFamily="18" charset="0"/>
                </a:rPr>
                <a:t>)</a:t>
              </a:r>
            </a:p>
          </p:txBody>
        </p:sp>
      </p:grpSp>
      <p:graphicFrame>
        <p:nvGraphicFramePr>
          <p:cNvPr id="49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007174"/>
              </p:ext>
            </p:extLst>
          </p:nvPr>
        </p:nvGraphicFramePr>
        <p:xfrm>
          <a:off x="6623050" y="284163"/>
          <a:ext cx="38798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4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1808" b="80063"/>
                      <a:stretch>
                        <a:fillRect/>
                      </a:stretch>
                    </p:blipFill>
                    <p:spPr bwMode="auto">
                      <a:xfrm>
                        <a:off x="6623050" y="284163"/>
                        <a:ext cx="3879850" cy="812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90D63E-D31D-4B00-81AB-CF6329C2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5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Signed (2’s Complement)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 fontScale="92500"/>
          </a:bodyPr>
          <a:lstStyle/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Works exactly the same as unsigned addition!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Just add the numbers in binary, and the result will work out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and unsigned sum have the exact same bit-level representation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Computers use the same machine instruction and the same hardware!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That’s a big reason 2’s complement is so nice! Shares operations with unsigned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have Identical Bit-Level Behavior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</a:p>
          <a:p>
            <a:pPr lvl="2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int s, t, u, v;</a:t>
            </a:r>
          </a:p>
          <a:p>
            <a:pPr lvl="2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s = (int) ((unsigned int) u + (unsigned int) v);</a:t>
            </a:r>
          </a:p>
          <a:p>
            <a:pPr lvl="2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	t = u + v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Result: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s == t</a:t>
            </a:r>
            <a:r>
              <a:rPr lang="en-US" sz="1800" dirty="0"/>
              <a:t>  (in all cases)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8B2C1-9B93-4CB9-82F5-80B39D72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8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addition example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Same addition method as unsigned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-5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-2</a:t>
            </a:r>
            <a:r>
              <a:rPr lang="en-US" b="1" baseline="-25000" dirty="0"/>
              <a:t>10</a:t>
            </a:r>
            <a:r>
              <a:rPr lang="en-US" b="1" dirty="0"/>
              <a:t>  ✔</a:t>
            </a:r>
            <a:endParaRPr lang="en-US" b="1" baseline="-25000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740813" y="2890391"/>
            <a:ext cx="46185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1011  </a:t>
            </a:r>
            <a:r>
              <a:rPr lang="en-US" sz="3200" dirty="0">
                <a:cs typeface="Courier New" panose="02070309020205020404" pitchFamily="49" charset="0"/>
              </a:rPr>
              <a:t>(-8 + 3 = -5)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  </a:t>
            </a:r>
            <a:r>
              <a:rPr lang="en-US" sz="3200" dirty="0">
                <a:cs typeface="Courier New" panose="02070309020205020404" pitchFamily="49" charset="0"/>
              </a:rPr>
              <a:t>(            +3)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221440" y="3891629"/>
            <a:ext cx="55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</a:t>
            </a:r>
            <a:r>
              <a:rPr lang="en-US" sz="3200" dirty="0">
                <a:cs typeface="Courier New" panose="02070309020205020404" pitchFamily="49" charset="0"/>
              </a:rPr>
              <a:t>(-8 + 6 = -2)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4952800" y="390382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465227" y="390382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13086" y="390382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766448" y="272320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04197" y="272320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21441" y="3903821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9A84C-770E-45C2-A3E3-6049295A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Combining negative and positive numbers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Overflow sometimes makes signed addition work!</a:t>
            </a:r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-3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0</a:t>
            </a:r>
            <a:r>
              <a:rPr lang="en-US" b="1" baseline="-25000" dirty="0"/>
              <a:t>10</a:t>
            </a:r>
          </a:p>
          <a:p>
            <a:pPr lvl="2"/>
            <a:r>
              <a:rPr lang="en-US" dirty="0"/>
              <a:t>Too large for 4 bits! Drop the carry bit</a:t>
            </a:r>
          </a:p>
          <a:p>
            <a:pPr lvl="2"/>
            <a:r>
              <a:rPr lang="en-US" dirty="0"/>
              <a:t>Result is what we expect as long as we truncate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D30882-0358-374C-B4B3-F773CFA3F28B}"/>
              </a:ext>
            </a:extLst>
          </p:cNvPr>
          <p:cNvSpPr txBox="1"/>
          <p:nvPr/>
        </p:nvSpPr>
        <p:spPr>
          <a:xfrm>
            <a:off x="4118774" y="2644169"/>
            <a:ext cx="44262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1101	</a:t>
            </a:r>
            <a:r>
              <a:rPr lang="en-US" sz="3200" dirty="0">
                <a:cs typeface="Courier New" panose="02070309020205020404" pitchFamily="49" charset="0"/>
              </a:rPr>
              <a:t>(-8 + 5 = -3)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	</a:t>
            </a:r>
            <a:r>
              <a:rPr lang="en-US" sz="3200" dirty="0">
                <a:cs typeface="Courier New" panose="02070309020205020404" pitchFamily="49" charset="0"/>
              </a:rPr>
              <a:t>(            +3)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9251FA-484F-4A48-916E-FD21A58E63F9}"/>
              </a:ext>
            </a:extLst>
          </p:cNvPr>
          <p:cNvSpPr txBox="1"/>
          <p:nvPr/>
        </p:nvSpPr>
        <p:spPr>
          <a:xfrm>
            <a:off x="4596384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B93914-111B-7B45-A1CB-B5552C34898E}"/>
              </a:ext>
            </a:extLst>
          </p:cNvPr>
          <p:cNvSpPr txBox="1"/>
          <p:nvPr/>
        </p:nvSpPr>
        <p:spPr>
          <a:xfrm>
            <a:off x="5327743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C6E854-FBA5-6346-A439-D7E47BE7699C}"/>
              </a:ext>
            </a:extLst>
          </p:cNvPr>
          <p:cNvSpPr txBox="1"/>
          <p:nvPr/>
        </p:nvSpPr>
        <p:spPr>
          <a:xfrm>
            <a:off x="4840170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A0F7F9-D0A3-7D47-98A3-F85906DD8CB5}"/>
              </a:ext>
            </a:extLst>
          </p:cNvPr>
          <p:cNvSpPr txBox="1"/>
          <p:nvPr/>
        </p:nvSpPr>
        <p:spPr>
          <a:xfrm>
            <a:off x="5088029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ABFCB6-DDE2-FA42-83AF-CCE92B402480}"/>
              </a:ext>
            </a:extLst>
          </p:cNvPr>
          <p:cNvSpPr txBox="1"/>
          <p:nvPr/>
        </p:nvSpPr>
        <p:spPr>
          <a:xfrm>
            <a:off x="5146708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A66DB9-281A-A840-875D-CFEDB2AB5C3B}"/>
              </a:ext>
            </a:extLst>
          </p:cNvPr>
          <p:cNvSpPr txBox="1"/>
          <p:nvPr/>
        </p:nvSpPr>
        <p:spPr>
          <a:xfrm>
            <a:off x="4884457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FE72E8-7391-1A47-AA77-3E2982010CCD}"/>
              </a:ext>
            </a:extLst>
          </p:cNvPr>
          <p:cNvSpPr txBox="1"/>
          <p:nvPr/>
        </p:nvSpPr>
        <p:spPr>
          <a:xfrm>
            <a:off x="463977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A6FC01-5E4C-ED40-8CE5-A54E68305E5A}"/>
              </a:ext>
            </a:extLst>
          </p:cNvPr>
          <p:cNvSpPr txBox="1"/>
          <p:nvPr/>
        </p:nvSpPr>
        <p:spPr>
          <a:xfrm>
            <a:off x="4366548" y="3685472"/>
            <a:ext cx="5009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9D90C4-12DC-5944-A18E-ECE9EA6A3E57}"/>
              </a:ext>
            </a:extLst>
          </p:cNvPr>
          <p:cNvSpPr txBox="1"/>
          <p:nvPr/>
        </p:nvSpPr>
        <p:spPr>
          <a:xfrm>
            <a:off x="441479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025E6C-F302-4A0E-8DAF-807D8D1C5B33}"/>
              </a:ext>
            </a:extLst>
          </p:cNvPr>
          <p:cNvCxnSpPr/>
          <p:nvPr/>
        </p:nvCxnSpPr>
        <p:spPr>
          <a:xfrm>
            <a:off x="4599402" y="3721387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85C68-D9B3-46A9-9DB1-C9B4E96B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addition and overflow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Overflow can still happen in signed addition though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-8</a:t>
            </a:r>
            <a:r>
              <a:rPr lang="en-US" b="1" baseline="-25000" dirty="0"/>
              <a:t>10</a:t>
            </a:r>
            <a:r>
              <a:rPr lang="en-US" b="1" dirty="0"/>
              <a:t>   </a:t>
            </a:r>
            <a:r>
              <a:rPr lang="en-US" dirty="0"/>
              <a:t>(+8 is too big to fit)</a:t>
            </a:r>
          </a:p>
          <a:p>
            <a:pPr lvl="1"/>
            <a:endParaRPr lang="en-US" b="1" baseline="-25000" dirty="0"/>
          </a:p>
          <a:p>
            <a:pPr lvl="1"/>
            <a:r>
              <a:rPr lang="en-US" dirty="0"/>
              <a:t>Remember, this was also unsigned </a:t>
            </a:r>
            <a:r>
              <a:rPr lang="en-US" b="1" dirty="0"/>
              <a:t>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8</a:t>
            </a:r>
            <a:r>
              <a:rPr lang="en-US" b="1" baseline="-25000" dirty="0"/>
              <a:t>10</a:t>
            </a:r>
            <a:r>
              <a:rPr lang="en-US" b="1" dirty="0"/>
              <a:t> </a:t>
            </a:r>
            <a:endParaRPr lang="en-US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801773" y="2828093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282401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5013760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526187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74046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827408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65157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767342-CE82-F34C-A8EA-4E70B3618311}"/>
              </a:ext>
            </a:extLst>
          </p:cNvPr>
          <p:cNvSpPr txBox="1"/>
          <p:nvPr/>
        </p:nvSpPr>
        <p:spPr>
          <a:xfrm>
            <a:off x="4320474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82401" y="3841523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DE5A-2497-43A9-9774-A225AEBF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addition and underflow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Underflow happens in the negative direction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-5</a:t>
            </a:r>
            <a:r>
              <a:rPr lang="en-US" b="1" baseline="-25000" dirty="0"/>
              <a:t>10</a:t>
            </a:r>
            <a:r>
              <a:rPr lang="en-US" b="1" dirty="0"/>
              <a:t> + -5</a:t>
            </a:r>
            <a:r>
              <a:rPr lang="en-US" b="1" baseline="-25000" dirty="0"/>
              <a:t>10</a:t>
            </a:r>
            <a:r>
              <a:rPr lang="en-US" b="1" dirty="0"/>
              <a:t> = +6</a:t>
            </a:r>
            <a:r>
              <a:rPr lang="en-US" b="1" baseline="-25000" dirty="0"/>
              <a:t>10</a:t>
            </a:r>
            <a:r>
              <a:rPr lang="en-US" b="1" dirty="0"/>
              <a:t> </a:t>
            </a:r>
            <a:r>
              <a:rPr lang="en-US" dirty="0"/>
              <a:t> (-10 was too small to fit)</a:t>
            </a:r>
          </a:p>
          <a:p>
            <a:pPr lvl="1"/>
            <a:endParaRPr lang="en-US" b="1" baseline="-2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801773" y="2828093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1011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+ 1011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014188" y="3841523"/>
            <a:ext cx="69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5013760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526187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74046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827408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65157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767342-CE82-F34C-A8EA-4E70B3618311}"/>
              </a:ext>
            </a:extLst>
          </p:cNvPr>
          <p:cNvSpPr txBox="1"/>
          <p:nvPr/>
        </p:nvSpPr>
        <p:spPr>
          <a:xfrm>
            <a:off x="4014188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82401" y="3841523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DB32D-637D-46E3-A60C-4C653C6B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0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752600" y="4876801"/>
          <a:ext cx="5410200" cy="1308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4" imgW="3213100" imgH="850900" progId="Equation.3">
                  <p:embed/>
                </p:oleObj>
              </mc:Choice>
              <mc:Fallback>
                <p:oleObj name="Equation" r:id="rId4" imgW="3213100" imgH="8509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4876801"/>
                        <a:ext cx="5410200" cy="130809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 cmpd="sng">
                        <a:solidFill>
                          <a:srgbClr val="99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TAdd</a:t>
            </a:r>
            <a:r>
              <a:rPr lang="en-US" dirty="0"/>
              <a:t>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r>
              <a:rPr lang="en-US" dirty="0"/>
              <a:t>Can overflow two ways!</a:t>
            </a:r>
          </a:p>
          <a:p>
            <a:pPr lvl="1" eaLnBrk="1" hangingPunct="1">
              <a:defRPr/>
            </a:pPr>
            <a:r>
              <a:rPr lang="en-US" dirty="0"/>
              <a:t>By going too far into the positives</a:t>
            </a:r>
          </a:p>
          <a:p>
            <a:pPr lvl="1" eaLnBrk="1" hangingPunct="1">
              <a:defRPr/>
            </a:pPr>
            <a:r>
              <a:rPr lang="en-US" i="1" dirty="0"/>
              <a:t>OR</a:t>
            </a:r>
            <a:r>
              <a:rPr lang="en-US" dirty="0"/>
              <a:t> too far into the negatives!</a:t>
            </a:r>
          </a:p>
          <a:p>
            <a:pPr lvl="1">
              <a:defRPr/>
            </a:pPr>
            <a:r>
              <a:rPr lang="en-US" dirty="0"/>
              <a:t>Modular behavior either way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i="1" dirty="0"/>
              <a:t>BUT</a:t>
            </a:r>
            <a:r>
              <a:rPr lang="en-US" dirty="0"/>
              <a:t>, beware signed overflow in C</a:t>
            </a:r>
            <a:endParaRPr lang="en-US" b="1" dirty="0"/>
          </a:p>
          <a:p>
            <a:pPr lvl="1" eaLnBrk="1" hangingPunct="1">
              <a:defRPr/>
            </a:pPr>
            <a:r>
              <a:rPr lang="en-US" sz="2000" b="1" dirty="0"/>
              <a:t>UNDEFINED BEHAVIOR</a:t>
            </a:r>
          </a:p>
          <a:p>
            <a:pPr lvl="1">
              <a:defRPr/>
            </a:pPr>
            <a:r>
              <a:rPr lang="en-US" dirty="0"/>
              <a:t>Compiler </a:t>
            </a:r>
            <a:r>
              <a:rPr lang="en-US" i="1" dirty="0"/>
              <a:t>probably</a:t>
            </a:r>
            <a:r>
              <a:rPr lang="en-US" dirty="0"/>
              <a:t> does modular result</a:t>
            </a:r>
          </a:p>
        </p:txBody>
      </p:sp>
      <p:grpSp>
        <p:nvGrpSpPr>
          <p:cNvPr id="39" name="Group 64"/>
          <p:cNvGrpSpPr>
            <a:grpSpLocks/>
          </p:cNvGrpSpPr>
          <p:nvPr/>
        </p:nvGrpSpPr>
        <p:grpSpPr bwMode="auto">
          <a:xfrm>
            <a:off x="6093069" y="5022035"/>
            <a:ext cx="926857" cy="1038999"/>
            <a:chOff x="6677025" y="5562600"/>
            <a:chExt cx="926857" cy="1038999"/>
          </a:xfrm>
        </p:grpSpPr>
        <p:sp>
          <p:nvSpPr>
            <p:cNvPr id="41" name="Text Box 42"/>
            <p:cNvSpPr txBox="1">
              <a:spLocks noChangeArrowheads="1"/>
            </p:cNvSpPr>
            <p:nvPr/>
          </p:nvSpPr>
          <p:spPr bwMode="auto">
            <a:xfrm>
              <a:off x="6677025" y="5562600"/>
              <a:ext cx="926857" cy="2769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>
                  <a:latin typeface="Helvetica" pitchFamily="34" charset="0"/>
                </a:rPr>
                <a:t>(</a:t>
              </a:r>
              <a:r>
                <a:rPr lang="en-US" sz="1200" b="1" dirty="0" err="1">
                  <a:latin typeface="Helvetica" pitchFamily="34" charset="0"/>
                </a:rPr>
                <a:t>NegOver</a:t>
              </a:r>
              <a:r>
                <a:rPr lang="en-US" sz="1200" b="1" dirty="0">
                  <a:latin typeface="Helvetica" pitchFamily="34" charset="0"/>
                </a:rPr>
                <a:t>)</a:t>
              </a:r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6677025" y="6324600"/>
              <a:ext cx="918841" cy="2769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>
                  <a:latin typeface="Helvetica" pitchFamily="34" charset="0"/>
                </a:rPr>
                <a:t>(</a:t>
              </a:r>
              <a:r>
                <a:rPr lang="en-US" sz="1200" b="1" dirty="0" err="1">
                  <a:latin typeface="Helvetica" pitchFamily="34" charset="0"/>
                </a:rPr>
                <a:t>PosOver</a:t>
              </a:r>
              <a:r>
                <a:rPr lang="en-US" sz="1200" b="1" dirty="0">
                  <a:latin typeface="Helvetica" pitchFamily="34" charset="0"/>
                </a:rPr>
                <a:t>)</a:t>
              </a:r>
            </a:p>
          </p:txBody>
        </p:sp>
      </p:grpSp>
      <p:grpSp>
        <p:nvGrpSpPr>
          <p:cNvPr id="61" name="Group 43"/>
          <p:cNvGrpSpPr>
            <a:grpSpLocks/>
          </p:cNvGrpSpPr>
          <p:nvPr/>
        </p:nvGrpSpPr>
        <p:grpSpPr bwMode="auto">
          <a:xfrm>
            <a:off x="7842487" y="3951246"/>
            <a:ext cx="3259138" cy="2700338"/>
            <a:chOff x="42" y="2016"/>
            <a:chExt cx="2053" cy="1701"/>
          </a:xfrm>
        </p:grpSpPr>
        <p:sp>
          <p:nvSpPr>
            <p:cNvPr id="6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2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/>
                <a:t>u</a:t>
              </a:r>
            </a:p>
          </p:txBody>
        </p:sp>
        <p:sp>
          <p:nvSpPr>
            <p:cNvPr id="6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/>
                <a:t>v</a:t>
              </a:r>
            </a:p>
          </p:txBody>
        </p:sp>
        <p:sp>
          <p:nvSpPr>
            <p:cNvPr id="65" name="Rectangle 47"/>
            <p:cNvSpPr>
              <a:spLocks noChangeArrowheads="1"/>
            </p:cNvSpPr>
            <p:nvPr/>
          </p:nvSpPr>
          <p:spPr bwMode="auto">
            <a:xfrm>
              <a:off x="747" y="3165"/>
              <a:ext cx="377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66" name="Rectangle 48"/>
            <p:cNvSpPr>
              <a:spLocks noChangeArrowheads="1"/>
            </p:cNvSpPr>
            <p:nvPr/>
          </p:nvSpPr>
          <p:spPr bwMode="auto">
            <a:xfrm>
              <a:off x="1226" y="3165"/>
              <a:ext cx="40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67" name="Rectangle 49"/>
            <p:cNvSpPr>
              <a:spLocks noChangeArrowheads="1"/>
            </p:cNvSpPr>
            <p:nvPr/>
          </p:nvSpPr>
          <p:spPr bwMode="auto">
            <a:xfrm>
              <a:off x="33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68" name="Rectangle 50"/>
            <p:cNvSpPr>
              <a:spLocks noChangeArrowheads="1"/>
            </p:cNvSpPr>
            <p:nvPr/>
          </p:nvSpPr>
          <p:spPr bwMode="auto">
            <a:xfrm>
              <a:off x="33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69" name="Rectangle 51"/>
            <p:cNvSpPr>
              <a:spLocks noChangeArrowheads="1"/>
            </p:cNvSpPr>
            <p:nvPr/>
          </p:nvSpPr>
          <p:spPr bwMode="auto">
            <a:xfrm>
              <a:off x="42" y="3504"/>
              <a:ext cx="1094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Negative Overflow</a:t>
              </a:r>
            </a:p>
          </p:txBody>
        </p:sp>
        <p:sp>
          <p:nvSpPr>
            <p:cNvPr id="70" name="Rectangle 52"/>
            <p:cNvSpPr>
              <a:spLocks noChangeArrowheads="1"/>
            </p:cNvSpPr>
            <p:nvPr/>
          </p:nvSpPr>
          <p:spPr bwMode="auto">
            <a:xfrm>
              <a:off x="1050" y="2016"/>
              <a:ext cx="104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Positive Overflow</a:t>
              </a:r>
            </a:p>
          </p:txBody>
        </p:sp>
        <p:sp>
          <p:nvSpPr>
            <p:cNvPr id="7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sz="2400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sz="2400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sz="2400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0B10AB-6985-4990-86BB-50C185C2C994}"/>
              </a:ext>
            </a:extLst>
          </p:cNvPr>
          <p:cNvGrpSpPr/>
          <p:nvPr/>
        </p:nvGrpSpPr>
        <p:grpSpPr>
          <a:xfrm>
            <a:off x="7646194" y="335672"/>
            <a:ext cx="3886093" cy="3386974"/>
            <a:chOff x="6152355" y="-15102"/>
            <a:chExt cx="4560888" cy="3975100"/>
          </a:xfrm>
        </p:grpSpPr>
        <p:graphicFrame>
          <p:nvGraphicFramePr>
            <p:cNvPr id="79" name="Object 2">
              <a:extLst>
                <a:ext uri="{FF2B5EF4-FFF2-40B4-BE49-F238E27FC236}">
                  <a16:creationId xmlns:a16="http://schemas.microsoft.com/office/drawing/2014/main" id="{2AC7134C-F972-E148-9F27-44A314C43C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4548686"/>
                </p:ext>
              </p:extLst>
            </p:nvPr>
          </p:nvGraphicFramePr>
          <p:xfrm>
            <a:off x="6152355" y="-15102"/>
            <a:ext cx="4560888" cy="397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" name="Worksheet" r:id="rId6" imgW="6146800" imgH="5067300" progId="Excel.Sheet.8">
                    <p:embed/>
                  </p:oleObj>
                </mc:Choice>
                <mc:Fallback>
                  <p:oleObj name="Worksheet" r:id="rId6" imgW="6146800" imgH="5067300" progId="Excel.Sheet.8">
                    <p:embed/>
                    <p:pic>
                      <p:nvPicPr>
                        <p:cNvPr id="79" name="Object 2">
                          <a:extLst>
                            <a:ext uri="{FF2B5EF4-FFF2-40B4-BE49-F238E27FC236}">
                              <a16:creationId xmlns:a16="http://schemas.microsoft.com/office/drawing/2014/main" id="{2AC7134C-F972-E148-9F27-44A314C43C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2355" y="-15102"/>
                          <a:ext cx="4560888" cy="3975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Rectangle 6">
              <a:extLst>
                <a:ext uri="{FF2B5EF4-FFF2-40B4-BE49-F238E27FC236}">
                  <a16:creationId xmlns:a16="http://schemas.microsoft.com/office/drawing/2014/main" id="{5CB12706-F579-A345-8C81-304C50C03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023" y="3352467"/>
              <a:ext cx="341439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sz="2400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</a:p>
          </p:txBody>
        </p:sp>
        <p:sp>
          <p:nvSpPr>
            <p:cNvPr id="81" name="Rectangle 7">
              <a:extLst>
                <a:ext uri="{FF2B5EF4-FFF2-40B4-BE49-F238E27FC236}">
                  <a16:creationId xmlns:a16="http://schemas.microsoft.com/office/drawing/2014/main" id="{F6C7FDA7-569E-FE46-9F81-D41A45127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9725" y="2819067"/>
              <a:ext cx="320600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sz="2400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</a:p>
          </p:txBody>
        </p:sp>
        <p:sp>
          <p:nvSpPr>
            <p:cNvPr id="82" name="Text Box 8">
              <a:extLst>
                <a:ext uri="{FF2B5EF4-FFF2-40B4-BE49-F238E27FC236}">
                  <a16:creationId xmlns:a16="http://schemas.microsoft.com/office/drawing/2014/main" id="{9EC2E5E8-F510-6D46-A179-BE2E46812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3797" y="3486076"/>
              <a:ext cx="1615955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Positive overflow</a:t>
              </a:r>
            </a:p>
          </p:txBody>
        </p:sp>
        <p:sp>
          <p:nvSpPr>
            <p:cNvPr id="83" name="Text Box 9">
              <a:extLst>
                <a:ext uri="{FF2B5EF4-FFF2-40B4-BE49-F238E27FC236}">
                  <a16:creationId xmlns:a16="http://schemas.microsoft.com/office/drawing/2014/main" id="{B42132C2-567B-7047-B4D9-7B8F12D68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760" y="171847"/>
              <a:ext cx="170251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Negative overflow</a:t>
              </a:r>
            </a:p>
          </p:txBody>
        </p:sp>
        <p:sp>
          <p:nvSpPr>
            <p:cNvPr id="84" name="Line 10">
              <a:extLst>
                <a:ext uri="{FF2B5EF4-FFF2-40B4-BE49-F238E27FC236}">
                  <a16:creationId xmlns:a16="http://schemas.microsoft.com/office/drawing/2014/main" id="{01608C6B-3F49-1647-AF62-3B8FFD5DA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9578" y="548502"/>
              <a:ext cx="415441" cy="746565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1">
              <a:extLst>
                <a:ext uri="{FF2B5EF4-FFF2-40B4-BE49-F238E27FC236}">
                  <a16:creationId xmlns:a16="http://schemas.microsoft.com/office/drawing/2014/main" id="{6A8F0CBF-BEC6-1246-82A9-A310FDBC9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52019" y="1980865"/>
              <a:ext cx="415439" cy="150521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4812F-7321-4AF6-A13C-850E5F0B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98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55F2-643F-4C07-B948-E78C08A3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boss in Chrono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3437-D3D6-41BA-ACC4-3050358C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280629" cy="5029200"/>
          </a:xfrm>
        </p:spPr>
        <p:txBody>
          <a:bodyPr>
            <a:noAutofit/>
          </a:bodyPr>
          <a:lstStyle/>
          <a:p>
            <a:r>
              <a:rPr lang="en-US" dirty="0"/>
              <a:t>Dream Devourer</a:t>
            </a:r>
          </a:p>
          <a:p>
            <a:pPr lvl="1"/>
            <a:r>
              <a:rPr lang="en-US" dirty="0"/>
              <a:t>Special boss in the Nintendo DS edition</a:t>
            </a:r>
          </a:p>
          <a:p>
            <a:pPr lvl="1"/>
            <a:endParaRPr lang="en-US" dirty="0"/>
          </a:p>
          <a:p>
            <a:r>
              <a:rPr lang="en-US" dirty="0"/>
              <a:t>Wanted to make it even more challenging</a:t>
            </a:r>
          </a:p>
          <a:p>
            <a:pPr lvl="1"/>
            <a:r>
              <a:rPr lang="en-US" dirty="0"/>
              <a:t>32000 hit points</a:t>
            </a:r>
          </a:p>
          <a:p>
            <a:pPr lvl="1"/>
            <a:r>
              <a:rPr lang="en-US" dirty="0"/>
              <a:t>Takes </a:t>
            </a:r>
            <a:r>
              <a:rPr lang="en-US" i="1" dirty="0"/>
              <a:t>forever  </a:t>
            </a:r>
            <a:r>
              <a:rPr lang="en-US" dirty="0"/>
              <a:t>to defeat</a:t>
            </a:r>
            <a:endParaRPr lang="en-US" i="1" dirty="0"/>
          </a:p>
          <a:p>
            <a:pPr lvl="1"/>
            <a:endParaRPr lang="en-US" dirty="0"/>
          </a:p>
          <a:p>
            <a:r>
              <a:rPr lang="en-US" dirty="0"/>
              <a:t>Hit points stored as a 16-bit signed integer</a:t>
            </a:r>
          </a:p>
          <a:p>
            <a:pPr lvl="1"/>
            <a:r>
              <a:rPr lang="en-US" dirty="0"/>
              <a:t>Range: -32768 to +32767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5F11B-CD62-44C4-A0E8-2A454BF9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C7B7F1-09AE-4C8B-995C-5CBBED19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29" y="4059936"/>
            <a:ext cx="3826565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Chrono Trigger: Artist Not Provided: Video Games">
            <a:extLst>
              <a:ext uri="{FF2B5EF4-FFF2-40B4-BE49-F238E27FC236}">
                <a16:creationId xmlns:a16="http://schemas.microsoft.com/office/drawing/2014/main" id="{4421B0B7-D89E-46D7-AB91-9AFC8EC66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903" y="228600"/>
            <a:ext cx="3255508" cy="291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49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B668-2949-4305-8BAE-15C03AA7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 Trigger signed overflow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DF8F-67B5-4F81-AC8A-38DC059ED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32629" cy="5029200"/>
          </a:xfrm>
        </p:spPr>
        <p:txBody>
          <a:bodyPr/>
          <a:lstStyle/>
          <a:p>
            <a:r>
              <a:rPr lang="en-US" dirty="0"/>
              <a:t>Solution: heal it</a:t>
            </a:r>
          </a:p>
          <a:p>
            <a:endParaRPr lang="en-US" dirty="0"/>
          </a:p>
          <a:p>
            <a:r>
              <a:rPr lang="en-US" dirty="0"/>
              <a:t>Hit points go negative and it 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E7D0E-93DB-43DD-B654-5FAA2F9B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127574-E6B8-4E8F-82C4-DC791BFA0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394" y="1143000"/>
            <a:ext cx="6899000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66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r>
              <a:rPr lang="en-US" b="1" dirty="0"/>
              <a:t>Negation and Subtraction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Shifting</a:t>
            </a:r>
          </a:p>
          <a:p>
            <a:r>
              <a:rPr lang="en-US" dirty="0"/>
              <a:t>Bit Masks</a:t>
            </a:r>
          </a:p>
          <a:p>
            <a:r>
              <a:rPr lang="en-US" dirty="0"/>
              <a:t>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4646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7155-1F22-466C-AC7E-B159F807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ABF1-B80D-4BC3-BAE0-17B0F588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all have access to </a:t>
            </a:r>
            <a:r>
              <a:rPr lang="en-US" dirty="0" err="1"/>
              <a:t>Campuswire</a:t>
            </a:r>
            <a:r>
              <a:rPr lang="en-US" dirty="0"/>
              <a:t> and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Contact me via email immediately if you don’t!!</a:t>
            </a:r>
          </a:p>
          <a:p>
            <a:pPr lvl="1"/>
            <a:endParaRPr lang="en-US" dirty="0"/>
          </a:p>
          <a:p>
            <a:r>
              <a:rPr lang="en-US" dirty="0"/>
              <a:t>Office hours are now running</a:t>
            </a:r>
          </a:p>
          <a:p>
            <a:pPr lvl="1"/>
            <a:r>
              <a:rPr lang="en-US" dirty="0"/>
              <a:t>See Canvas homepage for office hours times</a:t>
            </a:r>
          </a:p>
          <a:p>
            <a:pPr lvl="1"/>
            <a:r>
              <a:rPr lang="en-US" dirty="0"/>
              <a:t>Be sure to sign up on the queue that’s also on Canvas</a:t>
            </a:r>
          </a:p>
          <a:p>
            <a:pPr lvl="2"/>
            <a:r>
              <a:rPr lang="en-US" dirty="0"/>
              <a:t>That’s how we track what order to help people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79E09-77BF-43A2-9E92-5CC28AF8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Negating with Complement &amp; Increment</a:t>
            </a:r>
          </a:p>
        </p:txBody>
      </p:sp>
      <p:sp>
        <p:nvSpPr>
          <p:cNvPr id="38916" name="Rectangle 4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Claim: The following is true for 2’s complement</a:t>
            </a:r>
          </a:p>
          <a:p>
            <a:pPr lvl="1" eaLnBrk="1" hangingPunct="1"/>
            <a:r>
              <a:rPr lang="en-US" dirty="0"/>
              <a:t> ~x + 1 == -x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Complement</a:t>
            </a:r>
          </a:p>
          <a:p>
            <a:pPr lvl="1" eaLnBrk="1" hangingPunct="1"/>
            <a:r>
              <a:rPr lang="en-US" dirty="0"/>
              <a:t>Observation: ~x + x == 1111…11</a:t>
            </a:r>
            <a:r>
              <a:rPr lang="en-US" baseline="-25000" dirty="0"/>
              <a:t>2</a:t>
            </a:r>
            <a:r>
              <a:rPr lang="en-US" dirty="0"/>
              <a:t> == -1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Increment</a:t>
            </a:r>
          </a:p>
          <a:p>
            <a:pPr lvl="1" eaLnBrk="1" hangingPunct="1"/>
            <a:r>
              <a:rPr lang="en-US" dirty="0"/>
              <a:t>~x + 1 == ~x </a:t>
            </a:r>
            <a:r>
              <a:rPr lang="en-US" b="1" i="1" dirty="0">
                <a:solidFill>
                  <a:srgbClr val="0432FF"/>
                </a:solidFill>
              </a:rPr>
              <a:t>+ x  - x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dirty="0"/>
              <a:t>+ 1 == -1  - x + 1 == -x</a:t>
            </a:r>
          </a:p>
          <a:p>
            <a:pPr lvl="1" eaLnBrk="1" hangingPunct="1"/>
            <a:r>
              <a:rPr lang="en-US" dirty="0"/>
              <a:t>~x + 1 == -x</a:t>
            </a:r>
          </a:p>
          <a:p>
            <a:pPr lvl="1" eaLnBrk="1" hangingPunct="1"/>
            <a:endParaRPr lang="en-US" dirty="0"/>
          </a:p>
          <a:p>
            <a:r>
              <a:rPr lang="en-US" dirty="0"/>
              <a:t>Example, 4 bits: 6</a:t>
            </a:r>
            <a:r>
              <a:rPr lang="en-US" baseline="-25000" dirty="0"/>
              <a:t>10</a:t>
            </a:r>
            <a:r>
              <a:rPr lang="en-US" dirty="0"/>
              <a:t> = 0110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Complement: 1001</a:t>
            </a:r>
            <a:r>
              <a:rPr lang="en-US" baseline="-25000" dirty="0"/>
              <a:t>2</a:t>
            </a:r>
            <a:r>
              <a:rPr lang="en-US" dirty="0"/>
              <a:t> → Increment = 1010</a:t>
            </a:r>
            <a:r>
              <a:rPr lang="en-US" baseline="-25000" dirty="0"/>
              <a:t>2</a:t>
            </a:r>
            <a:r>
              <a:rPr lang="en-US" dirty="0"/>
              <a:t> = -8 + 2 = -6</a:t>
            </a:r>
            <a:r>
              <a:rPr lang="en-US" baseline="-25000" dirty="0"/>
              <a:t>10</a:t>
            </a:r>
            <a:endParaRPr lang="en-US" dirty="0"/>
          </a:p>
        </p:txBody>
      </p:sp>
      <p:grpSp>
        <p:nvGrpSpPr>
          <p:cNvPr id="38922" name="Group 5"/>
          <p:cNvGrpSpPr>
            <a:grpSpLocks/>
          </p:cNvGrpSpPr>
          <p:nvPr/>
        </p:nvGrpSpPr>
        <p:grpSpPr bwMode="auto">
          <a:xfrm>
            <a:off x="7272528" y="1550416"/>
            <a:ext cx="2438400" cy="457200"/>
            <a:chOff x="2448" y="1968"/>
            <a:chExt cx="1536" cy="288"/>
          </a:xfrm>
        </p:grpSpPr>
        <p:sp>
          <p:nvSpPr>
            <p:cNvPr id="38945" name="Rectangle 6"/>
            <p:cNvSpPr>
              <a:spLocks noChangeArrowheads="1"/>
            </p:cNvSpPr>
            <p:nvPr/>
          </p:nvSpPr>
          <p:spPr bwMode="auto">
            <a:xfrm>
              <a:off x="283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46" name="Rectangle 7"/>
            <p:cNvSpPr>
              <a:spLocks noChangeArrowheads="1"/>
            </p:cNvSpPr>
            <p:nvPr/>
          </p:nvSpPr>
          <p:spPr bwMode="auto">
            <a:xfrm>
              <a:off x="297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7" name="Rectangle 8"/>
            <p:cNvSpPr>
              <a:spLocks noChangeArrowheads="1"/>
            </p:cNvSpPr>
            <p:nvPr/>
          </p:nvSpPr>
          <p:spPr bwMode="auto">
            <a:xfrm>
              <a:off x="312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8" name="Rectangle 9"/>
            <p:cNvSpPr>
              <a:spLocks noChangeArrowheads="1"/>
            </p:cNvSpPr>
            <p:nvPr/>
          </p:nvSpPr>
          <p:spPr bwMode="auto">
            <a:xfrm>
              <a:off x="355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49" name="Rectangle 10"/>
            <p:cNvSpPr>
              <a:spLocks noChangeArrowheads="1"/>
            </p:cNvSpPr>
            <p:nvPr/>
          </p:nvSpPr>
          <p:spPr bwMode="auto">
            <a:xfrm>
              <a:off x="369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50" name="Rectangle 11"/>
            <p:cNvSpPr>
              <a:spLocks noChangeArrowheads="1"/>
            </p:cNvSpPr>
            <p:nvPr/>
          </p:nvSpPr>
          <p:spPr bwMode="auto">
            <a:xfrm>
              <a:off x="384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51" name="Rectangle 12"/>
            <p:cNvSpPr>
              <a:spLocks noChangeArrowheads="1"/>
            </p:cNvSpPr>
            <p:nvPr/>
          </p:nvSpPr>
          <p:spPr bwMode="auto">
            <a:xfrm>
              <a:off x="3264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52" name="Rectangle 13"/>
            <p:cNvSpPr>
              <a:spLocks noChangeArrowheads="1"/>
            </p:cNvSpPr>
            <p:nvPr/>
          </p:nvSpPr>
          <p:spPr bwMode="auto">
            <a:xfrm>
              <a:off x="3408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53" name="Rectangle 14"/>
            <p:cNvSpPr>
              <a:spLocks noChangeArrowheads="1"/>
            </p:cNvSpPr>
            <p:nvPr/>
          </p:nvSpPr>
          <p:spPr bwMode="auto">
            <a:xfrm>
              <a:off x="2448" y="1968"/>
              <a:ext cx="34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Courier New" pitchFamily="49" charset="0"/>
                </a:rPr>
                <a:t> x</a:t>
              </a:r>
            </a:p>
          </p:txBody>
        </p:sp>
      </p:grpSp>
      <p:grpSp>
        <p:nvGrpSpPr>
          <p:cNvPr id="38923" name="Group 15"/>
          <p:cNvGrpSpPr>
            <a:grpSpLocks/>
          </p:cNvGrpSpPr>
          <p:nvPr/>
        </p:nvGrpSpPr>
        <p:grpSpPr bwMode="auto">
          <a:xfrm>
            <a:off x="7272528" y="2083816"/>
            <a:ext cx="2438400" cy="457200"/>
            <a:chOff x="2448" y="2448"/>
            <a:chExt cx="1536" cy="288"/>
          </a:xfrm>
        </p:grpSpPr>
        <p:sp>
          <p:nvSpPr>
            <p:cNvPr id="38936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37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8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9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2448" y="2448"/>
              <a:ext cx="34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Courier New" pitchFamily="49" charset="0"/>
                </a:rPr>
                <a:t>~x</a:t>
              </a:r>
            </a:p>
          </p:txBody>
        </p:sp>
      </p:grpSp>
      <p:sp>
        <p:nvSpPr>
          <p:cNvPr id="38924" name="Rectangle 25"/>
          <p:cNvSpPr>
            <a:spLocks noChangeArrowheads="1"/>
          </p:cNvSpPr>
          <p:nvPr/>
        </p:nvSpPr>
        <p:spPr bwMode="auto">
          <a:xfrm>
            <a:off x="6815329" y="2083816"/>
            <a:ext cx="3667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latin typeface="Courier New" pitchFamily="49" charset="0"/>
              </a:rPr>
              <a:t>+</a:t>
            </a:r>
          </a:p>
        </p:txBody>
      </p:sp>
      <p:sp>
        <p:nvSpPr>
          <p:cNvPr id="38925" name="Line 26"/>
          <p:cNvSpPr>
            <a:spLocks noChangeShapeType="1"/>
          </p:cNvSpPr>
          <p:nvPr/>
        </p:nvSpPr>
        <p:spPr bwMode="auto">
          <a:xfrm>
            <a:off x="6891528" y="2617216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26" name="Group 27"/>
          <p:cNvGrpSpPr>
            <a:grpSpLocks/>
          </p:cNvGrpSpPr>
          <p:nvPr/>
        </p:nvGrpSpPr>
        <p:grpSpPr bwMode="auto">
          <a:xfrm>
            <a:off x="7272528" y="2693416"/>
            <a:ext cx="2438400" cy="457200"/>
            <a:chOff x="2448" y="1968"/>
            <a:chExt cx="1536" cy="288"/>
          </a:xfrm>
        </p:grpSpPr>
        <p:sp>
          <p:nvSpPr>
            <p:cNvPr id="38927" name="Rectangle 28"/>
            <p:cNvSpPr>
              <a:spLocks noChangeArrowheads="1"/>
            </p:cNvSpPr>
            <p:nvPr/>
          </p:nvSpPr>
          <p:spPr bwMode="auto">
            <a:xfrm>
              <a:off x="283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28" name="Rectangle 29"/>
            <p:cNvSpPr>
              <a:spLocks noChangeArrowheads="1"/>
            </p:cNvSpPr>
            <p:nvPr/>
          </p:nvSpPr>
          <p:spPr bwMode="auto">
            <a:xfrm>
              <a:off x="297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29" name="Rectangle 30"/>
            <p:cNvSpPr>
              <a:spLocks noChangeArrowheads="1"/>
            </p:cNvSpPr>
            <p:nvPr/>
          </p:nvSpPr>
          <p:spPr bwMode="auto">
            <a:xfrm>
              <a:off x="312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0" name="Rectangle 31"/>
            <p:cNvSpPr>
              <a:spLocks noChangeArrowheads="1"/>
            </p:cNvSpPr>
            <p:nvPr/>
          </p:nvSpPr>
          <p:spPr bwMode="auto">
            <a:xfrm>
              <a:off x="355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1" name="Rectangle 32"/>
            <p:cNvSpPr>
              <a:spLocks noChangeArrowheads="1"/>
            </p:cNvSpPr>
            <p:nvPr/>
          </p:nvSpPr>
          <p:spPr bwMode="auto">
            <a:xfrm>
              <a:off x="369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2" name="Rectangle 33"/>
            <p:cNvSpPr>
              <a:spLocks noChangeArrowheads="1"/>
            </p:cNvSpPr>
            <p:nvPr/>
          </p:nvSpPr>
          <p:spPr bwMode="auto">
            <a:xfrm>
              <a:off x="384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3" name="Rectangle 34"/>
            <p:cNvSpPr>
              <a:spLocks noChangeArrowheads="1"/>
            </p:cNvSpPr>
            <p:nvPr/>
          </p:nvSpPr>
          <p:spPr bwMode="auto">
            <a:xfrm>
              <a:off x="3264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4" name="Rectangle 35"/>
            <p:cNvSpPr>
              <a:spLocks noChangeArrowheads="1"/>
            </p:cNvSpPr>
            <p:nvPr/>
          </p:nvSpPr>
          <p:spPr bwMode="auto">
            <a:xfrm>
              <a:off x="3408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5" name="Rectangle 36"/>
            <p:cNvSpPr>
              <a:spLocks noChangeArrowheads="1"/>
            </p:cNvSpPr>
            <p:nvPr/>
          </p:nvSpPr>
          <p:spPr bwMode="auto">
            <a:xfrm>
              <a:off x="2448" y="1968"/>
              <a:ext cx="34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Courier New" pitchFamily="49" charset="0"/>
                </a:rPr>
                <a:t>-1</a:t>
              </a: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2797408" y="3898900"/>
            <a:ext cx="1030880" cy="4572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5334000" y="3903980"/>
            <a:ext cx="335280" cy="5334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5291328" y="4051300"/>
            <a:ext cx="4572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6294122" y="3975100"/>
            <a:ext cx="4572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81546-61AE-420D-9FCE-477BDFF9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4" grpId="0"/>
      <p:bldP spid="38925" grpId="0" animBg="1"/>
      <p:bldP spid="2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in 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Subtraction becomes addition of the negative number</a:t>
            </a:r>
          </a:p>
          <a:p>
            <a:pPr lvl="1"/>
            <a:r>
              <a:rPr lang="en-US" dirty="0"/>
              <a:t>5 – 3  =  5 + -3  =  2</a:t>
            </a:r>
          </a:p>
          <a:p>
            <a:pPr lvl="1"/>
            <a:endParaRPr lang="en-US" dirty="0"/>
          </a:p>
          <a:p>
            <a:r>
              <a:rPr lang="en-US" dirty="0"/>
              <a:t>Unsigned subtraction</a:t>
            </a:r>
          </a:p>
          <a:p>
            <a:pPr lvl="1"/>
            <a:r>
              <a:rPr lang="en-US" dirty="0"/>
              <a:t>Convert subtractor to its two’s complement negative form</a:t>
            </a:r>
          </a:p>
          <a:p>
            <a:pPr lvl="1"/>
            <a:r>
              <a:rPr lang="en-US" dirty="0"/>
              <a:t>Do addition</a:t>
            </a:r>
          </a:p>
          <a:p>
            <a:pPr lvl="1"/>
            <a:r>
              <a:rPr lang="en-US" dirty="0"/>
              <a:t>Treat result as an unsigned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F4F71-B686-4F6D-A73C-A20E9C2DCB4C}"/>
              </a:ext>
            </a:extLst>
          </p:cNvPr>
          <p:cNvSpPr txBox="1"/>
          <p:nvPr/>
        </p:nvSpPr>
        <p:spPr>
          <a:xfrm>
            <a:off x="2363117" y="4573995"/>
            <a:ext cx="31149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0101	 </a:t>
            </a:r>
            <a:r>
              <a:rPr lang="en-US" sz="3200" dirty="0">
                <a:cs typeface="Courier New" panose="02070309020205020404" pitchFamily="49" charset="0"/>
              </a:rPr>
              <a:t>(+5)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+ 1101	 </a:t>
            </a:r>
            <a:r>
              <a:rPr lang="en-US" sz="3200" dirty="0">
                <a:cs typeface="Courier New" panose="02070309020205020404" pitchFamily="49" charset="0"/>
              </a:rPr>
              <a:t>( -3)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617B3-927C-4FCE-97E9-E55079D30EFC}"/>
              </a:ext>
            </a:extLst>
          </p:cNvPr>
          <p:cNvSpPr txBox="1"/>
          <p:nvPr/>
        </p:nvSpPr>
        <p:spPr>
          <a:xfrm>
            <a:off x="2575532" y="5587425"/>
            <a:ext cx="69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8492F-1B2B-4D25-952D-456B0F1A0FE5}"/>
              </a:ext>
            </a:extLst>
          </p:cNvPr>
          <p:cNvSpPr txBox="1"/>
          <p:nvPr/>
        </p:nvSpPr>
        <p:spPr>
          <a:xfrm>
            <a:off x="3575104" y="55874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F2FE1-D1D7-47F5-9A10-76D466C747FE}"/>
              </a:ext>
            </a:extLst>
          </p:cNvPr>
          <p:cNvSpPr txBox="1"/>
          <p:nvPr/>
        </p:nvSpPr>
        <p:spPr>
          <a:xfrm>
            <a:off x="3087531" y="55874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D69E8-178C-47C6-8D5D-58848A3BEB3F}"/>
              </a:ext>
            </a:extLst>
          </p:cNvPr>
          <p:cNvSpPr txBox="1"/>
          <p:nvPr/>
        </p:nvSpPr>
        <p:spPr>
          <a:xfrm>
            <a:off x="3335390" y="55874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9A4703-3A51-4AD2-B148-6D256DC96A08}"/>
              </a:ext>
            </a:extLst>
          </p:cNvPr>
          <p:cNvSpPr txBox="1"/>
          <p:nvPr/>
        </p:nvSpPr>
        <p:spPr>
          <a:xfrm>
            <a:off x="3388752" y="440680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31CB7-4D0F-404D-B528-EE3D92CF510D}"/>
              </a:ext>
            </a:extLst>
          </p:cNvPr>
          <p:cNvSpPr txBox="1"/>
          <p:nvPr/>
        </p:nvSpPr>
        <p:spPr>
          <a:xfrm>
            <a:off x="2914086" y="440680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C3DAF-B4F1-49C6-8983-D93B58DA68B9}"/>
              </a:ext>
            </a:extLst>
          </p:cNvPr>
          <p:cNvSpPr txBox="1"/>
          <p:nvPr/>
        </p:nvSpPr>
        <p:spPr>
          <a:xfrm>
            <a:off x="2575532" y="440680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3BAB1C-847F-4CC3-ACF0-37D8100B55B5}"/>
              </a:ext>
            </a:extLst>
          </p:cNvPr>
          <p:cNvCxnSpPr/>
          <p:nvPr/>
        </p:nvCxnSpPr>
        <p:spPr>
          <a:xfrm>
            <a:off x="2843745" y="5587425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633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A12D-F870-4485-8BA7-5DF82ED5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B4AF-7CE0-420A-8086-288603D68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8-bit two’s complement binary: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What is 120</a:t>
            </a:r>
            <a:r>
              <a:rPr lang="en-US" b="1" baseline="-25000" dirty="0"/>
              <a:t>10</a:t>
            </a:r>
            <a:r>
              <a:rPr lang="en-US" b="1" dirty="0"/>
              <a:t> – 20</a:t>
            </a:r>
            <a:r>
              <a:rPr lang="en-US" b="1" baseline="-25000" dirty="0"/>
              <a:t>10</a:t>
            </a:r>
            <a:r>
              <a:rPr lang="en-US" b="1" dirty="0"/>
              <a:t>?</a:t>
            </a:r>
          </a:p>
          <a:p>
            <a:pPr lvl="2"/>
            <a:r>
              <a:rPr lang="en-US" dirty="0"/>
              <a:t>Solve as decimal. Then translate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82D8B-6FC9-4621-8D3A-D3A94C6C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69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A12D-F870-4485-8BA7-5DF82ED5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B4AF-7CE0-420A-8086-288603D68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8-bit two’s complement binary: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What is 120</a:t>
            </a:r>
            <a:r>
              <a:rPr lang="en-US" b="1" baseline="-25000" dirty="0"/>
              <a:t>10</a:t>
            </a:r>
            <a:r>
              <a:rPr lang="en-US" b="1" dirty="0"/>
              <a:t> – 20</a:t>
            </a:r>
            <a:r>
              <a:rPr lang="en-US" b="1" baseline="-25000" dirty="0"/>
              <a:t>10</a:t>
            </a:r>
            <a:r>
              <a:rPr lang="en-US" b="1" dirty="0"/>
              <a:t>?</a:t>
            </a:r>
          </a:p>
          <a:p>
            <a:pPr lvl="2"/>
            <a:r>
              <a:rPr lang="en-US" dirty="0"/>
              <a:t>Solve as decimal. Then translate</a:t>
            </a:r>
          </a:p>
          <a:p>
            <a:pPr lvl="2"/>
            <a:r>
              <a:rPr lang="en-US" dirty="0"/>
              <a:t>100</a:t>
            </a:r>
            <a:r>
              <a:rPr lang="en-US" baseline="-25000" dirty="0"/>
              <a:t>10 </a:t>
            </a:r>
            <a:r>
              <a:rPr lang="en-US" dirty="0"/>
              <a:t>= 01100100</a:t>
            </a:r>
            <a:r>
              <a:rPr lang="en-US" baseline="-25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82D8B-6FC9-4621-8D3A-D3A94C6C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83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A12D-F870-4485-8BA7-5DF82ED5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B4AF-7CE0-420A-8086-288603D68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8-bit two’s complement binary: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What is 120</a:t>
            </a:r>
            <a:r>
              <a:rPr lang="en-US" b="1" baseline="-25000" dirty="0"/>
              <a:t>10</a:t>
            </a:r>
            <a:r>
              <a:rPr lang="en-US" b="1" dirty="0"/>
              <a:t> – 20</a:t>
            </a:r>
            <a:r>
              <a:rPr lang="en-US" b="1" baseline="-25000" dirty="0"/>
              <a:t>10</a:t>
            </a:r>
            <a:r>
              <a:rPr lang="en-US" b="1" dirty="0"/>
              <a:t>?</a:t>
            </a:r>
          </a:p>
          <a:p>
            <a:pPr lvl="2"/>
            <a:r>
              <a:rPr lang="en-US" dirty="0"/>
              <a:t>Solve as decimal. Then translate</a:t>
            </a:r>
          </a:p>
          <a:p>
            <a:pPr lvl="2"/>
            <a:r>
              <a:rPr lang="en-US" dirty="0"/>
              <a:t>100</a:t>
            </a:r>
            <a:r>
              <a:rPr lang="en-US" baseline="-25000" dirty="0"/>
              <a:t>10 </a:t>
            </a:r>
            <a:r>
              <a:rPr lang="en-US" dirty="0"/>
              <a:t>= 01100100</a:t>
            </a:r>
            <a:r>
              <a:rPr lang="en-US" baseline="-25000" dirty="0"/>
              <a:t>2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What is 0x84 - 0x20?</a:t>
            </a:r>
          </a:p>
          <a:p>
            <a:pPr lvl="2"/>
            <a:r>
              <a:rPr lang="en-US" dirty="0"/>
              <a:t>Solve as hexadecimal. Then translate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82D8B-6FC9-4621-8D3A-D3A94C6C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49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A12D-F870-4485-8BA7-5DF82ED5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B4AF-7CE0-420A-8086-288603D68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8-bit two’s complement binary: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What is 120</a:t>
            </a:r>
            <a:r>
              <a:rPr lang="en-US" b="1" baseline="-25000" dirty="0"/>
              <a:t>10</a:t>
            </a:r>
            <a:r>
              <a:rPr lang="en-US" b="1" dirty="0"/>
              <a:t> – 20</a:t>
            </a:r>
            <a:r>
              <a:rPr lang="en-US" b="1" baseline="-25000" dirty="0"/>
              <a:t>10</a:t>
            </a:r>
            <a:r>
              <a:rPr lang="en-US" b="1" dirty="0"/>
              <a:t>?</a:t>
            </a:r>
          </a:p>
          <a:p>
            <a:pPr lvl="2"/>
            <a:r>
              <a:rPr lang="en-US" dirty="0"/>
              <a:t>Solve as decimal. Then translate</a:t>
            </a:r>
          </a:p>
          <a:p>
            <a:pPr lvl="2"/>
            <a:r>
              <a:rPr lang="en-US" dirty="0"/>
              <a:t>100</a:t>
            </a:r>
            <a:r>
              <a:rPr lang="en-US" baseline="-25000" dirty="0"/>
              <a:t>10 </a:t>
            </a:r>
            <a:r>
              <a:rPr lang="en-US" dirty="0"/>
              <a:t>= 01100100</a:t>
            </a:r>
            <a:r>
              <a:rPr lang="en-US" baseline="-25000" dirty="0"/>
              <a:t>2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What is 0x84 - 0x20?</a:t>
            </a:r>
          </a:p>
          <a:p>
            <a:pPr lvl="2"/>
            <a:r>
              <a:rPr lang="en-US" dirty="0"/>
              <a:t>Solve as hexadecimal. Then translate</a:t>
            </a:r>
          </a:p>
          <a:p>
            <a:pPr lvl="2"/>
            <a:r>
              <a:rPr lang="en-US" dirty="0"/>
              <a:t>0x64 = 0b01100100</a:t>
            </a:r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82D8B-6FC9-4621-8D3A-D3A94C6C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0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r>
              <a:rPr lang="en-US" dirty="0"/>
              <a:t>Negation and Subtraction</a:t>
            </a:r>
          </a:p>
          <a:p>
            <a:r>
              <a:rPr lang="en-US" b="1" dirty="0"/>
              <a:t>Multiplication</a:t>
            </a:r>
          </a:p>
          <a:p>
            <a:r>
              <a:rPr lang="en-US" dirty="0"/>
              <a:t>Shifting</a:t>
            </a:r>
          </a:p>
          <a:p>
            <a:r>
              <a:rPr lang="en-US" dirty="0"/>
              <a:t>Bit Masks</a:t>
            </a:r>
          </a:p>
          <a:p>
            <a:r>
              <a:rPr lang="en-US" dirty="0"/>
              <a:t>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4233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Goal: Compute the Product of </a:t>
            </a:r>
            <a:r>
              <a:rPr lang="en-US" b="1" i="1" dirty="0"/>
              <a:t>w</a:t>
            </a:r>
            <a:r>
              <a:rPr lang="en-US" dirty="0"/>
              <a:t>-bit numbers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1" i="1" dirty="0"/>
              <a:t>w</a:t>
            </a:r>
            <a:r>
              <a:rPr lang="en-US" dirty="0"/>
              <a:t> bits</a:t>
            </a:r>
          </a:p>
          <a:p>
            <a:pPr lvl="1">
              <a:defRPr/>
            </a:pPr>
            <a:r>
              <a:rPr lang="en-US" dirty="0"/>
              <a:t>Around double the size (2</a:t>
            </a:r>
            <a:r>
              <a:rPr lang="en-US" i="1" dirty="0"/>
              <a:t>w</a:t>
            </a:r>
            <a:r>
              <a:rPr lang="en-US" dirty="0"/>
              <a:t>), in fact!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Example in base 10:  50</a:t>
            </a:r>
            <a:r>
              <a:rPr lang="en-US" baseline="-25000" dirty="0"/>
              <a:t>10</a:t>
            </a:r>
            <a:r>
              <a:rPr lang="en-US" dirty="0"/>
              <a:t> * 20</a:t>
            </a:r>
            <a:r>
              <a:rPr lang="en-US" baseline="-25000" dirty="0"/>
              <a:t>10</a:t>
            </a:r>
            <a:r>
              <a:rPr lang="en-US" dirty="0"/>
              <a:t> = 1000</a:t>
            </a:r>
            <a:r>
              <a:rPr lang="en-US" baseline="-25000" dirty="0"/>
              <a:t>10</a:t>
            </a:r>
          </a:p>
          <a:p>
            <a:pPr lvl="2">
              <a:defRPr/>
            </a:pPr>
            <a:r>
              <a:rPr lang="en-US" dirty="0"/>
              <a:t>(2-digit inputs become a 4-digit output!)</a:t>
            </a:r>
          </a:p>
          <a:p>
            <a:pPr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As with addition, result is truncated to fit in </a:t>
            </a:r>
            <a:r>
              <a:rPr lang="en-US" b="1" i="1" dirty="0"/>
              <a:t>w</a:t>
            </a:r>
            <a:r>
              <a:rPr lang="en-US" dirty="0"/>
              <a:t> bits</a:t>
            </a:r>
          </a:p>
          <a:p>
            <a:pPr lvl="1">
              <a:defRPr/>
            </a:pPr>
            <a:r>
              <a:rPr lang="en-US" dirty="0"/>
              <a:t>Because computers are finite, results can’t grow indefinitely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275C34-6825-4826-BCFE-FA00B647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8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Unsigned Multiplication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3279650"/>
            <a:ext cx="10972800" cy="2892550"/>
          </a:xfrm>
        </p:spPr>
        <p:txBody>
          <a:bodyPr vert="horz" lIns="90487" tIns="44450" rIns="90487" bIns="44450" rtlCol="0">
            <a:normAutofit fontScale="92500"/>
          </a:bodyPr>
          <a:lstStyle/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1" dirty="0"/>
              <a:t>Standard Multiplication Function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Equivalent to grade-school multiplication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But ignores most significant </a:t>
            </a:r>
            <a:r>
              <a:rPr lang="en-US" i="1" dirty="0"/>
              <a:t>w</a:t>
            </a:r>
            <a:r>
              <a:rPr lang="en-US" dirty="0"/>
              <a:t> bits of the result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As a person, we can do base 10 multiplication, convert to base 2, then truncate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endParaRPr lang="en-US" dirty="0"/>
          </a:p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 like addition does</a:t>
            </a:r>
          </a:p>
          <a:p>
            <a:pPr lvl="1"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	=	(</a:t>
            </a:r>
            <a:r>
              <a:rPr lang="en-US" i="1" dirty="0"/>
              <a:t>u</a:t>
            </a:r>
            <a:r>
              <a:rPr lang="en-US" dirty="0"/>
              <a:t> · </a:t>
            </a:r>
            <a:r>
              <a:rPr lang="en-US" i="1" dirty="0"/>
              <a:t>v</a:t>
            </a:r>
            <a:r>
              <a:rPr lang="en-US" dirty="0"/>
              <a:t>)  mod 2</a:t>
            </a:r>
            <a:r>
              <a:rPr lang="en-US" i="1" baseline="30000" dirty="0"/>
              <a:t>w</a:t>
            </a:r>
          </a:p>
          <a:p>
            <a:pPr lvl="1"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endParaRPr lang="en-US" i="1" baseline="30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722697" y="115824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722697" y="161544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7051793" y="1001376"/>
            <a:ext cx="3385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7054084" y="1458576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4293697" y="192024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6735931" y="1539241"/>
            <a:ext cx="3529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722697" y="207264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4248207" y="1920241"/>
            <a:ext cx="7312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i="1">
                <a:latin typeface="Times" pitchFamily="18" charset="0"/>
              </a:rPr>
              <a:t>u </a:t>
            </a:r>
            <a:r>
              <a:rPr lang="en-US" sz="2400">
                <a:latin typeface="Times" pitchFamily="18" charset="0"/>
              </a:rPr>
              <a:t>· </a:t>
            </a:r>
            <a:r>
              <a:rPr lang="en-US" sz="240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722697" y="252984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4293697" y="237744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1549866" y="1967784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Product: 2*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1549867" y="1281984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1549866" y="2577384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5701627" y="2377441"/>
            <a:ext cx="186867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>
                <a:latin typeface="Times" pitchFamily="18" charset="0"/>
              </a:rPr>
              <a:t>UMult</a:t>
            </a:r>
            <a:r>
              <a:rPr lang="en-US" sz="2400" i="1" baseline="-25000">
                <a:latin typeface="Times" pitchFamily="18" charset="0"/>
              </a:rPr>
              <a:t>w</a:t>
            </a:r>
            <a:r>
              <a:rPr lang="en-US" sz="2400">
                <a:latin typeface="Times" pitchFamily="18" charset="0"/>
              </a:rPr>
              <a:t>(</a:t>
            </a:r>
            <a:r>
              <a:rPr lang="en-US" sz="2400" i="1">
                <a:latin typeface="Times" pitchFamily="18" charset="0"/>
              </a:rPr>
              <a:t>u</a:t>
            </a:r>
            <a:r>
              <a:rPr lang="en-US" sz="2400">
                <a:latin typeface="Times" pitchFamily="18" charset="0"/>
              </a:rPr>
              <a:t> , </a:t>
            </a:r>
            <a:r>
              <a:rPr lang="en-US" sz="2400" i="1">
                <a:latin typeface="Times" pitchFamily="18" charset="0"/>
              </a:rPr>
              <a:t>v</a:t>
            </a:r>
            <a:r>
              <a:rPr lang="en-US" sz="240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979497" y="207264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6783-C195-4D8E-BC29-9FF11F55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64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multiplication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Example: Multiplying two 4-bit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3657600" lvl="8" indent="0">
              <a:buNone/>
            </a:pPr>
            <a:r>
              <a:rPr lang="en-US" b="1" dirty="0"/>
              <a:t>			</a:t>
            </a:r>
            <a:r>
              <a:rPr lang="en-US" sz="3200" b="1" dirty="0"/>
              <a:t>2</a:t>
            </a:r>
            <a:r>
              <a:rPr lang="en-US" sz="3200" b="1" baseline="-25000" dirty="0"/>
              <a:t>10</a:t>
            </a:r>
            <a:r>
              <a:rPr lang="en-US" sz="3200" b="1" dirty="0"/>
              <a:t> * 5</a:t>
            </a:r>
            <a:r>
              <a:rPr lang="en-US" sz="3200" b="1" baseline="-25000" dirty="0"/>
              <a:t>10</a:t>
            </a:r>
            <a:r>
              <a:rPr lang="en-US" sz="3200" b="1" dirty="0"/>
              <a:t> = 10</a:t>
            </a:r>
            <a:r>
              <a:rPr lang="en-US" sz="3200" b="1" baseline="-25000" dirty="0"/>
              <a:t>10</a:t>
            </a:r>
            <a:r>
              <a:rPr lang="en-US" sz="3200" b="1" dirty="0"/>
              <a:t>  ✔</a:t>
            </a:r>
            <a:endParaRPr lang="en-US" sz="3200" b="1" baseline="-25000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716429" y="1870419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0010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0101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75603-1738-4A33-8290-467C082F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423D80-294A-469E-9A2F-ED8B60AAA365}"/>
              </a:ext>
            </a:extLst>
          </p:cNvPr>
          <p:cNvCxnSpPr/>
          <p:nvPr/>
        </p:nvCxnSpPr>
        <p:spPr>
          <a:xfrm>
            <a:off x="4197057" y="2947637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45C1D5-753C-49D5-86D4-3BDD7E07AECA}"/>
              </a:ext>
            </a:extLst>
          </p:cNvPr>
          <p:cNvSpPr txBox="1"/>
          <p:nvPr/>
        </p:nvSpPr>
        <p:spPr>
          <a:xfrm>
            <a:off x="2609088" y="3060633"/>
            <a:ext cx="273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000D12-27A0-41DB-84BA-7BDF4D90BACB}"/>
              </a:ext>
            </a:extLst>
          </p:cNvPr>
          <p:cNvSpPr txBox="1"/>
          <p:nvPr/>
        </p:nvSpPr>
        <p:spPr>
          <a:xfrm>
            <a:off x="3938016" y="3466015"/>
            <a:ext cx="1407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BA7CB-965C-401A-B54C-CDAD1B2ECB7D}"/>
              </a:ext>
            </a:extLst>
          </p:cNvPr>
          <p:cNvSpPr txBox="1"/>
          <p:nvPr/>
        </p:nvSpPr>
        <p:spPr>
          <a:xfrm>
            <a:off x="2414016" y="3883589"/>
            <a:ext cx="244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935FE8-B71C-4B78-B327-63AED11663F9}"/>
              </a:ext>
            </a:extLst>
          </p:cNvPr>
          <p:cNvSpPr txBox="1"/>
          <p:nvPr/>
        </p:nvSpPr>
        <p:spPr>
          <a:xfrm>
            <a:off x="2974848" y="4298112"/>
            <a:ext cx="1887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+ 0000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1D9C32-ACEE-4D0E-9D4C-FE81992396AC}"/>
              </a:ext>
            </a:extLst>
          </p:cNvPr>
          <p:cNvCxnSpPr>
            <a:cxnSpLocks/>
          </p:cNvCxnSpPr>
          <p:nvPr/>
        </p:nvCxnSpPr>
        <p:spPr>
          <a:xfrm>
            <a:off x="3401490" y="4882887"/>
            <a:ext cx="194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AF8115-9599-4FCF-BA3D-518959024838}"/>
              </a:ext>
            </a:extLst>
          </p:cNvPr>
          <p:cNvSpPr txBox="1"/>
          <p:nvPr/>
        </p:nvSpPr>
        <p:spPr>
          <a:xfrm>
            <a:off x="2974848" y="4890086"/>
            <a:ext cx="240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0D0233-5E40-46DB-B63C-56C605FBA182}"/>
              </a:ext>
            </a:extLst>
          </p:cNvPr>
          <p:cNvSpPr/>
          <p:nvPr/>
        </p:nvSpPr>
        <p:spPr>
          <a:xfrm>
            <a:off x="4775200" y="2438400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21DB8D-BD21-489C-8424-7B03ED171632}"/>
              </a:ext>
            </a:extLst>
          </p:cNvPr>
          <p:cNvSpPr/>
          <p:nvPr/>
        </p:nvSpPr>
        <p:spPr>
          <a:xfrm>
            <a:off x="5027936" y="2440194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DA5581-C456-40C9-9AFB-741F89742044}"/>
              </a:ext>
            </a:extLst>
          </p:cNvPr>
          <p:cNvSpPr/>
          <p:nvPr/>
        </p:nvSpPr>
        <p:spPr>
          <a:xfrm>
            <a:off x="4504267" y="2438400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A93EBE-E8BA-413E-8E06-B82137538CA7}"/>
              </a:ext>
            </a:extLst>
          </p:cNvPr>
          <p:cNvSpPr/>
          <p:nvPr/>
        </p:nvSpPr>
        <p:spPr>
          <a:xfrm>
            <a:off x="4267832" y="2438400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8BFD30-83B9-47D5-B3E7-8CB05AB36DAA}"/>
              </a:ext>
            </a:extLst>
          </p:cNvPr>
          <p:cNvSpPr txBox="1"/>
          <p:nvPr/>
        </p:nvSpPr>
        <p:spPr>
          <a:xfrm>
            <a:off x="4915898" y="3462866"/>
            <a:ext cx="47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245D51-8512-42BA-9D10-4EDE90F0163F}"/>
              </a:ext>
            </a:extLst>
          </p:cNvPr>
          <p:cNvSpPr txBox="1"/>
          <p:nvPr/>
        </p:nvSpPr>
        <p:spPr>
          <a:xfrm>
            <a:off x="4676860" y="3874603"/>
            <a:ext cx="961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918F8E-67E8-4A03-AF68-0E3A93F6FA16}"/>
              </a:ext>
            </a:extLst>
          </p:cNvPr>
          <p:cNvSpPr txBox="1"/>
          <p:nvPr/>
        </p:nvSpPr>
        <p:spPr>
          <a:xfrm>
            <a:off x="4437823" y="4288796"/>
            <a:ext cx="3097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27643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/>
      <p:bldP spid="19" grpId="0"/>
      <p:bldP spid="24" grpId="0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7155-1F22-466C-AC7E-B159F807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ABF1-B80D-4BC3-BAE0-17B0F588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 due by end-of-day Thursday</a:t>
            </a:r>
          </a:p>
          <a:p>
            <a:pPr lvl="1"/>
            <a:r>
              <a:rPr lang="en-US" dirty="0"/>
              <a:t>Submit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Lab due next week Thursday</a:t>
            </a:r>
          </a:p>
          <a:p>
            <a:pPr lvl="1"/>
            <a:r>
              <a:rPr lang="en-US" dirty="0"/>
              <a:t>Start working on the Integer Puzzles now</a:t>
            </a:r>
          </a:p>
          <a:p>
            <a:pPr lvl="1"/>
            <a:r>
              <a:rPr lang="en-US" dirty="0"/>
              <a:t>Floating Point puzzles can wait until after lecture on Thursday</a:t>
            </a:r>
          </a:p>
          <a:p>
            <a:pPr lvl="1"/>
            <a:r>
              <a:rPr lang="en-US" dirty="0"/>
              <a:t>Can be tricky. Don’t spend forever on any one, jump around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79E09-77BF-43A2-9E92-5CC28AF8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48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Signed (2’s Complement) Multiplication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3249168"/>
            <a:ext cx="10972800" cy="2923032"/>
          </a:xfrm>
        </p:spPr>
        <p:txBody>
          <a:bodyPr vert="horz" lIns="90487" tIns="44450" rIns="90487" bIns="44450" rtlCol="0">
            <a:normAutofit fontScale="92500" lnSpcReduction="10000"/>
          </a:bodyPr>
          <a:lstStyle/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1" dirty="0"/>
              <a:t>Standard Multiplication Function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Ignores most significant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Lower bits still give the correct result</a:t>
            </a:r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So we can use same machine instruction for both!</a:t>
            </a:r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Again, that’s one reason why 2’s complement is so nice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endParaRPr lang="en-US" dirty="0"/>
          </a:p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1" dirty="0"/>
              <a:t>In C, signed overflow is undefined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...but probably you’ll see the two’s complement behavior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96200" y="1248858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696200" y="1706058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7025296" y="1111104"/>
            <a:ext cx="3385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7027587" y="1568304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4267200" y="2010858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6709434" y="1629859"/>
            <a:ext cx="3529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696200" y="2163258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4221710" y="2010859"/>
            <a:ext cx="7312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i="1">
                <a:latin typeface="Times" pitchFamily="18" charset="0"/>
              </a:rPr>
              <a:t>u </a:t>
            </a:r>
            <a:r>
              <a:rPr lang="en-US" sz="2400">
                <a:latin typeface="Times" pitchFamily="18" charset="0"/>
              </a:rPr>
              <a:t>· </a:t>
            </a:r>
            <a:r>
              <a:rPr lang="en-US" sz="240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696200" y="2620458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4267200" y="2468058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1604202" y="2029968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Product: 2*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1604203" y="1344168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1604202" y="2639568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5747494" y="2468059"/>
            <a:ext cx="18344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dirty="0" err="1">
                <a:latin typeface="Times" pitchFamily="18" charset="0"/>
              </a:rPr>
              <a:t>TMult</a:t>
            </a:r>
            <a:r>
              <a:rPr lang="en-US" sz="2400" i="1" baseline="-25000" dirty="0" err="1">
                <a:latin typeface="Times" pitchFamily="18" charset="0"/>
              </a:rPr>
              <a:t>w</a:t>
            </a:r>
            <a:r>
              <a:rPr lang="en-US" sz="2400" dirty="0">
                <a:latin typeface="Times" pitchFamily="18" charset="0"/>
              </a:rPr>
              <a:t>(</a:t>
            </a:r>
            <a:r>
              <a:rPr lang="en-US" sz="2400" i="1" dirty="0">
                <a:latin typeface="Times" pitchFamily="18" charset="0"/>
              </a:rPr>
              <a:t>u</a:t>
            </a:r>
            <a:r>
              <a:rPr lang="en-US" sz="2400" dirty="0">
                <a:latin typeface="Times" pitchFamily="18" charset="0"/>
              </a:rPr>
              <a:t> , </a:t>
            </a:r>
            <a:r>
              <a:rPr lang="en-US" sz="2400" i="1" dirty="0">
                <a:latin typeface="Times" pitchFamily="18" charset="0"/>
              </a:rPr>
              <a:t>v</a:t>
            </a:r>
            <a:r>
              <a:rPr lang="en-US" sz="240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953000" y="2163258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D725-0E6E-44A0-8563-12FE43AC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5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multiplication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Example: Multiplying two’s complement 5-bit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3657600" lvl="8" indent="0">
              <a:buNone/>
            </a:pPr>
            <a:r>
              <a:rPr lang="en-US" b="1" dirty="0"/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447047" y="1870419"/>
            <a:ext cx="2182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11110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00011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75603-1738-4A33-8290-467C082F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423D80-294A-469E-9A2F-ED8B60AAA365}"/>
              </a:ext>
            </a:extLst>
          </p:cNvPr>
          <p:cNvCxnSpPr>
            <a:cxnSpLocks/>
          </p:cNvCxnSpPr>
          <p:nvPr/>
        </p:nvCxnSpPr>
        <p:spPr>
          <a:xfrm>
            <a:off x="3938016" y="2947637"/>
            <a:ext cx="14442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76AB778-85B2-463B-9105-8143ED5E7404}"/>
              </a:ext>
            </a:extLst>
          </p:cNvPr>
          <p:cNvGrpSpPr/>
          <p:nvPr/>
        </p:nvGrpSpPr>
        <p:grpSpPr>
          <a:xfrm>
            <a:off x="2404898" y="2940547"/>
            <a:ext cx="2984406" cy="962018"/>
            <a:chOff x="2404898" y="2940547"/>
            <a:chExt cx="2984406" cy="9620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8BA7CB-965C-401A-B54C-CDAD1B2ECB7D}"/>
                </a:ext>
              </a:extLst>
            </p:cNvPr>
            <p:cNvSpPr txBox="1"/>
            <p:nvPr/>
          </p:nvSpPr>
          <p:spPr>
            <a:xfrm>
              <a:off x="2646134" y="2940547"/>
              <a:ext cx="26995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11110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1D9C32-ACEE-4D0E-9D4C-FE81992396AC}"/>
                </a:ext>
              </a:extLst>
            </p:cNvPr>
            <p:cNvCxnSpPr>
              <a:cxnSpLocks/>
            </p:cNvCxnSpPr>
            <p:nvPr/>
          </p:nvCxnSpPr>
          <p:spPr>
            <a:xfrm>
              <a:off x="3445102" y="3842280"/>
              <a:ext cx="19442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918F8E-67E8-4A03-AF68-0E3A93F6FA16}"/>
                </a:ext>
              </a:extLst>
            </p:cNvPr>
            <p:cNvSpPr txBox="1"/>
            <p:nvPr/>
          </p:nvSpPr>
          <p:spPr>
            <a:xfrm>
              <a:off x="4923162" y="3317790"/>
              <a:ext cx="466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6AD600-A012-4A99-A6C9-82FE1CAF3951}"/>
                </a:ext>
              </a:extLst>
            </p:cNvPr>
            <p:cNvSpPr txBox="1"/>
            <p:nvPr/>
          </p:nvSpPr>
          <p:spPr>
            <a:xfrm>
              <a:off x="2404898" y="3316870"/>
              <a:ext cx="26995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+ 11110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1A7FC5-28BD-43D6-8C35-AA8A334439BC}"/>
              </a:ext>
            </a:extLst>
          </p:cNvPr>
          <p:cNvSpPr txBox="1"/>
          <p:nvPr/>
        </p:nvSpPr>
        <p:spPr>
          <a:xfrm>
            <a:off x="6813452" y="2055085"/>
            <a:ext cx="256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are these two 5-bit numbers?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90D7B-726A-4086-A5A5-84858B65324E}"/>
              </a:ext>
            </a:extLst>
          </p:cNvPr>
          <p:cNvSpPr txBox="1"/>
          <p:nvPr/>
        </p:nvSpPr>
        <p:spPr>
          <a:xfrm>
            <a:off x="5530859" y="1854543"/>
            <a:ext cx="7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14C1CD-0AC8-4636-9BCF-77FCF6242B27}"/>
              </a:ext>
            </a:extLst>
          </p:cNvPr>
          <p:cNvSpPr txBox="1"/>
          <p:nvPr/>
        </p:nvSpPr>
        <p:spPr>
          <a:xfrm>
            <a:off x="5530859" y="2355772"/>
            <a:ext cx="7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B10914-A31B-4796-A424-D378A94EF7B4}"/>
              </a:ext>
            </a:extLst>
          </p:cNvPr>
          <p:cNvSpPr txBox="1"/>
          <p:nvPr/>
        </p:nvSpPr>
        <p:spPr>
          <a:xfrm>
            <a:off x="6802698" y="3034173"/>
            <a:ext cx="256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the result of this addition?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D3E63A-C2D3-4B28-8D0C-D31D4578FCCB}"/>
              </a:ext>
            </a:extLst>
          </p:cNvPr>
          <p:cNvSpPr txBox="1"/>
          <p:nvPr/>
        </p:nvSpPr>
        <p:spPr>
          <a:xfrm>
            <a:off x="5022214" y="3825189"/>
            <a:ext cx="21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E6A06A-7B1B-4FB7-B6D4-931D43F2A27E}"/>
              </a:ext>
            </a:extLst>
          </p:cNvPr>
          <p:cNvSpPr txBox="1"/>
          <p:nvPr/>
        </p:nvSpPr>
        <p:spPr>
          <a:xfrm>
            <a:off x="3551545" y="3823789"/>
            <a:ext cx="22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BBE32E-A535-4805-B4AF-F4AFA0EF195E}"/>
              </a:ext>
            </a:extLst>
          </p:cNvPr>
          <p:cNvSpPr txBox="1"/>
          <p:nvPr/>
        </p:nvSpPr>
        <p:spPr>
          <a:xfrm>
            <a:off x="4533409" y="3825188"/>
            <a:ext cx="21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32603-4F80-411B-BE6D-2CB016A4B1A0}"/>
              </a:ext>
            </a:extLst>
          </p:cNvPr>
          <p:cNvSpPr txBox="1"/>
          <p:nvPr/>
        </p:nvSpPr>
        <p:spPr>
          <a:xfrm>
            <a:off x="3801179" y="3825382"/>
            <a:ext cx="21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110F11-24EA-4CAE-B874-401044D95024}"/>
              </a:ext>
            </a:extLst>
          </p:cNvPr>
          <p:cNvSpPr txBox="1"/>
          <p:nvPr/>
        </p:nvSpPr>
        <p:spPr>
          <a:xfrm>
            <a:off x="4772641" y="3821664"/>
            <a:ext cx="22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5C49B8-CF4B-4F9E-B6A5-0FFF6CD5B11A}"/>
              </a:ext>
            </a:extLst>
          </p:cNvPr>
          <p:cNvSpPr txBox="1"/>
          <p:nvPr/>
        </p:nvSpPr>
        <p:spPr>
          <a:xfrm>
            <a:off x="4295910" y="3821663"/>
            <a:ext cx="22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513715-FFB9-444F-B42C-EF62EB23FDB2}"/>
              </a:ext>
            </a:extLst>
          </p:cNvPr>
          <p:cNvSpPr txBox="1"/>
          <p:nvPr/>
        </p:nvSpPr>
        <p:spPr>
          <a:xfrm>
            <a:off x="4040606" y="3821662"/>
            <a:ext cx="22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95088E-543F-4C68-AEB0-46FC950F48C8}"/>
              </a:ext>
            </a:extLst>
          </p:cNvPr>
          <p:cNvSpPr txBox="1"/>
          <p:nvPr/>
        </p:nvSpPr>
        <p:spPr>
          <a:xfrm>
            <a:off x="2938270" y="3821568"/>
            <a:ext cx="240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7CC33-622B-413B-B0BB-B46591855F4A}"/>
              </a:ext>
            </a:extLst>
          </p:cNvPr>
          <p:cNvSpPr txBox="1"/>
          <p:nvPr/>
        </p:nvSpPr>
        <p:spPr>
          <a:xfrm>
            <a:off x="6513342" y="5539026"/>
            <a:ext cx="4382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-2</a:t>
            </a:r>
            <a:r>
              <a:rPr lang="en-US" sz="3200" b="1" baseline="-25000" dirty="0"/>
              <a:t>10</a:t>
            </a:r>
            <a:r>
              <a:rPr lang="en-US" sz="3200" b="1" dirty="0"/>
              <a:t> * 3</a:t>
            </a:r>
            <a:r>
              <a:rPr lang="en-US" sz="3200" b="1" baseline="-25000" dirty="0"/>
              <a:t>10</a:t>
            </a:r>
            <a:r>
              <a:rPr lang="en-US" sz="3200" b="1" dirty="0"/>
              <a:t> = -6</a:t>
            </a:r>
            <a:r>
              <a:rPr lang="en-US" sz="3200" b="1" baseline="-25000" dirty="0"/>
              <a:t>10</a:t>
            </a:r>
            <a:r>
              <a:rPr lang="en-US" sz="3200" b="1" dirty="0"/>
              <a:t>  ✔</a:t>
            </a:r>
            <a:endParaRPr lang="en-US" sz="3200" b="1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9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3" grpId="0"/>
      <p:bldP spid="34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23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r>
              <a:rPr lang="en-US" dirty="0"/>
              <a:t>Negation and Subtraction</a:t>
            </a:r>
          </a:p>
          <a:p>
            <a:r>
              <a:rPr lang="en-US" dirty="0"/>
              <a:t>Multiplication</a:t>
            </a:r>
          </a:p>
          <a:p>
            <a:r>
              <a:rPr lang="en-US" b="1" dirty="0"/>
              <a:t>Shifting</a:t>
            </a:r>
          </a:p>
          <a:p>
            <a:r>
              <a:rPr lang="en-US" dirty="0"/>
              <a:t>Bit Masks</a:t>
            </a:r>
          </a:p>
          <a:p>
            <a:r>
              <a:rPr lang="en-US" dirty="0"/>
              <a:t>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7931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54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Shift: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&lt;&lt; y</a:t>
            </a:r>
          </a:p>
        </p:txBody>
      </p:sp>
      <p:sp>
        <p:nvSpPr>
          <p:cNvPr id="619555" name="Rectangle 3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Shift bit-vector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left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positions</a:t>
            </a:r>
          </a:p>
          <a:p>
            <a:pPr lvl="1"/>
            <a:r>
              <a:rPr lang="en-US" dirty="0"/>
              <a:t>Throw away extra bits on left </a:t>
            </a:r>
          </a:p>
          <a:p>
            <a:pPr lvl="1"/>
            <a:r>
              <a:rPr lang="en-US" dirty="0"/>
              <a:t>Fill empty bits with 0</a:t>
            </a:r>
          </a:p>
          <a:p>
            <a:pPr lvl="2"/>
            <a:r>
              <a:rPr lang="en-US" dirty="0"/>
              <a:t>Same behavior for signed or unsigned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Equivalent to multiplying by 2</a:t>
            </a:r>
            <a:r>
              <a:rPr lang="en-US" baseline="30000" dirty="0"/>
              <a:t>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And then taking modulo (i.e. truncating overflow bits)</a:t>
            </a:r>
          </a:p>
          <a:p>
            <a:pPr lvl="1"/>
            <a:endParaRPr lang="en-US" dirty="0"/>
          </a:p>
          <a:p>
            <a:r>
              <a:rPr lang="en-US" dirty="0"/>
              <a:t>Undefined behavior in C when: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 0</a:t>
            </a:r>
            <a:r>
              <a:rPr lang="en-US" dirty="0"/>
              <a:t>,  or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≥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lvl="1"/>
            <a:r>
              <a:rPr lang="en-US" dirty="0"/>
              <a:t>Also when some non-0 bits get shifted off (</a:t>
            </a:r>
            <a:r>
              <a:rPr lang="en-US" i="1" dirty="0"/>
              <a:t>probably</a:t>
            </a:r>
            <a:r>
              <a:rPr lang="en-US" dirty="0"/>
              <a:t> they get truncated)</a:t>
            </a: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9163049" y="11088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dirty="0">
                <a:latin typeface="Courier New" pitchFamily="49" charset="0"/>
              </a:rPr>
              <a:t>00000010</a:t>
            </a:r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7791449" y="1108869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Argument </a:t>
            </a:r>
            <a:r>
              <a:rPr lang="en-US" sz="1600" b="1">
                <a:latin typeface="Courier New" pitchFamily="49" charset="0"/>
              </a:rPr>
              <a:t>x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9163049" y="14136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00010</a:t>
            </a:r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7791449" y="1413669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Courier New" pitchFamily="49" charset="0"/>
              </a:rPr>
              <a:t>&lt;&lt; 3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9163049" y="19470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dirty="0">
                <a:latin typeface="Courier New" pitchFamily="49" charset="0"/>
              </a:rPr>
              <a:t>10100010</a:t>
            </a:r>
          </a:p>
        </p:txBody>
      </p:sp>
      <p:sp>
        <p:nvSpPr>
          <p:cNvPr id="619533" name="Rectangle 13"/>
          <p:cNvSpPr>
            <a:spLocks noChangeArrowheads="1"/>
          </p:cNvSpPr>
          <p:nvPr/>
        </p:nvSpPr>
        <p:spPr bwMode="auto">
          <a:xfrm>
            <a:off x="7791449" y="1947069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Argument </a:t>
            </a:r>
            <a:r>
              <a:rPr lang="en-US" sz="1600" b="1" dirty="0">
                <a:latin typeface="Courier New" pitchFamily="49" charset="0"/>
              </a:rPr>
              <a:t>x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9163048" y="2251869"/>
            <a:ext cx="1661159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00010</a:t>
            </a:r>
            <a:r>
              <a:rPr lang="en-US" sz="1600" b="1" i="1" dirty="0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35" name="Rectangle 15"/>
          <p:cNvSpPr>
            <a:spLocks noChangeArrowheads="1"/>
          </p:cNvSpPr>
          <p:nvPr/>
        </p:nvSpPr>
        <p:spPr bwMode="auto">
          <a:xfrm>
            <a:off x="7791449" y="2251869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Courier New" pitchFamily="49" charset="0"/>
              </a:rPr>
              <a:t>&lt;&lt; 3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619540" name="Rectangle 20"/>
          <p:cNvSpPr>
            <a:spLocks noChangeArrowheads="1"/>
          </p:cNvSpPr>
          <p:nvPr/>
        </p:nvSpPr>
        <p:spPr bwMode="auto">
          <a:xfrm>
            <a:off x="9163048" y="14136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dirty="0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41" name="Rectangle 21"/>
          <p:cNvSpPr>
            <a:spLocks noChangeArrowheads="1"/>
          </p:cNvSpPr>
          <p:nvPr/>
        </p:nvSpPr>
        <p:spPr bwMode="auto">
          <a:xfrm>
            <a:off x="9163047" y="14136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endParaRPr lang="en-US" sz="1600" b="1" u="sng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619546" name="Rectangle 26"/>
          <p:cNvSpPr>
            <a:spLocks noChangeArrowheads="1"/>
          </p:cNvSpPr>
          <p:nvPr/>
        </p:nvSpPr>
        <p:spPr bwMode="auto">
          <a:xfrm>
            <a:off x="9163046" y="22518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101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dirty="0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49" name="Rectangle 29"/>
          <p:cNvSpPr>
            <a:spLocks noChangeArrowheads="1"/>
          </p:cNvSpPr>
          <p:nvPr/>
        </p:nvSpPr>
        <p:spPr bwMode="auto">
          <a:xfrm>
            <a:off x="9163044" y="22518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101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endParaRPr lang="en-US" sz="1600" b="1" u="sng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4F9EAF-D871-4B09-B001-FCD64A53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55" grpId="0" uiExpand="1" build="p"/>
      <p:bldP spid="619524" grpId="0" animBg="1"/>
      <p:bldP spid="619525" grpId="0" animBg="1"/>
      <p:bldP spid="619526" grpId="0" animBg="1"/>
      <p:bldP spid="619527" grpId="0" animBg="1"/>
      <p:bldP spid="619532" grpId="0" animBg="1"/>
      <p:bldP spid="619533" grpId="0" animBg="1"/>
      <p:bldP spid="619534" grpId="0" animBg="1"/>
      <p:bldP spid="619535" grpId="0" animBg="1"/>
      <p:bldP spid="619540" grpId="0" animBg="1"/>
      <p:bldP spid="619541" grpId="0" animBg="1"/>
      <p:bldP spid="619546" grpId="0" animBg="1"/>
      <p:bldP spid="61954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54" name="Rectangle 3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Shift: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&gt;&gt; y</a:t>
            </a:r>
          </a:p>
        </p:txBody>
      </p:sp>
      <p:sp>
        <p:nvSpPr>
          <p:cNvPr id="619555" name="Rectangle 3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Shift bit-vector x right y positions</a:t>
            </a:r>
          </a:p>
          <a:p>
            <a:pPr lvl="1"/>
            <a:r>
              <a:rPr lang="en-US" dirty="0"/>
              <a:t>Throw away extra bits on right</a:t>
            </a:r>
          </a:p>
          <a:p>
            <a:r>
              <a:rPr lang="en-US" dirty="0"/>
              <a:t>But how to fill the new bits that open up?</a:t>
            </a:r>
          </a:p>
          <a:p>
            <a:pPr lvl="1"/>
            <a:r>
              <a:rPr lang="en-US" dirty="0"/>
              <a:t>Will depend on signed vs unsigned</a:t>
            </a:r>
          </a:p>
          <a:p>
            <a:pPr lvl="1"/>
            <a:endParaRPr lang="en-US" dirty="0"/>
          </a:p>
          <a:p>
            <a:r>
              <a:rPr lang="en-US" sz="2400" dirty="0"/>
              <a:t>Unsigned: </a:t>
            </a:r>
            <a:r>
              <a:rPr lang="en-US" sz="2400" b="1" dirty="0"/>
              <a:t>Logical shift</a:t>
            </a:r>
          </a:p>
          <a:p>
            <a:pPr lvl="1"/>
            <a:r>
              <a:rPr lang="en-US" dirty="0"/>
              <a:t>Always fill with 0’s on left</a:t>
            </a:r>
          </a:p>
          <a:p>
            <a:pPr lvl="1"/>
            <a:endParaRPr lang="en-US" dirty="0"/>
          </a:p>
          <a:p>
            <a:r>
              <a:rPr lang="en-US" sz="2400" dirty="0"/>
              <a:t>Signed: </a:t>
            </a:r>
            <a:r>
              <a:rPr lang="en-US" sz="2400" b="1" dirty="0"/>
              <a:t>Arithmetic shift</a:t>
            </a:r>
          </a:p>
          <a:p>
            <a:pPr lvl="1"/>
            <a:r>
              <a:rPr lang="en-US" dirty="0"/>
              <a:t>Replicate most significant bit on left</a:t>
            </a:r>
          </a:p>
          <a:p>
            <a:pPr lvl="1"/>
            <a:r>
              <a:rPr lang="en-US" dirty="0"/>
              <a:t>Necessary for two’s complement integer representation (sign extension!)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dirty="0"/>
              <a:t>Undefined behavior in C when: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 0</a:t>
            </a:r>
            <a:r>
              <a:rPr lang="en-US" dirty="0"/>
              <a:t>,   or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≥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9067800" y="10668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u="sng" dirty="0">
                <a:latin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</a:rPr>
              <a:t>1100010</a:t>
            </a:r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7696200" y="10668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Argument </a:t>
            </a:r>
            <a:r>
              <a:rPr lang="en-US" sz="1600" b="1" dirty="0">
                <a:latin typeface="Courier New" pitchFamily="49" charset="0"/>
              </a:rPr>
              <a:t>x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19528" name="Rectangle 8"/>
          <p:cNvSpPr>
            <a:spLocks noChangeArrowheads="1"/>
          </p:cNvSpPr>
          <p:nvPr/>
        </p:nvSpPr>
        <p:spPr bwMode="auto">
          <a:xfrm>
            <a:off x="90678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011000</a:t>
            </a:r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76962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 err="1">
                <a:latin typeface="Helvetica" pitchFamily="34" charset="0"/>
              </a:rPr>
              <a:t>Logi</a:t>
            </a:r>
            <a:r>
              <a:rPr lang="en-US" sz="1600" b="1" dirty="0">
                <a:latin typeface="Helvetica" pitchFamily="34" charset="0"/>
              </a:rPr>
              <a:t>. </a:t>
            </a:r>
            <a:r>
              <a:rPr lang="en-US" sz="1600" b="1" dirty="0">
                <a:latin typeface="Courier New" pitchFamily="49" charset="0"/>
              </a:rPr>
              <a:t>&gt;&gt; 2</a:t>
            </a:r>
          </a:p>
        </p:txBody>
      </p:sp>
      <p:sp>
        <p:nvSpPr>
          <p:cNvPr id="619530" name="Rectangle 10"/>
          <p:cNvSpPr>
            <a:spLocks noChangeArrowheads="1"/>
          </p:cNvSpPr>
          <p:nvPr/>
        </p:nvSpPr>
        <p:spPr bwMode="auto">
          <a:xfrm>
            <a:off x="90678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011000</a:t>
            </a:r>
          </a:p>
        </p:txBody>
      </p:sp>
      <p:sp>
        <p:nvSpPr>
          <p:cNvPr id="619531" name="Rectangle 11"/>
          <p:cNvSpPr>
            <a:spLocks noChangeArrowheads="1"/>
          </p:cNvSpPr>
          <p:nvPr/>
        </p:nvSpPr>
        <p:spPr bwMode="auto">
          <a:xfrm>
            <a:off x="76962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Arith. </a:t>
            </a:r>
            <a:r>
              <a:rPr lang="en-US" sz="1600" b="1">
                <a:latin typeface="Courier New" pitchFamily="49" charset="0"/>
              </a:rPr>
              <a:t>&gt;&gt; 2</a:t>
            </a: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9067800" y="2514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u="sng" dirty="0"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0100010</a:t>
            </a:r>
          </a:p>
        </p:txBody>
      </p:sp>
      <p:sp>
        <p:nvSpPr>
          <p:cNvPr id="619533" name="Rectangle 13"/>
          <p:cNvSpPr>
            <a:spLocks noChangeArrowheads="1"/>
          </p:cNvSpPr>
          <p:nvPr/>
        </p:nvSpPr>
        <p:spPr bwMode="auto">
          <a:xfrm>
            <a:off x="7696200" y="2514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Argument </a:t>
            </a:r>
            <a:r>
              <a:rPr lang="en-US" sz="1600" b="1" dirty="0">
                <a:latin typeface="Courier New" pitchFamily="49" charset="0"/>
              </a:rPr>
              <a:t>x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19536" name="Rectangle 16"/>
          <p:cNvSpPr>
            <a:spLocks noChangeArrowheads="1"/>
          </p:cNvSpPr>
          <p:nvPr/>
        </p:nvSpPr>
        <p:spPr bwMode="auto">
          <a:xfrm>
            <a:off x="90678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101000</a:t>
            </a:r>
          </a:p>
        </p:txBody>
      </p:sp>
      <p:sp>
        <p:nvSpPr>
          <p:cNvPr id="619537" name="Rectangle 17"/>
          <p:cNvSpPr>
            <a:spLocks noChangeArrowheads="1"/>
          </p:cNvSpPr>
          <p:nvPr/>
        </p:nvSpPr>
        <p:spPr bwMode="auto">
          <a:xfrm>
            <a:off x="76962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 err="1">
                <a:latin typeface="Helvetica" pitchFamily="34" charset="0"/>
              </a:rPr>
              <a:t>Logi</a:t>
            </a:r>
            <a:r>
              <a:rPr lang="en-US" sz="1600" b="1" dirty="0">
                <a:latin typeface="Helvetica" pitchFamily="34" charset="0"/>
              </a:rPr>
              <a:t>. </a:t>
            </a:r>
            <a:r>
              <a:rPr lang="en-US" sz="1600" b="1" dirty="0">
                <a:latin typeface="Courier New" pitchFamily="49" charset="0"/>
              </a:rPr>
              <a:t>&gt;&gt; 2</a:t>
            </a:r>
          </a:p>
        </p:txBody>
      </p:sp>
      <p:sp>
        <p:nvSpPr>
          <p:cNvPr id="619538" name="Rectangle 18"/>
          <p:cNvSpPr>
            <a:spLocks noChangeArrowheads="1"/>
          </p:cNvSpPr>
          <p:nvPr/>
        </p:nvSpPr>
        <p:spPr bwMode="auto">
          <a:xfrm>
            <a:off x="90678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11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101000</a:t>
            </a:r>
          </a:p>
        </p:txBody>
      </p:sp>
      <p:sp>
        <p:nvSpPr>
          <p:cNvPr id="619539" name="Rectangle 19"/>
          <p:cNvSpPr>
            <a:spLocks noChangeArrowheads="1"/>
          </p:cNvSpPr>
          <p:nvPr/>
        </p:nvSpPr>
        <p:spPr bwMode="auto">
          <a:xfrm>
            <a:off x="76962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Arith. </a:t>
            </a:r>
            <a:r>
              <a:rPr lang="en-US" sz="1600" b="1">
                <a:latin typeface="Courier New" pitchFamily="49" charset="0"/>
              </a:rPr>
              <a:t>&gt;&gt; 2</a:t>
            </a:r>
          </a:p>
        </p:txBody>
      </p:sp>
      <p:sp>
        <p:nvSpPr>
          <p:cNvPr id="619542" name="Rectangle 22"/>
          <p:cNvSpPr>
            <a:spLocks noChangeArrowheads="1"/>
          </p:cNvSpPr>
          <p:nvPr/>
        </p:nvSpPr>
        <p:spPr bwMode="auto">
          <a:xfrm>
            <a:off x="90678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latin typeface="Courier New" pitchFamily="49" charset="0"/>
              </a:rPr>
              <a:t>011000</a:t>
            </a:r>
          </a:p>
        </p:txBody>
      </p:sp>
      <p:sp>
        <p:nvSpPr>
          <p:cNvPr id="619543" name="Rectangle 23"/>
          <p:cNvSpPr>
            <a:spLocks noChangeArrowheads="1"/>
          </p:cNvSpPr>
          <p:nvPr/>
        </p:nvSpPr>
        <p:spPr bwMode="auto">
          <a:xfrm>
            <a:off x="90678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</a:t>
            </a:r>
            <a:r>
              <a:rPr lang="en-US" sz="1600" b="1" dirty="0">
                <a:latin typeface="Courier New" pitchFamily="49" charset="0"/>
              </a:rPr>
              <a:t>011000</a:t>
            </a:r>
          </a:p>
        </p:txBody>
      </p:sp>
      <p:sp>
        <p:nvSpPr>
          <p:cNvPr id="619544" name="Rectangle 24"/>
          <p:cNvSpPr>
            <a:spLocks noChangeArrowheads="1"/>
          </p:cNvSpPr>
          <p:nvPr/>
        </p:nvSpPr>
        <p:spPr bwMode="auto">
          <a:xfrm>
            <a:off x="90678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latin typeface="Courier New" pitchFamily="49" charset="0"/>
              </a:rPr>
              <a:t>011000</a:t>
            </a:r>
          </a:p>
        </p:txBody>
      </p:sp>
      <p:sp>
        <p:nvSpPr>
          <p:cNvPr id="619545" name="Rectangle 25"/>
          <p:cNvSpPr>
            <a:spLocks noChangeArrowheads="1"/>
          </p:cNvSpPr>
          <p:nvPr/>
        </p:nvSpPr>
        <p:spPr bwMode="auto">
          <a:xfrm>
            <a:off x="90678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</a:t>
            </a:r>
            <a:r>
              <a:rPr lang="en-US" sz="1600" b="1" dirty="0">
                <a:latin typeface="Courier New" pitchFamily="49" charset="0"/>
              </a:rPr>
              <a:t>011000</a:t>
            </a:r>
          </a:p>
        </p:txBody>
      </p:sp>
      <p:sp>
        <p:nvSpPr>
          <p:cNvPr id="619547" name="Rectangle 27"/>
          <p:cNvSpPr>
            <a:spLocks noChangeArrowheads="1"/>
          </p:cNvSpPr>
          <p:nvPr/>
        </p:nvSpPr>
        <p:spPr bwMode="auto">
          <a:xfrm>
            <a:off x="90678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latin typeface="Courier New" pitchFamily="49" charset="0"/>
              </a:rPr>
              <a:t>101000</a:t>
            </a:r>
          </a:p>
        </p:txBody>
      </p:sp>
      <p:sp>
        <p:nvSpPr>
          <p:cNvPr id="619548" name="Rectangle 28"/>
          <p:cNvSpPr>
            <a:spLocks noChangeArrowheads="1"/>
          </p:cNvSpPr>
          <p:nvPr/>
        </p:nvSpPr>
        <p:spPr bwMode="auto">
          <a:xfrm>
            <a:off x="90678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11</a:t>
            </a:r>
            <a:r>
              <a:rPr lang="en-US" sz="1600" b="1">
                <a:latin typeface="Courier New" pitchFamily="49" charset="0"/>
              </a:rPr>
              <a:t>101000</a:t>
            </a:r>
          </a:p>
        </p:txBody>
      </p:sp>
      <p:sp>
        <p:nvSpPr>
          <p:cNvPr id="619550" name="Rectangle 30"/>
          <p:cNvSpPr>
            <a:spLocks noChangeArrowheads="1"/>
          </p:cNvSpPr>
          <p:nvPr/>
        </p:nvSpPr>
        <p:spPr bwMode="auto">
          <a:xfrm>
            <a:off x="90678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</a:t>
            </a:r>
            <a:r>
              <a:rPr lang="en-US" sz="1600" b="1" dirty="0">
                <a:latin typeface="Courier New" pitchFamily="49" charset="0"/>
              </a:rPr>
              <a:t>101000</a:t>
            </a:r>
          </a:p>
        </p:txBody>
      </p:sp>
      <p:sp>
        <p:nvSpPr>
          <p:cNvPr id="619551" name="Rectangle 31"/>
          <p:cNvSpPr>
            <a:spLocks noChangeArrowheads="1"/>
          </p:cNvSpPr>
          <p:nvPr/>
        </p:nvSpPr>
        <p:spPr bwMode="auto">
          <a:xfrm>
            <a:off x="90678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11</a:t>
            </a:r>
            <a:r>
              <a:rPr lang="en-US" sz="1600" b="1" dirty="0">
                <a:latin typeface="Courier New" pitchFamily="49" charset="0"/>
              </a:rPr>
              <a:t>101000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7FE7F3-4FAD-426F-B8FD-95C57DBF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42" grpId="0" animBg="1" autoUpdateAnimBg="0"/>
      <p:bldP spid="619543" grpId="0" animBg="1" autoUpdateAnimBg="0"/>
      <p:bldP spid="619544" grpId="0" animBg="1" autoUpdateAnimBg="0"/>
      <p:bldP spid="619545" grpId="0" animBg="1" autoUpdateAnimBg="0"/>
      <p:bldP spid="619547" grpId="0" animBg="1" autoUpdateAnimBg="0"/>
      <p:bldP spid="619548" grpId="0" animBg="1" autoUpdateAnimBg="0"/>
      <p:bldP spid="619550" grpId="0" animBg="1" autoUpdateAnimBg="0"/>
      <p:bldP spid="619551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424" y="1315720"/>
            <a:ext cx="7010400" cy="889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unsigned char x = 0b10100010;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 x &lt;&lt; 3 = ?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shifting in C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3524" y="1711917"/>
            <a:ext cx="1981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0b00010000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204" y="5247177"/>
            <a:ext cx="10947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Calibri"/>
                <a:cs typeface="Calibri"/>
              </a:rPr>
              <a:t>Note:</a:t>
            </a:r>
          </a:p>
          <a:p>
            <a:pPr algn="l"/>
            <a:r>
              <a:rPr lang="en-US" sz="2400" dirty="0">
                <a:latin typeface="Calibri"/>
                <a:cs typeface="Calibri"/>
              </a:rPr>
              <a:t>GCC supports the prefix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0b</a:t>
            </a:r>
            <a:r>
              <a:rPr lang="en-US" sz="2400" dirty="0">
                <a:latin typeface="Calibri"/>
                <a:cs typeface="Calibri"/>
              </a:rPr>
              <a:t> for binary literals (like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0x</a:t>
            </a:r>
            <a:r>
              <a:rPr lang="en-US" sz="2400" dirty="0">
                <a:latin typeface="Calibri"/>
                <a:cs typeface="Calibri"/>
              </a:rPr>
              <a:t>… for hex) directly in C.</a:t>
            </a:r>
          </a:p>
          <a:p>
            <a:pPr algn="l"/>
            <a:r>
              <a:rPr lang="en-US" sz="2400" dirty="0">
                <a:latin typeface="Calibri"/>
                <a:cs typeface="Calibri"/>
              </a:rPr>
              <a:t>This is not part of the C standard! It may not work on other compilers.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497324" y="3127484"/>
            <a:ext cx="1981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0b00101000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4497324" y="4528820"/>
            <a:ext cx="1981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0b11101000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77E476-6C16-490E-BF60-41B2475FFEBB}"/>
              </a:ext>
            </a:extLst>
          </p:cNvPr>
          <p:cNvSpPr txBox="1">
            <a:spLocks/>
          </p:cNvSpPr>
          <p:nvPr/>
        </p:nvSpPr>
        <p:spPr bwMode="auto">
          <a:xfrm>
            <a:off x="1868424" y="4084320"/>
            <a:ext cx="72390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signed   char x = 0b10100010;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  x &gt;&gt; 2 = ?</a:t>
            </a: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C9DF6-72CE-4F1C-B3EE-F3D9E3BBBBF9}"/>
              </a:ext>
            </a:extLst>
          </p:cNvPr>
          <p:cNvSpPr txBox="1">
            <a:spLocks/>
          </p:cNvSpPr>
          <p:nvPr/>
        </p:nvSpPr>
        <p:spPr bwMode="auto">
          <a:xfrm>
            <a:off x="1868424" y="2682984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unsigned char x = 0b10100010;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  x &gt;&gt; 2 = 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96634-8D7A-4BFE-82BE-3095800C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8D6B7-1686-49E2-A8A1-4BD7F6FD6AE1}"/>
              </a:ext>
            </a:extLst>
          </p:cNvPr>
          <p:cNvSpPr txBox="1"/>
          <p:nvPr/>
        </p:nvSpPr>
        <p:spPr>
          <a:xfrm>
            <a:off x="7005711" y="1639762"/>
            <a:ext cx="198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r>
              <a:rPr lang="en-US" dirty="0"/>
              <a:t>0b10100010</a:t>
            </a:r>
            <a:r>
              <a:rPr lang="en-US" b="1" dirty="0"/>
              <a:t>000</a:t>
            </a:r>
          </a:p>
          <a:p>
            <a:r>
              <a:rPr lang="en-US" dirty="0"/>
              <a:t>0b</a:t>
            </a:r>
            <a:r>
              <a:rPr lang="en-US" strike="sngStrike" dirty="0"/>
              <a:t>101</a:t>
            </a:r>
            <a:r>
              <a:rPr lang="en-US" dirty="0"/>
              <a:t>00010</a:t>
            </a:r>
            <a:r>
              <a:rPr lang="en-US" b="1" dirty="0"/>
              <a:t>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22797-81B6-4C83-B8EE-4A0E17BC5A18}"/>
              </a:ext>
            </a:extLst>
          </p:cNvPr>
          <p:cNvSpPr txBox="1"/>
          <p:nvPr/>
        </p:nvSpPr>
        <p:spPr>
          <a:xfrm>
            <a:off x="7005711" y="3055812"/>
            <a:ext cx="198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r>
              <a:rPr lang="en-US" dirty="0"/>
              <a:t>0b</a:t>
            </a:r>
            <a:r>
              <a:rPr lang="en-US" b="1" dirty="0"/>
              <a:t>00</a:t>
            </a:r>
            <a:r>
              <a:rPr lang="en-US" dirty="0"/>
              <a:t>10100010</a:t>
            </a:r>
            <a:endParaRPr lang="en-US" b="1" dirty="0"/>
          </a:p>
          <a:p>
            <a:r>
              <a:rPr lang="en-US" dirty="0"/>
              <a:t>0b</a:t>
            </a:r>
            <a:r>
              <a:rPr lang="en-US" b="1" dirty="0"/>
              <a:t>00</a:t>
            </a:r>
            <a:r>
              <a:rPr lang="en-US" dirty="0"/>
              <a:t>101000</a:t>
            </a:r>
            <a:r>
              <a:rPr lang="en-US" strike="sngStrike" dirty="0"/>
              <a:t>10</a:t>
            </a:r>
            <a:endParaRPr lang="en-US" b="1" strike="sngStrik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1BCF2-D5F8-4F45-8862-E210F32C33A9}"/>
              </a:ext>
            </a:extLst>
          </p:cNvPr>
          <p:cNvSpPr txBox="1"/>
          <p:nvPr/>
        </p:nvSpPr>
        <p:spPr>
          <a:xfrm>
            <a:off x="7005711" y="4454491"/>
            <a:ext cx="198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r>
              <a:rPr lang="en-US" dirty="0"/>
              <a:t>0b</a:t>
            </a:r>
            <a:r>
              <a:rPr lang="en-US" b="1" dirty="0"/>
              <a:t>11</a:t>
            </a:r>
            <a:r>
              <a:rPr lang="en-US" dirty="0"/>
              <a:t>10100010</a:t>
            </a:r>
            <a:endParaRPr lang="en-US" b="1" dirty="0"/>
          </a:p>
          <a:p>
            <a:r>
              <a:rPr lang="en-US" dirty="0"/>
              <a:t>0b</a:t>
            </a:r>
            <a:r>
              <a:rPr lang="en-US" b="1" dirty="0"/>
              <a:t>11</a:t>
            </a:r>
            <a:r>
              <a:rPr lang="en-US" dirty="0"/>
              <a:t>101000</a:t>
            </a:r>
            <a:r>
              <a:rPr lang="en-US" strike="sngStrike" dirty="0"/>
              <a:t>10</a:t>
            </a:r>
            <a:endParaRPr lang="en-US" b="1" strike="sngStrike" dirty="0"/>
          </a:p>
        </p:txBody>
      </p:sp>
    </p:spTree>
    <p:extLst>
      <p:ext uri="{BB962C8B-B14F-4D97-AF65-F5344CB8AC3E}">
        <p14:creationId xmlns:p14="http://schemas.microsoft.com/office/powerpoint/2010/main" val="18776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6" grpId="0"/>
      <p:bldP spid="10" grpId="0" build="p"/>
      <p:bldP spid="11" grpId="0" build="p"/>
      <p:bldP spid="7" grpId="0"/>
      <p:bldP spid="12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r>
              <a:rPr lang="en-US" dirty="0"/>
              <a:t>Negation and Subtraction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Shifting</a:t>
            </a:r>
          </a:p>
          <a:p>
            <a:r>
              <a:rPr lang="en-US" b="1" dirty="0"/>
              <a:t>Bit Masks</a:t>
            </a:r>
          </a:p>
          <a:p>
            <a:r>
              <a:rPr lang="en-US" dirty="0"/>
              <a:t>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50263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Bit Masking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r>
              <a:rPr lang="en-US" dirty="0"/>
              <a:t>How do you manipulate certain bits within a number?</a:t>
            </a:r>
          </a:p>
          <a:p>
            <a:pPr lvl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Combines some of the ideas we’ve already learned</a:t>
            </a:r>
          </a:p>
          <a:p>
            <a:pPr lvl="1">
              <a:defRPr/>
            </a:pPr>
            <a:r>
              <a:rPr lang="en-US" dirty="0"/>
              <a:t>~, &amp;, |, &lt;&lt;, &gt;&gt;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Create a “bit mask” which is a pattern to choose certain bits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Use &amp; or | to combine it with your number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Optional: Use &gt;&gt; to move the bits to the least significant position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275C34-6825-4826-BCFE-FA00B647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29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BF83-B95D-4596-89F3-89937B11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B80B-88A7-454B-B09E-EB429A9E8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bits, use the AND operation</a:t>
            </a:r>
          </a:p>
          <a:p>
            <a:pPr lvl="1"/>
            <a:r>
              <a:rPr lang="en-US" dirty="0"/>
              <a:t>1 means to select that bit</a:t>
            </a:r>
          </a:p>
          <a:p>
            <a:pPr lvl="1"/>
            <a:r>
              <a:rPr lang="en-US" dirty="0"/>
              <a:t>0 means to not select that bit</a:t>
            </a:r>
          </a:p>
          <a:p>
            <a:pPr lvl="1"/>
            <a:endParaRPr lang="en-US" dirty="0"/>
          </a:p>
          <a:p>
            <a:r>
              <a:rPr lang="en-US" dirty="0"/>
              <a:t>Writing bits</a:t>
            </a:r>
          </a:p>
          <a:p>
            <a:pPr lvl="1"/>
            <a:r>
              <a:rPr lang="en-US" dirty="0"/>
              <a:t>Writing a one, use the OR operation</a:t>
            </a:r>
          </a:p>
          <a:p>
            <a:pPr lvl="2"/>
            <a:r>
              <a:rPr lang="en-US" dirty="0"/>
              <a:t>1 means to write a one to that position</a:t>
            </a:r>
          </a:p>
          <a:p>
            <a:pPr lvl="2"/>
            <a:r>
              <a:rPr lang="en-US" dirty="0"/>
              <a:t>0 is unchanged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Writing a zero, use the AND operation</a:t>
            </a:r>
          </a:p>
          <a:p>
            <a:pPr lvl="2"/>
            <a:r>
              <a:rPr lang="en-US" dirty="0"/>
              <a:t>0 means to write a zero to that position</a:t>
            </a:r>
          </a:p>
          <a:p>
            <a:pPr lvl="2"/>
            <a:r>
              <a:rPr lang="en-US" dirty="0"/>
              <a:t>1 is unchanged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84D59-4348-4F8A-B445-903975B6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5A5C0-ABBA-4312-A04F-3F26289D9CDA}"/>
              </a:ext>
            </a:extLst>
          </p:cNvPr>
          <p:cNvSpPr txBox="1"/>
          <p:nvPr/>
        </p:nvSpPr>
        <p:spPr>
          <a:xfrm>
            <a:off x="7498079" y="1547446"/>
            <a:ext cx="414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bottom four bits: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0x0F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24468-F061-4ADE-B5C3-C70D50BADD54}"/>
              </a:ext>
            </a:extLst>
          </p:cNvPr>
          <p:cNvSpPr txBox="1"/>
          <p:nvPr/>
        </p:nvSpPr>
        <p:spPr>
          <a:xfrm>
            <a:off x="7430424" y="3582566"/>
            <a:ext cx="4149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6</a:t>
            </a:r>
            <a:r>
              <a:rPr lang="en-US" baseline="30000" dirty="0"/>
              <a:t>th</a:t>
            </a:r>
            <a:r>
              <a:rPr lang="en-US" dirty="0"/>
              <a:t> bit to one: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| (1 &lt;&lt; 6)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| (0b01000000)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0E67F-D9EE-495A-813F-50773EBCCDCE}"/>
              </a:ext>
            </a:extLst>
          </p:cNvPr>
          <p:cNvSpPr txBox="1"/>
          <p:nvPr/>
        </p:nvSpPr>
        <p:spPr>
          <a:xfrm>
            <a:off x="7498079" y="5248354"/>
            <a:ext cx="4149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6</a:t>
            </a:r>
            <a:r>
              <a:rPr lang="en-US" baseline="30000" dirty="0"/>
              <a:t>th</a:t>
            </a:r>
            <a:r>
              <a:rPr lang="en-US" dirty="0"/>
              <a:t> bit to zero: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 &amp; (~(1 &lt;&lt; 6))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(~(0b01000000))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(0b10111111)</a:t>
            </a:r>
          </a:p>
        </p:txBody>
      </p:sp>
    </p:spTree>
    <p:extLst>
      <p:ext uri="{BB962C8B-B14F-4D97-AF65-F5344CB8AC3E}">
        <p14:creationId xmlns:p14="http://schemas.microsoft.com/office/powerpoint/2010/main" val="2771390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8C42-F938-455C-91CB-434A5EEC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selecting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108F-A147-4758-BA32-DB8C3127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bits 2 and 3 from a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1826F-BABF-491D-B51C-8143C341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992D2-B046-4A79-AFD4-C8208700DA53}"/>
              </a:ext>
            </a:extLst>
          </p:cNvPr>
          <p:cNvSpPr txBox="1"/>
          <p:nvPr/>
        </p:nvSpPr>
        <p:spPr>
          <a:xfrm>
            <a:off x="6973818" y="1098551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0b01100100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C6342-56D7-4409-B728-8E0D1DBC5D29}"/>
              </a:ext>
            </a:extLst>
          </p:cNvPr>
          <p:cNvSpPr txBox="1"/>
          <p:nvPr/>
        </p:nvSpPr>
        <p:spPr>
          <a:xfrm>
            <a:off x="8686320" y="1098550"/>
            <a:ext cx="347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0b0110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4B804-2AAE-4F90-B1DD-A95A158F07AE}"/>
              </a:ext>
            </a:extLst>
          </p:cNvPr>
          <p:cNvSpPr txBox="1"/>
          <p:nvPr/>
        </p:nvSpPr>
        <p:spPr>
          <a:xfrm>
            <a:off x="7217517" y="1703461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Mask: 0b00001100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DD070-1FED-4FB6-9222-BE92375F2E47}"/>
              </a:ext>
            </a:extLst>
          </p:cNvPr>
          <p:cNvSpPr txBox="1"/>
          <p:nvPr/>
        </p:nvSpPr>
        <p:spPr>
          <a:xfrm>
            <a:off x="1342264" y="2432334"/>
            <a:ext cx="5400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0b0110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&amp; 0b00001100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31AE71-2118-496A-985B-2451105DF12E}"/>
              </a:ext>
            </a:extLst>
          </p:cNvPr>
          <p:cNvCxnSpPr>
            <a:cxnSpLocks/>
          </p:cNvCxnSpPr>
          <p:nvPr/>
        </p:nvCxnSpPr>
        <p:spPr>
          <a:xfrm>
            <a:off x="2843354" y="3483778"/>
            <a:ext cx="244074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4CC5CA-343A-4016-975E-0F33F5CDEB4C}"/>
              </a:ext>
            </a:extLst>
          </p:cNvPr>
          <p:cNvSpPr txBox="1"/>
          <p:nvPr/>
        </p:nvSpPr>
        <p:spPr>
          <a:xfrm>
            <a:off x="1339116" y="3468747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0b0000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E0B7C-8A15-42FB-BAC0-A1D8C9629E58}"/>
              </a:ext>
            </a:extLst>
          </p:cNvPr>
          <p:cNvSpPr txBox="1"/>
          <p:nvPr/>
        </p:nvSpPr>
        <p:spPr>
          <a:xfrm>
            <a:off x="1884591" y="4545965"/>
            <a:ext cx="4558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Finally, shift right by two to get the values in the least significant position:</a:t>
            </a:r>
          </a:p>
          <a:p>
            <a:endParaRPr lang="en-US" dirty="0"/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0b000000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67465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operations we can perform on binary numbers</a:t>
            </a:r>
          </a:p>
          <a:p>
            <a:endParaRPr lang="en-US" dirty="0"/>
          </a:p>
          <a:p>
            <a:r>
              <a:rPr lang="en-US" dirty="0"/>
              <a:t>Understand the edge cases of those operations</a:t>
            </a:r>
          </a:p>
          <a:p>
            <a:endParaRPr lang="en-US" dirty="0"/>
          </a:p>
          <a:p>
            <a:r>
              <a:rPr lang="en-US" dirty="0"/>
              <a:t>Discuss performance of various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r>
              <a:rPr lang="en-US" dirty="0"/>
              <a:t>Negation and Subtraction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Shifting</a:t>
            </a:r>
          </a:p>
          <a:p>
            <a:r>
              <a:rPr lang="en-US" dirty="0"/>
              <a:t>Bit Masks</a:t>
            </a:r>
          </a:p>
          <a:p>
            <a:r>
              <a:rPr lang="en-US" b="1" dirty="0"/>
              <a:t>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94767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AFDF-0EDF-4186-91B6-510D1982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division?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FDBC1-2257-4277-9A51-2891790C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long division process</a:t>
            </a:r>
          </a:p>
          <a:p>
            <a:pPr lvl="1"/>
            <a:r>
              <a:rPr lang="en-US" dirty="0"/>
              <a:t>Tedious and complicated to get right</a:t>
            </a:r>
          </a:p>
          <a:p>
            <a:pPr lvl="1"/>
            <a:endParaRPr lang="en-US" dirty="0"/>
          </a:p>
          <a:p>
            <a:r>
              <a:rPr lang="en-US" dirty="0"/>
              <a:t>Even more complicated than multiply to make work in hardware</a:t>
            </a:r>
          </a:p>
          <a:p>
            <a:pPr lvl="1"/>
            <a:r>
              <a:rPr lang="en-US" dirty="0"/>
              <a:t>I’ve worked on a computer that didn’t even have divide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2703E-F552-4511-B184-8249FAE3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25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Not all operations are equally expensive!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operations are pretty simple to perform in hardware</a:t>
            </a:r>
          </a:p>
          <a:p>
            <a:pPr lvl="1"/>
            <a:r>
              <a:rPr lang="en-US" dirty="0"/>
              <a:t>E.g., addition, shifting, bitwise operations</a:t>
            </a:r>
          </a:p>
          <a:p>
            <a:pPr lvl="1"/>
            <a:r>
              <a:rPr lang="en-US" dirty="0"/>
              <a:t>Also true of doing the same by hand on paper</a:t>
            </a:r>
          </a:p>
          <a:p>
            <a:pPr lvl="1"/>
            <a:endParaRPr lang="en-US" dirty="0"/>
          </a:p>
          <a:p>
            <a:r>
              <a:rPr lang="en-US" dirty="0"/>
              <a:t>Others are much more involved</a:t>
            </a:r>
          </a:p>
          <a:p>
            <a:pPr lvl="1"/>
            <a:r>
              <a:rPr lang="en-US" dirty="0"/>
              <a:t>E.g., multiplication, or even more so division</a:t>
            </a:r>
          </a:p>
          <a:p>
            <a:pPr lvl="1"/>
            <a:r>
              <a:rPr lang="en-US" dirty="0"/>
              <a:t>Consider long multiplication / long division; quite tedious!</a:t>
            </a:r>
          </a:p>
          <a:p>
            <a:pPr lvl="1"/>
            <a:r>
              <a:rPr lang="en-US" dirty="0"/>
              <a:t>Hardware is not doing the exact same thing, but similar principle</a:t>
            </a:r>
          </a:p>
          <a:p>
            <a:pPr lvl="1"/>
            <a:endParaRPr lang="en-US" dirty="0"/>
          </a:p>
          <a:p>
            <a:r>
              <a:rPr lang="en-US" b="1" i="1" dirty="0"/>
              <a:t>Trick</a:t>
            </a:r>
            <a:r>
              <a:rPr lang="en-US" b="1" dirty="0"/>
              <a:t>: </a:t>
            </a:r>
            <a:r>
              <a:rPr lang="en-US" dirty="0"/>
              <a:t>try to replace expensive operations with simple ones!</a:t>
            </a:r>
          </a:p>
          <a:p>
            <a:pPr lvl="1"/>
            <a:r>
              <a:rPr lang="en-US" dirty="0"/>
              <a:t>Doesn’t work in all cases, but often does when </a:t>
            </a:r>
            <a:r>
              <a:rPr lang="en-US" dirty="0" err="1"/>
              <a:t>mult</a:t>
            </a:r>
            <a:r>
              <a:rPr lang="en-US" dirty="0"/>
              <a:t>/div by constants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0C0A4-1D7B-4A9E-BF0A-5B44DD2C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2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994E-9433-442B-95FD-1EE34AE5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as shift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40A8-D9D7-4DB4-BDBC-F843D615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3445" cy="5029200"/>
          </a:xfrm>
        </p:spPr>
        <p:txBody>
          <a:bodyPr/>
          <a:lstStyle/>
          <a:p>
            <a:r>
              <a:rPr lang="en-US" dirty="0"/>
              <a:t>Multiply 2 x 5: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9C4CA-993B-4926-8551-AEC8832F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63616-170D-4904-A5E1-298B45EDFE12}"/>
              </a:ext>
            </a:extLst>
          </p:cNvPr>
          <p:cNvSpPr txBox="1"/>
          <p:nvPr/>
        </p:nvSpPr>
        <p:spPr>
          <a:xfrm>
            <a:off x="2277096" y="2110558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0010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0101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9295A-6EB2-4AAB-896A-5A9141FC831E}"/>
              </a:ext>
            </a:extLst>
          </p:cNvPr>
          <p:cNvCxnSpPr/>
          <p:nvPr/>
        </p:nvCxnSpPr>
        <p:spPr>
          <a:xfrm>
            <a:off x="2757724" y="3187776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DECD45-BCA3-4321-8E1D-66378EF5877F}"/>
              </a:ext>
            </a:extLst>
          </p:cNvPr>
          <p:cNvSpPr txBox="1"/>
          <p:nvPr/>
        </p:nvSpPr>
        <p:spPr>
          <a:xfrm>
            <a:off x="1169755" y="3300772"/>
            <a:ext cx="273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53AD2-CB1D-4772-9A5A-9314A204EE8B}"/>
              </a:ext>
            </a:extLst>
          </p:cNvPr>
          <p:cNvSpPr txBox="1"/>
          <p:nvPr/>
        </p:nvSpPr>
        <p:spPr>
          <a:xfrm>
            <a:off x="2498683" y="3706154"/>
            <a:ext cx="1407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E254D-351A-4172-BC9A-F19F77377B26}"/>
              </a:ext>
            </a:extLst>
          </p:cNvPr>
          <p:cNvSpPr txBox="1"/>
          <p:nvPr/>
        </p:nvSpPr>
        <p:spPr>
          <a:xfrm>
            <a:off x="974683" y="4123728"/>
            <a:ext cx="244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B93DF-32B4-4AAE-9EB7-35BE7AAEFF1D}"/>
              </a:ext>
            </a:extLst>
          </p:cNvPr>
          <p:cNvSpPr txBox="1"/>
          <p:nvPr/>
        </p:nvSpPr>
        <p:spPr>
          <a:xfrm>
            <a:off x="1535515" y="4538251"/>
            <a:ext cx="1887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+ 0000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4145AB-7AE1-431E-976E-A247DEA0F74B}"/>
              </a:ext>
            </a:extLst>
          </p:cNvPr>
          <p:cNvCxnSpPr>
            <a:cxnSpLocks/>
          </p:cNvCxnSpPr>
          <p:nvPr/>
        </p:nvCxnSpPr>
        <p:spPr>
          <a:xfrm>
            <a:off x="1962157" y="5123026"/>
            <a:ext cx="194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23AB08-3F35-43CE-80F5-5CD0E0DB7644}"/>
              </a:ext>
            </a:extLst>
          </p:cNvPr>
          <p:cNvSpPr txBox="1"/>
          <p:nvPr/>
        </p:nvSpPr>
        <p:spPr>
          <a:xfrm>
            <a:off x="1535515" y="5130225"/>
            <a:ext cx="240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9EDB89-D013-491B-BAE8-DBC803C5DF6D}"/>
              </a:ext>
            </a:extLst>
          </p:cNvPr>
          <p:cNvSpPr txBox="1"/>
          <p:nvPr/>
        </p:nvSpPr>
        <p:spPr>
          <a:xfrm>
            <a:off x="3476565" y="3703005"/>
            <a:ext cx="47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4D1A8F-42A8-4CBF-8194-54F9ACE16926}"/>
              </a:ext>
            </a:extLst>
          </p:cNvPr>
          <p:cNvSpPr txBox="1"/>
          <p:nvPr/>
        </p:nvSpPr>
        <p:spPr>
          <a:xfrm>
            <a:off x="3237527" y="4114742"/>
            <a:ext cx="961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F9188-7F80-4149-85AE-21C71653358A}"/>
              </a:ext>
            </a:extLst>
          </p:cNvPr>
          <p:cNvSpPr txBox="1"/>
          <p:nvPr/>
        </p:nvSpPr>
        <p:spPr>
          <a:xfrm>
            <a:off x="2998490" y="4528935"/>
            <a:ext cx="3097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B89E441-DBD4-4242-8898-F61EEAB8508C}"/>
              </a:ext>
            </a:extLst>
          </p:cNvPr>
          <p:cNvSpPr txBox="1">
            <a:spLocks/>
          </p:cNvSpPr>
          <p:nvPr/>
        </p:nvSpPr>
        <p:spPr>
          <a:xfrm>
            <a:off x="4991668" y="1188405"/>
            <a:ext cx="6588726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actually just bit shifts and additions</a:t>
            </a:r>
          </a:p>
          <a:p>
            <a:endParaRPr lang="en-US" dirty="0"/>
          </a:p>
          <a:p>
            <a:r>
              <a:rPr lang="en-US" dirty="0"/>
              <a:t>2 x 5 = (2 &lt;&lt; 0) + (2 &lt;&lt; 2)</a:t>
            </a:r>
          </a:p>
          <a:p>
            <a:pPr marL="0" indent="0">
              <a:buNone/>
            </a:pPr>
            <a:r>
              <a:rPr lang="en-US" dirty="0"/>
              <a:t>          = 2 + 8</a:t>
            </a:r>
          </a:p>
          <a:p>
            <a:pPr marL="0" indent="0">
              <a:buNone/>
            </a:pPr>
            <a:r>
              <a:rPr lang="en-US" dirty="0"/>
              <a:t>          = 10</a:t>
            </a:r>
          </a:p>
        </p:txBody>
      </p:sp>
    </p:spTree>
    <p:extLst>
      <p:ext uri="{BB962C8B-B14F-4D97-AF65-F5344CB8AC3E}">
        <p14:creationId xmlns:p14="http://schemas.microsoft.com/office/powerpoint/2010/main" val="4241242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Power-of-2 Multiply with Left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2971800" algn="l"/>
              </a:tabLst>
              <a:defRPr/>
            </a:pPr>
            <a:r>
              <a:rPr lang="en-US" b="1" dirty="0"/>
              <a:t>Operation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k</a:t>
            </a:r>
            <a:r>
              <a:rPr lang="en-US" b="1" dirty="0"/>
              <a:t>    </a:t>
            </a:r>
            <a:r>
              <a:rPr lang="en-US" dirty="0"/>
              <a:t>gives   </a:t>
            </a:r>
            <a:r>
              <a:rPr lang="en-US" b="1" dirty="0">
                <a:latin typeface="Courier New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Both signed and unsigned</a:t>
            </a:r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b="1" dirty="0"/>
          </a:p>
          <a:p>
            <a:pPr>
              <a:tabLst>
                <a:tab pos="2971800" algn="l"/>
              </a:tabLst>
              <a:defRPr/>
            </a:pPr>
            <a:r>
              <a:rPr lang="en-US" b="1" dirty="0"/>
              <a:t>Examples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            u &lt;&lt; 3	==	u * 8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(u &lt;&lt; 5) – (u &lt;&lt; 3)	==	u * 32 – u * 8 = u * 24</a:t>
            </a:r>
            <a:br>
              <a:rPr lang="en-US" b="1" dirty="0">
                <a:latin typeface="Courier New" pitchFamily="49" charset="0"/>
              </a:rPr>
            </a:br>
            <a:endParaRPr lang="en-US" b="1" dirty="0">
              <a:latin typeface="Courier New" pitchFamily="49" charset="0"/>
            </a:endParaRPr>
          </a:p>
          <a:p>
            <a:pPr lvl="2">
              <a:tabLst>
                <a:tab pos="2971800" algn="l"/>
              </a:tabLst>
              <a:defRPr/>
            </a:pPr>
            <a:r>
              <a:rPr lang="en-US" dirty="0">
                <a:ea typeface="Calibri" charset="0"/>
                <a:cs typeface="Calibri" charset="0"/>
              </a:rPr>
              <a:t>Can combine multiple shifts with addition to get multiplications</a:t>
            </a:r>
            <a:br>
              <a:rPr lang="en-US" dirty="0">
                <a:ea typeface="Calibri" charset="0"/>
                <a:cs typeface="Calibri" charset="0"/>
              </a:rPr>
            </a:br>
            <a:r>
              <a:rPr lang="en-US" dirty="0">
                <a:ea typeface="Calibri" charset="0"/>
                <a:cs typeface="Calibri" charset="0"/>
              </a:rPr>
              <a:t>by non-powers-of-2</a:t>
            </a:r>
          </a:p>
          <a:p>
            <a:pPr lvl="2">
              <a:tabLst>
                <a:tab pos="2971800" algn="l"/>
              </a:tabLst>
              <a:defRPr/>
            </a:pPr>
            <a:endParaRPr lang="en-US" dirty="0">
              <a:ea typeface="Calibri" charset="0"/>
              <a:cs typeface="Calibri" charset="0"/>
            </a:endParaRPr>
          </a:p>
          <a:p>
            <a:pPr lvl="1">
              <a:tabLst>
                <a:tab pos="2971800" algn="l"/>
              </a:tabLst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7160711" y="2176082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389311" y="2176082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617911" y="2176082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9218111" y="2176082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9446711" y="2176082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9675311" y="2176082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7846511" y="2176082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 dirty="0"/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7160711" y="2633282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8075111" y="2633282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8303711" y="2633282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8532311" y="2633282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9446711" y="2633282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9675311" y="2633282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7389311" y="2633282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6602292" y="2023683"/>
            <a:ext cx="3385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6533195" y="2480883"/>
            <a:ext cx="58381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" pitchFamily="18" charset="0"/>
              </a:rPr>
              <a:t>*2</a:t>
            </a:r>
            <a:r>
              <a:rPr lang="en-US" sz="2400" i="1" baseline="30000" dirty="0">
                <a:latin typeface="Times" pitchFamily="18" charset="0"/>
              </a:rPr>
              <a:t>k</a:t>
            </a:r>
            <a:endParaRPr lang="en-US" sz="2400" i="1" dirty="0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4648200" y="2938082"/>
            <a:ext cx="556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4915480" y="2938083"/>
            <a:ext cx="84029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u </a:t>
            </a:r>
            <a:r>
              <a:rPr lang="en-US" sz="2400" dirty="0">
                <a:latin typeface="Times" pitchFamily="18" charset="0"/>
              </a:rPr>
              <a:t>· 2</a:t>
            </a:r>
            <a:r>
              <a:rPr lang="en-US" sz="2400" i="1" baseline="30000" dirty="0">
                <a:latin typeface="Times" pitchFamily="18" charset="0"/>
              </a:rPr>
              <a:t>k</a:t>
            </a:r>
            <a:endParaRPr lang="en-US" sz="2400" i="1" dirty="0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4648200" y="3395282"/>
            <a:ext cx="556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1981200" y="2938082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Product: </a:t>
            </a:r>
            <a:r>
              <a:rPr lang="en-US" sz="2000" i="1" dirty="0" err="1">
                <a:latin typeface="Calibri" pitchFamily="34" charset="0"/>
              </a:rPr>
              <a:t>w</a:t>
            </a:r>
            <a:r>
              <a:rPr lang="en-US" sz="2000" dirty="0" err="1">
                <a:latin typeface="Calibri" pitchFamily="34" charset="0"/>
              </a:rPr>
              <a:t>+</a:t>
            </a:r>
            <a:r>
              <a:rPr lang="en-US" sz="2000" i="1" dirty="0" err="1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1981201" y="2252282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1981200" y="3380994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</a:t>
            </a:r>
            <a:r>
              <a:rPr lang="en-US" sz="2000" i="1" dirty="0">
                <a:latin typeface="Calibri" pitchFamily="34" charset="0"/>
              </a:rPr>
              <a:t>k </a:t>
            </a:r>
            <a:r>
              <a:rPr lang="en-US" sz="2000" dirty="0">
                <a:latin typeface="Calibri" pitchFamily="34" charset="0"/>
              </a:rPr>
              <a:t> bits: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600804" y="3457194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>
                <a:latin typeface="Times" pitchFamily="18" charset="0"/>
              </a:rPr>
              <a:t>UMult</a:t>
            </a:r>
            <a:r>
              <a:rPr lang="en-US" sz="1600" i="1" baseline="-25000">
                <a:latin typeface="Times" pitchFamily="18" charset="0"/>
              </a:rPr>
              <a:t>w</a:t>
            </a:r>
            <a:r>
              <a:rPr lang="en-US" sz="1600">
                <a:latin typeface="Times" pitchFamily="18" charset="0"/>
              </a:rPr>
              <a:t>(</a:t>
            </a:r>
            <a:r>
              <a:rPr lang="en-US" sz="1600" i="1">
                <a:latin typeface="Times" pitchFamily="18" charset="0"/>
              </a:rPr>
              <a:t>u</a:t>
            </a:r>
            <a:r>
              <a:rPr lang="en-US" sz="1600">
                <a:latin typeface="Times" pitchFamily="18" charset="0"/>
              </a:rPr>
              <a:t> , 2</a:t>
            </a:r>
            <a:r>
              <a:rPr lang="en-US" sz="1600" i="1" baseline="30000">
                <a:latin typeface="Times" pitchFamily="18" charset="0"/>
              </a:rPr>
              <a:t>k</a:t>
            </a:r>
            <a:r>
              <a:rPr lang="en-US" sz="160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8760911" y="2633282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8229600" y="1776330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789111" y="3090482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 dirty="0"/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8532311" y="3090482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9446711" y="3090482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9675311" y="3090482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8760911" y="3090482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5615309" y="3728240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dirty="0" err="1">
                <a:latin typeface="Times" pitchFamily="18" charset="0"/>
              </a:rPr>
              <a:t>TMult</a:t>
            </a:r>
            <a:r>
              <a:rPr lang="en-US" sz="1600" i="1" baseline="-25000" dirty="0" err="1">
                <a:latin typeface="Times" pitchFamily="18" charset="0"/>
              </a:rPr>
              <a:t>w</a:t>
            </a:r>
            <a:r>
              <a:rPr lang="en-US" sz="1600" dirty="0">
                <a:latin typeface="Times" pitchFamily="18" charset="0"/>
              </a:rPr>
              <a:t>(</a:t>
            </a:r>
            <a:r>
              <a:rPr lang="en-US" sz="1600" i="1" dirty="0">
                <a:latin typeface="Times" pitchFamily="18" charset="0"/>
              </a:rPr>
              <a:t>u</a:t>
            </a:r>
            <a:r>
              <a:rPr lang="en-US" sz="1600" dirty="0">
                <a:latin typeface="Times" pitchFamily="18" charset="0"/>
              </a:rPr>
              <a:t> , 2</a:t>
            </a:r>
            <a:r>
              <a:rPr lang="en-US" sz="1600" i="1" baseline="30000" dirty="0">
                <a:latin typeface="Times" pitchFamily="18" charset="0"/>
              </a:rPr>
              <a:t>k</a:t>
            </a:r>
            <a:r>
              <a:rPr lang="en-US" sz="160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8532311" y="3547682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9446711" y="3547682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9675311" y="3547682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8760911" y="3547682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7846511" y="3547682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/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8075111" y="3547682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/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8303711" y="3547682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/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7160711" y="3547682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•••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5CE49-BA48-423D-8189-0FDD7B95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66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C361-73B5-47FD-B61C-24F760DE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to divide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A462-287B-4458-ABCD-C1C64DA6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Division works too</a:t>
            </a:r>
          </a:p>
          <a:p>
            <a:pPr lvl="1"/>
            <a:r>
              <a:rPr lang="en-US" dirty="0"/>
              <a:t>unsigned int x = y / 2; 	unsigned int x = y &gt;&gt; 1;</a:t>
            </a:r>
          </a:p>
          <a:p>
            <a:pPr lvl="1"/>
            <a:endParaRPr lang="en-US" dirty="0"/>
          </a:p>
          <a:p>
            <a:r>
              <a:rPr lang="en-US" dirty="0"/>
              <a:t>Even more important because division is a complicated operation</a:t>
            </a:r>
          </a:p>
          <a:p>
            <a:pPr lvl="1"/>
            <a:r>
              <a:rPr lang="en-US" dirty="0"/>
              <a:t>Multiply is implemented in (relatively) simple hardware on most systems</a:t>
            </a:r>
          </a:p>
          <a:p>
            <a:pPr lvl="1"/>
            <a:r>
              <a:rPr lang="en-US" dirty="0"/>
              <a:t>Compiler might actually translate your divide by powers of two into shift operations though!</a:t>
            </a:r>
          </a:p>
          <a:p>
            <a:pPr lvl="1"/>
            <a:endParaRPr lang="en-US" dirty="0"/>
          </a:p>
          <a:p>
            <a:r>
              <a:rPr lang="en-US" dirty="0"/>
              <a:t>Warning: rounding needs to be handled correctly for signed numbers and division</a:t>
            </a:r>
          </a:p>
          <a:p>
            <a:pPr lvl="1"/>
            <a:r>
              <a:rPr lang="en-US" dirty="0"/>
              <a:t> See bonus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990DD-12C1-4AE4-8F4B-C0B2167E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87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automatically chose the best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you use shifts instead of multiply/divide in your C code?</a:t>
            </a:r>
          </a:p>
          <a:p>
            <a:pPr lvl="1"/>
            <a:r>
              <a:rPr lang="en-US" b="1" dirty="0"/>
              <a:t>NO</a:t>
            </a:r>
          </a:p>
          <a:p>
            <a:pPr lvl="1"/>
            <a:endParaRPr lang="en-US" b="1" dirty="0"/>
          </a:p>
          <a:p>
            <a:r>
              <a:rPr lang="en-US" dirty="0"/>
              <a:t>Just write out the math</a:t>
            </a:r>
          </a:p>
          <a:p>
            <a:pPr lvl="1"/>
            <a:r>
              <a:rPr lang="en-US" dirty="0"/>
              <a:t>Math is more readable if that’s what you meant</a:t>
            </a:r>
          </a:p>
          <a:p>
            <a:pPr lvl="1"/>
            <a:r>
              <a:rPr lang="en-US" dirty="0"/>
              <a:t>Compiler automatically converts code for you for best performance</a:t>
            </a:r>
          </a:p>
          <a:p>
            <a:pPr lvl="1"/>
            <a:endParaRPr lang="en-US" dirty="0"/>
          </a:p>
          <a:p>
            <a:r>
              <a:rPr lang="en-US" dirty="0"/>
              <a:t>These two mean the same thing, but one is way more understandable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y * 32;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(y &lt;&lt; 5);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74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0F23-0A67-47A4-B06B-18209ADC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code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E5287-A7D1-4273-AE0F-02AF72EF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49749" cy="5029200"/>
          </a:xfrm>
        </p:spPr>
        <p:txBody>
          <a:bodyPr/>
          <a:lstStyle/>
          <a:p>
            <a:r>
              <a:rPr lang="en-US" dirty="0"/>
              <a:t>Steps for 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C</a:t>
            </a:r>
            <a:r>
              <a:rPr lang="en-US" dirty="0"/>
              <a:t>ompiler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ssembler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L</a:t>
            </a:r>
            <a:r>
              <a:rPr lang="en-US" dirty="0"/>
              <a:t>inker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L</a:t>
            </a:r>
            <a:r>
              <a:rPr lang="en-US" dirty="0"/>
              <a:t>oader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21085-349E-475F-A9E2-DDA2D05D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grpSp>
        <p:nvGrpSpPr>
          <p:cNvPr id="27" name="Google Shape;798;p46">
            <a:extLst>
              <a:ext uri="{FF2B5EF4-FFF2-40B4-BE49-F238E27FC236}">
                <a16:creationId xmlns:a16="http://schemas.microsoft.com/office/drawing/2014/main" id="{1E8926AD-9500-44A3-8621-1E2679A364DC}"/>
              </a:ext>
            </a:extLst>
          </p:cNvPr>
          <p:cNvGrpSpPr/>
          <p:nvPr/>
        </p:nvGrpSpPr>
        <p:grpSpPr>
          <a:xfrm>
            <a:off x="5745480" y="325099"/>
            <a:ext cx="3715512" cy="5948955"/>
            <a:chOff x="0" y="1894"/>
            <a:chExt cx="4114800" cy="6549411"/>
          </a:xfrm>
        </p:grpSpPr>
        <p:sp>
          <p:nvSpPr>
            <p:cNvPr id="28" name="Google Shape;799;p46">
              <a:extLst>
                <a:ext uri="{FF2B5EF4-FFF2-40B4-BE49-F238E27FC236}">
                  <a16:creationId xmlns:a16="http://schemas.microsoft.com/office/drawing/2014/main" id="{3E42534B-2415-49BB-9ACA-CDA92DE1FA5B}"/>
                </a:ext>
              </a:extLst>
            </p:cNvPr>
            <p:cNvSpPr/>
            <p:nvPr/>
          </p:nvSpPr>
          <p:spPr>
            <a:xfrm>
              <a:off x="0" y="6054536"/>
              <a:ext cx="4114800" cy="496769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800;p46">
              <a:extLst>
                <a:ext uri="{FF2B5EF4-FFF2-40B4-BE49-F238E27FC236}">
                  <a16:creationId xmlns:a16="http://schemas.microsoft.com/office/drawing/2014/main" id="{F3312CE6-E6CC-4696-BE94-06F91409A634}"/>
                </a:ext>
              </a:extLst>
            </p:cNvPr>
            <p:cNvSpPr txBox="1"/>
            <p:nvPr/>
          </p:nvSpPr>
          <p:spPr>
            <a:xfrm>
              <a:off x="0" y="6054536"/>
              <a:ext cx="4114800" cy="49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801;p46">
              <a:extLst>
                <a:ext uri="{FF2B5EF4-FFF2-40B4-BE49-F238E27FC236}">
                  <a16:creationId xmlns:a16="http://schemas.microsoft.com/office/drawing/2014/main" id="{9BCBB21E-5AF4-4998-ABD1-AD65972A4D5D}"/>
                </a:ext>
              </a:extLst>
            </p:cNvPr>
            <p:cNvSpPr/>
            <p:nvPr/>
          </p:nvSpPr>
          <p:spPr>
            <a:xfrm rot="10800000">
              <a:off x="0" y="5297955"/>
              <a:ext cx="4114800" cy="76403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C05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802;p46">
              <a:extLst>
                <a:ext uri="{FF2B5EF4-FFF2-40B4-BE49-F238E27FC236}">
                  <a16:creationId xmlns:a16="http://schemas.microsoft.com/office/drawing/2014/main" id="{C905A9FB-68C1-4156-A55C-5FFE92D02E86}"/>
                </a:ext>
              </a:extLst>
            </p:cNvPr>
            <p:cNvSpPr txBox="1"/>
            <p:nvPr/>
          </p:nvSpPr>
          <p:spPr>
            <a:xfrm>
              <a:off x="0" y="5297955"/>
              <a:ext cx="4114800" cy="496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Loader</a:t>
              </a:r>
              <a:endPara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803;p46">
              <a:extLst>
                <a:ext uri="{FF2B5EF4-FFF2-40B4-BE49-F238E27FC236}">
                  <a16:creationId xmlns:a16="http://schemas.microsoft.com/office/drawing/2014/main" id="{2E954FAD-3C9B-4593-B294-8C2C044AAF23}"/>
                </a:ext>
              </a:extLst>
            </p:cNvPr>
            <p:cNvSpPr/>
            <p:nvPr/>
          </p:nvSpPr>
          <p:spPr>
            <a:xfrm rot="10800000">
              <a:off x="0" y="4541375"/>
              <a:ext cx="4114800" cy="76403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EEE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04;p46">
              <a:extLst>
                <a:ext uri="{FF2B5EF4-FFF2-40B4-BE49-F238E27FC236}">
                  <a16:creationId xmlns:a16="http://schemas.microsoft.com/office/drawing/2014/main" id="{F51E70D4-AD24-40D5-993A-ACCEC3832E48}"/>
                </a:ext>
              </a:extLst>
            </p:cNvPr>
            <p:cNvSpPr txBox="1"/>
            <p:nvPr/>
          </p:nvSpPr>
          <p:spPr>
            <a:xfrm>
              <a:off x="0" y="4541375"/>
              <a:ext cx="4114800" cy="496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Executable (mach lang pgm): </a:t>
              </a: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rPr>
                <a:t>a.out</a:t>
              </a:r>
              <a:endParaRPr kumimoji="0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" name="Google Shape;805;p46">
              <a:extLst>
                <a:ext uri="{FF2B5EF4-FFF2-40B4-BE49-F238E27FC236}">
                  <a16:creationId xmlns:a16="http://schemas.microsoft.com/office/drawing/2014/main" id="{0DCEEDB1-853F-46AF-B80E-1A4D16D102C1}"/>
                </a:ext>
              </a:extLst>
            </p:cNvPr>
            <p:cNvSpPr/>
            <p:nvPr/>
          </p:nvSpPr>
          <p:spPr>
            <a:xfrm rot="10800000">
              <a:off x="0" y="3784795"/>
              <a:ext cx="4114800" cy="76403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F79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06;p46">
              <a:extLst>
                <a:ext uri="{FF2B5EF4-FFF2-40B4-BE49-F238E27FC236}">
                  <a16:creationId xmlns:a16="http://schemas.microsoft.com/office/drawing/2014/main" id="{58510ADA-E3FC-459B-A1BE-C358029C0956}"/>
                </a:ext>
              </a:extLst>
            </p:cNvPr>
            <p:cNvSpPr txBox="1"/>
            <p:nvPr/>
          </p:nvSpPr>
          <p:spPr>
            <a:xfrm>
              <a:off x="0" y="3784795"/>
              <a:ext cx="4114800" cy="496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Linker</a:t>
              </a:r>
              <a:endPara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07;p46">
              <a:extLst>
                <a:ext uri="{FF2B5EF4-FFF2-40B4-BE49-F238E27FC236}">
                  <a16:creationId xmlns:a16="http://schemas.microsoft.com/office/drawing/2014/main" id="{E1D09E78-A4CB-4E94-A647-8DBBCA7084EA}"/>
                </a:ext>
              </a:extLst>
            </p:cNvPr>
            <p:cNvSpPr/>
            <p:nvPr/>
          </p:nvSpPr>
          <p:spPr>
            <a:xfrm rot="10800000">
              <a:off x="0" y="3028215"/>
              <a:ext cx="4114800" cy="76403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EEE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08;p46">
              <a:extLst>
                <a:ext uri="{FF2B5EF4-FFF2-40B4-BE49-F238E27FC236}">
                  <a16:creationId xmlns:a16="http://schemas.microsoft.com/office/drawing/2014/main" id="{4065EF75-1FC1-4B35-AD70-0E3AEFF95E5B}"/>
                </a:ext>
              </a:extLst>
            </p:cNvPr>
            <p:cNvSpPr txBox="1"/>
            <p:nvPr/>
          </p:nvSpPr>
          <p:spPr>
            <a:xfrm>
              <a:off x="0" y="3028215"/>
              <a:ext cx="4114800" cy="496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Object (mach lang module): </a:t>
              </a: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rPr>
                <a:t>foo.o</a:t>
              </a:r>
              <a:endParaRPr kumimoji="0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" name="Google Shape;809;p46">
              <a:extLst>
                <a:ext uri="{FF2B5EF4-FFF2-40B4-BE49-F238E27FC236}">
                  <a16:creationId xmlns:a16="http://schemas.microsoft.com/office/drawing/2014/main" id="{F7BA1896-E07D-4683-BC01-02B0AB956572}"/>
                </a:ext>
              </a:extLst>
            </p:cNvPr>
            <p:cNvSpPr/>
            <p:nvPr/>
          </p:nvSpPr>
          <p:spPr>
            <a:xfrm rot="10800000">
              <a:off x="0" y="2271634"/>
              <a:ext cx="4114800" cy="76403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4F8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810;p46">
              <a:extLst>
                <a:ext uri="{FF2B5EF4-FFF2-40B4-BE49-F238E27FC236}">
                  <a16:creationId xmlns:a16="http://schemas.microsoft.com/office/drawing/2014/main" id="{F5A04096-9AC9-44CF-834A-DE134347E982}"/>
                </a:ext>
              </a:extLst>
            </p:cNvPr>
            <p:cNvSpPr txBox="1"/>
            <p:nvPr/>
          </p:nvSpPr>
          <p:spPr>
            <a:xfrm>
              <a:off x="0" y="2271634"/>
              <a:ext cx="4114800" cy="496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Assembler</a:t>
              </a:r>
              <a:endPara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811;p46">
              <a:extLst>
                <a:ext uri="{FF2B5EF4-FFF2-40B4-BE49-F238E27FC236}">
                  <a16:creationId xmlns:a16="http://schemas.microsoft.com/office/drawing/2014/main" id="{C5BEE1E2-54F9-4507-A550-B750C2E36574}"/>
                </a:ext>
              </a:extLst>
            </p:cNvPr>
            <p:cNvSpPr/>
            <p:nvPr/>
          </p:nvSpPr>
          <p:spPr>
            <a:xfrm rot="10800000">
              <a:off x="0" y="1515054"/>
              <a:ext cx="4114800" cy="76403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EEE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812;p46">
              <a:extLst>
                <a:ext uri="{FF2B5EF4-FFF2-40B4-BE49-F238E27FC236}">
                  <a16:creationId xmlns:a16="http://schemas.microsoft.com/office/drawing/2014/main" id="{AAC75DD7-CB50-4D30-8151-13708BB4DF88}"/>
                </a:ext>
              </a:extLst>
            </p:cNvPr>
            <p:cNvSpPr txBox="1"/>
            <p:nvPr/>
          </p:nvSpPr>
          <p:spPr>
            <a:xfrm>
              <a:off x="0" y="1515054"/>
              <a:ext cx="4114800" cy="496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Assembly program: </a:t>
              </a: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rPr>
                <a:t>foo.s</a:t>
              </a:r>
              <a:endParaRPr kumimoji="0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" name="Google Shape;813;p46">
              <a:extLst>
                <a:ext uri="{FF2B5EF4-FFF2-40B4-BE49-F238E27FC236}">
                  <a16:creationId xmlns:a16="http://schemas.microsoft.com/office/drawing/2014/main" id="{A25EE920-1CE2-4BDA-8441-214FE3FF1DDE}"/>
                </a:ext>
              </a:extLst>
            </p:cNvPr>
            <p:cNvSpPr/>
            <p:nvPr/>
          </p:nvSpPr>
          <p:spPr>
            <a:xfrm rot="10800000">
              <a:off x="0" y="758474"/>
              <a:ext cx="4114800" cy="76403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8064A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814;p46">
              <a:extLst>
                <a:ext uri="{FF2B5EF4-FFF2-40B4-BE49-F238E27FC236}">
                  <a16:creationId xmlns:a16="http://schemas.microsoft.com/office/drawing/2014/main" id="{375E3D81-EFD6-4F70-A7EB-57816B7014B6}"/>
                </a:ext>
              </a:extLst>
            </p:cNvPr>
            <p:cNvSpPr txBox="1"/>
            <p:nvPr/>
          </p:nvSpPr>
          <p:spPr>
            <a:xfrm>
              <a:off x="0" y="758474"/>
              <a:ext cx="4114800" cy="496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Compiler</a:t>
              </a:r>
              <a:endPara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815;p46">
              <a:extLst>
                <a:ext uri="{FF2B5EF4-FFF2-40B4-BE49-F238E27FC236}">
                  <a16:creationId xmlns:a16="http://schemas.microsoft.com/office/drawing/2014/main" id="{B66539BB-D2F6-4B51-992F-5203BF922FEE}"/>
                </a:ext>
              </a:extLst>
            </p:cNvPr>
            <p:cNvSpPr/>
            <p:nvPr/>
          </p:nvSpPr>
          <p:spPr>
            <a:xfrm rot="10800000">
              <a:off x="0" y="1894"/>
              <a:ext cx="4114800" cy="76403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EEE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816;p46">
              <a:extLst>
                <a:ext uri="{FF2B5EF4-FFF2-40B4-BE49-F238E27FC236}">
                  <a16:creationId xmlns:a16="http://schemas.microsoft.com/office/drawing/2014/main" id="{1CCEA366-D8EB-4D9D-9E86-DD0E41A0766E}"/>
                </a:ext>
              </a:extLst>
            </p:cNvPr>
            <p:cNvSpPr txBox="1"/>
            <p:nvPr/>
          </p:nvSpPr>
          <p:spPr>
            <a:xfrm>
              <a:off x="0" y="1894"/>
              <a:ext cx="4114800" cy="496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C program: </a:t>
              </a: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rPr>
                <a:t>foo.c</a:t>
              </a:r>
              <a:endParaRPr kumimoji="0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6" name="Google Shape;821;p46">
            <a:extLst>
              <a:ext uri="{FF2B5EF4-FFF2-40B4-BE49-F238E27FC236}">
                <a16:creationId xmlns:a16="http://schemas.microsoft.com/office/drawing/2014/main" id="{D53F48C5-3AB6-428C-AB0C-1763FD408BE6}"/>
              </a:ext>
            </a:extLst>
          </p:cNvPr>
          <p:cNvGrpSpPr/>
          <p:nvPr/>
        </p:nvGrpSpPr>
        <p:grpSpPr>
          <a:xfrm>
            <a:off x="9265920" y="3658410"/>
            <a:ext cx="1804416" cy="553711"/>
            <a:chOff x="0" y="0"/>
            <a:chExt cx="1674275" cy="609600"/>
          </a:xfrm>
        </p:grpSpPr>
        <p:sp>
          <p:nvSpPr>
            <p:cNvPr id="47" name="Google Shape;822;p46">
              <a:extLst>
                <a:ext uri="{FF2B5EF4-FFF2-40B4-BE49-F238E27FC236}">
                  <a16:creationId xmlns:a16="http://schemas.microsoft.com/office/drawing/2014/main" id="{0FB2E058-58DC-4C22-8C69-EA436D5B3BB1}"/>
                </a:ext>
              </a:extLst>
            </p:cNvPr>
            <p:cNvSpPr/>
            <p:nvPr/>
          </p:nvSpPr>
          <p:spPr>
            <a:xfrm>
              <a:off x="0" y="0"/>
              <a:ext cx="1524000" cy="609600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EEE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23;p46">
              <a:extLst>
                <a:ext uri="{FF2B5EF4-FFF2-40B4-BE49-F238E27FC236}">
                  <a16:creationId xmlns:a16="http://schemas.microsoft.com/office/drawing/2014/main" id="{F43CC0C2-80B2-4254-9B09-E08D3C872B6C}"/>
                </a:ext>
              </a:extLst>
            </p:cNvPr>
            <p:cNvSpPr txBox="1"/>
            <p:nvPr/>
          </p:nvSpPr>
          <p:spPr>
            <a:xfrm>
              <a:off x="533752" y="0"/>
              <a:ext cx="1140523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128000" rIns="128000" bIns="1280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rPr>
                <a:t>lib.o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659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4461-8DF4-4994-8117-E828799E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B1277-9DC9-4F46-82BC-0794048BC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higher-level language code (C, C++, Java, etc.)</a:t>
            </a:r>
          </a:p>
          <a:p>
            <a:r>
              <a:rPr lang="en-US" dirty="0"/>
              <a:t>Output: assembly language code (for a particular computer)</a:t>
            </a:r>
          </a:p>
          <a:p>
            <a:endParaRPr lang="en-US" dirty="0"/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Handle pre-processor (defines and includes)</a:t>
            </a:r>
          </a:p>
          <a:p>
            <a:pPr lvl="1"/>
            <a:r>
              <a:rPr lang="en-US" dirty="0"/>
              <a:t>Preform optimizations on code</a:t>
            </a:r>
          </a:p>
          <a:p>
            <a:pPr lvl="2"/>
            <a:r>
              <a:rPr lang="en-US" dirty="0"/>
              <a:t>Make it faster (such as divide-into-shift)</a:t>
            </a:r>
          </a:p>
          <a:p>
            <a:pPr lvl="2"/>
            <a:r>
              <a:rPr lang="en-US" dirty="0"/>
              <a:t>Make it use less memory (eliminate unused variables)</a:t>
            </a:r>
          </a:p>
          <a:p>
            <a:pPr lvl="2"/>
            <a:endParaRPr lang="en-US" dirty="0"/>
          </a:p>
          <a:p>
            <a:r>
              <a:rPr lang="en-US" dirty="0"/>
              <a:t>Entire course worth of material here: CS322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7A947-1D34-47B3-9C76-86D8B42C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44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r>
              <a:rPr lang="en-US" dirty="0"/>
              <a:t>Negation and Subtraction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Shifting</a:t>
            </a:r>
          </a:p>
          <a:p>
            <a:r>
              <a:rPr lang="en-US" dirty="0"/>
              <a:t>Bit Masks</a:t>
            </a:r>
          </a:p>
          <a:p>
            <a:r>
              <a:rPr lang="en-US" dirty="0"/>
              <a:t>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7698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the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you can perform on binary numbers have edge conditions</a:t>
            </a:r>
          </a:p>
          <a:p>
            <a:pPr lvl="1"/>
            <a:r>
              <a:rPr lang="en-US" dirty="0"/>
              <a:t>Usually going above or below the bit width</a:t>
            </a:r>
          </a:p>
          <a:p>
            <a:pPr lvl="1"/>
            <a:endParaRPr lang="en-US" dirty="0"/>
          </a:p>
          <a:p>
            <a:r>
              <a:rPr lang="en-US" dirty="0"/>
              <a:t>If we say what happens in that scenario, it’ll be what</a:t>
            </a:r>
            <a:br>
              <a:rPr lang="en-US" dirty="0"/>
            </a:br>
            <a:r>
              <a:rPr lang="en-US" dirty="0"/>
              <a:t>“the hardware” (i.e., a computer) does</a:t>
            </a:r>
          </a:p>
          <a:p>
            <a:pPr lvl="1"/>
            <a:r>
              <a:rPr lang="en-US" dirty="0"/>
              <a:t>In today’s examples, pretty much every computer does the same thing</a:t>
            </a:r>
          </a:p>
          <a:p>
            <a:pPr lvl="1"/>
            <a:endParaRPr lang="en-US" dirty="0"/>
          </a:p>
          <a:p>
            <a:r>
              <a:rPr lang="en-US" dirty="0"/>
              <a:t>That is not the same as what C does</a:t>
            </a:r>
          </a:p>
          <a:p>
            <a:pPr lvl="1"/>
            <a:r>
              <a:rPr lang="en-US" dirty="0"/>
              <a:t>Unclear choices are left as:</a:t>
            </a:r>
            <a:r>
              <a:rPr lang="en-US" b="1" dirty="0">
                <a:latin typeface="Algerian" panose="04020705040A02060702" pitchFamily="82" charset="0"/>
              </a:rPr>
              <a:t> </a:t>
            </a:r>
            <a:r>
              <a:rPr lang="en-US" sz="2000" b="1" dirty="0"/>
              <a:t>UNDEFINED BEHAVIOR </a:t>
            </a:r>
            <a:r>
              <a:rPr lang="en-US" b="1" dirty="0">
                <a:latin typeface="Algerian" panose="04020705040A02060702" pitchFamily="82" charset="0"/>
              </a:rPr>
              <a:t>😱</a:t>
            </a:r>
          </a:p>
          <a:p>
            <a:pPr lvl="1"/>
            <a:r>
              <a:rPr lang="en-US" dirty="0"/>
              <a:t>Which is to say, the compiler make any choice it wants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55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Dividing with bit shift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58713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Power-of-2 Divide </a:t>
            </a:r>
            <a:r>
              <a:rPr lang="en-US"/>
              <a:t>with Right Shift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tabLst>
                <a:tab pos="2971800" algn="l"/>
              </a:tabLst>
            </a:pPr>
            <a:r>
              <a:rPr lang="en-US" sz="2400" b="1" dirty="0"/>
              <a:t>Quotient of unsigned by power of 2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2000" b="1" dirty="0">
                <a:latin typeface="Courier New" pitchFamily="49" charset="0"/>
              </a:rPr>
              <a:t>u &gt;&gt; k</a:t>
            </a:r>
            <a:r>
              <a:rPr lang="en-US" sz="2000" b="1" dirty="0"/>
              <a:t> </a:t>
            </a:r>
            <a:r>
              <a:rPr lang="en-US" sz="2000" dirty="0"/>
              <a:t>    gives    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 </a:t>
            </a:r>
            <a:r>
              <a:rPr lang="en-US" sz="2000" b="1" dirty="0">
                <a:latin typeface="Courier New" pitchFamily="49" charset="0"/>
              </a:rPr>
              <a:t>u / </a:t>
            </a:r>
            <a:r>
              <a:rPr lang="en-US" sz="2000" b="1" i="1" dirty="0"/>
              <a:t>2</a:t>
            </a:r>
            <a:r>
              <a:rPr lang="en-US" sz="2000" b="1" i="1" baseline="30000" dirty="0"/>
              <a:t>k </a:t>
            </a:r>
            <a:r>
              <a:rPr lang="en-US" sz="2000" b="1" dirty="0">
                <a:sym typeface="Symbol" pitchFamily="18" charset="2"/>
              </a:rPr>
              <a:t></a:t>
            </a:r>
            <a:endParaRPr lang="en-US" sz="2000" b="1" i="1" baseline="30000" dirty="0"/>
          </a:p>
          <a:p>
            <a:pPr marL="744538" lvl="1" indent="-246063">
              <a:tabLst>
                <a:tab pos="29718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Uses logical shift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Pink part would be remainder / fractional part (right of the point)</a:t>
            </a:r>
          </a:p>
          <a:p>
            <a:pPr marL="1030288" lvl="2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Shift just drops it: equivalent to rounding </a:t>
            </a:r>
            <a:r>
              <a:rPr lang="en-US" b="1" i="1" dirty="0">
                <a:solidFill>
                  <a:schemeClr val="tx2"/>
                </a:solidFill>
              </a:rPr>
              <a:t>down 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2287589" y="5091114"/>
          <a:ext cx="7678737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Document" r:id="rId4" imgW="7683500" imgH="1600200" progId="Word.Document.8">
                  <p:embed/>
                </p:oleObj>
              </mc:Choice>
              <mc:Fallback>
                <p:oleObj name="Document" r:id="rId4" imgW="7683500" imgH="1600200" progId="Word.Document.8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9" y="5091114"/>
                        <a:ext cx="7678737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5270500" y="31575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5499100" y="31575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6413500" y="31575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52705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1849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413500" y="3614737"/>
            <a:ext cx="228600" cy="22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66421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75565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77851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5499100" y="36147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4660900" y="3081338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" pitchFamily="18" charset="0"/>
              </a:rPr>
              <a:t>u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4660901" y="3538538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" pitchFamily="18" charset="0"/>
              </a:rPr>
              <a:t>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4038600" y="3919537"/>
            <a:ext cx="556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4279901" y="3538538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4356101" y="3995738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2362200" y="3995738"/>
            <a:ext cx="1111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2362200" y="3309938"/>
            <a:ext cx="12509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6870700" y="36147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6400800" y="2757488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5727700" y="3157537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4362" name="Group 25"/>
          <p:cNvGrpSpPr>
            <a:grpSpLocks/>
          </p:cNvGrpSpPr>
          <p:nvPr/>
        </p:nvGrpSpPr>
        <p:grpSpPr bwMode="auto">
          <a:xfrm>
            <a:off x="6642100" y="3157537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6642100" y="40719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6870700" y="40719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7785100" y="40719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7099300" y="4071937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52705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61849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64135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5499100" y="40719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4371" name="Group 38"/>
          <p:cNvGrpSpPr>
            <a:grpSpLocks/>
          </p:cNvGrpSpPr>
          <p:nvPr/>
        </p:nvGrpSpPr>
        <p:grpSpPr bwMode="auto">
          <a:xfrm>
            <a:off x="8089900" y="4071937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4038600" y="4452937"/>
            <a:ext cx="556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4191000" y="4548188"/>
            <a:ext cx="9223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</a:t>
            </a:r>
            <a:r>
              <a:rPr lang="en-US" sz="1600" i="1">
                <a:latin typeface="Times" pitchFamily="18" charset="0"/>
              </a:rPr>
              <a:t> </a:t>
            </a:r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 </a:t>
            </a:r>
            <a:r>
              <a:rPr lang="en-US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6642100" y="46053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6870700" y="46053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7785100" y="46053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7099300" y="4605337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2362200" y="4529138"/>
            <a:ext cx="895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Result:</a:t>
            </a:r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52705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5270500" y="4605337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6184900" y="46053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6413500" y="46053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5499100" y="46053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5270500" y="46053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7915680" y="3891002"/>
            <a:ext cx="284428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Helvetica" pitchFamily="34" charset="0"/>
              </a:rPr>
              <a:t>.</a:t>
            </a:r>
          </a:p>
        </p:txBody>
      </p:sp>
      <p:sp>
        <p:nvSpPr>
          <p:cNvPr id="60" name="Text Box 51"/>
          <p:cNvSpPr txBox="1">
            <a:spLocks noChangeArrowheads="1"/>
          </p:cNvSpPr>
          <p:nvPr/>
        </p:nvSpPr>
        <p:spPr bwMode="auto">
          <a:xfrm>
            <a:off x="8237646" y="3256969"/>
            <a:ext cx="14292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990000"/>
                </a:solidFill>
                <a:latin typeface="Helvetica" pitchFamily="34" charset="0"/>
              </a:rPr>
              <a:t>Binary Point</a:t>
            </a:r>
          </a:p>
        </p:txBody>
      </p:sp>
      <p:sp>
        <p:nvSpPr>
          <p:cNvPr id="61" name="Line 52"/>
          <p:cNvSpPr>
            <a:spLocks noChangeShapeType="1"/>
          </p:cNvSpPr>
          <p:nvPr/>
        </p:nvSpPr>
        <p:spPr bwMode="auto">
          <a:xfrm flipH="1">
            <a:off x="8070981" y="3555226"/>
            <a:ext cx="304800" cy="685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989340" y="1022682"/>
            <a:ext cx="2226828" cy="707886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 x  : round x down</a:t>
            </a:r>
          </a:p>
          <a:p>
            <a:pPr algn="l"/>
            <a:r>
              <a:rPr lang="en-US" sz="2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 x  : round x up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F04712-30E6-4068-90C5-683CE49B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051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Signed Power-of-2 Divide with Shift (Almost)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92500" lnSpcReduction="20000"/>
          </a:bodyPr>
          <a:lstStyle/>
          <a:p>
            <a:pPr marL="385763" indent="-385763">
              <a:tabLst>
                <a:tab pos="2971800" algn="l"/>
              </a:tabLst>
            </a:pPr>
            <a:r>
              <a:rPr lang="en-US" sz="2400" b="1" dirty="0"/>
              <a:t>Quotient of signed by power of 2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2000" b="1" dirty="0">
                <a:latin typeface="Courier New" pitchFamily="49" charset="0"/>
              </a:rPr>
              <a:t>x &gt;&gt; k</a:t>
            </a:r>
            <a:r>
              <a:rPr lang="en-US" sz="2000" dirty="0"/>
              <a:t>    gives    </a:t>
            </a:r>
            <a:r>
              <a:rPr lang="en-US" sz="2000" b="1" dirty="0">
                <a:sym typeface="Symbol" pitchFamily="18" charset="2"/>
              </a:rPr>
              <a:t> </a:t>
            </a:r>
            <a:r>
              <a:rPr lang="en-US" sz="2000" b="1" dirty="0">
                <a:latin typeface="Courier New" pitchFamily="49" charset="0"/>
              </a:rPr>
              <a:t>x / </a:t>
            </a:r>
            <a:r>
              <a:rPr lang="en-US" sz="2000" b="1" i="1" dirty="0"/>
              <a:t>2</a:t>
            </a:r>
            <a:r>
              <a:rPr lang="en-US" sz="2000" b="1" i="1" baseline="30000" dirty="0"/>
              <a:t>k </a:t>
            </a:r>
            <a:r>
              <a:rPr lang="en-US" sz="2000" b="1" dirty="0">
                <a:sym typeface="Symbol" pitchFamily="18" charset="2"/>
              </a:rPr>
              <a:t></a:t>
            </a:r>
            <a:endParaRPr lang="en-US" sz="2000" b="1" i="1" baseline="30000" dirty="0"/>
          </a:p>
          <a:p>
            <a:pPr marL="744538" lvl="1" indent="-246063">
              <a:tabLst>
                <a:tab pos="29718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Uses arithmetic shift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Also rounds down, again by dropping bits</a:t>
            </a:r>
          </a:p>
          <a:p>
            <a:pPr marL="1030288" lvl="2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But signed division should round </a:t>
            </a:r>
            <a:r>
              <a:rPr lang="en-US" b="1" i="1" dirty="0">
                <a:solidFill>
                  <a:schemeClr val="tx2"/>
                </a:solidFill>
              </a:rPr>
              <a:t>towards 0!</a:t>
            </a:r>
            <a:r>
              <a:rPr lang="en-US" dirty="0">
                <a:solidFill>
                  <a:schemeClr val="tx2"/>
                </a:solidFill>
              </a:rPr>
              <a:t> (that’s its math definition)</a:t>
            </a:r>
          </a:p>
          <a:p>
            <a:pPr marL="1030288" lvl="2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That means rounding </a:t>
            </a:r>
            <a:r>
              <a:rPr lang="en-US" b="1" i="1" dirty="0">
                <a:solidFill>
                  <a:schemeClr val="tx2"/>
                </a:solidFill>
              </a:rPr>
              <a:t>up</a:t>
            </a:r>
            <a:r>
              <a:rPr lang="en-US" dirty="0">
                <a:solidFill>
                  <a:schemeClr val="tx2"/>
                </a:solidFill>
              </a:rPr>
              <a:t> for negative numbers!</a:t>
            </a:r>
          </a:p>
          <a:p>
            <a:pPr marL="1030288" lvl="2" indent="-246063">
              <a:tabLst>
                <a:tab pos="2971800" algn="l"/>
              </a:tabLst>
            </a:pPr>
            <a:endParaRPr lang="en-US" sz="2000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sz="2000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sz="2000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484188" indent="-246063">
              <a:tabLst>
                <a:tab pos="2971800" algn="l"/>
              </a:tabLst>
            </a:pPr>
            <a:r>
              <a:rPr lang="en-US" b="1" dirty="0">
                <a:solidFill>
                  <a:schemeClr val="tx2"/>
                </a:solidFill>
                <a:cs typeface="Calibri" panose="020F0502020204030204" pitchFamily="34" charset="0"/>
              </a:rPr>
              <a:t>Example, 4 bits: -6 / 4 = -1.5  (should round towards 0, to -1)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1010</a:t>
            </a:r>
            <a:r>
              <a:rPr lang="en-US" baseline="-25000" dirty="0">
                <a:solidFill>
                  <a:schemeClr val="tx2"/>
                </a:solidFill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 &gt;&gt; 2 = </a:t>
            </a:r>
            <a:r>
              <a:rPr lang="en-US" i="1" dirty="0">
                <a:solidFill>
                  <a:srgbClr val="FF0000"/>
                </a:solidFill>
                <a:cs typeface="Calibri" panose="020F0502020204030204" pitchFamily="34" charset="0"/>
              </a:rPr>
              <a:t>11</a:t>
            </a: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10</a:t>
            </a:r>
            <a:r>
              <a:rPr lang="en-US" baseline="-25000" dirty="0">
                <a:solidFill>
                  <a:schemeClr val="tx2"/>
                </a:solidFill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 = -2</a:t>
            </a:r>
            <a:r>
              <a:rPr lang="en-US" baseline="-25000" dirty="0">
                <a:solidFill>
                  <a:schemeClr val="tx2"/>
                </a:solidFill>
                <a:cs typeface="Calibri" panose="020F0502020204030204" pitchFamily="34" charset="0"/>
              </a:rPr>
              <a:t>10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Rounds the wrong way!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5594350" y="32329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5822950" y="32329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69" name="Rectangle 7"/>
          <p:cNvSpPr>
            <a:spLocks noChangeArrowheads="1"/>
          </p:cNvSpPr>
          <p:nvPr/>
        </p:nvSpPr>
        <p:spPr bwMode="auto">
          <a:xfrm>
            <a:off x="6737350" y="32329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55943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65087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2" name="Rectangle 10"/>
          <p:cNvSpPr>
            <a:spLocks noChangeArrowheads="1"/>
          </p:cNvSpPr>
          <p:nvPr/>
        </p:nvSpPr>
        <p:spPr bwMode="auto">
          <a:xfrm>
            <a:off x="6737350" y="3690175"/>
            <a:ext cx="228600" cy="22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69659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4" name="Rectangle 12"/>
          <p:cNvSpPr>
            <a:spLocks noChangeArrowheads="1"/>
          </p:cNvSpPr>
          <p:nvPr/>
        </p:nvSpPr>
        <p:spPr bwMode="auto">
          <a:xfrm>
            <a:off x="78803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5" name="Rectangle 13"/>
          <p:cNvSpPr>
            <a:spLocks noChangeArrowheads="1"/>
          </p:cNvSpPr>
          <p:nvPr/>
        </p:nvSpPr>
        <p:spPr bwMode="auto">
          <a:xfrm>
            <a:off x="81089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5822950" y="36901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377" name="Rectangle 15"/>
          <p:cNvSpPr>
            <a:spLocks noChangeArrowheads="1"/>
          </p:cNvSpPr>
          <p:nvPr/>
        </p:nvSpPr>
        <p:spPr bwMode="auto">
          <a:xfrm>
            <a:off x="5051425" y="3156776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x</a:t>
            </a:r>
          </a:p>
        </p:txBody>
      </p:sp>
      <p:sp>
        <p:nvSpPr>
          <p:cNvPr id="15378" name="Rectangle 16"/>
          <p:cNvSpPr>
            <a:spLocks noChangeArrowheads="1"/>
          </p:cNvSpPr>
          <p:nvPr/>
        </p:nvSpPr>
        <p:spPr bwMode="auto">
          <a:xfrm>
            <a:off x="5051426" y="3613976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Times" pitchFamily="18" charset="0"/>
              </a:rPr>
              <a:t>2</a:t>
            </a:r>
            <a:r>
              <a:rPr lang="en-US" i="1" baseline="30000" dirty="0">
                <a:latin typeface="Times" pitchFamily="18" charset="0"/>
              </a:rPr>
              <a:t>k</a:t>
            </a:r>
            <a:endParaRPr lang="en-US" i="1" dirty="0">
              <a:latin typeface="Times" pitchFamily="18" charset="0"/>
            </a:endParaRPr>
          </a:p>
        </p:txBody>
      </p:sp>
      <p:sp>
        <p:nvSpPr>
          <p:cNvPr id="15379" name="Line 17"/>
          <p:cNvSpPr>
            <a:spLocks noChangeShapeType="1"/>
          </p:cNvSpPr>
          <p:nvPr/>
        </p:nvSpPr>
        <p:spPr bwMode="auto">
          <a:xfrm>
            <a:off x="3460750" y="39949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18"/>
          <p:cNvSpPr>
            <a:spLocks noChangeArrowheads="1"/>
          </p:cNvSpPr>
          <p:nvPr/>
        </p:nvSpPr>
        <p:spPr bwMode="auto">
          <a:xfrm>
            <a:off x="4670426" y="3613976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/</a:t>
            </a:r>
          </a:p>
        </p:txBody>
      </p:sp>
      <p:sp>
        <p:nvSpPr>
          <p:cNvPr id="15381" name="Rectangle 19"/>
          <p:cNvSpPr>
            <a:spLocks noChangeArrowheads="1"/>
          </p:cNvSpPr>
          <p:nvPr/>
        </p:nvSpPr>
        <p:spPr bwMode="auto">
          <a:xfrm>
            <a:off x="4759326" y="4071176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i="1">
                <a:latin typeface="Times" pitchFamily="18" charset="0"/>
              </a:rPr>
              <a:t>x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5382" name="Text Box 20"/>
          <p:cNvSpPr txBox="1">
            <a:spLocks noChangeArrowheads="1"/>
          </p:cNvSpPr>
          <p:nvPr/>
        </p:nvSpPr>
        <p:spPr bwMode="auto">
          <a:xfrm>
            <a:off x="2209800" y="4071176"/>
            <a:ext cx="1111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Division: </a:t>
            </a:r>
          </a:p>
        </p:txBody>
      </p:sp>
      <p:sp>
        <p:nvSpPr>
          <p:cNvPr id="15383" name="Text Box 21"/>
          <p:cNvSpPr txBox="1">
            <a:spLocks noChangeArrowheads="1"/>
          </p:cNvSpPr>
          <p:nvPr/>
        </p:nvSpPr>
        <p:spPr bwMode="auto">
          <a:xfrm>
            <a:off x="2209800" y="3385376"/>
            <a:ext cx="12509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Operands:</a:t>
            </a:r>
          </a:p>
        </p:txBody>
      </p:sp>
      <p:sp>
        <p:nvSpPr>
          <p:cNvPr id="15384" name="Rectangle 22"/>
          <p:cNvSpPr>
            <a:spLocks noChangeArrowheads="1"/>
          </p:cNvSpPr>
          <p:nvPr/>
        </p:nvSpPr>
        <p:spPr bwMode="auto">
          <a:xfrm>
            <a:off x="7194550" y="36901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385" name="Rectangle 23"/>
          <p:cNvSpPr>
            <a:spLocks noChangeArrowheads="1"/>
          </p:cNvSpPr>
          <p:nvPr/>
        </p:nvSpPr>
        <p:spPr bwMode="auto">
          <a:xfrm>
            <a:off x="6705600" y="2913889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k</a:t>
            </a:r>
          </a:p>
        </p:txBody>
      </p:sp>
      <p:sp>
        <p:nvSpPr>
          <p:cNvPr id="15386" name="Rectangle 24"/>
          <p:cNvSpPr>
            <a:spLocks noChangeArrowheads="1"/>
          </p:cNvSpPr>
          <p:nvPr/>
        </p:nvSpPr>
        <p:spPr bwMode="auto">
          <a:xfrm>
            <a:off x="6051550" y="32329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5387" name="Group 25"/>
          <p:cNvGrpSpPr>
            <a:grpSpLocks/>
          </p:cNvGrpSpPr>
          <p:nvPr/>
        </p:nvGrpSpPr>
        <p:grpSpPr bwMode="auto">
          <a:xfrm>
            <a:off x="6965950" y="3232975"/>
            <a:ext cx="1371600" cy="228600"/>
            <a:chOff x="3744" y="1488"/>
            <a:chExt cx="864" cy="144"/>
          </a:xfrm>
        </p:grpSpPr>
        <p:sp>
          <p:nvSpPr>
            <p:cNvPr id="1541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2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5388" name="Rectangle 30"/>
          <p:cNvSpPr>
            <a:spLocks noChangeArrowheads="1"/>
          </p:cNvSpPr>
          <p:nvPr/>
        </p:nvSpPr>
        <p:spPr bwMode="auto">
          <a:xfrm>
            <a:off x="69659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89" name="Rectangle 31"/>
          <p:cNvSpPr>
            <a:spLocks noChangeArrowheads="1"/>
          </p:cNvSpPr>
          <p:nvPr/>
        </p:nvSpPr>
        <p:spPr bwMode="auto">
          <a:xfrm>
            <a:off x="7194550" y="4147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0" name="Rectangle 32"/>
          <p:cNvSpPr>
            <a:spLocks noChangeArrowheads="1"/>
          </p:cNvSpPr>
          <p:nvPr/>
        </p:nvSpPr>
        <p:spPr bwMode="auto">
          <a:xfrm>
            <a:off x="8108950" y="4147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1" name="Rectangle 33"/>
          <p:cNvSpPr>
            <a:spLocks noChangeArrowheads="1"/>
          </p:cNvSpPr>
          <p:nvPr/>
        </p:nvSpPr>
        <p:spPr bwMode="auto">
          <a:xfrm>
            <a:off x="7423150" y="4147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392" name="Rectangle 34"/>
          <p:cNvSpPr>
            <a:spLocks noChangeArrowheads="1"/>
          </p:cNvSpPr>
          <p:nvPr/>
        </p:nvSpPr>
        <p:spPr bwMode="auto">
          <a:xfrm>
            <a:off x="5594350" y="4147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93" name="Rectangle 35"/>
          <p:cNvSpPr>
            <a:spLocks noChangeArrowheads="1"/>
          </p:cNvSpPr>
          <p:nvPr/>
        </p:nvSpPr>
        <p:spPr bwMode="auto">
          <a:xfrm>
            <a:off x="65087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4" name="Rectangle 36"/>
          <p:cNvSpPr>
            <a:spLocks noChangeArrowheads="1"/>
          </p:cNvSpPr>
          <p:nvPr/>
        </p:nvSpPr>
        <p:spPr bwMode="auto">
          <a:xfrm>
            <a:off x="67373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5" name="Rectangle 37"/>
          <p:cNvSpPr>
            <a:spLocks noChangeArrowheads="1"/>
          </p:cNvSpPr>
          <p:nvPr/>
        </p:nvSpPr>
        <p:spPr bwMode="auto">
          <a:xfrm>
            <a:off x="5822950" y="4147375"/>
            <a:ext cx="6858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5396" name="Group 38"/>
          <p:cNvGrpSpPr>
            <a:grpSpLocks/>
          </p:cNvGrpSpPr>
          <p:nvPr/>
        </p:nvGrpSpPr>
        <p:grpSpPr bwMode="auto">
          <a:xfrm>
            <a:off x="8413750" y="4147375"/>
            <a:ext cx="1371600" cy="228600"/>
            <a:chOff x="4416" y="2256"/>
            <a:chExt cx="864" cy="144"/>
          </a:xfrm>
        </p:grpSpPr>
        <p:sp>
          <p:nvSpPr>
            <p:cNvPr id="1541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5397" name="Line 43"/>
          <p:cNvSpPr>
            <a:spLocks noChangeShapeType="1"/>
          </p:cNvSpPr>
          <p:nvPr/>
        </p:nvSpPr>
        <p:spPr bwMode="auto">
          <a:xfrm>
            <a:off x="3460750" y="45283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44"/>
          <p:cNvSpPr>
            <a:spLocks noChangeArrowheads="1"/>
          </p:cNvSpPr>
          <p:nvPr/>
        </p:nvSpPr>
        <p:spPr bwMode="auto">
          <a:xfrm>
            <a:off x="3536951" y="4628389"/>
            <a:ext cx="19669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>
                <a:latin typeface="Times" pitchFamily="18" charset="0"/>
              </a:rPr>
              <a:t>RoundDown(</a:t>
            </a:r>
            <a:r>
              <a:rPr lang="en-US" i="1">
                <a:latin typeface="Times" pitchFamily="18" charset="0"/>
              </a:rPr>
              <a:t>x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</a:t>
            </a:r>
            <a:r>
              <a:rPr lang="en-US">
                <a:latin typeface="Times" pitchFamily="18" charset="0"/>
                <a:sym typeface="Symbol" pitchFamily="18" charset="2"/>
              </a:rPr>
              <a:t>)</a:t>
            </a:r>
            <a:endParaRPr lang="en-US">
              <a:latin typeface="Times" pitchFamily="18" charset="0"/>
            </a:endParaRPr>
          </a:p>
        </p:txBody>
      </p:sp>
      <p:sp>
        <p:nvSpPr>
          <p:cNvPr id="15399" name="Rectangle 45"/>
          <p:cNvSpPr>
            <a:spLocks noChangeArrowheads="1"/>
          </p:cNvSpPr>
          <p:nvPr/>
        </p:nvSpPr>
        <p:spPr bwMode="auto">
          <a:xfrm>
            <a:off x="69659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0" name="Rectangle 46"/>
          <p:cNvSpPr>
            <a:spLocks noChangeArrowheads="1"/>
          </p:cNvSpPr>
          <p:nvPr/>
        </p:nvSpPr>
        <p:spPr bwMode="auto">
          <a:xfrm>
            <a:off x="7194550" y="46807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1" name="Rectangle 47"/>
          <p:cNvSpPr>
            <a:spLocks noChangeArrowheads="1"/>
          </p:cNvSpPr>
          <p:nvPr/>
        </p:nvSpPr>
        <p:spPr bwMode="auto">
          <a:xfrm>
            <a:off x="8108950" y="46807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2" name="Rectangle 48"/>
          <p:cNvSpPr>
            <a:spLocks noChangeArrowheads="1"/>
          </p:cNvSpPr>
          <p:nvPr/>
        </p:nvSpPr>
        <p:spPr bwMode="auto">
          <a:xfrm>
            <a:off x="7423150" y="46807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403" name="Text Box 49"/>
          <p:cNvSpPr txBox="1">
            <a:spLocks noChangeArrowheads="1"/>
          </p:cNvSpPr>
          <p:nvPr/>
        </p:nvSpPr>
        <p:spPr bwMode="auto">
          <a:xfrm>
            <a:off x="2209800" y="4604576"/>
            <a:ext cx="895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Result:</a:t>
            </a:r>
          </a:p>
        </p:txBody>
      </p:sp>
      <p:sp>
        <p:nvSpPr>
          <p:cNvPr id="15404" name="Text Box 50"/>
          <p:cNvSpPr txBox="1">
            <a:spLocks noChangeArrowheads="1"/>
          </p:cNvSpPr>
          <p:nvPr/>
        </p:nvSpPr>
        <p:spPr bwMode="auto">
          <a:xfrm>
            <a:off x="8235217" y="3957495"/>
            <a:ext cx="284428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Helvetica" pitchFamily="34" charset="0"/>
              </a:rPr>
              <a:t>.</a:t>
            </a:r>
          </a:p>
        </p:txBody>
      </p:sp>
      <p:sp>
        <p:nvSpPr>
          <p:cNvPr id="15405" name="Text Box 51"/>
          <p:cNvSpPr txBox="1">
            <a:spLocks noChangeArrowheads="1"/>
          </p:cNvSpPr>
          <p:nvPr/>
        </p:nvSpPr>
        <p:spPr bwMode="auto">
          <a:xfrm>
            <a:off x="8557183" y="3323462"/>
            <a:ext cx="14292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990000"/>
                </a:solidFill>
                <a:latin typeface="Helvetica" pitchFamily="34" charset="0"/>
              </a:rPr>
              <a:t>Binary Point</a:t>
            </a:r>
          </a:p>
        </p:txBody>
      </p:sp>
      <p:sp>
        <p:nvSpPr>
          <p:cNvPr id="15406" name="Line 52"/>
          <p:cNvSpPr>
            <a:spLocks noChangeShapeType="1"/>
          </p:cNvSpPr>
          <p:nvPr/>
        </p:nvSpPr>
        <p:spPr bwMode="auto">
          <a:xfrm flipH="1">
            <a:off x="8390518" y="3621719"/>
            <a:ext cx="304800" cy="685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Rectangle 53"/>
          <p:cNvSpPr>
            <a:spLocks noChangeArrowheads="1"/>
          </p:cNvSpPr>
          <p:nvPr/>
        </p:nvSpPr>
        <p:spPr bwMode="auto">
          <a:xfrm>
            <a:off x="55943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8" name="Rectangle 54"/>
          <p:cNvSpPr>
            <a:spLocks noChangeArrowheads="1"/>
          </p:cNvSpPr>
          <p:nvPr/>
        </p:nvSpPr>
        <p:spPr bwMode="auto">
          <a:xfrm>
            <a:off x="55943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409" name="Rectangle 55"/>
          <p:cNvSpPr>
            <a:spLocks noChangeArrowheads="1"/>
          </p:cNvSpPr>
          <p:nvPr/>
        </p:nvSpPr>
        <p:spPr bwMode="auto">
          <a:xfrm>
            <a:off x="65087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10" name="Rectangle 56"/>
          <p:cNvSpPr>
            <a:spLocks noChangeArrowheads="1"/>
          </p:cNvSpPr>
          <p:nvPr/>
        </p:nvSpPr>
        <p:spPr bwMode="auto">
          <a:xfrm>
            <a:off x="67373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11" name="Rectangle 57"/>
          <p:cNvSpPr>
            <a:spLocks noChangeArrowheads="1"/>
          </p:cNvSpPr>
          <p:nvPr/>
        </p:nvSpPr>
        <p:spPr bwMode="auto">
          <a:xfrm>
            <a:off x="5822950" y="4680775"/>
            <a:ext cx="6858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412" name="Rectangle 58"/>
          <p:cNvSpPr>
            <a:spLocks noChangeArrowheads="1"/>
          </p:cNvSpPr>
          <p:nvPr/>
        </p:nvSpPr>
        <p:spPr bwMode="auto">
          <a:xfrm>
            <a:off x="55943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E3A6B-2BE1-4068-9F2A-056C0A28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41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Correct Signed Power-of-2 Divide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Autofit/>
          </a:bodyPr>
          <a:lstStyle/>
          <a:p>
            <a:pPr marL="484188" indent="-246063">
              <a:tabLst>
                <a:tab pos="2971800" algn="l"/>
              </a:tabLst>
            </a:pPr>
            <a:r>
              <a:rPr lang="en-US" sz="2000" dirty="0"/>
              <a:t>Want 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 </a:t>
            </a:r>
            <a:r>
              <a:rPr lang="en-US" sz="2000" b="1" dirty="0">
                <a:latin typeface="Courier New" pitchFamily="49" charset="0"/>
              </a:rPr>
              <a:t>x / </a:t>
            </a:r>
            <a:r>
              <a:rPr lang="en-US" sz="2000" b="1" dirty="0"/>
              <a:t>2</a:t>
            </a:r>
            <a:r>
              <a:rPr lang="en-US" sz="2000" b="1" i="1" baseline="30000" dirty="0"/>
              <a:t>k </a:t>
            </a:r>
            <a:r>
              <a:rPr lang="en-US" sz="2000" b="1" dirty="0">
                <a:sym typeface="Symbol" pitchFamily="18" charset="2"/>
              </a:rPr>
              <a:t></a:t>
            </a:r>
            <a:r>
              <a:rPr lang="en-US" sz="2000" dirty="0">
                <a:sym typeface="Symbol" pitchFamily="18" charset="2"/>
              </a:rPr>
              <a:t>    (</a:t>
            </a:r>
            <a:r>
              <a:rPr lang="en-US" sz="2000" dirty="0"/>
              <a:t>round towards 0)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1600" dirty="0"/>
              <a:t>Math identit</a:t>
            </a:r>
            <a:r>
              <a:rPr lang="en-US" sz="1800" dirty="0"/>
              <a:t>y:</a:t>
            </a:r>
            <a:r>
              <a:rPr lang="en-US" sz="1800" b="1" dirty="0"/>
              <a:t> </a:t>
            </a:r>
            <a:r>
              <a:rPr lang="en-US" sz="1800" b="1" dirty="0">
                <a:ea typeface="Calibri" charset="0"/>
                <a:cs typeface="Calibri" charset="0"/>
                <a:sym typeface="Symbol" pitchFamily="18" charset="2"/>
              </a:rPr>
              <a:t></a:t>
            </a:r>
            <a:r>
              <a:rPr lang="en-US" sz="1800" b="1" dirty="0">
                <a:ea typeface="Calibri" charset="0"/>
                <a:cs typeface="Calibri" charset="0"/>
              </a:rPr>
              <a:t>x / y</a:t>
            </a:r>
            <a:r>
              <a:rPr lang="en-US" sz="1800" b="1" dirty="0">
                <a:ea typeface="Calibri" charset="0"/>
                <a:cs typeface="Calibri" charset="0"/>
                <a:sym typeface="Symbol" pitchFamily="18" charset="2"/>
              </a:rPr>
              <a:t>  =  </a:t>
            </a:r>
            <a:r>
              <a:rPr lang="en-US" sz="1800" b="1" dirty="0">
                <a:ea typeface="Calibri" charset="0"/>
                <a:cs typeface="Calibri" charset="0"/>
              </a:rPr>
              <a:t>(x + y - 1) / y </a:t>
            </a:r>
            <a:r>
              <a:rPr lang="en-US" sz="1800" b="1" dirty="0">
                <a:ea typeface="Calibri" charset="0"/>
                <a:cs typeface="Calibri" charset="0"/>
                <a:sym typeface="Symbol" pitchFamily="18" charset="2"/>
              </a:rPr>
              <a:t></a:t>
            </a:r>
            <a:endParaRPr lang="en-US" sz="1600" b="1" dirty="0"/>
          </a:p>
          <a:p>
            <a:pPr marL="744538" lvl="1" indent="-246063">
              <a:tabLst>
                <a:tab pos="2971800" algn="l"/>
              </a:tabLst>
            </a:pPr>
            <a:r>
              <a:rPr lang="en-US" sz="1600" dirty="0"/>
              <a:t>Compute negative case as  </a:t>
            </a:r>
            <a:r>
              <a:rPr lang="en-US" sz="1600" b="1" dirty="0">
                <a:sym typeface="Symbol" pitchFamily="18" charset="2"/>
              </a:rPr>
              <a:t></a:t>
            </a:r>
            <a:r>
              <a:rPr lang="en-US" sz="1600" b="1" dirty="0">
                <a:latin typeface="Courier New" pitchFamily="49" charset="0"/>
              </a:rPr>
              <a:t>(x+</a:t>
            </a:r>
            <a:r>
              <a:rPr lang="en-US" sz="1600" b="1" dirty="0"/>
              <a:t>2</a:t>
            </a:r>
            <a:r>
              <a:rPr lang="en-US" sz="1600" b="1" i="1" baseline="30000" dirty="0"/>
              <a:t>k</a:t>
            </a:r>
            <a:r>
              <a:rPr lang="en-US" sz="1600" b="1" dirty="0">
                <a:latin typeface="Courier New" pitchFamily="49" charset="0"/>
              </a:rPr>
              <a:t>-1)/ </a:t>
            </a:r>
            <a:r>
              <a:rPr lang="en-US" sz="1600" b="1" dirty="0"/>
              <a:t>2</a:t>
            </a:r>
            <a:r>
              <a:rPr lang="en-US" sz="1600" b="1" i="1" baseline="30000" dirty="0"/>
              <a:t>k </a:t>
            </a:r>
            <a:r>
              <a:rPr lang="en-US" sz="1600" b="1" dirty="0">
                <a:sym typeface="Symbol" pitchFamily="18" charset="2"/>
              </a:rPr>
              <a:t></a:t>
            </a:r>
            <a:r>
              <a:rPr lang="en-US" sz="1800" dirty="0">
                <a:sym typeface="Symbol" pitchFamily="18" charset="2"/>
              </a:rPr>
              <a:t>   →</a:t>
            </a:r>
            <a:r>
              <a:rPr lang="en-US" sz="1600" dirty="0">
                <a:sym typeface="Symbol" pitchFamily="18" charset="2"/>
              </a:rPr>
              <a:t> gets us correct rounding! 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1800" dirty="0">
                <a:sym typeface="Symbol" pitchFamily="18" charset="2"/>
              </a:rPr>
              <a:t>Computing both cases in C:</a:t>
            </a:r>
            <a:r>
              <a:rPr lang="en-US" sz="1800" dirty="0"/>
              <a:t> </a:t>
            </a:r>
            <a:r>
              <a:rPr lang="en-US" sz="1800" b="1" dirty="0">
                <a:latin typeface="Courier New" pitchFamily="49" charset="0"/>
              </a:rPr>
              <a:t>(x&lt;0 ? (x + (1&lt;&lt;k)-1) : x) &gt;&gt; k</a:t>
            </a:r>
            <a:endParaRPr lang="en-US" sz="1800" b="1" dirty="0"/>
          </a:p>
          <a:p>
            <a:pPr marL="1146175" lvl="2" indent="-238125">
              <a:tabLst>
                <a:tab pos="2971800" algn="l"/>
              </a:tabLst>
            </a:pPr>
            <a:r>
              <a:rPr lang="en-US" sz="1400" dirty="0"/>
              <a:t>Biases dividend toward 0</a:t>
            </a:r>
          </a:p>
          <a:p>
            <a:pPr marL="908050" lvl="2" indent="0">
              <a:buNone/>
              <a:tabLst>
                <a:tab pos="2971800" algn="l"/>
              </a:tabLst>
            </a:pPr>
            <a:endParaRPr lang="en-US" sz="800" dirty="0"/>
          </a:p>
          <a:p>
            <a:pPr marL="385763" indent="-385763">
              <a:tabLst>
                <a:tab pos="2971800" algn="l"/>
              </a:tabLst>
            </a:pPr>
            <a:r>
              <a:rPr lang="en-US" sz="1800" b="1" dirty="0"/>
              <a:t>Case 1: No rounding</a:t>
            </a:r>
          </a:p>
          <a:p>
            <a:pPr marL="385763" indent="-385763">
              <a:tabLst>
                <a:tab pos="2971800" algn="l"/>
              </a:tabLst>
            </a:pPr>
            <a:endParaRPr lang="en-US" sz="2000" b="1" dirty="0"/>
          </a:p>
          <a:p>
            <a:pPr marL="385763" indent="-385763">
              <a:tabLst>
                <a:tab pos="2971800" algn="l"/>
              </a:tabLst>
            </a:pPr>
            <a:endParaRPr lang="en-US" sz="1800" b="1" dirty="0"/>
          </a:p>
          <a:p>
            <a:pPr marL="385763" indent="-385763">
              <a:tabLst>
                <a:tab pos="2971800" algn="l"/>
              </a:tabLst>
            </a:pPr>
            <a:endParaRPr lang="en-US" sz="2000" b="1" dirty="0"/>
          </a:p>
          <a:p>
            <a:pPr marL="385763" indent="-385763">
              <a:tabLst>
                <a:tab pos="2971800" algn="l"/>
              </a:tabLst>
            </a:pPr>
            <a:endParaRPr lang="en-US" sz="1800" b="1" dirty="0"/>
          </a:p>
          <a:p>
            <a:pPr marL="385763" indent="-385763">
              <a:tabLst>
                <a:tab pos="2971800" algn="l"/>
              </a:tabLst>
            </a:pPr>
            <a:endParaRPr lang="en-US" sz="2000" b="1" dirty="0"/>
          </a:p>
          <a:p>
            <a:pPr marL="385763" indent="-385763">
              <a:tabLst>
                <a:tab pos="2971800" algn="l"/>
              </a:tabLst>
            </a:pPr>
            <a:endParaRPr lang="en-US" sz="1800" b="1" dirty="0"/>
          </a:p>
          <a:p>
            <a:pPr marL="385763" indent="-385763">
              <a:tabLst>
                <a:tab pos="2971800" algn="l"/>
              </a:tabLst>
            </a:pPr>
            <a:r>
              <a:rPr lang="en-US" sz="2000" b="1" dirty="0"/>
              <a:t>Example, 4 bits: -8 / 2</a:t>
            </a:r>
            <a:r>
              <a:rPr lang="en-US" sz="2000" b="1" baseline="30000" dirty="0"/>
              <a:t>2</a:t>
            </a:r>
            <a:r>
              <a:rPr lang="en-US" sz="2000" b="1" dirty="0"/>
              <a:t> = -2            bias = (1&lt;&lt;2)-1 = 3</a:t>
            </a:r>
          </a:p>
          <a:p>
            <a:pPr marL="646113" lvl="1" indent="-385763">
              <a:tabLst>
                <a:tab pos="2971800" algn="l"/>
              </a:tabLst>
            </a:pPr>
            <a:r>
              <a:rPr lang="en-US" sz="1800" dirty="0"/>
              <a:t>(1000 + 0011) &gt;&gt; 2 = 1011 &gt;&gt; 2 = </a:t>
            </a:r>
            <a:r>
              <a:rPr lang="en-US" sz="1800" i="1" dirty="0">
                <a:solidFill>
                  <a:srgbClr val="FF0000"/>
                </a:solidFill>
              </a:rPr>
              <a:t>11</a:t>
            </a:r>
            <a:r>
              <a:rPr lang="en-US" sz="1800" dirty="0"/>
              <a:t>10 = -2</a:t>
            </a:r>
            <a:r>
              <a:rPr lang="en-US" sz="1800" baseline="-25000" dirty="0"/>
              <a:t>10       </a:t>
            </a:r>
            <a:r>
              <a:rPr lang="en-US" sz="1800" dirty="0"/>
              <a:t>(correct, no rounding)</a:t>
            </a:r>
            <a:endParaRPr lang="en-US" sz="18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6A8AB7-C621-5948-A2E5-9A1F43F16BD1}"/>
              </a:ext>
            </a:extLst>
          </p:cNvPr>
          <p:cNvGrpSpPr/>
          <p:nvPr/>
        </p:nvGrpSpPr>
        <p:grpSpPr>
          <a:xfrm>
            <a:off x="1612622" y="2572512"/>
            <a:ext cx="8534171" cy="3353952"/>
            <a:chOff x="76429" y="2932668"/>
            <a:chExt cx="8534171" cy="3353952"/>
          </a:xfrm>
        </p:grpSpPr>
        <p:sp>
          <p:nvSpPr>
            <p:cNvPr id="47109" name="Text Box 4"/>
            <p:cNvSpPr txBox="1">
              <a:spLocks noChangeArrowheads="1"/>
            </p:cNvSpPr>
            <p:nvPr/>
          </p:nvSpPr>
          <p:spPr bwMode="auto">
            <a:xfrm>
              <a:off x="609600" y="4953000"/>
              <a:ext cx="10096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Divisor: </a:t>
              </a:r>
            </a:p>
          </p:txBody>
        </p:sp>
        <p:sp>
          <p:nvSpPr>
            <p:cNvPr id="47110" name="Text Box 5"/>
            <p:cNvSpPr txBox="1">
              <a:spLocks noChangeArrowheads="1"/>
            </p:cNvSpPr>
            <p:nvPr/>
          </p:nvSpPr>
          <p:spPr bwMode="auto">
            <a:xfrm>
              <a:off x="533400" y="3736975"/>
              <a:ext cx="11366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Dividend:</a:t>
              </a:r>
            </a:p>
          </p:txBody>
        </p:sp>
        <p:sp>
          <p:nvSpPr>
            <p:cNvPr id="47111" name="Rectangle 6"/>
            <p:cNvSpPr>
              <a:spLocks noChangeArrowheads="1"/>
            </p:cNvSpPr>
            <p:nvPr/>
          </p:nvSpPr>
          <p:spPr bwMode="auto">
            <a:xfrm>
              <a:off x="38862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2" name="Rectangle 7"/>
            <p:cNvSpPr>
              <a:spLocks noChangeArrowheads="1"/>
            </p:cNvSpPr>
            <p:nvPr/>
          </p:nvSpPr>
          <p:spPr bwMode="auto">
            <a:xfrm>
              <a:off x="48006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3" name="Rectangle 8"/>
            <p:cNvSpPr>
              <a:spLocks noChangeArrowheads="1"/>
            </p:cNvSpPr>
            <p:nvPr/>
          </p:nvSpPr>
          <p:spPr bwMode="auto">
            <a:xfrm>
              <a:off x="5029200" y="5029200"/>
              <a:ext cx="228600" cy="2286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14" name="Rectangle 9"/>
            <p:cNvSpPr>
              <a:spLocks noChangeArrowheads="1"/>
            </p:cNvSpPr>
            <p:nvPr/>
          </p:nvSpPr>
          <p:spPr bwMode="auto">
            <a:xfrm>
              <a:off x="52578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5" name="Rectangle 10"/>
            <p:cNvSpPr>
              <a:spLocks noChangeArrowheads="1"/>
            </p:cNvSpPr>
            <p:nvPr/>
          </p:nvSpPr>
          <p:spPr bwMode="auto">
            <a:xfrm>
              <a:off x="61722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6" name="Rectangle 11"/>
            <p:cNvSpPr>
              <a:spLocks noChangeArrowheads="1"/>
            </p:cNvSpPr>
            <p:nvPr/>
          </p:nvSpPr>
          <p:spPr bwMode="auto">
            <a:xfrm>
              <a:off x="64008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7" name="Rectangle 12"/>
            <p:cNvSpPr>
              <a:spLocks noChangeArrowheads="1"/>
            </p:cNvSpPr>
            <p:nvPr/>
          </p:nvSpPr>
          <p:spPr bwMode="auto">
            <a:xfrm>
              <a:off x="4114800" y="50292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18" name="Rectangle 13"/>
            <p:cNvSpPr>
              <a:spLocks noChangeArrowheads="1"/>
            </p:cNvSpPr>
            <p:nvPr/>
          </p:nvSpPr>
          <p:spPr bwMode="auto">
            <a:xfrm>
              <a:off x="3251326" y="3736975"/>
              <a:ext cx="28725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 dirty="0">
                  <a:latin typeface="Times" pitchFamily="18" charset="0"/>
                </a:rPr>
                <a:t>x</a:t>
              </a:r>
            </a:p>
          </p:txBody>
        </p:sp>
        <p:sp>
          <p:nvSpPr>
            <p:cNvPr id="47119" name="Rectangle 14"/>
            <p:cNvSpPr>
              <a:spLocks noChangeArrowheads="1"/>
            </p:cNvSpPr>
            <p:nvPr/>
          </p:nvSpPr>
          <p:spPr bwMode="auto">
            <a:xfrm>
              <a:off x="3276600" y="4953000"/>
              <a:ext cx="366713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Times" pitchFamily="18" charset="0"/>
                </a:rPr>
                <a:t>2</a:t>
              </a:r>
              <a:r>
                <a:rPr lang="en-US" i="1" baseline="30000" dirty="0">
                  <a:latin typeface="Times" pitchFamily="18" charset="0"/>
                </a:rPr>
                <a:t>k</a:t>
              </a:r>
              <a:endParaRPr lang="en-US" i="1" dirty="0">
                <a:latin typeface="Times" pitchFamily="18" charset="0"/>
              </a:endParaRPr>
            </a:p>
          </p:txBody>
        </p:sp>
        <p:sp>
          <p:nvSpPr>
            <p:cNvPr id="47120" name="Line 15"/>
            <p:cNvSpPr>
              <a:spLocks noChangeShapeType="1"/>
            </p:cNvSpPr>
            <p:nvPr/>
          </p:nvSpPr>
          <p:spPr bwMode="auto">
            <a:xfrm>
              <a:off x="2133600" y="533400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Rectangle 16"/>
            <p:cNvSpPr>
              <a:spLocks noChangeArrowheads="1"/>
            </p:cNvSpPr>
            <p:nvPr/>
          </p:nvSpPr>
          <p:spPr bwMode="auto">
            <a:xfrm>
              <a:off x="3032125" y="4953000"/>
              <a:ext cx="320675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Courier New" pitchFamily="49" charset="0"/>
                </a:rPr>
                <a:t>/</a:t>
              </a:r>
            </a:p>
          </p:txBody>
        </p:sp>
        <p:sp>
          <p:nvSpPr>
            <p:cNvPr id="47122" name="Rectangle 17"/>
            <p:cNvSpPr>
              <a:spLocks noChangeArrowheads="1"/>
            </p:cNvSpPr>
            <p:nvPr/>
          </p:nvSpPr>
          <p:spPr bwMode="auto">
            <a:xfrm>
              <a:off x="2655429" y="5410200"/>
              <a:ext cx="9751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dirty="0">
                  <a:latin typeface="Times" pitchFamily="18" charset="0"/>
                  <a:sym typeface="Symbol" pitchFamily="18" charset="2"/>
                </a:rPr>
                <a:t> </a:t>
              </a:r>
              <a:r>
                <a:rPr lang="en-US" i="1" dirty="0">
                  <a:latin typeface="Times" pitchFamily="18" charset="0"/>
                </a:rPr>
                <a:t>x </a:t>
              </a:r>
              <a:r>
                <a:rPr lang="en-US" dirty="0">
                  <a:latin typeface="Times" pitchFamily="18" charset="0"/>
                </a:rPr>
                <a:t>/ 2</a:t>
              </a:r>
              <a:r>
                <a:rPr lang="en-US" i="1" baseline="30000" dirty="0">
                  <a:latin typeface="Times" pitchFamily="18" charset="0"/>
                </a:rPr>
                <a:t>k </a:t>
              </a:r>
              <a:r>
                <a:rPr lang="en-US" b="1" i="1" baseline="30000" dirty="0">
                  <a:latin typeface="Times" pitchFamily="18" charset="0"/>
                </a:rPr>
                <a:t> </a:t>
              </a:r>
              <a:r>
                <a:rPr lang="en-US" dirty="0">
                  <a:latin typeface="Times" pitchFamily="18" charset="0"/>
                  <a:sym typeface="Symbol" pitchFamily="18" charset="2"/>
                </a:rPr>
                <a:t></a:t>
              </a:r>
            </a:p>
          </p:txBody>
        </p:sp>
        <p:sp>
          <p:nvSpPr>
            <p:cNvPr id="47123" name="Rectangle 18"/>
            <p:cNvSpPr>
              <a:spLocks noChangeArrowheads="1"/>
            </p:cNvSpPr>
            <p:nvPr/>
          </p:nvSpPr>
          <p:spPr bwMode="auto">
            <a:xfrm>
              <a:off x="5486400" y="50292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24" name="Rectangle 19"/>
            <p:cNvSpPr>
              <a:spLocks noChangeArrowheads="1"/>
            </p:cNvSpPr>
            <p:nvPr/>
          </p:nvSpPr>
          <p:spPr bwMode="auto">
            <a:xfrm>
              <a:off x="5029200" y="3505200"/>
              <a:ext cx="28575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 dirty="0">
                  <a:latin typeface="Times" pitchFamily="18" charset="0"/>
                </a:rPr>
                <a:t>k</a:t>
              </a:r>
            </a:p>
          </p:txBody>
        </p:sp>
        <p:sp>
          <p:nvSpPr>
            <p:cNvPr id="47125" name="Rectangle 20"/>
            <p:cNvSpPr>
              <a:spLocks noChangeArrowheads="1"/>
            </p:cNvSpPr>
            <p:nvPr/>
          </p:nvSpPr>
          <p:spPr bwMode="auto">
            <a:xfrm>
              <a:off x="38862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26" name="Rectangle 21"/>
            <p:cNvSpPr>
              <a:spLocks noChangeArrowheads="1"/>
            </p:cNvSpPr>
            <p:nvPr/>
          </p:nvSpPr>
          <p:spPr bwMode="auto">
            <a:xfrm>
              <a:off x="4114800" y="381317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27" name="Rectangle 22"/>
            <p:cNvSpPr>
              <a:spLocks noChangeArrowheads="1"/>
            </p:cNvSpPr>
            <p:nvPr/>
          </p:nvSpPr>
          <p:spPr bwMode="auto">
            <a:xfrm>
              <a:off x="5029200" y="381317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28" name="Rectangle 23"/>
            <p:cNvSpPr>
              <a:spLocks noChangeArrowheads="1"/>
            </p:cNvSpPr>
            <p:nvPr/>
          </p:nvSpPr>
          <p:spPr bwMode="auto">
            <a:xfrm>
              <a:off x="4343400" y="3813175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29" name="Rectangle 24"/>
            <p:cNvSpPr>
              <a:spLocks noChangeArrowheads="1"/>
            </p:cNvSpPr>
            <p:nvPr/>
          </p:nvSpPr>
          <p:spPr bwMode="auto">
            <a:xfrm>
              <a:off x="52578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0" name="Rectangle 25"/>
            <p:cNvSpPr>
              <a:spLocks noChangeArrowheads="1"/>
            </p:cNvSpPr>
            <p:nvPr/>
          </p:nvSpPr>
          <p:spPr bwMode="auto">
            <a:xfrm>
              <a:off x="61722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1" name="Rectangle 26"/>
            <p:cNvSpPr>
              <a:spLocks noChangeArrowheads="1"/>
            </p:cNvSpPr>
            <p:nvPr/>
          </p:nvSpPr>
          <p:spPr bwMode="auto">
            <a:xfrm>
              <a:off x="64008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2" name="Rectangle 27"/>
            <p:cNvSpPr>
              <a:spLocks noChangeArrowheads="1"/>
            </p:cNvSpPr>
            <p:nvPr/>
          </p:nvSpPr>
          <p:spPr bwMode="auto">
            <a:xfrm>
              <a:off x="5486400" y="3813175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33" name="Rectangle 28"/>
            <p:cNvSpPr>
              <a:spLocks noChangeArrowheads="1"/>
            </p:cNvSpPr>
            <p:nvPr/>
          </p:nvSpPr>
          <p:spPr bwMode="auto">
            <a:xfrm>
              <a:off x="52578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34" name="Rectangle 29"/>
            <p:cNvSpPr>
              <a:spLocks noChangeArrowheads="1"/>
            </p:cNvSpPr>
            <p:nvPr/>
          </p:nvSpPr>
          <p:spPr bwMode="auto">
            <a:xfrm>
              <a:off x="5486400" y="54864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35" name="Rectangle 30"/>
            <p:cNvSpPr>
              <a:spLocks noChangeArrowheads="1"/>
            </p:cNvSpPr>
            <p:nvPr/>
          </p:nvSpPr>
          <p:spPr bwMode="auto">
            <a:xfrm>
              <a:off x="6400800" y="54864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36" name="Rectangle 31"/>
            <p:cNvSpPr>
              <a:spLocks noChangeArrowheads="1"/>
            </p:cNvSpPr>
            <p:nvPr/>
          </p:nvSpPr>
          <p:spPr bwMode="auto">
            <a:xfrm>
              <a:off x="5715000" y="54864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37" name="Rectangle 32"/>
            <p:cNvSpPr>
              <a:spLocks noChangeArrowheads="1"/>
            </p:cNvSpPr>
            <p:nvPr/>
          </p:nvSpPr>
          <p:spPr bwMode="auto">
            <a:xfrm>
              <a:off x="38862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8" name="Rectangle 33"/>
            <p:cNvSpPr>
              <a:spLocks noChangeArrowheads="1"/>
            </p:cNvSpPr>
            <p:nvPr/>
          </p:nvSpPr>
          <p:spPr bwMode="auto">
            <a:xfrm>
              <a:off x="48006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39" name="Rectangle 34"/>
            <p:cNvSpPr>
              <a:spLocks noChangeArrowheads="1"/>
            </p:cNvSpPr>
            <p:nvPr/>
          </p:nvSpPr>
          <p:spPr bwMode="auto">
            <a:xfrm>
              <a:off x="50292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40" name="Rectangle 35"/>
            <p:cNvSpPr>
              <a:spLocks noChangeArrowheads="1"/>
            </p:cNvSpPr>
            <p:nvPr/>
          </p:nvSpPr>
          <p:spPr bwMode="auto">
            <a:xfrm>
              <a:off x="4114800" y="54864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41" name="Text Box 36"/>
            <p:cNvSpPr txBox="1">
              <a:spLocks noChangeArrowheads="1"/>
            </p:cNvSpPr>
            <p:nvPr/>
          </p:nvSpPr>
          <p:spPr bwMode="auto">
            <a:xfrm>
              <a:off x="6565828" y="5312008"/>
              <a:ext cx="284428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dirty="0">
                  <a:latin typeface="Helvetica" pitchFamily="34" charset="0"/>
                </a:rPr>
                <a:t>.</a:t>
              </a:r>
            </a:p>
          </p:txBody>
        </p:sp>
        <p:sp>
          <p:nvSpPr>
            <p:cNvPr id="47142" name="Text Box 37"/>
            <p:cNvSpPr txBox="1">
              <a:spLocks noChangeArrowheads="1"/>
            </p:cNvSpPr>
            <p:nvPr/>
          </p:nvSpPr>
          <p:spPr bwMode="auto">
            <a:xfrm>
              <a:off x="6849033" y="4495800"/>
              <a:ext cx="142922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990000"/>
                  </a:solidFill>
                  <a:latin typeface="Helvetica" pitchFamily="34" charset="0"/>
                </a:rPr>
                <a:t>Binary Point</a:t>
              </a:r>
            </a:p>
          </p:txBody>
        </p:sp>
        <p:sp>
          <p:nvSpPr>
            <p:cNvPr id="47143" name="Line 38"/>
            <p:cNvSpPr>
              <a:spLocks noChangeShapeType="1"/>
            </p:cNvSpPr>
            <p:nvPr/>
          </p:nvSpPr>
          <p:spPr bwMode="auto">
            <a:xfrm flipH="1">
              <a:off x="6705600" y="4876800"/>
              <a:ext cx="304800" cy="68580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srgbClr val="990000"/>
                </a:solidFill>
              </a:endParaRPr>
            </a:p>
          </p:txBody>
        </p:sp>
        <p:sp>
          <p:nvSpPr>
            <p:cNvPr id="47144" name="Rectangle 39"/>
            <p:cNvSpPr>
              <a:spLocks noChangeArrowheads="1"/>
            </p:cNvSpPr>
            <p:nvPr/>
          </p:nvSpPr>
          <p:spPr bwMode="auto">
            <a:xfrm>
              <a:off x="38862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45" name="Rectangle 40"/>
            <p:cNvSpPr>
              <a:spLocks noChangeArrowheads="1"/>
            </p:cNvSpPr>
            <p:nvPr/>
          </p:nvSpPr>
          <p:spPr bwMode="auto">
            <a:xfrm>
              <a:off x="3886200" y="4194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46" name="Rectangle 41"/>
            <p:cNvSpPr>
              <a:spLocks noChangeArrowheads="1"/>
            </p:cNvSpPr>
            <p:nvPr/>
          </p:nvSpPr>
          <p:spPr bwMode="auto">
            <a:xfrm>
              <a:off x="4800600" y="4194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47" name="Rectangle 42"/>
            <p:cNvSpPr>
              <a:spLocks noChangeArrowheads="1"/>
            </p:cNvSpPr>
            <p:nvPr/>
          </p:nvSpPr>
          <p:spPr bwMode="auto">
            <a:xfrm>
              <a:off x="5029200" y="4194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48" name="Rectangle 43"/>
            <p:cNvSpPr>
              <a:spLocks noChangeArrowheads="1"/>
            </p:cNvSpPr>
            <p:nvPr/>
          </p:nvSpPr>
          <p:spPr bwMode="auto">
            <a:xfrm>
              <a:off x="5257800" y="4194175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49" name="Rectangle 44"/>
            <p:cNvSpPr>
              <a:spLocks noChangeArrowheads="1"/>
            </p:cNvSpPr>
            <p:nvPr/>
          </p:nvSpPr>
          <p:spPr bwMode="auto">
            <a:xfrm>
              <a:off x="6172200" y="4194175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0" name="Rectangle 45"/>
            <p:cNvSpPr>
              <a:spLocks noChangeArrowheads="1"/>
            </p:cNvSpPr>
            <p:nvPr/>
          </p:nvSpPr>
          <p:spPr bwMode="auto">
            <a:xfrm>
              <a:off x="6400800" y="4194175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1" name="Rectangle 46"/>
            <p:cNvSpPr>
              <a:spLocks noChangeArrowheads="1"/>
            </p:cNvSpPr>
            <p:nvPr/>
          </p:nvSpPr>
          <p:spPr bwMode="auto">
            <a:xfrm>
              <a:off x="4114800" y="4194175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52" name="Rectangle 47"/>
            <p:cNvSpPr>
              <a:spLocks noChangeArrowheads="1"/>
            </p:cNvSpPr>
            <p:nvPr/>
          </p:nvSpPr>
          <p:spPr bwMode="auto">
            <a:xfrm>
              <a:off x="2808209" y="4117975"/>
              <a:ext cx="825579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dirty="0">
                  <a:latin typeface="Times" pitchFamily="18" charset="0"/>
                </a:rPr>
                <a:t>+2</a:t>
              </a:r>
              <a:r>
                <a:rPr lang="en-US" i="1" baseline="30000" dirty="0">
                  <a:latin typeface="Times" pitchFamily="18" charset="0"/>
                </a:rPr>
                <a:t>k </a:t>
              </a:r>
              <a:r>
                <a:rPr lang="en-US" dirty="0">
                  <a:latin typeface="Times" pitchFamily="18" charset="0"/>
                </a:rPr>
                <a:t> –1</a:t>
              </a:r>
            </a:p>
          </p:txBody>
        </p:sp>
        <p:sp>
          <p:nvSpPr>
            <p:cNvPr id="47153" name="Rectangle 48"/>
            <p:cNvSpPr>
              <a:spLocks noChangeArrowheads="1"/>
            </p:cNvSpPr>
            <p:nvPr/>
          </p:nvSpPr>
          <p:spPr bwMode="auto">
            <a:xfrm>
              <a:off x="5486400" y="4194175"/>
              <a:ext cx="6858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54" name="Rectangle 49"/>
            <p:cNvSpPr>
              <a:spLocks noChangeArrowheads="1"/>
            </p:cNvSpPr>
            <p:nvPr/>
          </p:nvSpPr>
          <p:spPr bwMode="auto">
            <a:xfrm>
              <a:off x="6781800" y="54864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5" name="Rectangle 50"/>
            <p:cNvSpPr>
              <a:spLocks noChangeArrowheads="1"/>
            </p:cNvSpPr>
            <p:nvPr/>
          </p:nvSpPr>
          <p:spPr bwMode="auto">
            <a:xfrm>
              <a:off x="7696200" y="54864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6" name="Rectangle 51"/>
            <p:cNvSpPr>
              <a:spLocks noChangeArrowheads="1"/>
            </p:cNvSpPr>
            <p:nvPr/>
          </p:nvSpPr>
          <p:spPr bwMode="auto">
            <a:xfrm>
              <a:off x="7924800" y="54864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7" name="Rectangle 52"/>
            <p:cNvSpPr>
              <a:spLocks noChangeArrowheads="1"/>
            </p:cNvSpPr>
            <p:nvPr/>
          </p:nvSpPr>
          <p:spPr bwMode="auto">
            <a:xfrm>
              <a:off x="7010400" y="5486400"/>
              <a:ext cx="6858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58" name="Line 53"/>
            <p:cNvSpPr>
              <a:spLocks noChangeShapeType="1"/>
            </p:cNvSpPr>
            <p:nvPr/>
          </p:nvSpPr>
          <p:spPr bwMode="auto">
            <a:xfrm>
              <a:off x="2286000" y="449580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9" name="Rectangle 54"/>
            <p:cNvSpPr>
              <a:spLocks noChangeArrowheads="1"/>
            </p:cNvSpPr>
            <p:nvPr/>
          </p:nvSpPr>
          <p:spPr bwMode="auto">
            <a:xfrm>
              <a:off x="3886200" y="4648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0" name="Rectangle 55"/>
            <p:cNvSpPr>
              <a:spLocks noChangeArrowheads="1"/>
            </p:cNvSpPr>
            <p:nvPr/>
          </p:nvSpPr>
          <p:spPr bwMode="auto">
            <a:xfrm>
              <a:off x="4114800" y="46482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61" name="Rectangle 56"/>
            <p:cNvSpPr>
              <a:spLocks noChangeArrowheads="1"/>
            </p:cNvSpPr>
            <p:nvPr/>
          </p:nvSpPr>
          <p:spPr bwMode="auto">
            <a:xfrm>
              <a:off x="5029200" y="46482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62" name="Rectangle 57"/>
            <p:cNvSpPr>
              <a:spLocks noChangeArrowheads="1"/>
            </p:cNvSpPr>
            <p:nvPr/>
          </p:nvSpPr>
          <p:spPr bwMode="auto">
            <a:xfrm>
              <a:off x="4343400" y="46482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63" name="Rectangle 58"/>
            <p:cNvSpPr>
              <a:spLocks noChangeArrowheads="1"/>
            </p:cNvSpPr>
            <p:nvPr/>
          </p:nvSpPr>
          <p:spPr bwMode="auto">
            <a:xfrm>
              <a:off x="5257800" y="46482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4" name="Rectangle 59"/>
            <p:cNvSpPr>
              <a:spLocks noChangeArrowheads="1"/>
            </p:cNvSpPr>
            <p:nvPr/>
          </p:nvSpPr>
          <p:spPr bwMode="auto">
            <a:xfrm>
              <a:off x="6172200" y="46482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5" name="Rectangle 60"/>
            <p:cNvSpPr>
              <a:spLocks noChangeArrowheads="1"/>
            </p:cNvSpPr>
            <p:nvPr/>
          </p:nvSpPr>
          <p:spPr bwMode="auto">
            <a:xfrm>
              <a:off x="6400800" y="46482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6" name="Rectangle 61"/>
            <p:cNvSpPr>
              <a:spLocks noChangeArrowheads="1"/>
            </p:cNvSpPr>
            <p:nvPr/>
          </p:nvSpPr>
          <p:spPr bwMode="auto">
            <a:xfrm>
              <a:off x="5486400" y="4648200"/>
              <a:ext cx="6858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67" name="Rectangle 62"/>
            <p:cNvSpPr>
              <a:spLocks noChangeArrowheads="1"/>
            </p:cNvSpPr>
            <p:nvPr/>
          </p:nvSpPr>
          <p:spPr bwMode="auto">
            <a:xfrm>
              <a:off x="76429" y="5886510"/>
              <a:ext cx="6564618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28600" lvl="2" eaLnBrk="0" hangingPunct="0"/>
              <a:r>
                <a:rPr lang="en-US" sz="2000" b="1" i="1" dirty="0">
                  <a:latin typeface="Helvetica" pitchFamily="34" charset="0"/>
                </a:rPr>
                <a:t>Biasing has no effect; all affected bits are dropped</a:t>
              </a:r>
            </a:p>
          </p:txBody>
        </p:sp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5029200" y="2932668"/>
              <a:ext cx="352035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990000"/>
                  </a:solidFill>
                  <a:latin typeface="Helvetica" pitchFamily="34" charset="0"/>
                </a:rPr>
                <a:t>all bits at positions 0...(k-1) are 0</a:t>
              </a:r>
            </a:p>
          </p:txBody>
        </p:sp>
        <p:sp>
          <p:nvSpPr>
            <p:cNvPr id="66" name="Line 38"/>
            <p:cNvSpPr>
              <a:spLocks noChangeShapeType="1"/>
            </p:cNvSpPr>
            <p:nvPr/>
          </p:nvSpPr>
          <p:spPr bwMode="auto">
            <a:xfrm flipH="1">
              <a:off x="5943600" y="3355976"/>
              <a:ext cx="228600" cy="377824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srgbClr val="99000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7A172-F9F9-4A57-A430-DB67480B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2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Correct Signed Power-of-2 Divide (Cont.)</a:t>
            </a: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8F3268CA-CD02-7B46-A3CF-5EA0615A7C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7595" y="5460443"/>
            <a:ext cx="10972800" cy="1269539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2971800" algn="l"/>
              </a:tabLst>
            </a:pPr>
            <a:r>
              <a:rPr lang="en-US" b="1" dirty="0"/>
              <a:t>  Example, 4 bits: -6 / 2</a:t>
            </a:r>
            <a:r>
              <a:rPr lang="en-US" b="1" baseline="30000" dirty="0"/>
              <a:t>2</a:t>
            </a:r>
            <a:r>
              <a:rPr lang="en-US" b="1" dirty="0"/>
              <a:t> = -1            bias = (1&lt;&lt;2)-1 = 3</a:t>
            </a:r>
          </a:p>
          <a:p>
            <a:pPr marL="646113" lvl="1" indent="-385763">
              <a:tabLst>
                <a:tab pos="2971800" algn="l"/>
              </a:tabLst>
            </a:pPr>
            <a:r>
              <a:rPr lang="en-US" dirty="0"/>
              <a:t>(1010 + 0011) &gt;&gt; 2 = 1101 &gt;&gt; 2 = </a:t>
            </a:r>
            <a:r>
              <a:rPr lang="en-US" i="1" dirty="0">
                <a:solidFill>
                  <a:srgbClr val="FF0000"/>
                </a:solidFill>
              </a:rPr>
              <a:t>11</a:t>
            </a:r>
            <a:r>
              <a:rPr lang="en-US" dirty="0"/>
              <a:t>11 = -1</a:t>
            </a:r>
            <a:r>
              <a:rPr lang="en-US" baseline="-25000" dirty="0"/>
              <a:t>10       </a:t>
            </a:r>
            <a:r>
              <a:rPr lang="en-US" dirty="0"/>
              <a:t>(correct, rounds towards 0)</a:t>
            </a:r>
            <a:endParaRPr lang="en-US" dirty="0">
              <a:solidFill>
                <a:schemeClr val="tx2"/>
              </a:solidFill>
            </a:endParaRPr>
          </a:p>
          <a:p>
            <a:pPr marL="385763" indent="-385763">
              <a:tabLst>
                <a:tab pos="2971800" algn="l"/>
              </a:tabLst>
            </a:pPr>
            <a:r>
              <a:rPr lang="en-US" b="1" dirty="0">
                <a:solidFill>
                  <a:schemeClr val="tx2"/>
                </a:solidFill>
              </a:rPr>
              <a:t>Compiler does that for you (but you need to be able to read it!)</a:t>
            </a:r>
            <a:endParaRPr lang="en-US" b="1" dirty="0"/>
          </a:p>
          <a:p>
            <a:pPr marL="0" indent="0">
              <a:buNone/>
              <a:tabLst>
                <a:tab pos="2971800" algn="l"/>
              </a:tabLst>
            </a:pPr>
            <a:endParaRPr lang="en-US" baseline="-25000" dirty="0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2133600" y="3367088"/>
            <a:ext cx="10096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Divisor: 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2057400" y="1538288"/>
            <a:ext cx="11366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Dividend:</a:t>
            </a: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2072985" y="685801"/>
            <a:ext cx="288893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chemeClr val="tx2"/>
                </a:solidFill>
              </a:rPr>
              <a:t>Case 2: Rounding</a:t>
            </a: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54102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63246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37" name="Rectangle 8"/>
          <p:cNvSpPr>
            <a:spLocks noChangeArrowheads="1"/>
          </p:cNvSpPr>
          <p:nvPr/>
        </p:nvSpPr>
        <p:spPr bwMode="auto">
          <a:xfrm>
            <a:off x="6553200" y="3443288"/>
            <a:ext cx="228600" cy="22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38" name="Rectangle 9"/>
          <p:cNvSpPr>
            <a:spLocks noChangeArrowheads="1"/>
          </p:cNvSpPr>
          <p:nvPr/>
        </p:nvSpPr>
        <p:spPr bwMode="auto">
          <a:xfrm>
            <a:off x="67818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39" name="Rectangle 10"/>
          <p:cNvSpPr>
            <a:spLocks noChangeArrowheads="1"/>
          </p:cNvSpPr>
          <p:nvPr/>
        </p:nvSpPr>
        <p:spPr bwMode="auto">
          <a:xfrm>
            <a:off x="76962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40" name="Rectangle 11"/>
          <p:cNvSpPr>
            <a:spLocks noChangeArrowheads="1"/>
          </p:cNvSpPr>
          <p:nvPr/>
        </p:nvSpPr>
        <p:spPr bwMode="auto">
          <a:xfrm>
            <a:off x="79248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41" name="Rectangle 12"/>
          <p:cNvSpPr>
            <a:spLocks noChangeArrowheads="1"/>
          </p:cNvSpPr>
          <p:nvPr/>
        </p:nvSpPr>
        <p:spPr bwMode="auto">
          <a:xfrm>
            <a:off x="5638800" y="34432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42" name="Rectangle 13"/>
          <p:cNvSpPr>
            <a:spLocks noChangeArrowheads="1"/>
          </p:cNvSpPr>
          <p:nvPr/>
        </p:nvSpPr>
        <p:spPr bwMode="auto">
          <a:xfrm>
            <a:off x="4800600" y="1538288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" pitchFamily="18" charset="0"/>
              </a:rPr>
              <a:t>x</a:t>
            </a:r>
          </a:p>
        </p:txBody>
      </p:sp>
      <p:sp>
        <p:nvSpPr>
          <p:cNvPr id="48143" name="Rectangle 14"/>
          <p:cNvSpPr>
            <a:spLocks noChangeArrowheads="1"/>
          </p:cNvSpPr>
          <p:nvPr/>
        </p:nvSpPr>
        <p:spPr bwMode="auto">
          <a:xfrm>
            <a:off x="4800601" y="3367088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" pitchFamily="18" charset="0"/>
              </a:rPr>
              <a:t>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48144" name="Line 15"/>
          <p:cNvSpPr>
            <a:spLocks noChangeShapeType="1"/>
          </p:cNvSpPr>
          <p:nvPr/>
        </p:nvSpPr>
        <p:spPr bwMode="auto">
          <a:xfrm>
            <a:off x="3657600" y="3748088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Rectangle 16"/>
          <p:cNvSpPr>
            <a:spLocks noChangeArrowheads="1"/>
          </p:cNvSpPr>
          <p:nvPr/>
        </p:nvSpPr>
        <p:spPr bwMode="auto">
          <a:xfrm>
            <a:off x="4419601" y="3367088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/</a:t>
            </a:r>
          </a:p>
        </p:txBody>
      </p:sp>
      <p:sp>
        <p:nvSpPr>
          <p:cNvPr id="48146" name="Rectangle 17"/>
          <p:cNvSpPr>
            <a:spLocks noChangeArrowheads="1"/>
          </p:cNvSpPr>
          <p:nvPr/>
        </p:nvSpPr>
        <p:spPr bwMode="auto">
          <a:xfrm>
            <a:off x="4192391" y="3821668"/>
            <a:ext cx="9622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Times" pitchFamily="18" charset="0"/>
                <a:sym typeface="Symbol" pitchFamily="18" charset="2"/>
              </a:rPr>
              <a:t> </a:t>
            </a:r>
            <a:r>
              <a:rPr lang="en-US" i="1" dirty="0">
                <a:latin typeface="Times" pitchFamily="18" charset="0"/>
              </a:rPr>
              <a:t>x </a:t>
            </a:r>
            <a:r>
              <a:rPr lang="en-US" dirty="0">
                <a:latin typeface="Times" pitchFamily="18" charset="0"/>
              </a:rPr>
              <a:t>/ 2</a:t>
            </a:r>
            <a:r>
              <a:rPr lang="en-US" i="1" baseline="30000" dirty="0">
                <a:latin typeface="Times" pitchFamily="18" charset="0"/>
              </a:rPr>
              <a:t>k </a:t>
            </a:r>
            <a:r>
              <a:rPr lang="en-US" b="1" i="1" baseline="30000" dirty="0">
                <a:latin typeface="Times" pitchFamily="18" charset="0"/>
              </a:rPr>
              <a:t> </a:t>
            </a:r>
            <a:r>
              <a:rPr lang="en-US" dirty="0">
                <a:latin typeface="Times" pitchFamily="18" charset="0"/>
                <a:sym typeface="Symbol" pitchFamily="18" charset="2"/>
              </a:rPr>
              <a:t></a:t>
            </a:r>
          </a:p>
        </p:txBody>
      </p:sp>
      <p:sp>
        <p:nvSpPr>
          <p:cNvPr id="48147" name="Rectangle 18"/>
          <p:cNvSpPr>
            <a:spLocks noChangeArrowheads="1"/>
          </p:cNvSpPr>
          <p:nvPr/>
        </p:nvSpPr>
        <p:spPr bwMode="auto">
          <a:xfrm>
            <a:off x="7010400" y="34432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48" name="Rectangle 19"/>
          <p:cNvSpPr>
            <a:spLocks noChangeArrowheads="1"/>
          </p:cNvSpPr>
          <p:nvPr/>
        </p:nvSpPr>
        <p:spPr bwMode="auto">
          <a:xfrm>
            <a:off x="6553200" y="1309688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k</a:t>
            </a:r>
          </a:p>
        </p:txBody>
      </p:sp>
      <p:sp>
        <p:nvSpPr>
          <p:cNvPr id="48149" name="Rectangle 20"/>
          <p:cNvSpPr>
            <a:spLocks noChangeArrowheads="1"/>
          </p:cNvSpPr>
          <p:nvPr/>
        </p:nvSpPr>
        <p:spPr bwMode="auto">
          <a:xfrm>
            <a:off x="5410200" y="1614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50" name="Rectangle 21"/>
          <p:cNvSpPr>
            <a:spLocks noChangeArrowheads="1"/>
          </p:cNvSpPr>
          <p:nvPr/>
        </p:nvSpPr>
        <p:spPr bwMode="auto">
          <a:xfrm>
            <a:off x="5638800" y="1614488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1" name="Rectangle 22"/>
          <p:cNvSpPr>
            <a:spLocks noChangeArrowheads="1"/>
          </p:cNvSpPr>
          <p:nvPr/>
        </p:nvSpPr>
        <p:spPr bwMode="auto">
          <a:xfrm>
            <a:off x="6553200" y="1614488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2" name="Rectangle 23"/>
          <p:cNvSpPr>
            <a:spLocks noChangeArrowheads="1"/>
          </p:cNvSpPr>
          <p:nvPr/>
        </p:nvSpPr>
        <p:spPr bwMode="auto">
          <a:xfrm>
            <a:off x="5867400" y="1614488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53" name="Rectangle 24"/>
          <p:cNvSpPr>
            <a:spLocks noChangeArrowheads="1"/>
          </p:cNvSpPr>
          <p:nvPr/>
        </p:nvSpPr>
        <p:spPr bwMode="auto">
          <a:xfrm>
            <a:off x="6781800" y="1614488"/>
            <a:ext cx="2286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4" name="Rectangle 25"/>
          <p:cNvSpPr>
            <a:spLocks noChangeArrowheads="1"/>
          </p:cNvSpPr>
          <p:nvPr/>
        </p:nvSpPr>
        <p:spPr bwMode="auto">
          <a:xfrm>
            <a:off x="7696200" y="1614488"/>
            <a:ext cx="2286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5" name="Rectangle 26"/>
          <p:cNvSpPr>
            <a:spLocks noChangeArrowheads="1"/>
          </p:cNvSpPr>
          <p:nvPr/>
        </p:nvSpPr>
        <p:spPr bwMode="auto">
          <a:xfrm>
            <a:off x="7924800" y="1614488"/>
            <a:ext cx="2286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6" name="Rectangle 27"/>
          <p:cNvSpPr>
            <a:spLocks noChangeArrowheads="1"/>
          </p:cNvSpPr>
          <p:nvPr/>
        </p:nvSpPr>
        <p:spPr bwMode="auto">
          <a:xfrm>
            <a:off x="7010400" y="1614488"/>
            <a:ext cx="6858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57" name="Rectangle 28"/>
          <p:cNvSpPr>
            <a:spLocks noChangeArrowheads="1"/>
          </p:cNvSpPr>
          <p:nvPr/>
        </p:nvSpPr>
        <p:spPr bwMode="auto">
          <a:xfrm>
            <a:off x="67818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58" name="Rectangle 29"/>
          <p:cNvSpPr>
            <a:spLocks noChangeArrowheads="1"/>
          </p:cNvSpPr>
          <p:nvPr/>
        </p:nvSpPr>
        <p:spPr bwMode="auto">
          <a:xfrm>
            <a:off x="7010400" y="3900488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9" name="Rectangle 30"/>
          <p:cNvSpPr>
            <a:spLocks noChangeArrowheads="1"/>
          </p:cNvSpPr>
          <p:nvPr/>
        </p:nvSpPr>
        <p:spPr bwMode="auto">
          <a:xfrm>
            <a:off x="7924800" y="3900488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60" name="Rectangle 31"/>
          <p:cNvSpPr>
            <a:spLocks noChangeArrowheads="1"/>
          </p:cNvSpPr>
          <p:nvPr/>
        </p:nvSpPr>
        <p:spPr bwMode="auto">
          <a:xfrm>
            <a:off x="7239000" y="3900488"/>
            <a:ext cx="6858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61" name="Rectangle 32"/>
          <p:cNvSpPr>
            <a:spLocks noChangeArrowheads="1"/>
          </p:cNvSpPr>
          <p:nvPr/>
        </p:nvSpPr>
        <p:spPr bwMode="auto">
          <a:xfrm>
            <a:off x="54102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62" name="Rectangle 33"/>
          <p:cNvSpPr>
            <a:spLocks noChangeArrowheads="1"/>
          </p:cNvSpPr>
          <p:nvPr/>
        </p:nvSpPr>
        <p:spPr bwMode="auto">
          <a:xfrm>
            <a:off x="63246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63" name="Rectangle 34"/>
          <p:cNvSpPr>
            <a:spLocks noChangeArrowheads="1"/>
          </p:cNvSpPr>
          <p:nvPr/>
        </p:nvSpPr>
        <p:spPr bwMode="auto">
          <a:xfrm>
            <a:off x="65532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64" name="Rectangle 35"/>
          <p:cNvSpPr>
            <a:spLocks noChangeArrowheads="1"/>
          </p:cNvSpPr>
          <p:nvPr/>
        </p:nvSpPr>
        <p:spPr bwMode="auto">
          <a:xfrm>
            <a:off x="5638800" y="39004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68" name="Rectangle 39"/>
          <p:cNvSpPr>
            <a:spLocks noChangeArrowheads="1"/>
          </p:cNvSpPr>
          <p:nvPr/>
        </p:nvSpPr>
        <p:spPr bwMode="auto">
          <a:xfrm>
            <a:off x="54102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69" name="Rectangle 40"/>
          <p:cNvSpPr>
            <a:spLocks noChangeArrowheads="1"/>
          </p:cNvSpPr>
          <p:nvPr/>
        </p:nvSpPr>
        <p:spPr bwMode="auto">
          <a:xfrm>
            <a:off x="5410200" y="1995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70" name="Rectangle 41"/>
          <p:cNvSpPr>
            <a:spLocks noChangeArrowheads="1"/>
          </p:cNvSpPr>
          <p:nvPr/>
        </p:nvSpPr>
        <p:spPr bwMode="auto">
          <a:xfrm>
            <a:off x="6324600" y="1995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71" name="Rectangle 42"/>
          <p:cNvSpPr>
            <a:spLocks noChangeArrowheads="1"/>
          </p:cNvSpPr>
          <p:nvPr/>
        </p:nvSpPr>
        <p:spPr bwMode="auto">
          <a:xfrm>
            <a:off x="6553200" y="1995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72" name="Rectangle 43"/>
          <p:cNvSpPr>
            <a:spLocks noChangeArrowheads="1"/>
          </p:cNvSpPr>
          <p:nvPr/>
        </p:nvSpPr>
        <p:spPr bwMode="auto">
          <a:xfrm>
            <a:off x="6781800" y="1995488"/>
            <a:ext cx="2286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73" name="Rectangle 44"/>
          <p:cNvSpPr>
            <a:spLocks noChangeArrowheads="1"/>
          </p:cNvSpPr>
          <p:nvPr/>
        </p:nvSpPr>
        <p:spPr bwMode="auto">
          <a:xfrm>
            <a:off x="7696200" y="1995488"/>
            <a:ext cx="2286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74" name="Rectangle 45"/>
          <p:cNvSpPr>
            <a:spLocks noChangeArrowheads="1"/>
          </p:cNvSpPr>
          <p:nvPr/>
        </p:nvSpPr>
        <p:spPr bwMode="auto">
          <a:xfrm>
            <a:off x="7924800" y="1995488"/>
            <a:ext cx="2286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75" name="Rectangle 46"/>
          <p:cNvSpPr>
            <a:spLocks noChangeArrowheads="1"/>
          </p:cNvSpPr>
          <p:nvPr/>
        </p:nvSpPr>
        <p:spPr bwMode="auto">
          <a:xfrm>
            <a:off x="5638800" y="19954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76" name="Rectangle 47"/>
          <p:cNvSpPr>
            <a:spLocks noChangeArrowheads="1"/>
          </p:cNvSpPr>
          <p:nvPr/>
        </p:nvSpPr>
        <p:spPr bwMode="auto">
          <a:xfrm>
            <a:off x="4332210" y="1919288"/>
            <a:ext cx="82557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Times" pitchFamily="18" charset="0"/>
              </a:rPr>
              <a:t>+2</a:t>
            </a:r>
            <a:r>
              <a:rPr lang="en-US" i="1" baseline="30000" dirty="0">
                <a:latin typeface="Times" pitchFamily="18" charset="0"/>
              </a:rPr>
              <a:t>k </a:t>
            </a:r>
            <a:r>
              <a:rPr lang="en-US" dirty="0">
                <a:latin typeface="Times" pitchFamily="18" charset="0"/>
              </a:rPr>
              <a:t> –1</a:t>
            </a:r>
          </a:p>
        </p:txBody>
      </p:sp>
      <p:sp>
        <p:nvSpPr>
          <p:cNvPr id="48177" name="Rectangle 48"/>
          <p:cNvSpPr>
            <a:spLocks noChangeArrowheads="1"/>
          </p:cNvSpPr>
          <p:nvPr/>
        </p:nvSpPr>
        <p:spPr bwMode="auto">
          <a:xfrm>
            <a:off x="7010400" y="1995488"/>
            <a:ext cx="685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78" name="Line 49"/>
          <p:cNvSpPr>
            <a:spLocks noChangeShapeType="1"/>
          </p:cNvSpPr>
          <p:nvPr/>
        </p:nvSpPr>
        <p:spPr bwMode="auto">
          <a:xfrm>
            <a:off x="3810000" y="2297113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9" name="Rectangle 50"/>
          <p:cNvSpPr>
            <a:spLocks noChangeArrowheads="1"/>
          </p:cNvSpPr>
          <p:nvPr/>
        </p:nvSpPr>
        <p:spPr bwMode="auto">
          <a:xfrm>
            <a:off x="5410200" y="2449513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80" name="Rectangle 51"/>
          <p:cNvSpPr>
            <a:spLocks noChangeArrowheads="1"/>
          </p:cNvSpPr>
          <p:nvPr/>
        </p:nvSpPr>
        <p:spPr bwMode="auto">
          <a:xfrm>
            <a:off x="5638800" y="2449513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1" name="Rectangle 52"/>
          <p:cNvSpPr>
            <a:spLocks noChangeArrowheads="1"/>
          </p:cNvSpPr>
          <p:nvPr/>
        </p:nvSpPr>
        <p:spPr bwMode="auto">
          <a:xfrm>
            <a:off x="6553200" y="2449513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2" name="Rectangle 53"/>
          <p:cNvSpPr>
            <a:spLocks noChangeArrowheads="1"/>
          </p:cNvSpPr>
          <p:nvPr/>
        </p:nvSpPr>
        <p:spPr bwMode="auto">
          <a:xfrm>
            <a:off x="5867400" y="2449513"/>
            <a:ext cx="6858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83" name="Rectangle 54"/>
          <p:cNvSpPr>
            <a:spLocks noChangeArrowheads="1"/>
          </p:cNvSpPr>
          <p:nvPr/>
        </p:nvSpPr>
        <p:spPr bwMode="auto">
          <a:xfrm>
            <a:off x="6781800" y="2449513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4" name="Rectangle 55"/>
          <p:cNvSpPr>
            <a:spLocks noChangeArrowheads="1"/>
          </p:cNvSpPr>
          <p:nvPr/>
        </p:nvSpPr>
        <p:spPr bwMode="auto">
          <a:xfrm>
            <a:off x="7696200" y="2449513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5" name="Rectangle 56"/>
          <p:cNvSpPr>
            <a:spLocks noChangeArrowheads="1"/>
          </p:cNvSpPr>
          <p:nvPr/>
        </p:nvSpPr>
        <p:spPr bwMode="auto">
          <a:xfrm>
            <a:off x="7924800" y="2449513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6" name="Rectangle 57"/>
          <p:cNvSpPr>
            <a:spLocks noChangeArrowheads="1"/>
          </p:cNvSpPr>
          <p:nvPr/>
        </p:nvSpPr>
        <p:spPr bwMode="auto">
          <a:xfrm>
            <a:off x="7010400" y="2449513"/>
            <a:ext cx="6858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87" name="Rectangle 58"/>
          <p:cNvSpPr>
            <a:spLocks noChangeArrowheads="1"/>
          </p:cNvSpPr>
          <p:nvPr/>
        </p:nvSpPr>
        <p:spPr bwMode="auto">
          <a:xfrm>
            <a:off x="1534321" y="4800600"/>
            <a:ext cx="653255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 eaLnBrk="0" hangingPunct="0"/>
            <a:r>
              <a:rPr lang="en-US" sz="2000" b="1" i="1" dirty="0">
                <a:latin typeface="Helvetica" pitchFamily="34" charset="0"/>
              </a:rPr>
              <a:t>Biasing adds 1 to final result; just what we wanted</a:t>
            </a:r>
          </a:p>
        </p:txBody>
      </p:sp>
      <p:sp>
        <p:nvSpPr>
          <p:cNvPr id="48188" name="Rectangle 59"/>
          <p:cNvSpPr>
            <a:spLocks noChangeArrowheads="1"/>
          </p:cNvSpPr>
          <p:nvPr/>
        </p:nvSpPr>
        <p:spPr bwMode="auto">
          <a:xfrm>
            <a:off x="8305800" y="3900488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9" name="Rectangle 60"/>
          <p:cNvSpPr>
            <a:spLocks noChangeArrowheads="1"/>
          </p:cNvSpPr>
          <p:nvPr/>
        </p:nvSpPr>
        <p:spPr bwMode="auto">
          <a:xfrm>
            <a:off x="9220200" y="3900488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90" name="Rectangle 61"/>
          <p:cNvSpPr>
            <a:spLocks noChangeArrowheads="1"/>
          </p:cNvSpPr>
          <p:nvPr/>
        </p:nvSpPr>
        <p:spPr bwMode="auto">
          <a:xfrm>
            <a:off x="9448800" y="3900488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91" name="Rectangle 62"/>
          <p:cNvSpPr>
            <a:spLocks noChangeArrowheads="1"/>
          </p:cNvSpPr>
          <p:nvPr/>
        </p:nvSpPr>
        <p:spPr bwMode="auto">
          <a:xfrm>
            <a:off x="8534400" y="3900488"/>
            <a:ext cx="6858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92" name="AutoShape 63"/>
          <p:cNvSpPr>
            <a:spLocks/>
          </p:cNvSpPr>
          <p:nvPr/>
        </p:nvSpPr>
        <p:spPr bwMode="auto">
          <a:xfrm rot="-5400000">
            <a:off x="6096000" y="22860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3" name="Text Box 64"/>
          <p:cNvSpPr txBox="1">
            <a:spLocks noChangeArrowheads="1"/>
          </p:cNvSpPr>
          <p:nvPr/>
        </p:nvSpPr>
        <p:spPr bwMode="auto">
          <a:xfrm>
            <a:off x="5257801" y="2909888"/>
            <a:ext cx="196720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Incremented by 1</a:t>
            </a:r>
          </a:p>
        </p:txBody>
      </p:sp>
      <p:sp>
        <p:nvSpPr>
          <p:cNvPr id="48194" name="AutoShape 65"/>
          <p:cNvSpPr>
            <a:spLocks/>
          </p:cNvSpPr>
          <p:nvPr/>
        </p:nvSpPr>
        <p:spPr bwMode="auto">
          <a:xfrm rot="-5400000">
            <a:off x="7467600" y="3733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5" name="Text Box 66"/>
          <p:cNvSpPr txBox="1">
            <a:spLocks noChangeArrowheads="1"/>
          </p:cNvSpPr>
          <p:nvPr/>
        </p:nvSpPr>
        <p:spPr bwMode="auto">
          <a:xfrm>
            <a:off x="6629401" y="4419600"/>
            <a:ext cx="196720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Incremented by 1</a:t>
            </a:r>
          </a:p>
        </p:txBody>
      </p:sp>
      <p:sp>
        <p:nvSpPr>
          <p:cNvPr id="67" name="Text Box 36"/>
          <p:cNvSpPr txBox="1">
            <a:spLocks noChangeArrowheads="1"/>
          </p:cNvSpPr>
          <p:nvPr/>
        </p:nvSpPr>
        <p:spPr bwMode="auto">
          <a:xfrm>
            <a:off x="8089828" y="3711808"/>
            <a:ext cx="284428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Helvetica" pitchFamily="34" charset="0"/>
              </a:rPr>
              <a:t>.</a:t>
            </a:r>
          </a:p>
        </p:txBody>
      </p:sp>
      <p:sp>
        <p:nvSpPr>
          <p:cNvPr id="68" name="Text Box 37"/>
          <p:cNvSpPr txBox="1">
            <a:spLocks noChangeArrowheads="1"/>
          </p:cNvSpPr>
          <p:nvPr/>
        </p:nvSpPr>
        <p:spPr bwMode="auto">
          <a:xfrm>
            <a:off x="8373033" y="2895600"/>
            <a:ext cx="14292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990000"/>
                </a:solidFill>
                <a:latin typeface="Helvetica" pitchFamily="34" charset="0"/>
              </a:rPr>
              <a:t>Binary Point</a:t>
            </a:r>
          </a:p>
        </p:txBody>
      </p:sp>
      <p:sp>
        <p:nvSpPr>
          <p:cNvPr id="69" name="Line 38"/>
          <p:cNvSpPr>
            <a:spLocks noChangeShapeType="1"/>
          </p:cNvSpPr>
          <p:nvPr/>
        </p:nvSpPr>
        <p:spPr bwMode="auto">
          <a:xfrm flipH="1">
            <a:off x="8229600" y="3276600"/>
            <a:ext cx="304800" cy="68580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70" name="Text Box 37"/>
          <p:cNvSpPr txBox="1">
            <a:spLocks noChangeArrowheads="1"/>
          </p:cNvSpPr>
          <p:nvPr/>
        </p:nvSpPr>
        <p:spPr bwMode="auto">
          <a:xfrm>
            <a:off x="6398720" y="914400"/>
            <a:ext cx="38538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990000"/>
                </a:solidFill>
                <a:latin typeface="Helvetica" pitchFamily="34" charset="0"/>
              </a:rPr>
              <a:t>some bits at positions 0...(k-1) are 1</a:t>
            </a:r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 flipH="1">
            <a:off x="7467600" y="1230313"/>
            <a:ext cx="228600" cy="293687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C66A0-C12A-45A0-9826-492A4010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9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Addition</a:t>
            </a:r>
          </a:p>
          <a:p>
            <a:r>
              <a:rPr lang="en-US" dirty="0"/>
              <a:t>Negation and Subtraction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Shifting</a:t>
            </a:r>
          </a:p>
          <a:p>
            <a:r>
              <a:rPr lang="en-US" dirty="0"/>
              <a:t>Bit Masks</a:t>
            </a:r>
          </a:p>
          <a:p>
            <a:r>
              <a:rPr lang="en-US" dirty="0"/>
              <a:t>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Addition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Like grade-school addition, but in base 2, and ignores final carry</a:t>
            </a:r>
          </a:p>
          <a:p>
            <a:pPr lvl="1"/>
            <a:r>
              <a:rPr lang="en-US" dirty="0"/>
              <a:t>If you want, can do addition in base 10 and convert to base 2. Same result!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8</a:t>
            </a:r>
            <a:r>
              <a:rPr lang="en-US" b="1" baseline="-25000" dirty="0"/>
              <a:t>10</a:t>
            </a:r>
            <a:r>
              <a:rPr lang="en-US" b="1" dirty="0"/>
              <a:t>  ✔</a:t>
            </a:r>
            <a:endParaRPr lang="en-US" b="1" baseline="-25000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801773" y="3388925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282401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5013760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526187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74046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827408" y="322173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65157" y="322173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767342-CE82-F34C-A8EA-4E70B3618311}"/>
              </a:ext>
            </a:extLst>
          </p:cNvPr>
          <p:cNvSpPr txBox="1"/>
          <p:nvPr/>
        </p:nvSpPr>
        <p:spPr>
          <a:xfrm>
            <a:off x="4320474" y="322173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82401" y="4402355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75603-1738-4A33-8290-467C082F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Addition and Overflow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What happens if the numbers get too big?</a:t>
            </a:r>
          </a:p>
          <a:p>
            <a:pPr eaLnBrk="1" hangingPunct="1"/>
            <a:r>
              <a:rPr lang="en-US" b="1" dirty="0"/>
              <a:t>Example: Adding two 4-bit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13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16</a:t>
            </a:r>
            <a:r>
              <a:rPr lang="en-US" b="1" baseline="-25000" dirty="0"/>
              <a:t>10</a:t>
            </a:r>
          </a:p>
          <a:p>
            <a:pPr lvl="2"/>
            <a:r>
              <a:rPr lang="en-US" dirty="0"/>
              <a:t>Too large for 4 bits! Overflow</a:t>
            </a:r>
          </a:p>
          <a:p>
            <a:pPr lvl="2"/>
            <a:r>
              <a:rPr lang="en-US" dirty="0"/>
              <a:t>Result is the 4 least significant bits (all we can fit): so 0</a:t>
            </a:r>
            <a:r>
              <a:rPr lang="en-US" baseline="-25000" dirty="0"/>
              <a:t>10</a:t>
            </a:r>
          </a:p>
          <a:p>
            <a:pPr lvl="2"/>
            <a:r>
              <a:rPr lang="en-US" dirty="0"/>
              <a:t>Gives us modular (= modulo) behavior: 16 modulo 2</a:t>
            </a:r>
            <a:r>
              <a:rPr lang="en-US" baseline="30000" dirty="0"/>
              <a:t>4</a:t>
            </a:r>
            <a:r>
              <a:rPr lang="en-US" dirty="0"/>
              <a:t> = 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D30882-0358-374C-B4B3-F773CFA3F28B}"/>
              </a:ext>
            </a:extLst>
          </p:cNvPr>
          <p:cNvSpPr txBox="1"/>
          <p:nvPr/>
        </p:nvSpPr>
        <p:spPr>
          <a:xfrm>
            <a:off x="4118774" y="2644169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9251FA-484F-4A48-916E-FD21A58E63F9}"/>
              </a:ext>
            </a:extLst>
          </p:cNvPr>
          <p:cNvSpPr txBox="1"/>
          <p:nvPr/>
        </p:nvSpPr>
        <p:spPr>
          <a:xfrm>
            <a:off x="4596384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B93914-111B-7B45-A1CB-B5552C34898E}"/>
              </a:ext>
            </a:extLst>
          </p:cNvPr>
          <p:cNvSpPr txBox="1"/>
          <p:nvPr/>
        </p:nvSpPr>
        <p:spPr>
          <a:xfrm>
            <a:off x="5327743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C6E854-FBA5-6346-A439-D7E47BE7699C}"/>
              </a:ext>
            </a:extLst>
          </p:cNvPr>
          <p:cNvSpPr txBox="1"/>
          <p:nvPr/>
        </p:nvSpPr>
        <p:spPr>
          <a:xfrm>
            <a:off x="4840170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A0F7F9-D0A3-7D47-98A3-F85906DD8CB5}"/>
              </a:ext>
            </a:extLst>
          </p:cNvPr>
          <p:cNvSpPr txBox="1"/>
          <p:nvPr/>
        </p:nvSpPr>
        <p:spPr>
          <a:xfrm>
            <a:off x="5088029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ABFCB6-DDE2-FA42-83AF-CCE92B402480}"/>
              </a:ext>
            </a:extLst>
          </p:cNvPr>
          <p:cNvSpPr txBox="1"/>
          <p:nvPr/>
        </p:nvSpPr>
        <p:spPr>
          <a:xfrm>
            <a:off x="5146708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A66DB9-281A-A840-875D-CFEDB2AB5C3B}"/>
              </a:ext>
            </a:extLst>
          </p:cNvPr>
          <p:cNvSpPr txBox="1"/>
          <p:nvPr/>
        </p:nvSpPr>
        <p:spPr>
          <a:xfrm>
            <a:off x="4884457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FE72E8-7391-1A47-AA77-3E2982010CCD}"/>
              </a:ext>
            </a:extLst>
          </p:cNvPr>
          <p:cNvSpPr txBox="1"/>
          <p:nvPr/>
        </p:nvSpPr>
        <p:spPr>
          <a:xfrm>
            <a:off x="463977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A6FC01-5E4C-ED40-8CE5-A54E68305E5A}"/>
              </a:ext>
            </a:extLst>
          </p:cNvPr>
          <p:cNvSpPr txBox="1"/>
          <p:nvPr/>
        </p:nvSpPr>
        <p:spPr>
          <a:xfrm>
            <a:off x="4366549" y="368547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9D90C4-12DC-5944-A18E-ECE9EA6A3E57}"/>
              </a:ext>
            </a:extLst>
          </p:cNvPr>
          <p:cNvSpPr txBox="1"/>
          <p:nvPr/>
        </p:nvSpPr>
        <p:spPr>
          <a:xfrm>
            <a:off x="441479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025E6C-F302-4A0E-8DAF-807D8D1C5B33}"/>
              </a:ext>
            </a:extLst>
          </p:cNvPr>
          <p:cNvCxnSpPr/>
          <p:nvPr/>
        </p:nvCxnSpPr>
        <p:spPr>
          <a:xfrm>
            <a:off x="4599402" y="3721387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A5728-E93C-48C5-982A-DA5849CD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9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behavior in binary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2FE59A-8E75-4512-A6BD-CBFBA7A960EC}"/>
              </a:ext>
            </a:extLst>
          </p:cNvPr>
          <p:cNvGrpSpPr/>
          <p:nvPr/>
        </p:nvGrpSpPr>
        <p:grpSpPr>
          <a:xfrm>
            <a:off x="3734803" y="1559433"/>
            <a:ext cx="4551706" cy="3760541"/>
            <a:chOff x="3718560" y="1559433"/>
            <a:chExt cx="4551706" cy="37605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59E5085-BD60-4CA0-B198-045706CBDD5E}"/>
                </a:ext>
              </a:extLst>
            </p:cNvPr>
            <p:cNvSpPr/>
            <p:nvPr/>
          </p:nvSpPr>
          <p:spPr>
            <a:xfrm>
              <a:off x="4637050" y="2103755"/>
              <a:ext cx="2645664" cy="26456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A110E5-E385-40C5-9DA8-2E3028B90648}"/>
                </a:ext>
              </a:extLst>
            </p:cNvPr>
            <p:cNvSpPr txBox="1"/>
            <p:nvPr/>
          </p:nvSpPr>
          <p:spPr>
            <a:xfrm>
              <a:off x="5588026" y="4950642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AD52AD-C73D-458A-804B-79E21F433E26}"/>
                </a:ext>
              </a:extLst>
            </p:cNvPr>
            <p:cNvSpPr txBox="1"/>
            <p:nvPr/>
          </p:nvSpPr>
          <p:spPr>
            <a:xfrm>
              <a:off x="5588026" y="1559433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19CF57-C94C-4B80-A9D5-2ED4642DAA0D}"/>
                </a:ext>
              </a:extLst>
            </p:cNvPr>
            <p:cNvSpPr txBox="1"/>
            <p:nvPr/>
          </p:nvSpPr>
          <p:spPr>
            <a:xfrm>
              <a:off x="7526554" y="324433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444EC5-E03F-4966-AAC2-D1232301C501}"/>
                </a:ext>
              </a:extLst>
            </p:cNvPr>
            <p:cNvSpPr txBox="1"/>
            <p:nvPr/>
          </p:nvSpPr>
          <p:spPr>
            <a:xfrm>
              <a:off x="3718560" y="323340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466B65-1865-4F2C-A706-5C49FECE393F}"/>
                </a:ext>
              </a:extLst>
            </p:cNvPr>
            <p:cNvSpPr txBox="1"/>
            <p:nvPr/>
          </p:nvSpPr>
          <p:spPr>
            <a:xfrm>
              <a:off x="7311188" y="268843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0011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B3E1DD-F0B5-4D0D-AA70-35BB9F558B10}"/>
                </a:ext>
              </a:extLst>
            </p:cNvPr>
            <p:cNvSpPr txBox="1"/>
            <p:nvPr/>
          </p:nvSpPr>
          <p:spPr>
            <a:xfrm>
              <a:off x="6939332" y="2093246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23D943-A8C8-4FA1-9309-EE6D968F5AB8}"/>
                </a:ext>
              </a:extLst>
            </p:cNvPr>
            <p:cNvSpPr txBox="1"/>
            <p:nvPr/>
          </p:nvSpPr>
          <p:spPr>
            <a:xfrm>
              <a:off x="6396787" y="172391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3E8050-60F9-4F98-B4E1-243477EDDF08}"/>
                </a:ext>
              </a:extLst>
            </p:cNvPr>
            <p:cNvSpPr txBox="1"/>
            <p:nvPr/>
          </p:nvSpPr>
          <p:spPr>
            <a:xfrm>
              <a:off x="6533948" y="4763826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0111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3ED01D-662B-4145-81CB-DA311320A5C5}"/>
                </a:ext>
              </a:extLst>
            </p:cNvPr>
            <p:cNvSpPr txBox="1"/>
            <p:nvPr/>
          </p:nvSpPr>
          <p:spPr>
            <a:xfrm>
              <a:off x="7073444" y="4360632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EC637C-2BE2-4734-874C-52B136C3EC8B}"/>
                </a:ext>
              </a:extLst>
            </p:cNvPr>
            <p:cNvSpPr txBox="1"/>
            <p:nvPr/>
          </p:nvSpPr>
          <p:spPr>
            <a:xfrm>
              <a:off x="7307176" y="376543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0101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8A9461-EAA0-4446-A27D-445975E8852F}"/>
                </a:ext>
              </a:extLst>
            </p:cNvPr>
            <p:cNvSpPr txBox="1"/>
            <p:nvPr/>
          </p:nvSpPr>
          <p:spPr>
            <a:xfrm>
              <a:off x="3867951" y="3799817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C044CD-280C-4E4A-B9E2-C6C18040FD6C}"/>
                </a:ext>
              </a:extLst>
            </p:cNvPr>
            <p:cNvSpPr txBox="1"/>
            <p:nvPr/>
          </p:nvSpPr>
          <p:spPr>
            <a:xfrm>
              <a:off x="4072128" y="435329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9F8FB0-9B8C-4AAF-9455-759451134B1F}"/>
                </a:ext>
              </a:extLst>
            </p:cNvPr>
            <p:cNvSpPr txBox="1"/>
            <p:nvPr/>
          </p:nvSpPr>
          <p:spPr>
            <a:xfrm>
              <a:off x="4644149" y="4751110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3E3658-9BF1-4F59-8F58-9C4BAB79C7CC}"/>
                </a:ext>
              </a:extLst>
            </p:cNvPr>
            <p:cNvSpPr txBox="1"/>
            <p:nvPr/>
          </p:nvSpPr>
          <p:spPr>
            <a:xfrm>
              <a:off x="4696043" y="1732587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1111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EE2249-53A7-455C-A597-1120A48DE550}"/>
                </a:ext>
              </a:extLst>
            </p:cNvPr>
            <p:cNvSpPr txBox="1"/>
            <p:nvPr/>
          </p:nvSpPr>
          <p:spPr>
            <a:xfrm>
              <a:off x="4177805" y="219940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B4CCDD-D4F4-410F-A15C-91ADA1415ECF}"/>
                </a:ext>
              </a:extLst>
            </p:cNvPr>
            <p:cNvSpPr txBox="1"/>
            <p:nvPr/>
          </p:nvSpPr>
          <p:spPr>
            <a:xfrm>
              <a:off x="3911781" y="2755238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1101</a:t>
              </a:r>
            </a:p>
          </p:txBody>
        </p:sp>
      </p:grp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1A5323E1-153E-42B0-A509-628CA1015A65}"/>
              </a:ext>
            </a:extLst>
          </p:cNvPr>
          <p:cNvSpPr/>
          <p:nvPr/>
        </p:nvSpPr>
        <p:spPr>
          <a:xfrm>
            <a:off x="9316733" y="1559433"/>
            <a:ext cx="1432753" cy="40610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66FC82-B7E2-4FB4-AE74-FB53C292203D}"/>
              </a:ext>
            </a:extLst>
          </p:cNvPr>
          <p:cNvSpPr txBox="1"/>
          <p:nvPr/>
        </p:nvSpPr>
        <p:spPr>
          <a:xfrm>
            <a:off x="10963616" y="3134199"/>
            <a:ext cx="1441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+1</a:t>
            </a:r>
          </a:p>
        </p:txBody>
      </p:sp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0CB38D60-67BD-4EB7-86B9-4684F9AC2E59}"/>
              </a:ext>
            </a:extLst>
          </p:cNvPr>
          <p:cNvSpPr/>
          <p:nvPr/>
        </p:nvSpPr>
        <p:spPr>
          <a:xfrm flipH="1">
            <a:off x="1128530" y="1559433"/>
            <a:ext cx="1288534" cy="40610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F221C7-0465-4A5B-BC06-2E93A1EC67CD}"/>
              </a:ext>
            </a:extLst>
          </p:cNvPr>
          <p:cNvSpPr txBox="1"/>
          <p:nvPr/>
        </p:nvSpPr>
        <p:spPr>
          <a:xfrm flipH="1">
            <a:off x="184632" y="3180538"/>
            <a:ext cx="129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-1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47573D6-A19D-47BC-AC52-F9982DC41AE7}"/>
              </a:ext>
            </a:extLst>
          </p:cNvPr>
          <p:cNvSpPr/>
          <p:nvPr/>
        </p:nvSpPr>
        <p:spPr>
          <a:xfrm rot="18547139">
            <a:off x="4834581" y="1507617"/>
            <a:ext cx="1034835" cy="819272"/>
          </a:xfrm>
          <a:prstGeom prst="arc">
            <a:avLst>
              <a:gd name="adj1" fmla="val 16200000"/>
              <a:gd name="adj2" fmla="val 20261026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A415F1-2795-43A2-8311-5383B4594DF2}"/>
              </a:ext>
            </a:extLst>
          </p:cNvPr>
          <p:cNvSpPr txBox="1"/>
          <p:nvPr/>
        </p:nvSpPr>
        <p:spPr>
          <a:xfrm>
            <a:off x="5226781" y="1224146"/>
            <a:ext cx="137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0000</a:t>
            </a: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996</TotalTime>
  <Words>4292</Words>
  <Application>Microsoft Office PowerPoint</Application>
  <PresentationFormat>Widescreen</PresentationFormat>
  <Paragraphs>1062</Paragraphs>
  <Slides>54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Algerian</vt:lpstr>
      <vt:lpstr>Arial</vt:lpstr>
      <vt:lpstr>Calibri</vt:lpstr>
      <vt:lpstr>Courier New</vt:lpstr>
      <vt:lpstr>Gill Sans</vt:lpstr>
      <vt:lpstr>Helvetica</vt:lpstr>
      <vt:lpstr>Tahoma</vt:lpstr>
      <vt:lpstr>Times</vt:lpstr>
      <vt:lpstr>Wingdings 2</vt:lpstr>
      <vt:lpstr>Class Slides</vt:lpstr>
      <vt:lpstr>Equation</vt:lpstr>
      <vt:lpstr>Worksheet</vt:lpstr>
      <vt:lpstr>Document</vt:lpstr>
      <vt:lpstr>Lecture 03 Integer Operations</vt:lpstr>
      <vt:lpstr>Administrivia</vt:lpstr>
      <vt:lpstr>Administrivia</vt:lpstr>
      <vt:lpstr>Today’s Goals</vt:lpstr>
      <vt:lpstr>C versus the hardware</vt:lpstr>
      <vt:lpstr>Outline</vt:lpstr>
      <vt:lpstr>Unsigned Addition</vt:lpstr>
      <vt:lpstr>Unsigned Addition and Overflow</vt:lpstr>
      <vt:lpstr>Modulo behavior in binary numbers</vt:lpstr>
      <vt:lpstr>Basis for unsigned addition</vt:lpstr>
      <vt:lpstr>Signed (2’s Complement) Addition</vt:lpstr>
      <vt:lpstr>Signed addition example</vt:lpstr>
      <vt:lpstr>Combining negative and positive numbers</vt:lpstr>
      <vt:lpstr>Signed addition and overflow</vt:lpstr>
      <vt:lpstr>Signed addition and underflow</vt:lpstr>
      <vt:lpstr>TAdd Overflow</vt:lpstr>
      <vt:lpstr>Special boss in Chrono Trigger</vt:lpstr>
      <vt:lpstr>Chrono Trigger signed overflow bug</vt:lpstr>
      <vt:lpstr>Outline</vt:lpstr>
      <vt:lpstr>Negating with Complement &amp; Increment</vt:lpstr>
      <vt:lpstr>Subtraction in two’s complement</vt:lpstr>
      <vt:lpstr>Question + Break</vt:lpstr>
      <vt:lpstr>Question + Break</vt:lpstr>
      <vt:lpstr>Question + Break</vt:lpstr>
      <vt:lpstr>Question + Break</vt:lpstr>
      <vt:lpstr>Outline</vt:lpstr>
      <vt:lpstr>Multiplication</vt:lpstr>
      <vt:lpstr>Unsigned Multiplication</vt:lpstr>
      <vt:lpstr>Unsigned multiplication</vt:lpstr>
      <vt:lpstr>Signed (2’s Complement) Multiplication</vt:lpstr>
      <vt:lpstr>Signed multiplication</vt:lpstr>
      <vt:lpstr>Outline</vt:lpstr>
      <vt:lpstr>Left Shift: x &lt;&lt; y</vt:lpstr>
      <vt:lpstr>Right Shift: x &gt;&gt; y</vt:lpstr>
      <vt:lpstr>Practice shifting in C</vt:lpstr>
      <vt:lpstr>Outline</vt:lpstr>
      <vt:lpstr>Bit Masking</vt:lpstr>
      <vt:lpstr>Bit mask values</vt:lpstr>
      <vt:lpstr>Example: selecting bits</vt:lpstr>
      <vt:lpstr>Outline</vt:lpstr>
      <vt:lpstr>What about division?</vt:lpstr>
      <vt:lpstr>Concept: Not all operations are equally expensive!</vt:lpstr>
      <vt:lpstr>Multiplication as shift operations</vt:lpstr>
      <vt:lpstr>Power-of-2 Multiply with Left Shift</vt:lpstr>
      <vt:lpstr>Shift to divide</vt:lpstr>
      <vt:lpstr>Compilers automatically chose the best operations</vt:lpstr>
      <vt:lpstr>C code translation</vt:lpstr>
      <vt:lpstr>Compiler</vt:lpstr>
      <vt:lpstr>Outline</vt:lpstr>
      <vt:lpstr>Outline</vt:lpstr>
      <vt:lpstr>Unsigned Power-of-2 Divide with Right Shift</vt:lpstr>
      <vt:lpstr>Signed Power-of-2 Divide with Shift (Almost)</vt:lpstr>
      <vt:lpstr>Correct Signed Power-of-2 Divide</vt:lpstr>
      <vt:lpstr>Correct Signed Power-of-2 Divide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Integer Operations</dc:title>
  <dc:creator>Branden Ghena</dc:creator>
  <cp:lastModifiedBy>Branden Ghena</cp:lastModifiedBy>
  <cp:revision>70</cp:revision>
  <dcterms:created xsi:type="dcterms:W3CDTF">2021-04-07T20:17:59Z</dcterms:created>
  <dcterms:modified xsi:type="dcterms:W3CDTF">2022-01-11T17:00:03Z</dcterms:modified>
</cp:coreProperties>
</file>