
<file path=[Content_Types].xml><?xml version="1.0" encoding="utf-8"?>
<Types xmlns="http://schemas.openxmlformats.org/package/2006/content-types">
  <Default Extension="bin" ContentType="application/vnd.openxmlformats-officedocument.oleObject"/>
  <Default Extension="gif" ContentType="image/gi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rts/chart1.xml" ContentType="application/vnd.openxmlformats-officedocument.drawingml.chart+xml"/>
  <Override PartName="/ppt/notesSlides/notesSlide24.xml" ContentType="application/vnd.openxmlformats-officedocument.presentationml.notesSlide+xml"/>
  <Override PartName="/ppt/charts/chart2.xml" ContentType="application/vnd.openxmlformats-officedocument.drawingml.chart+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65"/>
  </p:notesMasterIdLst>
  <p:sldIdLst>
    <p:sldId id="256" r:id="rId2"/>
    <p:sldId id="505" r:id="rId3"/>
    <p:sldId id="495" r:id="rId4"/>
    <p:sldId id="264" r:id="rId5"/>
    <p:sldId id="480" r:id="rId6"/>
    <p:sldId id="485" r:id="rId7"/>
    <p:sldId id="422" r:id="rId8"/>
    <p:sldId id="423" r:id="rId9"/>
    <p:sldId id="486" r:id="rId10"/>
    <p:sldId id="496" r:id="rId11"/>
    <p:sldId id="421" r:id="rId12"/>
    <p:sldId id="425" r:id="rId13"/>
    <p:sldId id="426" r:id="rId14"/>
    <p:sldId id="427" r:id="rId15"/>
    <p:sldId id="489" r:id="rId16"/>
    <p:sldId id="428" r:id="rId17"/>
    <p:sldId id="487" r:id="rId18"/>
    <p:sldId id="429" r:id="rId19"/>
    <p:sldId id="479" r:id="rId20"/>
    <p:sldId id="493" r:id="rId21"/>
    <p:sldId id="494" r:id="rId22"/>
    <p:sldId id="508" r:id="rId23"/>
    <p:sldId id="488" r:id="rId24"/>
    <p:sldId id="481" r:id="rId25"/>
    <p:sldId id="430" r:id="rId26"/>
    <p:sldId id="490" r:id="rId27"/>
    <p:sldId id="431" r:id="rId28"/>
    <p:sldId id="448" r:id="rId29"/>
    <p:sldId id="491" r:id="rId30"/>
    <p:sldId id="497" r:id="rId31"/>
    <p:sldId id="492" r:id="rId32"/>
    <p:sldId id="433" r:id="rId33"/>
    <p:sldId id="434" r:id="rId34"/>
    <p:sldId id="435" r:id="rId35"/>
    <p:sldId id="503" r:id="rId36"/>
    <p:sldId id="504" r:id="rId37"/>
    <p:sldId id="501" r:id="rId38"/>
    <p:sldId id="502" r:id="rId39"/>
    <p:sldId id="436" r:id="rId40"/>
    <p:sldId id="437" r:id="rId41"/>
    <p:sldId id="498" r:id="rId42"/>
    <p:sldId id="440" r:id="rId43"/>
    <p:sldId id="506" r:id="rId44"/>
    <p:sldId id="441" r:id="rId45"/>
    <p:sldId id="507" r:id="rId46"/>
    <p:sldId id="442" r:id="rId47"/>
    <p:sldId id="443" r:id="rId48"/>
    <p:sldId id="458" r:id="rId49"/>
    <p:sldId id="449" r:id="rId50"/>
    <p:sldId id="499" r:id="rId51"/>
    <p:sldId id="484" r:id="rId52"/>
    <p:sldId id="473" r:id="rId53"/>
    <p:sldId id="474" r:id="rId54"/>
    <p:sldId id="454" r:id="rId55"/>
    <p:sldId id="455" r:id="rId56"/>
    <p:sldId id="459" r:id="rId57"/>
    <p:sldId id="457" r:id="rId58"/>
    <p:sldId id="450" r:id="rId59"/>
    <p:sldId id="500" r:id="rId60"/>
    <p:sldId id="475" r:id="rId61"/>
    <p:sldId id="476" r:id="rId62"/>
    <p:sldId id="471" r:id="rId63"/>
    <p:sldId id="472"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44C0DD7-F1CF-4368-81C8-E87A97418579}">
          <p14:sldIdLst>
            <p14:sldId id="256"/>
          </p14:sldIdLst>
        </p14:section>
        <p14:section name="Goals" id="{1DC203D8-8C04-4F3B-815B-A15E3261C9A4}">
          <p14:sldIdLst>
            <p14:sldId id="505"/>
            <p14:sldId id="495"/>
            <p14:sldId id="264"/>
          </p14:sldIdLst>
        </p14:section>
        <p14:section name="Fractional Binary Numbers" id="{E08B3AA4-22C4-461C-B7D3-94AAEF2C7A34}">
          <p14:sldIdLst>
            <p14:sldId id="480"/>
            <p14:sldId id="485"/>
            <p14:sldId id="422"/>
            <p14:sldId id="423"/>
            <p14:sldId id="486"/>
          </p14:sldIdLst>
        </p14:section>
        <p14:section name="Representing Floating Point" id="{B55B8E8C-5EAB-4A1E-A4E9-AE5E896E46FA}">
          <p14:sldIdLst>
            <p14:sldId id="496"/>
            <p14:sldId id="421"/>
            <p14:sldId id="425"/>
            <p14:sldId id="426"/>
            <p14:sldId id="427"/>
            <p14:sldId id="489"/>
            <p14:sldId id="428"/>
            <p14:sldId id="487"/>
            <p14:sldId id="429"/>
            <p14:sldId id="479"/>
            <p14:sldId id="493"/>
            <p14:sldId id="494"/>
            <p14:sldId id="508"/>
            <p14:sldId id="488"/>
            <p14:sldId id="481"/>
            <p14:sldId id="430"/>
            <p14:sldId id="490"/>
            <p14:sldId id="431"/>
            <p14:sldId id="448"/>
            <p14:sldId id="491"/>
          </p14:sldIdLst>
        </p14:section>
        <p14:section name="Smaller Floating Point" id="{2C947FCC-6183-482C-94E4-5BDDEDD01F70}">
          <p14:sldIdLst>
            <p14:sldId id="497"/>
            <p14:sldId id="492"/>
            <p14:sldId id="433"/>
            <p14:sldId id="434"/>
            <p14:sldId id="435"/>
            <p14:sldId id="503"/>
            <p14:sldId id="504"/>
            <p14:sldId id="501"/>
            <p14:sldId id="502"/>
            <p14:sldId id="436"/>
            <p14:sldId id="437"/>
          </p14:sldIdLst>
        </p14:section>
        <p14:section name="Floating Point Arithmetic" id="{81706EEA-731B-40AA-94E6-A3C7E080460B}">
          <p14:sldIdLst>
            <p14:sldId id="498"/>
            <p14:sldId id="440"/>
            <p14:sldId id="506"/>
            <p14:sldId id="441"/>
            <p14:sldId id="507"/>
            <p14:sldId id="442"/>
            <p14:sldId id="443"/>
            <p14:sldId id="458"/>
          </p14:sldIdLst>
        </p14:section>
        <p14:section name="Wrapup" id="{29A7F866-9DA9-446B-8359-CE426CB89C7A}">
          <p14:sldIdLst>
            <p14:sldId id="449"/>
            <p14:sldId id="499"/>
          </p14:sldIdLst>
        </p14:section>
        <p14:section name="Bonus" id="{99CA0F7F-B9FD-4893-B9E3-435993AF0D99}">
          <p14:sldIdLst>
            <p14:sldId id="484"/>
            <p14:sldId id="473"/>
            <p14:sldId id="474"/>
            <p14:sldId id="454"/>
            <p14:sldId id="455"/>
            <p14:sldId id="459"/>
            <p14:sldId id="457"/>
            <p14:sldId id="450"/>
            <p14:sldId id="500"/>
            <p14:sldId id="475"/>
            <p14:sldId id="476"/>
            <p14:sldId id="471"/>
            <p14:sldId id="47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90000"/>
    <a:srgbClr val="CC99FF"/>
    <a:srgbClr val="4E2A8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69" autoAdjust="0"/>
    <p:restoredTop sz="97440" autoAdjust="0"/>
  </p:normalViewPr>
  <p:slideViewPr>
    <p:cSldViewPr snapToGrid="0">
      <p:cViewPr varScale="1">
        <p:scale>
          <a:sx n="155" d="100"/>
          <a:sy n="155" d="100"/>
        </p:scale>
        <p:origin x="162" y="420"/>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7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3.6994219653179297E-2"/>
          <c:y val="9.8039215686274595E-3"/>
          <c:w val="0.92832369942196502"/>
          <c:h val="6.8627450980392093E-2"/>
        </c:manualLayout>
      </c:layout>
      <c:scatterChart>
        <c:scatterStyle val="lineMarker"/>
        <c:varyColors val="0"/>
        <c:ser>
          <c:idx val="0"/>
          <c:order val="0"/>
          <c:tx>
            <c:v>Denormalized</c:v>
          </c:tx>
          <c:spPr>
            <a:ln w="28546">
              <a:noFill/>
            </a:ln>
          </c:spPr>
          <c:marker>
            <c:symbol val="diamond"/>
            <c:size val="9"/>
            <c:spPr>
              <a:solidFill>
                <a:srgbClr val="000080"/>
              </a:solidFill>
              <a:ln>
                <a:solidFill>
                  <a:srgbClr val="000080"/>
                </a:solidFill>
                <a:prstDash val="solid"/>
              </a:ln>
            </c:spPr>
          </c:marker>
          <c:xVal>
            <c:numRef>
              <c:f>Sheet2!$15:$15</c:f>
              <c:numCache>
                <c:formatCode>General</c:formatCode>
                <c:ptCount val="16384"/>
                <c:pt idx="0">
                  <c:v>5.0000000000000001E-3</c:v>
                </c:pt>
                <c:pt idx="1">
                  <c:v>6.25E-2</c:v>
                </c:pt>
                <c:pt idx="2">
                  <c:v>0.125</c:v>
                </c:pt>
                <c:pt idx="3">
                  <c:v>0.1875</c:v>
                </c:pt>
                <c:pt idx="4">
                  <c:v>-5.0000000000000001E-3</c:v>
                </c:pt>
                <c:pt idx="5">
                  <c:v>-6.25E-2</c:v>
                </c:pt>
                <c:pt idx="6">
                  <c:v>-0.125</c:v>
                </c:pt>
                <c:pt idx="7">
                  <c:v>-0.1875</c:v>
                </c:pt>
              </c:numCache>
            </c:numRef>
          </c:xVal>
          <c:yVal>
            <c:numRef>
              <c:f>Sheet2!$16:$16</c:f>
              <c:numCache>
                <c:formatCode>General</c:formatCode>
                <c:ptCount val="16384"/>
                <c:pt idx="0">
                  <c:v>0</c:v>
                </c:pt>
                <c:pt idx="1">
                  <c:v>0</c:v>
                </c:pt>
                <c:pt idx="2">
                  <c:v>0</c:v>
                </c:pt>
                <c:pt idx="3">
                  <c:v>0</c:v>
                </c:pt>
                <c:pt idx="4">
                  <c:v>0</c:v>
                </c:pt>
                <c:pt idx="5">
                  <c:v>0</c:v>
                </c:pt>
                <c:pt idx="6">
                  <c:v>0</c:v>
                </c:pt>
                <c:pt idx="7">
                  <c:v>0</c:v>
                </c:pt>
              </c:numCache>
            </c:numRef>
          </c:yVal>
          <c:smooth val="0"/>
          <c:extLst>
            <c:ext xmlns:c16="http://schemas.microsoft.com/office/drawing/2014/chart" uri="{C3380CC4-5D6E-409C-BE32-E72D297353CC}">
              <c16:uniqueId val="{00000000-3D07-7D44-B55C-09E9201E619A}"/>
            </c:ext>
          </c:extLst>
        </c:ser>
        <c:ser>
          <c:idx val="1"/>
          <c:order val="1"/>
          <c:tx>
            <c:v>Normalized</c:v>
          </c:tx>
          <c:spPr>
            <a:ln w="28546">
              <a:noFill/>
            </a:ln>
          </c:spPr>
          <c:marker>
            <c:symbol val="triangle"/>
            <c:size val="9"/>
            <c:spPr>
              <a:solidFill>
                <a:srgbClr val="FF00FF"/>
              </a:solidFill>
              <a:ln>
                <a:solidFill>
                  <a:srgbClr val="FF00FF"/>
                </a:solidFill>
                <a:prstDash val="solid"/>
              </a:ln>
            </c:spPr>
          </c:marker>
          <c:xVal>
            <c:numRef>
              <c:f>Sheet2!$17:$17</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Sheet2!$18:$18</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3D07-7D44-B55C-09E9201E619A}"/>
            </c:ext>
          </c:extLst>
        </c:ser>
        <c:ser>
          <c:idx val="2"/>
          <c:order val="2"/>
          <c:tx>
            <c:v>Infinity</c:v>
          </c:tx>
          <c:spPr>
            <a:ln w="28546">
              <a:noFill/>
            </a:ln>
          </c:spPr>
          <c:marker>
            <c:symbol val="square"/>
            <c:size val="9"/>
            <c:spPr>
              <a:solidFill>
                <a:srgbClr val="008000"/>
              </a:solidFill>
              <a:ln>
                <a:solidFill>
                  <a:srgbClr val="FFFF00"/>
                </a:solidFill>
                <a:prstDash val="solid"/>
              </a:ln>
            </c:spPr>
          </c:marker>
          <c:xVal>
            <c:numRef>
              <c:f>Sheet2!$19:$19</c:f>
              <c:numCache>
                <c:formatCode>General</c:formatCode>
                <c:ptCount val="16384"/>
                <c:pt idx="0">
                  <c:v>15</c:v>
                </c:pt>
                <c:pt idx="1">
                  <c:v>-15</c:v>
                </c:pt>
              </c:numCache>
            </c:numRef>
          </c:xVal>
          <c:yVal>
            <c:numRef>
              <c:f>Sheet2!$20:$20</c:f>
              <c:numCache>
                <c:formatCode>General</c:formatCode>
                <c:ptCount val="16384"/>
                <c:pt idx="0">
                  <c:v>0</c:v>
                </c:pt>
                <c:pt idx="1">
                  <c:v>0</c:v>
                </c:pt>
              </c:numCache>
            </c:numRef>
          </c:yVal>
          <c:smooth val="0"/>
          <c:extLst>
            <c:ext xmlns:c16="http://schemas.microsoft.com/office/drawing/2014/chart" uri="{C3380CC4-5D6E-409C-BE32-E72D297353CC}">
              <c16:uniqueId val="{00000002-3D07-7D44-B55C-09E9201E619A}"/>
            </c:ext>
          </c:extLst>
        </c:ser>
        <c:dLbls>
          <c:showLegendKey val="0"/>
          <c:showVal val="0"/>
          <c:showCatName val="0"/>
          <c:showSerName val="0"/>
          <c:showPercent val="0"/>
          <c:showBubbleSize val="0"/>
        </c:dLbls>
        <c:axId val="-180607536"/>
        <c:axId val="-567268768"/>
      </c:scatterChart>
      <c:valAx>
        <c:axId val="-180607536"/>
        <c:scaling>
          <c:orientation val="minMax"/>
          <c:max val="15"/>
          <c:min val="-15"/>
        </c:scaling>
        <c:delete val="0"/>
        <c:axPos val="b"/>
        <c:numFmt formatCode="General" sourceLinked="1"/>
        <c:majorTickMark val="out"/>
        <c:minorTickMark val="none"/>
        <c:tickLblPos val="nextTo"/>
        <c:spPr>
          <a:ln w="3172">
            <a:solidFill>
              <a:srgbClr val="000000"/>
            </a:solidFill>
            <a:prstDash val="solid"/>
          </a:ln>
        </c:spPr>
        <c:txPr>
          <a:bodyPr rot="0" vert="horz"/>
          <a:lstStyle/>
          <a:p>
            <a:pPr>
              <a:defRPr sz="1773" b="0" i="0" u="none" strike="noStrike" baseline="0">
                <a:solidFill>
                  <a:srgbClr val="000000"/>
                </a:solidFill>
                <a:latin typeface="Arial"/>
                <a:ea typeface="Arial"/>
                <a:cs typeface="Arial"/>
              </a:defRPr>
            </a:pPr>
            <a:endParaRPr lang="en-US"/>
          </a:p>
        </c:txPr>
        <c:crossAx val="-567268768"/>
        <c:crosses val="autoZero"/>
        <c:crossBetween val="midCat"/>
        <c:minorUnit val="0.2"/>
      </c:valAx>
      <c:valAx>
        <c:axId val="-567268768"/>
        <c:scaling>
          <c:orientation val="minMax"/>
        </c:scaling>
        <c:delete val="1"/>
        <c:axPos val="l"/>
        <c:numFmt formatCode="General" sourceLinked="1"/>
        <c:majorTickMark val="out"/>
        <c:minorTickMark val="none"/>
        <c:tickLblPos val="none"/>
        <c:crossAx val="-180607536"/>
        <c:crosses val="autoZero"/>
        <c:crossBetween val="midCat"/>
      </c:valAx>
      <c:spPr>
        <a:noFill/>
        <a:ln w="25375">
          <a:noFill/>
        </a:ln>
      </c:spPr>
    </c:plotArea>
    <c:legend>
      <c:legendPos val="b"/>
      <c:legendEntry>
        <c:idx val="0"/>
        <c:txPr>
          <a:bodyPr/>
          <a:lstStyle/>
          <a:p>
            <a:pPr>
              <a:defRPr sz="1628" b="0" i="0" u="none" strike="noStrike" baseline="0">
                <a:solidFill>
                  <a:srgbClr val="000000"/>
                </a:solidFill>
                <a:latin typeface="Arial"/>
                <a:ea typeface="Arial"/>
                <a:cs typeface="Arial"/>
              </a:defRPr>
            </a:pPr>
            <a:endParaRPr lang="en-US"/>
          </a:p>
        </c:txPr>
      </c:legendEntry>
      <c:legendEntry>
        <c:idx val="1"/>
        <c:txPr>
          <a:bodyPr/>
          <a:lstStyle/>
          <a:p>
            <a:pPr>
              <a:defRPr sz="1628" b="0" i="0" u="none" strike="noStrike" baseline="0">
                <a:solidFill>
                  <a:srgbClr val="000000"/>
                </a:solidFill>
                <a:latin typeface="Arial"/>
                <a:ea typeface="Arial"/>
                <a:cs typeface="Arial"/>
              </a:defRPr>
            </a:pPr>
            <a:endParaRPr lang="en-US"/>
          </a:p>
        </c:txPr>
      </c:legendEntry>
      <c:legendEntry>
        <c:idx val="2"/>
        <c:txPr>
          <a:bodyPr/>
          <a:lstStyle/>
          <a:p>
            <a:pPr>
              <a:defRPr sz="1653" b="0" i="0" u="none" strike="noStrike" baseline="0">
                <a:solidFill>
                  <a:srgbClr val="000000"/>
                </a:solidFill>
                <a:latin typeface="Arial"/>
                <a:ea typeface="Arial"/>
                <a:cs typeface="Arial"/>
              </a:defRPr>
            </a:pPr>
            <a:endParaRPr lang="en-US"/>
          </a:p>
        </c:txPr>
      </c:legendEntry>
      <c:layout>
        <c:manualLayout>
          <c:xMode val="edge"/>
          <c:yMode val="edge"/>
          <c:x val="0.24393063583815"/>
          <c:y val="0.59803921568627605"/>
          <c:w val="0.512138728323699"/>
          <c:h val="0.37254901960784398"/>
        </c:manualLayout>
      </c:layout>
      <c:overlay val="0"/>
      <c:spPr>
        <a:solidFill>
          <a:srgbClr val="FFFFFF"/>
        </a:solidFill>
        <a:ln w="3172">
          <a:solidFill>
            <a:srgbClr val="000000"/>
          </a:solidFill>
          <a:prstDash val="solid"/>
        </a:ln>
      </c:spPr>
      <c:txPr>
        <a:bodyPr/>
        <a:lstStyle/>
        <a:p>
          <a:pPr>
            <a:defRPr sz="939"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4.0462427745664803E-2"/>
          <c:y val="9.7087378640776708E-3"/>
          <c:w val="0.92138728323699404"/>
          <c:h val="6.7961165048543798E-2"/>
        </c:manualLayout>
      </c:layout>
      <c:scatterChart>
        <c:scatterStyle val="lineMarker"/>
        <c:varyColors val="0"/>
        <c:ser>
          <c:idx val="3"/>
          <c:order val="0"/>
          <c:tx>
            <c:v>Zeros</c:v>
          </c:tx>
          <c:spPr>
            <a:ln w="19050">
              <a:noFill/>
            </a:ln>
          </c:spPr>
          <c:marker>
            <c:symbol val="diamond"/>
            <c:size val="8"/>
            <c:spPr>
              <a:solidFill>
                <a:srgbClr val="0070C0"/>
              </a:solidFill>
              <a:ln>
                <a:solidFill>
                  <a:srgbClr val="0070C0"/>
                </a:solidFill>
              </a:ln>
            </c:spPr>
          </c:marker>
          <c:xVal>
            <c:numRef>
              <c:f>Sheet2!$A$15:$B$15</c:f>
              <c:numCache>
                <c:formatCode>General</c:formatCode>
                <c:ptCount val="2"/>
                <c:pt idx="0">
                  <c:v>5.0000000000000001E-3</c:v>
                </c:pt>
                <c:pt idx="1">
                  <c:v>-5.0000000000000001E-3</c:v>
                </c:pt>
              </c:numCache>
            </c:numRef>
          </c:xVal>
          <c:yVal>
            <c:numRef>
              <c:f>Sheet2!$A$16:$B$16</c:f>
              <c:numCache>
                <c:formatCode>General</c:formatCode>
                <c:ptCount val="2"/>
                <c:pt idx="0">
                  <c:v>0</c:v>
                </c:pt>
                <c:pt idx="1">
                  <c:v>0</c:v>
                </c:pt>
              </c:numCache>
            </c:numRef>
          </c:yVal>
          <c:smooth val="0"/>
          <c:extLst>
            <c:ext xmlns:c16="http://schemas.microsoft.com/office/drawing/2014/chart" uri="{C3380CC4-5D6E-409C-BE32-E72D297353CC}">
              <c16:uniqueId val="{00000001-DE52-4F40-8E47-3E0D541CBB21}"/>
            </c:ext>
          </c:extLst>
        </c:ser>
        <c:ser>
          <c:idx val="0"/>
          <c:order val="1"/>
          <c:tx>
            <c:v>Denormalized</c:v>
          </c:tx>
          <c:spPr>
            <a:ln w="28579">
              <a:noFill/>
            </a:ln>
          </c:spPr>
          <c:marker>
            <c:symbol val="diamond"/>
            <c:size val="10"/>
            <c:spPr>
              <a:solidFill>
                <a:srgbClr val="000080"/>
              </a:solidFill>
              <a:ln>
                <a:solidFill>
                  <a:srgbClr val="000080"/>
                </a:solidFill>
                <a:prstDash val="solid"/>
              </a:ln>
            </c:spPr>
          </c:marker>
          <c:xVal>
            <c:numRef>
              <c:f>Sheet2!$17:$17</c:f>
              <c:numCache>
                <c:formatCode>General</c:formatCode>
                <c:ptCount val="16384"/>
                <c:pt idx="0">
                  <c:v>6.25E-2</c:v>
                </c:pt>
                <c:pt idx="1">
                  <c:v>0.125</c:v>
                </c:pt>
                <c:pt idx="2">
                  <c:v>0.1875</c:v>
                </c:pt>
                <c:pt idx="3">
                  <c:v>-6.25E-2</c:v>
                </c:pt>
                <c:pt idx="4">
                  <c:v>-0.125</c:v>
                </c:pt>
                <c:pt idx="5">
                  <c:v>-0.1875</c:v>
                </c:pt>
              </c:numCache>
            </c:numRef>
          </c:xVal>
          <c:yVal>
            <c:numRef>
              <c:f>Sheet2!$18:$18</c:f>
              <c:numCache>
                <c:formatCode>General</c:formatCode>
                <c:ptCount val="16384"/>
                <c:pt idx="0">
                  <c:v>0</c:v>
                </c:pt>
                <c:pt idx="1">
                  <c:v>0</c:v>
                </c:pt>
                <c:pt idx="2">
                  <c:v>0</c:v>
                </c:pt>
                <c:pt idx="3">
                  <c:v>0</c:v>
                </c:pt>
                <c:pt idx="4">
                  <c:v>0</c:v>
                </c:pt>
                <c:pt idx="5">
                  <c:v>0</c:v>
                </c:pt>
              </c:numCache>
            </c:numRef>
          </c:yVal>
          <c:smooth val="0"/>
          <c:extLst>
            <c:ext xmlns:c16="http://schemas.microsoft.com/office/drawing/2014/chart" uri="{C3380CC4-5D6E-409C-BE32-E72D297353CC}">
              <c16:uniqueId val="{00000000-A82D-5840-B38F-C2D984BE11BF}"/>
            </c:ext>
          </c:extLst>
        </c:ser>
        <c:ser>
          <c:idx val="1"/>
          <c:order val="2"/>
          <c:tx>
            <c:v>Normalized</c:v>
          </c:tx>
          <c:spPr>
            <a:ln w="28579">
              <a:noFill/>
            </a:ln>
          </c:spPr>
          <c:marker>
            <c:symbol val="triangle"/>
            <c:size val="10"/>
            <c:spPr>
              <a:solidFill>
                <a:srgbClr val="FF00FF"/>
              </a:solidFill>
              <a:ln>
                <a:solidFill>
                  <a:srgbClr val="FF00FF"/>
                </a:solidFill>
                <a:prstDash val="solid"/>
              </a:ln>
            </c:spPr>
          </c:marker>
          <c:xVal>
            <c:numRef>
              <c:f>Sheet2!$19:$19</c:f>
              <c:numCache>
                <c:formatCode>General</c:formatCode>
                <c:ptCount val="16384"/>
                <c:pt idx="0">
                  <c:v>0.25</c:v>
                </c:pt>
                <c:pt idx="1">
                  <c:v>0.3125</c:v>
                </c:pt>
                <c:pt idx="2">
                  <c:v>0.375</c:v>
                </c:pt>
                <c:pt idx="3">
                  <c:v>0.4375</c:v>
                </c:pt>
                <c:pt idx="4">
                  <c:v>0.5</c:v>
                </c:pt>
                <c:pt idx="5">
                  <c:v>0.625</c:v>
                </c:pt>
                <c:pt idx="6">
                  <c:v>0.75</c:v>
                </c:pt>
                <c:pt idx="7">
                  <c:v>0.875</c:v>
                </c:pt>
                <c:pt idx="8">
                  <c:v>1</c:v>
                </c:pt>
                <c:pt idx="9">
                  <c:v>1.25</c:v>
                </c:pt>
                <c:pt idx="10">
                  <c:v>1.5</c:v>
                </c:pt>
                <c:pt idx="11">
                  <c:v>1.75</c:v>
                </c:pt>
                <c:pt idx="12">
                  <c:v>2</c:v>
                </c:pt>
                <c:pt idx="13">
                  <c:v>2.5</c:v>
                </c:pt>
                <c:pt idx="14">
                  <c:v>3</c:v>
                </c:pt>
                <c:pt idx="15">
                  <c:v>3.5</c:v>
                </c:pt>
                <c:pt idx="16">
                  <c:v>4</c:v>
                </c:pt>
                <c:pt idx="17">
                  <c:v>5</c:v>
                </c:pt>
                <c:pt idx="18">
                  <c:v>6</c:v>
                </c:pt>
                <c:pt idx="19">
                  <c:v>7</c:v>
                </c:pt>
                <c:pt idx="20">
                  <c:v>8</c:v>
                </c:pt>
                <c:pt idx="21">
                  <c:v>10</c:v>
                </c:pt>
                <c:pt idx="22">
                  <c:v>12</c:v>
                </c:pt>
                <c:pt idx="23">
                  <c:v>14</c:v>
                </c:pt>
                <c:pt idx="24">
                  <c:v>-0.25</c:v>
                </c:pt>
                <c:pt idx="25">
                  <c:v>-0.3125</c:v>
                </c:pt>
                <c:pt idx="26">
                  <c:v>-0.375</c:v>
                </c:pt>
                <c:pt idx="27">
                  <c:v>-0.4375</c:v>
                </c:pt>
                <c:pt idx="28">
                  <c:v>-0.5</c:v>
                </c:pt>
                <c:pt idx="29">
                  <c:v>-0.625</c:v>
                </c:pt>
                <c:pt idx="30">
                  <c:v>-0.75</c:v>
                </c:pt>
                <c:pt idx="31">
                  <c:v>-0.875</c:v>
                </c:pt>
                <c:pt idx="32">
                  <c:v>-1</c:v>
                </c:pt>
                <c:pt idx="33">
                  <c:v>-1.25</c:v>
                </c:pt>
                <c:pt idx="34">
                  <c:v>-1.5</c:v>
                </c:pt>
                <c:pt idx="35">
                  <c:v>-1.75</c:v>
                </c:pt>
                <c:pt idx="36">
                  <c:v>-2</c:v>
                </c:pt>
                <c:pt idx="37">
                  <c:v>-2.5</c:v>
                </c:pt>
                <c:pt idx="38">
                  <c:v>-3</c:v>
                </c:pt>
                <c:pt idx="39">
                  <c:v>-3.5</c:v>
                </c:pt>
                <c:pt idx="40">
                  <c:v>-4</c:v>
                </c:pt>
                <c:pt idx="41">
                  <c:v>-5</c:v>
                </c:pt>
                <c:pt idx="42">
                  <c:v>-6</c:v>
                </c:pt>
                <c:pt idx="43">
                  <c:v>-7</c:v>
                </c:pt>
                <c:pt idx="44">
                  <c:v>-8</c:v>
                </c:pt>
                <c:pt idx="45">
                  <c:v>-10</c:v>
                </c:pt>
                <c:pt idx="46">
                  <c:v>-12</c:v>
                </c:pt>
                <c:pt idx="47">
                  <c:v>-14</c:v>
                </c:pt>
              </c:numCache>
            </c:numRef>
          </c:xVal>
          <c:yVal>
            <c:numRef>
              <c:f>Sheet2!$20:$20</c:f>
              <c:numCache>
                <c:formatCode>General</c:formatCode>
                <c:ptCount val="16384"/>
                <c:pt idx="0">
                  <c:v>0</c:v>
                </c:pt>
                <c:pt idx="1">
                  <c:v>0</c:v>
                </c:pt>
                <c:pt idx="2">
                  <c:v>0</c:v>
                </c:pt>
                <c:pt idx="3">
                  <c:v>0</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pt idx="35">
                  <c:v>0</c:v>
                </c:pt>
                <c:pt idx="36">
                  <c:v>0</c:v>
                </c:pt>
                <c:pt idx="37">
                  <c:v>0</c:v>
                </c:pt>
                <c:pt idx="38">
                  <c:v>0</c:v>
                </c:pt>
                <c:pt idx="39">
                  <c:v>0</c:v>
                </c:pt>
                <c:pt idx="40">
                  <c:v>0</c:v>
                </c:pt>
                <c:pt idx="41">
                  <c:v>0</c:v>
                </c:pt>
                <c:pt idx="42">
                  <c:v>0</c:v>
                </c:pt>
                <c:pt idx="43">
                  <c:v>0</c:v>
                </c:pt>
                <c:pt idx="44">
                  <c:v>0</c:v>
                </c:pt>
                <c:pt idx="45">
                  <c:v>0</c:v>
                </c:pt>
                <c:pt idx="46">
                  <c:v>0</c:v>
                </c:pt>
                <c:pt idx="47">
                  <c:v>0</c:v>
                </c:pt>
              </c:numCache>
            </c:numRef>
          </c:yVal>
          <c:smooth val="0"/>
          <c:extLst>
            <c:ext xmlns:c16="http://schemas.microsoft.com/office/drawing/2014/chart" uri="{C3380CC4-5D6E-409C-BE32-E72D297353CC}">
              <c16:uniqueId val="{00000001-A82D-5840-B38F-C2D984BE11BF}"/>
            </c:ext>
          </c:extLst>
        </c:ser>
        <c:ser>
          <c:idx val="2"/>
          <c:order val="3"/>
          <c:tx>
            <c:v>Infinity</c:v>
          </c:tx>
          <c:spPr>
            <a:ln w="28579">
              <a:noFill/>
            </a:ln>
          </c:spPr>
          <c:marker>
            <c:symbol val="square"/>
            <c:size val="10"/>
            <c:spPr>
              <a:solidFill>
                <a:srgbClr val="008000"/>
              </a:solidFill>
              <a:ln>
                <a:solidFill>
                  <a:srgbClr val="333333"/>
                </a:solidFill>
                <a:prstDash val="solid"/>
              </a:ln>
            </c:spPr>
          </c:marker>
          <c:xVal>
            <c:numRef>
              <c:f>Sheet2!$21:$21</c:f>
              <c:numCache>
                <c:formatCode>General</c:formatCode>
                <c:ptCount val="16384"/>
                <c:pt idx="0">
                  <c:v>15</c:v>
                </c:pt>
                <c:pt idx="1">
                  <c:v>-15</c:v>
                </c:pt>
              </c:numCache>
            </c:numRef>
          </c:xVal>
          <c:yVal>
            <c:numRef>
              <c:f>Sheet2!$22:$22</c:f>
              <c:numCache>
                <c:formatCode>General</c:formatCode>
                <c:ptCount val="16384"/>
                <c:pt idx="0">
                  <c:v>0</c:v>
                </c:pt>
                <c:pt idx="1">
                  <c:v>0</c:v>
                </c:pt>
              </c:numCache>
            </c:numRef>
          </c:yVal>
          <c:smooth val="0"/>
          <c:extLst>
            <c:ext xmlns:c16="http://schemas.microsoft.com/office/drawing/2014/chart" uri="{C3380CC4-5D6E-409C-BE32-E72D297353CC}">
              <c16:uniqueId val="{00000002-A82D-5840-B38F-C2D984BE11BF}"/>
            </c:ext>
          </c:extLst>
        </c:ser>
        <c:dLbls>
          <c:showLegendKey val="0"/>
          <c:showVal val="0"/>
          <c:showCatName val="0"/>
          <c:showSerName val="0"/>
          <c:showPercent val="0"/>
          <c:showBubbleSize val="0"/>
        </c:dLbls>
        <c:axId val="-540812000"/>
        <c:axId val="-214687968"/>
      </c:scatterChart>
      <c:valAx>
        <c:axId val="-540812000"/>
        <c:scaling>
          <c:orientation val="minMax"/>
          <c:max val="1"/>
          <c:min val="-1"/>
        </c:scaling>
        <c:delete val="0"/>
        <c:axPos val="b"/>
        <c:numFmt formatCode="General" sourceLinked="1"/>
        <c:majorTickMark val="out"/>
        <c:minorTickMark val="none"/>
        <c:tickLblPos val="nextTo"/>
        <c:spPr>
          <a:ln w="3175">
            <a:solidFill>
              <a:srgbClr val="000000"/>
            </a:solidFill>
            <a:prstDash val="solid"/>
          </a:ln>
        </c:spPr>
        <c:txPr>
          <a:bodyPr rot="0" vert="horz"/>
          <a:lstStyle/>
          <a:p>
            <a:pPr>
              <a:defRPr sz="1800" b="0" i="0" u="none" strike="noStrike" baseline="0">
                <a:solidFill>
                  <a:srgbClr val="000000"/>
                </a:solidFill>
                <a:latin typeface="Arial"/>
                <a:ea typeface="Arial"/>
                <a:cs typeface="Arial"/>
              </a:defRPr>
            </a:pPr>
            <a:endParaRPr lang="en-US"/>
          </a:p>
        </c:txPr>
        <c:crossAx val="-214687968"/>
        <c:crosses val="autoZero"/>
        <c:crossBetween val="midCat"/>
      </c:valAx>
      <c:valAx>
        <c:axId val="-214687968"/>
        <c:scaling>
          <c:orientation val="minMax"/>
        </c:scaling>
        <c:delete val="1"/>
        <c:axPos val="l"/>
        <c:numFmt formatCode="General" sourceLinked="1"/>
        <c:majorTickMark val="out"/>
        <c:minorTickMark val="none"/>
        <c:tickLblPos val="none"/>
        <c:crossAx val="-540812000"/>
        <c:crosses val="autoZero"/>
        <c:crossBetween val="midCat"/>
      </c:valAx>
      <c:spPr>
        <a:noFill/>
        <a:ln w="25404">
          <a:noFill/>
        </a:ln>
      </c:spPr>
    </c:plotArea>
    <c:legend>
      <c:legendPos val="b"/>
      <c:layout>
        <c:manualLayout>
          <c:xMode val="edge"/>
          <c:yMode val="edge"/>
          <c:x val="0.260115606936416"/>
          <c:y val="0.63106796116504804"/>
          <c:w val="0.60912225847478674"/>
          <c:h val="0.2736220472440945"/>
        </c:manualLayout>
      </c:layout>
      <c:overlay val="0"/>
      <c:spPr>
        <a:solidFill>
          <a:srgbClr val="FFFFFF"/>
        </a:solidFill>
        <a:ln w="3175">
          <a:solidFill>
            <a:srgbClr val="000000"/>
          </a:solidFill>
          <a:prstDash val="solid"/>
        </a:ln>
      </c:spPr>
      <c:txPr>
        <a:bodyPr/>
        <a:lstStyle/>
        <a:p>
          <a:pPr>
            <a:defRPr sz="1610" b="0" i="0" u="none" strike="noStrike" baseline="0">
              <a:solidFill>
                <a:srgbClr val="000000"/>
              </a:solidFill>
              <a:latin typeface="Arial"/>
              <a:ea typeface="Arial"/>
              <a:cs typeface="Arial"/>
            </a:defRPr>
          </a:pPr>
          <a:endParaRPr lang="en-US"/>
        </a:p>
      </c:txPr>
    </c:legend>
    <c:plotVisOnly val="1"/>
    <c:dispBlanksAs val="gap"/>
    <c:showDLblsOverMax val="0"/>
  </c:chart>
  <c:spPr>
    <a:solidFill>
      <a:srgbClr val="FFFFFF"/>
    </a:solidFill>
    <a:ln>
      <a:noFill/>
    </a:ln>
  </c:spPr>
  <c:txPr>
    <a:bodyPr/>
    <a:lstStyle/>
    <a:p>
      <a:pPr>
        <a:defRPr sz="375" b="0" i="0" u="none" strike="noStrike" baseline="0">
          <a:solidFill>
            <a:srgbClr val="000000"/>
          </a:solidFill>
          <a:latin typeface="Arial"/>
          <a:ea typeface="Arial"/>
          <a:cs typeface="Arial"/>
        </a:defRPr>
      </a:pPr>
      <a:endParaRPr lang="en-US"/>
    </a:p>
  </c:txPr>
  <c:externalData r:id="rId1">
    <c:autoUpdate val="0"/>
  </c:externalData>
</c:chartSpace>
</file>

<file path=ppt/drawings/_rels/vmlDrawing1.vml.rels><?xml version="1.0" encoding="UTF-8" standalone="yes"?>
<Relationships xmlns="http://schemas.openxmlformats.org/package/2006/relationships"><Relationship Id="rId1" Type="http://schemas.openxmlformats.org/officeDocument/2006/relationships/image" Target="../media/image2.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6BBF250-3188-4B97-91A0-4CBD75F11794}" type="datetimeFigureOut">
              <a:rPr lang="en-US" smtClean="0"/>
              <a:t>1/13/2022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9DC289-C093-4A03-96E3-7FA6F6D9C6F5}" type="slidenum">
              <a:rPr lang="en-US" smtClean="0"/>
              <a:t>‹#›</a:t>
            </a:fld>
            <a:endParaRPr lang="en-US"/>
          </a:p>
        </p:txBody>
      </p:sp>
    </p:spTree>
    <p:extLst>
      <p:ext uri="{BB962C8B-B14F-4D97-AF65-F5344CB8AC3E}">
        <p14:creationId xmlns:p14="http://schemas.microsoft.com/office/powerpoint/2010/main" val="24784106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51EC9F6-9395-4C11-BF68-B4DCCD14F97C}" type="slidenum">
              <a:rPr lang="en-US"/>
              <a:pPr/>
              <a:t>7</a:t>
            </a:fld>
            <a:endParaRPr lang="en-US"/>
          </a:p>
        </p:txBody>
      </p:sp>
      <p:sp>
        <p:nvSpPr>
          <p:cNvPr id="693250" name="Rectangle 2"/>
          <p:cNvSpPr>
            <a:spLocks noGrp="1" noRot="1" noChangeAspect="1" noChangeArrowheads="1" noTextEdit="1"/>
          </p:cNvSpPr>
          <p:nvPr>
            <p:ph type="sldImg"/>
          </p:nvPr>
        </p:nvSpPr>
        <p:spPr>
          <a:ln/>
        </p:spPr>
      </p:sp>
      <p:sp>
        <p:nvSpPr>
          <p:cNvPr id="693251" name="Rectangle 3"/>
          <p:cNvSpPr>
            <a:spLocks noGrp="1" noChangeArrowheads="1"/>
          </p:cNvSpPr>
          <p:nvPr>
            <p:ph type="body" idx="1"/>
          </p:nvPr>
        </p:nvSpPr>
        <p:spPr/>
        <p:txBody>
          <a:bodyPr/>
          <a:lstStyle/>
          <a:p>
            <a:r>
              <a:rPr lang="en-US" dirty="0"/>
              <a:t>First step is to understand how fractional numbers are represented in binary</a:t>
            </a:r>
          </a:p>
          <a:p>
            <a:r>
              <a:rPr lang="en-US" dirty="0"/>
              <a:t>As</a:t>
            </a:r>
            <a:r>
              <a:rPr lang="en-US" baseline="0" dirty="0"/>
              <a:t> with decimal representation, the weighting of the digits is defined relative to the decimal point symbol; </a:t>
            </a:r>
          </a:p>
          <a:p>
            <a:r>
              <a:rPr lang="en-US" baseline="0" dirty="0"/>
              <a:t>For binary, the weighting of the binary digit is defined relative to the binary point symbol</a:t>
            </a:r>
          </a:p>
        </p:txBody>
      </p:sp>
    </p:spTree>
    <p:extLst>
      <p:ext uri="{BB962C8B-B14F-4D97-AF65-F5344CB8AC3E}">
        <p14:creationId xmlns:p14="http://schemas.microsoft.com/office/powerpoint/2010/main" val="1169313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418071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8AEAA9C-2D1B-4CDB-B8EC-61B2C04B899B}" type="slidenum">
              <a:rPr lang="en-US"/>
              <a:pPr/>
              <a:t>25</a:t>
            </a:fld>
            <a:endParaRPr lang="en-US"/>
          </a:p>
        </p:txBody>
      </p:sp>
      <p:sp>
        <p:nvSpPr>
          <p:cNvPr id="700418" name="Rectangle 2"/>
          <p:cNvSpPr>
            <a:spLocks noGrp="1" noRot="1" noChangeAspect="1" noChangeArrowheads="1" noTextEdit="1"/>
          </p:cNvSpPr>
          <p:nvPr>
            <p:ph type="sldImg"/>
          </p:nvPr>
        </p:nvSpPr>
        <p:spPr>
          <a:ln/>
        </p:spPr>
      </p:sp>
      <p:sp>
        <p:nvSpPr>
          <p:cNvPr id="70041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3256683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26</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21705813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57AFA0F1-2319-47E0-9D01-6A2BAC6DC90D}" type="slidenum">
              <a:rPr lang="en-US"/>
              <a:pPr/>
              <a:t>27</a:t>
            </a:fld>
            <a:endParaRPr lang="en-US"/>
          </a:p>
        </p:txBody>
      </p:sp>
      <p:sp>
        <p:nvSpPr>
          <p:cNvPr id="701442" name="Rectangle 2"/>
          <p:cNvSpPr>
            <a:spLocks noGrp="1" noRot="1" noChangeAspect="1" noChangeArrowheads="1" noTextEdit="1"/>
          </p:cNvSpPr>
          <p:nvPr>
            <p:ph type="sldImg"/>
          </p:nvPr>
        </p:nvSpPr>
        <p:spPr>
          <a:ln/>
        </p:spPr>
      </p:sp>
      <p:sp>
        <p:nvSpPr>
          <p:cNvPr id="701443"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9495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0EBDD4A-9889-4ADC-B0DB-E3E2313D8659}" type="slidenum">
              <a:rPr lang="en-US"/>
              <a:pPr/>
              <a:t>28</a:t>
            </a:fld>
            <a:endParaRPr lang="en-US"/>
          </a:p>
        </p:txBody>
      </p:sp>
      <p:sp>
        <p:nvSpPr>
          <p:cNvPr id="716802" name="Rectangle 2"/>
          <p:cNvSpPr>
            <a:spLocks noGrp="1" noRot="1" noChangeAspect="1" noChangeArrowheads="1" noTextEdit="1"/>
          </p:cNvSpPr>
          <p:nvPr>
            <p:ph type="sldImg"/>
          </p:nvPr>
        </p:nvSpPr>
        <p:spPr>
          <a:ln/>
        </p:spPr>
      </p:sp>
      <p:sp>
        <p:nvSpPr>
          <p:cNvPr id="716803" name="Rectangle 3"/>
          <p:cNvSpPr>
            <a:spLocks noGrp="1" noChangeArrowheads="1"/>
          </p:cNvSpPr>
          <p:nvPr>
            <p:ph type="body" idx="1"/>
          </p:nvPr>
        </p:nvSpPr>
        <p:spPr/>
        <p:txBody>
          <a:bodyPr/>
          <a:lstStyle/>
          <a:p>
            <a:r>
              <a:rPr lang="en-US" dirty="0"/>
              <a:t>“inexact” exception</a:t>
            </a:r>
            <a:r>
              <a:rPr lang="en-US" baseline="0" dirty="0"/>
              <a:t> may also be raised for significant loss of precision, but that appears to be implementation-dependent</a:t>
            </a:r>
            <a:endParaRPr lang="en-US" dirty="0"/>
          </a:p>
        </p:txBody>
      </p:sp>
    </p:spTree>
    <p:extLst>
      <p:ext uri="{BB962C8B-B14F-4D97-AF65-F5344CB8AC3E}">
        <p14:creationId xmlns:p14="http://schemas.microsoft.com/office/powerpoint/2010/main" val="8435946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4C84041-A483-411F-A243-A0E787580945}" type="slidenum">
              <a:rPr lang="en-US"/>
              <a:pPr/>
              <a:t>29</a:t>
            </a:fld>
            <a:endParaRPr lang="en-US"/>
          </a:p>
        </p:txBody>
      </p:sp>
      <p:sp>
        <p:nvSpPr>
          <p:cNvPr id="702466" name="Rectangle 2"/>
          <p:cNvSpPr>
            <a:spLocks noGrp="1" noRot="1" noChangeAspect="1" noChangeArrowheads="1" noTextEdit="1"/>
          </p:cNvSpPr>
          <p:nvPr>
            <p:ph type="sldImg"/>
          </p:nvPr>
        </p:nvSpPr>
        <p:spPr>
          <a:ln/>
        </p:spPr>
      </p:sp>
      <p:sp>
        <p:nvSpPr>
          <p:cNvPr id="702467" name="Rectangle 3"/>
          <p:cNvSpPr>
            <a:spLocks noGrp="1" noChangeArrowheads="1"/>
          </p:cNvSpPr>
          <p:nvPr>
            <p:ph type="body" idx="1"/>
          </p:nvPr>
        </p:nvSpPr>
        <p:spPr/>
        <p:txBody>
          <a:bodyPr/>
          <a:lstStyle/>
          <a:p>
            <a:r>
              <a:rPr lang="en-US" dirty="0"/>
              <a:t>The</a:t>
            </a:r>
            <a:r>
              <a:rPr lang="en-US" baseline="0" dirty="0"/>
              <a:t> set of values that can be represented</a:t>
            </a:r>
          </a:p>
          <a:p>
            <a:r>
              <a:rPr lang="en-US" baseline="0" dirty="0"/>
              <a:t> - The two infinites are at the extremes</a:t>
            </a:r>
          </a:p>
          <a:p>
            <a:r>
              <a:rPr lang="en-US" baseline="0" dirty="0"/>
              <a:t> - the </a:t>
            </a:r>
            <a:r>
              <a:rPr lang="en-US" baseline="0" dirty="0" err="1"/>
              <a:t>denormalized</a:t>
            </a:r>
            <a:r>
              <a:rPr lang="en-US" baseline="0" dirty="0"/>
              <a:t> numbers are clustered around zero</a:t>
            </a:r>
          </a:p>
          <a:p>
            <a:r>
              <a:rPr lang="en-US" baseline="0" dirty="0"/>
              <a:t> - the representable numbers are not uniformly distributed (denser nearer the origin)</a:t>
            </a:r>
            <a:endParaRPr lang="en-US" dirty="0"/>
          </a:p>
        </p:txBody>
      </p:sp>
    </p:spTree>
    <p:extLst>
      <p:ext uri="{BB962C8B-B14F-4D97-AF65-F5344CB8AC3E}">
        <p14:creationId xmlns:p14="http://schemas.microsoft.com/office/powerpoint/2010/main" val="29224657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44754C4A-343A-4E87-9E44-3E7BE66B1BAF}" type="slidenum">
              <a:rPr lang="en-US"/>
              <a:pPr/>
              <a:t>32</a:t>
            </a:fld>
            <a:endParaRPr lang="en-US"/>
          </a:p>
        </p:txBody>
      </p:sp>
      <p:sp>
        <p:nvSpPr>
          <p:cNvPr id="703490" name="Rectangle 2"/>
          <p:cNvSpPr>
            <a:spLocks noGrp="1" noRot="1" noChangeAspect="1" noChangeArrowheads="1" noTextEdit="1"/>
          </p:cNvSpPr>
          <p:nvPr>
            <p:ph type="sldImg"/>
          </p:nvPr>
        </p:nvSpPr>
        <p:spPr>
          <a:ln/>
        </p:spPr>
      </p:sp>
      <p:sp>
        <p:nvSpPr>
          <p:cNvPr id="703491" name="Rectangle 3"/>
          <p:cNvSpPr>
            <a:spLocks noGrp="1" noChangeArrowheads="1"/>
          </p:cNvSpPr>
          <p:nvPr>
            <p:ph type="body" idx="1"/>
          </p:nvPr>
        </p:nvSpPr>
        <p:spPr/>
        <p:txBody>
          <a:bodyPr/>
          <a:lstStyle/>
          <a:p>
            <a:r>
              <a:rPr lang="en-US" dirty="0"/>
              <a:t>Consider a simple</a:t>
            </a:r>
            <a:r>
              <a:rPr lang="en-US" baseline="0" dirty="0"/>
              <a:t> 8b FP representation (so that we can enumerate the space)</a:t>
            </a:r>
            <a:endParaRPr lang="en-US" dirty="0"/>
          </a:p>
        </p:txBody>
      </p:sp>
    </p:spTree>
    <p:extLst>
      <p:ext uri="{BB962C8B-B14F-4D97-AF65-F5344CB8AC3E}">
        <p14:creationId xmlns:p14="http://schemas.microsoft.com/office/powerpoint/2010/main" val="15337498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A46D556-D943-4293-AC48-C4AF3CFD632A}" type="slidenum">
              <a:rPr lang="en-US"/>
              <a:pPr/>
              <a:t>33</a:t>
            </a:fld>
            <a:endParaRPr lang="en-US"/>
          </a:p>
        </p:txBody>
      </p:sp>
      <p:sp>
        <p:nvSpPr>
          <p:cNvPr id="704514" name="Rectangle 2"/>
          <p:cNvSpPr>
            <a:spLocks noGrp="1" noRot="1" noChangeAspect="1" noChangeArrowheads="1" noTextEdit="1"/>
          </p:cNvSpPr>
          <p:nvPr>
            <p:ph type="sldImg"/>
          </p:nvPr>
        </p:nvSpPr>
        <p:spPr>
          <a:ln/>
        </p:spPr>
      </p:sp>
      <p:sp>
        <p:nvSpPr>
          <p:cNvPr id="7045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487950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34</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5452364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35</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357836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F12A845-48E4-41EB-B6A8-A0FFA03E1EFC}" type="slidenum">
              <a:rPr lang="en-US"/>
              <a:pPr/>
              <a:t>8</a:t>
            </a:fld>
            <a:endParaRPr lang="en-US"/>
          </a:p>
        </p:txBody>
      </p:sp>
      <p:sp>
        <p:nvSpPr>
          <p:cNvPr id="694274" name="Rectangle 2"/>
          <p:cNvSpPr>
            <a:spLocks noGrp="1" noRot="1" noChangeAspect="1" noChangeArrowheads="1" noTextEdit="1"/>
          </p:cNvSpPr>
          <p:nvPr>
            <p:ph type="sldImg"/>
          </p:nvPr>
        </p:nvSpPr>
        <p:spPr>
          <a:ln/>
        </p:spPr>
      </p:sp>
      <p:sp>
        <p:nvSpPr>
          <p:cNvPr id="694275" name="Rectangle 3"/>
          <p:cNvSpPr>
            <a:spLocks noGrp="1" noChangeArrowheads="1"/>
          </p:cNvSpPr>
          <p:nvPr>
            <p:ph type="body" idx="1"/>
          </p:nvPr>
        </p:nvSpPr>
        <p:spPr/>
        <p:txBody>
          <a:bodyPr/>
          <a:lstStyle/>
          <a:p>
            <a:r>
              <a:rPr lang="en-US" baseline="0" dirty="0"/>
              <a:t>Shifting the binary point right, multiplies by 2, shifting left divides by 2</a:t>
            </a:r>
          </a:p>
        </p:txBody>
      </p:sp>
    </p:spTree>
    <p:extLst>
      <p:ext uri="{BB962C8B-B14F-4D97-AF65-F5344CB8AC3E}">
        <p14:creationId xmlns:p14="http://schemas.microsoft.com/office/powerpoint/2010/main" val="10340652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36</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508571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37</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225811419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FF65C72-FDC0-498E-AD4F-80255AAC2C06}" type="slidenum">
              <a:rPr lang="en-US"/>
              <a:pPr/>
              <a:t>38</a:t>
            </a:fld>
            <a:endParaRPr lang="en-US"/>
          </a:p>
        </p:txBody>
      </p:sp>
      <p:sp>
        <p:nvSpPr>
          <p:cNvPr id="705538" name="Rectangle 2"/>
          <p:cNvSpPr>
            <a:spLocks noGrp="1" noRot="1" noChangeAspect="1" noChangeArrowheads="1" noTextEdit="1"/>
          </p:cNvSpPr>
          <p:nvPr>
            <p:ph type="sldImg"/>
          </p:nvPr>
        </p:nvSpPr>
        <p:spPr>
          <a:ln/>
        </p:spPr>
      </p:sp>
      <p:sp>
        <p:nvSpPr>
          <p:cNvPr id="705539" name="Rectangle 3"/>
          <p:cNvSpPr>
            <a:spLocks noGrp="1" noChangeArrowheads="1"/>
          </p:cNvSpPr>
          <p:nvPr>
            <p:ph type="body" idx="1"/>
          </p:nvPr>
        </p:nvSpPr>
        <p:spPr/>
        <p:txBody>
          <a:bodyPr/>
          <a:lstStyle/>
          <a:p>
            <a:r>
              <a:rPr lang="en-US" dirty="0"/>
              <a:t>One interesting property of this representation – if you look</a:t>
            </a:r>
            <a:r>
              <a:rPr lang="en-US" baseline="0" dirty="0"/>
              <a:t> at the numbers as unsigned integers, they occur in ascending order as do the values they represent in floating point -&gt; no accident, this mean you can sort them using an integer sort routine. Minor issue is with negative numbers since they have a leading one and occur in descending order – but you can handle that (check if both are zero, then check the sign bits and compare the numbers as unsigned).</a:t>
            </a:r>
            <a:endParaRPr lang="en-US" dirty="0"/>
          </a:p>
        </p:txBody>
      </p:sp>
    </p:spTree>
    <p:extLst>
      <p:ext uri="{BB962C8B-B14F-4D97-AF65-F5344CB8AC3E}">
        <p14:creationId xmlns:p14="http://schemas.microsoft.com/office/powerpoint/2010/main" val="19335428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9043D65-5E3D-4AE1-A919-15A1523CB687}" type="slidenum">
              <a:rPr lang="en-US"/>
              <a:pPr/>
              <a:t>39</a:t>
            </a:fld>
            <a:endParaRPr lang="en-US"/>
          </a:p>
        </p:txBody>
      </p:sp>
      <p:sp>
        <p:nvSpPr>
          <p:cNvPr id="706562" name="Rectangle 2"/>
          <p:cNvSpPr>
            <a:spLocks noGrp="1" noRot="1" noChangeAspect="1" noChangeArrowheads="1" noTextEdit="1"/>
          </p:cNvSpPr>
          <p:nvPr>
            <p:ph type="sldImg"/>
          </p:nvPr>
        </p:nvSpPr>
        <p:spPr>
          <a:ln/>
        </p:spPr>
      </p:sp>
      <p:sp>
        <p:nvSpPr>
          <p:cNvPr id="706563" name="Rectangle 3"/>
          <p:cNvSpPr>
            <a:spLocks noGrp="1" noChangeArrowheads="1"/>
          </p:cNvSpPr>
          <p:nvPr>
            <p:ph type="body" idx="1"/>
          </p:nvPr>
        </p:nvSpPr>
        <p:spPr/>
        <p:txBody>
          <a:bodyPr/>
          <a:lstStyle/>
          <a:p>
            <a:r>
              <a:rPr lang="en-US" dirty="0"/>
              <a:t>All </a:t>
            </a:r>
            <a:r>
              <a:rPr lang="en-US" dirty="0" err="1"/>
              <a:t>representable</a:t>
            </a:r>
            <a:r>
              <a:rPr lang="en-US" baseline="0" dirty="0"/>
              <a:t> numbers; two infinites at the end</a:t>
            </a:r>
            <a:endParaRPr lang="en-US" dirty="0"/>
          </a:p>
        </p:txBody>
      </p:sp>
    </p:spTree>
    <p:extLst>
      <p:ext uri="{BB962C8B-B14F-4D97-AF65-F5344CB8AC3E}">
        <p14:creationId xmlns:p14="http://schemas.microsoft.com/office/powerpoint/2010/main" val="4758228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A48C338-B769-4739-8ED5-61E06F69E3DF}" type="slidenum">
              <a:rPr lang="en-US"/>
              <a:pPr/>
              <a:t>40</a:t>
            </a:fld>
            <a:endParaRPr lang="en-US"/>
          </a:p>
        </p:txBody>
      </p:sp>
      <p:sp>
        <p:nvSpPr>
          <p:cNvPr id="707586" name="Rectangle 2"/>
          <p:cNvSpPr>
            <a:spLocks noGrp="1" noRot="1" noChangeAspect="1" noChangeArrowheads="1" noTextEdit="1"/>
          </p:cNvSpPr>
          <p:nvPr>
            <p:ph type="sldImg"/>
          </p:nvPr>
        </p:nvSpPr>
        <p:spPr>
          <a:ln/>
        </p:spPr>
      </p:sp>
      <p:sp>
        <p:nvSpPr>
          <p:cNvPr id="70758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88929054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42</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53112697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43</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25079151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44</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170899827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CC99A4F-692C-4A13-A473-8BAC6411AFAD}" type="slidenum">
              <a:rPr lang="en-US"/>
              <a:pPr/>
              <a:t>45</a:t>
            </a:fld>
            <a:endParaRPr lang="en-US"/>
          </a:p>
        </p:txBody>
      </p:sp>
      <p:sp>
        <p:nvSpPr>
          <p:cNvPr id="709634" name="Rectangle 2"/>
          <p:cNvSpPr>
            <a:spLocks noGrp="1" noRot="1" noChangeAspect="1" noChangeArrowheads="1" noTextEdit="1"/>
          </p:cNvSpPr>
          <p:nvPr>
            <p:ph type="sldImg"/>
          </p:nvPr>
        </p:nvSpPr>
        <p:spPr>
          <a:ln/>
        </p:spPr>
      </p:sp>
      <p:sp>
        <p:nvSpPr>
          <p:cNvPr id="709635" name="Rectangle 3"/>
          <p:cNvSpPr>
            <a:spLocks noGrp="1" noChangeArrowheads="1"/>
          </p:cNvSpPr>
          <p:nvPr>
            <p:ph type="body" idx="1"/>
          </p:nvPr>
        </p:nvSpPr>
        <p:spPr/>
        <p:txBody>
          <a:bodyPr/>
          <a:lstStyle/>
          <a:p>
            <a:r>
              <a:rPr lang="en-US" dirty="0"/>
              <a:t>Rounds nearest</a:t>
            </a:r>
            <a:r>
              <a:rPr lang="en-US" baseline="0" dirty="0"/>
              <a:t> even is not arbitrary, it looks to avoid biases on results by rounding up ~50% of the time and down the rest</a:t>
            </a:r>
            <a:endParaRPr lang="en-US" dirty="0"/>
          </a:p>
        </p:txBody>
      </p:sp>
    </p:spTree>
    <p:extLst>
      <p:ext uri="{BB962C8B-B14F-4D97-AF65-F5344CB8AC3E}">
        <p14:creationId xmlns:p14="http://schemas.microsoft.com/office/powerpoint/2010/main" val="35924400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EE006632-0E47-4D3B-A7FB-270516520B3B}" type="slidenum">
              <a:rPr lang="en-US"/>
              <a:pPr/>
              <a:t>46</a:t>
            </a:fld>
            <a:endParaRPr lang="en-US"/>
          </a:p>
        </p:txBody>
      </p:sp>
      <p:sp>
        <p:nvSpPr>
          <p:cNvPr id="710658" name="Rectangle 2"/>
          <p:cNvSpPr>
            <a:spLocks noGrp="1" noRot="1" noChangeAspect="1" noChangeArrowheads="1" noTextEdit="1"/>
          </p:cNvSpPr>
          <p:nvPr>
            <p:ph type="sldImg"/>
          </p:nvPr>
        </p:nvSpPr>
        <p:spPr>
          <a:ln/>
        </p:spPr>
      </p:sp>
      <p:sp>
        <p:nvSpPr>
          <p:cNvPr id="710659"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402965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8B89772-DA0A-40DA-AA2F-0384808407FD}" type="slidenum">
              <a:rPr lang="en-US"/>
              <a:pPr/>
              <a:t>11</a:t>
            </a:fld>
            <a:endParaRPr lang="en-US"/>
          </a:p>
        </p:txBody>
      </p:sp>
      <p:sp>
        <p:nvSpPr>
          <p:cNvPr id="692226" name="Rectangle 2"/>
          <p:cNvSpPr>
            <a:spLocks noGrp="1" noRot="1" noChangeAspect="1" noChangeArrowheads="1" noTextEdit="1"/>
          </p:cNvSpPr>
          <p:nvPr>
            <p:ph type="sldImg"/>
          </p:nvPr>
        </p:nvSpPr>
        <p:spPr>
          <a:ln/>
        </p:spPr>
      </p:sp>
      <p:sp>
        <p:nvSpPr>
          <p:cNvPr id="692227"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8617718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68A5787C-FF93-46C1-BF95-218FB84C15D5}" type="slidenum">
              <a:rPr lang="en-US"/>
              <a:pPr/>
              <a:t>47</a:t>
            </a:fld>
            <a:endParaRPr lang="en-US"/>
          </a:p>
        </p:txBody>
      </p:sp>
      <p:sp>
        <p:nvSpPr>
          <p:cNvPr id="711682" name="Rectangle 2"/>
          <p:cNvSpPr>
            <a:spLocks noGrp="1" noRot="1" noChangeAspect="1" noChangeArrowheads="1" noTextEdit="1"/>
          </p:cNvSpPr>
          <p:nvPr>
            <p:ph type="sldImg"/>
          </p:nvPr>
        </p:nvSpPr>
        <p:spPr>
          <a:ln/>
        </p:spPr>
      </p:sp>
      <p:sp>
        <p:nvSpPr>
          <p:cNvPr id="711683" name="Rectangle 3"/>
          <p:cNvSpPr>
            <a:spLocks noGrp="1" noChangeArrowheads="1"/>
          </p:cNvSpPr>
          <p:nvPr>
            <p:ph type="body" idx="1"/>
          </p:nvPr>
        </p:nvSpPr>
        <p:spPr/>
        <p:txBody>
          <a:bodyPr/>
          <a:lstStyle/>
          <a:p>
            <a:r>
              <a:rPr lang="en-US" dirty="0"/>
              <a:t>Note the</a:t>
            </a:r>
            <a:r>
              <a:rPr lang="en-US" baseline="0" dirty="0"/>
              <a:t> first two are not half way (not of the format XX..X.YY..Y100) </a:t>
            </a:r>
          </a:p>
          <a:p>
            <a:r>
              <a:rPr lang="en-US" dirty="0"/>
              <a:t>Note the last two are and the resulting rounded</a:t>
            </a:r>
            <a:r>
              <a:rPr lang="en-US" baseline="0" dirty="0"/>
              <a:t> number has the least significant bit = 0</a:t>
            </a:r>
            <a:endParaRPr lang="en-US" dirty="0"/>
          </a:p>
        </p:txBody>
      </p:sp>
    </p:spTree>
    <p:extLst>
      <p:ext uri="{BB962C8B-B14F-4D97-AF65-F5344CB8AC3E}">
        <p14:creationId xmlns:p14="http://schemas.microsoft.com/office/powerpoint/2010/main" val="120288658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48</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endParaRPr lang="en-US" dirty="0"/>
          </a:p>
        </p:txBody>
      </p:sp>
    </p:spTree>
    <p:extLst>
      <p:ext uri="{BB962C8B-B14F-4D97-AF65-F5344CB8AC3E}">
        <p14:creationId xmlns:p14="http://schemas.microsoft.com/office/powerpoint/2010/main" val="18145841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01A42896-38C1-42EB-8701-67567F574547}" type="slidenum">
              <a:rPr lang="en-US"/>
              <a:pPr/>
              <a:t>49</a:t>
            </a:fld>
            <a:endParaRPr lang="en-US"/>
          </a:p>
        </p:txBody>
      </p:sp>
      <p:sp>
        <p:nvSpPr>
          <p:cNvPr id="717826" name="Rectangle 2"/>
          <p:cNvSpPr>
            <a:spLocks noGrp="1" noRot="1" noChangeAspect="1" noChangeArrowheads="1" noTextEdit="1"/>
          </p:cNvSpPr>
          <p:nvPr>
            <p:ph type="sldImg"/>
          </p:nvPr>
        </p:nvSpPr>
        <p:spPr>
          <a:ln/>
        </p:spPr>
      </p:sp>
      <p:sp>
        <p:nvSpPr>
          <p:cNvPr id="71782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60906859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9F84BB1-65E4-4AA8-92C0-0DBEF895F2C6}" type="slidenum">
              <a:rPr lang="en-US"/>
              <a:pPr/>
              <a:t>52</a:t>
            </a:fld>
            <a:endParaRPr lang="en-US"/>
          </a:p>
        </p:txBody>
      </p:sp>
      <p:sp>
        <p:nvSpPr>
          <p:cNvPr id="708610" name="Rectangle 2"/>
          <p:cNvSpPr>
            <a:spLocks noGrp="1" noRot="1" noChangeAspect="1" noChangeArrowheads="1" noTextEdit="1"/>
          </p:cNvSpPr>
          <p:nvPr>
            <p:ph type="sldImg"/>
          </p:nvPr>
        </p:nvSpPr>
        <p:spPr>
          <a:ln/>
        </p:spPr>
      </p:sp>
      <p:sp>
        <p:nvSpPr>
          <p:cNvPr id="708611" name="Rectangle 3"/>
          <p:cNvSpPr>
            <a:spLocks noGrp="1" noChangeArrowheads="1"/>
          </p:cNvSpPr>
          <p:nvPr>
            <p:ph type="body" idx="1"/>
          </p:nvPr>
        </p:nvSpPr>
        <p:spPr/>
        <p:txBody>
          <a:bodyPr/>
          <a:lstStyle/>
          <a:p>
            <a:r>
              <a:rPr lang="en-US" dirty="0"/>
              <a:t>Smallest </a:t>
            </a:r>
            <a:r>
              <a:rPr lang="en-US" dirty="0" err="1"/>
              <a:t>denormalized</a:t>
            </a:r>
            <a:r>
              <a:rPr lang="en-US" dirty="0"/>
              <a:t> – 1 bit</a:t>
            </a:r>
            <a:r>
              <a:rPr lang="en-US" baseline="0" dirty="0"/>
              <a:t> in the least significant position</a:t>
            </a:r>
            <a:endParaRPr lang="en-US" dirty="0"/>
          </a:p>
        </p:txBody>
      </p:sp>
    </p:spTree>
    <p:extLst>
      <p:ext uri="{BB962C8B-B14F-4D97-AF65-F5344CB8AC3E}">
        <p14:creationId xmlns:p14="http://schemas.microsoft.com/office/powerpoint/2010/main" val="9911166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53</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r>
              <a:rPr lang="en-US" dirty="0"/>
              <a:t>The blue box</a:t>
            </a:r>
            <a:r>
              <a:rPr lang="en-US" baseline="0" dirty="0"/>
              <a:t> shows the common part between the bit-level representation of the 12345 integer and the floating point (all the same but for the leading 1 dropped)</a:t>
            </a:r>
            <a:endParaRPr lang="en-US" dirty="0"/>
          </a:p>
        </p:txBody>
      </p:sp>
    </p:spTree>
    <p:extLst>
      <p:ext uri="{BB962C8B-B14F-4D97-AF65-F5344CB8AC3E}">
        <p14:creationId xmlns:p14="http://schemas.microsoft.com/office/powerpoint/2010/main" val="81893079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58</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170888179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8CEA2D26-35C1-4539-BEFA-342641BA555F}" type="slidenum">
              <a:rPr lang="en-US"/>
              <a:pPr/>
              <a:t>59</a:t>
            </a:fld>
            <a:endParaRPr lang="en-US"/>
          </a:p>
        </p:txBody>
      </p:sp>
      <p:sp>
        <p:nvSpPr>
          <p:cNvPr id="691202" name="Rectangle 2"/>
          <p:cNvSpPr>
            <a:spLocks noGrp="1" noRot="1" noChangeAspect="1" noChangeArrowheads="1" noTextEdit="1"/>
          </p:cNvSpPr>
          <p:nvPr>
            <p:ph type="sldImg"/>
          </p:nvPr>
        </p:nvSpPr>
        <p:spPr>
          <a:ln/>
        </p:spPr>
      </p:sp>
      <p:sp>
        <p:nvSpPr>
          <p:cNvPr id="691203" name="Rectangle 3"/>
          <p:cNvSpPr>
            <a:spLocks noGrp="1" noChangeArrowheads="1"/>
          </p:cNvSpPr>
          <p:nvPr>
            <p:ph type="body" idx="1"/>
          </p:nvPr>
        </p:nvSpPr>
        <p:spPr/>
        <p:txBody>
          <a:bodyPr/>
          <a:lstStyle/>
          <a:p>
            <a:r>
              <a:rPr lang="en-US" dirty="0" err="1"/>
              <a:t>Tmax</a:t>
            </a:r>
            <a:r>
              <a:rPr lang="en-US" dirty="0"/>
              <a:t> = 01111..111 (32 bits) </a:t>
            </a:r>
            <a:r>
              <a:rPr lang="en-US" dirty="0">
                <a:sym typeface="Wingdings"/>
              </a:rPr>
              <a:t> 1.1111..1 (31</a:t>
            </a:r>
            <a:r>
              <a:rPr lang="en-US" baseline="0" dirty="0">
                <a:sym typeface="Wingdings"/>
              </a:rPr>
              <a:t> bits) </a:t>
            </a:r>
            <a:r>
              <a:rPr lang="en-US" dirty="0">
                <a:sym typeface="Wingdings"/>
              </a:rPr>
              <a:t>* 2^30</a:t>
            </a:r>
            <a:r>
              <a:rPr lang="en-US" baseline="0" dirty="0">
                <a:sym typeface="Wingdings"/>
              </a:rPr>
              <a:t>  1.11..1 (23 bits) * 2^30 = </a:t>
            </a:r>
            <a:r>
              <a:rPr lang="en-US" baseline="0" dirty="0" err="1">
                <a:sym typeface="Wingdings"/>
              </a:rPr>
              <a:t>Tmax</a:t>
            </a:r>
            <a:r>
              <a:rPr lang="en-US" baseline="0" dirty="0">
                <a:sym typeface="Wingdings"/>
              </a:rPr>
              <a:t> - 256</a:t>
            </a:r>
            <a:endParaRPr lang="en-US" dirty="0"/>
          </a:p>
        </p:txBody>
      </p:sp>
    </p:spTree>
    <p:extLst>
      <p:ext uri="{BB962C8B-B14F-4D97-AF65-F5344CB8AC3E}">
        <p14:creationId xmlns:p14="http://schemas.microsoft.com/office/powerpoint/2010/main" val="263370464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20F03EAE-C3AD-4FC9-A78B-3C42BAE7C51F}" type="slidenum">
              <a:rPr lang="en-US"/>
              <a:pPr/>
              <a:t>60</a:t>
            </a:fld>
            <a:endParaRPr lang="en-US"/>
          </a:p>
        </p:txBody>
      </p:sp>
      <p:sp>
        <p:nvSpPr>
          <p:cNvPr id="712706" name="Rectangle 2"/>
          <p:cNvSpPr>
            <a:spLocks noGrp="1" noRot="1" noChangeAspect="1" noChangeArrowheads="1" noTextEdit="1"/>
          </p:cNvSpPr>
          <p:nvPr>
            <p:ph type="sldImg"/>
          </p:nvPr>
        </p:nvSpPr>
        <p:spPr>
          <a:ln/>
        </p:spPr>
      </p:sp>
      <p:sp>
        <p:nvSpPr>
          <p:cNvPr id="7127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55327487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B6609836-4EDD-4CEF-BF28-D952EF65A3E3}" type="slidenum">
              <a:rPr lang="en-US"/>
              <a:pPr/>
              <a:t>61</a:t>
            </a:fld>
            <a:endParaRPr lang="en-US"/>
          </a:p>
        </p:txBody>
      </p:sp>
      <p:sp>
        <p:nvSpPr>
          <p:cNvPr id="713730" name="Rectangle 2"/>
          <p:cNvSpPr>
            <a:spLocks noGrp="1" noRot="1" noChangeAspect="1" noChangeArrowheads="1" noTextEdit="1"/>
          </p:cNvSpPr>
          <p:nvPr>
            <p:ph type="sldImg"/>
          </p:nvPr>
        </p:nvSpPr>
        <p:spPr>
          <a:ln/>
        </p:spPr>
      </p:sp>
      <p:sp>
        <p:nvSpPr>
          <p:cNvPr id="713731"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1934905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194738-6B0F-4651-8AF2-D3C070DEA650}" type="slidenum">
              <a:rPr lang="en-US"/>
              <a:pPr/>
              <a:t>62</a:t>
            </a:fld>
            <a:endParaRPr lang="en-US"/>
          </a:p>
        </p:txBody>
      </p:sp>
      <p:sp>
        <p:nvSpPr>
          <p:cNvPr id="714754" name="Rectangle 2"/>
          <p:cNvSpPr>
            <a:spLocks noGrp="1" noRot="1" noChangeAspect="1" noChangeArrowheads="1" noTextEdit="1"/>
          </p:cNvSpPr>
          <p:nvPr>
            <p:ph type="sldImg"/>
          </p:nvPr>
        </p:nvSpPr>
        <p:spPr>
          <a:ln/>
        </p:spPr>
      </p:sp>
      <p:sp>
        <p:nvSpPr>
          <p:cNvPr id="714755" name="Rectangle 3"/>
          <p:cNvSpPr>
            <a:spLocks noGrp="1" noChangeArrowheads="1"/>
          </p:cNvSpPr>
          <p:nvPr>
            <p:ph type="body" idx="1"/>
          </p:nvPr>
        </p:nvSpPr>
        <p:spPr/>
        <p:txBody>
          <a:bodyPr/>
          <a:lstStyle/>
          <a:p>
            <a:r>
              <a:rPr lang="en-US" dirty="0"/>
              <a:t>For the mathematically inclined;</a:t>
            </a:r>
            <a:r>
              <a:rPr lang="en-US" baseline="0" dirty="0"/>
              <a:t> s</a:t>
            </a:r>
            <a:r>
              <a:rPr lang="en-US" dirty="0"/>
              <a:t>kip</a:t>
            </a:r>
          </a:p>
        </p:txBody>
      </p:sp>
    </p:spTree>
    <p:extLst>
      <p:ext uri="{BB962C8B-B14F-4D97-AF65-F5344CB8AC3E}">
        <p14:creationId xmlns:p14="http://schemas.microsoft.com/office/powerpoint/2010/main" val="6498394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FFC29431-DA76-4B21-87E9-1134A83AFB2F}" type="slidenum">
              <a:rPr lang="en-US"/>
              <a:pPr/>
              <a:t>12</a:t>
            </a:fld>
            <a:endParaRPr lang="en-US"/>
          </a:p>
        </p:txBody>
      </p:sp>
      <p:sp>
        <p:nvSpPr>
          <p:cNvPr id="696322" name="Rectangle 2"/>
          <p:cNvSpPr>
            <a:spLocks noGrp="1" noRot="1" noChangeAspect="1" noChangeArrowheads="1" noTextEdit="1"/>
          </p:cNvSpPr>
          <p:nvPr>
            <p:ph type="sldImg"/>
          </p:nvPr>
        </p:nvSpPr>
        <p:spPr>
          <a:ln/>
        </p:spPr>
      </p:sp>
      <p:sp>
        <p:nvSpPr>
          <p:cNvPr id="696323" name="Rectangle 3"/>
          <p:cNvSpPr>
            <a:spLocks noGrp="1" noChangeArrowheads="1"/>
          </p:cNvSpPr>
          <p:nvPr>
            <p:ph type="body" idx="1"/>
          </p:nvPr>
        </p:nvSpPr>
        <p:spPr/>
        <p:txBody>
          <a:bodyPr/>
          <a:lstStyle/>
          <a:p>
            <a:r>
              <a:rPr lang="en-US" baseline="0" dirty="0"/>
              <a:t>Instead, we would like to represent numbers like x * 2^y by using x and y</a:t>
            </a:r>
          </a:p>
          <a:p>
            <a:endParaRPr lang="en-US" dirty="0"/>
          </a:p>
        </p:txBody>
      </p:sp>
    </p:spTree>
    <p:extLst>
      <p:ext uri="{BB962C8B-B14F-4D97-AF65-F5344CB8AC3E}">
        <p14:creationId xmlns:p14="http://schemas.microsoft.com/office/powerpoint/2010/main" val="6589798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A43E06C5-C0DB-4EED-BCC1-8231C0CC2FF9}" type="slidenum">
              <a:rPr lang="en-US"/>
              <a:pPr/>
              <a:t>63</a:t>
            </a:fld>
            <a:endParaRPr lang="en-US"/>
          </a:p>
        </p:txBody>
      </p:sp>
      <p:sp>
        <p:nvSpPr>
          <p:cNvPr id="715778" name="Rectangle 2"/>
          <p:cNvSpPr>
            <a:spLocks noGrp="1" noRot="1" noChangeAspect="1" noChangeArrowheads="1" noTextEdit="1"/>
          </p:cNvSpPr>
          <p:nvPr>
            <p:ph type="sldImg"/>
          </p:nvPr>
        </p:nvSpPr>
        <p:spPr>
          <a:ln/>
        </p:spPr>
      </p:sp>
      <p:sp>
        <p:nvSpPr>
          <p:cNvPr id="715779" name="Rectangle 3"/>
          <p:cNvSpPr>
            <a:spLocks noGrp="1" noChangeArrowheads="1"/>
          </p:cNvSpPr>
          <p:nvPr>
            <p:ph type="body" idx="1"/>
          </p:nvPr>
        </p:nvSpPr>
        <p:spPr/>
        <p:txBody>
          <a:bodyPr/>
          <a:lstStyle/>
          <a:p>
            <a:pPr marL="0" marR="0" indent="0" algn="l" defTabSz="914400" rtl="0" eaLnBrk="1" fontAlgn="base" latinLnBrk="0" hangingPunct="1">
              <a:lnSpc>
                <a:spcPct val="100000"/>
              </a:lnSpc>
              <a:spcBef>
                <a:spcPct val="0"/>
              </a:spcBef>
              <a:spcAft>
                <a:spcPct val="0"/>
              </a:spcAft>
              <a:buClrTx/>
              <a:buSzTx/>
              <a:buFontTx/>
              <a:buNone/>
              <a:tabLst/>
              <a:defRPr/>
            </a:pPr>
            <a:r>
              <a:rPr lang="en-US" dirty="0"/>
              <a:t>For the mathematically inclined;</a:t>
            </a:r>
            <a:r>
              <a:rPr lang="en-US" baseline="0" dirty="0"/>
              <a:t> s</a:t>
            </a:r>
            <a:r>
              <a:rPr lang="en-US" dirty="0"/>
              <a:t>kip</a:t>
            </a:r>
          </a:p>
          <a:p>
            <a:endParaRPr lang="en-US" dirty="0"/>
          </a:p>
        </p:txBody>
      </p:sp>
    </p:spTree>
    <p:extLst>
      <p:ext uri="{BB962C8B-B14F-4D97-AF65-F5344CB8AC3E}">
        <p14:creationId xmlns:p14="http://schemas.microsoft.com/office/powerpoint/2010/main" val="4071980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13</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baseline="0" dirty="0"/>
              <a:t>Extended precision, btw is what the Intel processors will use when operating on numbers loaded on the floating point registers (and converted back and forth as you move in and out of memory)</a:t>
            </a:r>
          </a:p>
          <a:p>
            <a:r>
              <a:rPr lang="en-US" baseline="0" dirty="0"/>
              <a:t>The 1 wasted bit is there for backwards compatibility to 8087/80287 which were generating “</a:t>
            </a:r>
            <a:r>
              <a:rPr lang="en-US" baseline="0" dirty="0" err="1"/>
              <a:t>unnormal</a:t>
            </a:r>
            <a:r>
              <a:rPr lang="en-US" baseline="0" dirty="0"/>
              <a:t>” FP numbers and explicitly encoded the integer part for faster computation.</a:t>
            </a:r>
            <a:endParaRPr lang="en-US" dirty="0"/>
          </a:p>
        </p:txBody>
      </p:sp>
    </p:spTree>
    <p:extLst>
      <p:ext uri="{BB962C8B-B14F-4D97-AF65-F5344CB8AC3E}">
        <p14:creationId xmlns:p14="http://schemas.microsoft.com/office/powerpoint/2010/main" val="289366582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14</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3533793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D303DD08-634A-4475-8226-1DDD544424BD}" type="slidenum">
              <a:rPr lang="en-US"/>
              <a:pPr/>
              <a:t>15</a:t>
            </a:fld>
            <a:endParaRPr lang="en-US"/>
          </a:p>
        </p:txBody>
      </p:sp>
      <p:sp>
        <p:nvSpPr>
          <p:cNvPr id="697346" name="Rectangle 2"/>
          <p:cNvSpPr>
            <a:spLocks noGrp="1" noRot="1" noChangeAspect="1" noChangeArrowheads="1" noTextEdit="1"/>
          </p:cNvSpPr>
          <p:nvPr>
            <p:ph type="sldImg"/>
          </p:nvPr>
        </p:nvSpPr>
        <p:spPr>
          <a:ln/>
        </p:spPr>
      </p:sp>
      <p:sp>
        <p:nvSpPr>
          <p:cNvPr id="697347" name="Rectangle 3"/>
          <p:cNvSpPr>
            <a:spLocks noGrp="1" noChangeArrowheads="1"/>
          </p:cNvSpPr>
          <p:nvPr>
            <p:ph type="body" idx="1"/>
          </p:nvPr>
        </p:nvSpPr>
        <p:spPr/>
        <p:txBody>
          <a:bodyPr/>
          <a:lstStyle/>
          <a:p>
            <a:r>
              <a:rPr lang="en-US" dirty="0"/>
              <a:t>Neither all zeroes nor all ones -&gt; normalized, the most common case</a:t>
            </a:r>
          </a:p>
          <a:p>
            <a:r>
              <a:rPr lang="en-US" dirty="0"/>
              <a:t>All zero for </a:t>
            </a:r>
            <a:r>
              <a:rPr lang="en-US" dirty="0" err="1"/>
              <a:t>denormalized</a:t>
            </a:r>
            <a:r>
              <a:rPr lang="en-US" dirty="0"/>
              <a:t>,</a:t>
            </a:r>
            <a:r>
              <a:rPr lang="en-US" baseline="0" dirty="0"/>
              <a:t> to represent zero and very small numbers close to it; </a:t>
            </a:r>
          </a:p>
          <a:p>
            <a:r>
              <a:rPr lang="en-US" baseline="0" dirty="0"/>
              <a:t># So what’s the representation of 0 in FP? How many zeros are there?</a:t>
            </a:r>
          </a:p>
          <a:p>
            <a:endParaRPr lang="en-US" dirty="0"/>
          </a:p>
        </p:txBody>
      </p:sp>
    </p:spTree>
    <p:extLst>
      <p:ext uri="{BB962C8B-B14F-4D97-AF65-F5344CB8AC3E}">
        <p14:creationId xmlns:p14="http://schemas.microsoft.com/office/powerpoint/2010/main" val="13600504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33713C81-C676-4DB1-BECE-DE34D052CA35}" type="slidenum">
              <a:rPr lang="en-US"/>
              <a:pPr/>
              <a:t>16</a:t>
            </a:fld>
            <a:endParaRPr lang="en-US"/>
          </a:p>
        </p:txBody>
      </p:sp>
      <p:sp>
        <p:nvSpPr>
          <p:cNvPr id="698370" name="Rectangle 2"/>
          <p:cNvSpPr>
            <a:spLocks noGrp="1" noRot="1" noChangeAspect="1" noChangeArrowheads="1" noTextEdit="1"/>
          </p:cNvSpPr>
          <p:nvPr>
            <p:ph type="sldImg"/>
          </p:nvPr>
        </p:nvSpPr>
        <p:spPr>
          <a:ln/>
        </p:spPr>
      </p:sp>
      <p:sp>
        <p:nvSpPr>
          <p:cNvPr id="698371" name="Rectangle 3"/>
          <p:cNvSpPr>
            <a:spLocks noGrp="1" noChangeArrowheads="1"/>
          </p:cNvSpPr>
          <p:nvPr>
            <p:ph type="body" idx="1"/>
          </p:nvPr>
        </p:nvSpPr>
        <p:spPr/>
        <p:txBody>
          <a:bodyPr/>
          <a:lstStyle/>
          <a:p>
            <a:r>
              <a:rPr lang="en-US" dirty="0"/>
              <a:t>Exponent field is represented as a signed integer</a:t>
            </a:r>
            <a:r>
              <a:rPr lang="en-US" baseline="0" dirty="0"/>
              <a:t> in biased form – E  = </a:t>
            </a:r>
            <a:r>
              <a:rPr lang="en-US" baseline="0" dirty="0" err="1"/>
              <a:t>Exp</a:t>
            </a:r>
            <a:r>
              <a:rPr lang="en-US" baseline="0" dirty="0"/>
              <a:t> – bias</a:t>
            </a:r>
          </a:p>
          <a:p>
            <a:r>
              <a:rPr lang="en-US" baseline="0" dirty="0"/>
              <a:t>The bias for 32b single precision yields exponents ranging from -126 to +127</a:t>
            </a:r>
          </a:p>
          <a:p>
            <a:r>
              <a:rPr lang="en-US" baseline="0" dirty="0"/>
              <a:t>The implied leading 1 is just a trick to get an additional bit of </a:t>
            </a:r>
            <a:r>
              <a:rPr lang="en-US" baseline="0" dirty="0" err="1"/>
              <a:t>pecision</a:t>
            </a:r>
            <a:endParaRPr lang="en-US" dirty="0"/>
          </a:p>
        </p:txBody>
      </p:sp>
    </p:spTree>
    <p:extLst>
      <p:ext uri="{BB962C8B-B14F-4D97-AF65-F5344CB8AC3E}">
        <p14:creationId xmlns:p14="http://schemas.microsoft.com/office/powerpoint/2010/main" val="14549052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4142749" y="9119173"/>
            <a:ext cx="3170763" cy="480388"/>
          </a:xfrm>
          <a:prstGeom prst="rect">
            <a:avLst/>
          </a:prstGeom>
          <a:ln/>
        </p:spPr>
        <p:txBody>
          <a:bodyPr/>
          <a:lstStyle/>
          <a:p>
            <a:fld id="{130AD7DB-4A94-4C5F-AB33-B8D96B76C7AE}" type="slidenum">
              <a:rPr lang="en-US"/>
              <a:pPr/>
              <a:t>18</a:t>
            </a:fld>
            <a:endParaRPr lang="en-US"/>
          </a:p>
        </p:txBody>
      </p:sp>
      <p:sp>
        <p:nvSpPr>
          <p:cNvPr id="699394" name="Rectangle 2"/>
          <p:cNvSpPr>
            <a:spLocks noGrp="1" noRot="1" noChangeAspect="1" noChangeArrowheads="1" noTextEdit="1"/>
          </p:cNvSpPr>
          <p:nvPr>
            <p:ph type="sldImg"/>
          </p:nvPr>
        </p:nvSpPr>
        <p:spPr>
          <a:ln/>
        </p:spPr>
      </p:sp>
      <p:sp>
        <p:nvSpPr>
          <p:cNvPr id="69939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34430344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4E2A84"/>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0F8AEA4-90DD-470A-A00C-52C76871BE7D}"/>
              </a:ext>
            </a:extLst>
          </p:cNvPr>
          <p:cNvSpPr/>
          <p:nvPr userDrawn="1"/>
        </p:nvSpPr>
        <p:spPr>
          <a:xfrm>
            <a:off x="607595" y="684106"/>
            <a:ext cx="10972799" cy="5485343"/>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descr="NWU PPT Wide Opt 2_Master.jpg">
            <a:extLst>
              <a:ext uri="{FF2B5EF4-FFF2-40B4-BE49-F238E27FC236}">
                <a16:creationId xmlns:a16="http://schemas.microsoft.com/office/drawing/2014/main" id="{D5195E2D-71BD-4DAB-A8EA-C60068318A84}"/>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92641"/>
          <a:stretch/>
        </p:blipFill>
        <p:spPr>
          <a:xfrm>
            <a:off x="0" y="6353298"/>
            <a:ext cx="12192000" cy="504701"/>
          </a:xfrm>
          <a:prstGeom prst="rect">
            <a:avLst/>
          </a:prstGeom>
        </p:spPr>
      </p:pic>
      <p:sp>
        <p:nvSpPr>
          <p:cNvPr id="2" name="Title 1">
            <a:extLst>
              <a:ext uri="{FF2B5EF4-FFF2-40B4-BE49-F238E27FC236}">
                <a16:creationId xmlns:a16="http://schemas.microsoft.com/office/drawing/2014/main" id="{39A78A89-7B53-4AF2-9B97-0D7A0E3C415D}"/>
              </a:ext>
            </a:extLst>
          </p:cNvPr>
          <p:cNvSpPr>
            <a:spLocks noGrp="1"/>
          </p:cNvSpPr>
          <p:nvPr>
            <p:ph type="ctrTitle"/>
          </p:nvPr>
        </p:nvSpPr>
        <p:spPr>
          <a:xfrm>
            <a:off x="607595" y="684106"/>
            <a:ext cx="10972799" cy="2286000"/>
          </a:xfrm>
          <a:prstGeom prst="rect">
            <a:avLst/>
          </a:prstGeom>
        </p:spPr>
        <p:txBody>
          <a:bodyPr anchor="b"/>
          <a:lstStyle>
            <a:lvl1pPr algn="ctr">
              <a:defRPr sz="6000" b="1"/>
            </a:lvl1pPr>
          </a:lstStyle>
          <a:p>
            <a:r>
              <a:rPr lang="en-US"/>
              <a:t>Click to edit Master title style</a:t>
            </a:r>
            <a:endParaRPr lang="en-US" dirty="0"/>
          </a:p>
        </p:txBody>
      </p:sp>
      <p:sp>
        <p:nvSpPr>
          <p:cNvPr id="3" name="Subtitle 2">
            <a:extLst>
              <a:ext uri="{FF2B5EF4-FFF2-40B4-BE49-F238E27FC236}">
                <a16:creationId xmlns:a16="http://schemas.microsoft.com/office/drawing/2014/main" id="{3A3757E7-8A62-4C6A-A11F-B44CFFC7E267}"/>
              </a:ext>
            </a:extLst>
          </p:cNvPr>
          <p:cNvSpPr>
            <a:spLocks noGrp="1"/>
          </p:cNvSpPr>
          <p:nvPr>
            <p:ph type="subTitle" idx="1"/>
          </p:nvPr>
        </p:nvSpPr>
        <p:spPr>
          <a:xfrm>
            <a:off x="607595" y="3887894"/>
            <a:ext cx="10972799" cy="1369905"/>
          </a:xfrm>
        </p:spPr>
        <p:txBody>
          <a:bodyPr>
            <a:normAutofit/>
          </a:bodyPr>
          <a:lstStyle>
            <a:lvl1pPr marL="0" indent="0" algn="ctr">
              <a:buNone/>
              <a:defRPr sz="3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CB852B33-DB5B-406B-8EF8-7F27B15C3EB7}"/>
              </a:ext>
            </a:extLst>
          </p:cNvPr>
          <p:cNvSpPr>
            <a:spLocks noGrp="1"/>
          </p:cNvSpPr>
          <p:nvPr>
            <p:ph type="dt" sz="half" idx="10"/>
          </p:nvPr>
        </p:nvSpPr>
        <p:spPr>
          <a:xfrm>
            <a:off x="607595" y="5804324"/>
            <a:ext cx="916405" cy="365125"/>
          </a:xfrm>
        </p:spPr>
        <p:txBody>
          <a:bodyPr/>
          <a:lstStyle/>
          <a:p>
            <a:fld id="{0861674E-AF63-4607-965B-BA7F4C7F28F8}" type="datetime1">
              <a:rPr lang="en-US" smtClean="0"/>
              <a:t>1/13/2022</a:t>
            </a:fld>
            <a:endParaRPr lang="en-US"/>
          </a:p>
        </p:txBody>
      </p:sp>
      <p:sp>
        <p:nvSpPr>
          <p:cNvPr id="5" name="Footer Placeholder 4">
            <a:extLst>
              <a:ext uri="{FF2B5EF4-FFF2-40B4-BE49-F238E27FC236}">
                <a16:creationId xmlns:a16="http://schemas.microsoft.com/office/drawing/2014/main" id="{1D218BC2-7D03-48DD-8ED3-F2F43C400C3B}"/>
              </a:ext>
            </a:extLst>
          </p:cNvPr>
          <p:cNvSpPr>
            <a:spLocks noGrp="1"/>
          </p:cNvSpPr>
          <p:nvPr>
            <p:ph type="ftr" sz="quarter" idx="11"/>
          </p:nvPr>
        </p:nvSpPr>
        <p:spPr>
          <a:xfrm>
            <a:off x="4261807" y="5806652"/>
            <a:ext cx="3664373" cy="365125"/>
          </a:xfrm>
        </p:spPr>
        <p:txBody>
          <a:bodyPr/>
          <a:lstStyle/>
          <a:p>
            <a:endParaRPr lang="en-US"/>
          </a:p>
        </p:txBody>
      </p:sp>
    </p:spTree>
    <p:extLst>
      <p:ext uri="{BB962C8B-B14F-4D97-AF65-F5344CB8AC3E}">
        <p14:creationId xmlns:p14="http://schemas.microsoft.com/office/powerpoint/2010/main" val="1437491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p:txBody>
          <a:bodyPr/>
          <a:lstStyle>
            <a:lvl1pPr>
              <a:spcBef>
                <a:spcPts val="14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A30C54C7-9138-4192-B4F4-8499371948A7}" type="datetime1">
              <a:rPr lang="en-US" smtClean="0"/>
              <a:t>1/13/2022</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322617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D1B4F-AD76-4462-AF17-AA9750E0FB72}"/>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735C87F7-B5DC-45D6-AC96-43D6899A05C5}"/>
              </a:ext>
            </a:extLst>
          </p:cNvPr>
          <p:cNvSpPr>
            <a:spLocks noGrp="1"/>
          </p:cNvSpPr>
          <p:nvPr>
            <p:ph idx="1"/>
          </p:nvPr>
        </p:nvSpPr>
        <p:spPr>
          <a:xfrm>
            <a:off x="607594"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2F6F708-77A7-451E-A87C-DF3B5FA66ECC}"/>
              </a:ext>
            </a:extLst>
          </p:cNvPr>
          <p:cNvSpPr>
            <a:spLocks noGrp="1"/>
          </p:cNvSpPr>
          <p:nvPr>
            <p:ph type="dt" sz="half" idx="10"/>
          </p:nvPr>
        </p:nvSpPr>
        <p:spPr/>
        <p:txBody>
          <a:bodyPr/>
          <a:lstStyle/>
          <a:p>
            <a:fld id="{6424BF1F-47F0-4632-A9A8-AFC87BB7A11D}" type="datetime1">
              <a:rPr lang="en-US" smtClean="0"/>
              <a:t>1/13/2022</a:t>
            </a:fld>
            <a:endParaRPr lang="en-US"/>
          </a:p>
        </p:txBody>
      </p:sp>
      <p:sp>
        <p:nvSpPr>
          <p:cNvPr id="5" name="Footer Placeholder 4">
            <a:extLst>
              <a:ext uri="{FF2B5EF4-FFF2-40B4-BE49-F238E27FC236}">
                <a16:creationId xmlns:a16="http://schemas.microsoft.com/office/drawing/2014/main" id="{A0AE1449-91D8-4F9D-A105-23A1F43ECCC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15F04F4-7CB4-4D18-91E9-7F025B560053}"/>
              </a:ext>
            </a:extLst>
          </p:cNvPr>
          <p:cNvSpPr>
            <a:spLocks noGrp="1"/>
          </p:cNvSpPr>
          <p:nvPr>
            <p:ph type="sldNum" sz="quarter" idx="12"/>
          </p:nvPr>
        </p:nvSpPr>
        <p:spPr/>
        <p:txBody>
          <a:bodyPr/>
          <a:lstStyle/>
          <a:p>
            <a:fld id="{0778C724-3839-4D76-A707-B4C23905D055}" type="slidenum">
              <a:rPr lang="en-US" smtClean="0"/>
              <a:t>‹#›</a:t>
            </a:fld>
            <a:endParaRPr lang="en-US"/>
          </a:p>
        </p:txBody>
      </p:sp>
      <p:sp>
        <p:nvSpPr>
          <p:cNvPr id="7" name="Content Placeholder 2">
            <a:extLst>
              <a:ext uri="{FF2B5EF4-FFF2-40B4-BE49-F238E27FC236}">
                <a16:creationId xmlns:a16="http://schemas.microsoft.com/office/drawing/2014/main" id="{ED6171B2-CD8A-4537-A0B5-CFA0882ED8CE}"/>
              </a:ext>
            </a:extLst>
          </p:cNvPr>
          <p:cNvSpPr>
            <a:spLocks noGrp="1"/>
          </p:cNvSpPr>
          <p:nvPr>
            <p:ph idx="13"/>
          </p:nvPr>
        </p:nvSpPr>
        <p:spPr>
          <a:xfrm>
            <a:off x="6326608" y="1143000"/>
            <a:ext cx="5257800" cy="5029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91579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C6EE6D-0807-49F6-8402-F877AEC3AE6F}"/>
              </a:ext>
            </a:extLst>
          </p:cNvPr>
          <p:cNvSpPr>
            <a:spLocks noGrp="1"/>
          </p:cNvSpPr>
          <p:nvPr>
            <p:ph type="title"/>
          </p:nvPr>
        </p:nvSpPr>
        <p:spPr>
          <a:xfrm>
            <a:off x="607595" y="228600"/>
            <a:ext cx="10972799" cy="685800"/>
          </a:xfrm>
          <a:prstGeom prst="rect">
            <a:avLst/>
          </a:prstGeom>
        </p:spPr>
        <p:txBody>
          <a:bodyPr/>
          <a:lstStyle/>
          <a:p>
            <a:r>
              <a:rPr lang="en-US"/>
              <a:t>Click to edit Master title style</a:t>
            </a:r>
          </a:p>
        </p:txBody>
      </p:sp>
      <p:sp>
        <p:nvSpPr>
          <p:cNvPr id="3" name="Date Placeholder 2">
            <a:extLst>
              <a:ext uri="{FF2B5EF4-FFF2-40B4-BE49-F238E27FC236}">
                <a16:creationId xmlns:a16="http://schemas.microsoft.com/office/drawing/2014/main" id="{BF2EDB09-5A47-4685-A1EE-A5B4DA19048D}"/>
              </a:ext>
            </a:extLst>
          </p:cNvPr>
          <p:cNvSpPr>
            <a:spLocks noGrp="1"/>
          </p:cNvSpPr>
          <p:nvPr>
            <p:ph type="dt" sz="half" idx="10"/>
          </p:nvPr>
        </p:nvSpPr>
        <p:spPr/>
        <p:txBody>
          <a:bodyPr/>
          <a:lstStyle/>
          <a:p>
            <a:fld id="{5B57C86A-8A45-480E-B041-93625682F50F}" type="datetime1">
              <a:rPr lang="en-US" smtClean="0"/>
              <a:t>1/13/2022</a:t>
            </a:fld>
            <a:endParaRPr lang="en-US"/>
          </a:p>
        </p:txBody>
      </p:sp>
      <p:sp>
        <p:nvSpPr>
          <p:cNvPr id="4" name="Footer Placeholder 3">
            <a:extLst>
              <a:ext uri="{FF2B5EF4-FFF2-40B4-BE49-F238E27FC236}">
                <a16:creationId xmlns:a16="http://schemas.microsoft.com/office/drawing/2014/main" id="{9F5553B9-1067-4918-A0C0-3170E1AA20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D5B2D71-8C87-4458-AC29-EA2047202D57}"/>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28343100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7D77160-3215-44CF-B830-0B88FB365401}"/>
              </a:ext>
            </a:extLst>
          </p:cNvPr>
          <p:cNvSpPr>
            <a:spLocks noGrp="1"/>
          </p:cNvSpPr>
          <p:nvPr>
            <p:ph type="dt" sz="half" idx="10"/>
          </p:nvPr>
        </p:nvSpPr>
        <p:spPr/>
        <p:txBody>
          <a:bodyPr/>
          <a:lstStyle/>
          <a:p>
            <a:fld id="{077A3C3C-160B-45EF-9E73-195484B0A06E}" type="datetime1">
              <a:rPr lang="en-US" smtClean="0"/>
              <a:t>1/13/2022</a:t>
            </a:fld>
            <a:endParaRPr lang="en-US"/>
          </a:p>
        </p:txBody>
      </p:sp>
      <p:sp>
        <p:nvSpPr>
          <p:cNvPr id="3" name="Footer Placeholder 2">
            <a:extLst>
              <a:ext uri="{FF2B5EF4-FFF2-40B4-BE49-F238E27FC236}">
                <a16:creationId xmlns:a16="http://schemas.microsoft.com/office/drawing/2014/main" id="{BA931AD3-C3A1-4F17-AE8A-223019F6256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071321F-FC35-406D-934E-9286AA485743}"/>
              </a:ext>
            </a:extLst>
          </p:cNvPr>
          <p:cNvSpPr>
            <a:spLocks noGrp="1"/>
          </p:cNvSpPr>
          <p:nvPr>
            <p:ph type="sldNum" sz="quarter" idx="12"/>
          </p:nvPr>
        </p:nvSpPr>
        <p:spPr/>
        <p:txBody>
          <a:bodyPr/>
          <a:lstStyle/>
          <a:p>
            <a:fld id="{0778C724-3839-4D76-A707-B4C23905D055}" type="slidenum">
              <a:rPr lang="en-US" smtClean="0"/>
              <a:t>‹#›</a:t>
            </a:fld>
            <a:endParaRPr lang="en-US"/>
          </a:p>
        </p:txBody>
      </p:sp>
    </p:spTree>
    <p:extLst>
      <p:ext uri="{BB962C8B-B14F-4D97-AF65-F5344CB8AC3E}">
        <p14:creationId xmlns:p14="http://schemas.microsoft.com/office/powerpoint/2010/main" val="15808410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Outline">
    <p:bg>
      <p:bgPr>
        <a:solidFill>
          <a:srgbClr val="4E2A84"/>
        </a:solidFill>
        <a:effectLst/>
      </p:bgPr>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B96553EE-3FBA-43B0-83E3-DED9FBF895AE}"/>
              </a:ext>
            </a:extLst>
          </p:cNvPr>
          <p:cNvSpPr>
            <a:spLocks noGrp="1"/>
          </p:cNvSpPr>
          <p:nvPr>
            <p:ph type="dt" sz="half" idx="10"/>
          </p:nvPr>
        </p:nvSpPr>
        <p:spPr/>
        <p:txBody>
          <a:bodyPr/>
          <a:lstStyle>
            <a:lvl1pPr>
              <a:defRPr>
                <a:solidFill>
                  <a:schemeClr val="bg1"/>
                </a:solidFill>
              </a:defRPr>
            </a:lvl1pPr>
          </a:lstStyle>
          <a:p>
            <a:fld id="{E128283A-FC2F-45E8-82AA-402F8A8AAE44}" type="datetime1">
              <a:rPr lang="en-US" smtClean="0"/>
              <a:t>1/13/2022</a:t>
            </a:fld>
            <a:endParaRPr lang="en-US"/>
          </a:p>
        </p:txBody>
      </p:sp>
      <p:sp>
        <p:nvSpPr>
          <p:cNvPr id="4" name="Footer Placeholder 3">
            <a:extLst>
              <a:ext uri="{FF2B5EF4-FFF2-40B4-BE49-F238E27FC236}">
                <a16:creationId xmlns:a16="http://schemas.microsoft.com/office/drawing/2014/main" id="{236DF780-B863-4D17-AD07-08D9915186D4}"/>
              </a:ext>
            </a:extLst>
          </p:cNvPr>
          <p:cNvSpPr>
            <a:spLocks noGrp="1"/>
          </p:cNvSpPr>
          <p:nvPr>
            <p:ph type="ftr" sz="quarter" idx="11"/>
          </p:nvPr>
        </p:nvSpPr>
        <p:spPr/>
        <p:txBody>
          <a:bodyPr/>
          <a:lstStyle>
            <a:lvl1pPr>
              <a:defRPr>
                <a:solidFill>
                  <a:schemeClr val="bg1"/>
                </a:solidFill>
              </a:defRPr>
            </a:lvl1pPr>
          </a:lstStyle>
          <a:p>
            <a:endParaRPr lang="en-US"/>
          </a:p>
        </p:txBody>
      </p:sp>
      <p:sp>
        <p:nvSpPr>
          <p:cNvPr id="5" name="Slide Number Placeholder 4">
            <a:extLst>
              <a:ext uri="{FF2B5EF4-FFF2-40B4-BE49-F238E27FC236}">
                <a16:creationId xmlns:a16="http://schemas.microsoft.com/office/drawing/2014/main" id="{037C2309-BC50-471A-9507-CB2945B5B40D}"/>
              </a:ext>
            </a:extLst>
          </p:cNvPr>
          <p:cNvSpPr>
            <a:spLocks noGrp="1"/>
          </p:cNvSpPr>
          <p:nvPr>
            <p:ph type="sldNum" sz="quarter" idx="12"/>
          </p:nvPr>
        </p:nvSpPr>
        <p:spPr/>
        <p:txBody>
          <a:bodyPr/>
          <a:lstStyle>
            <a:lvl1pPr>
              <a:defRPr>
                <a:solidFill>
                  <a:schemeClr val="bg1"/>
                </a:solidFill>
              </a:defRPr>
            </a:lvl1pPr>
          </a:lstStyle>
          <a:p>
            <a:fld id="{0778C724-3839-4D76-A707-B4C23905D055}" type="slidenum">
              <a:rPr lang="en-US" smtClean="0"/>
              <a:pPr/>
              <a:t>‹#›</a:t>
            </a:fld>
            <a:endParaRPr lang="en-US" dirty="0"/>
          </a:p>
        </p:txBody>
      </p:sp>
      <p:sp>
        <p:nvSpPr>
          <p:cNvPr id="7" name="Text Placeholder 6">
            <a:extLst>
              <a:ext uri="{FF2B5EF4-FFF2-40B4-BE49-F238E27FC236}">
                <a16:creationId xmlns:a16="http://schemas.microsoft.com/office/drawing/2014/main" id="{311DEA04-1277-494F-991B-E62F01E89264}"/>
              </a:ext>
            </a:extLst>
          </p:cNvPr>
          <p:cNvSpPr>
            <a:spLocks noGrp="1"/>
          </p:cNvSpPr>
          <p:nvPr>
            <p:ph type="body" sz="quarter" idx="13"/>
          </p:nvPr>
        </p:nvSpPr>
        <p:spPr>
          <a:xfrm>
            <a:off x="607596" y="694143"/>
            <a:ext cx="10972798" cy="5486400"/>
          </a:xfrm>
          <a:solidFill>
            <a:schemeClr val="bg1"/>
          </a:solidFill>
        </p:spPr>
        <p:txBody>
          <a:bodyPr lIns="182880" tIns="182880" rIns="182880" bIns="182880"/>
          <a:lstStyle>
            <a:lvl1pPr>
              <a:spcBef>
                <a:spcPts val="2000"/>
              </a:spcBef>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itle 7">
            <a:extLst>
              <a:ext uri="{FF2B5EF4-FFF2-40B4-BE49-F238E27FC236}">
                <a16:creationId xmlns:a16="http://schemas.microsoft.com/office/drawing/2014/main" id="{A84967AA-4B26-426D-8185-065158151CA2}"/>
              </a:ext>
            </a:extLst>
          </p:cNvPr>
          <p:cNvSpPr>
            <a:spLocks noGrp="1"/>
          </p:cNvSpPr>
          <p:nvPr>
            <p:ph type="title"/>
          </p:nvPr>
        </p:nvSpPr>
        <p:spPr>
          <a:xfrm>
            <a:off x="607595" y="8343"/>
            <a:ext cx="10972798" cy="685800"/>
          </a:xfrm>
        </p:spPr>
        <p:txBody>
          <a:bodyPr/>
          <a:lstStyle>
            <a:lvl1pPr>
              <a:defRPr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34743068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0FACFB29-59D2-4823-BEFA-2A2FDF148C75}"/>
              </a:ext>
            </a:extLst>
          </p:cNvPr>
          <p:cNvSpPr>
            <a:spLocks noGrp="1"/>
          </p:cNvSpPr>
          <p:nvPr>
            <p:ph type="body" idx="1"/>
          </p:nvPr>
        </p:nvSpPr>
        <p:spPr>
          <a:xfrm>
            <a:off x="607595" y="1143000"/>
            <a:ext cx="10972800" cy="5029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EC448D8-B1FE-4537-8A5B-AEAA01D153E0}"/>
              </a:ext>
            </a:extLst>
          </p:cNvPr>
          <p:cNvSpPr>
            <a:spLocks noGrp="1"/>
          </p:cNvSpPr>
          <p:nvPr>
            <p:ph type="dt" sz="half" idx="2"/>
          </p:nvPr>
        </p:nvSpPr>
        <p:spPr>
          <a:xfrm>
            <a:off x="607595" y="6356350"/>
            <a:ext cx="916405" cy="365125"/>
          </a:xfrm>
          <a:prstGeom prst="rect">
            <a:avLst/>
          </a:prstGeom>
        </p:spPr>
        <p:txBody>
          <a:bodyPr vert="horz" lIns="91440" tIns="45720" rIns="91440" bIns="45720" rtlCol="0" anchor="ctr"/>
          <a:lstStyle>
            <a:lvl1pPr algn="l">
              <a:defRPr sz="1200">
                <a:solidFill>
                  <a:schemeClr val="tx1">
                    <a:lumMod val="50000"/>
                    <a:lumOff val="50000"/>
                  </a:schemeClr>
                </a:solidFill>
              </a:defRPr>
            </a:lvl1pPr>
          </a:lstStyle>
          <a:p>
            <a:fld id="{27FF20E0-64FF-4B2F-AC4B-D5C2B847A2C2}" type="datetime1">
              <a:rPr lang="en-US" smtClean="0"/>
              <a:t>1/13/2022</a:t>
            </a:fld>
            <a:endParaRPr lang="en-US"/>
          </a:p>
        </p:txBody>
      </p:sp>
      <p:sp>
        <p:nvSpPr>
          <p:cNvPr id="5" name="Footer Placeholder 4">
            <a:extLst>
              <a:ext uri="{FF2B5EF4-FFF2-40B4-BE49-F238E27FC236}">
                <a16:creationId xmlns:a16="http://schemas.microsoft.com/office/drawing/2014/main" id="{842C4873-1315-4883-97DC-8A47AFCAED56}"/>
              </a:ext>
            </a:extLst>
          </p:cNvPr>
          <p:cNvSpPr>
            <a:spLocks noGrp="1"/>
          </p:cNvSpPr>
          <p:nvPr>
            <p:ph type="ftr" sz="quarter" idx="3"/>
          </p:nvPr>
        </p:nvSpPr>
        <p:spPr>
          <a:xfrm>
            <a:off x="4267200" y="6356350"/>
            <a:ext cx="3664373" cy="365125"/>
          </a:xfrm>
          <a:prstGeom prst="rect">
            <a:avLst/>
          </a:prstGeom>
        </p:spPr>
        <p:txBody>
          <a:bodyPr vert="horz" lIns="91440" tIns="45720" rIns="91440" bIns="45720" rtlCol="0" anchor="ctr"/>
          <a:lstStyle>
            <a:lvl1pPr algn="ctr">
              <a:defRPr sz="1200">
                <a:solidFill>
                  <a:schemeClr val="tx1">
                    <a:lumMod val="50000"/>
                    <a:lumOff val="50000"/>
                  </a:schemeClr>
                </a:solidFill>
              </a:defRPr>
            </a:lvl1pPr>
          </a:lstStyle>
          <a:p>
            <a:endParaRPr lang="en-US"/>
          </a:p>
        </p:txBody>
      </p:sp>
      <p:sp>
        <p:nvSpPr>
          <p:cNvPr id="6" name="Slide Number Placeholder 5">
            <a:extLst>
              <a:ext uri="{FF2B5EF4-FFF2-40B4-BE49-F238E27FC236}">
                <a16:creationId xmlns:a16="http://schemas.microsoft.com/office/drawing/2014/main" id="{451DC0E4-58B6-42DF-8BD2-2BB7A3B6E319}"/>
              </a:ext>
            </a:extLst>
          </p:cNvPr>
          <p:cNvSpPr>
            <a:spLocks noGrp="1"/>
          </p:cNvSpPr>
          <p:nvPr>
            <p:ph type="sldNum" sz="quarter" idx="4"/>
          </p:nvPr>
        </p:nvSpPr>
        <p:spPr>
          <a:xfrm>
            <a:off x="10668000" y="6356350"/>
            <a:ext cx="912394" cy="365125"/>
          </a:xfrm>
          <a:prstGeom prst="rect">
            <a:avLst/>
          </a:prstGeom>
        </p:spPr>
        <p:txBody>
          <a:bodyPr vert="horz" lIns="91440" tIns="45720" rIns="91440" bIns="45720" rtlCol="0" anchor="ctr"/>
          <a:lstStyle>
            <a:lvl1pPr algn="r">
              <a:defRPr sz="1200">
                <a:solidFill>
                  <a:schemeClr val="tx1">
                    <a:lumMod val="50000"/>
                    <a:lumOff val="50000"/>
                  </a:schemeClr>
                </a:solidFill>
              </a:defRPr>
            </a:lvl1pPr>
          </a:lstStyle>
          <a:p>
            <a:fld id="{0778C724-3839-4D76-A707-B4C23905D055}" type="slidenum">
              <a:rPr lang="en-US" smtClean="0"/>
              <a:pPr/>
              <a:t>‹#›</a:t>
            </a:fld>
            <a:endParaRPr lang="en-US" dirty="0"/>
          </a:p>
        </p:txBody>
      </p:sp>
      <p:sp>
        <p:nvSpPr>
          <p:cNvPr id="10" name="Title Placeholder 9">
            <a:extLst>
              <a:ext uri="{FF2B5EF4-FFF2-40B4-BE49-F238E27FC236}">
                <a16:creationId xmlns:a16="http://schemas.microsoft.com/office/drawing/2014/main" id="{BCB9CD12-280E-4818-853C-F36BB6D68A85}"/>
              </a:ext>
            </a:extLst>
          </p:cNvPr>
          <p:cNvSpPr>
            <a:spLocks noGrp="1"/>
          </p:cNvSpPr>
          <p:nvPr>
            <p:ph type="title"/>
          </p:nvPr>
        </p:nvSpPr>
        <p:spPr>
          <a:xfrm>
            <a:off x="607595" y="228600"/>
            <a:ext cx="10972799" cy="685800"/>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1631799620"/>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700" r:id="rId3"/>
    <p:sldLayoutId id="2147483696" r:id="rId4"/>
    <p:sldLayoutId id="2147483697" r:id="rId5"/>
    <p:sldLayoutId id="2147483698" r:id="rId6"/>
  </p:sldLayoutIdLst>
  <p:hf hdr="0" ftr="0" dt="0"/>
  <p:txStyles>
    <p:titleStyle>
      <a:lvl1pPr algn="l" defTabSz="914400" rtl="0" eaLnBrk="1" latinLnBrk="0" hangingPunct="1">
        <a:lnSpc>
          <a:spcPct val="90000"/>
        </a:lnSpc>
        <a:spcBef>
          <a:spcPct val="0"/>
        </a:spcBef>
        <a:buNone/>
        <a:defRPr sz="3200" b="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6.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2.wmf"/><Relationship Id="rId4" Type="http://schemas.openxmlformats.org/officeDocument/2006/relationships/oleObject" Target="../embeddings/oleObject1.bin"/></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4EB4-B710-4B4C-9E9E-B9B5D5E06A83}"/>
              </a:ext>
            </a:extLst>
          </p:cNvPr>
          <p:cNvSpPr>
            <a:spLocks noGrp="1"/>
          </p:cNvSpPr>
          <p:nvPr>
            <p:ph type="ctrTitle"/>
          </p:nvPr>
        </p:nvSpPr>
        <p:spPr/>
        <p:txBody>
          <a:bodyPr/>
          <a:lstStyle/>
          <a:p>
            <a:r>
              <a:rPr lang="en-US" dirty="0"/>
              <a:t>Lecture 04</a:t>
            </a:r>
            <a:br>
              <a:rPr lang="en-US" dirty="0"/>
            </a:br>
            <a:r>
              <a:rPr lang="en-US" dirty="0"/>
              <a:t>Floating Point</a:t>
            </a:r>
          </a:p>
        </p:txBody>
      </p:sp>
      <p:sp>
        <p:nvSpPr>
          <p:cNvPr id="3" name="Subtitle 2">
            <a:extLst>
              <a:ext uri="{FF2B5EF4-FFF2-40B4-BE49-F238E27FC236}">
                <a16:creationId xmlns:a16="http://schemas.microsoft.com/office/drawing/2014/main" id="{BCC2EFA9-08FA-449E-880F-86912EE7E777}"/>
              </a:ext>
            </a:extLst>
          </p:cNvPr>
          <p:cNvSpPr>
            <a:spLocks noGrp="1"/>
          </p:cNvSpPr>
          <p:nvPr>
            <p:ph type="subTitle" idx="1"/>
          </p:nvPr>
        </p:nvSpPr>
        <p:spPr/>
        <p:txBody>
          <a:bodyPr/>
          <a:lstStyle/>
          <a:p>
            <a:r>
              <a:rPr lang="en-US" dirty="0"/>
              <a:t>CS213 – Intro to Computer Systems</a:t>
            </a:r>
          </a:p>
          <a:p>
            <a:r>
              <a:rPr lang="en-US" dirty="0"/>
              <a:t>Branden Ghena – Winter 2022</a:t>
            </a:r>
          </a:p>
        </p:txBody>
      </p:sp>
      <p:sp>
        <p:nvSpPr>
          <p:cNvPr id="4" name="TextBox 3">
            <a:extLst>
              <a:ext uri="{FF2B5EF4-FFF2-40B4-BE49-F238E27FC236}">
                <a16:creationId xmlns:a16="http://schemas.microsoft.com/office/drawing/2014/main" id="{039C8337-0804-4F14-931E-8B64EF5974B3}"/>
              </a:ext>
            </a:extLst>
          </p:cNvPr>
          <p:cNvSpPr txBox="1"/>
          <p:nvPr/>
        </p:nvSpPr>
        <p:spPr>
          <a:xfrm>
            <a:off x="607595" y="5511800"/>
            <a:ext cx="10972799" cy="584775"/>
          </a:xfrm>
          <a:prstGeom prst="rect">
            <a:avLst/>
          </a:prstGeom>
          <a:noFill/>
        </p:spPr>
        <p:txBody>
          <a:bodyPr wrap="square" rtlCol="0">
            <a:spAutoFit/>
          </a:bodyPr>
          <a:lstStyle/>
          <a:p>
            <a:r>
              <a:rPr lang="en-US" sz="1600" dirty="0"/>
              <a:t>Slides adapted from:</a:t>
            </a:r>
            <a:br>
              <a:rPr lang="en-US" sz="1600" dirty="0"/>
            </a:br>
            <a:r>
              <a:rPr lang="en-US" sz="1600" dirty="0"/>
              <a:t>St-Amour, </a:t>
            </a:r>
            <a:r>
              <a:rPr lang="en-US" sz="1600" dirty="0" err="1"/>
              <a:t>Hardavellas</a:t>
            </a:r>
            <a:r>
              <a:rPr lang="en-US" sz="1600" dirty="0"/>
              <a:t>, </a:t>
            </a:r>
            <a:r>
              <a:rPr lang="en-US" sz="1600" dirty="0" err="1"/>
              <a:t>Bustamente</a:t>
            </a:r>
            <a:r>
              <a:rPr lang="en-US" sz="1600" dirty="0"/>
              <a:t> (Northwestern), Bryant, </a:t>
            </a:r>
            <a:r>
              <a:rPr lang="en-US" sz="1600" dirty="0" err="1"/>
              <a:t>O’Hallaron</a:t>
            </a:r>
            <a:r>
              <a:rPr lang="en-US" sz="1600" dirty="0"/>
              <a:t> (CMU), Garcia, Weaver (UC Berkeley)</a:t>
            </a:r>
          </a:p>
        </p:txBody>
      </p:sp>
    </p:spTree>
    <p:extLst>
      <p:ext uri="{BB962C8B-B14F-4D97-AF65-F5344CB8AC3E}">
        <p14:creationId xmlns:p14="http://schemas.microsoft.com/office/powerpoint/2010/main" val="38021965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10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b="1"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42485604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4580" name="Rectangle 4"/>
          <p:cNvSpPr>
            <a:spLocks noGrp="1" noChangeArrowheads="1"/>
          </p:cNvSpPr>
          <p:nvPr>
            <p:ph type="title"/>
          </p:nvPr>
        </p:nvSpPr>
        <p:spPr/>
        <p:txBody>
          <a:bodyPr/>
          <a:lstStyle/>
          <a:p>
            <a:r>
              <a:rPr lang="en-US" dirty="0"/>
              <a:t>IEEE Floating Point</a:t>
            </a:r>
          </a:p>
        </p:txBody>
      </p:sp>
      <p:sp>
        <p:nvSpPr>
          <p:cNvPr id="664581" name="Rectangle 5"/>
          <p:cNvSpPr>
            <a:spLocks noGrp="1" noChangeArrowheads="1"/>
          </p:cNvSpPr>
          <p:nvPr>
            <p:ph idx="1"/>
          </p:nvPr>
        </p:nvSpPr>
        <p:spPr/>
        <p:txBody>
          <a:bodyPr>
            <a:normAutofit fontScale="92500" lnSpcReduction="10000"/>
          </a:bodyPr>
          <a:lstStyle/>
          <a:p>
            <a:r>
              <a:rPr lang="en-US" dirty="0"/>
              <a:t>Floating point representations</a:t>
            </a:r>
          </a:p>
          <a:p>
            <a:pPr lvl="1"/>
            <a:r>
              <a:rPr lang="en-US" dirty="0"/>
              <a:t>Encodes rational numbers of the form V = m × 2</a:t>
            </a:r>
            <a:r>
              <a:rPr lang="en-US" baseline="30000" dirty="0"/>
              <a:t>e</a:t>
            </a:r>
          </a:p>
          <a:p>
            <a:pPr lvl="1"/>
            <a:r>
              <a:rPr lang="en-US" dirty="0"/>
              <a:t>Base 2 scientific notation!</a:t>
            </a:r>
          </a:p>
          <a:p>
            <a:pPr lvl="1"/>
            <a:endParaRPr lang="en-US" dirty="0"/>
          </a:p>
          <a:p>
            <a:r>
              <a:rPr lang="en-US" dirty="0"/>
              <a:t>IEEE Standard 754 (IEEE floating point)</a:t>
            </a:r>
          </a:p>
          <a:p>
            <a:pPr lvl="1"/>
            <a:r>
              <a:rPr lang="en-US" dirty="0"/>
              <a:t>Established in 1985 as uniform standard for floating point arithmetic</a:t>
            </a:r>
          </a:p>
          <a:p>
            <a:pPr lvl="2"/>
            <a:r>
              <a:rPr lang="en-US" dirty="0"/>
              <a:t>Before that, many idiosyncratic formats</a:t>
            </a:r>
          </a:p>
          <a:p>
            <a:pPr lvl="1"/>
            <a:r>
              <a:rPr lang="en-US" dirty="0"/>
              <a:t>Headed by William </a:t>
            </a:r>
            <a:r>
              <a:rPr lang="en-US" dirty="0" err="1"/>
              <a:t>Kahan</a:t>
            </a:r>
            <a:r>
              <a:rPr lang="en-US" dirty="0"/>
              <a:t>, CS prof. at UC Berkeley (later won Turing Award)</a:t>
            </a:r>
          </a:p>
          <a:p>
            <a:pPr lvl="1"/>
            <a:r>
              <a:rPr lang="en-US" dirty="0"/>
              <a:t>Supported by all major CPUs</a:t>
            </a:r>
          </a:p>
          <a:p>
            <a:pPr lvl="1"/>
            <a:endParaRPr lang="en-US" dirty="0"/>
          </a:p>
          <a:p>
            <a:r>
              <a:rPr lang="en-US" dirty="0"/>
              <a:t>Driven by numerical concerns and numerical analysts</a:t>
            </a:r>
          </a:p>
          <a:p>
            <a:pPr lvl="1"/>
            <a:r>
              <a:rPr lang="en-US" dirty="0"/>
              <a:t>Nice standards for rounding, overflow, underflow</a:t>
            </a:r>
          </a:p>
          <a:p>
            <a:pPr lvl="1"/>
            <a:r>
              <a:rPr lang="en-US" dirty="0"/>
              <a:t>Had to be implementable in fast hardware as well and support many languages</a:t>
            </a:r>
          </a:p>
        </p:txBody>
      </p:sp>
      <p:sp>
        <p:nvSpPr>
          <p:cNvPr id="2" name="Slide Number Placeholder 1">
            <a:extLst>
              <a:ext uri="{FF2B5EF4-FFF2-40B4-BE49-F238E27FC236}">
                <a16:creationId xmlns:a16="http://schemas.microsoft.com/office/drawing/2014/main" id="{71B61D43-D721-459C-9318-2AA7A364AAA3}"/>
              </a:ext>
            </a:extLst>
          </p:cNvPr>
          <p:cNvSpPr>
            <a:spLocks noGrp="1"/>
          </p:cNvSpPr>
          <p:nvPr>
            <p:ph type="sldNum" sz="quarter" idx="12"/>
          </p:nvPr>
        </p:nvSpPr>
        <p:spPr/>
        <p:txBody>
          <a:bodyPr/>
          <a:lstStyle/>
          <a:p>
            <a:fld id="{0778C724-3839-4D76-A707-B4C23905D055}" type="slidenum">
              <a:rPr lang="en-US" smtClean="0"/>
              <a:t>11</a:t>
            </a:fld>
            <a:endParaRPr lang="en-US"/>
          </a:p>
        </p:txBody>
      </p:sp>
    </p:spTree>
    <p:extLst>
      <p:ext uri="{BB962C8B-B14F-4D97-AF65-F5344CB8AC3E}">
        <p14:creationId xmlns:p14="http://schemas.microsoft.com/office/powerpoint/2010/main" val="38038074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8681" name="Rectangle 9"/>
          <p:cNvSpPr>
            <a:spLocks noGrp="1" noChangeArrowheads="1"/>
          </p:cNvSpPr>
          <p:nvPr>
            <p:ph type="title"/>
          </p:nvPr>
        </p:nvSpPr>
        <p:spPr/>
        <p:txBody>
          <a:bodyPr/>
          <a:lstStyle/>
          <a:p>
            <a:r>
              <a:rPr lang="en-US" dirty="0"/>
              <a:t>Floating Point Representation</a:t>
            </a:r>
          </a:p>
        </p:txBody>
      </p:sp>
      <mc:AlternateContent xmlns:mc="http://schemas.openxmlformats.org/markup-compatibility/2006" xmlns:a14="http://schemas.microsoft.com/office/drawing/2010/main">
        <mc:Choice Requires="a14">
          <p:sp>
            <p:nvSpPr>
              <p:cNvPr id="668682" name="Rectangle 10"/>
              <p:cNvSpPr>
                <a:spLocks noGrp="1" noChangeArrowheads="1"/>
              </p:cNvSpPr>
              <p:nvPr>
                <p:ph idx="1"/>
              </p:nvPr>
            </p:nvSpPr>
            <p:spPr/>
            <p:txBody>
              <a:bodyPr/>
              <a:lstStyle/>
              <a:p>
                <a:r>
                  <a:rPr lang="en-US" sz="2400" dirty="0"/>
                  <a:t>Numerical form</a:t>
                </a:r>
              </a:p>
              <a:p>
                <a:pPr lvl="1"/>
                <a14:m>
                  <m:oMath xmlns:m="http://schemas.openxmlformats.org/officeDocument/2006/math">
                    <m:r>
                      <a:rPr lang="en-US" sz="2000" b="0" i="1" smtClean="0">
                        <a:latin typeface="Cambria Math" panose="02040503050406030204" pitchFamily="18" charset="0"/>
                      </a:rPr>
                      <m:t>𝑉</m:t>
                    </m:r>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(−1)</m:t>
                        </m:r>
                      </m:e>
                      <m:sup>
                        <m:r>
                          <a:rPr lang="en-US" sz="2000" b="0" i="1" smtClean="0">
                            <a:latin typeface="Cambria Math" panose="02040503050406030204" pitchFamily="18" charset="0"/>
                          </a:rPr>
                          <m:t>𝑠</m:t>
                        </m:r>
                      </m:sup>
                    </m:sSup>
                    <m:r>
                      <a:rPr lang="en-US" sz="2000" b="0" i="1" smtClean="0">
                        <a:latin typeface="Cambria Math" panose="02040503050406030204" pitchFamily="18" charset="0"/>
                      </a:rPr>
                      <m:t>∗</m:t>
                    </m:r>
                    <m:r>
                      <a:rPr lang="en-US" sz="2000" b="0" i="1" smtClean="0">
                        <a:latin typeface="Cambria Math" panose="02040503050406030204" pitchFamily="18" charset="0"/>
                      </a:rPr>
                      <m:t>𝑀</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𝐸</m:t>
                        </m:r>
                      </m:sup>
                    </m:sSup>
                  </m:oMath>
                </a14:m>
                <a:endParaRPr lang="en-US" sz="2000" i="1" baseline="30000" dirty="0"/>
              </a:p>
              <a:p>
                <a:pPr lvl="1"/>
                <a:endParaRPr lang="en-US" sz="2000" i="1" baseline="30000" dirty="0"/>
              </a:p>
              <a:p>
                <a:pPr lvl="1"/>
                <a:endParaRPr lang="en-US" sz="2000" i="1" baseline="30000" dirty="0"/>
              </a:p>
              <a:p>
                <a:pPr lvl="1"/>
                <a:r>
                  <a:rPr lang="en-US" sz="2000" dirty="0"/>
                  <a:t>Sign bit </a:t>
                </a:r>
                <a:r>
                  <a:rPr lang="en-US" sz="2000" b="1" dirty="0"/>
                  <a:t>S</a:t>
                </a:r>
                <a:r>
                  <a:rPr lang="en-US" sz="2000" dirty="0"/>
                  <a:t> determines whether number is negative or positive</a:t>
                </a:r>
              </a:p>
              <a:p>
                <a:pPr lvl="1"/>
                <a:r>
                  <a:rPr lang="en-US" sz="2000" dirty="0"/>
                  <a:t>Significand </a:t>
                </a:r>
                <a:r>
                  <a:rPr lang="en-US" sz="2000" b="1" i="1" dirty="0"/>
                  <a:t>M</a:t>
                </a:r>
                <a:r>
                  <a:rPr lang="en-US" sz="2000" dirty="0"/>
                  <a:t> normally a fractional value in range [1.0,2.0) or [0.0,1.0)</a:t>
                </a:r>
              </a:p>
              <a:p>
                <a:pPr lvl="2"/>
                <a:r>
                  <a:rPr lang="en-US" sz="2000" dirty="0"/>
                  <a:t>Called </a:t>
                </a:r>
                <a:r>
                  <a:rPr lang="en-US" sz="2000" b="1" i="1" dirty="0"/>
                  <a:t>mantissa</a:t>
                </a:r>
                <a:r>
                  <a:rPr lang="en-US" sz="2000" dirty="0"/>
                  <a:t> or </a:t>
                </a:r>
                <a:r>
                  <a:rPr lang="en-US" sz="2000" b="1" i="1" dirty="0"/>
                  <a:t>significand</a:t>
                </a:r>
              </a:p>
              <a:p>
                <a:pPr lvl="1"/>
                <a:r>
                  <a:rPr lang="en-US" sz="2000" dirty="0"/>
                  <a:t>Exponent </a:t>
                </a:r>
                <a:r>
                  <a:rPr lang="en-US" sz="2000" b="1" i="1" dirty="0"/>
                  <a:t>E</a:t>
                </a:r>
                <a:r>
                  <a:rPr lang="en-US" sz="2000" dirty="0"/>
                  <a:t> weights value by power of two</a:t>
                </a:r>
              </a:p>
              <a:p>
                <a:pPr lvl="2"/>
                <a:endParaRPr lang="en-US" sz="1800" dirty="0"/>
              </a:p>
              <a:p>
                <a:r>
                  <a:rPr lang="en-US" sz="2400" dirty="0"/>
                  <a:t>Encoding</a:t>
                </a:r>
              </a:p>
              <a:p>
                <a:pPr lvl="1"/>
                <a:r>
                  <a:rPr lang="en-US" sz="2000" dirty="0" err="1"/>
                  <a:t>MSb</a:t>
                </a:r>
                <a:r>
                  <a:rPr lang="en-US" sz="2000" dirty="0"/>
                  <a:t> is sign bit (can still look at most-significant bit alone to determine sign!)</a:t>
                </a:r>
              </a:p>
              <a:p>
                <a:pPr lvl="1"/>
                <a:r>
                  <a:rPr lang="en-US" sz="2000" b="1" dirty="0">
                    <a:latin typeface="Courier New" pitchFamily="49" charset="0"/>
                  </a:rPr>
                  <a:t>exp</a:t>
                </a:r>
                <a:r>
                  <a:rPr lang="en-US" sz="2000" dirty="0"/>
                  <a:t> field encodes E, </a:t>
                </a:r>
                <a:r>
                  <a:rPr lang="en-US" sz="2000" i="1" dirty="0"/>
                  <a:t>k</a:t>
                </a:r>
                <a:r>
                  <a:rPr lang="en-US" sz="2000" dirty="0"/>
                  <a:t>-bits (note: “</a:t>
                </a:r>
                <a:r>
                  <a:rPr lang="en-US" sz="2000" i="1" dirty="0"/>
                  <a:t>encodes E” != “is E” </a:t>
                </a:r>
                <a:r>
                  <a:rPr lang="en-US" sz="2000" dirty="0"/>
                  <a:t>)</a:t>
                </a:r>
              </a:p>
              <a:p>
                <a:pPr lvl="1"/>
                <a:r>
                  <a:rPr lang="en-US" sz="2000" b="1" dirty="0">
                    <a:latin typeface="Courier New" pitchFamily="49" charset="0"/>
                  </a:rPr>
                  <a:t>frac</a:t>
                </a:r>
                <a:r>
                  <a:rPr lang="en-US" sz="2000" dirty="0"/>
                  <a:t> field encodes M, </a:t>
                </a:r>
                <a:r>
                  <a:rPr lang="en-US" sz="2000" i="1" dirty="0"/>
                  <a:t>n</a:t>
                </a:r>
                <a:r>
                  <a:rPr lang="en-US" sz="2000" dirty="0"/>
                  <a:t>-bits</a:t>
                </a:r>
              </a:p>
            </p:txBody>
          </p:sp>
        </mc:Choice>
        <mc:Fallback xmlns="">
          <p:sp>
            <p:nvSpPr>
              <p:cNvPr id="668682" name="Rectangle 10"/>
              <p:cNvSpPr>
                <a:spLocks noGrp="1" noRot="1" noChangeAspect="1" noMove="1" noResize="1" noEditPoints="1" noAdjustHandles="1" noChangeArrowheads="1" noChangeShapeType="1" noTextEdit="1"/>
              </p:cNvSpPr>
              <p:nvPr>
                <p:ph idx="1"/>
              </p:nvPr>
            </p:nvSpPr>
            <p:spPr>
              <a:blipFill>
                <a:blip r:embed="rId3"/>
                <a:stretch>
                  <a:fillRect l="-778" t="-1697"/>
                </a:stretch>
              </a:blipFill>
            </p:spPr>
            <p:txBody>
              <a:bodyPr/>
              <a:lstStyle/>
              <a:p>
                <a:r>
                  <a:rPr lang="en-US">
                    <a:noFill/>
                  </a:rPr>
                  <a:t> </a:t>
                </a:r>
              </a:p>
            </p:txBody>
          </p:sp>
        </mc:Fallback>
      </mc:AlternateContent>
      <p:grpSp>
        <p:nvGrpSpPr>
          <p:cNvPr id="14" name="Group 13"/>
          <p:cNvGrpSpPr/>
          <p:nvPr/>
        </p:nvGrpSpPr>
        <p:grpSpPr>
          <a:xfrm>
            <a:off x="2844800" y="5740400"/>
            <a:ext cx="6908800" cy="355600"/>
            <a:chOff x="1320800" y="5207000"/>
            <a:chExt cx="6908800" cy="355600"/>
          </a:xfrm>
        </p:grpSpPr>
        <p:sp>
          <p:nvSpPr>
            <p:cNvPr id="668676" name="Rectangle 4"/>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668677" name="Rectangle 5"/>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668678" name="Rectangle 6"/>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10" name="TextBox 9"/>
          <p:cNvSpPr txBox="1"/>
          <p:nvPr/>
        </p:nvSpPr>
        <p:spPr>
          <a:xfrm>
            <a:off x="2010749" y="1996302"/>
            <a:ext cx="696344" cy="276999"/>
          </a:xfrm>
          <a:prstGeom prst="rect">
            <a:avLst/>
          </a:prstGeom>
          <a:noFill/>
        </p:spPr>
        <p:txBody>
          <a:bodyPr wrap="none" rtlCol="0">
            <a:spAutoFit/>
          </a:bodyPr>
          <a:lstStyle/>
          <a:p>
            <a:r>
              <a:rPr lang="en-US" sz="1200" dirty="0">
                <a:solidFill>
                  <a:schemeClr val="accent1"/>
                </a:solidFill>
              </a:rPr>
              <a:t>Sign bit</a:t>
            </a:r>
          </a:p>
        </p:txBody>
      </p:sp>
      <p:cxnSp>
        <p:nvCxnSpPr>
          <p:cNvPr id="4" name="Straight Arrow Connector 3"/>
          <p:cNvCxnSpPr>
            <a:cxnSpLocks/>
          </p:cNvCxnSpPr>
          <p:nvPr/>
        </p:nvCxnSpPr>
        <p:spPr bwMode="auto">
          <a:xfrm flipV="1">
            <a:off x="2476500" y="1701803"/>
            <a:ext cx="54066" cy="279397"/>
          </a:xfrm>
          <a:prstGeom prst="straightConnector1">
            <a:avLst/>
          </a:prstGeom>
          <a:solidFill>
            <a:schemeClr val="accent1"/>
          </a:solidFill>
          <a:ln w="28575" cap="sq" cmpd="sng" algn="ctr">
            <a:solidFill>
              <a:schemeClr val="accent1"/>
            </a:solidFill>
            <a:prstDash val="solid"/>
            <a:round/>
            <a:headEnd type="none" w="sm" len="sm"/>
            <a:tailEnd type="triangle"/>
          </a:ln>
          <a:effectLst/>
        </p:spPr>
      </p:cxnSp>
      <p:sp>
        <p:nvSpPr>
          <p:cNvPr id="9" name="TextBox 8"/>
          <p:cNvSpPr txBox="1"/>
          <p:nvPr/>
        </p:nvSpPr>
        <p:spPr>
          <a:xfrm>
            <a:off x="3071022" y="2091318"/>
            <a:ext cx="1675780" cy="276999"/>
          </a:xfrm>
          <a:prstGeom prst="rect">
            <a:avLst/>
          </a:prstGeom>
          <a:noFill/>
        </p:spPr>
        <p:txBody>
          <a:bodyPr wrap="none" rtlCol="0">
            <a:spAutoFit/>
          </a:bodyPr>
          <a:lstStyle/>
          <a:p>
            <a:r>
              <a:rPr lang="en-US" sz="1200" dirty="0" err="1">
                <a:solidFill>
                  <a:schemeClr val="accent1"/>
                </a:solidFill>
              </a:rPr>
              <a:t>Significand</a:t>
            </a:r>
            <a:r>
              <a:rPr lang="en-US" sz="1200" dirty="0">
                <a:solidFill>
                  <a:schemeClr val="accent1"/>
                </a:solidFill>
              </a:rPr>
              <a:t> (Mantissa)</a:t>
            </a:r>
          </a:p>
        </p:txBody>
      </p:sp>
      <p:cxnSp>
        <p:nvCxnSpPr>
          <p:cNvPr id="15" name="Straight Arrow Connector 14"/>
          <p:cNvCxnSpPr>
            <a:cxnSpLocks/>
          </p:cNvCxnSpPr>
          <p:nvPr/>
        </p:nvCxnSpPr>
        <p:spPr bwMode="auto">
          <a:xfrm flipH="1" flipV="1">
            <a:off x="2959100" y="1854200"/>
            <a:ext cx="236370" cy="256402"/>
          </a:xfrm>
          <a:prstGeom prst="straightConnector1">
            <a:avLst/>
          </a:prstGeom>
          <a:solidFill>
            <a:schemeClr val="accent1"/>
          </a:solidFill>
          <a:ln w="28575" cap="sq" cmpd="sng" algn="ctr">
            <a:solidFill>
              <a:schemeClr val="accent1"/>
            </a:solidFill>
            <a:prstDash val="solid"/>
            <a:round/>
            <a:headEnd type="none" w="sm" len="sm"/>
            <a:tailEnd type="triangle"/>
          </a:ln>
          <a:effectLst/>
        </p:spPr>
      </p:cxnSp>
      <p:sp>
        <p:nvSpPr>
          <p:cNvPr id="2" name="TextBox 1"/>
          <p:cNvSpPr txBox="1"/>
          <p:nvPr/>
        </p:nvSpPr>
        <p:spPr>
          <a:xfrm>
            <a:off x="3799328" y="1391251"/>
            <a:ext cx="822661" cy="276999"/>
          </a:xfrm>
          <a:prstGeom prst="rect">
            <a:avLst/>
          </a:prstGeom>
          <a:noFill/>
        </p:spPr>
        <p:txBody>
          <a:bodyPr wrap="none" rtlCol="0">
            <a:spAutoFit/>
          </a:bodyPr>
          <a:lstStyle/>
          <a:p>
            <a:r>
              <a:rPr lang="en-US" sz="1200" dirty="0">
                <a:solidFill>
                  <a:schemeClr val="accent1"/>
                </a:solidFill>
              </a:rPr>
              <a:t>Exponent</a:t>
            </a:r>
          </a:p>
        </p:txBody>
      </p:sp>
      <p:cxnSp>
        <p:nvCxnSpPr>
          <p:cNvPr id="17" name="Straight Arrow Connector 16"/>
          <p:cNvCxnSpPr>
            <a:cxnSpLocks/>
          </p:cNvCxnSpPr>
          <p:nvPr/>
        </p:nvCxnSpPr>
        <p:spPr bwMode="auto">
          <a:xfrm flipH="1">
            <a:off x="3467100" y="1588701"/>
            <a:ext cx="376069" cy="100400"/>
          </a:xfrm>
          <a:prstGeom prst="straightConnector1">
            <a:avLst/>
          </a:prstGeom>
          <a:solidFill>
            <a:schemeClr val="accent1"/>
          </a:solidFill>
          <a:ln w="28575" cap="sq" cmpd="sng" algn="ctr">
            <a:solidFill>
              <a:schemeClr val="accent1"/>
            </a:solidFill>
            <a:prstDash val="solid"/>
            <a:round/>
            <a:headEnd type="none" w="sm" len="sm"/>
            <a:tailEnd type="triangle"/>
          </a:ln>
          <a:effectLst/>
        </p:spPr>
      </p:cxnSp>
      <p:sp>
        <p:nvSpPr>
          <p:cNvPr id="5" name="Slide Number Placeholder 4">
            <a:extLst>
              <a:ext uri="{FF2B5EF4-FFF2-40B4-BE49-F238E27FC236}">
                <a16:creationId xmlns:a16="http://schemas.microsoft.com/office/drawing/2014/main" id="{2055F80C-62A8-4797-B8BD-BD2FBD9AFCFF}"/>
              </a:ext>
            </a:extLst>
          </p:cNvPr>
          <p:cNvSpPr>
            <a:spLocks noGrp="1"/>
          </p:cNvSpPr>
          <p:nvPr>
            <p:ph type="sldNum" sz="quarter" idx="12"/>
          </p:nvPr>
        </p:nvSpPr>
        <p:spPr/>
        <p:txBody>
          <a:bodyPr/>
          <a:lstStyle/>
          <a:p>
            <a:fld id="{0778C724-3839-4D76-A707-B4C23905D055}" type="slidenum">
              <a:rPr lang="en-US" smtClean="0"/>
              <a:t>12</a:t>
            </a:fld>
            <a:endParaRPr lang="en-US"/>
          </a:p>
        </p:txBody>
      </p:sp>
    </p:spTree>
    <p:extLst>
      <p:ext uri="{BB962C8B-B14F-4D97-AF65-F5344CB8AC3E}">
        <p14:creationId xmlns:p14="http://schemas.microsoft.com/office/powerpoint/2010/main" val="11838944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Floating Point Precision</a:t>
            </a:r>
          </a:p>
        </p:txBody>
      </p:sp>
      <p:sp>
        <p:nvSpPr>
          <p:cNvPr id="669705" name="Rectangle 9"/>
          <p:cNvSpPr>
            <a:spLocks noGrp="1" noChangeArrowheads="1"/>
          </p:cNvSpPr>
          <p:nvPr>
            <p:ph idx="1"/>
          </p:nvPr>
        </p:nvSpPr>
        <p:spPr/>
        <p:txBody>
          <a:bodyPr/>
          <a:lstStyle/>
          <a:p>
            <a:pPr>
              <a:lnSpc>
                <a:spcPct val="90000"/>
              </a:lnSpc>
            </a:pPr>
            <a:r>
              <a:rPr lang="en-US" sz="2400" dirty="0"/>
              <a:t>Sizes</a:t>
            </a:r>
          </a:p>
          <a:p>
            <a:pPr lvl="1">
              <a:lnSpc>
                <a:spcPct val="90000"/>
              </a:lnSpc>
            </a:pPr>
            <a:r>
              <a:rPr lang="en-US" sz="2200" dirty="0"/>
              <a:t>Single precision: k = 8 exp bits, n= 23 frac bits (32b total). </a:t>
            </a:r>
            <a:r>
              <a:rPr lang="en-US" sz="2200" b="1" dirty="0">
                <a:latin typeface="Courier New" panose="02070309020205020404" pitchFamily="49" charset="0"/>
                <a:cs typeface="Courier New" panose="02070309020205020404" pitchFamily="49" charset="0"/>
              </a:rPr>
              <a:t>float</a:t>
            </a:r>
            <a:r>
              <a:rPr lang="en-US" sz="2200" dirty="0"/>
              <a:t> in C</a:t>
            </a:r>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endParaRPr lang="en-US" sz="1800" dirty="0"/>
          </a:p>
          <a:p>
            <a:pPr lvl="1">
              <a:lnSpc>
                <a:spcPct val="90000"/>
              </a:lnSpc>
            </a:pPr>
            <a:r>
              <a:rPr lang="en-US" sz="2200" dirty="0"/>
              <a:t>Double precision: k = 11 exp bits, n = 52 frac bits (64b total). </a:t>
            </a:r>
            <a:r>
              <a:rPr lang="en-US" sz="2200" b="1" dirty="0">
                <a:latin typeface="Courier New" panose="02070309020205020404" pitchFamily="49" charset="0"/>
                <a:cs typeface="Courier New" panose="02070309020205020404" pitchFamily="49" charset="0"/>
              </a:rPr>
              <a:t>double</a:t>
            </a:r>
            <a:r>
              <a:rPr lang="en-US" sz="2200" dirty="0"/>
              <a:t> in C</a:t>
            </a:r>
          </a:p>
          <a:p>
            <a:pPr lvl="1">
              <a:lnSpc>
                <a:spcPct val="90000"/>
              </a:lnSpc>
            </a:pPr>
            <a:endParaRPr lang="en-US" sz="2000" dirty="0"/>
          </a:p>
          <a:p>
            <a:pPr lvl="1">
              <a:lnSpc>
                <a:spcPct val="90000"/>
              </a:lnSpc>
            </a:pPr>
            <a:endParaRPr lang="en-US" sz="2000" dirty="0"/>
          </a:p>
          <a:p>
            <a:pPr lvl="1">
              <a:lnSpc>
                <a:spcPct val="90000"/>
              </a:lnSpc>
            </a:pPr>
            <a:endParaRPr lang="en-US" sz="2000" dirty="0"/>
          </a:p>
        </p:txBody>
      </p:sp>
      <p:grpSp>
        <p:nvGrpSpPr>
          <p:cNvPr id="3" name="Group 2"/>
          <p:cNvGrpSpPr/>
          <p:nvPr/>
        </p:nvGrpSpPr>
        <p:grpSpPr>
          <a:xfrm>
            <a:off x="3184547" y="2082800"/>
            <a:ext cx="7137637" cy="571500"/>
            <a:chOff x="1244363" y="3276600"/>
            <a:chExt cx="7137637" cy="571500"/>
          </a:xfrm>
        </p:grpSpPr>
        <p:grpSp>
          <p:nvGrpSpPr>
            <p:cNvPr id="10" name="Group 4"/>
            <p:cNvGrpSpPr>
              <a:grpSpLocks/>
            </p:cNvGrpSpPr>
            <p:nvPr/>
          </p:nvGrpSpPr>
          <p:grpSpPr bwMode="auto">
            <a:xfrm>
              <a:off x="1320800" y="35306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2" name="TextBox 1"/>
            <p:cNvSpPr txBox="1"/>
            <p:nvPr/>
          </p:nvSpPr>
          <p:spPr>
            <a:xfrm>
              <a:off x="1244363" y="3276600"/>
              <a:ext cx="355837" cy="276999"/>
            </a:xfrm>
            <a:prstGeom prst="rect">
              <a:avLst/>
            </a:prstGeom>
            <a:noFill/>
          </p:spPr>
          <p:txBody>
            <a:bodyPr wrap="none" rtlCol="0">
              <a:spAutoFit/>
            </a:bodyPr>
            <a:lstStyle/>
            <a:p>
              <a:r>
                <a:rPr lang="en-US" sz="1200" dirty="0"/>
                <a:t>31</a:t>
              </a:r>
            </a:p>
          </p:txBody>
        </p:sp>
        <p:sp>
          <p:nvSpPr>
            <p:cNvPr id="14" name="TextBox 13"/>
            <p:cNvSpPr txBox="1"/>
            <p:nvPr/>
          </p:nvSpPr>
          <p:spPr>
            <a:xfrm>
              <a:off x="1625363" y="3276600"/>
              <a:ext cx="355837" cy="276999"/>
            </a:xfrm>
            <a:prstGeom prst="rect">
              <a:avLst/>
            </a:prstGeom>
            <a:noFill/>
          </p:spPr>
          <p:txBody>
            <a:bodyPr wrap="none" rtlCol="0">
              <a:spAutoFit/>
            </a:bodyPr>
            <a:lstStyle/>
            <a:p>
              <a:r>
                <a:rPr lang="en-US" sz="1200" dirty="0"/>
                <a:t>30</a:t>
              </a:r>
            </a:p>
          </p:txBody>
        </p:sp>
        <p:sp>
          <p:nvSpPr>
            <p:cNvPr id="15" name="TextBox 14"/>
            <p:cNvSpPr txBox="1"/>
            <p:nvPr/>
          </p:nvSpPr>
          <p:spPr>
            <a:xfrm>
              <a:off x="3530363" y="3276600"/>
              <a:ext cx="355837" cy="276999"/>
            </a:xfrm>
            <a:prstGeom prst="rect">
              <a:avLst/>
            </a:prstGeom>
            <a:noFill/>
          </p:spPr>
          <p:txBody>
            <a:bodyPr wrap="none" rtlCol="0">
              <a:spAutoFit/>
            </a:bodyPr>
            <a:lstStyle/>
            <a:p>
              <a:r>
                <a:rPr lang="en-US" sz="1200" dirty="0"/>
                <a:t>23</a:t>
              </a:r>
            </a:p>
          </p:txBody>
        </p:sp>
        <p:sp>
          <p:nvSpPr>
            <p:cNvPr id="16" name="TextBox 15"/>
            <p:cNvSpPr txBox="1"/>
            <p:nvPr/>
          </p:nvSpPr>
          <p:spPr>
            <a:xfrm>
              <a:off x="3758963" y="3276600"/>
              <a:ext cx="355837" cy="276999"/>
            </a:xfrm>
            <a:prstGeom prst="rect">
              <a:avLst/>
            </a:prstGeom>
            <a:noFill/>
          </p:spPr>
          <p:txBody>
            <a:bodyPr wrap="none" rtlCol="0">
              <a:spAutoFit/>
            </a:bodyPr>
            <a:lstStyle/>
            <a:p>
              <a:r>
                <a:rPr lang="en-US" sz="1200" dirty="0"/>
                <a:t>22</a:t>
              </a:r>
            </a:p>
          </p:txBody>
        </p:sp>
        <p:sp>
          <p:nvSpPr>
            <p:cNvPr id="17" name="TextBox 16"/>
            <p:cNvSpPr txBox="1"/>
            <p:nvPr/>
          </p:nvSpPr>
          <p:spPr>
            <a:xfrm>
              <a:off x="8111749" y="3304401"/>
              <a:ext cx="270251" cy="276999"/>
            </a:xfrm>
            <a:prstGeom prst="rect">
              <a:avLst/>
            </a:prstGeom>
            <a:noFill/>
          </p:spPr>
          <p:txBody>
            <a:bodyPr wrap="none" rtlCol="0">
              <a:spAutoFit/>
            </a:bodyPr>
            <a:lstStyle/>
            <a:p>
              <a:r>
                <a:rPr lang="en-US" sz="1200" dirty="0"/>
                <a:t>0</a:t>
              </a:r>
            </a:p>
          </p:txBody>
        </p:sp>
      </p:grpSp>
      <p:grpSp>
        <p:nvGrpSpPr>
          <p:cNvPr id="39" name="Group 38"/>
          <p:cNvGrpSpPr/>
          <p:nvPr/>
        </p:nvGrpSpPr>
        <p:grpSpPr>
          <a:xfrm>
            <a:off x="3184547" y="4165576"/>
            <a:ext cx="7137637" cy="544600"/>
            <a:chOff x="1244363" y="3290800"/>
            <a:chExt cx="7137637" cy="544600"/>
          </a:xfrm>
        </p:grpSpPr>
        <p:grpSp>
          <p:nvGrpSpPr>
            <p:cNvPr id="40" name="Group 4"/>
            <p:cNvGrpSpPr>
              <a:grpSpLocks/>
            </p:cNvGrpSpPr>
            <p:nvPr/>
          </p:nvGrpSpPr>
          <p:grpSpPr bwMode="auto">
            <a:xfrm>
              <a:off x="1320800" y="3530600"/>
              <a:ext cx="6985000" cy="304800"/>
              <a:chOff x="816" y="2128"/>
              <a:chExt cx="4400" cy="192"/>
            </a:xfrm>
          </p:grpSpPr>
          <p:sp>
            <p:nvSpPr>
              <p:cNvPr id="46" name="Rectangle 5"/>
              <p:cNvSpPr>
                <a:spLocks noChangeArrowheads="1"/>
              </p:cNvSpPr>
              <p:nvPr/>
            </p:nvSpPr>
            <p:spPr bwMode="auto">
              <a:xfrm>
                <a:off x="816" y="2128"/>
                <a:ext cx="240" cy="192"/>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47" name="Rectangle 6"/>
              <p:cNvSpPr>
                <a:spLocks noChangeArrowheads="1"/>
              </p:cNvSpPr>
              <p:nvPr/>
            </p:nvSpPr>
            <p:spPr bwMode="auto">
              <a:xfrm>
                <a:off x="1056" y="2128"/>
                <a:ext cx="1616" cy="192"/>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48" name="Rectangle 7"/>
              <p:cNvSpPr>
                <a:spLocks noChangeArrowheads="1"/>
              </p:cNvSpPr>
              <p:nvPr/>
            </p:nvSpPr>
            <p:spPr bwMode="auto">
              <a:xfrm>
                <a:off x="2672" y="2128"/>
                <a:ext cx="2544" cy="192"/>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41" name="TextBox 40"/>
            <p:cNvSpPr txBox="1"/>
            <p:nvPr/>
          </p:nvSpPr>
          <p:spPr>
            <a:xfrm>
              <a:off x="1244363" y="3302000"/>
              <a:ext cx="355837" cy="276999"/>
            </a:xfrm>
            <a:prstGeom prst="rect">
              <a:avLst/>
            </a:prstGeom>
            <a:noFill/>
          </p:spPr>
          <p:txBody>
            <a:bodyPr wrap="none" rtlCol="0">
              <a:spAutoFit/>
            </a:bodyPr>
            <a:lstStyle/>
            <a:p>
              <a:r>
                <a:rPr lang="en-US" sz="1200" dirty="0"/>
                <a:t>63</a:t>
              </a:r>
            </a:p>
          </p:txBody>
        </p:sp>
        <p:sp>
          <p:nvSpPr>
            <p:cNvPr id="42" name="TextBox 41"/>
            <p:cNvSpPr txBox="1"/>
            <p:nvPr/>
          </p:nvSpPr>
          <p:spPr>
            <a:xfrm>
              <a:off x="1625363" y="3302000"/>
              <a:ext cx="355837" cy="276999"/>
            </a:xfrm>
            <a:prstGeom prst="rect">
              <a:avLst/>
            </a:prstGeom>
            <a:noFill/>
          </p:spPr>
          <p:txBody>
            <a:bodyPr wrap="none" rtlCol="0">
              <a:spAutoFit/>
            </a:bodyPr>
            <a:lstStyle/>
            <a:p>
              <a:r>
                <a:rPr lang="en-US" sz="1200" dirty="0"/>
                <a:t>62</a:t>
              </a:r>
            </a:p>
          </p:txBody>
        </p:sp>
        <p:sp>
          <p:nvSpPr>
            <p:cNvPr id="43" name="TextBox 42"/>
            <p:cNvSpPr txBox="1"/>
            <p:nvPr/>
          </p:nvSpPr>
          <p:spPr>
            <a:xfrm>
              <a:off x="3936763" y="3290800"/>
              <a:ext cx="355837" cy="276999"/>
            </a:xfrm>
            <a:prstGeom prst="rect">
              <a:avLst/>
            </a:prstGeom>
            <a:noFill/>
          </p:spPr>
          <p:txBody>
            <a:bodyPr wrap="none" rtlCol="0">
              <a:spAutoFit/>
            </a:bodyPr>
            <a:lstStyle/>
            <a:p>
              <a:r>
                <a:rPr lang="en-US" sz="1200" dirty="0"/>
                <a:t>52</a:t>
              </a:r>
            </a:p>
          </p:txBody>
        </p:sp>
        <p:sp>
          <p:nvSpPr>
            <p:cNvPr id="44" name="TextBox 43"/>
            <p:cNvSpPr txBox="1"/>
            <p:nvPr/>
          </p:nvSpPr>
          <p:spPr>
            <a:xfrm>
              <a:off x="4262190" y="3290824"/>
              <a:ext cx="355837" cy="276999"/>
            </a:xfrm>
            <a:prstGeom prst="rect">
              <a:avLst/>
            </a:prstGeom>
            <a:noFill/>
          </p:spPr>
          <p:txBody>
            <a:bodyPr wrap="none" rtlCol="0">
              <a:spAutoFit/>
            </a:bodyPr>
            <a:lstStyle/>
            <a:p>
              <a:r>
                <a:rPr lang="en-US" sz="1200" dirty="0"/>
                <a:t>51</a:t>
              </a:r>
            </a:p>
          </p:txBody>
        </p:sp>
        <p:sp>
          <p:nvSpPr>
            <p:cNvPr id="45" name="TextBox 44"/>
            <p:cNvSpPr txBox="1"/>
            <p:nvPr/>
          </p:nvSpPr>
          <p:spPr>
            <a:xfrm>
              <a:off x="8026163" y="3302000"/>
              <a:ext cx="355837" cy="276999"/>
            </a:xfrm>
            <a:prstGeom prst="rect">
              <a:avLst/>
            </a:prstGeom>
            <a:noFill/>
          </p:spPr>
          <p:txBody>
            <a:bodyPr wrap="none" rtlCol="0">
              <a:spAutoFit/>
            </a:bodyPr>
            <a:lstStyle/>
            <a:p>
              <a:r>
                <a:rPr lang="en-US" sz="1200" dirty="0"/>
                <a:t>32</a:t>
              </a:r>
            </a:p>
          </p:txBody>
        </p:sp>
      </p:grpSp>
      <p:grpSp>
        <p:nvGrpSpPr>
          <p:cNvPr id="49" name="Group 48"/>
          <p:cNvGrpSpPr/>
          <p:nvPr/>
        </p:nvGrpSpPr>
        <p:grpSpPr>
          <a:xfrm>
            <a:off x="3184547" y="4710176"/>
            <a:ext cx="7137637" cy="547624"/>
            <a:chOff x="1244363" y="3302000"/>
            <a:chExt cx="7137637" cy="547624"/>
          </a:xfrm>
        </p:grpSpPr>
        <p:sp>
          <p:nvSpPr>
            <p:cNvPr id="50" name="Rectangle 7"/>
            <p:cNvSpPr>
              <a:spLocks noChangeArrowheads="1"/>
            </p:cNvSpPr>
            <p:nvPr/>
          </p:nvSpPr>
          <p:spPr bwMode="auto">
            <a:xfrm>
              <a:off x="1320563" y="3530600"/>
              <a:ext cx="6985237" cy="319024"/>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sp>
          <p:nvSpPr>
            <p:cNvPr id="51" name="TextBox 50"/>
            <p:cNvSpPr txBox="1"/>
            <p:nvPr/>
          </p:nvSpPr>
          <p:spPr>
            <a:xfrm>
              <a:off x="1244363" y="3302000"/>
              <a:ext cx="355837" cy="276999"/>
            </a:xfrm>
            <a:prstGeom prst="rect">
              <a:avLst/>
            </a:prstGeom>
            <a:noFill/>
          </p:spPr>
          <p:txBody>
            <a:bodyPr wrap="none" rtlCol="0">
              <a:spAutoFit/>
            </a:bodyPr>
            <a:lstStyle/>
            <a:p>
              <a:r>
                <a:rPr lang="en-US" sz="1200" dirty="0"/>
                <a:t>31</a:t>
              </a:r>
            </a:p>
          </p:txBody>
        </p:sp>
        <p:sp>
          <p:nvSpPr>
            <p:cNvPr id="52" name="TextBox 51"/>
            <p:cNvSpPr txBox="1"/>
            <p:nvPr/>
          </p:nvSpPr>
          <p:spPr>
            <a:xfrm>
              <a:off x="8111749" y="3302000"/>
              <a:ext cx="270251" cy="276999"/>
            </a:xfrm>
            <a:prstGeom prst="rect">
              <a:avLst/>
            </a:prstGeom>
            <a:noFill/>
          </p:spPr>
          <p:txBody>
            <a:bodyPr wrap="none" rtlCol="0">
              <a:spAutoFit/>
            </a:bodyPr>
            <a:lstStyle/>
            <a:p>
              <a:r>
                <a:rPr lang="en-US" sz="1200" dirty="0"/>
                <a:t>0</a:t>
              </a:r>
            </a:p>
          </p:txBody>
        </p:sp>
      </p:grpSp>
      <p:sp>
        <p:nvSpPr>
          <p:cNvPr id="4" name="Slide Number Placeholder 3">
            <a:extLst>
              <a:ext uri="{FF2B5EF4-FFF2-40B4-BE49-F238E27FC236}">
                <a16:creationId xmlns:a16="http://schemas.microsoft.com/office/drawing/2014/main" id="{7484D717-73B7-43DC-ADB0-29DE8512C649}"/>
              </a:ext>
            </a:extLst>
          </p:cNvPr>
          <p:cNvSpPr>
            <a:spLocks noGrp="1"/>
          </p:cNvSpPr>
          <p:nvPr>
            <p:ph type="sldNum" sz="quarter" idx="12"/>
          </p:nvPr>
        </p:nvSpPr>
        <p:spPr/>
        <p:txBody>
          <a:bodyPr/>
          <a:lstStyle/>
          <a:p>
            <a:fld id="{0778C724-3839-4D76-A707-B4C23905D055}" type="slidenum">
              <a:rPr lang="en-US" smtClean="0"/>
              <a:t>13</a:t>
            </a:fld>
            <a:endParaRPr lang="en-US"/>
          </a:p>
        </p:txBody>
      </p:sp>
    </p:spTree>
    <p:extLst>
      <p:ext uri="{BB962C8B-B14F-4D97-AF65-F5344CB8AC3E}">
        <p14:creationId xmlns:p14="http://schemas.microsoft.com/office/powerpoint/2010/main" val="4288169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 (very small values)</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14</a:t>
            </a:fld>
            <a:endParaRPr lang="en-US"/>
          </a:p>
        </p:txBody>
      </p:sp>
    </p:spTree>
    <p:extLst>
      <p:ext uri="{BB962C8B-B14F-4D97-AF65-F5344CB8AC3E}">
        <p14:creationId xmlns:p14="http://schemas.microsoft.com/office/powerpoint/2010/main" val="9391335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b="1"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15</a:t>
            </a:fld>
            <a:endParaRPr lang="en-US"/>
          </a:p>
        </p:txBody>
      </p:sp>
    </p:spTree>
    <p:extLst>
      <p:ext uri="{BB962C8B-B14F-4D97-AF65-F5344CB8AC3E}">
        <p14:creationId xmlns:p14="http://schemas.microsoft.com/office/powerpoint/2010/main" val="15601195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0724" name="Rectangle 4"/>
          <p:cNvSpPr>
            <a:spLocks noGrp="1" noChangeArrowheads="1"/>
          </p:cNvSpPr>
          <p:nvPr>
            <p:ph type="title"/>
          </p:nvPr>
        </p:nvSpPr>
        <p:spPr/>
        <p:txBody>
          <a:bodyPr>
            <a:normAutofit/>
          </a:bodyPr>
          <a:lstStyle/>
          <a:p>
            <a:r>
              <a:rPr lang="en-US" dirty="0"/>
              <a:t>Normalized Numeric Values</a:t>
            </a:r>
          </a:p>
        </p:txBody>
      </p:sp>
      <p:sp>
        <p:nvSpPr>
          <p:cNvPr id="670725" name="Rectangle 5"/>
          <p:cNvSpPr>
            <a:spLocks noGrp="1" noChangeArrowheads="1"/>
          </p:cNvSpPr>
          <p:nvPr>
            <p:ph idx="1"/>
          </p:nvPr>
        </p:nvSpPr>
        <p:spPr>
          <a:xfrm>
            <a:off x="607595" y="1143000"/>
            <a:ext cx="10972800" cy="5026048"/>
          </a:xfrm>
        </p:spPr>
        <p:txBody>
          <a:bodyPr>
            <a:normAutofit/>
          </a:bodyPr>
          <a:lstStyle/>
          <a:p>
            <a:r>
              <a:rPr lang="en-US" dirty="0"/>
              <a:t>Condition: not a special exponent (all zeros or ones)</a:t>
            </a:r>
          </a:p>
          <a:p>
            <a:pPr marL="457200" lvl="1" indent="0">
              <a:buNone/>
            </a:pPr>
            <a:r>
              <a:rPr lang="en-US" sz="1600" dirty="0"/>
              <a:t> </a:t>
            </a:r>
            <a:endParaRPr lang="en-US" dirty="0"/>
          </a:p>
          <a:p>
            <a:r>
              <a:rPr lang="en-US" dirty="0"/>
              <a:t>Significand coded with implied leading 1</a:t>
            </a:r>
          </a:p>
          <a:p>
            <a:pPr lvl="1"/>
            <a:r>
              <a:rPr lang="en-US" dirty="0"/>
              <a:t> M  =  1.xxx…x</a:t>
            </a:r>
            <a:r>
              <a:rPr lang="en-US" baseline="-25000" dirty="0"/>
              <a:t>2</a:t>
            </a:r>
            <a:r>
              <a:rPr lang="en-US" dirty="0"/>
              <a:t> (1+f where f = 0.xxx</a:t>
            </a:r>
            <a:r>
              <a:rPr lang="en-US" baseline="-25000" dirty="0"/>
              <a:t>2</a:t>
            </a:r>
            <a:r>
              <a:rPr lang="en-US" dirty="0"/>
              <a:t>)</a:t>
            </a:r>
          </a:p>
          <a:p>
            <a:pPr lvl="2"/>
            <a:r>
              <a:rPr lang="en-US" dirty="0"/>
              <a:t> xxx…x: bits of </a:t>
            </a:r>
            <a:r>
              <a:rPr lang="en-US" b="1" dirty="0">
                <a:latin typeface="Courier New" panose="02070309020205020404" pitchFamily="49" charset="0"/>
                <a:cs typeface="Courier New" panose="02070309020205020404" pitchFamily="49" charset="0"/>
              </a:rPr>
              <a:t>frac</a:t>
            </a:r>
          </a:p>
          <a:p>
            <a:pPr marL="914400" lvl="2" indent="0">
              <a:buNone/>
            </a:pPr>
            <a:r>
              <a:rPr lang="en-US" sz="1600" dirty="0"/>
              <a:t> </a:t>
            </a:r>
            <a:endParaRPr lang="en-US" dirty="0"/>
          </a:p>
          <a:p>
            <a:r>
              <a:rPr lang="en-US" dirty="0"/>
              <a:t>Exponent coded as biased value</a:t>
            </a:r>
          </a:p>
          <a:p>
            <a:pPr lvl="1"/>
            <a:r>
              <a:rPr lang="en-US" dirty="0"/>
              <a:t> E  =  </a:t>
            </a:r>
            <a:r>
              <a:rPr lang="en-US" dirty="0" err="1"/>
              <a:t>Exp</a:t>
            </a:r>
            <a:r>
              <a:rPr lang="en-US" dirty="0"/>
              <a:t> – Bias</a:t>
            </a:r>
          </a:p>
          <a:p>
            <a:pPr lvl="2"/>
            <a:r>
              <a:rPr lang="en-US" dirty="0"/>
              <a:t>Exp : unsigned value denoted by </a:t>
            </a:r>
            <a:r>
              <a:rPr lang="en-US" b="1" dirty="0">
                <a:latin typeface="Courier New" panose="02070309020205020404" pitchFamily="49" charset="0"/>
                <a:cs typeface="Courier New" panose="02070309020205020404" pitchFamily="49" charset="0"/>
              </a:rPr>
              <a:t>exp</a:t>
            </a:r>
          </a:p>
          <a:p>
            <a:pPr lvl="2"/>
            <a:r>
              <a:rPr lang="en-US" dirty="0"/>
              <a:t>Bias : Bias value = 2</a:t>
            </a:r>
            <a:r>
              <a:rPr lang="en-US" baseline="30000" dirty="0"/>
              <a:t>k-1</a:t>
            </a:r>
            <a:r>
              <a:rPr lang="en-US" dirty="0"/>
              <a:t> - 1, </a:t>
            </a:r>
            <a:r>
              <a:rPr lang="en-US" i="1" dirty="0"/>
              <a:t>k</a:t>
            </a:r>
            <a:r>
              <a:rPr lang="en-US" dirty="0"/>
              <a:t> is number of exponent bits</a:t>
            </a:r>
          </a:p>
          <a:p>
            <a:pPr lvl="3"/>
            <a:r>
              <a:rPr lang="en-US" dirty="0"/>
              <a:t>Single precision (8-bit exp): 127 (Exp: 1…254, E: -126…127)</a:t>
            </a:r>
          </a:p>
          <a:p>
            <a:pPr lvl="3"/>
            <a:r>
              <a:rPr lang="en-US" dirty="0"/>
              <a:t>Double precision (11-bit exp): 1023 (Exp: 1…2046, E: -1022…1023)</a:t>
            </a:r>
          </a:p>
        </p:txBody>
      </p:sp>
      <mc:AlternateContent xmlns:mc="http://schemas.openxmlformats.org/markup-compatibility/2006" xmlns:a14="http://schemas.microsoft.com/office/drawing/2010/main">
        <mc:Choice Requires="a14">
          <p:sp>
            <p:nvSpPr>
              <p:cNvPr id="2" name="TextBox 1"/>
              <p:cNvSpPr txBox="1"/>
              <p:nvPr/>
            </p:nvSpPr>
            <p:spPr>
              <a:xfrm>
                <a:off x="7351837" y="228600"/>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2" name="TextBox 1"/>
              <p:cNvSpPr txBox="1">
                <a:spLocks noRot="1" noChangeAspect="1" noMove="1" noResize="1" noEditPoints="1" noAdjustHandles="1" noChangeArrowheads="1" noChangeShapeType="1" noTextEdit="1"/>
              </p:cNvSpPr>
              <p:nvPr/>
            </p:nvSpPr>
            <p:spPr>
              <a:xfrm>
                <a:off x="7351837" y="228600"/>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sp>
        <p:nvSpPr>
          <p:cNvPr id="3" name="Slide Number Placeholder 2">
            <a:extLst>
              <a:ext uri="{FF2B5EF4-FFF2-40B4-BE49-F238E27FC236}">
                <a16:creationId xmlns:a16="http://schemas.microsoft.com/office/drawing/2014/main" id="{E58A5DFB-491F-4C99-9635-9D60D0D2B7AE}"/>
              </a:ext>
            </a:extLst>
          </p:cNvPr>
          <p:cNvSpPr>
            <a:spLocks noGrp="1"/>
          </p:cNvSpPr>
          <p:nvPr>
            <p:ph type="sldNum" sz="quarter" idx="12"/>
          </p:nvPr>
        </p:nvSpPr>
        <p:spPr/>
        <p:txBody>
          <a:bodyPr/>
          <a:lstStyle/>
          <a:p>
            <a:fld id="{0778C724-3839-4D76-A707-B4C23905D055}" type="slidenum">
              <a:rPr lang="en-US" smtClean="0"/>
              <a:t>16</a:t>
            </a:fld>
            <a:endParaRPr lang="en-US"/>
          </a:p>
        </p:txBody>
      </p:sp>
      <p:grpSp>
        <p:nvGrpSpPr>
          <p:cNvPr id="6" name="Group 5">
            <a:extLst>
              <a:ext uri="{FF2B5EF4-FFF2-40B4-BE49-F238E27FC236}">
                <a16:creationId xmlns:a16="http://schemas.microsoft.com/office/drawing/2014/main" id="{2FA49892-F445-4CA4-929E-D5DC39805C4E}"/>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33417D2C-B2FA-41AA-87EF-A76708FA0156}"/>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966EC2A0-D825-440A-B29B-A83EFE494754}"/>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CBC564B9-F991-4C4A-A14E-7B1E9F89441D}"/>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8637372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Decoding example for normalized floating point (32-bit)</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0x41900000 = 0b01000001100100000000000000000000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10000011  </a:t>
                </a:r>
                <a:r>
                  <a:rPr lang="en-US" b="1" dirty="0">
                    <a:latin typeface="Courier New" panose="02070309020205020404" pitchFamily="49" charset="0"/>
                    <a:cs typeface="Courier New" panose="02070309020205020404" pitchFamily="49" charset="0"/>
                  </a:rPr>
                  <a:t>frac</a:t>
                </a:r>
                <a:r>
                  <a:rPr lang="en-US" dirty="0"/>
                  <a:t>: 00100000000000000000000</a:t>
                </a:r>
              </a:p>
              <a:p>
                <a:pPr lvl="1"/>
                <a:r>
                  <a:rPr lang="en-US" b="1" dirty="0">
                    <a:latin typeface="Courier New" panose="02070309020205020404" pitchFamily="49" charset="0"/>
                    <a:cs typeface="Courier New" panose="02070309020205020404" pitchFamily="49" charset="0"/>
                  </a:rPr>
                  <a:t>exp</a:t>
                </a:r>
                <a:r>
                  <a:rPr lang="en-US" dirty="0"/>
                  <a:t> is not all zeros or all ones =&gt; not a special case</a:t>
                </a:r>
              </a:p>
              <a:p>
                <a:pPr lvl="1"/>
                <a:endParaRPr lang="en-US" dirty="0"/>
              </a:p>
              <a:p>
                <a:r>
                  <a:rPr lang="en-US" dirty="0"/>
                  <a:t>M = </a:t>
                </a:r>
                <a:r>
                  <a:rPr lang="en-US" b="1" dirty="0"/>
                  <a:t>1</a:t>
                </a:r>
                <a:r>
                  <a:rPr lang="en-US" dirty="0"/>
                  <a:t>.00100000000000000000000 = 1.001</a:t>
                </a:r>
              </a:p>
              <a:p>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131 – 127 = 4</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endParaRPr lang="en-US" dirty="0"/>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∗1.001</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4</m:t>
                        </m:r>
                      </m:sup>
                    </m:sSup>
                  </m:oMath>
                </a14:m>
                <a:endParaRPr lang="en-US" dirty="0"/>
              </a:p>
            </p:txBody>
          </p:sp>
        </mc:Choice>
        <mc:Fallback>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17</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grpSp>
        <p:nvGrpSpPr>
          <p:cNvPr id="13" name="Group 12">
            <a:extLst>
              <a:ext uri="{FF2B5EF4-FFF2-40B4-BE49-F238E27FC236}">
                <a16:creationId xmlns:a16="http://schemas.microsoft.com/office/drawing/2014/main" id="{E4872799-D338-47D3-826F-DA360D9D7442}"/>
              </a:ext>
            </a:extLst>
          </p:cNvPr>
          <p:cNvGrpSpPr/>
          <p:nvPr/>
        </p:nvGrpSpPr>
        <p:grpSpPr>
          <a:xfrm>
            <a:off x="3713967" y="1196236"/>
            <a:ext cx="6212909" cy="356991"/>
            <a:chOff x="3713967" y="1196236"/>
            <a:chExt cx="6212909" cy="356991"/>
          </a:xfrm>
        </p:grpSpPr>
        <p:sp>
          <p:nvSpPr>
            <p:cNvPr id="10" name="Rectangle 9">
              <a:extLst>
                <a:ext uri="{FF2B5EF4-FFF2-40B4-BE49-F238E27FC236}">
                  <a16:creationId xmlns:a16="http://schemas.microsoft.com/office/drawing/2014/main" id="{FFCCA603-C3D9-4022-91B6-08CA0880D53D}"/>
                </a:ext>
              </a:extLst>
            </p:cNvPr>
            <p:cNvSpPr/>
            <p:nvPr/>
          </p:nvSpPr>
          <p:spPr>
            <a:xfrm>
              <a:off x="3713967" y="1196236"/>
              <a:ext cx="200417"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CFDBF33-B93A-4381-B69F-7660949BD212}"/>
                </a:ext>
              </a:extLst>
            </p:cNvPr>
            <p:cNvSpPr/>
            <p:nvPr/>
          </p:nvSpPr>
          <p:spPr>
            <a:xfrm>
              <a:off x="3914384" y="1196236"/>
              <a:ext cx="1534438"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5E0D793A-1D2C-4D38-AFCD-BE4E73129A13}"/>
                </a:ext>
              </a:extLst>
            </p:cNvPr>
            <p:cNvSpPr/>
            <p:nvPr/>
          </p:nvSpPr>
          <p:spPr>
            <a:xfrm>
              <a:off x="5448821" y="1196236"/>
              <a:ext cx="4478055" cy="356991"/>
            </a:xfrm>
            <a:prstGeom prst="rect">
              <a:avLst/>
            </a:prstGeom>
            <a:noFill/>
            <a:ln w="381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BFD5BBA4-8A16-40A0-8F5F-A2832A29B110}"/>
                  </a:ext>
                </a:extLst>
              </p:cNvPr>
              <p:cNvSpPr txBox="1"/>
              <p:nvPr/>
            </p:nvSpPr>
            <p:spPr>
              <a:xfrm>
                <a:off x="5164546" y="5364452"/>
                <a:ext cx="4732935"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01</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ea typeface="+mn-ea"/>
                        <a:cs typeface="+mn-cs"/>
                      </a:rPr>
                      <m:t>2</m:t>
                    </m:r>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m:t>
                    </m:r>
                    <m:sSup>
                      <m:sSupPr>
                        <m:ctrlP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ctrlPr>
                      </m:sSupPr>
                      <m:e>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2</m:t>
                        </m:r>
                      </m:e>
                      <m:sup>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3</m:t>
                        </m:r>
                      </m:sup>
                    </m:sSup>
                  </m:oMath>
                </a14:m>
                <a:endParaRPr lang="en-US" dirty="0"/>
              </a:p>
            </p:txBody>
          </p:sp>
        </mc:Choice>
        <mc:Fallback>
          <p:sp>
            <p:nvSpPr>
              <p:cNvPr id="14" name="TextBox 13">
                <a:extLst>
                  <a:ext uri="{FF2B5EF4-FFF2-40B4-BE49-F238E27FC236}">
                    <a16:creationId xmlns:a16="http://schemas.microsoft.com/office/drawing/2014/main" id="{BFD5BBA4-8A16-40A0-8F5F-A2832A29B110}"/>
                  </a:ext>
                </a:extLst>
              </p:cNvPr>
              <p:cNvSpPr txBox="1">
                <a:spLocks noRot="1" noChangeAspect="1" noMove="1" noResize="1" noEditPoints="1" noAdjustHandles="1" noChangeArrowheads="1" noChangeShapeType="1" noTextEdit="1"/>
              </p:cNvSpPr>
              <p:nvPr/>
            </p:nvSpPr>
            <p:spPr>
              <a:xfrm>
                <a:off x="5164546" y="5364452"/>
                <a:ext cx="4732935" cy="523220"/>
              </a:xfrm>
              <a:prstGeom prst="rect">
                <a:avLst/>
              </a:prstGeom>
              <a:blipFill>
                <a:blip r:embed="rId4"/>
                <a:stretch>
                  <a:fillRect l="-2574" t="-13953" b="-30233"/>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7" name="TextBox 16">
                <a:extLst>
                  <a:ext uri="{FF2B5EF4-FFF2-40B4-BE49-F238E27FC236}">
                    <a16:creationId xmlns:a16="http://schemas.microsoft.com/office/drawing/2014/main" id="{B9A43EC4-A659-4BF0-A591-73996912BCAE}"/>
                  </a:ext>
                </a:extLst>
              </p:cNvPr>
              <p:cNvSpPr txBox="1"/>
              <p:nvPr/>
            </p:nvSpPr>
            <p:spPr>
              <a:xfrm>
                <a:off x="7190842" y="5364452"/>
                <a:ext cx="2706638"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a:t>
                </a:r>
                <a14:m>
                  <m:oMath xmlns:m="http://schemas.openxmlformats.org/officeDocument/2006/math">
                    <m:r>
                      <a:rPr kumimoji="0" lang="en-US" sz="2800" b="0" i="1" u="none" strike="noStrike" kern="1200" cap="none" spc="0" normalizeH="0" baseline="0" noProof="0">
                        <a:ln>
                          <a:noFill/>
                        </a:ln>
                        <a:solidFill>
                          <a:prstClr val="black"/>
                        </a:solidFill>
                        <a:effectLst/>
                        <a:uLnTx/>
                        <a:uFillTx/>
                        <a:latin typeface="Cambria Math" panose="02040503050406030204" pitchFamily="18" charset="0"/>
                        <a:ea typeface="+mn-ea"/>
                        <a:cs typeface="+mn-cs"/>
                      </a:rPr>
                      <m:t>1001</m:t>
                    </m:r>
                    <m:r>
                      <a:rPr kumimoji="0" lang="en-US" sz="2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m:t>
                    </m:r>
                    <m:r>
                      <a:rPr kumimoji="0" lang="en-US" sz="2800" b="0" i="1" u="none" strike="noStrike" kern="1200" cap="none" spc="0" normalizeH="0" baseline="-25000" noProof="0" smtClean="0">
                        <a:ln>
                          <a:noFill/>
                        </a:ln>
                        <a:solidFill>
                          <a:prstClr val="black"/>
                        </a:solidFill>
                        <a:effectLst/>
                        <a:uLnTx/>
                        <a:uFillTx/>
                        <a:latin typeface="Cambria Math" panose="02040503050406030204" pitchFamily="18" charset="0"/>
                      </a:rPr>
                      <m:t>2</m:t>
                    </m:r>
                  </m:oMath>
                </a14:m>
                <a:endParaRPr lang="en-US" baseline="-25000" dirty="0"/>
              </a:p>
            </p:txBody>
          </p:sp>
        </mc:Choice>
        <mc:Fallback>
          <p:sp>
            <p:nvSpPr>
              <p:cNvPr id="17" name="TextBox 16">
                <a:extLst>
                  <a:ext uri="{FF2B5EF4-FFF2-40B4-BE49-F238E27FC236}">
                    <a16:creationId xmlns:a16="http://schemas.microsoft.com/office/drawing/2014/main" id="{B9A43EC4-A659-4BF0-A591-73996912BCAE}"/>
                  </a:ext>
                </a:extLst>
              </p:cNvPr>
              <p:cNvSpPr txBox="1">
                <a:spLocks noRot="1" noChangeAspect="1" noMove="1" noResize="1" noEditPoints="1" noAdjustHandles="1" noChangeArrowheads="1" noChangeShapeType="1" noTextEdit="1"/>
              </p:cNvSpPr>
              <p:nvPr/>
            </p:nvSpPr>
            <p:spPr>
              <a:xfrm>
                <a:off x="7190842" y="5364452"/>
                <a:ext cx="2706638" cy="523220"/>
              </a:xfrm>
              <a:prstGeom prst="rect">
                <a:avLst/>
              </a:prstGeom>
              <a:blipFill>
                <a:blip r:embed="rId5"/>
                <a:stretch>
                  <a:fillRect l="-4730" t="-13953" b="-30233"/>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4059FA78-D49C-4FEB-A64D-724947B2B615}"/>
              </a:ext>
            </a:extLst>
          </p:cNvPr>
          <p:cNvSpPr txBox="1"/>
          <p:nvPr/>
        </p:nvSpPr>
        <p:spPr>
          <a:xfrm>
            <a:off x="8841259" y="5366947"/>
            <a:ext cx="1056220" cy="523220"/>
          </a:xfrm>
          <a:prstGeom prst="rect">
            <a:avLst/>
          </a:prstGeom>
          <a:noFill/>
        </p:spPr>
        <p:txBody>
          <a:bodyPr wrap="square" rtlCol="0">
            <a:spAutoFit/>
          </a:bodyPr>
          <a:lstStyle/>
          <a:p>
            <a:r>
              <a:rPr kumimoji="0" lang="en-US" sz="2800" b="0" i="0" u="none" strike="noStrike" kern="1200" cap="none" spc="0" normalizeH="0" baseline="0" noProof="0" dirty="0">
                <a:ln>
                  <a:noFill/>
                </a:ln>
                <a:solidFill>
                  <a:prstClr val="black"/>
                </a:solidFill>
                <a:effectLst/>
                <a:uLnTx/>
                <a:uFillTx/>
                <a:latin typeface="Tahoma"/>
                <a:ea typeface="+mn-ea"/>
                <a:cs typeface="+mn-cs"/>
              </a:rPr>
              <a:t>= 18</a:t>
            </a:r>
            <a:endParaRPr lang="en-US" dirty="0"/>
          </a:p>
        </p:txBody>
      </p:sp>
    </p:spTree>
    <p:extLst>
      <p:ext uri="{BB962C8B-B14F-4D97-AF65-F5344CB8AC3E}">
        <p14:creationId xmlns:p14="http://schemas.microsoft.com/office/powerpoint/2010/main" val="5621385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7" grpId="0"/>
      <p:bldP spid="1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b="1"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15213.0; // single precision: 8 exp bits, 23 frac bits</a:t>
            </a:r>
          </a:p>
          <a:p>
            <a:pPr lvl="1"/>
            <a:r>
              <a:rPr lang="en-US" sz="2000" dirty="0"/>
              <a:t>15213</a:t>
            </a:r>
            <a:r>
              <a:rPr lang="en-US" sz="2000" baseline="-25000" dirty="0"/>
              <a:t>10</a:t>
            </a:r>
            <a:r>
              <a:rPr lang="en-US" sz="2000" dirty="0"/>
              <a:t>  = 11101101101101</a:t>
            </a:r>
            <a:r>
              <a:rPr lang="en-US" sz="2000" baseline="-25000" dirty="0"/>
              <a:t>2</a:t>
            </a:r>
            <a:r>
              <a:rPr lang="en-US" sz="2000" dirty="0"/>
              <a:t>   = 1.1101101101101</a:t>
            </a:r>
            <a:r>
              <a:rPr lang="en-US" sz="2000" baseline="-25000" dirty="0"/>
              <a:t>2</a:t>
            </a:r>
            <a:r>
              <a:rPr lang="en-US" sz="2000" dirty="0"/>
              <a:t> </a:t>
            </a:r>
            <a:r>
              <a:rPr lang="en-US" dirty="0"/>
              <a:t>×</a:t>
            </a:r>
            <a:r>
              <a:rPr lang="en-US" sz="2000" dirty="0"/>
              <a:t> 2</a:t>
            </a:r>
            <a:r>
              <a:rPr lang="en-US" sz="2000" baseline="30000" dirty="0"/>
              <a:t>13</a:t>
            </a:r>
          </a:p>
          <a:p>
            <a:r>
              <a:rPr lang="en-US" sz="2400" b="1" dirty="0" err="1"/>
              <a:t>Significand</a:t>
            </a:r>
            <a:endParaRPr lang="en-US" sz="2400" b="1" dirty="0"/>
          </a:p>
          <a:p>
            <a:pPr lvl="1"/>
            <a:r>
              <a:rPr lang="en-US" sz="2000" dirty="0"/>
              <a:t>M = 1.</a:t>
            </a:r>
            <a:r>
              <a:rPr lang="en-US" sz="2000" u="sng" dirty="0"/>
              <a:t>1101101101101</a:t>
            </a:r>
            <a:r>
              <a:rPr lang="en-US" sz="2000" baseline="-25000" dirty="0"/>
              <a:t>2</a:t>
            </a:r>
          </a:p>
          <a:p>
            <a:pPr lvl="1"/>
            <a:r>
              <a:rPr lang="en-US" sz="2000" dirty="0"/>
              <a:t>frac = </a:t>
            </a:r>
            <a:r>
              <a:rPr lang="en-US" sz="2000" u="sng" dirty="0"/>
              <a:t>1101101101101</a:t>
            </a:r>
            <a:r>
              <a:rPr lang="en-US" sz="2000" dirty="0"/>
              <a:t>0000000000	pad with 0s </a:t>
            </a:r>
            <a:r>
              <a:rPr lang="en-US" sz="2000" b="1" i="1" dirty="0"/>
              <a:t>on the right</a:t>
            </a:r>
            <a:r>
              <a:rPr lang="en-US" sz="2000" dirty="0"/>
              <a:t>. </a:t>
            </a:r>
            <a:r>
              <a:rPr lang="en-US" sz="1600" dirty="0"/>
              <a:t>(example: 1.5 = 1.500)</a:t>
            </a:r>
            <a:endParaRPr lang="en-US" sz="2000" dirty="0"/>
          </a:p>
          <a:p>
            <a:r>
              <a:rPr lang="en-US" sz="2400" b="1" dirty="0"/>
              <a:t>Exponent</a:t>
            </a:r>
          </a:p>
          <a:p>
            <a:pPr lvl="1"/>
            <a:r>
              <a:rPr lang="en-US" dirty="0"/>
              <a:t>E	 </a:t>
            </a:r>
            <a:r>
              <a:rPr lang="en-US" sz="2000" dirty="0"/>
              <a:t>= 13</a:t>
            </a:r>
          </a:p>
          <a:p>
            <a:pPr lvl="1"/>
            <a:r>
              <a:rPr lang="en-US" sz="2000" dirty="0"/>
              <a:t>Bias = 127</a:t>
            </a:r>
          </a:p>
          <a:p>
            <a:pPr lvl="1"/>
            <a:r>
              <a:rPr lang="en-US" sz="2000" dirty="0"/>
              <a:t>exp</a:t>
            </a:r>
            <a:r>
              <a:rPr lang="en-US" dirty="0"/>
              <a:t> </a:t>
            </a:r>
            <a:r>
              <a:rPr lang="en-US" sz="2000" dirty="0"/>
              <a:t>= E + Bias = 140 =10001100</a:t>
            </a:r>
            <a:r>
              <a:rPr lang="en-US" sz="2000" baseline="-25000" dirty="0"/>
              <a:t>2</a:t>
            </a:r>
          </a:p>
          <a:p>
            <a:pPr lvl="1"/>
            <a:endParaRPr lang="en-US" sz="2000" dirty="0"/>
          </a:p>
          <a:p>
            <a:pPr lvl="1"/>
            <a:endParaRPr lang="en-US" sz="2000" dirty="0"/>
          </a:p>
          <a:p>
            <a:endParaRPr lang="en-US" dirty="0"/>
          </a:p>
          <a:p>
            <a:endParaRPr lang="en-US" dirty="0"/>
          </a:p>
        </p:txBody>
      </p:sp>
      <p:sp>
        <p:nvSpPr>
          <p:cNvPr id="671748" name="Text Box 4"/>
          <p:cNvSpPr txBox="1">
            <a:spLocks noChangeArrowheads="1"/>
          </p:cNvSpPr>
          <p:nvPr/>
        </p:nvSpPr>
        <p:spPr bwMode="auto">
          <a:xfrm>
            <a:off x="2438400" y="5136684"/>
            <a:ext cx="6477000" cy="149271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6    D    B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0100 0110 0110 1101 1011 0100 0000 0000</a:t>
            </a:r>
          </a:p>
          <a:p>
            <a:pPr eaLnBrk="0" hangingPunct="0">
              <a:spcBef>
                <a:spcPct val="50000"/>
              </a:spcBef>
              <a:tabLst>
                <a:tab pos="1084263" algn="l"/>
              </a:tabLst>
            </a:pPr>
            <a:r>
              <a:rPr lang="en-US" sz="1400" b="1" dirty="0">
                <a:latin typeface="Helvetica" pitchFamily="34" charset="0"/>
              </a:rPr>
              <a:t>exp:</a:t>
            </a:r>
            <a:r>
              <a:rPr lang="en-US" sz="1400" b="1" dirty="0">
                <a:latin typeface="Courier New" pitchFamily="49" charset="0"/>
              </a:rPr>
              <a:t>  	 100 0110 0</a:t>
            </a:r>
          </a:p>
          <a:p>
            <a:pPr eaLnBrk="0" hangingPunct="0">
              <a:spcBef>
                <a:spcPct val="50000"/>
              </a:spcBef>
              <a:tabLst>
                <a:tab pos="1084263" algn="l"/>
              </a:tabLst>
            </a:pPr>
            <a:r>
              <a:rPr lang="en-US" sz="1400" b="1" dirty="0" err="1">
                <a:latin typeface="Helvetica" pitchFamily="34" charset="0"/>
              </a:rPr>
              <a:t>frac</a:t>
            </a:r>
            <a:r>
              <a:rPr lang="en-US" sz="1400" b="1" dirty="0">
                <a:latin typeface="Helvetica" pitchFamily="34" charset="0"/>
              </a:rPr>
              <a:t>:</a:t>
            </a:r>
            <a:r>
              <a:rPr lang="en-US" sz="1400" b="1" dirty="0">
                <a:latin typeface="Courier New" pitchFamily="49" charset="0"/>
              </a:rPr>
              <a:t>  	          </a:t>
            </a:r>
            <a:r>
              <a:rPr lang="en-US" sz="1400" b="1" i="1" dirty="0">
                <a:latin typeface="Courier New" pitchFamily="49" charset="0"/>
              </a:rPr>
              <a:t> </a:t>
            </a:r>
            <a:r>
              <a:rPr lang="en-US" sz="1400" b="1" dirty="0">
                <a:latin typeface="Courier New" pitchFamily="49" charset="0"/>
              </a:rPr>
              <a:t>110 1101 1011 0100 0000 0000</a:t>
            </a:r>
          </a:p>
        </p:txBody>
      </p:sp>
      <p:sp>
        <p:nvSpPr>
          <p:cNvPr id="5" name="TextBox 4"/>
          <p:cNvSpPr txBox="1"/>
          <p:nvPr/>
        </p:nvSpPr>
        <p:spPr>
          <a:xfrm>
            <a:off x="6750326" y="3864317"/>
            <a:ext cx="2942280" cy="707886"/>
          </a:xfrm>
          <a:prstGeom prst="rect">
            <a:avLst/>
          </a:prstGeom>
          <a:solidFill>
            <a:schemeClr val="accent6">
              <a:lumMod val="20000"/>
              <a:lumOff val="80000"/>
            </a:schemeClr>
          </a:solidFill>
          <a:ln>
            <a:solidFill>
              <a:schemeClr val="tx1"/>
            </a:solidFill>
          </a:ln>
        </p:spPr>
        <p:txBody>
          <a:bodyPr wrap="none" rtlCol="0">
            <a:spAutoFit/>
          </a:bodyPr>
          <a:lstStyle/>
          <a:p>
            <a:pPr algn="l"/>
            <a:r>
              <a:rPr lang="en-US" sz="2000" b="1" dirty="0">
                <a:latin typeface="Calibri" charset="0"/>
                <a:ea typeface="Calibri" charset="0"/>
                <a:cs typeface="Calibri" charset="0"/>
              </a:rPr>
              <a:t>More examples in the </a:t>
            </a:r>
          </a:p>
          <a:p>
            <a:pPr algn="l"/>
            <a:r>
              <a:rPr lang="en-US" sz="2000" b="1" dirty="0">
                <a:latin typeface="Calibri" charset="0"/>
                <a:ea typeface="Calibri" charset="0"/>
                <a:cs typeface="Calibri" charset="0"/>
              </a:rPr>
              <a:t>bonus slides after the end</a:t>
            </a:r>
          </a:p>
        </p:txBody>
      </p:sp>
      <p:sp>
        <p:nvSpPr>
          <p:cNvPr id="2" name="Slide Number Placeholder 1">
            <a:extLst>
              <a:ext uri="{FF2B5EF4-FFF2-40B4-BE49-F238E27FC236}">
                <a16:creationId xmlns:a16="http://schemas.microsoft.com/office/drawing/2014/main" id="{3300E1AF-2871-4548-8730-4ECE13237CE6}"/>
              </a:ext>
            </a:extLst>
          </p:cNvPr>
          <p:cNvSpPr>
            <a:spLocks noGrp="1"/>
          </p:cNvSpPr>
          <p:nvPr>
            <p:ph type="sldNum" sz="quarter" idx="12"/>
          </p:nvPr>
        </p:nvSpPr>
        <p:spPr/>
        <p:txBody>
          <a:bodyPr/>
          <a:lstStyle/>
          <a:p>
            <a:fld id="{0778C724-3839-4D76-A707-B4C23905D055}" type="slidenum">
              <a:rPr lang="en-US" smtClean="0"/>
              <a:t>18</a:t>
            </a:fld>
            <a:endParaRPr lang="en-US"/>
          </a:p>
        </p:txBody>
      </p:sp>
    </p:spTree>
    <p:extLst>
      <p:ext uri="{BB962C8B-B14F-4D97-AF65-F5344CB8AC3E}">
        <p14:creationId xmlns:p14="http://schemas.microsoft.com/office/powerpoint/2010/main" val="41445564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1750">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71750">
                                            <p:txEl>
                                              <p:pRg st="4" end="4"/>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71750">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71750">
                                            <p:txEl>
                                              <p:pRg st="7" end="7"/>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71750">
                                            <p:txEl>
                                              <p:pRg st="8" end="8"/>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1748">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1748">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1748">
                                            <p:txEl>
                                              <p:pRg st="2" end="2"/>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50" grpId="0" uiExpand="1" build="p"/>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804B4-3CDC-BD4F-A722-4A81B4E9E0CD}"/>
              </a:ext>
            </a:extLst>
          </p:cNvPr>
          <p:cNvSpPr>
            <a:spLocks noGrp="1"/>
          </p:cNvSpPr>
          <p:nvPr>
            <p:ph type="title"/>
          </p:nvPr>
        </p:nvSpPr>
        <p:spPr/>
        <p:txBody>
          <a:bodyPr/>
          <a:lstStyle/>
          <a:p>
            <a:r>
              <a:rPr lang="en-US" dirty="0"/>
              <a:t>Normalized Numbers: Why These Choices?</a:t>
            </a:r>
          </a:p>
        </p:txBody>
      </p:sp>
      <p:sp>
        <p:nvSpPr>
          <p:cNvPr id="3" name="Content Placeholder 2">
            <a:extLst>
              <a:ext uri="{FF2B5EF4-FFF2-40B4-BE49-F238E27FC236}">
                <a16:creationId xmlns:a16="http://schemas.microsoft.com/office/drawing/2014/main" id="{9EA3D25F-F0C7-B44B-84E7-4D1341A2F81B}"/>
              </a:ext>
            </a:extLst>
          </p:cNvPr>
          <p:cNvSpPr>
            <a:spLocks noGrp="1"/>
          </p:cNvSpPr>
          <p:nvPr>
            <p:ph idx="1"/>
          </p:nvPr>
        </p:nvSpPr>
        <p:spPr/>
        <p:txBody>
          <a:bodyPr>
            <a:normAutofit fontScale="92500" lnSpcReduction="20000"/>
          </a:bodyPr>
          <a:lstStyle/>
          <a:p>
            <a:r>
              <a:rPr lang="en-US" dirty="0"/>
              <a:t>Significand coded with </a:t>
            </a:r>
            <a:r>
              <a:rPr lang="en-US" b="1" u="sng" dirty="0"/>
              <a:t>implied leading 1</a:t>
            </a:r>
          </a:p>
          <a:p>
            <a:pPr lvl="1"/>
            <a:r>
              <a:rPr lang="en-US" dirty="0"/>
              <a:t>Any non-zero integer will start with a 1 bit somewhere</a:t>
            </a:r>
          </a:p>
          <a:p>
            <a:pPr lvl="1"/>
            <a:r>
              <a:rPr lang="en-US" dirty="0"/>
              <a:t>Leading 1 carries no information, so don’t need to store it!</a:t>
            </a:r>
          </a:p>
          <a:p>
            <a:pPr lvl="1"/>
            <a:r>
              <a:rPr lang="en-US" dirty="0"/>
              <a:t>Can express mantissas between:</a:t>
            </a:r>
          </a:p>
          <a:p>
            <a:pPr lvl="2"/>
            <a:r>
              <a:rPr lang="en-US" dirty="0"/>
              <a:t>1.0 when frac is all 0s</a:t>
            </a:r>
          </a:p>
          <a:p>
            <a:pPr lvl="2"/>
            <a:r>
              <a:rPr lang="en-US" dirty="0"/>
              <a:t>2.0 (nearly) when frac is all 1s</a:t>
            </a:r>
          </a:p>
          <a:p>
            <a:pPr lvl="3"/>
            <a:r>
              <a:rPr lang="en-US" dirty="0"/>
              <a:t>Want smaller? Use a smaller exponent!</a:t>
            </a:r>
          </a:p>
          <a:p>
            <a:pPr lvl="2"/>
            <a:endParaRPr lang="en-US" sz="1800" dirty="0"/>
          </a:p>
          <a:p>
            <a:r>
              <a:rPr lang="en-US" dirty="0"/>
              <a:t>Exponent coded as biased value</a:t>
            </a:r>
          </a:p>
          <a:p>
            <a:pPr lvl="1"/>
            <a:r>
              <a:rPr lang="en-US" i="1" dirty="0"/>
              <a:t>E  =  Exp – Bias</a:t>
            </a:r>
          </a:p>
          <a:p>
            <a:pPr lvl="1"/>
            <a:r>
              <a:rPr lang="en-US" dirty="0"/>
              <a:t>Alternative to using two’s complement to represent signed integers</a:t>
            </a:r>
          </a:p>
          <a:p>
            <a:pPr lvl="1"/>
            <a:r>
              <a:rPr lang="en-US" dirty="0"/>
              <a:t>Reasons are a bit tricky</a:t>
            </a:r>
          </a:p>
          <a:p>
            <a:pPr lvl="2"/>
            <a:r>
              <a:rPr lang="en-US" dirty="0"/>
              <a:t>Floating point binary values increase in the same order as unsigned = share comparisons!</a:t>
            </a:r>
          </a:p>
          <a:p>
            <a:pPr lvl="2"/>
            <a:r>
              <a:rPr lang="en-US" dirty="0"/>
              <a:t>Bias provides a more useful range (when considering denormalized)</a:t>
            </a:r>
          </a:p>
        </p:txBody>
      </p:sp>
      <p:sp>
        <p:nvSpPr>
          <p:cNvPr id="4" name="Slide Number Placeholder 3">
            <a:extLst>
              <a:ext uri="{FF2B5EF4-FFF2-40B4-BE49-F238E27FC236}">
                <a16:creationId xmlns:a16="http://schemas.microsoft.com/office/drawing/2014/main" id="{A1CBB83C-50FA-4113-99F3-57E9F44A88D2}"/>
              </a:ext>
            </a:extLst>
          </p:cNvPr>
          <p:cNvSpPr>
            <a:spLocks noGrp="1"/>
          </p:cNvSpPr>
          <p:nvPr>
            <p:ph type="sldNum" sz="quarter" idx="12"/>
          </p:nvPr>
        </p:nvSpPr>
        <p:spPr/>
        <p:txBody>
          <a:bodyPr/>
          <a:lstStyle/>
          <a:p>
            <a:fld id="{0778C724-3839-4D76-A707-B4C23905D055}" type="slidenum">
              <a:rPr lang="en-US" smtClean="0"/>
              <a:t>19</a:t>
            </a:fld>
            <a:endParaRPr lang="en-US"/>
          </a:p>
        </p:txBody>
      </p:sp>
    </p:spTree>
    <p:extLst>
      <p:ext uri="{BB962C8B-B14F-4D97-AF65-F5344CB8AC3E}">
        <p14:creationId xmlns:p14="http://schemas.microsoft.com/office/powerpoint/2010/main" val="21601801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9" end="9"/>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10" end="10"/>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11" end="11"/>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2" end="12"/>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19F6C-00EF-4ECA-9801-536A896E61AB}"/>
              </a:ext>
            </a:extLst>
          </p:cNvPr>
          <p:cNvSpPr>
            <a:spLocks noGrp="1"/>
          </p:cNvSpPr>
          <p:nvPr>
            <p:ph type="title"/>
          </p:nvPr>
        </p:nvSpPr>
        <p:spPr/>
        <p:txBody>
          <a:bodyPr/>
          <a:lstStyle/>
          <a:p>
            <a:r>
              <a:rPr lang="en-US" dirty="0"/>
              <a:t>Regarding in-person classes returning</a:t>
            </a:r>
          </a:p>
        </p:txBody>
      </p:sp>
      <p:sp>
        <p:nvSpPr>
          <p:cNvPr id="3" name="Content Placeholder 2">
            <a:extLst>
              <a:ext uri="{FF2B5EF4-FFF2-40B4-BE49-F238E27FC236}">
                <a16:creationId xmlns:a16="http://schemas.microsoft.com/office/drawing/2014/main" id="{D47DA9EE-81A7-45C6-9E5F-0378D0CB1A07}"/>
              </a:ext>
            </a:extLst>
          </p:cNvPr>
          <p:cNvSpPr>
            <a:spLocks noGrp="1"/>
          </p:cNvSpPr>
          <p:nvPr>
            <p:ph idx="1"/>
          </p:nvPr>
        </p:nvSpPr>
        <p:spPr/>
        <p:txBody>
          <a:bodyPr>
            <a:normAutofit lnSpcReduction="10000"/>
          </a:bodyPr>
          <a:lstStyle/>
          <a:p>
            <a:r>
              <a:rPr lang="en-US" dirty="0"/>
              <a:t>As currently scheduled, we’ll be back in person on Tuesday</a:t>
            </a:r>
          </a:p>
          <a:p>
            <a:pPr lvl="1"/>
            <a:r>
              <a:rPr lang="en-US" dirty="0"/>
              <a:t>Tech, Ryan Auditorium</a:t>
            </a:r>
          </a:p>
          <a:p>
            <a:pPr lvl="1"/>
            <a:endParaRPr lang="en-US" dirty="0"/>
          </a:p>
          <a:p>
            <a:r>
              <a:rPr lang="en-US" dirty="0"/>
              <a:t>Rationale from the University is that classrooms are safe due to:</a:t>
            </a:r>
          </a:p>
          <a:p>
            <a:pPr lvl="1"/>
            <a:r>
              <a:rPr lang="en-US" dirty="0"/>
              <a:t>Vaccination mandate</a:t>
            </a:r>
          </a:p>
          <a:p>
            <a:pPr lvl="1"/>
            <a:r>
              <a:rPr lang="en-US" dirty="0"/>
              <a:t>Mask mandate</a:t>
            </a:r>
          </a:p>
          <a:p>
            <a:pPr lvl="1"/>
            <a:r>
              <a:rPr lang="en-US" dirty="0"/>
              <a:t>Testing strategy</a:t>
            </a:r>
          </a:p>
          <a:p>
            <a:pPr lvl="1"/>
            <a:endParaRPr lang="en-US" dirty="0"/>
          </a:p>
          <a:p>
            <a:r>
              <a:rPr lang="en-US" dirty="0"/>
              <a:t>CS213 is going to roll with whatever we’ve got to do</a:t>
            </a:r>
          </a:p>
          <a:p>
            <a:pPr lvl="1"/>
            <a:r>
              <a:rPr lang="en-US" dirty="0"/>
              <a:t>We’ll do our best to make sure you have an environment for learning</a:t>
            </a:r>
          </a:p>
          <a:p>
            <a:pPr lvl="1"/>
            <a:r>
              <a:rPr lang="en-US" dirty="0"/>
              <a:t>Definitely need buy-in from you all too</a:t>
            </a:r>
          </a:p>
          <a:p>
            <a:pPr lvl="2"/>
            <a:r>
              <a:rPr lang="en-US" dirty="0"/>
              <a:t>Wear masks, Don’t come in when you’re sick, Support your classmates</a:t>
            </a:r>
          </a:p>
        </p:txBody>
      </p:sp>
      <p:sp>
        <p:nvSpPr>
          <p:cNvPr id="4" name="Slide Number Placeholder 3">
            <a:extLst>
              <a:ext uri="{FF2B5EF4-FFF2-40B4-BE49-F238E27FC236}">
                <a16:creationId xmlns:a16="http://schemas.microsoft.com/office/drawing/2014/main" id="{02E98357-29FF-402F-BA1B-3104E4075718}"/>
              </a:ext>
            </a:extLst>
          </p:cNvPr>
          <p:cNvSpPr>
            <a:spLocks noGrp="1"/>
          </p:cNvSpPr>
          <p:nvPr>
            <p:ph type="sldNum" sz="quarter" idx="12"/>
          </p:nvPr>
        </p:nvSpPr>
        <p:spPr/>
        <p:txBody>
          <a:bodyPr/>
          <a:lstStyle/>
          <a:p>
            <a:fld id="{0778C724-3839-4D76-A707-B4C23905D055}" type="slidenum">
              <a:rPr lang="en-US" smtClean="0"/>
              <a:t>2</a:t>
            </a:fld>
            <a:endParaRPr lang="en-US"/>
          </a:p>
        </p:txBody>
      </p:sp>
    </p:spTree>
    <p:extLst>
      <p:ext uri="{BB962C8B-B14F-4D97-AF65-F5344CB8AC3E}">
        <p14:creationId xmlns:p14="http://schemas.microsoft.com/office/powerpoint/2010/main" val="26797844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p:txBody>
      </p:sp>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20</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Tree>
    <p:extLst>
      <p:ext uri="{BB962C8B-B14F-4D97-AF65-F5344CB8AC3E}">
        <p14:creationId xmlns:p14="http://schemas.microsoft.com/office/powerpoint/2010/main" val="1149857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CAEED0-AB66-482C-A9CA-99D949E0FD9A}"/>
              </a:ext>
            </a:extLst>
          </p:cNvPr>
          <p:cNvSpPr>
            <a:spLocks noGrp="1"/>
          </p:cNvSpPr>
          <p:nvPr>
            <p:ph type="title"/>
          </p:nvPr>
        </p:nvSpPr>
        <p:spPr/>
        <p:txBody>
          <a:bodyPr/>
          <a:lstStyle/>
          <a:p>
            <a:r>
              <a:rPr lang="en-US" dirty="0"/>
              <a:t>Question + Break</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C6D6F54B-17FE-4DD5-892F-7D4704333C91}"/>
                  </a:ext>
                </a:extLst>
              </p:cNvPr>
              <p:cNvSpPr>
                <a:spLocks noGrp="1"/>
              </p:cNvSpPr>
              <p:nvPr>
                <p:ph idx="1"/>
              </p:nvPr>
            </p:nvSpPr>
            <p:spPr/>
            <p:txBody>
              <a:bodyPr/>
              <a:lstStyle/>
              <a:p>
                <a:r>
                  <a:rPr lang="en-US" dirty="0"/>
                  <a:t>0x3f800000 = 0b00111111100000000000000000000000</a:t>
                </a:r>
              </a:p>
              <a:p>
                <a:pPr lvl="1"/>
                <a:r>
                  <a:rPr lang="en-US" dirty="0"/>
                  <a:t>Group bits </a:t>
                </a:r>
                <a:r>
                  <a:rPr lang="en-US" b="1" dirty="0">
                    <a:latin typeface="Courier New" panose="02070309020205020404" pitchFamily="49" charset="0"/>
                    <a:cs typeface="Courier New" panose="02070309020205020404" pitchFamily="49" charset="0"/>
                  </a:rPr>
                  <a:t>s</a:t>
                </a:r>
                <a:r>
                  <a:rPr lang="en-US" dirty="0"/>
                  <a:t>: 0  </a:t>
                </a:r>
                <a:r>
                  <a:rPr lang="en-US" b="1" dirty="0">
                    <a:latin typeface="Courier New" panose="02070309020205020404" pitchFamily="49" charset="0"/>
                    <a:cs typeface="Courier New" panose="02070309020205020404" pitchFamily="49" charset="0"/>
                  </a:rPr>
                  <a:t>exp</a:t>
                </a:r>
                <a:r>
                  <a:rPr lang="en-US" dirty="0"/>
                  <a:t>: 01111111  </a:t>
                </a:r>
                <a:r>
                  <a:rPr lang="en-US" b="1" dirty="0">
                    <a:latin typeface="Courier New" panose="02070309020205020404" pitchFamily="49" charset="0"/>
                    <a:cs typeface="Courier New" panose="02070309020205020404" pitchFamily="49" charset="0"/>
                  </a:rPr>
                  <a:t>frac</a:t>
                </a:r>
                <a:r>
                  <a:rPr lang="en-US" dirty="0"/>
                  <a:t>: 00000000000000000000000</a:t>
                </a:r>
              </a:p>
              <a:p>
                <a:pPr lvl="1"/>
                <a:r>
                  <a:rPr lang="en-US" b="1" dirty="0">
                    <a:latin typeface="Courier New" panose="02070309020205020404" pitchFamily="49" charset="0"/>
                    <a:cs typeface="Courier New" panose="02070309020205020404" pitchFamily="49" charset="0"/>
                  </a:rPr>
                  <a:t>exp</a:t>
                </a:r>
                <a:r>
                  <a:rPr lang="en-US" dirty="0"/>
                  <a:t> is not 0…0 or 1…1 =&gt; not a special case</a:t>
                </a:r>
              </a:p>
              <a:p>
                <a:pPr lvl="1"/>
                <a:endParaRPr lang="en-US" dirty="0"/>
              </a:p>
              <a:p>
                <a:r>
                  <a:rPr lang="en-US" dirty="0"/>
                  <a:t>M = </a:t>
                </a:r>
                <a:br>
                  <a:rPr lang="en-US" dirty="0"/>
                </a:br>
                <a:endParaRPr lang="en-US" dirty="0"/>
              </a:p>
              <a:p>
                <a:r>
                  <a:rPr lang="en-US" dirty="0"/>
                  <a:t>E = </a:t>
                </a:r>
                <a:r>
                  <a:rPr lang="en-US" b="1" dirty="0">
                    <a:latin typeface="Courier New" panose="02070309020205020404" pitchFamily="49" charset="0"/>
                    <a:cs typeface="Courier New" panose="02070309020205020404" pitchFamily="49" charset="0"/>
                  </a:rPr>
                  <a:t>exp</a:t>
                </a:r>
                <a:r>
                  <a:rPr lang="en-US" dirty="0"/>
                  <a:t> – </a:t>
                </a:r>
                <a:r>
                  <a:rPr lang="en-US" b="1" dirty="0">
                    <a:latin typeface="Courier New" panose="02070309020205020404" pitchFamily="49" charset="0"/>
                    <a:cs typeface="Courier New" panose="02070309020205020404" pitchFamily="49" charset="0"/>
                  </a:rPr>
                  <a:t>bias</a:t>
                </a:r>
                <a:r>
                  <a:rPr lang="en-US" dirty="0"/>
                  <a:t> = </a:t>
                </a:r>
              </a:p>
              <a:p>
                <a:pPr lvl="1"/>
                <a:r>
                  <a:rPr lang="en-US" dirty="0"/>
                  <a:t>bias = 2</a:t>
                </a:r>
                <a:r>
                  <a:rPr lang="en-US" baseline="30000" dirty="0"/>
                  <a:t>k-1</a:t>
                </a:r>
                <a:r>
                  <a:rPr lang="en-US" dirty="0"/>
                  <a:t> -1, k=8 -&gt; 2</a:t>
                </a:r>
                <a:r>
                  <a:rPr lang="en-US" baseline="30000" dirty="0"/>
                  <a:t>7</a:t>
                </a:r>
                <a:r>
                  <a:rPr lang="en-US" dirty="0"/>
                  <a:t>-1 = 127</a:t>
                </a:r>
              </a:p>
              <a:p>
                <a:pPr marL="0" indent="0">
                  <a:buNone/>
                </a:pPr>
                <a:r>
                  <a:rPr lang="en-US" sz="2000" dirty="0"/>
                  <a:t> </a:t>
                </a:r>
              </a:p>
              <a:p>
                <a:r>
                  <a:rPr lang="en-US" dirty="0"/>
                  <a:t>Result =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0</m:t>
                        </m:r>
                      </m:sup>
                    </m:sSup>
                    <m:r>
                      <a:rPr lang="en-US" sz="2800" b="0" i="1" smtClean="0">
                        <a:latin typeface="Cambria Math" panose="02040503050406030204" pitchFamily="18" charset="0"/>
                      </a:rPr>
                      <m:t>∗1.0</m:t>
                    </m:r>
                    <m:r>
                      <a:rPr lang="en-US" sz="2800" b="0" i="1" baseline="-25000" smtClean="0">
                        <a:latin typeface="Cambria Math" panose="02040503050406030204" pitchFamily="18" charset="0"/>
                      </a:rPr>
                      <m:t>2</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0</m:t>
                        </m:r>
                      </m:sup>
                    </m:sSup>
                  </m:oMath>
                </a14:m>
                <a:r>
                  <a:rPr lang="en-US" dirty="0"/>
                  <a:t> = </a:t>
                </a:r>
                <a14:m>
                  <m:oMath xmlns:m="http://schemas.openxmlformats.org/officeDocument/2006/math">
                    <m:r>
                      <a:rPr lang="en-US" b="0" i="1" smtClean="0">
                        <a:latin typeface="Cambria Math" panose="02040503050406030204" pitchFamily="18" charset="0"/>
                      </a:rPr>
                      <m:t>1</m:t>
                    </m:r>
                  </m:oMath>
                </a14:m>
                <a:endParaRPr lang="en-US" dirty="0"/>
              </a:p>
            </p:txBody>
          </p:sp>
        </mc:Choice>
        <mc:Fallback>
          <p:sp>
            <p:nvSpPr>
              <p:cNvPr id="3" name="Content Placeholder 2">
                <a:extLst>
                  <a:ext uri="{FF2B5EF4-FFF2-40B4-BE49-F238E27FC236}">
                    <a16:creationId xmlns:a16="http://schemas.microsoft.com/office/drawing/2014/main" id="{C6D6F54B-17FE-4DD5-892F-7D4704333C91}"/>
                  </a:ext>
                </a:extLst>
              </p:cNvPr>
              <p:cNvSpPr>
                <a:spLocks noGrp="1" noRot="1" noChangeAspect="1" noMove="1" noResize="1" noEditPoints="1" noAdjustHandles="1" noChangeArrowheads="1" noChangeShapeType="1" noTextEdit="1"/>
              </p:cNvSpPr>
              <p:nvPr>
                <p:ph idx="1"/>
              </p:nvPr>
            </p:nvSpPr>
            <p:spPr>
              <a:blipFill>
                <a:blip r:embed="rId2"/>
                <a:stretch>
                  <a:fillRect l="-1000" t="-218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F7B8AA28-C69D-4587-8E72-B2317EC252CC}"/>
              </a:ext>
            </a:extLst>
          </p:cNvPr>
          <p:cNvSpPr>
            <a:spLocks noGrp="1"/>
          </p:cNvSpPr>
          <p:nvPr>
            <p:ph type="sldNum" sz="quarter" idx="12"/>
          </p:nvPr>
        </p:nvSpPr>
        <p:spPr/>
        <p:txBody>
          <a:bodyPr/>
          <a:lstStyle/>
          <a:p>
            <a:fld id="{0778C724-3839-4D76-A707-B4C23905D055}" type="slidenum">
              <a:rPr lang="en-US" smtClean="0"/>
              <a:t>21</a:t>
            </a:fld>
            <a:endParaRPr lang="en-US"/>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56CB46D-D57D-46D7-9AB6-DAB0E66E21CC}"/>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5" name="TextBox 4">
                <a:extLst>
                  <a:ext uri="{FF2B5EF4-FFF2-40B4-BE49-F238E27FC236}">
                    <a16:creationId xmlns:a16="http://schemas.microsoft.com/office/drawing/2014/main" id="{A56CB46D-D57D-46D7-9AB6-DAB0E66E21CC}"/>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3"/>
                <a:stretch>
                  <a:fillRect/>
                </a:stretch>
              </a:blipFill>
              <a:ln>
                <a:solidFill>
                  <a:schemeClr val="tx1"/>
                </a:solidFill>
              </a:ln>
            </p:spPr>
            <p:txBody>
              <a:bodyPr/>
              <a:lstStyle/>
              <a:p>
                <a:r>
                  <a:rPr lang="en-US">
                    <a:noFill/>
                  </a:rPr>
                  <a:t> </a:t>
                </a:r>
              </a:p>
            </p:txBody>
          </p:sp>
        </mc:Fallback>
      </mc:AlternateContent>
      <p:grpSp>
        <p:nvGrpSpPr>
          <p:cNvPr id="6" name="Group 5">
            <a:extLst>
              <a:ext uri="{FF2B5EF4-FFF2-40B4-BE49-F238E27FC236}">
                <a16:creationId xmlns:a16="http://schemas.microsoft.com/office/drawing/2014/main" id="{47349B66-5437-42A8-BC57-4B3B799D19D3}"/>
              </a:ext>
            </a:extLst>
          </p:cNvPr>
          <p:cNvGrpSpPr/>
          <p:nvPr/>
        </p:nvGrpSpPr>
        <p:grpSpPr>
          <a:xfrm>
            <a:off x="4083318" y="6271162"/>
            <a:ext cx="6908800" cy="355600"/>
            <a:chOff x="1320800" y="5207000"/>
            <a:chExt cx="6908800" cy="355600"/>
          </a:xfrm>
        </p:grpSpPr>
        <p:sp>
          <p:nvSpPr>
            <p:cNvPr id="7" name="Rectangle 4">
              <a:extLst>
                <a:ext uri="{FF2B5EF4-FFF2-40B4-BE49-F238E27FC236}">
                  <a16:creationId xmlns:a16="http://schemas.microsoft.com/office/drawing/2014/main" id="{2D4C0ADE-B079-4B04-8238-AD0AB04B659B}"/>
                </a:ext>
              </a:extLst>
            </p:cNvPr>
            <p:cNvSpPr>
              <a:spLocks noChangeArrowheads="1"/>
            </p:cNvSpPr>
            <p:nvPr/>
          </p:nvSpPr>
          <p:spPr bwMode="auto">
            <a:xfrm>
              <a:off x="1320800" y="5207000"/>
              <a:ext cx="355600" cy="3556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8" name="Rectangle 5">
              <a:extLst>
                <a:ext uri="{FF2B5EF4-FFF2-40B4-BE49-F238E27FC236}">
                  <a16:creationId xmlns:a16="http://schemas.microsoft.com/office/drawing/2014/main" id="{33D97005-02CF-42DC-803F-6DA7A134F099}"/>
                </a:ext>
              </a:extLst>
            </p:cNvPr>
            <p:cNvSpPr>
              <a:spLocks noChangeArrowheads="1"/>
            </p:cNvSpPr>
            <p:nvPr/>
          </p:nvSpPr>
          <p:spPr bwMode="auto">
            <a:xfrm>
              <a:off x="1676400" y="5207000"/>
              <a:ext cx="2108200" cy="3556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exp</a:t>
              </a:r>
            </a:p>
          </p:txBody>
        </p:sp>
        <p:sp>
          <p:nvSpPr>
            <p:cNvPr id="9" name="Rectangle 6">
              <a:extLst>
                <a:ext uri="{FF2B5EF4-FFF2-40B4-BE49-F238E27FC236}">
                  <a16:creationId xmlns:a16="http://schemas.microsoft.com/office/drawing/2014/main" id="{D5B49266-9B1A-44EB-A63C-B5A8CC6F6206}"/>
                </a:ext>
              </a:extLst>
            </p:cNvPr>
            <p:cNvSpPr>
              <a:spLocks noChangeArrowheads="1"/>
            </p:cNvSpPr>
            <p:nvPr/>
          </p:nvSpPr>
          <p:spPr bwMode="auto">
            <a:xfrm>
              <a:off x="3759200" y="5207000"/>
              <a:ext cx="4470400" cy="3556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frac</a:t>
              </a:r>
            </a:p>
          </p:txBody>
        </p:sp>
      </p:grpSp>
      <p:sp>
        <p:nvSpPr>
          <p:cNvPr id="10" name="TextBox 9">
            <a:extLst>
              <a:ext uri="{FF2B5EF4-FFF2-40B4-BE49-F238E27FC236}">
                <a16:creationId xmlns:a16="http://schemas.microsoft.com/office/drawing/2014/main" id="{299E5B20-5271-4266-897F-4FC789D4244E}"/>
              </a:ext>
            </a:extLst>
          </p:cNvPr>
          <p:cNvSpPr txBox="1"/>
          <p:nvPr/>
        </p:nvSpPr>
        <p:spPr>
          <a:xfrm>
            <a:off x="1607818" y="2835870"/>
            <a:ext cx="6125842" cy="523220"/>
          </a:xfrm>
          <a:prstGeom prst="rect">
            <a:avLst/>
          </a:prstGeom>
          <a:noFill/>
        </p:spPr>
        <p:txBody>
          <a:bodyPr wrap="square" rtlCol="0">
            <a:spAutoFit/>
          </a:bodyPr>
          <a:lstStyle/>
          <a:p>
            <a:r>
              <a:rPr lang="en-US" sz="2800" dirty="0"/>
              <a:t>1.00000000000000000000000 = 1.0</a:t>
            </a:r>
          </a:p>
        </p:txBody>
      </p:sp>
      <p:sp>
        <p:nvSpPr>
          <p:cNvPr id="11" name="TextBox 10">
            <a:extLst>
              <a:ext uri="{FF2B5EF4-FFF2-40B4-BE49-F238E27FC236}">
                <a16:creationId xmlns:a16="http://schemas.microsoft.com/office/drawing/2014/main" id="{468C7497-3FE4-42B5-A923-1E9F47F99436}"/>
              </a:ext>
            </a:extLst>
          </p:cNvPr>
          <p:cNvSpPr txBox="1"/>
          <p:nvPr/>
        </p:nvSpPr>
        <p:spPr>
          <a:xfrm>
            <a:off x="3932565" y="3761002"/>
            <a:ext cx="2614553" cy="523220"/>
          </a:xfrm>
          <a:prstGeom prst="rect">
            <a:avLst/>
          </a:prstGeom>
          <a:noFill/>
        </p:spPr>
        <p:txBody>
          <a:bodyPr wrap="square" rtlCol="0">
            <a:spAutoFit/>
          </a:bodyPr>
          <a:lstStyle/>
          <a:p>
            <a:r>
              <a:rPr lang="en-US" sz="2800" dirty="0"/>
              <a:t>127 – 127 = 0</a:t>
            </a:r>
          </a:p>
        </p:txBody>
      </p:sp>
    </p:spTree>
    <p:extLst>
      <p:ext uri="{BB962C8B-B14F-4D97-AF65-F5344CB8AC3E}">
        <p14:creationId xmlns:p14="http://schemas.microsoft.com/office/powerpoint/2010/main" val="3361499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3">
            <a:lumMod val="20000"/>
            <a:lumOff val="8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A81D9-247E-439E-B739-E6B936AEFA7A}"/>
              </a:ext>
            </a:extLst>
          </p:cNvPr>
          <p:cNvSpPr>
            <a:spLocks noGrp="1"/>
          </p:cNvSpPr>
          <p:nvPr>
            <p:ph type="title"/>
          </p:nvPr>
        </p:nvSpPr>
        <p:spPr/>
        <p:txBody>
          <a:bodyPr/>
          <a:lstStyle/>
          <a:p>
            <a:r>
              <a:rPr lang="en-US" dirty="0"/>
              <a:t>Live Practice</a:t>
            </a:r>
          </a:p>
        </p:txBody>
      </p:sp>
      <p:sp>
        <p:nvSpPr>
          <p:cNvPr id="3" name="Content Placeholder 2">
            <a:extLst>
              <a:ext uri="{FF2B5EF4-FFF2-40B4-BE49-F238E27FC236}">
                <a16:creationId xmlns:a16="http://schemas.microsoft.com/office/drawing/2014/main" id="{F6883BE1-86D7-4FF2-B6EE-A26BB5DFC7AD}"/>
              </a:ext>
            </a:extLst>
          </p:cNvPr>
          <p:cNvSpPr>
            <a:spLocks noGrp="1"/>
          </p:cNvSpPr>
          <p:nvPr>
            <p:ph idx="1"/>
          </p:nvPr>
        </p:nvSpPr>
        <p:spPr/>
        <p:txBody>
          <a:bodyPr/>
          <a:lstStyle/>
          <a:p>
            <a:r>
              <a:rPr lang="en-US" dirty="0"/>
              <a:t>0xF2190000 = 0b1 11100100 00110010000000000000000</a:t>
            </a:r>
          </a:p>
          <a:p>
            <a:pPr lvl="1"/>
            <a:r>
              <a:rPr lang="en-US" dirty="0"/>
              <a:t>S = 1 (negative number)</a:t>
            </a:r>
          </a:p>
          <a:p>
            <a:pPr lvl="1"/>
            <a:r>
              <a:rPr lang="en-US" dirty="0"/>
              <a:t>M = </a:t>
            </a:r>
            <a:r>
              <a:rPr lang="en-US" b="1" dirty="0"/>
              <a:t>1.</a:t>
            </a:r>
            <a:r>
              <a:rPr lang="en-US" dirty="0"/>
              <a:t>00110010000000000000000= 1.0011001</a:t>
            </a:r>
          </a:p>
          <a:p>
            <a:pPr lvl="1"/>
            <a:r>
              <a:rPr lang="en-US" dirty="0"/>
              <a:t>Exp = 11100100 = 128+64+32+4 = 228</a:t>
            </a:r>
          </a:p>
          <a:p>
            <a:pPr lvl="2"/>
            <a:r>
              <a:rPr lang="en-US" dirty="0"/>
              <a:t>Bias = 2</a:t>
            </a:r>
            <a:r>
              <a:rPr lang="en-US" baseline="30000" dirty="0"/>
              <a:t>k-1</a:t>
            </a:r>
            <a:r>
              <a:rPr lang="en-US" dirty="0"/>
              <a:t>-1 = 128-1 = 127</a:t>
            </a:r>
          </a:p>
          <a:p>
            <a:pPr lvl="2"/>
            <a:r>
              <a:rPr lang="en-US" dirty="0"/>
              <a:t>E = Exp – Bias = 228 -127 = 101</a:t>
            </a:r>
          </a:p>
          <a:p>
            <a:pPr lvl="2"/>
            <a:endParaRPr lang="en-US" dirty="0"/>
          </a:p>
          <a:p>
            <a:pPr lvl="1"/>
            <a:r>
              <a:rPr lang="en-US" dirty="0"/>
              <a:t>Value = (-1)</a:t>
            </a:r>
            <a:r>
              <a:rPr lang="en-US" baseline="30000" dirty="0"/>
              <a:t>1</a:t>
            </a:r>
            <a:r>
              <a:rPr lang="en-US" baseline="-25000" dirty="0"/>
              <a:t> </a:t>
            </a:r>
            <a:r>
              <a:rPr lang="en-US" dirty="0"/>
              <a:t>* 1.0011001</a:t>
            </a:r>
            <a:r>
              <a:rPr lang="en-US" baseline="-25000" dirty="0"/>
              <a:t>2</a:t>
            </a:r>
            <a:r>
              <a:rPr lang="en-US" dirty="0"/>
              <a:t> * 2</a:t>
            </a:r>
            <a:r>
              <a:rPr lang="en-US" baseline="30000" dirty="0"/>
              <a:t>101</a:t>
            </a:r>
            <a:r>
              <a:rPr lang="en-US" dirty="0"/>
              <a:t> = -(1 + 1/8 +1/16 + 1/128) * 2</a:t>
            </a:r>
            <a:r>
              <a:rPr lang="en-US" baseline="30000" dirty="0"/>
              <a:t>101</a:t>
            </a:r>
          </a:p>
        </p:txBody>
      </p:sp>
      <p:sp>
        <p:nvSpPr>
          <p:cNvPr id="4" name="Slide Number Placeholder 3">
            <a:extLst>
              <a:ext uri="{FF2B5EF4-FFF2-40B4-BE49-F238E27FC236}">
                <a16:creationId xmlns:a16="http://schemas.microsoft.com/office/drawing/2014/main" id="{8A0389A6-B996-466B-90E7-44E3B2E16BDE}"/>
              </a:ext>
            </a:extLst>
          </p:cNvPr>
          <p:cNvSpPr>
            <a:spLocks noGrp="1"/>
          </p:cNvSpPr>
          <p:nvPr>
            <p:ph type="sldNum" sz="quarter" idx="12"/>
          </p:nvPr>
        </p:nvSpPr>
        <p:spPr/>
        <p:txBody>
          <a:bodyPr/>
          <a:lstStyle/>
          <a:p>
            <a:fld id="{0778C724-3839-4D76-A707-B4C23905D055}" type="slidenum">
              <a:rPr lang="en-US" smtClean="0"/>
              <a:t>22</a:t>
            </a:fld>
            <a:endParaRPr lang="en-US"/>
          </a:p>
        </p:txBody>
      </p:sp>
      <mc:AlternateContent xmlns:mc="http://schemas.openxmlformats.org/markup-compatibility/2006">
        <mc:Choice xmlns:a14="http://schemas.microsoft.com/office/drawing/2010/main" Requires="a14">
          <p:sp>
            <p:nvSpPr>
              <p:cNvPr id="5" name="TextBox 4">
                <a:extLst>
                  <a:ext uri="{FF2B5EF4-FFF2-40B4-BE49-F238E27FC236}">
                    <a16:creationId xmlns:a16="http://schemas.microsoft.com/office/drawing/2014/main" id="{0EC420B3-3DEF-4FAD-88DB-A55F44B57EEA}"/>
                  </a:ext>
                </a:extLst>
              </p:cNvPr>
              <p:cNvSpPr txBox="1"/>
              <p:nvPr/>
            </p:nvSpPr>
            <p:spPr>
              <a:xfrm>
                <a:off x="318036" y="6064507"/>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p:sp>
            <p:nvSpPr>
              <p:cNvPr id="5" name="TextBox 4">
                <a:extLst>
                  <a:ext uri="{FF2B5EF4-FFF2-40B4-BE49-F238E27FC236}">
                    <a16:creationId xmlns:a16="http://schemas.microsoft.com/office/drawing/2014/main" id="{0EC420B3-3DEF-4FAD-88DB-A55F44B57EEA}"/>
                  </a:ext>
                </a:extLst>
              </p:cNvPr>
              <p:cNvSpPr txBox="1">
                <a:spLocks noRot="1" noChangeAspect="1" noMove="1" noResize="1" noEditPoints="1" noAdjustHandles="1" noChangeArrowheads="1" noChangeShapeType="1" noTextEdit="1"/>
              </p:cNvSpPr>
              <p:nvPr/>
            </p:nvSpPr>
            <p:spPr>
              <a:xfrm>
                <a:off x="318036" y="6064507"/>
                <a:ext cx="3640281" cy="583686"/>
              </a:xfrm>
              <a:prstGeom prst="rect">
                <a:avLst/>
              </a:prstGeom>
              <a:blipFill>
                <a:blip r:embed="rId2"/>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368624101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Special values – infinity and </a:t>
            </a:r>
            <a:r>
              <a:rPr lang="en-US" dirty="0" err="1"/>
              <a:t>NaN</a:t>
            </a:r>
            <a:endParaRPr lang="en-US"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23</a:t>
            </a:fld>
            <a:endParaRPr lang="en-US"/>
          </a:p>
        </p:txBody>
      </p:sp>
    </p:spTree>
    <p:extLst>
      <p:ext uri="{BB962C8B-B14F-4D97-AF65-F5344CB8AC3E}">
        <p14:creationId xmlns:p14="http://schemas.microsoft.com/office/powerpoint/2010/main" val="34459884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5DF62-7A52-4463-BB08-6EDED843D301}"/>
              </a:ext>
            </a:extLst>
          </p:cNvPr>
          <p:cNvSpPr>
            <a:spLocks noGrp="1"/>
          </p:cNvSpPr>
          <p:nvPr>
            <p:ph type="title"/>
          </p:nvPr>
        </p:nvSpPr>
        <p:spPr/>
        <p:txBody>
          <a:bodyPr/>
          <a:lstStyle/>
          <a:p>
            <a:r>
              <a:rPr lang="en-US" dirty="0"/>
              <a:t>Normalized floating point leaves a gap around zero</a:t>
            </a:r>
          </a:p>
        </p:txBody>
      </p:sp>
      <p:sp>
        <p:nvSpPr>
          <p:cNvPr id="3" name="Content Placeholder 2">
            <a:extLst>
              <a:ext uri="{FF2B5EF4-FFF2-40B4-BE49-F238E27FC236}">
                <a16:creationId xmlns:a16="http://schemas.microsoft.com/office/drawing/2014/main" id="{6F6D70C9-7028-4E1F-BBC9-19AC6869E9BC}"/>
              </a:ext>
            </a:extLst>
          </p:cNvPr>
          <p:cNvSpPr>
            <a:spLocks noGrp="1"/>
          </p:cNvSpPr>
          <p:nvPr>
            <p:ph idx="1"/>
          </p:nvPr>
        </p:nvSpPr>
        <p:spPr/>
        <p:txBody>
          <a:bodyPr/>
          <a:lstStyle/>
          <a:p>
            <a:r>
              <a:rPr lang="en-US" dirty="0"/>
              <a:t>Gap is the size of 1.0000 * 2</a:t>
            </a:r>
            <a:r>
              <a:rPr lang="en-US" baseline="30000" dirty="0"/>
              <a:t>Min Exponent</a:t>
            </a:r>
            <a:r>
              <a:rPr lang="en-US" dirty="0"/>
              <a:t> (due to leading 1 bit)</a:t>
            </a:r>
          </a:p>
          <a:p>
            <a:endParaRPr lang="en-US" baseline="30000" dirty="0"/>
          </a:p>
          <a:p>
            <a:endParaRPr lang="en-US" baseline="30000" dirty="0"/>
          </a:p>
          <a:p>
            <a:endParaRPr lang="en-US" baseline="30000" dirty="0"/>
          </a:p>
          <a:p>
            <a:endParaRPr lang="en-US" baseline="30000" dirty="0"/>
          </a:p>
          <a:p>
            <a:r>
              <a:rPr lang="en-US" dirty="0"/>
              <a:t>Solution: fill in numbers between 0 and 1 * 2</a:t>
            </a:r>
            <a:r>
              <a:rPr lang="en-US" baseline="30000" dirty="0"/>
              <a:t>Min Exponent</a:t>
            </a:r>
          </a:p>
          <a:p>
            <a:pPr lvl="1"/>
            <a:r>
              <a:rPr lang="en-US" dirty="0"/>
              <a:t>Using same spacing as the previous range, in the form </a:t>
            </a:r>
            <a:r>
              <a:rPr lang="en-US" b="1" u="sng" dirty="0"/>
              <a:t>0</a:t>
            </a:r>
            <a:r>
              <a:rPr lang="en-US" dirty="0"/>
              <a:t>.XXXXX</a:t>
            </a:r>
          </a:p>
        </p:txBody>
      </p:sp>
      <p:sp>
        <p:nvSpPr>
          <p:cNvPr id="4" name="Slide Number Placeholder 3">
            <a:extLst>
              <a:ext uri="{FF2B5EF4-FFF2-40B4-BE49-F238E27FC236}">
                <a16:creationId xmlns:a16="http://schemas.microsoft.com/office/drawing/2014/main" id="{0574C24B-8413-4B96-9A3A-2D0643D3270A}"/>
              </a:ext>
            </a:extLst>
          </p:cNvPr>
          <p:cNvSpPr>
            <a:spLocks noGrp="1"/>
          </p:cNvSpPr>
          <p:nvPr>
            <p:ph type="sldNum" sz="quarter" idx="12"/>
          </p:nvPr>
        </p:nvSpPr>
        <p:spPr/>
        <p:txBody>
          <a:bodyPr/>
          <a:lstStyle/>
          <a:p>
            <a:fld id="{0778C724-3839-4D76-A707-B4C23905D055}" type="slidenum">
              <a:rPr lang="en-US" smtClean="0"/>
              <a:t>24</a:t>
            </a:fld>
            <a:endParaRPr lang="en-US"/>
          </a:p>
        </p:txBody>
      </p:sp>
      <p:pic>
        <p:nvPicPr>
          <p:cNvPr id="1028" name="Picture 4">
            <a:extLst>
              <a:ext uri="{FF2B5EF4-FFF2-40B4-BE49-F238E27FC236}">
                <a16:creationId xmlns:a16="http://schemas.microsoft.com/office/drawing/2014/main" id="{968531EB-81B8-49A1-A4E4-C97D387DDCA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b="53494"/>
          <a:stretch/>
        </p:blipFill>
        <p:spPr bwMode="auto">
          <a:xfrm>
            <a:off x="607595" y="1453930"/>
            <a:ext cx="10972799" cy="1562100"/>
          </a:xfrm>
          <a:prstGeom prst="rect">
            <a:avLst/>
          </a:prstGeom>
          <a:noFill/>
          <a:extLst>
            <a:ext uri="{909E8E84-426E-40DD-AFC4-6F175D3DCCD1}">
              <a14:hiddenFill xmlns:a14="http://schemas.microsoft.com/office/drawing/2010/main">
                <a:solidFill>
                  <a:srgbClr val="FFFFFF"/>
                </a:solidFill>
              </a14:hiddenFill>
            </a:ext>
          </a:extLst>
        </p:spPr>
      </p:pic>
      <p:grpSp>
        <p:nvGrpSpPr>
          <p:cNvPr id="5" name="Group 4">
            <a:extLst>
              <a:ext uri="{FF2B5EF4-FFF2-40B4-BE49-F238E27FC236}">
                <a16:creationId xmlns:a16="http://schemas.microsoft.com/office/drawing/2014/main" id="{4A52C56A-D1EE-4A10-9534-1478ABCE26C1}"/>
              </a:ext>
            </a:extLst>
          </p:cNvPr>
          <p:cNvGrpSpPr/>
          <p:nvPr/>
        </p:nvGrpSpPr>
        <p:grpSpPr>
          <a:xfrm>
            <a:off x="607595" y="4368800"/>
            <a:ext cx="10972799" cy="1796830"/>
            <a:chOff x="607595" y="3695700"/>
            <a:chExt cx="10972799" cy="1796830"/>
          </a:xfrm>
        </p:grpSpPr>
        <p:pic>
          <p:nvPicPr>
            <p:cNvPr id="7" name="Picture 4">
              <a:extLst>
                <a:ext uri="{FF2B5EF4-FFF2-40B4-BE49-F238E27FC236}">
                  <a16:creationId xmlns:a16="http://schemas.microsoft.com/office/drawing/2014/main" id="{9B6793CE-FE4B-4BFF-B520-2401FAAF6C62}"/>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9065" t="46506"/>
            <a:stretch/>
          </p:blipFill>
          <p:spPr bwMode="auto">
            <a:xfrm>
              <a:off x="607595" y="3695700"/>
              <a:ext cx="10972799" cy="1796830"/>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a:extLst>
                <a:ext uri="{FF2B5EF4-FFF2-40B4-BE49-F238E27FC236}">
                  <a16:creationId xmlns:a16="http://schemas.microsoft.com/office/drawing/2014/main" id="{9CC43188-C804-4A1C-B0A5-03A85D72964F}"/>
                </a:ext>
              </a:extLst>
            </p:cNvPr>
            <p:cNvPicPr>
              <a:picLocks noChangeAspect="1" noChangeArrowheads="1"/>
            </p:cNvPicPr>
            <p:nvPr/>
          </p:nvPicPr>
          <p:blipFill rotWithShape="1">
            <a:blip r:embed="rId2">
              <a:duotone>
                <a:schemeClr val="accent4">
                  <a:shade val="45000"/>
                  <a:satMod val="135000"/>
                </a:schemeClr>
                <a:prstClr val="white"/>
              </a:duotone>
              <a:extLst>
                <a:ext uri="{28A0092B-C50C-407E-A947-70E740481C1C}">
                  <a14:useLocalDpi xmlns:a14="http://schemas.microsoft.com/office/drawing/2010/main" val="0"/>
                </a:ext>
              </a:extLst>
            </a:blip>
            <a:srcRect l="31131" t="46506" r="60412" b="29296"/>
            <a:stretch/>
          </p:blipFill>
          <p:spPr bwMode="auto">
            <a:xfrm>
              <a:off x="927100" y="3695700"/>
              <a:ext cx="1308100" cy="812800"/>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42462007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2772" name="Rectangle 4"/>
          <p:cNvSpPr>
            <a:spLocks noGrp="1" noChangeArrowheads="1"/>
          </p:cNvSpPr>
          <p:nvPr>
            <p:ph type="title"/>
          </p:nvPr>
        </p:nvSpPr>
        <p:spPr/>
        <p:txBody>
          <a:bodyPr/>
          <a:lstStyle/>
          <a:p>
            <a:r>
              <a:rPr lang="en-US" dirty="0" err="1"/>
              <a:t>Denormalized</a:t>
            </a:r>
            <a:r>
              <a:rPr lang="en-US" dirty="0"/>
              <a:t> Values</a:t>
            </a:r>
          </a:p>
        </p:txBody>
      </p:sp>
      <p:sp>
        <p:nvSpPr>
          <p:cNvPr id="672773" name="Rectangle 5"/>
          <p:cNvSpPr>
            <a:spLocks noGrp="1" noChangeArrowheads="1"/>
          </p:cNvSpPr>
          <p:nvPr>
            <p:ph idx="1"/>
          </p:nvPr>
        </p:nvSpPr>
        <p:spPr/>
        <p:txBody>
          <a:bodyPr>
            <a:noAutofit/>
          </a:bodyPr>
          <a:lstStyle/>
          <a:p>
            <a:r>
              <a:rPr lang="en-US" sz="2400" dirty="0"/>
              <a:t>Purpose: gracefully represent numbers approaching ±0</a:t>
            </a:r>
          </a:p>
          <a:p>
            <a:r>
              <a:rPr lang="en-US" sz="2400" dirty="0"/>
              <a:t>Condition:  exp = 000…0</a:t>
            </a:r>
            <a:r>
              <a:rPr lang="en-US" sz="2400" baseline="-25000" dirty="0"/>
              <a:t>2</a:t>
            </a:r>
          </a:p>
          <a:p>
            <a:pPr marL="0" indent="0">
              <a:buNone/>
            </a:pPr>
            <a:r>
              <a:rPr lang="en-US" sz="300" dirty="0"/>
              <a:t> </a:t>
            </a:r>
            <a:endParaRPr lang="en-US" sz="1600" dirty="0"/>
          </a:p>
          <a:p>
            <a:r>
              <a:rPr lang="en-US" sz="2400" dirty="0"/>
              <a:t>Value</a:t>
            </a:r>
          </a:p>
          <a:p>
            <a:pPr lvl="1"/>
            <a:r>
              <a:rPr lang="en-US" dirty="0"/>
              <a:t>Exponent value E = </a:t>
            </a:r>
            <a:r>
              <a:rPr lang="en-US" b="1" u="sng" dirty="0"/>
              <a:t>1 - Bias</a:t>
            </a:r>
            <a:r>
              <a:rPr lang="en-US" dirty="0"/>
              <a:t> </a:t>
            </a:r>
          </a:p>
          <a:p>
            <a:pPr lvl="2"/>
            <a:r>
              <a:rPr lang="en-US" sz="2000" dirty="0"/>
              <a:t>Note: not simply E =  0 - Bias as it would be if we followed the previous rules</a:t>
            </a:r>
          </a:p>
          <a:p>
            <a:pPr lvl="2"/>
            <a:r>
              <a:rPr lang="en-US" sz="2000" dirty="0"/>
              <a:t>This means we’re re-using the spacing from smallest normalized numbers</a:t>
            </a:r>
          </a:p>
          <a:p>
            <a:pPr lvl="1"/>
            <a:r>
              <a:rPr lang="en-US" dirty="0"/>
              <a:t>Significand value M =  </a:t>
            </a:r>
            <a:r>
              <a:rPr lang="en-US" b="1" u="sng" dirty="0"/>
              <a:t>0</a:t>
            </a:r>
            <a:r>
              <a:rPr lang="en-US" dirty="0"/>
              <a:t>.xxx…x</a:t>
            </a:r>
            <a:r>
              <a:rPr lang="en-US" baseline="-25000" dirty="0"/>
              <a:t>2</a:t>
            </a:r>
            <a:r>
              <a:rPr lang="en-US" dirty="0"/>
              <a:t> (0.</a:t>
            </a:r>
            <a:r>
              <a:rPr lang="en-US" i="1" dirty="0"/>
              <a:t>f </a:t>
            </a:r>
            <a:r>
              <a:rPr lang="en-US" dirty="0"/>
              <a:t>)</a:t>
            </a:r>
            <a:endParaRPr lang="en-US" baseline="-25000" dirty="0"/>
          </a:p>
          <a:p>
            <a:pPr lvl="2"/>
            <a:r>
              <a:rPr lang="en-US" sz="2000" dirty="0"/>
              <a:t>xxx…x: bits of frac. Leading 0 instead of leading 1</a:t>
            </a:r>
          </a:p>
          <a:p>
            <a:pPr marL="914400" lvl="2" indent="0">
              <a:buNone/>
            </a:pPr>
            <a:r>
              <a:rPr lang="en-US" sz="1100" dirty="0"/>
              <a:t> </a:t>
            </a:r>
            <a:endParaRPr lang="en-US" sz="2000" dirty="0"/>
          </a:p>
          <a:p>
            <a:r>
              <a:rPr lang="en-US" sz="2400" dirty="0"/>
              <a:t>Cases</a:t>
            </a:r>
          </a:p>
          <a:p>
            <a:pPr lvl="1"/>
            <a:r>
              <a:rPr lang="en-US" dirty="0"/>
              <a:t>exp = 000…0, frac = 000…0 =&gt; </a:t>
            </a:r>
            <a:r>
              <a:rPr lang="en-US" sz="2000" dirty="0"/>
              <a:t>Represents value 0</a:t>
            </a:r>
          </a:p>
          <a:p>
            <a:pPr lvl="2"/>
            <a:r>
              <a:rPr lang="en-US" sz="2000" dirty="0"/>
              <a:t>Note that we have distinct values +0 and –0</a:t>
            </a:r>
          </a:p>
          <a:p>
            <a:pPr lvl="1"/>
            <a:r>
              <a:rPr lang="en-US" dirty="0"/>
              <a:t>exp = 000…0, frac </a:t>
            </a:r>
            <a:r>
              <a:rPr lang="en-US" dirty="0">
                <a:sym typeface="Symbol" pitchFamily="18" charset="2"/>
              </a:rPr>
              <a:t></a:t>
            </a:r>
            <a:r>
              <a:rPr lang="en-US" dirty="0"/>
              <a:t> 000…0 =&gt; </a:t>
            </a:r>
            <a:r>
              <a:rPr lang="en-US" sz="2000" dirty="0"/>
              <a:t>Numbers very close to 0.0</a:t>
            </a:r>
          </a:p>
        </p:txBody>
      </p:sp>
      <p:sp>
        <p:nvSpPr>
          <p:cNvPr id="2" name="Slide Number Placeholder 1">
            <a:extLst>
              <a:ext uri="{FF2B5EF4-FFF2-40B4-BE49-F238E27FC236}">
                <a16:creationId xmlns:a16="http://schemas.microsoft.com/office/drawing/2014/main" id="{3DFE91D8-7987-45AB-B8FE-52F613CEB87E}"/>
              </a:ext>
            </a:extLst>
          </p:cNvPr>
          <p:cNvSpPr>
            <a:spLocks noGrp="1"/>
          </p:cNvSpPr>
          <p:nvPr>
            <p:ph type="sldNum" sz="quarter" idx="12"/>
          </p:nvPr>
        </p:nvSpPr>
        <p:spPr/>
        <p:txBody>
          <a:bodyPr/>
          <a:lstStyle/>
          <a:p>
            <a:fld id="{0778C724-3839-4D76-A707-B4C23905D055}" type="slidenum">
              <a:rPr lang="en-US" smtClean="0"/>
              <a:t>25</a:t>
            </a:fld>
            <a:endParaRPr lang="en-US"/>
          </a:p>
        </p:txBody>
      </p:sp>
      <p:pic>
        <p:nvPicPr>
          <p:cNvPr id="5" name="Picture 4">
            <a:extLst>
              <a:ext uri="{FF2B5EF4-FFF2-40B4-BE49-F238E27FC236}">
                <a16:creationId xmlns:a16="http://schemas.microsoft.com/office/drawing/2014/main" id="{30825F97-FCFB-4F35-BF2E-EF3C0516FCEA}"/>
              </a:ext>
            </a:extLst>
          </p:cNvPr>
          <p:cNvPicPr>
            <a:picLocks noChangeAspect="1"/>
          </p:cNvPicPr>
          <p:nvPr/>
        </p:nvPicPr>
        <p:blipFill>
          <a:blip r:embed="rId3"/>
          <a:stretch>
            <a:fillRect/>
          </a:stretch>
        </p:blipFill>
        <p:spPr>
          <a:xfrm>
            <a:off x="6213611" y="1702901"/>
            <a:ext cx="2734057" cy="876422"/>
          </a:xfrm>
          <a:prstGeom prst="rect">
            <a:avLst/>
          </a:prstGeom>
        </p:spPr>
      </p:pic>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A858336-B09E-4DE2-BF37-CAFF132F722D}"/>
                  </a:ext>
                </a:extLst>
              </p:cNvPr>
              <p:cNvSpPr txBox="1"/>
              <p:nvPr/>
            </p:nvSpPr>
            <p:spPr>
              <a:xfrm>
                <a:off x="8240748" y="175396"/>
                <a:ext cx="3640281" cy="583686"/>
              </a:xfrm>
              <a:prstGeom prst="rect">
                <a:avLst/>
              </a:prstGeom>
              <a:noFill/>
              <a:ln>
                <a:solidFill>
                  <a:schemeClr val="tx1"/>
                </a:solidFill>
              </a:ln>
            </p:spPr>
            <p:txBody>
              <a:bodyPr wrap="square" lIns="0" rIns="0" rtlCol="0">
                <a:spAutoFit/>
              </a:bodyPr>
              <a:lstStyle/>
              <a:p>
                <a:pPr/>
                <a14:m>
                  <m:oMathPara xmlns:m="http://schemas.openxmlformats.org/officeDocument/2006/math">
                    <m:oMathParaPr>
                      <m:jc m:val="center"/>
                    </m:oMathParaPr>
                    <m:oMath xmlns:m="http://schemas.openxmlformats.org/officeDocument/2006/math">
                      <m:r>
                        <a:rPr lang="en-US" sz="3200" b="0" i="1" smtClean="0">
                          <a:latin typeface="Cambria Math" panose="02040503050406030204" pitchFamily="18" charset="0"/>
                        </a:rPr>
                        <m:t>𝑉</m:t>
                      </m:r>
                      <m:r>
                        <a:rPr lang="en-US" sz="3200" b="0" i="1" smtClean="0">
                          <a:latin typeface="Cambria Math" panose="02040503050406030204" pitchFamily="18" charset="0"/>
                        </a:rPr>
                        <m:t>= </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(−1)</m:t>
                          </m:r>
                        </m:e>
                        <m:sup>
                          <m:r>
                            <a:rPr lang="en-US" sz="3200" b="0" i="1" smtClean="0">
                              <a:latin typeface="Cambria Math" panose="02040503050406030204" pitchFamily="18" charset="0"/>
                            </a:rPr>
                            <m:t>𝑠</m:t>
                          </m:r>
                        </m:sup>
                      </m:sSup>
                      <m:r>
                        <a:rPr lang="en-US" sz="3200" b="0" i="1" smtClean="0">
                          <a:latin typeface="Cambria Math" panose="02040503050406030204" pitchFamily="18" charset="0"/>
                        </a:rPr>
                        <m:t>∗</m:t>
                      </m:r>
                      <m:r>
                        <a:rPr lang="en-US" sz="3200" b="0" i="1" smtClean="0">
                          <a:latin typeface="Cambria Math" panose="02040503050406030204" pitchFamily="18" charset="0"/>
                        </a:rPr>
                        <m:t>𝑀</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2</m:t>
                          </m:r>
                        </m:e>
                        <m:sup>
                          <m:r>
                            <a:rPr lang="en-US" sz="3200" b="0" i="1" smtClean="0">
                              <a:latin typeface="Cambria Math" panose="02040503050406030204" pitchFamily="18" charset="0"/>
                            </a:rPr>
                            <m:t>𝐸</m:t>
                          </m:r>
                        </m:sup>
                      </m:sSup>
                    </m:oMath>
                  </m:oMathPara>
                </a14:m>
                <a:endParaRPr lang="en-US" sz="3200" i="1" baseline="30000" dirty="0"/>
              </a:p>
            </p:txBody>
          </p:sp>
        </mc:Choice>
        <mc:Fallback xmlns="">
          <p:sp>
            <p:nvSpPr>
              <p:cNvPr id="9" name="TextBox 8">
                <a:extLst>
                  <a:ext uri="{FF2B5EF4-FFF2-40B4-BE49-F238E27FC236}">
                    <a16:creationId xmlns:a16="http://schemas.microsoft.com/office/drawing/2014/main" id="{BA858336-B09E-4DE2-BF37-CAFF132F722D}"/>
                  </a:ext>
                </a:extLst>
              </p:cNvPr>
              <p:cNvSpPr txBox="1">
                <a:spLocks noRot="1" noChangeAspect="1" noMove="1" noResize="1" noEditPoints="1" noAdjustHandles="1" noChangeArrowheads="1" noChangeShapeType="1" noTextEdit="1"/>
              </p:cNvSpPr>
              <p:nvPr/>
            </p:nvSpPr>
            <p:spPr>
              <a:xfrm>
                <a:off x="8240748" y="175396"/>
                <a:ext cx="3640281" cy="583686"/>
              </a:xfrm>
              <a:prstGeom prst="rect">
                <a:avLst/>
              </a:prstGeom>
              <a:blipFill>
                <a:blip r:embed="rId4"/>
                <a:stretch>
                  <a:fillRect/>
                </a:stretch>
              </a:blipFill>
              <a:ln>
                <a:solidFill>
                  <a:schemeClr val="tx1"/>
                </a:solidFill>
              </a:ln>
            </p:spPr>
            <p:txBody>
              <a:bodyPr/>
              <a:lstStyle/>
              <a:p>
                <a:r>
                  <a:rPr lang="en-US">
                    <a:noFill/>
                  </a:rPr>
                  <a:t> </a:t>
                </a:r>
              </a:p>
            </p:txBody>
          </p:sp>
        </mc:Fallback>
      </mc:AlternateContent>
    </p:spTree>
    <p:extLst>
      <p:ext uri="{BB962C8B-B14F-4D97-AF65-F5344CB8AC3E}">
        <p14:creationId xmlns:p14="http://schemas.microsoft.com/office/powerpoint/2010/main" val="1282277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67277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2773">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2773">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2773">
                                            <p:txEl>
                                              <p:pRg st="6" end="6"/>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277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277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72773">
                                            <p:txEl>
                                              <p:pRg st="9" end="9"/>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72773">
                                            <p:txEl>
                                              <p:pRg st="10" end="1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2773">
                                            <p:txEl>
                                              <p:pRg st="11" end="11"/>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2773">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7277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9704" name="Rectangle 8"/>
          <p:cNvSpPr>
            <a:spLocks noGrp="1" noChangeArrowheads="1"/>
          </p:cNvSpPr>
          <p:nvPr>
            <p:ph type="title"/>
          </p:nvPr>
        </p:nvSpPr>
        <p:spPr/>
        <p:txBody>
          <a:bodyPr/>
          <a:lstStyle/>
          <a:p>
            <a:r>
              <a:rPr lang="en-US" dirty="0"/>
              <a:t>Categories for Encoded Values</a:t>
            </a:r>
          </a:p>
        </p:txBody>
      </p:sp>
      <p:sp>
        <p:nvSpPr>
          <p:cNvPr id="669705" name="Rectangle 9"/>
          <p:cNvSpPr>
            <a:spLocks noGrp="1" noChangeArrowheads="1"/>
          </p:cNvSpPr>
          <p:nvPr>
            <p:ph idx="1"/>
          </p:nvPr>
        </p:nvSpPr>
        <p:spPr/>
        <p:txBody>
          <a:bodyPr/>
          <a:lstStyle/>
          <a:p>
            <a:pPr>
              <a:lnSpc>
                <a:spcPct val="90000"/>
              </a:lnSpc>
            </a:pPr>
            <a:r>
              <a:rPr lang="en-US" sz="2400" dirty="0"/>
              <a:t>Value encoded – three cases, depending on value of </a:t>
            </a:r>
            <a:r>
              <a:rPr lang="en-US" sz="2400" b="1" dirty="0" err="1">
                <a:latin typeface="Courier New" pitchFamily="49" charset="0"/>
              </a:rPr>
              <a:t>exp</a:t>
            </a:r>
            <a:endParaRPr lang="en-US" sz="2400" b="1" dirty="0">
              <a:latin typeface="Courier New" pitchFamily="49" charset="0"/>
            </a:endParaRPr>
          </a:p>
          <a:p>
            <a:pPr marL="914400" lvl="1" indent="-457200">
              <a:lnSpc>
                <a:spcPct val="90000"/>
              </a:lnSpc>
              <a:buFont typeface="+mj-lt"/>
              <a:buAutoNum type="arabicPeriod"/>
            </a:pPr>
            <a:r>
              <a:rPr lang="en-US" dirty="0"/>
              <a:t>Normalized, the most common</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dirty="0"/>
              <a:t>Denormalized</a:t>
            </a:r>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endParaRPr lang="en-US" dirty="0"/>
          </a:p>
          <a:p>
            <a:pPr marL="914400" lvl="1" indent="-457200">
              <a:lnSpc>
                <a:spcPct val="90000"/>
              </a:lnSpc>
              <a:buFont typeface="+mj-lt"/>
              <a:buAutoNum type="arabicPeriod"/>
            </a:pPr>
            <a:r>
              <a:rPr lang="en-US" b="1" dirty="0"/>
              <a:t>Special values – infinity and </a:t>
            </a:r>
            <a:r>
              <a:rPr lang="en-US" b="1" dirty="0" err="1"/>
              <a:t>NaN</a:t>
            </a:r>
            <a:endParaRPr lang="en-US" b="1" dirty="0"/>
          </a:p>
          <a:p>
            <a:pPr lvl="1">
              <a:lnSpc>
                <a:spcPct val="90000"/>
              </a:lnSpc>
            </a:pPr>
            <a:endParaRPr lang="en-US" dirty="0"/>
          </a:p>
          <a:p>
            <a:pPr lvl="1">
              <a:lnSpc>
                <a:spcPct val="90000"/>
              </a:lnSpc>
            </a:pPr>
            <a:endParaRPr lang="en-US" dirty="0"/>
          </a:p>
          <a:p>
            <a:pPr lvl="2">
              <a:lnSpc>
                <a:spcPct val="90000"/>
              </a:lnSpc>
            </a:pPr>
            <a:endParaRPr lang="en-US" sz="1800" dirty="0"/>
          </a:p>
          <a:p>
            <a:pPr lvl="1">
              <a:lnSpc>
                <a:spcPct val="90000"/>
              </a:lnSpc>
            </a:pPr>
            <a:endParaRPr lang="en-US" sz="2000" dirty="0"/>
          </a:p>
        </p:txBody>
      </p:sp>
      <p:grpSp>
        <p:nvGrpSpPr>
          <p:cNvPr id="10" name="Group 4"/>
          <p:cNvGrpSpPr>
            <a:grpSpLocks/>
          </p:cNvGrpSpPr>
          <p:nvPr/>
        </p:nvGrpSpPr>
        <p:grpSpPr bwMode="auto">
          <a:xfrm>
            <a:off x="2374900" y="2222500"/>
            <a:ext cx="6985000" cy="317500"/>
            <a:chOff x="816" y="2128"/>
            <a:chExt cx="4400" cy="200"/>
          </a:xfrm>
        </p:grpSpPr>
        <p:sp>
          <p:nvSpPr>
            <p:cNvPr id="11"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12"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 0 &amp;&amp; not all 1s</a:t>
              </a:r>
            </a:p>
          </p:txBody>
        </p:sp>
        <p:sp>
          <p:nvSpPr>
            <p:cNvPr id="13"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30" name="Group 4"/>
          <p:cNvGrpSpPr>
            <a:grpSpLocks/>
          </p:cNvGrpSpPr>
          <p:nvPr/>
        </p:nvGrpSpPr>
        <p:grpSpPr bwMode="auto">
          <a:xfrm>
            <a:off x="2374900" y="3752850"/>
            <a:ext cx="6985000" cy="317500"/>
            <a:chOff x="816" y="2128"/>
            <a:chExt cx="4400" cy="200"/>
          </a:xfrm>
        </p:grpSpPr>
        <p:sp>
          <p:nvSpPr>
            <p:cNvPr id="36"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37"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00000000</a:t>
              </a:r>
            </a:p>
          </p:txBody>
        </p:sp>
        <p:sp>
          <p:nvSpPr>
            <p:cNvPr id="38"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err="1">
                  <a:latin typeface="Courier New" pitchFamily="49" charset="0"/>
                </a:rPr>
                <a:t>frac</a:t>
              </a:r>
              <a:endParaRPr lang="en-US" b="1" dirty="0">
                <a:latin typeface="Courier New" pitchFamily="49" charset="0"/>
              </a:endParaRPr>
            </a:p>
          </p:txBody>
        </p:sp>
      </p:grpSp>
      <p:grpSp>
        <p:nvGrpSpPr>
          <p:cNvPr id="53" name="Group 4"/>
          <p:cNvGrpSpPr>
            <a:grpSpLocks/>
          </p:cNvGrpSpPr>
          <p:nvPr/>
        </p:nvGrpSpPr>
        <p:grpSpPr bwMode="auto">
          <a:xfrm>
            <a:off x="2374900" y="5402818"/>
            <a:ext cx="6985000" cy="317500"/>
            <a:chOff x="816" y="2128"/>
            <a:chExt cx="4400" cy="200"/>
          </a:xfrm>
        </p:grpSpPr>
        <p:sp>
          <p:nvSpPr>
            <p:cNvPr id="54"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s</a:t>
              </a:r>
            </a:p>
          </p:txBody>
        </p:sp>
        <p:sp>
          <p:nvSpPr>
            <p:cNvPr id="55"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56"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00000000000000000000000</a:t>
              </a:r>
            </a:p>
          </p:txBody>
        </p:sp>
      </p:grpSp>
      <p:grpSp>
        <p:nvGrpSpPr>
          <p:cNvPr id="57" name="Group 4"/>
          <p:cNvGrpSpPr>
            <a:grpSpLocks/>
          </p:cNvGrpSpPr>
          <p:nvPr/>
        </p:nvGrpSpPr>
        <p:grpSpPr bwMode="auto">
          <a:xfrm>
            <a:off x="2374900" y="5936218"/>
            <a:ext cx="6985000" cy="317500"/>
            <a:chOff x="816" y="2128"/>
            <a:chExt cx="4400" cy="200"/>
          </a:xfrm>
        </p:grpSpPr>
        <p:sp>
          <p:nvSpPr>
            <p:cNvPr id="58" name="Rectangle 5"/>
            <p:cNvSpPr>
              <a:spLocks noChangeArrowheads="1"/>
            </p:cNvSpPr>
            <p:nvPr/>
          </p:nvSpPr>
          <p:spPr bwMode="auto">
            <a:xfrm>
              <a:off x="816" y="2128"/>
              <a:ext cx="240" cy="200"/>
            </a:xfrm>
            <a:prstGeom prst="rect">
              <a:avLst/>
            </a:prstGeom>
            <a:solidFill>
              <a:schemeClr val="bg2"/>
            </a:solidFill>
            <a:ln w="25400">
              <a:solidFill>
                <a:schemeClr val="tx1"/>
              </a:solidFill>
              <a:miter lim="800000"/>
              <a:headEnd/>
              <a:tailEnd/>
            </a:ln>
            <a:effectLst/>
          </p:spPr>
          <p:txBody>
            <a:bodyPr wrap="none" lIns="90487" tIns="44450" rIns="90487" bIns="44450" anchor="ctr"/>
            <a:lstStyle/>
            <a:p>
              <a:pPr algn="ctr" eaLnBrk="0" hangingPunct="0"/>
              <a:r>
                <a:rPr lang="en-US" b="1">
                  <a:latin typeface="Courier New" pitchFamily="49" charset="0"/>
                </a:rPr>
                <a:t>s</a:t>
              </a:r>
            </a:p>
          </p:txBody>
        </p:sp>
        <p:sp>
          <p:nvSpPr>
            <p:cNvPr id="59" name="Rectangle 6"/>
            <p:cNvSpPr>
              <a:spLocks noChangeArrowheads="1"/>
            </p:cNvSpPr>
            <p:nvPr/>
          </p:nvSpPr>
          <p:spPr bwMode="auto">
            <a:xfrm>
              <a:off x="1056" y="2128"/>
              <a:ext cx="1344" cy="200"/>
            </a:xfrm>
            <a:prstGeom prst="rect">
              <a:avLst/>
            </a:prstGeom>
            <a:solidFill>
              <a:schemeClr val="accent6">
                <a:lumMod val="40000"/>
                <a:lumOff val="60000"/>
              </a:schemeClr>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mj-lt"/>
                </a:rPr>
                <a:t>11111111</a:t>
              </a:r>
            </a:p>
          </p:txBody>
        </p:sp>
        <p:sp>
          <p:nvSpPr>
            <p:cNvPr id="60" name="Rectangle 7"/>
            <p:cNvSpPr>
              <a:spLocks noChangeArrowheads="1"/>
            </p:cNvSpPr>
            <p:nvPr/>
          </p:nvSpPr>
          <p:spPr bwMode="auto">
            <a:xfrm>
              <a:off x="2400" y="2128"/>
              <a:ext cx="2816" cy="200"/>
            </a:xfrm>
            <a:prstGeom prst="rect">
              <a:avLst/>
            </a:prstGeom>
            <a:solidFill>
              <a:srgbClr val="CC99FF"/>
            </a:solidFill>
            <a:ln w="25400">
              <a:solidFill>
                <a:schemeClr val="tx1"/>
              </a:solidFill>
              <a:miter lim="800000"/>
              <a:headEnd/>
              <a:tailEnd/>
            </a:ln>
            <a:effectLst/>
          </p:spPr>
          <p:txBody>
            <a:bodyPr wrap="none" lIns="90487" tIns="44450" rIns="90487" bIns="44450" anchor="ctr"/>
            <a:lstStyle/>
            <a:p>
              <a:pPr algn="ctr" eaLnBrk="0" hangingPunct="0"/>
              <a:r>
                <a:rPr lang="en-US" b="1" dirty="0">
                  <a:latin typeface="Courier New" pitchFamily="49" charset="0"/>
                </a:rPr>
                <a:t>≠0</a:t>
              </a:r>
            </a:p>
          </p:txBody>
        </p:sp>
      </p:grpSp>
      <p:sp>
        <p:nvSpPr>
          <p:cNvPr id="4" name="TextBox 3"/>
          <p:cNvSpPr txBox="1"/>
          <p:nvPr/>
        </p:nvSpPr>
        <p:spPr>
          <a:xfrm>
            <a:off x="1371600" y="5321300"/>
            <a:ext cx="896656" cy="369332"/>
          </a:xfrm>
          <a:prstGeom prst="rect">
            <a:avLst/>
          </a:prstGeom>
          <a:noFill/>
        </p:spPr>
        <p:txBody>
          <a:bodyPr wrap="none" rtlCol="0">
            <a:spAutoFit/>
          </a:bodyPr>
          <a:lstStyle/>
          <a:p>
            <a:r>
              <a:rPr lang="en-US" dirty="0"/>
              <a:t>Infinity</a:t>
            </a:r>
          </a:p>
        </p:txBody>
      </p:sp>
      <p:sp>
        <p:nvSpPr>
          <p:cNvPr id="61" name="TextBox 60"/>
          <p:cNvSpPr txBox="1"/>
          <p:nvPr/>
        </p:nvSpPr>
        <p:spPr>
          <a:xfrm>
            <a:off x="1371601" y="5866368"/>
            <a:ext cx="614271" cy="369332"/>
          </a:xfrm>
          <a:prstGeom prst="rect">
            <a:avLst/>
          </a:prstGeom>
          <a:noFill/>
        </p:spPr>
        <p:txBody>
          <a:bodyPr wrap="none" rtlCol="0">
            <a:spAutoFit/>
          </a:bodyPr>
          <a:lstStyle/>
          <a:p>
            <a:r>
              <a:rPr lang="en-US" dirty="0" err="1"/>
              <a:t>NaN</a:t>
            </a:r>
            <a:endParaRPr lang="en-US" dirty="0"/>
          </a:p>
        </p:txBody>
      </p:sp>
      <p:sp>
        <p:nvSpPr>
          <p:cNvPr id="2" name="Slide Number Placeholder 1">
            <a:extLst>
              <a:ext uri="{FF2B5EF4-FFF2-40B4-BE49-F238E27FC236}">
                <a16:creationId xmlns:a16="http://schemas.microsoft.com/office/drawing/2014/main" id="{8BC3E4B9-78B5-48FF-AB4D-A85C0BFAD216}"/>
              </a:ext>
            </a:extLst>
          </p:cNvPr>
          <p:cNvSpPr>
            <a:spLocks noGrp="1"/>
          </p:cNvSpPr>
          <p:nvPr>
            <p:ph type="sldNum" sz="quarter" idx="12"/>
          </p:nvPr>
        </p:nvSpPr>
        <p:spPr/>
        <p:txBody>
          <a:bodyPr/>
          <a:lstStyle/>
          <a:p>
            <a:fld id="{0778C724-3839-4D76-A707-B4C23905D055}" type="slidenum">
              <a:rPr lang="en-US" smtClean="0"/>
              <a:t>26</a:t>
            </a:fld>
            <a:endParaRPr lang="en-US"/>
          </a:p>
        </p:txBody>
      </p:sp>
    </p:spTree>
    <p:extLst>
      <p:ext uri="{BB962C8B-B14F-4D97-AF65-F5344CB8AC3E}">
        <p14:creationId xmlns:p14="http://schemas.microsoft.com/office/powerpoint/2010/main" val="73700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3796" name="Rectangle 4"/>
          <p:cNvSpPr>
            <a:spLocks noGrp="1" noChangeArrowheads="1"/>
          </p:cNvSpPr>
          <p:nvPr>
            <p:ph type="title"/>
          </p:nvPr>
        </p:nvSpPr>
        <p:spPr/>
        <p:txBody>
          <a:bodyPr/>
          <a:lstStyle/>
          <a:p>
            <a:r>
              <a:rPr lang="en-US" dirty="0"/>
              <a:t>Special Values</a:t>
            </a:r>
          </a:p>
        </p:txBody>
      </p:sp>
      <mc:AlternateContent xmlns:mc="http://schemas.openxmlformats.org/markup-compatibility/2006" xmlns:a14="http://schemas.microsoft.com/office/drawing/2010/main">
        <mc:Choice Requires="a14">
          <p:sp>
            <p:nvSpPr>
              <p:cNvPr id="673797" name="Rectangle 5"/>
              <p:cNvSpPr>
                <a:spLocks noGrp="1" noChangeArrowheads="1"/>
              </p:cNvSpPr>
              <p:nvPr>
                <p:ph idx="1"/>
              </p:nvPr>
            </p:nvSpPr>
            <p:spPr/>
            <p:txBody>
              <a:bodyPr>
                <a:normAutofit fontScale="92500" lnSpcReduction="10000"/>
              </a:bodyPr>
              <a:lstStyle/>
              <a:p>
                <a:r>
                  <a:rPr lang="en-US" dirty="0"/>
                  <a:t>Purpose: represent quantities that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r>
                      <a:rPr lang="en-US" sz="2800" b="0" i="1" smtClean="0">
                        <a:latin typeface="Cambria Math" panose="02040503050406030204" pitchFamily="18" charset="0"/>
                      </a:rPr>
                      <m:t> </m:t>
                    </m:r>
                  </m:oMath>
                </a14:m>
                <a:r>
                  <a:rPr lang="en-US" dirty="0"/>
                  <a:t>cannot</a:t>
                </a:r>
              </a:p>
              <a:p>
                <a:r>
                  <a:rPr lang="en-US" dirty="0"/>
                  <a:t>Condition:  exp = 111…1</a:t>
                </a:r>
                <a:r>
                  <a:rPr lang="en-US" baseline="-25000" dirty="0"/>
                  <a:t>2</a:t>
                </a:r>
              </a:p>
              <a:p>
                <a:r>
                  <a:rPr lang="en-US" dirty="0"/>
                  <a:t>Cases</a:t>
                </a:r>
              </a:p>
              <a:p>
                <a:pPr lvl="1"/>
                <a:r>
                  <a:rPr lang="en-US" dirty="0"/>
                  <a:t> exp = 111…1</a:t>
                </a:r>
                <a:r>
                  <a:rPr lang="en-US" baseline="-25000" dirty="0"/>
                  <a:t>2</a:t>
                </a:r>
                <a:r>
                  <a:rPr lang="en-US" dirty="0"/>
                  <a:t>, frac = 000…0</a:t>
                </a:r>
                <a:r>
                  <a:rPr lang="en-US" baseline="-25000" dirty="0"/>
                  <a:t>2</a:t>
                </a:r>
              </a:p>
              <a:p>
                <a:pPr lvl="2"/>
                <a:r>
                  <a:rPr lang="en-US" dirty="0"/>
                  <a:t>Represents value </a:t>
                </a:r>
                <a:r>
                  <a:rPr lang="en-US" dirty="0">
                    <a:cs typeface="Arial" charset="0"/>
                  </a:rPr>
                  <a:t>∞ </a:t>
                </a:r>
                <a:r>
                  <a:rPr lang="en-US" dirty="0"/>
                  <a:t>(infinity)</a:t>
                </a:r>
              </a:p>
              <a:p>
                <a:pPr lvl="2"/>
                <a:r>
                  <a:rPr lang="en-US" dirty="0"/>
                  <a:t>Both positive and negative infinity (sign bit to tell apart)</a:t>
                </a:r>
              </a:p>
              <a:p>
                <a:pPr lvl="2"/>
                <a:r>
                  <a:rPr lang="en-US" dirty="0"/>
                  <a:t>Operation that overflows: nicer mathematical behavior than modulo!</a:t>
                </a:r>
              </a:p>
              <a:p>
                <a:pPr lvl="2"/>
                <a:r>
                  <a:rPr lang="en-US" dirty="0"/>
                  <a:t>E.g., 1.0/0.0 = -1.0/-0.0 = +</a:t>
                </a:r>
                <a:r>
                  <a:rPr lang="en-US" dirty="0">
                    <a:cs typeface="Arial" charset="0"/>
                  </a:rPr>
                  <a:t>∞</a:t>
                </a:r>
                <a:r>
                  <a:rPr lang="en-US" dirty="0"/>
                  <a:t>,  -1.0/0.0 = </a:t>
                </a:r>
                <a:r>
                  <a:rPr lang="en-US" sz="1800" dirty="0"/>
                  <a:t>-</a:t>
                </a:r>
                <a:r>
                  <a:rPr lang="en-US" dirty="0">
                    <a:cs typeface="Arial" charset="0"/>
                  </a:rPr>
                  <a:t>∞</a:t>
                </a:r>
              </a:p>
              <a:p>
                <a:pPr lvl="2"/>
                <a:endParaRPr lang="en-US" sz="1800" dirty="0"/>
              </a:p>
              <a:p>
                <a:pPr lvl="1"/>
                <a:r>
                  <a:rPr lang="en-US" dirty="0"/>
                  <a:t>exp = 111…1</a:t>
                </a:r>
                <a:r>
                  <a:rPr lang="en-US" baseline="-25000" dirty="0"/>
                  <a:t>2</a:t>
                </a:r>
                <a:r>
                  <a:rPr lang="en-US" dirty="0"/>
                  <a:t>, frac </a:t>
                </a:r>
                <a:r>
                  <a:rPr lang="en-US" dirty="0">
                    <a:sym typeface="Symbol" pitchFamily="18" charset="2"/>
                  </a:rPr>
                  <a:t></a:t>
                </a:r>
                <a:r>
                  <a:rPr lang="en-US" dirty="0"/>
                  <a:t> 000…0</a:t>
                </a:r>
                <a:r>
                  <a:rPr lang="en-US" baseline="-25000" dirty="0"/>
                  <a:t>2</a:t>
                </a:r>
              </a:p>
              <a:p>
                <a:pPr lvl="2"/>
                <a:r>
                  <a:rPr lang="en-US" dirty="0"/>
                  <a:t>Not-a-Number (</a:t>
                </a:r>
                <a:r>
                  <a:rPr lang="en-US" dirty="0" err="1"/>
                  <a:t>NaN</a:t>
                </a:r>
                <a:r>
                  <a:rPr lang="en-US" dirty="0"/>
                  <a:t>)</a:t>
                </a:r>
              </a:p>
              <a:p>
                <a:pPr lvl="2"/>
                <a:r>
                  <a:rPr lang="en-US" dirty="0"/>
                  <a:t>Represents case when no numeric value can be determined</a:t>
                </a:r>
              </a:p>
              <a:p>
                <a:pPr lvl="3"/>
                <a:r>
                  <a:rPr lang="en-US" dirty="0"/>
                  <a:t>Fraction could be used to distinguish sources (rarely used in practice)</a:t>
                </a:r>
              </a:p>
              <a:p>
                <a:pPr lvl="2"/>
                <a:r>
                  <a:rPr lang="en-US" dirty="0"/>
                  <a:t>E.g., </a:t>
                </a:r>
                <a14:m>
                  <m:oMath xmlns:m="http://schemas.openxmlformats.org/officeDocument/2006/math">
                    <m:rad>
                      <m:radPr>
                        <m:degHide m:val="on"/>
                        <m:ctrlPr>
                          <a:rPr lang="en-US" i="1" smtClean="0">
                            <a:latin typeface="Cambria Math" panose="02040503050406030204" pitchFamily="18" charset="0"/>
                          </a:rPr>
                        </m:ctrlPr>
                      </m:radPr>
                      <m:deg/>
                      <m:e>
                        <m:r>
                          <a:rPr lang="en-US" b="0" i="1" smtClean="0">
                            <a:latin typeface="Cambria Math" panose="02040503050406030204" pitchFamily="18" charset="0"/>
                          </a:rPr>
                          <m:t>−1</m:t>
                        </m:r>
                      </m:e>
                    </m:rad>
                  </m:oMath>
                </a14:m>
                <a:r>
                  <a:rPr lang="en-US" dirty="0"/>
                  <a:t>, </a:t>
                </a:r>
                <a:r>
                  <a:rPr lang="en-US" dirty="0">
                    <a:cs typeface="Arial" charset="0"/>
                  </a:rPr>
                  <a:t>∞ - ∞, ∞ * 0</a:t>
                </a:r>
              </a:p>
            </p:txBody>
          </p:sp>
        </mc:Choice>
        <mc:Fallback xmlns="">
          <p:sp>
            <p:nvSpPr>
              <p:cNvPr id="673797" name="Rectangle 5"/>
              <p:cNvSpPr>
                <a:spLocks noGrp="1" noRot="1" noChangeAspect="1" noMove="1" noResize="1" noEditPoints="1" noAdjustHandles="1" noChangeArrowheads="1" noChangeShapeType="1" noTextEdit="1"/>
              </p:cNvSpPr>
              <p:nvPr>
                <p:ph idx="1"/>
              </p:nvPr>
            </p:nvSpPr>
            <p:spPr>
              <a:blipFill>
                <a:blip r:embed="rId3"/>
                <a:stretch>
                  <a:fillRect l="-889" t="-2909" b="-1333"/>
                </a:stretch>
              </a:blipFill>
            </p:spPr>
            <p:txBody>
              <a:bodyPr/>
              <a:lstStyle/>
              <a:p>
                <a:r>
                  <a:rPr lang="en-US">
                    <a:noFill/>
                  </a:rPr>
                  <a:t> </a:t>
                </a:r>
              </a:p>
            </p:txBody>
          </p:sp>
        </mc:Fallback>
      </mc:AlternateContent>
      <p:sp>
        <p:nvSpPr>
          <p:cNvPr id="2" name="Slide Number Placeholder 1">
            <a:extLst>
              <a:ext uri="{FF2B5EF4-FFF2-40B4-BE49-F238E27FC236}">
                <a16:creationId xmlns:a16="http://schemas.microsoft.com/office/drawing/2014/main" id="{C90D48E4-BB94-4ABC-9B36-A39486D4BDAC}"/>
              </a:ext>
            </a:extLst>
          </p:cNvPr>
          <p:cNvSpPr>
            <a:spLocks noGrp="1"/>
          </p:cNvSpPr>
          <p:nvPr>
            <p:ph type="sldNum" sz="quarter" idx="12"/>
          </p:nvPr>
        </p:nvSpPr>
        <p:spPr/>
        <p:txBody>
          <a:bodyPr/>
          <a:lstStyle/>
          <a:p>
            <a:fld id="{0778C724-3839-4D76-A707-B4C23905D055}" type="slidenum">
              <a:rPr lang="en-US" smtClean="0"/>
              <a:t>27</a:t>
            </a:fld>
            <a:endParaRPr lang="en-US"/>
          </a:p>
        </p:txBody>
      </p:sp>
    </p:spTree>
    <p:extLst>
      <p:ext uri="{BB962C8B-B14F-4D97-AF65-F5344CB8AC3E}">
        <p14:creationId xmlns:p14="http://schemas.microsoft.com/office/powerpoint/2010/main" val="23204412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3797">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379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7379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73797">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73797">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73797">
                                            <p:txEl>
                                              <p:pRg st="7" end="7"/>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73797">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73797">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73797">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73797">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73797">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9159" name="Rectangle 7"/>
          <p:cNvSpPr>
            <a:spLocks noGrp="1" noChangeArrowheads="1"/>
          </p:cNvSpPr>
          <p:nvPr>
            <p:ph type="title"/>
          </p:nvPr>
        </p:nvSpPr>
        <p:spPr/>
        <p:txBody>
          <a:bodyPr/>
          <a:lstStyle/>
          <a:p>
            <a:r>
              <a:rPr lang="en-US" dirty="0"/>
              <a:t>Floating Point in C</a:t>
            </a:r>
          </a:p>
        </p:txBody>
      </p:sp>
      <p:sp>
        <p:nvSpPr>
          <p:cNvPr id="689160" name="Rectangle 8"/>
          <p:cNvSpPr>
            <a:spLocks noGrp="1" noChangeArrowheads="1"/>
          </p:cNvSpPr>
          <p:nvPr>
            <p:ph idx="1"/>
          </p:nvPr>
        </p:nvSpPr>
        <p:spPr/>
        <p:txBody>
          <a:bodyPr>
            <a:normAutofit fontScale="92500" lnSpcReduction="20000"/>
          </a:bodyPr>
          <a:lstStyle/>
          <a:p>
            <a:r>
              <a:rPr lang="en-US" dirty="0"/>
              <a:t>C guarantees two levels</a:t>
            </a:r>
          </a:p>
          <a:p>
            <a:pPr lvl="1"/>
            <a:r>
              <a:rPr lang="en-US" b="1" dirty="0">
                <a:latin typeface="Courier New" charset="0"/>
                <a:ea typeface="Courier New" charset="0"/>
                <a:cs typeface="Courier New" charset="0"/>
              </a:rPr>
              <a:t>float</a:t>
            </a:r>
            <a:r>
              <a:rPr lang="en-US" dirty="0"/>
              <a:t>	single precision</a:t>
            </a:r>
          </a:p>
          <a:p>
            <a:pPr lvl="1"/>
            <a:r>
              <a:rPr lang="en-US" b="1" dirty="0">
                <a:latin typeface="Courier New" charset="0"/>
                <a:ea typeface="Courier New" charset="0"/>
                <a:cs typeface="Courier New" charset="0"/>
              </a:rPr>
              <a:t>double</a:t>
            </a:r>
            <a:r>
              <a:rPr lang="en-US" dirty="0"/>
              <a:t>	double precision</a:t>
            </a:r>
          </a:p>
          <a:p>
            <a:r>
              <a:rPr lang="en-US" dirty="0"/>
              <a:t>Conversions</a:t>
            </a:r>
          </a:p>
          <a:p>
            <a:pPr lvl="1"/>
            <a:r>
              <a:rPr lang="en-US" sz="2000" b="1" dirty="0">
                <a:latin typeface="Courier New" charset="0"/>
                <a:ea typeface="Courier New" charset="0"/>
                <a:cs typeface="Courier New" charset="0"/>
              </a:rPr>
              <a:t>int</a:t>
            </a:r>
            <a:r>
              <a:rPr lang="en-US" sz="2000" b="1"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maybe rounded</a:t>
            </a:r>
          </a:p>
          <a:p>
            <a:pPr lvl="2"/>
            <a:r>
              <a:rPr lang="en-US" dirty="0">
                <a:cs typeface="Arial" charset="0"/>
              </a:rPr>
              <a:t>less bits for actual value (32 </a:t>
            </a:r>
            <a:r>
              <a:rPr lang="en-US" b="1" dirty="0">
                <a:latin typeface="Courier"/>
                <a:cs typeface="Courier"/>
              </a:rPr>
              <a:t>→</a:t>
            </a:r>
            <a:r>
              <a:rPr lang="en-US" dirty="0">
                <a:cs typeface="Arial" charset="0"/>
              </a:rPr>
              <a:t> 23)</a:t>
            </a:r>
          </a:p>
          <a:p>
            <a:pPr lvl="1"/>
            <a:r>
              <a:rPr lang="en-US" sz="2000" b="1" dirty="0" err="1">
                <a:latin typeface="Courier New" charset="0"/>
                <a:ea typeface="Courier New" charset="0"/>
                <a:cs typeface="Courier New" charset="0"/>
              </a:rPr>
              <a:t>int</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double</a:t>
            </a:r>
          </a:p>
          <a:p>
            <a:pPr lvl="2"/>
            <a:r>
              <a:rPr lang="en-US" dirty="0">
                <a:cs typeface="Arial" charset="0"/>
              </a:rPr>
              <a:t>exact value preserved</a:t>
            </a:r>
          </a:p>
          <a:p>
            <a:pPr lvl="2"/>
            <a:r>
              <a:rPr lang="en-US" dirty="0">
                <a:cs typeface="Arial" charset="0"/>
              </a:rPr>
              <a:t>double has greater range and higher precision (52 bits for </a:t>
            </a:r>
            <a:r>
              <a:rPr lang="en-US" b="1" dirty="0">
                <a:latin typeface="Courier New" panose="02070309020205020404" pitchFamily="49" charset="0"/>
                <a:cs typeface="Courier New" panose="02070309020205020404" pitchFamily="49" charset="0"/>
              </a:rPr>
              <a:t>frac</a:t>
            </a:r>
            <a:r>
              <a:rPr lang="en-US" dirty="0">
                <a:cs typeface="Arial" charset="0"/>
              </a:rPr>
              <a:t>)</a:t>
            </a:r>
          </a:p>
          <a:p>
            <a:pPr lvl="1"/>
            <a:r>
              <a:rPr lang="en-US" sz="2000" b="1" dirty="0">
                <a:latin typeface="Courier New" charset="0"/>
                <a:ea typeface="Courier New" charset="0"/>
                <a:cs typeface="Courier New" charset="0"/>
              </a:rPr>
              <a:t>double</a:t>
            </a:r>
            <a:r>
              <a:rPr lang="en-US" sz="2000" dirty="0">
                <a:latin typeface="Courier"/>
                <a:cs typeface="Courier"/>
              </a:rPr>
              <a:t> → </a:t>
            </a:r>
            <a:r>
              <a:rPr lang="en-US" sz="2000" b="1" dirty="0">
                <a:latin typeface="Courier New" charset="0"/>
                <a:ea typeface="Courier New" charset="0"/>
                <a:cs typeface="Courier New" charset="0"/>
              </a:rPr>
              <a:t>float</a:t>
            </a:r>
          </a:p>
          <a:p>
            <a:pPr lvl="2"/>
            <a:r>
              <a:rPr lang="en-US" dirty="0">
                <a:cs typeface="Arial" charset="0"/>
              </a:rPr>
              <a:t>may overflow, underflow (too small to represent), or be rounded (IEEE 754)</a:t>
            </a:r>
          </a:p>
          <a:p>
            <a:pPr lvl="2"/>
            <a:r>
              <a:rPr lang="en-US" dirty="0">
                <a:cs typeface="Arial" charset="0"/>
              </a:rPr>
              <a:t>C99 standard says </a:t>
            </a:r>
            <a:r>
              <a:rPr lang="en-US" b="1" dirty="0">
                <a:cs typeface="Arial" charset="0"/>
              </a:rPr>
              <a:t>undefined</a:t>
            </a:r>
            <a:r>
              <a:rPr lang="en-US" dirty="0">
                <a:cs typeface="Arial" charset="0"/>
              </a:rPr>
              <a:t> if value out of range</a:t>
            </a:r>
          </a:p>
          <a:p>
            <a:pPr lvl="1"/>
            <a:r>
              <a:rPr lang="en-US" sz="2000" b="1" dirty="0">
                <a:latin typeface="Courier New" charset="0"/>
                <a:ea typeface="Courier New" charset="0"/>
                <a:cs typeface="Courier New" charset="0"/>
              </a:rPr>
              <a:t>double</a:t>
            </a:r>
            <a:r>
              <a:rPr lang="en-US" sz="2000" dirty="0">
                <a:latin typeface="Courier"/>
                <a:cs typeface="Courier"/>
              </a:rPr>
              <a:t> </a:t>
            </a:r>
            <a:r>
              <a:rPr lang="en-US" sz="2000" dirty="0">
                <a:ea typeface="Calibri" charset="0"/>
                <a:cs typeface="Calibri" charset="0"/>
              </a:rPr>
              <a:t>or</a:t>
            </a:r>
            <a:r>
              <a:rPr lang="en-US" sz="2000" dirty="0">
                <a:latin typeface="Courier"/>
                <a:cs typeface="Courier"/>
              </a:rPr>
              <a:t> </a:t>
            </a:r>
            <a:r>
              <a:rPr lang="en-US" sz="2000" b="1" dirty="0">
                <a:latin typeface="Courier New" charset="0"/>
                <a:ea typeface="Courier New" charset="0"/>
                <a:cs typeface="Courier New" charset="0"/>
              </a:rPr>
              <a:t>float</a:t>
            </a:r>
            <a:r>
              <a:rPr lang="en-US" sz="2000" dirty="0">
                <a:latin typeface="Courier"/>
                <a:cs typeface="Courier"/>
              </a:rPr>
              <a:t> → </a:t>
            </a:r>
            <a:r>
              <a:rPr lang="en-US" sz="2000" b="1" dirty="0">
                <a:latin typeface="Courier New" charset="0"/>
                <a:ea typeface="Courier New" charset="0"/>
                <a:cs typeface="Courier New" charset="0"/>
              </a:rPr>
              <a:t>int</a:t>
            </a:r>
          </a:p>
          <a:p>
            <a:pPr lvl="2"/>
            <a:r>
              <a:rPr lang="en-US" dirty="0">
                <a:cs typeface="Arial" charset="0"/>
              </a:rPr>
              <a:t>rounded toward zero (-1.999 → -1)</a:t>
            </a:r>
          </a:p>
          <a:p>
            <a:pPr lvl="2"/>
            <a:r>
              <a:rPr lang="en-US" dirty="0">
                <a:cs typeface="Arial" charset="0"/>
              </a:rPr>
              <a:t>C99 standard says </a:t>
            </a:r>
            <a:r>
              <a:rPr lang="en-US" b="1" dirty="0">
                <a:cs typeface="Arial" charset="0"/>
              </a:rPr>
              <a:t>undefined</a:t>
            </a:r>
            <a:r>
              <a:rPr lang="en-US" dirty="0">
                <a:cs typeface="Arial" charset="0"/>
              </a:rPr>
              <a:t> if value out of range</a:t>
            </a:r>
          </a:p>
        </p:txBody>
      </p:sp>
      <p:sp>
        <p:nvSpPr>
          <p:cNvPr id="2" name="Slide Number Placeholder 1">
            <a:extLst>
              <a:ext uri="{FF2B5EF4-FFF2-40B4-BE49-F238E27FC236}">
                <a16:creationId xmlns:a16="http://schemas.microsoft.com/office/drawing/2014/main" id="{F1C747D9-EFA7-400C-B71D-314DA65A2A65}"/>
              </a:ext>
            </a:extLst>
          </p:cNvPr>
          <p:cNvSpPr>
            <a:spLocks noGrp="1"/>
          </p:cNvSpPr>
          <p:nvPr>
            <p:ph type="sldNum" sz="quarter" idx="12"/>
          </p:nvPr>
        </p:nvSpPr>
        <p:spPr/>
        <p:txBody>
          <a:bodyPr/>
          <a:lstStyle/>
          <a:p>
            <a:fld id="{0778C724-3839-4D76-A707-B4C23905D055}" type="slidenum">
              <a:rPr lang="en-US" smtClean="0"/>
              <a:t>28</a:t>
            </a:fld>
            <a:endParaRPr lang="en-US"/>
          </a:p>
        </p:txBody>
      </p:sp>
    </p:spTree>
    <p:extLst>
      <p:ext uri="{BB962C8B-B14F-4D97-AF65-F5344CB8AC3E}">
        <p14:creationId xmlns:p14="http://schemas.microsoft.com/office/powerpoint/2010/main" val="348321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916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9160">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9160">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9160">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89160">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89160">
                                            <p:txEl>
                                              <p:pRg st="9" end="9"/>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8916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89160">
                                            <p:txEl>
                                              <p:pRg st="11" end="1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89160">
                                            <p:txEl>
                                              <p:pRg st="12" end="1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89160">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89160">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689160">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4847" name="Rectangle 31"/>
          <p:cNvSpPr>
            <a:spLocks noGrp="1" noChangeArrowheads="1"/>
          </p:cNvSpPr>
          <p:nvPr>
            <p:ph type="title"/>
          </p:nvPr>
        </p:nvSpPr>
        <p:spPr/>
        <p:txBody>
          <a:bodyPr/>
          <a:lstStyle/>
          <a:p>
            <a:r>
              <a:rPr lang="en-US" dirty="0"/>
              <a:t>Break + Summary of FP Real Number Encodings</a:t>
            </a:r>
          </a:p>
        </p:txBody>
      </p:sp>
      <p:sp>
        <p:nvSpPr>
          <p:cNvPr id="674819" name="Line 3"/>
          <p:cNvSpPr>
            <a:spLocks noChangeShapeType="1"/>
          </p:cNvSpPr>
          <p:nvPr/>
        </p:nvSpPr>
        <p:spPr bwMode="auto">
          <a:xfrm>
            <a:off x="2203450" y="1295400"/>
            <a:ext cx="7315200" cy="0"/>
          </a:xfrm>
          <a:prstGeom prst="line">
            <a:avLst/>
          </a:prstGeom>
          <a:noFill/>
          <a:ln w="25400">
            <a:solidFill>
              <a:schemeClr val="tx1"/>
            </a:solidFill>
            <a:round/>
            <a:headEnd/>
            <a:tailEnd/>
          </a:ln>
          <a:effectLst/>
        </p:spPr>
        <p:txBody>
          <a:bodyPr wrap="none" anchor="ctr"/>
          <a:lstStyle/>
          <a:p>
            <a:endParaRPr lang="en-US"/>
          </a:p>
        </p:txBody>
      </p:sp>
      <p:sp>
        <p:nvSpPr>
          <p:cNvPr id="674820" name="Line 4"/>
          <p:cNvSpPr>
            <a:spLocks noChangeShapeType="1"/>
          </p:cNvSpPr>
          <p:nvPr/>
        </p:nvSpPr>
        <p:spPr bwMode="auto">
          <a:xfrm>
            <a:off x="22034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1" name="Line 5"/>
          <p:cNvSpPr>
            <a:spLocks noChangeShapeType="1"/>
          </p:cNvSpPr>
          <p:nvPr/>
        </p:nvSpPr>
        <p:spPr bwMode="auto">
          <a:xfrm>
            <a:off x="102542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22" name="Line 6"/>
          <p:cNvSpPr>
            <a:spLocks noChangeShapeType="1"/>
          </p:cNvSpPr>
          <p:nvPr/>
        </p:nvSpPr>
        <p:spPr bwMode="auto">
          <a:xfrm>
            <a:off x="9518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23" name="Line 7"/>
          <p:cNvSpPr>
            <a:spLocks noChangeShapeType="1"/>
          </p:cNvSpPr>
          <p:nvPr/>
        </p:nvSpPr>
        <p:spPr bwMode="auto">
          <a:xfrm>
            <a:off x="56324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24" name="Line 8"/>
          <p:cNvSpPr>
            <a:spLocks noChangeShapeType="1"/>
          </p:cNvSpPr>
          <p:nvPr/>
        </p:nvSpPr>
        <p:spPr bwMode="auto">
          <a:xfrm>
            <a:off x="10247870" y="1338115"/>
            <a:ext cx="533400" cy="0"/>
          </a:xfrm>
          <a:prstGeom prst="line">
            <a:avLst/>
          </a:prstGeom>
          <a:noFill/>
          <a:ln w="25400">
            <a:solidFill>
              <a:schemeClr val="tx1"/>
            </a:solidFill>
            <a:round/>
            <a:headEnd/>
            <a:tailEnd/>
          </a:ln>
          <a:effectLst/>
        </p:spPr>
        <p:txBody>
          <a:bodyPr wrap="none" anchor="ctr"/>
          <a:lstStyle/>
          <a:p>
            <a:endParaRPr lang="en-US"/>
          </a:p>
        </p:txBody>
      </p:sp>
      <p:sp>
        <p:nvSpPr>
          <p:cNvPr id="674825" name="Text Box 9"/>
          <p:cNvSpPr txBox="1">
            <a:spLocks noChangeArrowheads="1"/>
          </p:cNvSpPr>
          <p:nvPr/>
        </p:nvSpPr>
        <p:spPr bwMode="auto">
          <a:xfrm>
            <a:off x="10247870" y="1042840"/>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674826" name="Line 10"/>
          <p:cNvSpPr>
            <a:spLocks noChangeShapeType="1"/>
          </p:cNvSpPr>
          <p:nvPr/>
        </p:nvSpPr>
        <p:spPr bwMode="auto">
          <a:xfrm>
            <a:off x="10787620" y="1185715"/>
            <a:ext cx="0" cy="228600"/>
          </a:xfrm>
          <a:prstGeom prst="line">
            <a:avLst/>
          </a:prstGeom>
          <a:noFill/>
          <a:ln w="25400">
            <a:solidFill>
              <a:schemeClr val="tx1"/>
            </a:solidFill>
            <a:round/>
            <a:headEnd/>
            <a:tailEnd/>
          </a:ln>
          <a:effectLst/>
        </p:spPr>
        <p:txBody>
          <a:bodyPr wrap="none" anchor="ctr"/>
          <a:lstStyle/>
          <a:p>
            <a:endParaRPr lang="en-US"/>
          </a:p>
        </p:txBody>
      </p:sp>
      <p:sp>
        <p:nvSpPr>
          <p:cNvPr id="674831" name="Rectangle 15"/>
          <p:cNvSpPr>
            <a:spLocks noChangeArrowheads="1"/>
          </p:cNvSpPr>
          <p:nvPr/>
        </p:nvSpPr>
        <p:spPr bwMode="auto">
          <a:xfrm>
            <a:off x="9465972" y="785814"/>
            <a:ext cx="948727" cy="461665"/>
          </a:xfrm>
          <a:prstGeom prst="rect">
            <a:avLst/>
          </a:prstGeom>
          <a:noFill/>
          <a:ln w="25400">
            <a:noFill/>
            <a:miter lim="800000"/>
            <a:headEnd/>
            <a:tailEnd/>
          </a:ln>
          <a:effectLst/>
        </p:spPr>
        <p:txBody>
          <a:bodyPr wrap="square">
            <a:spAutoFit/>
          </a:bodyPr>
          <a:lstStyle/>
          <a:p>
            <a:pPr eaLnBrk="0" hangingPunct="0"/>
            <a:r>
              <a:rPr lang="en-US" sz="2400" dirty="0">
                <a:latin typeface="Times" pitchFamily="18" charset="0"/>
              </a:rPr>
              <a:t>+</a:t>
            </a:r>
            <a:r>
              <a:rPr lang="en-US" sz="2400" dirty="0">
                <a:cs typeface="Arial" charset="0"/>
              </a:rPr>
              <a:t>∞</a:t>
            </a:r>
            <a:endParaRPr lang="en-US" sz="2400" dirty="0">
              <a:latin typeface="Symbol" pitchFamily="18" charset="2"/>
            </a:endParaRPr>
          </a:p>
        </p:txBody>
      </p:sp>
      <p:sp>
        <p:nvSpPr>
          <p:cNvPr id="674832" name="Rectangle 16"/>
          <p:cNvSpPr>
            <a:spLocks noChangeArrowheads="1"/>
          </p:cNvSpPr>
          <p:nvPr/>
        </p:nvSpPr>
        <p:spPr bwMode="auto">
          <a:xfrm>
            <a:off x="1674255" y="762001"/>
            <a:ext cx="980764" cy="461665"/>
          </a:xfrm>
          <a:prstGeom prst="rect">
            <a:avLst/>
          </a:prstGeom>
          <a:noFill/>
          <a:ln w="25400">
            <a:noFill/>
            <a:miter lim="800000"/>
            <a:headEnd/>
            <a:tailEnd/>
          </a:ln>
          <a:effectLst/>
        </p:spPr>
        <p:txBody>
          <a:bodyPr wrap="square">
            <a:spAutoFit/>
          </a:bodyPr>
          <a:lstStyle/>
          <a:p>
            <a:pPr eaLnBrk="0" hangingPunct="0"/>
            <a:r>
              <a:rPr lang="en-US" sz="2400" dirty="0">
                <a:cs typeface="Arial" charset="0"/>
              </a:rPr>
              <a:t>-∞</a:t>
            </a:r>
            <a:endParaRPr lang="en-US" sz="2400" dirty="0">
              <a:latin typeface="Symbol" pitchFamily="18" charset="2"/>
            </a:endParaRPr>
          </a:p>
        </p:txBody>
      </p:sp>
      <p:sp>
        <p:nvSpPr>
          <p:cNvPr id="674833" name="Text Box 17"/>
          <p:cNvSpPr txBox="1">
            <a:spLocks noChangeArrowheads="1"/>
          </p:cNvSpPr>
          <p:nvPr/>
        </p:nvSpPr>
        <p:spPr bwMode="auto">
          <a:xfrm>
            <a:off x="5334001" y="1600201"/>
            <a:ext cx="436563" cy="366713"/>
          </a:xfrm>
          <a:prstGeom prst="rect">
            <a:avLst/>
          </a:prstGeom>
          <a:noFill/>
          <a:ln w="25400">
            <a:noFill/>
            <a:miter lim="800000"/>
            <a:headEnd/>
            <a:tailEnd/>
          </a:ln>
          <a:effectLst/>
        </p:spPr>
        <p:txBody>
          <a:bodyPr wrap="none">
            <a:spAutoFit/>
          </a:bodyPr>
          <a:lstStyle/>
          <a:p>
            <a:pPr eaLnBrk="0" hangingPunct="0"/>
            <a:r>
              <a:rPr lang="en-US">
                <a:latin typeface="Helvetica" pitchFamily="34" charset="0"/>
                <a:sym typeface="Symbol" pitchFamily="18" charset="2"/>
              </a:rPr>
              <a:t></a:t>
            </a:r>
            <a:r>
              <a:rPr lang="en-US">
                <a:latin typeface="Helvetica" pitchFamily="34" charset="0"/>
              </a:rPr>
              <a:t>0</a:t>
            </a:r>
          </a:p>
        </p:txBody>
      </p:sp>
      <p:sp>
        <p:nvSpPr>
          <p:cNvPr id="674834" name="Line 18"/>
          <p:cNvSpPr>
            <a:spLocks noChangeShapeType="1"/>
          </p:cNvSpPr>
          <p:nvPr/>
        </p:nvSpPr>
        <p:spPr bwMode="auto">
          <a:xfrm>
            <a:off x="72326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5" name="Text Box 19"/>
          <p:cNvSpPr txBox="1">
            <a:spLocks noChangeArrowheads="1"/>
          </p:cNvSpPr>
          <p:nvPr/>
        </p:nvSpPr>
        <p:spPr bwMode="auto">
          <a:xfrm>
            <a:off x="6102350" y="914401"/>
            <a:ext cx="1130300" cy="366713"/>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6" name="Text Box 20"/>
          <p:cNvSpPr txBox="1">
            <a:spLocks noChangeArrowheads="1"/>
          </p:cNvSpPr>
          <p:nvPr/>
        </p:nvSpPr>
        <p:spPr bwMode="auto">
          <a:xfrm>
            <a:off x="7461250" y="914401"/>
            <a:ext cx="14732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37" name="Text Box 21"/>
          <p:cNvSpPr txBox="1">
            <a:spLocks noChangeArrowheads="1"/>
          </p:cNvSpPr>
          <p:nvPr/>
        </p:nvSpPr>
        <p:spPr bwMode="auto">
          <a:xfrm>
            <a:off x="4413249" y="928688"/>
            <a:ext cx="1206499" cy="366712"/>
          </a:xfrm>
          <a:prstGeom prst="rect">
            <a:avLst/>
          </a:prstGeom>
          <a:noFill/>
          <a:ln w="25400">
            <a:noFill/>
            <a:miter lim="800000"/>
            <a:headEnd/>
            <a:tailEnd/>
          </a:ln>
          <a:effectLst/>
        </p:spPr>
        <p:txBody>
          <a:bodyPr wrap="square">
            <a:spAutoFit/>
          </a:bodyPr>
          <a:lstStyle/>
          <a:p>
            <a:pPr algn="ctr" eaLnBrk="0" hangingPunct="0"/>
            <a:r>
              <a:rPr lang="en-US" dirty="0">
                <a:latin typeface="Helvetica" pitchFamily="34" charset="0"/>
              </a:rPr>
              <a:t>-</a:t>
            </a:r>
            <a:r>
              <a:rPr lang="en-US" dirty="0" err="1">
                <a:latin typeface="Helvetica" pitchFamily="34" charset="0"/>
              </a:rPr>
              <a:t>Denorm</a:t>
            </a:r>
            <a:endParaRPr lang="en-US" dirty="0">
              <a:latin typeface="Helvetica" pitchFamily="34" charset="0"/>
            </a:endParaRPr>
          </a:p>
        </p:txBody>
      </p:sp>
      <p:sp>
        <p:nvSpPr>
          <p:cNvPr id="674838" name="Line 22"/>
          <p:cNvSpPr>
            <a:spLocks noChangeShapeType="1"/>
          </p:cNvSpPr>
          <p:nvPr/>
        </p:nvSpPr>
        <p:spPr bwMode="auto">
          <a:xfrm>
            <a:off x="4413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39" name="Text Box 23"/>
          <p:cNvSpPr txBox="1">
            <a:spLocks noChangeArrowheads="1"/>
          </p:cNvSpPr>
          <p:nvPr/>
        </p:nvSpPr>
        <p:spPr bwMode="auto">
          <a:xfrm>
            <a:off x="2768600" y="914401"/>
            <a:ext cx="141605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-Normalized</a:t>
            </a:r>
          </a:p>
        </p:txBody>
      </p:sp>
      <p:sp>
        <p:nvSpPr>
          <p:cNvPr id="674840" name="Line 24"/>
          <p:cNvSpPr>
            <a:spLocks noChangeShapeType="1"/>
          </p:cNvSpPr>
          <p:nvPr/>
        </p:nvSpPr>
        <p:spPr bwMode="auto">
          <a:xfrm>
            <a:off x="6089650" y="1143000"/>
            <a:ext cx="0" cy="304800"/>
          </a:xfrm>
          <a:prstGeom prst="line">
            <a:avLst/>
          </a:prstGeom>
          <a:noFill/>
          <a:ln w="25400">
            <a:solidFill>
              <a:schemeClr val="tx1"/>
            </a:solidFill>
            <a:prstDash val="sysDot"/>
            <a:round/>
            <a:headEnd/>
            <a:tailEnd/>
          </a:ln>
          <a:effectLst/>
        </p:spPr>
        <p:txBody>
          <a:bodyPr wrap="none" anchor="ctr"/>
          <a:lstStyle/>
          <a:p>
            <a:endParaRPr lang="en-US"/>
          </a:p>
        </p:txBody>
      </p:sp>
      <p:sp>
        <p:nvSpPr>
          <p:cNvPr id="674841" name="Line 25"/>
          <p:cNvSpPr>
            <a:spLocks noChangeShapeType="1"/>
          </p:cNvSpPr>
          <p:nvPr/>
        </p:nvSpPr>
        <p:spPr bwMode="auto">
          <a:xfrm>
            <a:off x="5861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2" name="Line 26"/>
          <p:cNvSpPr>
            <a:spLocks noChangeShapeType="1"/>
          </p:cNvSpPr>
          <p:nvPr/>
        </p:nvSpPr>
        <p:spPr bwMode="auto">
          <a:xfrm>
            <a:off x="92900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3" name="Line 27"/>
          <p:cNvSpPr>
            <a:spLocks noChangeShapeType="1"/>
          </p:cNvSpPr>
          <p:nvPr/>
        </p:nvSpPr>
        <p:spPr bwMode="auto">
          <a:xfrm>
            <a:off x="2508250" y="1143000"/>
            <a:ext cx="0" cy="304800"/>
          </a:xfrm>
          <a:prstGeom prst="line">
            <a:avLst/>
          </a:prstGeom>
          <a:noFill/>
          <a:ln w="25400">
            <a:solidFill>
              <a:schemeClr val="tx1"/>
            </a:solidFill>
            <a:round/>
            <a:headEnd/>
            <a:tailEnd/>
          </a:ln>
          <a:effectLst/>
        </p:spPr>
        <p:txBody>
          <a:bodyPr wrap="none" anchor="ctr"/>
          <a:lstStyle/>
          <a:p>
            <a:endParaRPr lang="en-US"/>
          </a:p>
        </p:txBody>
      </p:sp>
      <p:sp>
        <p:nvSpPr>
          <p:cNvPr id="674844" name="Line 28"/>
          <p:cNvSpPr>
            <a:spLocks noChangeShapeType="1"/>
          </p:cNvSpPr>
          <p:nvPr/>
        </p:nvSpPr>
        <p:spPr bwMode="auto">
          <a:xfrm flipV="1">
            <a:off x="56324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5" name="Line 29"/>
          <p:cNvSpPr>
            <a:spLocks noChangeShapeType="1"/>
          </p:cNvSpPr>
          <p:nvPr/>
        </p:nvSpPr>
        <p:spPr bwMode="auto">
          <a:xfrm flipH="1" flipV="1">
            <a:off x="5861050" y="1285875"/>
            <a:ext cx="228600" cy="381000"/>
          </a:xfrm>
          <a:prstGeom prst="line">
            <a:avLst/>
          </a:prstGeom>
          <a:noFill/>
          <a:ln w="25400">
            <a:solidFill>
              <a:schemeClr val="tx1"/>
            </a:solidFill>
            <a:round/>
            <a:headEnd/>
            <a:tailEnd type="triangle" w="med" len="med"/>
          </a:ln>
          <a:effectLst/>
        </p:spPr>
        <p:txBody>
          <a:bodyPr/>
          <a:lstStyle/>
          <a:p>
            <a:endParaRPr lang="en-US"/>
          </a:p>
        </p:txBody>
      </p:sp>
      <p:sp>
        <p:nvSpPr>
          <p:cNvPr id="674846" name="Rectangle 30"/>
          <p:cNvSpPr>
            <a:spLocks noChangeArrowheads="1"/>
          </p:cNvSpPr>
          <p:nvPr/>
        </p:nvSpPr>
        <p:spPr bwMode="auto">
          <a:xfrm>
            <a:off x="5943600" y="1603376"/>
            <a:ext cx="444500" cy="366713"/>
          </a:xfrm>
          <a:prstGeom prst="rect">
            <a:avLst/>
          </a:prstGeom>
          <a:noFill/>
          <a:ln w="25400">
            <a:noFill/>
            <a:miter lim="800000"/>
            <a:headEnd/>
            <a:tailEnd/>
          </a:ln>
          <a:effectLst/>
        </p:spPr>
        <p:txBody>
          <a:bodyPr wrap="none">
            <a:spAutoFit/>
          </a:bodyPr>
          <a:lstStyle/>
          <a:p>
            <a:pPr eaLnBrk="0" hangingPunct="0"/>
            <a:r>
              <a:rPr lang="en-US" dirty="0">
                <a:latin typeface="Helvetica" pitchFamily="34" charset="0"/>
              </a:rPr>
              <a:t>+0</a:t>
            </a:r>
          </a:p>
        </p:txBody>
      </p:sp>
      <p:graphicFrame>
        <p:nvGraphicFramePr>
          <p:cNvPr id="3" name="Table 2"/>
          <p:cNvGraphicFramePr>
            <a:graphicFrameLocks noGrp="1"/>
          </p:cNvGraphicFramePr>
          <p:nvPr>
            <p:extLst>
              <p:ext uri="{D42A27DB-BD31-4B8C-83A1-F6EECF244321}">
                <p14:modId xmlns:p14="http://schemas.microsoft.com/office/powerpoint/2010/main" val="1680477592"/>
              </p:ext>
            </p:extLst>
          </p:nvPr>
        </p:nvGraphicFramePr>
        <p:xfrm>
          <a:off x="1634420" y="2798036"/>
          <a:ext cx="8915400" cy="3373120"/>
        </p:xfrm>
        <a:graphic>
          <a:graphicData uri="http://schemas.openxmlformats.org/drawingml/2006/table">
            <a:tbl>
              <a:tblPr firstRow="1" bandRow="1">
                <a:tableStyleId>{21E4AEA4-8DFA-4A89-87EB-49C32662AFE0}</a:tableStyleId>
              </a:tblPr>
              <a:tblGrid>
                <a:gridCol w="11430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gridCol w="3810000">
                  <a:extLst>
                    <a:ext uri="{9D8B030D-6E8A-4147-A177-3AD203B41FA5}">
                      <a16:colId xmlns:a16="http://schemas.microsoft.com/office/drawing/2014/main" val="20002"/>
                    </a:ext>
                  </a:extLst>
                </a:gridCol>
              </a:tblGrid>
              <a:tr h="370840">
                <a:tc>
                  <a:txBody>
                    <a:bodyPr/>
                    <a:lstStyle/>
                    <a:p>
                      <a:endParaRPr lang="en-US" sz="2000" dirty="0"/>
                    </a:p>
                  </a:txBody>
                  <a:tcPr/>
                </a:tc>
                <a:tc>
                  <a:txBody>
                    <a:bodyPr/>
                    <a:lstStyle/>
                    <a:p>
                      <a:r>
                        <a:rPr lang="en-US" sz="2000" dirty="0"/>
                        <a:t>Normalized</a:t>
                      </a:r>
                    </a:p>
                  </a:txBody>
                  <a:tcPr/>
                </a:tc>
                <a:tc>
                  <a:txBody>
                    <a:bodyPr/>
                    <a:lstStyle/>
                    <a:p>
                      <a:r>
                        <a:rPr lang="en-US" sz="2000" dirty="0" err="1"/>
                        <a:t>Denormalized</a:t>
                      </a:r>
                      <a:endParaRPr lang="en-US" sz="2000" dirty="0"/>
                    </a:p>
                  </a:txBody>
                  <a:tcPr/>
                </a:tc>
                <a:extLst>
                  <a:ext uri="{0D108BD9-81ED-4DB2-BD59-A6C34878D82A}">
                    <a16:rowId xmlns:a16="http://schemas.microsoft.com/office/drawing/2014/main" val="10000"/>
                  </a:ext>
                </a:extLst>
              </a:tr>
              <a:tr h="370840">
                <a:tc>
                  <a:txBody>
                    <a:bodyPr/>
                    <a:lstStyle/>
                    <a:p>
                      <a:r>
                        <a:rPr lang="en-US" sz="2000" dirty="0"/>
                        <a:t>s</a:t>
                      </a:r>
                    </a:p>
                  </a:txBody>
                  <a:tcPr/>
                </a:tc>
                <a:tc>
                  <a:txBody>
                    <a:bodyPr/>
                    <a:lstStyle/>
                    <a:p>
                      <a:r>
                        <a:rPr lang="en-US" sz="2000" baseline="0" dirty="0"/>
                        <a:t>0/1 means +/-</a:t>
                      </a:r>
                      <a:endParaRPr lang="en-US" sz="2000" dirty="0"/>
                    </a:p>
                  </a:txBody>
                  <a:tcPr/>
                </a:tc>
                <a:tc>
                  <a:txBody>
                    <a:bodyPr/>
                    <a:lstStyle/>
                    <a:p>
                      <a:r>
                        <a:rPr lang="en-US" sz="2000" baseline="0" dirty="0"/>
                        <a:t>0/1 means +/-</a:t>
                      </a:r>
                      <a:endParaRPr lang="en-US" sz="2000" dirty="0"/>
                    </a:p>
                  </a:txBody>
                  <a:tcPr/>
                </a:tc>
                <a:extLst>
                  <a:ext uri="{0D108BD9-81ED-4DB2-BD59-A6C34878D82A}">
                    <a16:rowId xmlns:a16="http://schemas.microsoft.com/office/drawing/2014/main" val="10001"/>
                  </a:ext>
                </a:extLst>
              </a:tr>
              <a:tr h="370840">
                <a:tc>
                  <a:txBody>
                    <a:bodyPr/>
                    <a:lstStyle/>
                    <a:p>
                      <a:r>
                        <a:rPr lang="en-US" sz="2000" dirty="0" err="1"/>
                        <a:t>exp</a:t>
                      </a:r>
                      <a:r>
                        <a:rPr lang="en-US" sz="2000" dirty="0"/>
                        <a:t> </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exp </a:t>
                      </a:r>
                      <a:r>
                        <a:rPr lang="en-US" sz="2000" dirty="0">
                          <a:sym typeface="Symbol" pitchFamily="18" charset="2"/>
                        </a:rPr>
                        <a:t></a:t>
                      </a:r>
                      <a:r>
                        <a:rPr lang="en-US" sz="2000" dirty="0"/>
                        <a:t> 000…0</a:t>
                      </a:r>
                      <a:r>
                        <a:rPr lang="en-US" sz="2000" baseline="-25000" dirty="0"/>
                        <a:t>2</a:t>
                      </a:r>
                      <a:r>
                        <a:rPr lang="en-US" sz="2000" dirty="0"/>
                        <a:t> and exp </a:t>
                      </a:r>
                      <a:r>
                        <a:rPr lang="en-US" sz="2000" dirty="0">
                          <a:sym typeface="Symbol" pitchFamily="18" charset="2"/>
                        </a:rPr>
                        <a:t></a:t>
                      </a:r>
                      <a:r>
                        <a:rPr lang="en-US" sz="2000" dirty="0"/>
                        <a:t> 111…1</a:t>
                      </a:r>
                      <a:r>
                        <a:rPr lang="en-US" sz="2000" baseline="-25000" dirty="0"/>
                        <a:t>2</a:t>
                      </a:r>
                      <a:endParaRPr lang="en-US" sz="2000" dirty="0"/>
                    </a:p>
                  </a:txBody>
                  <a:tcPr/>
                </a:tc>
                <a:tc>
                  <a:txBody>
                    <a:bodyPr/>
                    <a:lstStyle/>
                    <a:p>
                      <a:r>
                        <a:rPr lang="en-US" sz="2000" dirty="0" err="1"/>
                        <a:t>exp</a:t>
                      </a:r>
                      <a:r>
                        <a:rPr lang="en-US" sz="2000" dirty="0"/>
                        <a:t> = 000…0</a:t>
                      </a:r>
                      <a:r>
                        <a:rPr lang="en-US" sz="2000" baseline="-25000" dirty="0"/>
                        <a:t>2</a:t>
                      </a:r>
                      <a:endParaRPr lang="en-US" sz="2000" dirty="0"/>
                    </a:p>
                  </a:txBody>
                  <a:tcPr/>
                </a:tc>
                <a:extLst>
                  <a:ext uri="{0D108BD9-81ED-4DB2-BD59-A6C34878D82A}">
                    <a16:rowId xmlns:a16="http://schemas.microsoft.com/office/drawing/2014/main" val="10002"/>
                  </a:ext>
                </a:extLst>
              </a:tr>
              <a:tr h="370840">
                <a:tc>
                  <a:txBody>
                    <a:bodyPr/>
                    <a:lstStyle/>
                    <a:p>
                      <a:r>
                        <a:rPr lang="en-US" sz="2000" dirty="0" err="1"/>
                        <a:t>frac</a:t>
                      </a:r>
                      <a:endParaRPr lang="en-US" sz="2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endParaRPr lang="en-US" sz="2000" baseline="-25000" dirty="0"/>
                    </a:p>
                  </a:txBody>
                  <a:tcPr/>
                </a:tc>
                <a:extLst>
                  <a:ext uri="{0D108BD9-81ED-4DB2-BD59-A6C34878D82A}">
                    <a16:rowId xmlns:a16="http://schemas.microsoft.com/office/drawing/2014/main" val="10003"/>
                  </a:ext>
                </a:extLst>
              </a:tr>
              <a:tr h="37084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Bias=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2</a:t>
                      </a:r>
                      <a:r>
                        <a:rPr lang="en-US" sz="2000" baseline="30000" dirty="0"/>
                        <a:t>(k-1)</a:t>
                      </a:r>
                      <a:r>
                        <a:rPr lang="en-US" sz="2000" dirty="0"/>
                        <a:t> – 1, for </a:t>
                      </a:r>
                      <a:r>
                        <a:rPr lang="en-US" sz="2000" i="1" dirty="0"/>
                        <a:t>k</a:t>
                      </a:r>
                      <a:r>
                        <a:rPr lang="en-US" sz="2000" dirty="0"/>
                        <a:t> exponent bits</a:t>
                      </a:r>
                    </a:p>
                  </a:txBody>
                  <a:tcPr/>
                </a:tc>
                <a:extLst>
                  <a:ext uri="{0D108BD9-81ED-4DB2-BD59-A6C34878D82A}">
                    <a16:rowId xmlns:a16="http://schemas.microsoft.com/office/drawing/2014/main" val="10004"/>
                  </a:ext>
                </a:extLst>
              </a:tr>
              <a:tr h="370840">
                <a:tc>
                  <a:txBody>
                    <a:bodyPr/>
                    <a:lstStyle/>
                    <a:p>
                      <a:r>
                        <a:rPr lang="en-US" sz="2000" dirty="0"/>
                        <a:t>E=</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err="1"/>
                        <a:t>exp</a:t>
                      </a:r>
                      <a:r>
                        <a:rPr lang="en-US" sz="2000" dirty="0"/>
                        <a:t> – Bias</a:t>
                      </a:r>
                    </a:p>
                  </a:txBody>
                  <a:tcPr/>
                </a:tc>
                <a:tc>
                  <a:txBody>
                    <a:bodyPr/>
                    <a:lstStyle/>
                    <a:p>
                      <a:r>
                        <a:rPr lang="en-US" sz="2000" dirty="0"/>
                        <a:t>1 – Bias</a:t>
                      </a:r>
                    </a:p>
                  </a:txBody>
                  <a:tcPr/>
                </a:tc>
                <a:extLst>
                  <a:ext uri="{0D108BD9-81ED-4DB2-BD59-A6C34878D82A}">
                    <a16:rowId xmlns:a16="http://schemas.microsoft.com/office/drawing/2014/main" val="10005"/>
                  </a:ext>
                </a:extLst>
              </a:tr>
              <a:tr h="370840">
                <a:tc>
                  <a:txBody>
                    <a:bodyPr/>
                    <a:lstStyle/>
                    <a:p>
                      <a:r>
                        <a:rPr lang="en-US" sz="2000" dirty="0"/>
                        <a:t>M=</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1.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a:t>
                      </a:r>
                      <a:r>
                        <a:rPr lang="en-US" sz="2000" dirty="0"/>
                        <a:t>1.frac</a:t>
                      </a:r>
                      <a:endParaRPr lang="en-US" sz="2000" baseline="-25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000" dirty="0"/>
                        <a:t>0. x</a:t>
                      </a:r>
                      <a:r>
                        <a:rPr lang="en-US" sz="2000" baseline="-25000" dirty="0"/>
                        <a:t>1</a:t>
                      </a:r>
                      <a:r>
                        <a:rPr lang="en-US" sz="2000" dirty="0"/>
                        <a:t>x</a:t>
                      </a:r>
                      <a:r>
                        <a:rPr lang="en-US" sz="2000" baseline="-25000" dirty="0"/>
                        <a:t>2</a:t>
                      </a:r>
                      <a:r>
                        <a:rPr lang="en-US" sz="2000" dirty="0"/>
                        <a:t>x</a:t>
                      </a:r>
                      <a:r>
                        <a:rPr lang="en-US" sz="2000" baseline="-25000" dirty="0"/>
                        <a:t>3</a:t>
                      </a:r>
                      <a:r>
                        <a:rPr lang="en-US" sz="2000" dirty="0"/>
                        <a:t>…</a:t>
                      </a:r>
                      <a:r>
                        <a:rPr lang="en-US" sz="2000" dirty="0" err="1"/>
                        <a:t>x</a:t>
                      </a:r>
                      <a:r>
                        <a:rPr lang="en-US" sz="2000" baseline="-25000" dirty="0" err="1"/>
                        <a:t>j</a:t>
                      </a:r>
                      <a:r>
                        <a:rPr lang="en-US" sz="2000" baseline="0" dirty="0"/>
                        <a:t>    a.k.a.    0</a:t>
                      </a:r>
                      <a:r>
                        <a:rPr lang="en-US" sz="2000" dirty="0"/>
                        <a:t>.frac</a:t>
                      </a:r>
                      <a:endParaRPr lang="en-US" sz="2000" baseline="-25000" dirty="0"/>
                    </a:p>
                  </a:txBody>
                  <a:tcPr/>
                </a:tc>
                <a:extLst>
                  <a:ext uri="{0D108BD9-81ED-4DB2-BD59-A6C34878D82A}">
                    <a16:rowId xmlns:a16="http://schemas.microsoft.com/office/drawing/2014/main" val="10006"/>
                  </a:ext>
                </a:extLst>
              </a:tr>
              <a:tr h="370840">
                <a:tc>
                  <a:txBody>
                    <a:bodyPr/>
                    <a:lstStyle/>
                    <a:p>
                      <a:r>
                        <a:rPr lang="en-US" sz="2000" dirty="0"/>
                        <a:t>V=</a:t>
                      </a:r>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(1.frac) × 2</a:t>
                      </a:r>
                      <a:r>
                        <a:rPr lang="en-US" sz="2000" baseline="30000" dirty="0"/>
                        <a:t>(</a:t>
                      </a:r>
                      <a:r>
                        <a:rPr lang="en-US" sz="2000" baseline="30000" dirty="0" err="1"/>
                        <a:t>exp</a:t>
                      </a:r>
                      <a:r>
                        <a:rPr lang="en-US" sz="2000" baseline="30000" dirty="0"/>
                        <a:t>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tc>
                  <a:txBody>
                    <a:bodyPr/>
                    <a:lstStyle/>
                    <a:p>
                      <a:pPr marL="0" marR="0" lvl="1" indent="0" algn="l" defTabSz="457200" rtl="0" eaLnBrk="1" fontAlgn="auto" latinLnBrk="0" hangingPunct="1">
                        <a:lnSpc>
                          <a:spcPct val="100000"/>
                        </a:lnSpc>
                        <a:spcBef>
                          <a:spcPts val="0"/>
                        </a:spcBef>
                        <a:spcAft>
                          <a:spcPts val="0"/>
                        </a:spcAft>
                        <a:buClrTx/>
                        <a:buSzTx/>
                        <a:buFontTx/>
                        <a:buNone/>
                        <a:tabLst/>
                        <a:defRPr/>
                      </a:pPr>
                      <a:r>
                        <a:rPr lang="en-US" sz="2000" dirty="0"/>
                        <a:t>(–1)</a:t>
                      </a:r>
                      <a:r>
                        <a:rPr lang="en-US" sz="2000" baseline="30000" dirty="0"/>
                        <a:t>s</a:t>
                      </a:r>
                      <a:r>
                        <a:rPr lang="en-US" sz="2000" dirty="0"/>
                        <a:t> × (0.frac) × 2</a:t>
                      </a:r>
                      <a:r>
                        <a:rPr lang="en-US" sz="2000" baseline="30000" dirty="0"/>
                        <a:t>(1 – Bias)</a:t>
                      </a:r>
                    </a:p>
                    <a:p>
                      <a:pPr marL="0" marR="0" lvl="1" indent="0" algn="l" defTabSz="457200" rtl="0" eaLnBrk="1" fontAlgn="auto" latinLnBrk="0" hangingPunct="1">
                        <a:lnSpc>
                          <a:spcPct val="100000"/>
                        </a:lnSpc>
                        <a:spcBef>
                          <a:spcPts val="0"/>
                        </a:spcBef>
                        <a:spcAft>
                          <a:spcPts val="0"/>
                        </a:spcAft>
                        <a:buClrTx/>
                        <a:buSzTx/>
                        <a:buFontTx/>
                        <a:buNone/>
                        <a:tabLst/>
                        <a:defRPr/>
                      </a:pPr>
                      <a:endParaRPr lang="en-US" sz="2000" i="1" baseline="30000" dirty="0"/>
                    </a:p>
                  </a:txBody>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4" name="Rectangle 3"/>
              <p:cNvSpPr/>
              <p:nvPr/>
            </p:nvSpPr>
            <p:spPr>
              <a:xfrm>
                <a:off x="3920538" y="2125665"/>
                <a:ext cx="3700052" cy="523220"/>
              </a:xfrm>
              <a:prstGeom prst="rect">
                <a:avLst/>
              </a:prstGeom>
            </p:spPr>
            <p:txBody>
              <a:bodyPr wrap="none">
                <a:spAutoFit/>
              </a:bodyPr>
              <a:lstStyle/>
              <a:p>
                <a:pPr lvl="1"/>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𝑉</m:t>
                      </m:r>
                      <m:r>
                        <a:rPr lang="en-US" sz="2800" b="0" i="1" smtClean="0">
                          <a:latin typeface="Cambria Math" panose="02040503050406030204" pitchFamily="18" charset="0"/>
                        </a:rPr>
                        <m:t>= </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(−1)</m:t>
                          </m:r>
                        </m:e>
                        <m:sup>
                          <m:r>
                            <a:rPr lang="en-US" sz="2800" b="0" i="1" smtClean="0">
                              <a:latin typeface="Cambria Math" panose="02040503050406030204" pitchFamily="18" charset="0"/>
                            </a:rPr>
                            <m:t>𝑠</m:t>
                          </m:r>
                        </m:sup>
                      </m:sSup>
                      <m:r>
                        <a:rPr lang="en-US" sz="2800" b="0" i="1" smtClean="0">
                          <a:latin typeface="Cambria Math" panose="02040503050406030204" pitchFamily="18" charset="0"/>
                        </a:rPr>
                        <m:t>∗</m:t>
                      </m:r>
                      <m:r>
                        <a:rPr lang="en-US" sz="2800" b="0" i="1" smtClean="0">
                          <a:latin typeface="Cambria Math" panose="02040503050406030204" pitchFamily="18" charset="0"/>
                        </a:rPr>
                        <m:t>𝑀</m:t>
                      </m:r>
                      <m:r>
                        <a:rPr lang="en-US" sz="2800" b="0" i="1" smtClean="0">
                          <a:latin typeface="Cambria Math" panose="02040503050406030204" pitchFamily="18" charset="0"/>
                        </a:rPr>
                        <m:t>∗</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𝐸</m:t>
                          </m:r>
                        </m:sup>
                      </m:sSup>
                    </m:oMath>
                  </m:oMathPara>
                </a14:m>
                <a:endParaRPr lang="en-US" sz="2800" baseline="30000" dirty="0"/>
              </a:p>
            </p:txBody>
          </p:sp>
        </mc:Choice>
        <mc:Fallback xmlns="">
          <p:sp>
            <p:nvSpPr>
              <p:cNvPr id="4" name="Rectangle 3"/>
              <p:cNvSpPr>
                <a:spLocks noRot="1" noChangeAspect="1" noMove="1" noResize="1" noEditPoints="1" noAdjustHandles="1" noChangeArrowheads="1" noChangeShapeType="1" noTextEdit="1"/>
              </p:cNvSpPr>
              <p:nvPr/>
            </p:nvSpPr>
            <p:spPr>
              <a:xfrm>
                <a:off x="3920538" y="2125665"/>
                <a:ext cx="3700052" cy="523220"/>
              </a:xfrm>
              <a:prstGeom prst="rect">
                <a:avLst/>
              </a:prstGeom>
              <a:blipFill>
                <a:blip r:embed="rId3"/>
                <a:stretch>
                  <a:fillRect/>
                </a:stretch>
              </a:blipFill>
            </p:spPr>
            <p:txBody>
              <a:bodyPr/>
              <a:lstStyle/>
              <a:p>
                <a:r>
                  <a:rPr lang="en-US">
                    <a:noFill/>
                  </a:rPr>
                  <a:t> </a:t>
                </a:r>
              </a:p>
            </p:txBody>
          </p:sp>
        </mc:Fallback>
      </mc:AlternateContent>
      <p:sp>
        <p:nvSpPr>
          <p:cNvPr id="5" name="Slide Number Placeholder 4">
            <a:extLst>
              <a:ext uri="{FF2B5EF4-FFF2-40B4-BE49-F238E27FC236}">
                <a16:creationId xmlns:a16="http://schemas.microsoft.com/office/drawing/2014/main" id="{FA815F60-4B6F-443C-90F0-934B1B3CCA75}"/>
              </a:ext>
            </a:extLst>
          </p:cNvPr>
          <p:cNvSpPr>
            <a:spLocks noGrp="1"/>
          </p:cNvSpPr>
          <p:nvPr>
            <p:ph type="sldNum" sz="quarter" idx="12"/>
          </p:nvPr>
        </p:nvSpPr>
        <p:spPr/>
        <p:txBody>
          <a:bodyPr/>
          <a:lstStyle/>
          <a:p>
            <a:fld id="{0778C724-3839-4D76-A707-B4C23905D055}" type="slidenum">
              <a:rPr lang="en-US" smtClean="0"/>
              <a:t>29</a:t>
            </a:fld>
            <a:endParaRPr lang="en-US"/>
          </a:p>
        </p:txBody>
      </p:sp>
      <p:sp>
        <p:nvSpPr>
          <p:cNvPr id="37" name="Line 5">
            <a:extLst>
              <a:ext uri="{FF2B5EF4-FFF2-40B4-BE49-F238E27FC236}">
                <a16:creationId xmlns:a16="http://schemas.microsoft.com/office/drawing/2014/main" id="{DCA183C3-F66A-4460-A0F8-230458092889}"/>
              </a:ext>
            </a:extLst>
          </p:cNvPr>
          <p:cNvSpPr>
            <a:spLocks noChangeShapeType="1"/>
          </p:cNvSpPr>
          <p:nvPr/>
        </p:nvSpPr>
        <p:spPr bwMode="auto">
          <a:xfrm>
            <a:off x="966587" y="1175277"/>
            <a:ext cx="0" cy="228600"/>
          </a:xfrm>
          <a:prstGeom prst="line">
            <a:avLst/>
          </a:prstGeom>
          <a:noFill/>
          <a:ln w="25400">
            <a:solidFill>
              <a:schemeClr val="tx1"/>
            </a:solidFill>
            <a:round/>
            <a:headEnd/>
            <a:tailEnd/>
          </a:ln>
          <a:effectLst/>
        </p:spPr>
        <p:txBody>
          <a:bodyPr wrap="none" anchor="ctr"/>
          <a:lstStyle/>
          <a:p>
            <a:endParaRPr lang="en-US"/>
          </a:p>
        </p:txBody>
      </p:sp>
      <p:sp>
        <p:nvSpPr>
          <p:cNvPr id="38" name="Line 8">
            <a:extLst>
              <a:ext uri="{FF2B5EF4-FFF2-40B4-BE49-F238E27FC236}">
                <a16:creationId xmlns:a16="http://schemas.microsoft.com/office/drawing/2014/main" id="{E81E4C25-DFC4-46FC-9C03-57E13FCD2629}"/>
              </a:ext>
            </a:extLst>
          </p:cNvPr>
          <p:cNvSpPr>
            <a:spLocks noChangeShapeType="1"/>
          </p:cNvSpPr>
          <p:nvPr/>
        </p:nvSpPr>
        <p:spPr bwMode="auto">
          <a:xfrm>
            <a:off x="960237" y="1327677"/>
            <a:ext cx="533400" cy="0"/>
          </a:xfrm>
          <a:prstGeom prst="line">
            <a:avLst/>
          </a:prstGeom>
          <a:noFill/>
          <a:ln w="25400">
            <a:solidFill>
              <a:schemeClr val="tx1"/>
            </a:solidFill>
            <a:round/>
            <a:headEnd/>
            <a:tailEnd/>
          </a:ln>
          <a:effectLst/>
        </p:spPr>
        <p:txBody>
          <a:bodyPr wrap="none" anchor="ctr"/>
          <a:lstStyle/>
          <a:p>
            <a:endParaRPr lang="en-US"/>
          </a:p>
        </p:txBody>
      </p:sp>
      <p:sp>
        <p:nvSpPr>
          <p:cNvPr id="39" name="Text Box 9">
            <a:extLst>
              <a:ext uri="{FF2B5EF4-FFF2-40B4-BE49-F238E27FC236}">
                <a16:creationId xmlns:a16="http://schemas.microsoft.com/office/drawing/2014/main" id="{60B1DA3F-282D-40C6-B73B-98A137418185}"/>
              </a:ext>
            </a:extLst>
          </p:cNvPr>
          <p:cNvSpPr txBox="1">
            <a:spLocks noChangeArrowheads="1"/>
          </p:cNvSpPr>
          <p:nvPr/>
        </p:nvSpPr>
        <p:spPr bwMode="auto">
          <a:xfrm>
            <a:off x="960237" y="1032402"/>
            <a:ext cx="539750"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NaN</a:t>
            </a:r>
          </a:p>
        </p:txBody>
      </p:sp>
      <p:sp>
        <p:nvSpPr>
          <p:cNvPr id="40" name="Line 10">
            <a:extLst>
              <a:ext uri="{FF2B5EF4-FFF2-40B4-BE49-F238E27FC236}">
                <a16:creationId xmlns:a16="http://schemas.microsoft.com/office/drawing/2014/main" id="{DADDF7F2-41FB-43E5-8DEA-A41E5612EA53}"/>
              </a:ext>
            </a:extLst>
          </p:cNvPr>
          <p:cNvSpPr>
            <a:spLocks noChangeShapeType="1"/>
          </p:cNvSpPr>
          <p:nvPr/>
        </p:nvSpPr>
        <p:spPr bwMode="auto">
          <a:xfrm>
            <a:off x="1499987" y="1175277"/>
            <a:ext cx="0" cy="228600"/>
          </a:xfrm>
          <a:prstGeom prst="line">
            <a:avLst/>
          </a:prstGeom>
          <a:noFill/>
          <a:ln w="25400">
            <a:solidFill>
              <a:schemeClr val="tx1"/>
            </a:solidFill>
            <a:round/>
            <a:headEnd/>
            <a:tailEnd/>
          </a:ln>
          <a:effectLst/>
        </p:spPr>
        <p:txBody>
          <a:bodyPr wrap="none" anchor="ctr"/>
          <a:lstStyle/>
          <a:p>
            <a:endParaRPr lang="en-US"/>
          </a:p>
        </p:txBody>
      </p:sp>
    </p:spTree>
    <p:extLst>
      <p:ext uri="{BB962C8B-B14F-4D97-AF65-F5344CB8AC3E}">
        <p14:creationId xmlns:p14="http://schemas.microsoft.com/office/powerpoint/2010/main" val="980514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EC5A5-0341-46B4-96A6-BD10548A53C2}"/>
              </a:ext>
            </a:extLst>
          </p:cNvPr>
          <p:cNvSpPr>
            <a:spLocks noGrp="1"/>
          </p:cNvSpPr>
          <p:nvPr>
            <p:ph type="title"/>
          </p:nvPr>
        </p:nvSpPr>
        <p:spPr/>
        <p:txBody>
          <a:bodyPr/>
          <a:lstStyle/>
          <a:p>
            <a:r>
              <a:rPr lang="en-US" dirty="0"/>
              <a:t>Administrivia</a:t>
            </a:r>
          </a:p>
        </p:txBody>
      </p:sp>
      <p:sp>
        <p:nvSpPr>
          <p:cNvPr id="3" name="Content Placeholder 2">
            <a:extLst>
              <a:ext uri="{FF2B5EF4-FFF2-40B4-BE49-F238E27FC236}">
                <a16:creationId xmlns:a16="http://schemas.microsoft.com/office/drawing/2014/main" id="{72C74925-09A9-4427-9754-4B44213F2687}"/>
              </a:ext>
            </a:extLst>
          </p:cNvPr>
          <p:cNvSpPr>
            <a:spLocks noGrp="1"/>
          </p:cNvSpPr>
          <p:nvPr>
            <p:ph idx="1"/>
          </p:nvPr>
        </p:nvSpPr>
        <p:spPr/>
        <p:txBody>
          <a:bodyPr/>
          <a:lstStyle/>
          <a:p>
            <a:r>
              <a:rPr lang="en-US" dirty="0"/>
              <a:t>Homework 1 due today! (11:59 pm Central)</a:t>
            </a:r>
          </a:p>
          <a:p>
            <a:pPr lvl="1"/>
            <a:r>
              <a:rPr lang="en-US" dirty="0"/>
              <a:t>Submit on </a:t>
            </a:r>
            <a:r>
              <a:rPr lang="en-US" dirty="0" err="1"/>
              <a:t>Gradescope</a:t>
            </a:r>
            <a:endParaRPr lang="en-US" dirty="0"/>
          </a:p>
          <a:p>
            <a:pPr lvl="1"/>
            <a:r>
              <a:rPr lang="en-US" dirty="0"/>
              <a:t>About half of the class has submitted so far 🧡</a:t>
            </a:r>
          </a:p>
          <a:p>
            <a:endParaRPr lang="en-US" dirty="0"/>
          </a:p>
          <a:p>
            <a:r>
              <a:rPr lang="en-US" dirty="0"/>
              <a:t>Data Lab due next week Thursday</a:t>
            </a:r>
          </a:p>
          <a:p>
            <a:endParaRPr lang="en-US" dirty="0"/>
          </a:p>
          <a:p>
            <a:endParaRPr lang="en-US" dirty="0"/>
          </a:p>
          <a:p>
            <a:r>
              <a:rPr lang="en-US" dirty="0"/>
              <a:t>Homework 2 and Bomb Lab next week Thursday</a:t>
            </a:r>
          </a:p>
        </p:txBody>
      </p:sp>
      <p:sp>
        <p:nvSpPr>
          <p:cNvPr id="4" name="Slide Number Placeholder 3">
            <a:extLst>
              <a:ext uri="{FF2B5EF4-FFF2-40B4-BE49-F238E27FC236}">
                <a16:creationId xmlns:a16="http://schemas.microsoft.com/office/drawing/2014/main" id="{F4D494E6-0CAB-49C9-8931-2AE09F7041AA}"/>
              </a:ext>
            </a:extLst>
          </p:cNvPr>
          <p:cNvSpPr>
            <a:spLocks noGrp="1"/>
          </p:cNvSpPr>
          <p:nvPr>
            <p:ph type="sldNum" sz="quarter" idx="12"/>
          </p:nvPr>
        </p:nvSpPr>
        <p:spPr/>
        <p:txBody>
          <a:bodyPr/>
          <a:lstStyle/>
          <a:p>
            <a:fld id="{0778C724-3839-4D76-A707-B4C23905D055}" type="slidenum">
              <a:rPr lang="en-US" smtClean="0"/>
              <a:t>3</a:t>
            </a:fld>
            <a:endParaRPr lang="en-US"/>
          </a:p>
        </p:txBody>
      </p:sp>
    </p:spTree>
    <p:extLst>
      <p:ext uri="{BB962C8B-B14F-4D97-AF65-F5344CB8AC3E}">
        <p14:creationId xmlns:p14="http://schemas.microsoft.com/office/powerpoint/2010/main" val="20427268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30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b="1"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7722553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170BD-ABF5-4560-A984-42A5ED001378}"/>
              </a:ext>
            </a:extLst>
          </p:cNvPr>
          <p:cNvSpPr>
            <a:spLocks noGrp="1"/>
          </p:cNvSpPr>
          <p:nvPr>
            <p:ph type="title"/>
          </p:nvPr>
        </p:nvSpPr>
        <p:spPr/>
        <p:txBody>
          <a:bodyPr/>
          <a:lstStyle/>
          <a:p>
            <a:r>
              <a:rPr lang="en-US" dirty="0"/>
              <a:t>Floating point examples</a:t>
            </a:r>
          </a:p>
        </p:txBody>
      </p:sp>
      <p:sp>
        <p:nvSpPr>
          <p:cNvPr id="3" name="Content Placeholder 2">
            <a:extLst>
              <a:ext uri="{FF2B5EF4-FFF2-40B4-BE49-F238E27FC236}">
                <a16:creationId xmlns:a16="http://schemas.microsoft.com/office/drawing/2014/main" id="{1F279800-B710-4FF1-8BD8-FAD99A2DCF1C}"/>
              </a:ext>
            </a:extLst>
          </p:cNvPr>
          <p:cNvSpPr>
            <a:spLocks noGrp="1"/>
          </p:cNvSpPr>
          <p:nvPr>
            <p:ph idx="1"/>
          </p:nvPr>
        </p:nvSpPr>
        <p:spPr/>
        <p:txBody>
          <a:bodyPr/>
          <a:lstStyle/>
          <a:p>
            <a:r>
              <a:rPr lang="en-US" dirty="0"/>
              <a:t>We’ll often do floating point in custom bit widths</a:t>
            </a:r>
          </a:p>
          <a:p>
            <a:pPr lvl="1"/>
            <a:r>
              <a:rPr lang="en-US" dirty="0"/>
              <a:t>Rather than 32-bit (float) or 64-bit (double)</a:t>
            </a:r>
          </a:p>
          <a:p>
            <a:pPr lvl="1"/>
            <a:endParaRPr lang="en-US" dirty="0"/>
          </a:p>
          <a:p>
            <a:r>
              <a:rPr lang="en-US" dirty="0"/>
              <a:t>Reasons</a:t>
            </a:r>
          </a:p>
          <a:p>
            <a:pPr marL="971550" lvl="1" indent="-514350">
              <a:buFont typeface="+mj-lt"/>
              <a:buAutoNum type="arabicPeriod"/>
            </a:pPr>
            <a:r>
              <a:rPr lang="en-US" dirty="0"/>
              <a:t>They are just too many bits to write out and think about</a:t>
            </a:r>
          </a:p>
          <a:p>
            <a:pPr marL="971550" lvl="1" indent="-514350">
              <a:buFont typeface="+mj-lt"/>
              <a:buAutoNum type="arabicPeriod"/>
            </a:pPr>
            <a:endParaRPr lang="en-US" dirty="0"/>
          </a:p>
          <a:p>
            <a:pPr marL="971550" lvl="1" indent="-514350">
              <a:buFont typeface="+mj-lt"/>
              <a:buAutoNum type="arabicPeriod"/>
            </a:pPr>
            <a:r>
              <a:rPr lang="en-US" dirty="0"/>
              <a:t>Make sure you understand the concepts of floating point</a:t>
            </a:r>
          </a:p>
          <a:p>
            <a:pPr lvl="2"/>
            <a:r>
              <a:rPr lang="en-US" dirty="0"/>
              <a:t>Smaller versions still demonstrate concepts! (e.g., 8-bit)</a:t>
            </a:r>
          </a:p>
        </p:txBody>
      </p:sp>
      <p:sp>
        <p:nvSpPr>
          <p:cNvPr id="4" name="Slide Number Placeholder 3">
            <a:extLst>
              <a:ext uri="{FF2B5EF4-FFF2-40B4-BE49-F238E27FC236}">
                <a16:creationId xmlns:a16="http://schemas.microsoft.com/office/drawing/2014/main" id="{88D1F882-CA04-49CA-A8C0-AC32F84C1E07}"/>
              </a:ext>
            </a:extLst>
          </p:cNvPr>
          <p:cNvSpPr>
            <a:spLocks noGrp="1"/>
          </p:cNvSpPr>
          <p:nvPr>
            <p:ph type="sldNum" sz="quarter" idx="12"/>
          </p:nvPr>
        </p:nvSpPr>
        <p:spPr/>
        <p:txBody>
          <a:bodyPr/>
          <a:lstStyle/>
          <a:p>
            <a:fld id="{0778C724-3839-4D76-A707-B4C23905D055}" type="slidenum">
              <a:rPr lang="en-US" smtClean="0"/>
              <a:t>31</a:t>
            </a:fld>
            <a:endParaRPr lang="en-US"/>
          </a:p>
        </p:txBody>
      </p:sp>
    </p:spTree>
    <p:extLst>
      <p:ext uri="{BB962C8B-B14F-4D97-AF65-F5344CB8AC3E}">
        <p14:creationId xmlns:p14="http://schemas.microsoft.com/office/powerpoint/2010/main" val="34773973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54" name="Rectangle 14"/>
          <p:cNvSpPr>
            <a:spLocks noGrp="1" noChangeArrowheads="1"/>
          </p:cNvSpPr>
          <p:nvPr>
            <p:ph type="title"/>
          </p:nvPr>
        </p:nvSpPr>
        <p:spPr/>
        <p:txBody>
          <a:bodyPr>
            <a:normAutofit/>
          </a:bodyPr>
          <a:lstStyle/>
          <a:p>
            <a:r>
              <a:rPr lang="en-US" dirty="0"/>
              <a:t>Example: Tiny Floating Point</a:t>
            </a:r>
          </a:p>
        </p:txBody>
      </p:sp>
      <p:sp>
        <p:nvSpPr>
          <p:cNvPr id="675855" name="Rectangle 15"/>
          <p:cNvSpPr>
            <a:spLocks noGrp="1" noChangeArrowheads="1"/>
          </p:cNvSpPr>
          <p:nvPr>
            <p:ph idx="1"/>
          </p:nvPr>
        </p:nvSpPr>
        <p:spPr/>
        <p:txBody>
          <a:bodyPr/>
          <a:lstStyle/>
          <a:p>
            <a:r>
              <a:rPr lang="en-US" sz="2400" dirty="0"/>
              <a:t>8-bit Floating Point Representation</a:t>
            </a:r>
          </a:p>
          <a:p>
            <a:pPr lvl="1"/>
            <a:r>
              <a:rPr lang="en-US" sz="2000" dirty="0"/>
              <a:t>Sign bit is in the most significant bit.</a:t>
            </a:r>
          </a:p>
          <a:p>
            <a:pPr lvl="1"/>
            <a:r>
              <a:rPr lang="en-US" sz="2000" dirty="0"/>
              <a:t>Next four (k) bits are </a:t>
            </a:r>
            <a:r>
              <a:rPr lang="en-US" sz="2000" dirty="0" err="1"/>
              <a:t>exp</a:t>
            </a:r>
            <a:r>
              <a:rPr lang="en-US" sz="2000" dirty="0"/>
              <a:t>, with a bias of 7 (2</a:t>
            </a:r>
            <a:r>
              <a:rPr lang="en-US" sz="2000" baseline="30000" dirty="0"/>
              <a:t>k-1</a:t>
            </a:r>
            <a:r>
              <a:rPr lang="en-US" sz="2000" dirty="0"/>
              <a:t>-1)</a:t>
            </a:r>
          </a:p>
          <a:p>
            <a:pPr lvl="1"/>
            <a:r>
              <a:rPr lang="en-US" sz="2000" dirty="0"/>
              <a:t>Last three (n) bits are frac</a:t>
            </a:r>
          </a:p>
          <a:p>
            <a:pPr lvl="1"/>
            <a:endParaRPr lang="en-US" sz="2000" dirty="0"/>
          </a:p>
          <a:p>
            <a:r>
              <a:rPr lang="en-US" sz="2400" dirty="0"/>
              <a:t>Same general form as IEEE 754 format</a:t>
            </a:r>
          </a:p>
          <a:p>
            <a:pPr lvl="1"/>
            <a:r>
              <a:rPr lang="en-US" sz="2000" dirty="0"/>
              <a:t>normalized, denormalized numbers</a:t>
            </a:r>
          </a:p>
          <a:p>
            <a:pPr lvl="1"/>
            <a:r>
              <a:rPr lang="en-US" sz="2000" dirty="0"/>
              <a:t>representation of 0, </a:t>
            </a:r>
            <a:r>
              <a:rPr lang="en-US" sz="2000" dirty="0" err="1"/>
              <a:t>NaN</a:t>
            </a:r>
            <a:r>
              <a:rPr lang="en-US" sz="2000" dirty="0"/>
              <a:t>, infinity</a:t>
            </a:r>
          </a:p>
        </p:txBody>
      </p:sp>
      <p:sp>
        <p:nvSpPr>
          <p:cNvPr id="675844" name="Rectangle 4"/>
          <p:cNvSpPr>
            <a:spLocks noChangeArrowheads="1"/>
          </p:cNvSpPr>
          <p:nvPr/>
        </p:nvSpPr>
        <p:spPr bwMode="auto">
          <a:xfrm>
            <a:off x="1502399" y="5191243"/>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675845" name="Rectangle 5"/>
          <p:cNvSpPr>
            <a:spLocks noChangeArrowheads="1"/>
          </p:cNvSpPr>
          <p:nvPr/>
        </p:nvSpPr>
        <p:spPr bwMode="auto">
          <a:xfrm>
            <a:off x="1807199" y="5191243"/>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675846" name="Rectangle 6"/>
          <p:cNvSpPr>
            <a:spLocks noChangeArrowheads="1"/>
          </p:cNvSpPr>
          <p:nvPr/>
        </p:nvSpPr>
        <p:spPr bwMode="auto">
          <a:xfrm>
            <a:off x="3559799" y="5191243"/>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675847" name="Text Box 7"/>
          <p:cNvSpPr txBox="1">
            <a:spLocks noChangeArrowheads="1"/>
          </p:cNvSpPr>
          <p:nvPr/>
        </p:nvSpPr>
        <p:spPr bwMode="auto">
          <a:xfrm>
            <a:off x="5236200" y="4884856"/>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675848" name="Text Box 8"/>
          <p:cNvSpPr txBox="1">
            <a:spLocks noChangeArrowheads="1"/>
          </p:cNvSpPr>
          <p:nvPr/>
        </p:nvSpPr>
        <p:spPr bwMode="auto">
          <a:xfrm>
            <a:off x="3534042"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2</a:t>
            </a:r>
          </a:p>
        </p:txBody>
      </p:sp>
      <p:sp>
        <p:nvSpPr>
          <p:cNvPr id="675849" name="Text Box 9"/>
          <p:cNvSpPr txBox="1">
            <a:spLocks noChangeArrowheads="1"/>
          </p:cNvSpPr>
          <p:nvPr/>
        </p:nvSpPr>
        <p:spPr bwMode="auto">
          <a:xfrm>
            <a:off x="3331200"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3</a:t>
            </a:r>
          </a:p>
        </p:txBody>
      </p:sp>
      <p:sp>
        <p:nvSpPr>
          <p:cNvPr id="675850" name="Text Box 10"/>
          <p:cNvSpPr txBox="1">
            <a:spLocks noChangeArrowheads="1"/>
          </p:cNvSpPr>
          <p:nvPr/>
        </p:nvSpPr>
        <p:spPr bwMode="auto">
          <a:xfrm>
            <a:off x="1753225" y="4886443"/>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6</a:t>
            </a:r>
          </a:p>
        </p:txBody>
      </p:sp>
      <p:sp>
        <p:nvSpPr>
          <p:cNvPr id="675851" name="Text Box 11"/>
          <p:cNvSpPr txBox="1">
            <a:spLocks noChangeArrowheads="1"/>
          </p:cNvSpPr>
          <p:nvPr/>
        </p:nvSpPr>
        <p:spPr bwMode="auto">
          <a:xfrm>
            <a:off x="1576141" y="4886443"/>
            <a:ext cx="282575" cy="304800"/>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7</a:t>
            </a:r>
          </a:p>
        </p:txBody>
      </p:sp>
      <p:sp>
        <p:nvSpPr>
          <p:cNvPr id="2" name="Slide Number Placeholder 1">
            <a:extLst>
              <a:ext uri="{FF2B5EF4-FFF2-40B4-BE49-F238E27FC236}">
                <a16:creationId xmlns:a16="http://schemas.microsoft.com/office/drawing/2014/main" id="{4D367E27-0902-4B62-A7A3-18E37104AC4B}"/>
              </a:ext>
            </a:extLst>
          </p:cNvPr>
          <p:cNvSpPr>
            <a:spLocks noGrp="1"/>
          </p:cNvSpPr>
          <p:nvPr>
            <p:ph type="sldNum" sz="quarter" idx="12"/>
          </p:nvPr>
        </p:nvSpPr>
        <p:spPr/>
        <p:txBody>
          <a:bodyPr/>
          <a:lstStyle/>
          <a:p>
            <a:fld id="{0778C724-3839-4D76-A707-B4C23905D055}" type="slidenum">
              <a:rPr lang="en-US" smtClean="0"/>
              <a:t>32</a:t>
            </a:fld>
            <a:endParaRPr lang="en-US"/>
          </a:p>
        </p:txBody>
      </p:sp>
      <p:sp>
        <p:nvSpPr>
          <p:cNvPr id="3" name="TextBox 2">
            <a:extLst>
              <a:ext uri="{FF2B5EF4-FFF2-40B4-BE49-F238E27FC236}">
                <a16:creationId xmlns:a16="http://schemas.microsoft.com/office/drawing/2014/main" id="{9D8A37A3-6882-4B27-966E-BD32C9BFBEDF}"/>
              </a:ext>
            </a:extLst>
          </p:cNvPr>
          <p:cNvSpPr txBox="1"/>
          <p:nvPr/>
        </p:nvSpPr>
        <p:spPr>
          <a:xfrm>
            <a:off x="8005273" y="4492750"/>
            <a:ext cx="3575121" cy="1200329"/>
          </a:xfrm>
          <a:prstGeom prst="rect">
            <a:avLst/>
          </a:prstGeom>
          <a:noFill/>
          <a:ln>
            <a:solidFill>
              <a:schemeClr val="tx1"/>
            </a:solidFill>
          </a:ln>
        </p:spPr>
        <p:txBody>
          <a:bodyPr wrap="square" rtlCol="0">
            <a:spAutoFit/>
          </a:bodyPr>
          <a:lstStyle/>
          <a:p>
            <a:r>
              <a:rPr lang="en-US" dirty="0"/>
              <a:t>Sidebar: increasingly useful for Machine Learning use!</a:t>
            </a:r>
          </a:p>
          <a:p>
            <a:pPr marL="742950" lvl="1" indent="-285750">
              <a:buFont typeface="Arial" panose="020B0604020202020204" pitchFamily="34" charset="0"/>
              <a:buChar char="•"/>
            </a:pPr>
            <a:r>
              <a:rPr lang="en-US" dirty="0"/>
              <a:t>Models often don’t need 32-bits of precision</a:t>
            </a:r>
          </a:p>
        </p:txBody>
      </p:sp>
    </p:spTree>
    <p:extLst>
      <p:ext uri="{BB962C8B-B14F-4D97-AF65-F5344CB8AC3E}">
        <p14:creationId xmlns:p14="http://schemas.microsoft.com/office/powerpoint/2010/main" val="208047491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6867" name="Text Box 3"/>
          <p:cNvSpPr txBox="1">
            <a:spLocks noChangeArrowheads="1"/>
          </p:cNvSpPr>
          <p:nvPr/>
        </p:nvSpPr>
        <p:spPr bwMode="auto">
          <a:xfrm>
            <a:off x="4961908" y="1268619"/>
            <a:ext cx="5250155" cy="5324535"/>
          </a:xfrm>
          <a:prstGeom prst="rect">
            <a:avLst/>
          </a:prstGeom>
          <a:noFill/>
          <a:ln w="25400">
            <a:noFill/>
            <a:miter lim="800000"/>
            <a:headEnd/>
            <a:tailEnd/>
          </a:ln>
          <a:effectLst/>
        </p:spPr>
        <p:txBody>
          <a:bodyPr wrap="none">
            <a:spAutoFit/>
          </a:bodyPr>
          <a:lstStyle/>
          <a:p>
            <a:pPr eaLnBrk="0" hangingPunct="0">
              <a:tabLst>
                <a:tab pos="749300" algn="l"/>
                <a:tab pos="1714500" algn="l"/>
                <a:tab pos="2578100" algn="l"/>
                <a:tab pos="3492500" algn="l"/>
              </a:tabLst>
            </a:pPr>
            <a:r>
              <a:rPr lang="en-US" sz="2000" b="1" dirty="0" err="1">
                <a:latin typeface="Courier New" pitchFamily="49" charset="0"/>
              </a:rPr>
              <a:t>exp</a:t>
            </a:r>
            <a:r>
              <a:rPr lang="en-US" sz="2000" b="1" dirty="0">
                <a:latin typeface="Courier New" pitchFamily="49" charset="0"/>
              </a:rPr>
              <a:t>	</a:t>
            </a:r>
            <a:r>
              <a:rPr lang="en-US" sz="2000" b="1" dirty="0" err="1">
                <a:latin typeface="Courier New" pitchFamily="49" charset="0"/>
              </a:rPr>
              <a:t>exp</a:t>
            </a:r>
            <a:r>
              <a:rPr lang="en-US" sz="2000" b="1" dirty="0">
                <a:latin typeface="Courier New" pitchFamily="49" charset="0"/>
              </a:rPr>
              <a:t>	E	2</a:t>
            </a:r>
            <a:r>
              <a:rPr lang="en-US" sz="2000" b="1" baseline="30000" dirty="0">
                <a:latin typeface="Courier New" pitchFamily="49" charset="0"/>
              </a:rPr>
              <a:t>E</a:t>
            </a:r>
          </a:p>
          <a:p>
            <a:pPr eaLnBrk="0" hangingPunct="0">
              <a:tabLst>
                <a:tab pos="749300" algn="l"/>
                <a:tab pos="1714500" algn="l"/>
                <a:tab pos="2578100" algn="l"/>
                <a:tab pos="3492500" algn="l"/>
              </a:tabLst>
            </a:pPr>
            <a:r>
              <a:rPr lang="en-US" sz="2000" b="1" dirty="0">
                <a:latin typeface="Courier New" pitchFamily="49" charset="0"/>
              </a:rPr>
              <a:t>0	0000	-6 	1/64	(</a:t>
            </a:r>
            <a:r>
              <a:rPr lang="en-US" sz="2000" b="1" dirty="0" err="1">
                <a:latin typeface="Courier New" pitchFamily="49" charset="0"/>
              </a:rPr>
              <a:t>denorms</a:t>
            </a:r>
            <a:r>
              <a:rPr lang="en-US" sz="2000" b="1" dirty="0">
                <a:latin typeface="Courier New" pitchFamily="49" charset="0"/>
              </a:rPr>
              <a:t>)</a:t>
            </a:r>
          </a:p>
          <a:p>
            <a:pPr eaLnBrk="0" hangingPunct="0">
              <a:tabLst>
                <a:tab pos="749300" algn="l"/>
                <a:tab pos="1714500" algn="l"/>
                <a:tab pos="2578100" algn="l"/>
                <a:tab pos="3492500" algn="l"/>
              </a:tabLst>
            </a:pPr>
            <a:r>
              <a:rPr lang="en-US" sz="2000" b="1" dirty="0">
                <a:latin typeface="Courier New" pitchFamily="49" charset="0"/>
              </a:rPr>
              <a:t>1	0001	-6	1/64</a:t>
            </a:r>
          </a:p>
          <a:p>
            <a:pPr eaLnBrk="0" hangingPunct="0">
              <a:tabLst>
                <a:tab pos="749300" algn="l"/>
                <a:tab pos="1714500" algn="l"/>
                <a:tab pos="2578100" algn="l"/>
                <a:tab pos="3492500" algn="l"/>
              </a:tabLst>
            </a:pPr>
            <a:r>
              <a:rPr lang="en-US" sz="2000" b="1" dirty="0">
                <a:latin typeface="Courier New" pitchFamily="49" charset="0"/>
              </a:rPr>
              <a:t>2	0010	-5	1/32</a:t>
            </a:r>
          </a:p>
          <a:p>
            <a:pPr eaLnBrk="0" hangingPunct="0">
              <a:tabLst>
                <a:tab pos="749300" algn="l"/>
                <a:tab pos="1714500" algn="l"/>
                <a:tab pos="2578100" algn="l"/>
                <a:tab pos="3492500" algn="l"/>
              </a:tabLst>
            </a:pPr>
            <a:r>
              <a:rPr lang="en-US" sz="2000" b="1" dirty="0">
                <a:latin typeface="Courier New" pitchFamily="49" charset="0"/>
              </a:rPr>
              <a:t>3	0011	-4	1/16</a:t>
            </a:r>
          </a:p>
          <a:p>
            <a:pPr eaLnBrk="0" hangingPunct="0">
              <a:tabLst>
                <a:tab pos="749300" algn="l"/>
                <a:tab pos="1714500" algn="l"/>
                <a:tab pos="2578100" algn="l"/>
                <a:tab pos="3492500" algn="l"/>
              </a:tabLst>
            </a:pPr>
            <a:r>
              <a:rPr lang="en-US" sz="2000" b="1" dirty="0">
                <a:latin typeface="Courier New" pitchFamily="49" charset="0"/>
              </a:rPr>
              <a:t>4	0100	-3	1/8</a:t>
            </a:r>
          </a:p>
          <a:p>
            <a:pPr eaLnBrk="0" hangingPunct="0">
              <a:tabLst>
                <a:tab pos="749300" algn="l"/>
                <a:tab pos="1714500" algn="l"/>
                <a:tab pos="2578100" algn="l"/>
                <a:tab pos="3492500" algn="l"/>
              </a:tabLst>
            </a:pPr>
            <a:r>
              <a:rPr lang="en-US" sz="2000" b="1" dirty="0">
                <a:latin typeface="Courier New" pitchFamily="49" charset="0"/>
              </a:rPr>
              <a:t>5	0101	-2	1/4</a:t>
            </a:r>
          </a:p>
          <a:p>
            <a:pPr eaLnBrk="0" hangingPunct="0">
              <a:tabLst>
                <a:tab pos="749300" algn="l"/>
                <a:tab pos="1714500" algn="l"/>
                <a:tab pos="2578100" algn="l"/>
                <a:tab pos="3492500" algn="l"/>
              </a:tabLst>
            </a:pPr>
            <a:r>
              <a:rPr lang="en-US" sz="2000" b="1" dirty="0">
                <a:latin typeface="Courier New" pitchFamily="49" charset="0"/>
              </a:rPr>
              <a:t>6	0110	-1	1/2</a:t>
            </a:r>
          </a:p>
          <a:p>
            <a:pPr eaLnBrk="0" hangingPunct="0">
              <a:tabLst>
                <a:tab pos="749300" algn="l"/>
                <a:tab pos="1714500" algn="l"/>
                <a:tab pos="2578100" algn="l"/>
                <a:tab pos="3492500" algn="l"/>
              </a:tabLst>
            </a:pPr>
            <a:r>
              <a:rPr lang="en-US" sz="2000" b="1" dirty="0">
                <a:latin typeface="Courier New" pitchFamily="49" charset="0"/>
              </a:rPr>
              <a:t>7	0111	 0	1</a:t>
            </a:r>
          </a:p>
          <a:p>
            <a:pPr eaLnBrk="0" hangingPunct="0">
              <a:tabLst>
                <a:tab pos="749300" algn="l"/>
                <a:tab pos="1714500" algn="l"/>
                <a:tab pos="2578100" algn="l"/>
                <a:tab pos="3492500" algn="l"/>
              </a:tabLst>
            </a:pPr>
            <a:r>
              <a:rPr lang="en-US" sz="2000" b="1" dirty="0">
                <a:latin typeface="Courier New" pitchFamily="49" charset="0"/>
              </a:rPr>
              <a:t>8	1000	+1	2</a:t>
            </a:r>
          </a:p>
          <a:p>
            <a:pPr eaLnBrk="0" hangingPunct="0">
              <a:tabLst>
                <a:tab pos="749300" algn="l"/>
                <a:tab pos="1714500" algn="l"/>
                <a:tab pos="2578100" algn="l"/>
                <a:tab pos="3492500" algn="l"/>
              </a:tabLst>
            </a:pPr>
            <a:r>
              <a:rPr lang="en-US" sz="2000" b="1" dirty="0">
                <a:latin typeface="Courier New" pitchFamily="49" charset="0"/>
              </a:rPr>
              <a:t>9	1001	+2	4</a:t>
            </a:r>
          </a:p>
          <a:p>
            <a:pPr eaLnBrk="0" hangingPunct="0">
              <a:tabLst>
                <a:tab pos="749300" algn="l"/>
                <a:tab pos="1714500" algn="l"/>
                <a:tab pos="2578100" algn="l"/>
                <a:tab pos="3492500" algn="l"/>
              </a:tabLst>
            </a:pPr>
            <a:r>
              <a:rPr lang="en-US" sz="2000" b="1" dirty="0">
                <a:latin typeface="Courier New" pitchFamily="49" charset="0"/>
              </a:rPr>
              <a:t>10	1010	+3	8</a:t>
            </a:r>
          </a:p>
          <a:p>
            <a:pPr eaLnBrk="0" hangingPunct="0">
              <a:tabLst>
                <a:tab pos="749300" algn="l"/>
                <a:tab pos="1714500" algn="l"/>
                <a:tab pos="2578100" algn="l"/>
                <a:tab pos="3492500" algn="l"/>
              </a:tabLst>
            </a:pPr>
            <a:r>
              <a:rPr lang="en-US" sz="2000" b="1" dirty="0">
                <a:latin typeface="Courier New" pitchFamily="49" charset="0"/>
              </a:rPr>
              <a:t>11	1011	+4	16</a:t>
            </a:r>
          </a:p>
          <a:p>
            <a:pPr eaLnBrk="0" hangingPunct="0">
              <a:tabLst>
                <a:tab pos="749300" algn="l"/>
                <a:tab pos="1714500" algn="l"/>
                <a:tab pos="2578100" algn="l"/>
                <a:tab pos="3492500" algn="l"/>
              </a:tabLst>
            </a:pPr>
            <a:r>
              <a:rPr lang="en-US" sz="2000" b="1" dirty="0">
                <a:latin typeface="Courier New" pitchFamily="49" charset="0"/>
              </a:rPr>
              <a:t>12	1100	+5	32</a:t>
            </a:r>
          </a:p>
          <a:p>
            <a:pPr eaLnBrk="0" hangingPunct="0">
              <a:tabLst>
                <a:tab pos="749300" algn="l"/>
                <a:tab pos="1714500" algn="l"/>
                <a:tab pos="2578100" algn="l"/>
                <a:tab pos="3492500" algn="l"/>
              </a:tabLst>
            </a:pPr>
            <a:r>
              <a:rPr lang="en-US" sz="2000" b="1" dirty="0">
                <a:latin typeface="Courier New" pitchFamily="49" charset="0"/>
              </a:rPr>
              <a:t>13	1101	+6	64</a:t>
            </a:r>
          </a:p>
          <a:p>
            <a:pPr eaLnBrk="0" hangingPunct="0">
              <a:tabLst>
                <a:tab pos="749300" algn="l"/>
                <a:tab pos="1714500" algn="l"/>
                <a:tab pos="2578100" algn="l"/>
                <a:tab pos="3492500" algn="l"/>
              </a:tabLst>
            </a:pPr>
            <a:r>
              <a:rPr lang="en-US" sz="2000" b="1" dirty="0">
                <a:latin typeface="Courier New" pitchFamily="49" charset="0"/>
              </a:rPr>
              <a:t>14	1110	+7	128</a:t>
            </a:r>
          </a:p>
          <a:p>
            <a:pPr eaLnBrk="0" hangingPunct="0">
              <a:tabLst>
                <a:tab pos="749300" algn="l"/>
                <a:tab pos="1714500" algn="l"/>
                <a:tab pos="2578100" algn="l"/>
                <a:tab pos="3492500" algn="l"/>
              </a:tabLst>
            </a:pPr>
            <a:r>
              <a:rPr lang="en-US" sz="2000" b="1" dirty="0">
                <a:latin typeface="Courier New" pitchFamily="49" charset="0"/>
              </a:rPr>
              <a:t>15	1111	n/a		(</a:t>
            </a:r>
            <a:r>
              <a:rPr lang="en-US" sz="2000" b="1" dirty="0" err="1">
                <a:latin typeface="Courier New" pitchFamily="49" charset="0"/>
              </a:rPr>
              <a:t>inf</a:t>
            </a:r>
            <a:r>
              <a:rPr lang="en-US" sz="2000" b="1" dirty="0">
                <a:latin typeface="Courier New" pitchFamily="49" charset="0"/>
              </a:rPr>
              <a:t>, </a:t>
            </a:r>
            <a:r>
              <a:rPr lang="en-US" sz="2000" b="1" dirty="0" err="1">
                <a:latin typeface="Courier New" pitchFamily="49" charset="0"/>
              </a:rPr>
              <a:t>NaN</a:t>
            </a:r>
            <a:r>
              <a:rPr lang="en-US" sz="2000" b="1" dirty="0">
                <a:latin typeface="Courier New" pitchFamily="49" charset="0"/>
              </a:rPr>
              <a:t>)</a:t>
            </a:r>
          </a:p>
        </p:txBody>
      </p:sp>
      <p:sp>
        <p:nvSpPr>
          <p:cNvPr id="10" name="Rectangle 9"/>
          <p:cNvSpPr/>
          <p:nvPr/>
        </p:nvSpPr>
        <p:spPr bwMode="auto">
          <a:xfrm>
            <a:off x="4961908" y="1905000"/>
            <a:ext cx="5172692" cy="4267200"/>
          </a:xfrm>
          <a:prstGeom prst="rect">
            <a:avLst/>
          </a:prstGeom>
          <a:solidFill>
            <a:schemeClr val="accent2">
              <a:lumMod val="20000"/>
              <a:lumOff val="80000"/>
              <a:alpha val="20000"/>
            </a:scheme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dirty="0">
              <a:latin typeface="Times New Roman" pitchFamily="18" charset="0"/>
            </a:endParaRPr>
          </a:p>
        </p:txBody>
      </p:sp>
      <p:sp>
        <p:nvSpPr>
          <p:cNvPr id="676868" name="Rectangle 4"/>
          <p:cNvSpPr>
            <a:spLocks noGrp="1" noChangeArrowheads="1"/>
          </p:cNvSpPr>
          <p:nvPr>
            <p:ph type="title"/>
          </p:nvPr>
        </p:nvSpPr>
        <p:spPr/>
        <p:txBody>
          <a:bodyPr/>
          <a:lstStyle/>
          <a:p>
            <a:r>
              <a:rPr lang="en-US" dirty="0"/>
              <a:t>Exponents for 8-bit tiny floats</a:t>
            </a:r>
          </a:p>
        </p:txBody>
      </p:sp>
      <p:sp>
        <p:nvSpPr>
          <p:cNvPr id="676869" name="Text Box 5"/>
          <p:cNvSpPr txBox="1">
            <a:spLocks noChangeArrowheads="1"/>
          </p:cNvSpPr>
          <p:nvPr/>
        </p:nvSpPr>
        <p:spPr bwMode="auto">
          <a:xfrm>
            <a:off x="1740915" y="3576943"/>
            <a:ext cx="19812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Normalized </a:t>
            </a:r>
            <a:br>
              <a:rPr lang="en-US" sz="2000" dirty="0">
                <a:latin typeface="Arial" charset="0"/>
              </a:rPr>
            </a:br>
            <a:r>
              <a:rPr lang="en-US" sz="2000" dirty="0">
                <a:latin typeface="Arial" charset="0"/>
              </a:rPr>
              <a:t>E = </a:t>
            </a:r>
            <a:r>
              <a:rPr lang="en-US" sz="2000" dirty="0" err="1">
                <a:latin typeface="Arial" charset="0"/>
              </a:rPr>
              <a:t>exp</a:t>
            </a:r>
            <a:r>
              <a:rPr lang="en-US" sz="2000" dirty="0">
                <a:latin typeface="Arial" charset="0"/>
              </a:rPr>
              <a:t> – Bias</a:t>
            </a:r>
          </a:p>
        </p:txBody>
      </p:sp>
      <p:sp>
        <p:nvSpPr>
          <p:cNvPr id="676870" name="Text Box 6"/>
          <p:cNvSpPr txBox="1">
            <a:spLocks noChangeArrowheads="1"/>
          </p:cNvSpPr>
          <p:nvPr/>
        </p:nvSpPr>
        <p:spPr bwMode="auto">
          <a:xfrm>
            <a:off x="1817115" y="1354029"/>
            <a:ext cx="19050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err="1">
                <a:latin typeface="Arial" charset="0"/>
              </a:rPr>
              <a:t>Denormalized</a:t>
            </a:r>
            <a:r>
              <a:rPr lang="en-US" sz="2000" dirty="0">
                <a:latin typeface="Arial" charset="0"/>
              </a:rPr>
              <a:t> </a:t>
            </a:r>
            <a:br>
              <a:rPr lang="en-US" sz="2000" dirty="0">
                <a:latin typeface="Arial" charset="0"/>
              </a:rPr>
            </a:br>
            <a:r>
              <a:rPr lang="en-US" sz="2000" dirty="0">
                <a:latin typeface="Arial" charset="0"/>
              </a:rPr>
              <a:t>E = 1 - Bias</a:t>
            </a:r>
          </a:p>
        </p:txBody>
      </p:sp>
      <p:sp>
        <p:nvSpPr>
          <p:cNvPr id="8" name="Rectangle 7"/>
          <p:cNvSpPr/>
          <p:nvPr/>
        </p:nvSpPr>
        <p:spPr bwMode="auto">
          <a:xfrm>
            <a:off x="4961908" y="1600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9" name="Rectangle 8"/>
          <p:cNvSpPr/>
          <p:nvPr/>
        </p:nvSpPr>
        <p:spPr bwMode="auto">
          <a:xfrm>
            <a:off x="4961908" y="6172200"/>
            <a:ext cx="5172692" cy="304800"/>
          </a:xfrm>
          <a:prstGeom prst="rect">
            <a:avLst/>
          </a:prstGeom>
          <a:solidFill>
            <a:srgbClr val="FFFF99">
              <a:alpha val="20000"/>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11" name="Text Box 5"/>
          <p:cNvSpPr txBox="1">
            <a:spLocks noChangeArrowheads="1"/>
          </p:cNvSpPr>
          <p:nvPr/>
        </p:nvSpPr>
        <p:spPr bwMode="auto">
          <a:xfrm>
            <a:off x="8458200" y="493294"/>
            <a:ext cx="2209800" cy="707886"/>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Bias = 2</a:t>
            </a:r>
            <a:r>
              <a:rPr lang="en-US" sz="2000" baseline="30000" dirty="0">
                <a:latin typeface="Arial" charset="0"/>
              </a:rPr>
              <a:t>4-1 </a:t>
            </a:r>
            <a:r>
              <a:rPr lang="en-US" sz="2000" dirty="0">
                <a:latin typeface="Arial" charset="0"/>
              </a:rPr>
              <a:t>- 1 = 7</a:t>
            </a:r>
            <a:br>
              <a:rPr lang="en-US" sz="2000" dirty="0">
                <a:latin typeface="Arial" charset="0"/>
              </a:rPr>
            </a:br>
            <a:r>
              <a:rPr lang="en-US" sz="2000" dirty="0">
                <a:latin typeface="Arial" charset="0"/>
              </a:rPr>
              <a:t>(4-bit </a:t>
            </a:r>
            <a:r>
              <a:rPr lang="en-US" sz="2000" dirty="0" err="1">
                <a:latin typeface="Arial" charset="0"/>
              </a:rPr>
              <a:t>exp</a:t>
            </a:r>
            <a:r>
              <a:rPr lang="en-US" sz="2000" dirty="0">
                <a:latin typeface="Arial" charset="0"/>
              </a:rPr>
              <a:t>)</a:t>
            </a:r>
          </a:p>
        </p:txBody>
      </p:sp>
      <p:cxnSp>
        <p:nvCxnSpPr>
          <p:cNvPr id="3" name="Straight Arrow Connector 2"/>
          <p:cNvCxnSpPr>
            <a:stCxn id="676870" idx="3"/>
            <a:endCxn id="8" idx="1"/>
          </p:cNvCxnSpPr>
          <p:nvPr/>
        </p:nvCxnSpPr>
        <p:spPr bwMode="auto">
          <a:xfrm>
            <a:off x="3722115" y="1707972"/>
            <a:ext cx="1239793" cy="44628"/>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cxnSp>
        <p:nvCxnSpPr>
          <p:cNvPr id="5" name="Straight Arrow Connector 4"/>
          <p:cNvCxnSpPr>
            <a:cxnSpLocks/>
            <a:stCxn id="676869" idx="3"/>
            <a:endCxn id="676867" idx="1"/>
          </p:cNvCxnSpPr>
          <p:nvPr/>
        </p:nvCxnSpPr>
        <p:spPr bwMode="auto">
          <a:xfrm>
            <a:off x="3722115" y="3930886"/>
            <a:ext cx="1239793" cy="1"/>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
        <p:nvSpPr>
          <p:cNvPr id="6" name="Slide Number Placeholder 5">
            <a:extLst>
              <a:ext uri="{FF2B5EF4-FFF2-40B4-BE49-F238E27FC236}">
                <a16:creationId xmlns:a16="http://schemas.microsoft.com/office/drawing/2014/main" id="{8CFA6914-354E-46AE-8108-31AA732BF5CF}"/>
              </a:ext>
            </a:extLst>
          </p:cNvPr>
          <p:cNvSpPr>
            <a:spLocks noGrp="1"/>
          </p:cNvSpPr>
          <p:nvPr>
            <p:ph type="sldNum" sz="quarter" idx="12"/>
          </p:nvPr>
        </p:nvSpPr>
        <p:spPr/>
        <p:txBody>
          <a:bodyPr/>
          <a:lstStyle/>
          <a:p>
            <a:fld id="{0778C724-3839-4D76-A707-B4C23905D055}" type="slidenum">
              <a:rPr lang="en-US" smtClean="0"/>
              <a:t>33</a:t>
            </a:fld>
            <a:endParaRPr lang="en-US"/>
          </a:p>
        </p:txBody>
      </p:sp>
      <p:sp>
        <p:nvSpPr>
          <p:cNvPr id="14" name="Text Box 5">
            <a:extLst>
              <a:ext uri="{FF2B5EF4-FFF2-40B4-BE49-F238E27FC236}">
                <a16:creationId xmlns:a16="http://schemas.microsoft.com/office/drawing/2014/main" id="{CDFF6936-14DD-41B6-904B-BB48619D5794}"/>
              </a:ext>
            </a:extLst>
          </p:cNvPr>
          <p:cNvSpPr txBox="1">
            <a:spLocks noChangeArrowheads="1"/>
          </p:cNvSpPr>
          <p:nvPr/>
        </p:nvSpPr>
        <p:spPr bwMode="auto">
          <a:xfrm>
            <a:off x="2482322" y="5937578"/>
            <a:ext cx="1239793" cy="400110"/>
          </a:xfrm>
          <a:prstGeom prst="rect">
            <a:avLst/>
          </a:prstGeom>
          <a:noFill/>
          <a:ln w="12700" cap="sq">
            <a:noFill/>
            <a:miter lim="800000"/>
            <a:headEnd type="none" w="sm" len="sm"/>
            <a:tailEnd type="none" w="sm" len="sm"/>
          </a:ln>
          <a:effectLst/>
        </p:spPr>
        <p:txBody>
          <a:bodyPr wrap="square">
            <a:spAutoFit/>
          </a:bodyPr>
          <a:lstStyle/>
          <a:p>
            <a:pPr algn="l">
              <a:spcBef>
                <a:spcPct val="50000"/>
              </a:spcBef>
            </a:pPr>
            <a:r>
              <a:rPr lang="en-US" sz="2000" dirty="0">
                <a:latin typeface="Arial" charset="0"/>
              </a:rPr>
              <a:t>Special</a:t>
            </a:r>
          </a:p>
        </p:txBody>
      </p:sp>
      <p:cxnSp>
        <p:nvCxnSpPr>
          <p:cNvPr id="15" name="Straight Arrow Connector 14">
            <a:extLst>
              <a:ext uri="{FF2B5EF4-FFF2-40B4-BE49-F238E27FC236}">
                <a16:creationId xmlns:a16="http://schemas.microsoft.com/office/drawing/2014/main" id="{A3FAC020-9269-4494-AF3E-0D6B06535741}"/>
              </a:ext>
            </a:extLst>
          </p:cNvPr>
          <p:cNvCxnSpPr>
            <a:cxnSpLocks/>
            <a:stCxn id="14" idx="3"/>
            <a:endCxn id="9" idx="1"/>
          </p:cNvCxnSpPr>
          <p:nvPr/>
        </p:nvCxnSpPr>
        <p:spPr bwMode="auto">
          <a:xfrm>
            <a:off x="3722115" y="6137633"/>
            <a:ext cx="1239793" cy="186967"/>
          </a:xfrm>
          <a:prstGeom prst="straightConnector1">
            <a:avLst/>
          </a:prstGeom>
          <a:solidFill>
            <a:schemeClr val="accent1"/>
          </a:solidFill>
          <a:ln w="25400" cap="flat" cmpd="sng" algn="ctr">
            <a:solidFill>
              <a:srgbClr val="000000"/>
            </a:solidFill>
            <a:prstDash val="solid"/>
            <a:round/>
            <a:headEnd type="none" w="med" len="med"/>
            <a:tailEnd type="arrow"/>
          </a:ln>
          <a:effectLst/>
        </p:spPr>
      </p:cxnSp>
    </p:spTree>
    <p:extLst>
      <p:ext uri="{BB962C8B-B14F-4D97-AF65-F5344CB8AC3E}">
        <p14:creationId xmlns:p14="http://schemas.microsoft.com/office/powerpoint/2010/main" val="64749794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34</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3200400" y="914400"/>
            <a:ext cx="3933173"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418340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35</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66480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36</a:t>
            </a:fld>
            <a:endParaRPr lang="en-US"/>
          </a:p>
        </p:txBody>
      </p:sp>
      <p:sp>
        <p:nvSpPr>
          <p:cNvPr id="3" name="Rectangle 2">
            <a:extLst>
              <a:ext uri="{FF2B5EF4-FFF2-40B4-BE49-F238E27FC236}">
                <a16:creationId xmlns:a16="http://schemas.microsoft.com/office/drawing/2014/main" id="{529BB481-646E-4EB8-9057-5CD2E72FDCB4}"/>
              </a:ext>
            </a:extLst>
          </p:cNvPr>
          <p:cNvSpPr/>
          <p:nvPr/>
        </p:nvSpPr>
        <p:spPr>
          <a:xfrm>
            <a:off x="4891414" y="914400"/>
            <a:ext cx="2242159" cy="3385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EC40472D-A737-4C1B-BA78-019358A4DBB8}"/>
              </a:ext>
            </a:extLst>
          </p:cNvPr>
          <p:cNvSpPr/>
          <p:nvPr/>
        </p:nvSpPr>
        <p:spPr>
          <a:xfrm>
            <a:off x="5029201" y="1380291"/>
            <a:ext cx="3933173" cy="528953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Line 19">
            <a:extLst>
              <a:ext uri="{FF2B5EF4-FFF2-40B4-BE49-F238E27FC236}">
                <a16:creationId xmlns:a16="http://schemas.microsoft.com/office/drawing/2014/main" id="{A347DD0E-2961-4207-80AB-47908C6307D9}"/>
              </a:ext>
            </a:extLst>
          </p:cNvPr>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7" name="Line 20">
            <a:extLst>
              <a:ext uri="{FF2B5EF4-FFF2-40B4-BE49-F238E27FC236}">
                <a16:creationId xmlns:a16="http://schemas.microsoft.com/office/drawing/2014/main" id="{4F6D548F-CA5A-4E8D-85E5-EF6425CC5588}"/>
              </a:ext>
            </a:extLst>
          </p:cNvPr>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8" name="Rectangle 27">
            <a:extLst>
              <a:ext uri="{FF2B5EF4-FFF2-40B4-BE49-F238E27FC236}">
                <a16:creationId xmlns:a16="http://schemas.microsoft.com/office/drawing/2014/main" id="{77FCDBF6-1314-46DA-8B21-6A39250863A6}"/>
              </a:ext>
            </a:extLst>
          </p:cNvPr>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30" name="Rectangle 29">
            <a:extLst>
              <a:ext uri="{FF2B5EF4-FFF2-40B4-BE49-F238E27FC236}">
                <a16:creationId xmlns:a16="http://schemas.microsoft.com/office/drawing/2014/main" id="{AE0A3E9B-DF72-4920-91D7-F22A802C27C5}"/>
              </a:ext>
            </a:extLst>
          </p:cNvPr>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31" name="Rectangle 30">
            <a:extLst>
              <a:ext uri="{FF2B5EF4-FFF2-40B4-BE49-F238E27FC236}">
                <a16:creationId xmlns:a16="http://schemas.microsoft.com/office/drawing/2014/main" id="{4E4AFD68-FF78-4E7C-B804-015FC8CBCB4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40378311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0" name="Text Box 6"/>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4" name="Text Box 6"/>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5339923" cy="5755422"/>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37</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Tree>
    <p:extLst>
      <p:ext uri="{BB962C8B-B14F-4D97-AF65-F5344CB8AC3E}">
        <p14:creationId xmlns:p14="http://schemas.microsoft.com/office/powerpoint/2010/main" val="31205702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7909" name="Rectangle 21"/>
          <p:cNvSpPr>
            <a:spLocks noGrp="1" noChangeArrowheads="1"/>
          </p:cNvSpPr>
          <p:nvPr>
            <p:ph type="title"/>
          </p:nvPr>
        </p:nvSpPr>
        <p:spPr/>
        <p:txBody>
          <a:bodyPr/>
          <a:lstStyle/>
          <a:p>
            <a:r>
              <a:rPr lang="en-US" dirty="0"/>
              <a:t>Dynamic Range of 8-bit tiny float</a:t>
            </a:r>
          </a:p>
        </p:txBody>
      </p:sp>
      <p:sp>
        <p:nvSpPr>
          <p:cNvPr id="677907" name="Line 19"/>
          <p:cNvSpPr>
            <a:spLocks noChangeShapeType="1"/>
          </p:cNvSpPr>
          <p:nvPr/>
        </p:nvSpPr>
        <p:spPr bwMode="auto">
          <a:xfrm>
            <a:off x="1981200" y="2924175"/>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677908" name="Line 20"/>
          <p:cNvSpPr>
            <a:spLocks noChangeShapeType="1"/>
          </p:cNvSpPr>
          <p:nvPr/>
        </p:nvSpPr>
        <p:spPr bwMode="auto">
          <a:xfrm>
            <a:off x="2114550" y="5562600"/>
            <a:ext cx="8305800" cy="0"/>
          </a:xfrm>
          <a:prstGeom prst="line">
            <a:avLst/>
          </a:prstGeom>
          <a:noFill/>
          <a:ln w="25400">
            <a:solidFill>
              <a:schemeClr val="tx1"/>
            </a:solidFill>
            <a:prstDash val="sysDot"/>
            <a:round/>
            <a:headEnd/>
            <a:tailEnd/>
          </a:ln>
          <a:effectLst/>
        </p:spPr>
        <p:txBody>
          <a:bodyPr wrap="none" anchor="ctr"/>
          <a:lstStyle/>
          <a:p>
            <a:endParaRPr lang="en-US"/>
          </a:p>
        </p:txBody>
      </p:sp>
      <p:sp>
        <p:nvSpPr>
          <p:cNvPr id="2" name="Rectangle 1"/>
          <p:cNvSpPr/>
          <p:nvPr/>
        </p:nvSpPr>
        <p:spPr>
          <a:xfrm>
            <a:off x="1005440" y="3124201"/>
            <a:ext cx="2347359" cy="1615827"/>
          </a:xfrm>
          <a:prstGeom prst="rect">
            <a:avLst/>
          </a:prstGeom>
        </p:spPr>
        <p:txBody>
          <a:bodyPr wrap="square">
            <a:spAutoFit/>
          </a:bodyPr>
          <a:lstStyle/>
          <a:p>
            <a:pPr algn="l">
              <a:spcBef>
                <a:spcPct val="50000"/>
              </a:spcBef>
            </a:pPr>
            <a:r>
              <a:rPr lang="en-US" b="1" dirty="0">
                <a:latin typeface="Arial"/>
                <a:cs typeface="Arial"/>
              </a:rPr>
              <a:t>Normalized</a:t>
            </a:r>
            <a:br>
              <a:rPr lang="en-US" b="1" dirty="0">
                <a:latin typeface="Arial"/>
                <a:cs typeface="Arial"/>
              </a:rPr>
            </a:br>
            <a:r>
              <a:rPr lang="en-US" b="1" dirty="0">
                <a:latin typeface="Arial"/>
                <a:cs typeface="Arial"/>
              </a:rPr>
              <a:t>numbers</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(1.frac)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(exp – Bias)</a:t>
            </a:r>
          </a:p>
        </p:txBody>
      </p:sp>
      <p:sp>
        <p:nvSpPr>
          <p:cNvPr id="17" name="Text Box 6"/>
          <p:cNvSpPr txBox="1">
            <a:spLocks noChangeArrowheads="1"/>
          </p:cNvSpPr>
          <p:nvPr/>
        </p:nvSpPr>
        <p:spPr bwMode="auto">
          <a:xfrm>
            <a:off x="3200400" y="2861846"/>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0 0001</a:t>
            </a:r>
            <a:endParaRPr lang="en-US" sz="1600" dirty="0">
              <a:latin typeface="Helvetica" pitchFamily="34" charset="0"/>
            </a:endParaRPr>
          </a:p>
        </p:txBody>
      </p:sp>
      <p:sp>
        <p:nvSpPr>
          <p:cNvPr id="18" name="Text Box 6"/>
          <p:cNvSpPr txBox="1">
            <a:spLocks noChangeArrowheads="1"/>
          </p:cNvSpPr>
          <p:nvPr/>
        </p:nvSpPr>
        <p:spPr bwMode="auto">
          <a:xfrm>
            <a:off x="4050252" y="2861846"/>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000</a:t>
            </a:r>
            <a:endParaRPr lang="en-US" sz="1600" dirty="0">
              <a:latin typeface="Helvetica" pitchFamily="34" charset="0"/>
            </a:endParaRPr>
          </a:p>
        </p:txBody>
      </p:sp>
      <p:sp>
        <p:nvSpPr>
          <p:cNvPr id="19" name="Text Box 6"/>
          <p:cNvSpPr txBox="1">
            <a:spLocks noChangeArrowheads="1"/>
          </p:cNvSpPr>
          <p:nvPr/>
        </p:nvSpPr>
        <p:spPr bwMode="auto">
          <a:xfrm>
            <a:off x="5029201" y="2861846"/>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1" name="Text Box 6"/>
          <p:cNvSpPr txBox="1">
            <a:spLocks noChangeArrowheads="1"/>
          </p:cNvSpPr>
          <p:nvPr/>
        </p:nvSpPr>
        <p:spPr bwMode="auto">
          <a:xfrm>
            <a:off x="3200400" y="2609944"/>
            <a:ext cx="923450"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0 0000</a:t>
            </a:r>
            <a:endParaRPr lang="en-US" sz="1600" dirty="0">
              <a:latin typeface="Helvetica" pitchFamily="34" charset="0"/>
            </a:endParaRPr>
          </a:p>
        </p:txBody>
      </p:sp>
      <p:sp>
        <p:nvSpPr>
          <p:cNvPr id="22" name="Text Box 6"/>
          <p:cNvSpPr txBox="1">
            <a:spLocks noChangeArrowheads="1"/>
          </p:cNvSpPr>
          <p:nvPr/>
        </p:nvSpPr>
        <p:spPr bwMode="auto">
          <a:xfrm>
            <a:off x="4050252" y="2609944"/>
            <a:ext cx="554058"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111</a:t>
            </a:r>
            <a:endParaRPr lang="en-US" sz="1600" dirty="0">
              <a:latin typeface="Helvetica" pitchFamily="34" charset="0"/>
            </a:endParaRPr>
          </a:p>
        </p:txBody>
      </p:sp>
      <p:sp>
        <p:nvSpPr>
          <p:cNvPr id="23" name="Text Box 6"/>
          <p:cNvSpPr txBox="1">
            <a:spLocks noChangeArrowheads="1"/>
          </p:cNvSpPr>
          <p:nvPr/>
        </p:nvSpPr>
        <p:spPr bwMode="auto">
          <a:xfrm>
            <a:off x="5029201" y="2609944"/>
            <a:ext cx="43092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-6</a:t>
            </a:r>
            <a:endParaRPr lang="en-US" sz="1600" dirty="0">
              <a:latin typeface="Helvetica" pitchFamily="34" charset="0"/>
            </a:endParaRPr>
          </a:p>
        </p:txBody>
      </p:sp>
      <p:sp>
        <p:nvSpPr>
          <p:cNvPr id="25" name="Text Box 3"/>
          <p:cNvSpPr txBox="1">
            <a:spLocks noChangeArrowheads="1"/>
          </p:cNvSpPr>
          <p:nvPr/>
        </p:nvSpPr>
        <p:spPr bwMode="auto">
          <a:xfrm>
            <a:off x="3200401" y="914400"/>
            <a:ext cx="3877985"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s </a:t>
            </a:r>
            <a:r>
              <a:rPr lang="en-US" sz="1600" b="1" dirty="0" err="1">
                <a:latin typeface="Courier New" pitchFamily="49" charset="0"/>
              </a:rPr>
              <a:t>exp</a:t>
            </a:r>
            <a:r>
              <a:rPr lang="en-US" sz="1600" b="1" dirty="0">
                <a:latin typeface="Courier New" pitchFamily="49" charset="0"/>
              </a:rPr>
              <a:t>  </a:t>
            </a:r>
            <a:r>
              <a:rPr lang="en-US" sz="1600" b="1" dirty="0" err="1">
                <a:latin typeface="Courier New" pitchFamily="49" charset="0"/>
              </a:rPr>
              <a:t>frac</a:t>
            </a:r>
            <a:r>
              <a:rPr lang="en-US" sz="1600" b="1" dirty="0">
                <a:latin typeface="Courier New" pitchFamily="49" charset="0"/>
              </a:rPr>
              <a:t>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p>
        </p:txBody>
      </p:sp>
      <p:sp>
        <p:nvSpPr>
          <p:cNvPr id="26" name="Text Box 3"/>
          <p:cNvSpPr txBox="1">
            <a:spLocks noChangeArrowheads="1"/>
          </p:cNvSpPr>
          <p:nvPr/>
        </p:nvSpPr>
        <p:spPr bwMode="auto">
          <a:xfrm>
            <a:off x="3200401" y="914401"/>
            <a:ext cx="7605191" cy="5755422"/>
          </a:xfrm>
          <a:prstGeom prst="rect">
            <a:avLst/>
          </a:prstGeom>
          <a:noFill/>
          <a:ln w="25400">
            <a:noFill/>
            <a:miter lim="800000"/>
            <a:headEnd/>
            <a:tailEnd/>
          </a:ln>
          <a:effectLst/>
        </p:spPr>
        <p:txBody>
          <a:bodyPr wrap="square">
            <a:spAutoFit/>
          </a:bodyPr>
          <a:lstStyle/>
          <a:p>
            <a:pPr algn="l" eaLnBrk="0" hangingPunct="0"/>
            <a:r>
              <a:rPr lang="en-US" sz="1600" b="1" dirty="0">
                <a:latin typeface="Courier New" pitchFamily="49" charset="0"/>
              </a:rPr>
              <a:t>s exp  frac	</a:t>
            </a:r>
            <a:r>
              <a:rPr lang="en-US" sz="1600" b="1" i="1" dirty="0">
                <a:latin typeface="Helvetica" pitchFamily="34" charset="0"/>
              </a:rPr>
              <a:t>E</a:t>
            </a:r>
            <a:r>
              <a:rPr lang="en-US" sz="1600" b="1" dirty="0">
                <a:latin typeface="Courier New" pitchFamily="49" charset="0"/>
              </a:rPr>
              <a:t>	</a:t>
            </a:r>
            <a:r>
              <a:rPr lang="en-US" sz="1600" b="1" dirty="0">
                <a:latin typeface="Helvetica" pitchFamily="34" charset="0"/>
              </a:rPr>
              <a:t>Value</a:t>
            </a:r>
            <a:r>
              <a:rPr lang="en-US" sz="1600" b="1" dirty="0">
                <a:latin typeface="Courier New" pitchFamily="49" charset="0"/>
              </a:rPr>
              <a:t>		      </a:t>
            </a:r>
            <a:r>
              <a:rPr lang="en-US" sz="1600" b="1" dirty="0">
                <a:solidFill>
                  <a:schemeClr val="accent1">
                    <a:lumMod val="50000"/>
                  </a:schemeClr>
                </a:solidFill>
              </a:rPr>
              <a:t>Notes of Interest</a:t>
            </a:r>
          </a:p>
          <a:p>
            <a:pPr algn="l" eaLnBrk="0" hangingPunct="0"/>
            <a:endParaRPr lang="en-US" sz="1600" b="1" dirty="0">
              <a:latin typeface="Courier New" pitchFamily="49" charset="0"/>
            </a:endParaRPr>
          </a:p>
          <a:p>
            <a:pPr algn="l" eaLnBrk="0" hangingPunct="0"/>
            <a:r>
              <a:rPr lang="en-US" sz="1600" b="1" dirty="0">
                <a:latin typeface="Courier New" pitchFamily="49" charset="0"/>
              </a:rPr>
              <a:t>0 0000 000	-6	0</a:t>
            </a:r>
          </a:p>
          <a:p>
            <a:pPr algn="l" eaLnBrk="0" hangingPunct="0"/>
            <a:r>
              <a:rPr lang="en-US" sz="1600" b="1" dirty="0">
                <a:latin typeface="Courier New" pitchFamily="49" charset="0"/>
              </a:rPr>
              <a:t>0 0000 001	-6	1/8*1/64(2</a:t>
            </a:r>
            <a:r>
              <a:rPr lang="en-US" sz="1600" b="1" baseline="30000" dirty="0">
                <a:latin typeface="Courier New" pitchFamily="49" charset="0"/>
              </a:rPr>
              <a:t>-6</a:t>
            </a:r>
            <a:r>
              <a:rPr lang="en-US" sz="1600" b="1" dirty="0">
                <a:latin typeface="Courier New" pitchFamily="49" charset="0"/>
              </a:rPr>
              <a:t>)= 1/512</a:t>
            </a:r>
          </a:p>
          <a:p>
            <a:pPr algn="l" eaLnBrk="0" hangingPunct="0"/>
            <a:r>
              <a:rPr lang="en-US" sz="1600" b="1" dirty="0">
                <a:latin typeface="Courier New" pitchFamily="49" charset="0"/>
              </a:rPr>
              <a:t>0 0000 010	-6	2/8*1/64 = 2/512</a:t>
            </a:r>
          </a:p>
          <a:p>
            <a:pPr algn="l" eaLnBrk="0" hangingPunct="0"/>
            <a:r>
              <a:rPr lang="en-US" sz="1600" b="1" dirty="0">
                <a:latin typeface="Courier New" pitchFamily="49" charset="0"/>
              </a:rPr>
              <a:t>...</a:t>
            </a:r>
          </a:p>
          <a:p>
            <a:pPr algn="l" eaLnBrk="0" hangingPunct="0"/>
            <a:r>
              <a:rPr lang="en-US" sz="1600" b="1" dirty="0">
                <a:latin typeface="Courier New" pitchFamily="49" charset="0"/>
              </a:rPr>
              <a:t>0 0000 110	-6	6/8*1/64 = 6/512</a:t>
            </a:r>
          </a:p>
          <a:p>
            <a:pPr algn="l" eaLnBrk="0" hangingPunct="0"/>
            <a:endParaRPr lang="en-US" sz="1600" b="1" dirty="0">
              <a:latin typeface="Courier New" pitchFamily="49" charset="0"/>
            </a:endParaRPr>
          </a:p>
          <a:p>
            <a:pPr algn="l" eaLnBrk="0" hangingPunct="0"/>
            <a:endParaRPr lang="en-US" sz="1600" b="1" dirty="0">
              <a:latin typeface="Courier New" pitchFamily="49" charset="0"/>
            </a:endParaRPr>
          </a:p>
          <a:p>
            <a:pPr algn="l" eaLnBrk="0" hangingPunct="0"/>
            <a:r>
              <a:rPr lang="en-US" sz="1600" b="1" dirty="0">
                <a:latin typeface="Courier New" pitchFamily="49" charset="0"/>
              </a:rPr>
              <a:t>0 0001 001  	-6	9/8*1/64 = 9/512</a:t>
            </a:r>
          </a:p>
          <a:p>
            <a:pPr eaLnBrk="0" hangingPunct="0"/>
            <a:r>
              <a:rPr lang="en-US" sz="1600" b="1" dirty="0">
                <a:latin typeface="Courier New" pitchFamily="49" charset="0"/>
              </a:rPr>
              <a:t>...</a:t>
            </a:r>
          </a:p>
          <a:p>
            <a:pPr algn="l" eaLnBrk="0" hangingPunct="0"/>
            <a:r>
              <a:rPr lang="en-US" sz="1600" b="1" dirty="0">
                <a:latin typeface="Courier New" pitchFamily="49" charset="0"/>
              </a:rPr>
              <a:t>0 0110 110	-1	14/8*1/2 = 14/16</a:t>
            </a:r>
          </a:p>
          <a:p>
            <a:pPr algn="l" eaLnBrk="0" hangingPunct="0"/>
            <a:r>
              <a:rPr lang="en-US" sz="1600" b="1" dirty="0">
                <a:latin typeface="Courier New" pitchFamily="49" charset="0"/>
              </a:rPr>
              <a:t>0 0110 111	-1	15/8*1/2 = 15/16</a:t>
            </a:r>
          </a:p>
          <a:p>
            <a:pPr algn="l" eaLnBrk="0" hangingPunct="0"/>
            <a:r>
              <a:rPr lang="en-US" sz="1600" b="1" dirty="0">
                <a:latin typeface="Courier New" pitchFamily="49" charset="0"/>
              </a:rPr>
              <a:t>0 0111 000	0	8/8*1    = 1</a:t>
            </a:r>
          </a:p>
          <a:p>
            <a:pPr algn="l" eaLnBrk="0" hangingPunct="0"/>
            <a:r>
              <a:rPr lang="en-US" sz="1600" b="1" dirty="0">
                <a:latin typeface="Courier New" pitchFamily="49" charset="0"/>
              </a:rPr>
              <a:t>0 0111 001	0	9/8*1    = 9/8</a:t>
            </a:r>
          </a:p>
          <a:p>
            <a:pPr algn="l" eaLnBrk="0" hangingPunct="0"/>
            <a:r>
              <a:rPr lang="en-US" sz="1600" b="1" dirty="0">
                <a:latin typeface="Courier New" pitchFamily="49" charset="0"/>
              </a:rPr>
              <a:t>0 0111 010	0	10/8*1   = 10/8</a:t>
            </a:r>
          </a:p>
          <a:p>
            <a:pPr eaLnBrk="0" hangingPunct="0"/>
            <a:r>
              <a:rPr lang="en-US" sz="1600" b="1" dirty="0">
                <a:latin typeface="Courier New" pitchFamily="49" charset="0"/>
              </a:rPr>
              <a:t>...</a:t>
            </a:r>
          </a:p>
          <a:p>
            <a:pPr algn="l" eaLnBrk="0" hangingPunct="0"/>
            <a:r>
              <a:rPr lang="en-US" sz="1600" b="1" dirty="0">
                <a:latin typeface="Courier New" pitchFamily="49" charset="0"/>
              </a:rPr>
              <a:t>0 1110 110	7	14/8*128 = 224</a:t>
            </a:r>
          </a:p>
          <a:p>
            <a:pPr algn="l" eaLnBrk="0" hangingPunct="0"/>
            <a:r>
              <a:rPr lang="en-US" sz="1600" b="1" dirty="0">
                <a:latin typeface="Courier New" pitchFamily="49" charset="0"/>
              </a:rPr>
              <a:t>0 1110 111	7	15/8*128 = 240</a:t>
            </a:r>
          </a:p>
          <a:p>
            <a:pPr algn="l" eaLnBrk="0" hangingPunct="0"/>
            <a:r>
              <a:rPr lang="en-US" sz="1600" b="1" dirty="0">
                <a:latin typeface="Courier New" pitchFamily="49" charset="0"/>
              </a:rPr>
              <a:t>0 1111 000	n/a	</a:t>
            </a:r>
            <a:r>
              <a:rPr lang="en-US" sz="1600" b="1" dirty="0" err="1">
                <a:latin typeface="Courier New" pitchFamily="49" charset="0"/>
              </a:rPr>
              <a:t>inf</a:t>
            </a:r>
            <a:endParaRPr lang="en-US" sz="1600" b="1" dirty="0">
              <a:latin typeface="Courier New" pitchFamily="49" charset="0"/>
            </a:endParaRPr>
          </a:p>
          <a:p>
            <a:pPr algn="l" eaLnBrk="0" hangingPunct="0"/>
            <a:r>
              <a:rPr lang="en-US" sz="1600" b="1" dirty="0">
                <a:latin typeface="Courier New" pitchFamily="49" charset="0"/>
              </a:rPr>
              <a:t>0 1111 001	n/a	</a:t>
            </a:r>
            <a:r>
              <a:rPr lang="en-US" sz="1600" b="1" dirty="0" err="1">
                <a:latin typeface="Courier New" pitchFamily="49" charset="0"/>
              </a:rPr>
              <a:t>NaN</a:t>
            </a:r>
            <a:endParaRPr lang="en-US" sz="1600" b="1" dirty="0">
              <a:latin typeface="Courier New" pitchFamily="49" charset="0"/>
            </a:endParaRPr>
          </a:p>
          <a:p>
            <a:pPr eaLnBrk="0" hangingPunct="0"/>
            <a:r>
              <a:rPr lang="en-US" sz="1600" b="1" dirty="0">
                <a:latin typeface="Courier New" pitchFamily="49" charset="0"/>
              </a:rPr>
              <a:t>...</a:t>
            </a:r>
          </a:p>
          <a:p>
            <a:pPr algn="l" eaLnBrk="0" hangingPunct="0"/>
            <a:r>
              <a:rPr lang="en-US" sz="1600" b="1" dirty="0">
                <a:latin typeface="Courier New" pitchFamily="49" charset="0"/>
              </a:rPr>
              <a:t>0 1111 111	n/a	</a:t>
            </a:r>
            <a:r>
              <a:rPr lang="en-US" sz="1600" b="1" dirty="0" err="1">
                <a:latin typeface="Courier New" pitchFamily="49" charset="0"/>
              </a:rPr>
              <a:t>NaN</a:t>
            </a:r>
            <a:endParaRPr lang="en-US" sz="1600" b="1" dirty="0">
              <a:latin typeface="Courier New" pitchFamily="49" charset="0"/>
            </a:endParaRPr>
          </a:p>
        </p:txBody>
      </p:sp>
      <p:sp>
        <p:nvSpPr>
          <p:cNvPr id="27" name="Rectangle 26"/>
          <p:cNvSpPr/>
          <p:nvPr/>
        </p:nvSpPr>
        <p:spPr>
          <a:xfrm>
            <a:off x="1005440" y="838201"/>
            <a:ext cx="1809718" cy="2031325"/>
          </a:xfrm>
          <a:prstGeom prst="rect">
            <a:avLst/>
          </a:prstGeom>
        </p:spPr>
        <p:txBody>
          <a:bodyPr wrap="square">
            <a:spAutoFit/>
          </a:bodyPr>
          <a:lstStyle/>
          <a:p>
            <a:pPr algn="l">
              <a:spcBef>
                <a:spcPct val="50000"/>
              </a:spcBef>
            </a:pPr>
            <a:r>
              <a:rPr lang="en-US" dirty="0">
                <a:latin typeface="Arial"/>
                <a:cs typeface="Arial"/>
              </a:rPr>
              <a:t>Bias = 7</a:t>
            </a:r>
          </a:p>
          <a:p>
            <a:pPr algn="l">
              <a:spcBef>
                <a:spcPct val="50000"/>
              </a:spcBef>
            </a:pPr>
            <a:r>
              <a:rPr lang="en-US" dirty="0">
                <a:latin typeface="Arial"/>
                <a:cs typeface="Arial"/>
              </a:rPr>
              <a:t>V=  (–1)</a:t>
            </a:r>
            <a:r>
              <a:rPr lang="en-US" baseline="30000" dirty="0">
                <a:latin typeface="Arial"/>
                <a:cs typeface="Arial"/>
              </a:rPr>
              <a:t>s</a:t>
            </a:r>
            <a:r>
              <a:rPr lang="en-US" dirty="0">
                <a:latin typeface="Arial"/>
                <a:cs typeface="Arial"/>
              </a:rPr>
              <a:t> </a:t>
            </a:r>
            <a:br>
              <a:rPr lang="en-US" dirty="0">
                <a:latin typeface="Arial"/>
                <a:cs typeface="Arial"/>
              </a:rPr>
            </a:br>
            <a:r>
              <a:rPr lang="en-US" dirty="0">
                <a:latin typeface="Arial"/>
                <a:cs typeface="Arial"/>
              </a:rPr>
              <a:t>      </a:t>
            </a:r>
            <a:r>
              <a:rPr lang="en-US" i="1" dirty="0"/>
              <a:t>×</a:t>
            </a:r>
            <a:r>
              <a:rPr lang="en-US" dirty="0">
                <a:latin typeface="Arial"/>
                <a:cs typeface="Arial"/>
              </a:rPr>
              <a:t> (0.frac)</a:t>
            </a:r>
            <a:br>
              <a:rPr lang="en-US" dirty="0">
                <a:latin typeface="Arial"/>
                <a:cs typeface="Arial"/>
              </a:rPr>
            </a:br>
            <a:r>
              <a:rPr lang="en-US" dirty="0">
                <a:latin typeface="Arial"/>
                <a:cs typeface="Arial"/>
              </a:rPr>
              <a:t>      </a:t>
            </a:r>
            <a:r>
              <a:rPr lang="en-US" i="1" dirty="0"/>
              <a:t>×</a:t>
            </a:r>
            <a:r>
              <a:rPr lang="en-US" dirty="0">
                <a:latin typeface="Arial"/>
                <a:cs typeface="Arial"/>
              </a:rPr>
              <a:t> 2</a:t>
            </a:r>
            <a:r>
              <a:rPr lang="en-US" baseline="30000" dirty="0">
                <a:latin typeface="Arial"/>
                <a:cs typeface="Arial"/>
              </a:rPr>
              <a:t>(1 – Bias)</a:t>
            </a:r>
          </a:p>
          <a:p>
            <a:pPr algn="l">
              <a:spcBef>
                <a:spcPct val="50000"/>
              </a:spcBef>
            </a:pPr>
            <a:r>
              <a:rPr lang="en-US" b="1" dirty="0" err="1">
                <a:latin typeface="Arial"/>
                <a:cs typeface="Arial"/>
              </a:rPr>
              <a:t>Denormalized</a:t>
            </a:r>
            <a:br>
              <a:rPr lang="en-US" b="1" dirty="0">
                <a:latin typeface="Arial"/>
                <a:cs typeface="Arial"/>
              </a:rPr>
            </a:br>
            <a:r>
              <a:rPr lang="en-US" b="1" dirty="0">
                <a:latin typeface="Arial"/>
                <a:cs typeface="Arial"/>
              </a:rPr>
              <a:t>numbers</a:t>
            </a:r>
          </a:p>
        </p:txBody>
      </p:sp>
      <p:sp>
        <p:nvSpPr>
          <p:cNvPr id="5" name="Slide Number Placeholder 4">
            <a:extLst>
              <a:ext uri="{FF2B5EF4-FFF2-40B4-BE49-F238E27FC236}">
                <a16:creationId xmlns:a16="http://schemas.microsoft.com/office/drawing/2014/main" id="{13EE7CE0-6E46-4402-BD4F-3310B29D204A}"/>
              </a:ext>
            </a:extLst>
          </p:cNvPr>
          <p:cNvSpPr>
            <a:spLocks noGrp="1"/>
          </p:cNvSpPr>
          <p:nvPr>
            <p:ph type="sldNum" sz="quarter" idx="12"/>
          </p:nvPr>
        </p:nvSpPr>
        <p:spPr/>
        <p:txBody>
          <a:bodyPr/>
          <a:lstStyle/>
          <a:p>
            <a:fld id="{0778C724-3839-4D76-A707-B4C23905D055}" type="slidenum">
              <a:rPr lang="en-US" smtClean="0"/>
              <a:t>38</a:t>
            </a:fld>
            <a:endParaRPr lang="en-US"/>
          </a:p>
        </p:txBody>
      </p:sp>
      <p:sp>
        <p:nvSpPr>
          <p:cNvPr id="28" name="Rectangle 27">
            <a:extLst>
              <a:ext uri="{FF2B5EF4-FFF2-40B4-BE49-F238E27FC236}">
                <a16:creationId xmlns:a16="http://schemas.microsoft.com/office/drawing/2014/main" id="{22FB53F0-F444-49E0-AC15-5200044411E4}"/>
              </a:ext>
            </a:extLst>
          </p:cNvPr>
          <p:cNvSpPr/>
          <p:nvPr/>
        </p:nvSpPr>
        <p:spPr>
          <a:xfrm>
            <a:off x="1005440" y="5738303"/>
            <a:ext cx="2347359" cy="646331"/>
          </a:xfrm>
          <a:prstGeom prst="rect">
            <a:avLst/>
          </a:prstGeom>
        </p:spPr>
        <p:txBody>
          <a:bodyPr wrap="square">
            <a:spAutoFit/>
          </a:bodyPr>
          <a:lstStyle/>
          <a:p>
            <a:pPr algn="l">
              <a:spcBef>
                <a:spcPct val="50000"/>
              </a:spcBef>
            </a:pPr>
            <a:r>
              <a:rPr lang="en-US" b="1" dirty="0">
                <a:latin typeface="Arial"/>
                <a:cs typeface="Arial"/>
              </a:rPr>
              <a:t>Special</a:t>
            </a:r>
            <a:br>
              <a:rPr lang="en-US" b="1" dirty="0">
                <a:latin typeface="Arial"/>
                <a:cs typeface="Arial"/>
              </a:rPr>
            </a:br>
            <a:r>
              <a:rPr lang="en-US" b="1" dirty="0">
                <a:latin typeface="Arial"/>
                <a:cs typeface="Arial"/>
              </a:rPr>
              <a:t>values</a:t>
            </a:r>
          </a:p>
        </p:txBody>
      </p:sp>
      <p:sp>
        <p:nvSpPr>
          <p:cNvPr id="29" name="Text Box 4">
            <a:extLst>
              <a:ext uri="{FF2B5EF4-FFF2-40B4-BE49-F238E27FC236}">
                <a16:creationId xmlns:a16="http://schemas.microsoft.com/office/drawing/2014/main" id="{FC5CD965-F5F3-4186-9D99-3325EB7CE465}"/>
              </a:ext>
            </a:extLst>
          </p:cNvPr>
          <p:cNvSpPr txBox="1">
            <a:spLocks noChangeArrowheads="1"/>
          </p:cNvSpPr>
          <p:nvPr/>
        </p:nvSpPr>
        <p:spPr bwMode="auto">
          <a:xfrm>
            <a:off x="8499475" y="1614488"/>
            <a:ext cx="1657350" cy="366712"/>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closest to zero</a:t>
            </a:r>
          </a:p>
        </p:txBody>
      </p:sp>
      <p:sp>
        <p:nvSpPr>
          <p:cNvPr id="30" name="Text Box 5">
            <a:extLst>
              <a:ext uri="{FF2B5EF4-FFF2-40B4-BE49-F238E27FC236}">
                <a16:creationId xmlns:a16="http://schemas.microsoft.com/office/drawing/2014/main" id="{9DC3718B-753B-49AD-B1ED-B357F67A22AE}"/>
              </a:ext>
            </a:extLst>
          </p:cNvPr>
          <p:cNvSpPr txBox="1">
            <a:spLocks noChangeArrowheads="1"/>
          </p:cNvSpPr>
          <p:nvPr/>
        </p:nvSpPr>
        <p:spPr bwMode="auto">
          <a:xfrm>
            <a:off x="8483600" y="2543176"/>
            <a:ext cx="1708150" cy="366713"/>
          </a:xfrm>
          <a:prstGeom prst="rect">
            <a:avLst/>
          </a:prstGeom>
          <a:noFill/>
          <a:ln w="25400">
            <a:noFill/>
            <a:miter lim="800000"/>
            <a:headEnd/>
            <a:tailEnd/>
          </a:ln>
          <a:effectLst/>
        </p:spPr>
        <p:txBody>
          <a:bodyPr wrap="none">
            <a:spAutoFit/>
          </a:bodyPr>
          <a:lstStyle/>
          <a:p>
            <a:pPr eaLnBrk="0" hangingPunct="0"/>
            <a:r>
              <a:rPr lang="en-US" dirty="0">
                <a:solidFill>
                  <a:schemeClr val="accent1">
                    <a:lumMod val="50000"/>
                  </a:schemeClr>
                </a:solidFill>
                <a:latin typeface="Helvetica" pitchFamily="34" charset="0"/>
              </a:rPr>
              <a:t>largest </a:t>
            </a:r>
            <a:r>
              <a:rPr lang="en-US" dirty="0" err="1">
                <a:solidFill>
                  <a:schemeClr val="accent1">
                    <a:lumMod val="50000"/>
                  </a:schemeClr>
                </a:solidFill>
                <a:latin typeface="Helvetica" pitchFamily="34" charset="0"/>
              </a:rPr>
              <a:t>denorm</a:t>
            </a:r>
            <a:endParaRPr lang="en-US" dirty="0">
              <a:solidFill>
                <a:schemeClr val="accent1">
                  <a:lumMod val="50000"/>
                </a:schemeClr>
              </a:solidFill>
              <a:latin typeface="Helvetica" pitchFamily="34" charset="0"/>
            </a:endParaRPr>
          </a:p>
        </p:txBody>
      </p:sp>
      <p:sp>
        <p:nvSpPr>
          <p:cNvPr id="31" name="Text Box 6">
            <a:extLst>
              <a:ext uri="{FF2B5EF4-FFF2-40B4-BE49-F238E27FC236}">
                <a16:creationId xmlns:a16="http://schemas.microsoft.com/office/drawing/2014/main" id="{34370392-B104-4323-BC63-12E1DF312CAB}"/>
              </a:ext>
            </a:extLst>
          </p:cNvPr>
          <p:cNvSpPr txBox="1">
            <a:spLocks noChangeArrowheads="1"/>
          </p:cNvSpPr>
          <p:nvPr/>
        </p:nvSpPr>
        <p:spPr bwMode="auto">
          <a:xfrm>
            <a:off x="8499475" y="2933700"/>
            <a:ext cx="2078827" cy="369332"/>
          </a:xfrm>
          <a:prstGeom prst="rect">
            <a:avLst/>
          </a:prstGeom>
          <a:noFill/>
          <a:ln w="25400">
            <a:noFill/>
            <a:miter lim="800000"/>
            <a:headEnd/>
            <a:tailEnd/>
          </a:ln>
          <a:effectLst/>
        </p:spPr>
        <p:txBody>
          <a:bodyPr wrap="square">
            <a:spAutoFit/>
          </a:bodyPr>
          <a:lstStyle/>
          <a:p>
            <a:pPr algn="l" eaLnBrk="0" hangingPunct="0"/>
            <a:r>
              <a:rPr lang="en-US" dirty="0">
                <a:solidFill>
                  <a:schemeClr val="accent1">
                    <a:lumMod val="50000"/>
                  </a:schemeClr>
                </a:solidFill>
                <a:latin typeface="Helvetica" pitchFamily="34" charset="0"/>
              </a:rPr>
              <a:t>smallest norm &gt; 0</a:t>
            </a:r>
          </a:p>
        </p:txBody>
      </p:sp>
      <p:sp>
        <p:nvSpPr>
          <p:cNvPr id="32" name="Text Box 7">
            <a:extLst>
              <a:ext uri="{FF2B5EF4-FFF2-40B4-BE49-F238E27FC236}">
                <a16:creationId xmlns:a16="http://schemas.microsoft.com/office/drawing/2014/main" id="{ACBB0297-9B1E-4C03-8F89-E1C12681FE0D}"/>
              </a:ext>
            </a:extLst>
          </p:cNvPr>
          <p:cNvSpPr txBox="1">
            <a:spLocks noChangeArrowheads="1"/>
          </p:cNvSpPr>
          <p:nvPr/>
        </p:nvSpPr>
        <p:spPr bwMode="auto">
          <a:xfrm>
            <a:off x="8499474" y="3848101"/>
            <a:ext cx="2247857" cy="366713"/>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below</a:t>
            </a:r>
          </a:p>
        </p:txBody>
      </p:sp>
      <p:sp>
        <p:nvSpPr>
          <p:cNvPr id="33" name="Text Box 8">
            <a:extLst>
              <a:ext uri="{FF2B5EF4-FFF2-40B4-BE49-F238E27FC236}">
                <a16:creationId xmlns:a16="http://schemas.microsoft.com/office/drawing/2014/main" id="{56EC8CDD-FE5D-4BEC-9487-E77E23671EAD}"/>
              </a:ext>
            </a:extLst>
          </p:cNvPr>
          <p:cNvSpPr txBox="1">
            <a:spLocks noChangeArrowheads="1"/>
          </p:cNvSpPr>
          <p:nvPr/>
        </p:nvSpPr>
        <p:spPr bwMode="auto">
          <a:xfrm>
            <a:off x="8499474" y="4271963"/>
            <a:ext cx="2228806"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closest to 1 above</a:t>
            </a:r>
          </a:p>
        </p:txBody>
      </p:sp>
      <p:sp>
        <p:nvSpPr>
          <p:cNvPr id="34" name="Text Box 16">
            <a:extLst>
              <a:ext uri="{FF2B5EF4-FFF2-40B4-BE49-F238E27FC236}">
                <a16:creationId xmlns:a16="http://schemas.microsoft.com/office/drawing/2014/main" id="{517A9961-18B5-431F-BD0D-C61111823F34}"/>
              </a:ext>
            </a:extLst>
          </p:cNvPr>
          <p:cNvSpPr txBox="1">
            <a:spLocks noChangeArrowheads="1"/>
          </p:cNvSpPr>
          <p:nvPr/>
        </p:nvSpPr>
        <p:spPr bwMode="auto">
          <a:xfrm>
            <a:off x="8599118" y="5253038"/>
            <a:ext cx="1567232" cy="366712"/>
          </a:xfrm>
          <a:prstGeom prst="rect">
            <a:avLst/>
          </a:prstGeom>
          <a:noFill/>
          <a:ln w="25400">
            <a:noFill/>
            <a:miter lim="800000"/>
            <a:headEnd/>
            <a:tailEnd/>
          </a:ln>
          <a:effectLst/>
        </p:spPr>
        <p:txBody>
          <a:bodyPr wrap="square">
            <a:spAutoFit/>
          </a:bodyPr>
          <a:lstStyle/>
          <a:p>
            <a:pPr eaLnBrk="0" hangingPunct="0"/>
            <a:r>
              <a:rPr lang="en-US" dirty="0">
                <a:solidFill>
                  <a:schemeClr val="accent1">
                    <a:lumMod val="50000"/>
                  </a:schemeClr>
                </a:solidFill>
                <a:latin typeface="Helvetica" pitchFamily="34" charset="0"/>
              </a:rPr>
              <a:t>largest norm</a:t>
            </a:r>
          </a:p>
        </p:txBody>
      </p:sp>
      <p:sp>
        <p:nvSpPr>
          <p:cNvPr id="35" name="Text Box 6">
            <a:extLst>
              <a:ext uri="{FF2B5EF4-FFF2-40B4-BE49-F238E27FC236}">
                <a16:creationId xmlns:a16="http://schemas.microsoft.com/office/drawing/2014/main" id="{D93AD658-86A0-4561-BE05-9467AA8EAA36}"/>
              </a:ext>
            </a:extLst>
          </p:cNvPr>
          <p:cNvSpPr txBox="1">
            <a:spLocks noChangeArrowheads="1"/>
          </p:cNvSpPr>
          <p:nvPr/>
        </p:nvSpPr>
        <p:spPr bwMode="auto">
          <a:xfrm>
            <a:off x="5943601" y="2861846"/>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8/8*1/64 = 8/512</a:t>
            </a:r>
            <a:endParaRPr lang="en-US" sz="1600" dirty="0">
              <a:latin typeface="Helvetica" pitchFamily="34" charset="0"/>
            </a:endParaRPr>
          </a:p>
        </p:txBody>
      </p:sp>
      <p:sp>
        <p:nvSpPr>
          <p:cNvPr id="36" name="Text Box 6">
            <a:extLst>
              <a:ext uri="{FF2B5EF4-FFF2-40B4-BE49-F238E27FC236}">
                <a16:creationId xmlns:a16="http://schemas.microsoft.com/office/drawing/2014/main" id="{F222C9BE-308B-4754-8416-F2C0FC5E4D3B}"/>
              </a:ext>
            </a:extLst>
          </p:cNvPr>
          <p:cNvSpPr txBox="1">
            <a:spLocks noChangeArrowheads="1"/>
          </p:cNvSpPr>
          <p:nvPr/>
        </p:nvSpPr>
        <p:spPr bwMode="auto">
          <a:xfrm>
            <a:off x="5943601" y="2609944"/>
            <a:ext cx="2154757" cy="338554"/>
          </a:xfrm>
          <a:prstGeom prst="rect">
            <a:avLst/>
          </a:prstGeom>
          <a:noFill/>
          <a:ln w="25400">
            <a:noFill/>
            <a:miter lim="800000"/>
            <a:headEnd/>
            <a:tailEnd/>
          </a:ln>
          <a:effectLst/>
        </p:spPr>
        <p:txBody>
          <a:bodyPr wrap="none">
            <a:spAutoFit/>
          </a:bodyPr>
          <a:lstStyle/>
          <a:p>
            <a:pPr algn="l" eaLnBrk="0" hangingPunct="0"/>
            <a:r>
              <a:rPr lang="en-US" sz="1600" b="1" dirty="0">
                <a:latin typeface="Courier New" pitchFamily="49" charset="0"/>
              </a:rPr>
              <a:t>7/8*1/64 = 7/512</a:t>
            </a:r>
            <a:endParaRPr lang="en-US" sz="1600" dirty="0">
              <a:latin typeface="Helvetica" pitchFamily="34" charset="0"/>
            </a:endParaRPr>
          </a:p>
        </p:txBody>
      </p:sp>
    </p:spTree>
    <p:extLst>
      <p:ext uri="{BB962C8B-B14F-4D97-AF65-F5344CB8AC3E}">
        <p14:creationId xmlns:p14="http://schemas.microsoft.com/office/powerpoint/2010/main" val="12124152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8919" name="Rectangle 7"/>
          <p:cNvSpPr>
            <a:spLocks noGrp="1" noChangeArrowheads="1"/>
          </p:cNvSpPr>
          <p:nvPr>
            <p:ph type="title"/>
          </p:nvPr>
        </p:nvSpPr>
        <p:spPr/>
        <p:txBody>
          <a:bodyPr/>
          <a:lstStyle/>
          <a:p>
            <a:r>
              <a:rPr lang="en-US" dirty="0"/>
              <a:t>Distribution of Values</a:t>
            </a:r>
          </a:p>
        </p:txBody>
      </p:sp>
      <p:sp>
        <p:nvSpPr>
          <p:cNvPr id="678920" name="Rectangle 8"/>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err="1"/>
              <a:t>frac</a:t>
            </a:r>
            <a:r>
              <a:rPr lang="en-US" sz="2000" dirty="0"/>
              <a:t> = 2 fraction bits</a:t>
            </a:r>
          </a:p>
          <a:p>
            <a:pPr lvl="1"/>
            <a:r>
              <a:rPr lang="en-US" sz="2000" dirty="0"/>
              <a:t>Bias is 3 (2</a:t>
            </a:r>
            <a:r>
              <a:rPr lang="en-US" sz="2000" baseline="30000" dirty="0"/>
              <a:t>3-1</a:t>
            </a:r>
            <a:r>
              <a:rPr lang="en-US" sz="2000" dirty="0"/>
              <a:t>-1)</a:t>
            </a:r>
          </a:p>
          <a:p>
            <a:pPr lvl="1"/>
            <a:endParaRPr lang="en-US" sz="2000" dirty="0"/>
          </a:p>
          <a:p>
            <a:r>
              <a:rPr lang="en-US" sz="2400" dirty="0"/>
              <a:t>Notice how the distribution gets denser toward zero.</a:t>
            </a:r>
            <a:r>
              <a:rPr lang="en-US" dirty="0"/>
              <a:t> </a:t>
            </a:r>
          </a:p>
        </p:txBody>
      </p:sp>
      <p:graphicFrame>
        <p:nvGraphicFramePr>
          <p:cNvPr id="7" name="Object 4"/>
          <p:cNvGraphicFramePr>
            <a:graphicFrameLocks noChangeAspect="1"/>
          </p:cNvGraphicFramePr>
          <p:nvPr>
            <p:extLst>
              <p:ext uri="{D42A27DB-BD31-4B8C-83A1-F6EECF244321}">
                <p14:modId xmlns:p14="http://schemas.microsoft.com/office/powerpoint/2010/main" val="2868023071"/>
              </p:ext>
            </p:extLst>
          </p:nvPr>
        </p:nvGraphicFramePr>
        <p:xfrm>
          <a:off x="1905000" y="4038601"/>
          <a:ext cx="8229600" cy="1095375"/>
        </p:xfrm>
        <a:graphic>
          <a:graphicData uri="http://schemas.openxmlformats.org/drawingml/2006/chart">
            <c:chart xmlns:c="http://schemas.openxmlformats.org/drawingml/2006/chart" xmlns:r="http://schemas.openxmlformats.org/officeDocument/2006/relationships" r:id="rId3"/>
          </a:graphicData>
        </a:graphic>
      </p:graphicFrame>
      <p:sp>
        <p:nvSpPr>
          <p:cNvPr id="8" name="TextBox 7"/>
          <p:cNvSpPr txBox="1"/>
          <p:nvPr/>
        </p:nvSpPr>
        <p:spPr>
          <a:xfrm>
            <a:off x="1997254" y="4201180"/>
            <a:ext cx="641522" cy="523220"/>
          </a:xfrm>
          <a:prstGeom prst="rect">
            <a:avLst/>
          </a:prstGeom>
          <a:solidFill>
            <a:schemeClr val="bg1"/>
          </a:solidFill>
        </p:spPr>
        <p:txBody>
          <a:bodyPr wrap="none" rtlCol="0">
            <a:spAutoFit/>
          </a:bodyPr>
          <a:lstStyle/>
          <a:p>
            <a:r>
              <a:rPr lang="en-US" sz="2800" dirty="0"/>
              <a:t>-∞</a:t>
            </a:r>
          </a:p>
        </p:txBody>
      </p:sp>
      <p:sp>
        <p:nvSpPr>
          <p:cNvPr id="9" name="TextBox 8"/>
          <p:cNvSpPr txBox="1"/>
          <p:nvPr/>
        </p:nvSpPr>
        <p:spPr>
          <a:xfrm>
            <a:off x="9497029" y="4191000"/>
            <a:ext cx="772969" cy="523220"/>
          </a:xfrm>
          <a:prstGeom prst="rect">
            <a:avLst/>
          </a:prstGeom>
          <a:solidFill>
            <a:schemeClr val="bg1"/>
          </a:solidFill>
        </p:spPr>
        <p:txBody>
          <a:bodyPr wrap="none" rtlCol="0">
            <a:spAutoFit/>
          </a:bodyPr>
          <a:lstStyle/>
          <a:p>
            <a:r>
              <a:rPr lang="en-US" sz="2800" dirty="0"/>
              <a:t>+∞</a:t>
            </a:r>
          </a:p>
        </p:txBody>
      </p:sp>
      <p:sp>
        <p:nvSpPr>
          <p:cNvPr id="2" name="Slide Number Placeholder 1">
            <a:extLst>
              <a:ext uri="{FF2B5EF4-FFF2-40B4-BE49-F238E27FC236}">
                <a16:creationId xmlns:a16="http://schemas.microsoft.com/office/drawing/2014/main" id="{620DDF6B-C069-42A9-9E3F-D95F6DDD14DE}"/>
              </a:ext>
            </a:extLst>
          </p:cNvPr>
          <p:cNvSpPr>
            <a:spLocks noGrp="1"/>
          </p:cNvSpPr>
          <p:nvPr>
            <p:ph type="sldNum" sz="quarter" idx="12"/>
          </p:nvPr>
        </p:nvSpPr>
        <p:spPr/>
        <p:txBody>
          <a:bodyPr/>
          <a:lstStyle/>
          <a:p>
            <a:fld id="{0778C724-3839-4D76-A707-B4C23905D055}" type="slidenum">
              <a:rPr lang="en-US" smtClean="0"/>
              <a:t>39</a:t>
            </a:fld>
            <a:endParaRPr lang="en-US"/>
          </a:p>
        </p:txBody>
      </p:sp>
    </p:spTree>
    <p:extLst>
      <p:ext uri="{BB962C8B-B14F-4D97-AF65-F5344CB8AC3E}">
        <p14:creationId xmlns:p14="http://schemas.microsoft.com/office/powerpoint/2010/main" val="3146855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0EF959-C62E-4F8A-8D4C-BEF087A77FAC}"/>
              </a:ext>
            </a:extLst>
          </p:cNvPr>
          <p:cNvSpPr>
            <a:spLocks noGrp="1"/>
          </p:cNvSpPr>
          <p:nvPr>
            <p:ph type="title"/>
          </p:nvPr>
        </p:nvSpPr>
        <p:spPr/>
        <p:txBody>
          <a:bodyPr/>
          <a:lstStyle/>
          <a:p>
            <a:r>
              <a:rPr lang="en-US" dirty="0"/>
              <a:t>Today’s Goals</a:t>
            </a:r>
          </a:p>
        </p:txBody>
      </p:sp>
      <p:sp>
        <p:nvSpPr>
          <p:cNvPr id="3" name="Content Placeholder 2">
            <a:extLst>
              <a:ext uri="{FF2B5EF4-FFF2-40B4-BE49-F238E27FC236}">
                <a16:creationId xmlns:a16="http://schemas.microsoft.com/office/drawing/2014/main" id="{D7EDBE37-7B8E-47BF-A4AD-CD288F601EC9}"/>
              </a:ext>
            </a:extLst>
          </p:cNvPr>
          <p:cNvSpPr>
            <a:spLocks noGrp="1"/>
          </p:cNvSpPr>
          <p:nvPr>
            <p:ph idx="1"/>
          </p:nvPr>
        </p:nvSpPr>
        <p:spPr/>
        <p:txBody>
          <a:bodyPr/>
          <a:lstStyle/>
          <a:p>
            <a:r>
              <a:rPr lang="en-US" dirty="0"/>
              <a:t>Explore representing real (decimal) numbers with binary</a:t>
            </a:r>
          </a:p>
          <a:p>
            <a:endParaRPr lang="en-US" dirty="0"/>
          </a:p>
          <a:p>
            <a:r>
              <a:rPr lang="en-US" dirty="0"/>
              <a:t>Understand IEEE754 encoding</a:t>
            </a:r>
          </a:p>
          <a:p>
            <a:endParaRPr lang="en-US" dirty="0"/>
          </a:p>
          <a:p>
            <a:r>
              <a:rPr lang="en-US" dirty="0"/>
              <a:t>Discuss encoding impacts on floating-point arithmetic</a:t>
            </a:r>
          </a:p>
        </p:txBody>
      </p:sp>
      <p:sp>
        <p:nvSpPr>
          <p:cNvPr id="4" name="Slide Number Placeholder 3">
            <a:extLst>
              <a:ext uri="{FF2B5EF4-FFF2-40B4-BE49-F238E27FC236}">
                <a16:creationId xmlns:a16="http://schemas.microsoft.com/office/drawing/2014/main" id="{3B366CAC-B34E-4A3F-AB6B-24F84A057246}"/>
              </a:ext>
            </a:extLst>
          </p:cNvPr>
          <p:cNvSpPr>
            <a:spLocks noGrp="1"/>
          </p:cNvSpPr>
          <p:nvPr>
            <p:ph type="sldNum" sz="quarter" idx="12"/>
          </p:nvPr>
        </p:nvSpPr>
        <p:spPr/>
        <p:txBody>
          <a:bodyPr/>
          <a:lstStyle/>
          <a:p>
            <a:fld id="{0778C724-3839-4D76-A707-B4C23905D055}" type="slidenum">
              <a:rPr lang="en-US" smtClean="0"/>
              <a:t>4</a:t>
            </a:fld>
            <a:endParaRPr lang="en-US"/>
          </a:p>
        </p:txBody>
      </p:sp>
    </p:spTree>
    <p:extLst>
      <p:ext uri="{BB962C8B-B14F-4D97-AF65-F5344CB8AC3E}">
        <p14:creationId xmlns:p14="http://schemas.microsoft.com/office/powerpoint/2010/main" val="260971958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9941" name="Rectangle 5"/>
          <p:cNvSpPr>
            <a:spLocks noGrp="1" noChangeArrowheads="1"/>
          </p:cNvSpPr>
          <p:nvPr>
            <p:ph type="title"/>
          </p:nvPr>
        </p:nvSpPr>
        <p:spPr/>
        <p:txBody>
          <a:bodyPr/>
          <a:lstStyle/>
          <a:p>
            <a:r>
              <a:rPr lang="en-US" dirty="0"/>
              <a:t>Distribution of Values (Close-up View)</a:t>
            </a:r>
          </a:p>
        </p:txBody>
      </p:sp>
      <p:sp>
        <p:nvSpPr>
          <p:cNvPr id="679942" name="Rectangle 6"/>
          <p:cNvSpPr>
            <a:spLocks noGrp="1" noChangeArrowheads="1"/>
          </p:cNvSpPr>
          <p:nvPr>
            <p:ph idx="1"/>
          </p:nvPr>
        </p:nvSpPr>
        <p:spPr/>
        <p:txBody>
          <a:bodyPr/>
          <a:lstStyle/>
          <a:p>
            <a:r>
              <a:rPr lang="en-US" sz="2400" dirty="0"/>
              <a:t>6-bit IEEE-like format</a:t>
            </a:r>
          </a:p>
          <a:p>
            <a:pPr lvl="1"/>
            <a:r>
              <a:rPr lang="en-US" sz="2000" dirty="0" err="1"/>
              <a:t>exp</a:t>
            </a:r>
            <a:r>
              <a:rPr lang="en-US" sz="2000" dirty="0"/>
              <a:t> = 3 exponent bits</a:t>
            </a:r>
          </a:p>
          <a:p>
            <a:pPr lvl="1"/>
            <a:r>
              <a:rPr lang="en-US" sz="2000" dirty="0"/>
              <a:t>frac = 2 fraction bits</a:t>
            </a:r>
          </a:p>
          <a:p>
            <a:pPr lvl="1"/>
            <a:r>
              <a:rPr lang="en-US" sz="2000" dirty="0"/>
              <a:t>Bias is 3</a:t>
            </a:r>
            <a:r>
              <a:rPr lang="en-US" dirty="0"/>
              <a:t> </a:t>
            </a:r>
            <a:r>
              <a:rPr lang="en-US" sz="2000" dirty="0"/>
              <a:t>(2</a:t>
            </a:r>
            <a:r>
              <a:rPr lang="en-US" sz="2000" baseline="30000" dirty="0"/>
              <a:t>3-1</a:t>
            </a:r>
            <a:r>
              <a:rPr lang="en-US" sz="2000" dirty="0"/>
              <a:t>-1)</a:t>
            </a:r>
          </a:p>
          <a:p>
            <a:r>
              <a:rPr lang="en-US" sz="2400" dirty="0"/>
              <a:t>Smooth transition between normalized and de-normalized numbers due to definition E = 1 - Bias for denormalized values</a:t>
            </a:r>
          </a:p>
          <a:p>
            <a:pPr lvl="1"/>
            <a:r>
              <a:rPr lang="en-US" sz="2000" dirty="0"/>
              <a:t>Zeros are denormalized numbers too! (+0 and -0)</a:t>
            </a:r>
          </a:p>
          <a:p>
            <a:endParaRPr lang="en-US" sz="2400" dirty="0"/>
          </a:p>
          <a:p>
            <a:endParaRPr lang="en-US" dirty="0"/>
          </a:p>
          <a:p>
            <a:endParaRPr lang="en-US" dirty="0"/>
          </a:p>
          <a:p>
            <a:endParaRPr lang="en-US" dirty="0"/>
          </a:p>
        </p:txBody>
      </p:sp>
      <p:graphicFrame>
        <p:nvGraphicFramePr>
          <p:cNvPr id="7" name="Object 4"/>
          <p:cNvGraphicFramePr>
            <a:graphicFrameLocks noChangeAspect="1"/>
          </p:cNvGraphicFramePr>
          <p:nvPr>
            <p:extLst>
              <p:ext uri="{D42A27DB-BD31-4B8C-83A1-F6EECF244321}">
                <p14:modId xmlns:p14="http://schemas.microsoft.com/office/powerpoint/2010/main" val="1656419438"/>
              </p:ext>
            </p:extLst>
          </p:nvPr>
        </p:nvGraphicFramePr>
        <p:xfrm>
          <a:off x="1828800" y="4648200"/>
          <a:ext cx="8335962" cy="1104900"/>
        </p:xfrm>
        <a:graphic>
          <a:graphicData uri="http://schemas.openxmlformats.org/drawingml/2006/chart">
            <c:chart xmlns:c="http://schemas.openxmlformats.org/drawingml/2006/chart" xmlns:r="http://schemas.openxmlformats.org/officeDocument/2006/relationships" r:id="rId3"/>
          </a:graphicData>
        </a:graphic>
      </p:graphicFrame>
      <p:sp>
        <p:nvSpPr>
          <p:cNvPr id="2" name="Slide Number Placeholder 1">
            <a:extLst>
              <a:ext uri="{FF2B5EF4-FFF2-40B4-BE49-F238E27FC236}">
                <a16:creationId xmlns:a16="http://schemas.microsoft.com/office/drawing/2014/main" id="{10830951-063C-473F-9E6F-1A6D6FF5BA52}"/>
              </a:ext>
            </a:extLst>
          </p:cNvPr>
          <p:cNvSpPr>
            <a:spLocks noGrp="1"/>
          </p:cNvSpPr>
          <p:nvPr>
            <p:ph type="sldNum" sz="quarter" idx="12"/>
          </p:nvPr>
        </p:nvSpPr>
        <p:spPr/>
        <p:txBody>
          <a:bodyPr/>
          <a:lstStyle/>
          <a:p>
            <a:fld id="{0778C724-3839-4D76-A707-B4C23905D055}" type="slidenum">
              <a:rPr lang="en-US" smtClean="0"/>
              <a:t>40</a:t>
            </a:fld>
            <a:endParaRPr lang="en-US"/>
          </a:p>
        </p:txBody>
      </p:sp>
      <p:sp>
        <p:nvSpPr>
          <p:cNvPr id="15" name="Rectangle 4">
            <a:extLst>
              <a:ext uri="{FF2B5EF4-FFF2-40B4-BE49-F238E27FC236}">
                <a16:creationId xmlns:a16="http://schemas.microsoft.com/office/drawing/2014/main" id="{A346DCD9-43A2-446B-B3CD-C33FF4EF98B4}"/>
              </a:ext>
            </a:extLst>
          </p:cNvPr>
          <p:cNvSpPr>
            <a:spLocks noChangeArrowheads="1"/>
          </p:cNvSpPr>
          <p:nvPr/>
        </p:nvSpPr>
        <p:spPr bwMode="auto">
          <a:xfrm>
            <a:off x="5198459" y="1571222"/>
            <a:ext cx="304800" cy="304800"/>
          </a:xfrm>
          <a:prstGeom prst="rect">
            <a:avLst/>
          </a:prstGeom>
          <a:solidFill>
            <a:schemeClr val="bg1"/>
          </a:solidFill>
          <a:ln w="25400">
            <a:solidFill>
              <a:schemeClr val="tx1"/>
            </a:solidFill>
            <a:miter lim="800000"/>
            <a:headEnd/>
            <a:tailEnd/>
          </a:ln>
          <a:effectLst/>
        </p:spPr>
        <p:txBody>
          <a:bodyPr wrap="none" anchor="ctr"/>
          <a:lstStyle/>
          <a:p>
            <a:pPr algn="ctr" eaLnBrk="0" hangingPunct="0"/>
            <a:r>
              <a:rPr lang="en-US" b="1">
                <a:latin typeface="Helvetica" pitchFamily="34" charset="0"/>
              </a:rPr>
              <a:t>s</a:t>
            </a:r>
          </a:p>
        </p:txBody>
      </p:sp>
      <p:sp>
        <p:nvSpPr>
          <p:cNvPr id="16" name="Rectangle 5">
            <a:extLst>
              <a:ext uri="{FF2B5EF4-FFF2-40B4-BE49-F238E27FC236}">
                <a16:creationId xmlns:a16="http://schemas.microsoft.com/office/drawing/2014/main" id="{1BD920E5-12D8-42FA-9C13-E607E3E7E13A}"/>
              </a:ext>
            </a:extLst>
          </p:cNvPr>
          <p:cNvSpPr>
            <a:spLocks noChangeArrowheads="1"/>
          </p:cNvSpPr>
          <p:nvPr/>
        </p:nvSpPr>
        <p:spPr bwMode="auto">
          <a:xfrm>
            <a:off x="5503259" y="1571222"/>
            <a:ext cx="1752600" cy="304800"/>
          </a:xfrm>
          <a:prstGeom prst="rect">
            <a:avLst/>
          </a:prstGeom>
          <a:solidFill>
            <a:schemeClr val="bg1">
              <a:lumMod val="85000"/>
            </a:schemeClr>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exp</a:t>
            </a:r>
            <a:endParaRPr lang="en-US" b="1">
              <a:latin typeface="Helvetica" pitchFamily="34" charset="0"/>
            </a:endParaRPr>
          </a:p>
        </p:txBody>
      </p:sp>
      <p:sp>
        <p:nvSpPr>
          <p:cNvPr id="17" name="Rectangle 6">
            <a:extLst>
              <a:ext uri="{FF2B5EF4-FFF2-40B4-BE49-F238E27FC236}">
                <a16:creationId xmlns:a16="http://schemas.microsoft.com/office/drawing/2014/main" id="{DFCE6AA7-4AFF-4D57-BB6B-C5D92D9E54C7}"/>
              </a:ext>
            </a:extLst>
          </p:cNvPr>
          <p:cNvSpPr>
            <a:spLocks noChangeArrowheads="1"/>
          </p:cNvSpPr>
          <p:nvPr/>
        </p:nvSpPr>
        <p:spPr bwMode="auto">
          <a:xfrm>
            <a:off x="7255859" y="1571222"/>
            <a:ext cx="1828800" cy="304800"/>
          </a:xfrm>
          <a:prstGeom prst="rect">
            <a:avLst/>
          </a:prstGeom>
          <a:solidFill>
            <a:srgbClr val="CC99FF"/>
          </a:solidFill>
          <a:ln w="25400">
            <a:solidFill>
              <a:schemeClr val="tx1"/>
            </a:solidFill>
            <a:miter lim="800000"/>
            <a:headEnd/>
            <a:tailEnd/>
          </a:ln>
          <a:effectLst/>
        </p:spPr>
        <p:txBody>
          <a:bodyPr wrap="none" anchor="ctr"/>
          <a:lstStyle/>
          <a:p>
            <a:pPr algn="ctr" eaLnBrk="0" hangingPunct="0"/>
            <a:r>
              <a:rPr lang="en-US" b="1">
                <a:latin typeface="Courier New" pitchFamily="49" charset="0"/>
              </a:rPr>
              <a:t>frac</a:t>
            </a:r>
          </a:p>
        </p:txBody>
      </p:sp>
      <p:sp>
        <p:nvSpPr>
          <p:cNvPr id="18" name="Text Box 7">
            <a:extLst>
              <a:ext uri="{FF2B5EF4-FFF2-40B4-BE49-F238E27FC236}">
                <a16:creationId xmlns:a16="http://schemas.microsoft.com/office/drawing/2014/main" id="{405072CF-0053-41F5-8726-FB219800AB73}"/>
              </a:ext>
            </a:extLst>
          </p:cNvPr>
          <p:cNvSpPr txBox="1">
            <a:spLocks noChangeArrowheads="1"/>
          </p:cNvSpPr>
          <p:nvPr/>
        </p:nvSpPr>
        <p:spPr bwMode="auto">
          <a:xfrm>
            <a:off x="8932260" y="1264835"/>
            <a:ext cx="282575" cy="304800"/>
          </a:xfrm>
          <a:prstGeom prst="rect">
            <a:avLst/>
          </a:prstGeom>
          <a:noFill/>
          <a:ln w="25400">
            <a:noFill/>
            <a:miter lim="800000"/>
            <a:headEnd/>
            <a:tailEnd/>
          </a:ln>
          <a:effectLst/>
        </p:spPr>
        <p:txBody>
          <a:bodyPr wrap="none">
            <a:spAutoFit/>
          </a:bodyPr>
          <a:lstStyle/>
          <a:p>
            <a:pPr eaLnBrk="0" hangingPunct="0"/>
            <a:r>
              <a:rPr lang="en-US" sz="1400" b="1">
                <a:latin typeface="Helvetica" pitchFamily="34" charset="0"/>
              </a:rPr>
              <a:t>0</a:t>
            </a:r>
          </a:p>
        </p:txBody>
      </p:sp>
      <p:sp>
        <p:nvSpPr>
          <p:cNvPr id="19" name="Text Box 8">
            <a:extLst>
              <a:ext uri="{FF2B5EF4-FFF2-40B4-BE49-F238E27FC236}">
                <a16:creationId xmlns:a16="http://schemas.microsoft.com/office/drawing/2014/main" id="{C21F370E-F423-4512-B157-27EBD68ACA4C}"/>
              </a:ext>
            </a:extLst>
          </p:cNvPr>
          <p:cNvSpPr txBox="1">
            <a:spLocks noChangeArrowheads="1"/>
          </p:cNvSpPr>
          <p:nvPr/>
        </p:nvSpPr>
        <p:spPr bwMode="auto">
          <a:xfrm>
            <a:off x="7230102"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1</a:t>
            </a:r>
          </a:p>
        </p:txBody>
      </p:sp>
      <p:sp>
        <p:nvSpPr>
          <p:cNvPr id="20" name="Text Box 9">
            <a:extLst>
              <a:ext uri="{FF2B5EF4-FFF2-40B4-BE49-F238E27FC236}">
                <a16:creationId xmlns:a16="http://schemas.microsoft.com/office/drawing/2014/main" id="{72B0D60B-DDD6-41A5-B152-0E1967AEF2D6}"/>
              </a:ext>
            </a:extLst>
          </p:cNvPr>
          <p:cNvSpPr txBox="1">
            <a:spLocks noChangeArrowheads="1"/>
          </p:cNvSpPr>
          <p:nvPr/>
        </p:nvSpPr>
        <p:spPr bwMode="auto">
          <a:xfrm>
            <a:off x="7027260"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2</a:t>
            </a:r>
          </a:p>
        </p:txBody>
      </p:sp>
      <p:sp>
        <p:nvSpPr>
          <p:cNvPr id="21" name="Text Box 10">
            <a:extLst>
              <a:ext uri="{FF2B5EF4-FFF2-40B4-BE49-F238E27FC236}">
                <a16:creationId xmlns:a16="http://schemas.microsoft.com/office/drawing/2014/main" id="{536E8824-0E09-4A3C-82C0-014F78F0214F}"/>
              </a:ext>
            </a:extLst>
          </p:cNvPr>
          <p:cNvSpPr txBox="1">
            <a:spLocks noChangeArrowheads="1"/>
          </p:cNvSpPr>
          <p:nvPr/>
        </p:nvSpPr>
        <p:spPr bwMode="auto">
          <a:xfrm>
            <a:off x="5449285"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4</a:t>
            </a:r>
          </a:p>
        </p:txBody>
      </p:sp>
      <p:sp>
        <p:nvSpPr>
          <p:cNvPr id="22" name="Text Box 11">
            <a:extLst>
              <a:ext uri="{FF2B5EF4-FFF2-40B4-BE49-F238E27FC236}">
                <a16:creationId xmlns:a16="http://schemas.microsoft.com/office/drawing/2014/main" id="{15C7396D-5A95-499E-8F63-ECDB0178FC67}"/>
              </a:ext>
            </a:extLst>
          </p:cNvPr>
          <p:cNvSpPr txBox="1">
            <a:spLocks noChangeArrowheads="1"/>
          </p:cNvSpPr>
          <p:nvPr/>
        </p:nvSpPr>
        <p:spPr bwMode="auto">
          <a:xfrm>
            <a:off x="5272201" y="1266422"/>
            <a:ext cx="284052" cy="307777"/>
          </a:xfrm>
          <a:prstGeom prst="rect">
            <a:avLst/>
          </a:prstGeom>
          <a:noFill/>
          <a:ln w="25400">
            <a:noFill/>
            <a:miter lim="800000"/>
            <a:headEnd/>
            <a:tailEnd/>
          </a:ln>
          <a:effectLst/>
        </p:spPr>
        <p:txBody>
          <a:bodyPr wrap="none">
            <a:spAutoFit/>
          </a:bodyPr>
          <a:lstStyle/>
          <a:p>
            <a:pPr eaLnBrk="0" hangingPunct="0"/>
            <a:r>
              <a:rPr lang="en-US" sz="1400" b="1" dirty="0">
                <a:latin typeface="Helvetica" pitchFamily="34" charset="0"/>
              </a:rPr>
              <a:t>5</a:t>
            </a:r>
          </a:p>
        </p:txBody>
      </p:sp>
    </p:spTree>
    <p:extLst>
      <p:ext uri="{BB962C8B-B14F-4D97-AF65-F5344CB8AC3E}">
        <p14:creationId xmlns:p14="http://schemas.microsoft.com/office/powerpoint/2010/main" val="426356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41</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b="1"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97410027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Floating Point Operations</a:t>
            </a:r>
          </a:p>
        </p:txBody>
      </p:sp>
      <p:sp>
        <p:nvSpPr>
          <p:cNvPr id="681992" name="Rectangle 8"/>
          <p:cNvSpPr>
            <a:spLocks noGrp="1" noChangeArrowheads="1"/>
          </p:cNvSpPr>
          <p:nvPr>
            <p:ph idx="1"/>
          </p:nvPr>
        </p:nvSpPr>
        <p:spPr>
          <a:xfrm>
            <a:off x="607595" y="1142999"/>
            <a:ext cx="10972800" cy="5326694"/>
          </a:xfrm>
        </p:spPr>
        <p:txBody>
          <a:bodyPr>
            <a:normAutofit fontScale="85000" lnSpcReduction="20000"/>
          </a:bodyPr>
          <a:lstStyle/>
          <a:p>
            <a:r>
              <a:rPr lang="en-US" dirty="0"/>
              <a:t>Conceptual view</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r>
              <a:rPr lang="en-US" b="1" dirty="0">
                <a:latin typeface="Courier New" pitchFamily="49" charset="0"/>
                <a:cs typeface="Courier New" pitchFamily="49" charset="0"/>
              </a:rPr>
              <a:t>x *</a:t>
            </a:r>
            <a:r>
              <a:rPr lang="en-US" b="1" baseline="-25000" dirty="0">
                <a:latin typeface="Courier New" pitchFamily="49" charset="0"/>
                <a:cs typeface="Courier New" pitchFamily="49" charset="0"/>
              </a:rPr>
              <a:t>float</a:t>
            </a:r>
            <a:r>
              <a:rPr lang="en-US" b="1" dirty="0">
                <a:latin typeface="Courier New" pitchFamily="49" charset="0"/>
                <a:cs typeface="Courier New" pitchFamily="49" charset="0"/>
              </a:rPr>
              <a:t> y = Fit(x *</a:t>
            </a:r>
            <a:r>
              <a:rPr lang="en-US" b="1" baseline="-25000" dirty="0">
                <a:latin typeface="Courier New" pitchFamily="49" charset="0"/>
                <a:cs typeface="Courier New" pitchFamily="49" charset="0"/>
              </a:rPr>
              <a:t>math</a:t>
            </a:r>
            <a:r>
              <a:rPr lang="en-US" b="1" dirty="0">
                <a:latin typeface="Courier New" pitchFamily="49" charset="0"/>
                <a:cs typeface="Courier New" pitchFamily="49" charset="0"/>
              </a:rPr>
              <a:t> y)</a:t>
            </a:r>
          </a:p>
          <a:p>
            <a:pPr lvl="1"/>
            <a:endParaRPr lang="en-US" dirty="0">
              <a:latin typeface="Courier New" pitchFamily="49" charset="0"/>
              <a:cs typeface="Courier New" pitchFamily="49" charset="0"/>
            </a:endParaRPr>
          </a:p>
          <a:p>
            <a:r>
              <a:rPr lang="en-US" dirty="0"/>
              <a:t>First compute exact, mathematical result</a:t>
            </a:r>
          </a:p>
          <a:p>
            <a:pPr lvl="1"/>
            <a:r>
              <a:rPr lang="en-US" dirty="0"/>
              <a:t>Compute the numerical value of the operands</a:t>
            </a:r>
          </a:p>
          <a:p>
            <a:pPr lvl="1"/>
            <a:r>
              <a:rPr lang="en-US" dirty="0"/>
              <a:t>Do the operation as in grade school arithmetic</a:t>
            </a:r>
          </a:p>
          <a:p>
            <a:pPr lvl="1"/>
            <a:endParaRPr lang="en-US" dirty="0"/>
          </a:p>
          <a:p>
            <a:r>
              <a:rPr lang="en-US" dirty="0"/>
              <a:t>Then make it fit into desired precision</a:t>
            </a:r>
          </a:p>
          <a:p>
            <a:pPr lvl="1"/>
            <a:r>
              <a:rPr lang="en-US" b="1" i="1" dirty="0"/>
              <a:t>Step 1</a:t>
            </a:r>
            <a:r>
              <a:rPr lang="en-US" dirty="0"/>
              <a:t>: Determine frac, exp</a:t>
            </a:r>
          </a:p>
          <a:p>
            <a:pPr lvl="2"/>
            <a:r>
              <a:rPr lang="en-US" dirty="0" err="1"/>
              <a:t>Frac</a:t>
            </a:r>
            <a:r>
              <a:rPr lang="en-US" dirty="0"/>
              <a:t> must be of the form 1.xxxx (0.xxx if </a:t>
            </a:r>
            <a:r>
              <a:rPr lang="en-US" dirty="0" err="1"/>
              <a:t>denormalized</a:t>
            </a:r>
            <a:r>
              <a:rPr lang="en-US" dirty="0"/>
              <a:t>)</a:t>
            </a:r>
          </a:p>
          <a:p>
            <a:pPr lvl="2"/>
            <a:r>
              <a:rPr lang="en-US" dirty="0"/>
              <a:t>Change exp if needed to get frac to that form (e.g., result is 101.xxx)</a:t>
            </a:r>
            <a:br>
              <a:rPr lang="en-US" dirty="0"/>
            </a:br>
            <a:endParaRPr lang="en-US" dirty="0"/>
          </a:p>
          <a:p>
            <a:pPr lvl="1"/>
            <a:r>
              <a:rPr lang="en-US" b="1" i="1" dirty="0"/>
              <a:t>Step 2</a:t>
            </a:r>
            <a:r>
              <a:rPr lang="en-US" dirty="0"/>
              <a:t>: Possibly overflow if exponent too is large</a:t>
            </a:r>
          </a:p>
          <a:p>
            <a:pPr lvl="2"/>
            <a:r>
              <a:rPr lang="en-US" dirty="0"/>
              <a:t>Unlike integer overflow, result is mathematically reasonable: infinity</a:t>
            </a:r>
            <a:br>
              <a:rPr lang="en-US" dirty="0"/>
            </a:br>
            <a:endParaRPr lang="en-US" dirty="0"/>
          </a:p>
          <a:p>
            <a:pPr lvl="1"/>
            <a:r>
              <a:rPr lang="en-US" b="1" i="1" dirty="0"/>
              <a:t>Step 3</a:t>
            </a:r>
            <a:r>
              <a:rPr lang="en-US" dirty="0"/>
              <a:t>: Possibly round to fit into frac if we have too many mantissa bits</a:t>
            </a:r>
          </a:p>
        </p:txBody>
      </p:sp>
      <p:sp>
        <p:nvSpPr>
          <p:cNvPr id="2" name="Slide Number Placeholder 1">
            <a:extLst>
              <a:ext uri="{FF2B5EF4-FFF2-40B4-BE49-F238E27FC236}">
                <a16:creationId xmlns:a16="http://schemas.microsoft.com/office/drawing/2014/main" id="{E1EA24EE-A2FB-4A35-9B0B-12D9C6397D66}"/>
              </a:ext>
            </a:extLst>
          </p:cNvPr>
          <p:cNvSpPr>
            <a:spLocks noGrp="1"/>
          </p:cNvSpPr>
          <p:nvPr>
            <p:ph type="sldNum" sz="quarter" idx="12"/>
          </p:nvPr>
        </p:nvSpPr>
        <p:spPr/>
        <p:txBody>
          <a:bodyPr/>
          <a:lstStyle/>
          <a:p>
            <a:fld id="{0778C724-3839-4D76-A707-B4C23905D055}" type="slidenum">
              <a:rPr lang="en-US" smtClean="0"/>
              <a:t>42</a:t>
            </a:fld>
            <a:endParaRPr lang="en-US"/>
          </a:p>
        </p:txBody>
      </p:sp>
    </p:spTree>
    <p:extLst>
      <p:ext uri="{BB962C8B-B14F-4D97-AF65-F5344CB8AC3E}">
        <p14:creationId xmlns:p14="http://schemas.microsoft.com/office/powerpoint/2010/main" val="25484292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exactly in between, round to nearest even number</a:t>
            </a:r>
          </a:p>
          <a:p>
            <a:pPr lvl="3"/>
            <a:endParaRPr lang="en-US" dirty="0"/>
          </a:p>
          <a:p>
            <a:r>
              <a:rPr lang="en-US" dirty="0"/>
              <a:t>Round-to-even example</a:t>
            </a:r>
          </a:p>
          <a:p>
            <a:pPr lvl="1"/>
            <a:r>
              <a:rPr lang="en-US" dirty="0"/>
              <a:t>Illustrated with rounding of money (round to whole number)</a:t>
            </a:r>
          </a:p>
          <a:p>
            <a:pPr>
              <a:buFont typeface="Wingdings" pitchFamily="2" charset="2"/>
              <a:buNone/>
            </a:pPr>
            <a:r>
              <a:rPr lang="en-US" sz="2400" dirty="0"/>
              <a:t>				 	 $1.40	 $1.60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43</a:t>
            </a:fld>
            <a:endParaRPr lang="en-US"/>
          </a:p>
        </p:txBody>
      </p:sp>
    </p:spTree>
    <p:extLst>
      <p:ext uri="{BB962C8B-B14F-4D97-AF65-F5344CB8AC3E}">
        <p14:creationId xmlns:p14="http://schemas.microsoft.com/office/powerpoint/2010/main" val="428040428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exactly in between, round to nearest even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44</a:t>
            </a:fld>
            <a:endParaRPr lang="en-US"/>
          </a:p>
        </p:txBody>
      </p:sp>
    </p:spTree>
    <p:extLst>
      <p:ext uri="{BB962C8B-B14F-4D97-AF65-F5344CB8AC3E}">
        <p14:creationId xmlns:p14="http://schemas.microsoft.com/office/powerpoint/2010/main" val="26333815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1991" name="Rectangle 7"/>
          <p:cNvSpPr>
            <a:spLocks noGrp="1" noChangeArrowheads="1"/>
          </p:cNvSpPr>
          <p:nvPr>
            <p:ph type="title"/>
          </p:nvPr>
        </p:nvSpPr>
        <p:spPr/>
        <p:txBody>
          <a:bodyPr/>
          <a:lstStyle/>
          <a:p>
            <a:r>
              <a:rPr lang="en-US" dirty="0"/>
              <a:t>Rounding</a:t>
            </a:r>
          </a:p>
        </p:txBody>
      </p:sp>
      <p:sp>
        <p:nvSpPr>
          <p:cNvPr id="681992" name="Rectangle 8"/>
          <p:cNvSpPr>
            <a:spLocks noGrp="1" noChangeArrowheads="1"/>
          </p:cNvSpPr>
          <p:nvPr>
            <p:ph idx="1"/>
          </p:nvPr>
        </p:nvSpPr>
        <p:spPr/>
        <p:txBody>
          <a:bodyPr/>
          <a:lstStyle/>
          <a:p>
            <a:r>
              <a:rPr lang="en-US" dirty="0"/>
              <a:t>Default rounding mode for IEEE floating point is Round-to-even</a:t>
            </a:r>
          </a:p>
          <a:p>
            <a:pPr lvl="1"/>
            <a:r>
              <a:rPr lang="en-US" sz="2200" dirty="0"/>
              <a:t>Other methods are statistically biased (round up, round down, round-to-zero)</a:t>
            </a:r>
          </a:p>
          <a:p>
            <a:pPr lvl="2"/>
            <a:r>
              <a:rPr lang="en-US" sz="2200" dirty="0"/>
              <a:t>Sum of set of positive numbers will consistently be over- or under- estimated</a:t>
            </a:r>
          </a:p>
          <a:p>
            <a:pPr lvl="1"/>
            <a:r>
              <a:rPr lang="en-US" sz="2200" dirty="0"/>
              <a:t>Round to nearest number</a:t>
            </a:r>
          </a:p>
          <a:p>
            <a:pPr lvl="2"/>
            <a:r>
              <a:rPr lang="en-US" sz="2200" dirty="0"/>
              <a:t>If exactly in between, round to nearest even number</a:t>
            </a:r>
          </a:p>
          <a:p>
            <a:pPr lvl="3"/>
            <a:endParaRPr lang="en-US" dirty="0"/>
          </a:p>
          <a:p>
            <a:r>
              <a:rPr lang="en-US" dirty="0"/>
              <a:t>Round-to-even example</a:t>
            </a:r>
          </a:p>
          <a:p>
            <a:pPr lvl="1"/>
            <a:r>
              <a:rPr lang="en-US" dirty="0"/>
              <a:t>Illustrated with rounding of money</a:t>
            </a:r>
          </a:p>
          <a:p>
            <a:pPr>
              <a:buFont typeface="Wingdings" pitchFamily="2" charset="2"/>
              <a:buNone/>
            </a:pPr>
            <a:r>
              <a:rPr lang="en-US" sz="2400" dirty="0"/>
              <a:t>				 	 $1.40	 $1.60	 $1.50	 $2.50 –$1.50</a:t>
            </a:r>
          </a:p>
          <a:p>
            <a:pPr lvl="1">
              <a:buFontTx/>
              <a:buNone/>
            </a:pPr>
            <a:r>
              <a:rPr lang="en-US" sz="2000" dirty="0"/>
              <a:t>			Rounded	 </a:t>
            </a:r>
            <a:r>
              <a:rPr lang="en-US" dirty="0"/>
              <a:t>$1	 $2	 $2	 $2	 –$2</a:t>
            </a:r>
          </a:p>
        </p:txBody>
      </p:sp>
      <p:sp>
        <p:nvSpPr>
          <p:cNvPr id="2" name="Slide Number Placeholder 1">
            <a:extLst>
              <a:ext uri="{FF2B5EF4-FFF2-40B4-BE49-F238E27FC236}">
                <a16:creationId xmlns:a16="http://schemas.microsoft.com/office/drawing/2014/main" id="{32034B24-7136-41BB-B4D4-E41B7EA5A52E}"/>
              </a:ext>
            </a:extLst>
          </p:cNvPr>
          <p:cNvSpPr>
            <a:spLocks noGrp="1"/>
          </p:cNvSpPr>
          <p:nvPr>
            <p:ph type="sldNum" sz="quarter" idx="12"/>
          </p:nvPr>
        </p:nvSpPr>
        <p:spPr/>
        <p:txBody>
          <a:bodyPr/>
          <a:lstStyle/>
          <a:p>
            <a:fld id="{0778C724-3839-4D76-A707-B4C23905D055}" type="slidenum">
              <a:rPr lang="en-US" smtClean="0"/>
              <a:t>45</a:t>
            </a:fld>
            <a:endParaRPr lang="en-US"/>
          </a:p>
        </p:txBody>
      </p:sp>
    </p:spTree>
    <p:extLst>
      <p:ext uri="{BB962C8B-B14F-4D97-AF65-F5344CB8AC3E}">
        <p14:creationId xmlns:p14="http://schemas.microsoft.com/office/powerpoint/2010/main" val="17688004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3014" name="Rectangle 6"/>
          <p:cNvSpPr>
            <a:spLocks noGrp="1" noChangeArrowheads="1"/>
          </p:cNvSpPr>
          <p:nvPr>
            <p:ph type="title"/>
          </p:nvPr>
        </p:nvSpPr>
        <p:spPr/>
        <p:txBody>
          <a:bodyPr/>
          <a:lstStyle/>
          <a:p>
            <a:r>
              <a:rPr lang="en-US" dirty="0"/>
              <a:t>Closer Look at Round-to-even</a:t>
            </a:r>
          </a:p>
        </p:txBody>
      </p:sp>
      <p:sp>
        <p:nvSpPr>
          <p:cNvPr id="683015" name="Rectangle 7"/>
          <p:cNvSpPr>
            <a:spLocks noGrp="1" noChangeArrowheads="1"/>
          </p:cNvSpPr>
          <p:nvPr>
            <p:ph idx="1"/>
          </p:nvPr>
        </p:nvSpPr>
        <p:spPr/>
        <p:txBody>
          <a:bodyPr>
            <a:normAutofit/>
          </a:bodyPr>
          <a:lstStyle/>
          <a:p>
            <a:r>
              <a:rPr lang="en-US" dirty="0"/>
              <a:t>Rounding to other decimal places than the decimal point</a:t>
            </a:r>
          </a:p>
          <a:p>
            <a:pPr lvl="1"/>
            <a:r>
              <a:rPr lang="en-US" dirty="0"/>
              <a:t>When exactly halfway between two possible values</a:t>
            </a:r>
          </a:p>
          <a:p>
            <a:pPr lvl="2"/>
            <a:r>
              <a:rPr lang="en-US" dirty="0"/>
              <a:t>Round so that least significant digit is even</a:t>
            </a:r>
          </a:p>
          <a:p>
            <a:pPr lvl="2"/>
            <a:endParaRPr lang="en-US" dirty="0"/>
          </a:p>
          <a:p>
            <a:pPr lvl="1"/>
            <a:r>
              <a:rPr lang="en-US" dirty="0"/>
              <a:t>E.g., round to nearest hundredth (i.e., 2 decimal digits in fractional part)</a:t>
            </a:r>
          </a:p>
          <a:p>
            <a:pPr lvl="2"/>
            <a:r>
              <a:rPr lang="en-US" dirty="0"/>
              <a:t>1.23</a:t>
            </a:r>
            <a:r>
              <a:rPr lang="en-US" b="1" i="1" u="sng" dirty="0"/>
              <a:t>49999</a:t>
            </a:r>
            <a:r>
              <a:rPr lang="en-US" dirty="0"/>
              <a:t>	 =&gt; 1.23	(Less than half way)</a:t>
            </a:r>
            <a:br>
              <a:rPr lang="en-US" dirty="0"/>
            </a:br>
            <a:endParaRPr lang="en-US" dirty="0"/>
          </a:p>
          <a:p>
            <a:pPr lvl="2"/>
            <a:r>
              <a:rPr lang="en-US" dirty="0"/>
              <a:t>1.23</a:t>
            </a:r>
            <a:r>
              <a:rPr lang="en-US" b="1" i="1" u="sng" dirty="0"/>
              <a:t>50001</a:t>
            </a:r>
            <a:r>
              <a:rPr lang="en-US" dirty="0"/>
              <a:t>	 =&gt; 1.24	(Greater than half way)</a:t>
            </a:r>
            <a:br>
              <a:rPr lang="en-US" dirty="0"/>
            </a:br>
            <a:endParaRPr lang="en-US" dirty="0"/>
          </a:p>
          <a:p>
            <a:pPr lvl="2"/>
            <a:r>
              <a:rPr lang="en-US" dirty="0"/>
              <a:t>1.23</a:t>
            </a:r>
            <a:r>
              <a:rPr lang="en-US" b="1" i="1" u="sng" dirty="0"/>
              <a:t>50000</a:t>
            </a:r>
            <a:r>
              <a:rPr lang="en-US" dirty="0"/>
              <a:t>	 =&gt; 1.24	(Half way—round to even)</a:t>
            </a:r>
            <a:br>
              <a:rPr lang="en-US" dirty="0"/>
            </a:br>
            <a:endParaRPr lang="en-US" dirty="0"/>
          </a:p>
          <a:p>
            <a:pPr lvl="2"/>
            <a:r>
              <a:rPr lang="en-US" dirty="0"/>
              <a:t>1.24</a:t>
            </a:r>
            <a:r>
              <a:rPr lang="en-US" b="1" i="1" u="sng" dirty="0"/>
              <a:t>50000</a:t>
            </a:r>
            <a:r>
              <a:rPr lang="en-US" dirty="0"/>
              <a:t>	 =&gt; 1.24	(Half way—round to even)</a:t>
            </a:r>
          </a:p>
        </p:txBody>
      </p:sp>
      <p:sp>
        <p:nvSpPr>
          <p:cNvPr id="2" name="Slide Number Placeholder 1">
            <a:extLst>
              <a:ext uri="{FF2B5EF4-FFF2-40B4-BE49-F238E27FC236}">
                <a16:creationId xmlns:a16="http://schemas.microsoft.com/office/drawing/2014/main" id="{EDA08E27-86DD-4F27-9504-7D4681B16712}"/>
              </a:ext>
            </a:extLst>
          </p:cNvPr>
          <p:cNvSpPr>
            <a:spLocks noGrp="1"/>
          </p:cNvSpPr>
          <p:nvPr>
            <p:ph type="sldNum" sz="quarter" idx="12"/>
          </p:nvPr>
        </p:nvSpPr>
        <p:spPr/>
        <p:txBody>
          <a:bodyPr/>
          <a:lstStyle/>
          <a:p>
            <a:fld id="{0778C724-3839-4D76-A707-B4C23905D055}" type="slidenum">
              <a:rPr lang="en-US" smtClean="0"/>
              <a:t>46</a:t>
            </a:fld>
            <a:endParaRPr lang="en-US"/>
          </a:p>
        </p:txBody>
      </p:sp>
    </p:spTree>
    <p:extLst>
      <p:ext uri="{BB962C8B-B14F-4D97-AF65-F5344CB8AC3E}">
        <p14:creationId xmlns:p14="http://schemas.microsoft.com/office/powerpoint/2010/main" val="43260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3015">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3015">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3015">
                                            <p:txEl>
                                              <p:pRg st="7" end="7"/>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301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4038" name="Rectangle 6"/>
          <p:cNvSpPr>
            <a:spLocks noGrp="1" noChangeArrowheads="1"/>
          </p:cNvSpPr>
          <p:nvPr>
            <p:ph type="title"/>
          </p:nvPr>
        </p:nvSpPr>
        <p:spPr/>
        <p:txBody>
          <a:bodyPr/>
          <a:lstStyle/>
          <a:p>
            <a:r>
              <a:rPr lang="en-US" dirty="0"/>
              <a:t>Rounding Binary Numbers</a:t>
            </a:r>
          </a:p>
        </p:txBody>
      </p:sp>
      <p:sp>
        <p:nvSpPr>
          <p:cNvPr id="684039" name="Rectangle 7"/>
          <p:cNvSpPr>
            <a:spLocks noGrp="1" noChangeArrowheads="1"/>
          </p:cNvSpPr>
          <p:nvPr>
            <p:ph idx="1"/>
          </p:nvPr>
        </p:nvSpPr>
        <p:spPr/>
        <p:txBody>
          <a:bodyPr>
            <a:normAutofit lnSpcReduction="10000"/>
          </a:bodyPr>
          <a:lstStyle/>
          <a:p>
            <a:r>
              <a:rPr lang="en-US" dirty="0"/>
              <a:t>Binary fractional numbers</a:t>
            </a:r>
          </a:p>
          <a:p>
            <a:pPr lvl="1"/>
            <a:r>
              <a:rPr lang="en-US" dirty="0"/>
              <a:t>Are “even” when least significant bit is 0</a:t>
            </a:r>
          </a:p>
          <a:p>
            <a:pPr lvl="1"/>
            <a:r>
              <a:rPr lang="en-US" dirty="0"/>
              <a:t>Are half-way when bits to right of rounding position = 100…0</a:t>
            </a:r>
            <a:r>
              <a:rPr lang="en-US" baseline="-25000" dirty="0"/>
              <a:t>2</a:t>
            </a:r>
            <a:r>
              <a:rPr lang="en-US" dirty="0"/>
              <a:t> </a:t>
            </a:r>
            <a:br>
              <a:rPr lang="en-US" dirty="0"/>
            </a:br>
            <a:r>
              <a:rPr lang="en-US" dirty="0"/>
              <a:t>General form </a:t>
            </a:r>
            <a:r>
              <a:rPr lang="en-US" i="1" dirty="0"/>
              <a:t>XX</a:t>
            </a:r>
            <a:r>
              <a:rPr lang="is-IS" i="1" dirty="0"/>
              <a:t>…</a:t>
            </a:r>
            <a:r>
              <a:rPr lang="en-US" i="1" dirty="0"/>
              <a:t>X.YY</a:t>
            </a:r>
            <a:r>
              <a:rPr lang="is-IS" i="1" dirty="0"/>
              <a:t>…</a:t>
            </a:r>
            <a:r>
              <a:rPr lang="en-US" i="1" dirty="0"/>
              <a:t>Y100…0</a:t>
            </a:r>
            <a:r>
              <a:rPr lang="en-US" baseline="-25000" dirty="0"/>
              <a:t>2</a:t>
            </a:r>
            <a:r>
              <a:rPr lang="en-US" dirty="0"/>
              <a:t> </a:t>
            </a:r>
            <a:br>
              <a:rPr lang="en-US" dirty="0"/>
            </a:br>
            <a:r>
              <a:rPr lang="en-US" dirty="0"/>
              <a:t>last </a:t>
            </a:r>
            <a:r>
              <a:rPr lang="en-US" i="1" dirty="0"/>
              <a:t>Y</a:t>
            </a:r>
            <a:r>
              <a:rPr lang="en-US" dirty="0"/>
              <a:t> is the position to which we want to round</a:t>
            </a:r>
          </a:p>
          <a:p>
            <a:endParaRPr lang="en-US" baseline="-25000" dirty="0"/>
          </a:p>
          <a:p>
            <a:r>
              <a:rPr lang="en-US" dirty="0"/>
              <a:t>Examples</a:t>
            </a:r>
          </a:p>
          <a:p>
            <a:pPr lvl="1"/>
            <a:r>
              <a:rPr lang="en-US" dirty="0"/>
              <a:t>Round to nearest 1/4 (2 bits right of binary point)</a:t>
            </a:r>
          </a:p>
          <a:p>
            <a:pPr lvl="1" defTabSz="939800">
              <a:buFontTx/>
              <a:buNone/>
            </a:pPr>
            <a:r>
              <a:rPr lang="en-US" sz="1800" dirty="0"/>
              <a:t>Value	  	Binary	     	 Rounded    	Action	     	Rounded Value</a:t>
            </a:r>
          </a:p>
          <a:p>
            <a:pPr lvl="1" defTabSz="939800">
              <a:buFontTx/>
              <a:buNone/>
            </a:pPr>
            <a:r>
              <a:rPr lang="en-US" sz="1800" dirty="0"/>
              <a:t>2+3/32   		10.00</a:t>
            </a:r>
            <a:r>
              <a:rPr lang="en-US" sz="1800" b="1" i="1" u="sng" dirty="0">
                <a:solidFill>
                  <a:srgbClr val="990000"/>
                </a:solidFill>
              </a:rPr>
              <a:t>011</a:t>
            </a:r>
            <a:r>
              <a:rPr lang="en-US" sz="1800" baseline="-25000" dirty="0"/>
              <a:t>2</a:t>
            </a:r>
            <a:r>
              <a:rPr lang="en-US" sz="1800" dirty="0"/>
              <a:t>	10.00</a:t>
            </a:r>
            <a:r>
              <a:rPr lang="en-US" sz="1800" baseline="-25000" dirty="0"/>
              <a:t>2</a:t>
            </a:r>
            <a:r>
              <a:rPr lang="en-US" sz="1800" dirty="0"/>
              <a:t>		(&lt;1/2—down)	2</a:t>
            </a:r>
          </a:p>
          <a:p>
            <a:pPr lvl="1" defTabSz="939800">
              <a:buFontTx/>
              <a:buNone/>
            </a:pPr>
            <a:r>
              <a:rPr lang="en-US" sz="1800" dirty="0"/>
              <a:t>2+3/16   		10.00</a:t>
            </a:r>
            <a:r>
              <a:rPr lang="en-US" sz="1800" b="1" i="1" u="sng" dirty="0">
                <a:solidFill>
                  <a:srgbClr val="990000"/>
                </a:solidFill>
              </a:rPr>
              <a:t>110</a:t>
            </a:r>
            <a:r>
              <a:rPr lang="en-US" sz="1800" baseline="-25000" dirty="0"/>
              <a:t>2</a:t>
            </a:r>
            <a:r>
              <a:rPr lang="en-US" sz="1800" dirty="0"/>
              <a:t>	10.01</a:t>
            </a:r>
            <a:r>
              <a:rPr lang="en-US" sz="1800" baseline="-25000" dirty="0"/>
              <a:t>2</a:t>
            </a:r>
            <a:r>
              <a:rPr lang="en-US" sz="1800" dirty="0"/>
              <a:t>		(&gt;1/2—up) 	2+1/4</a:t>
            </a:r>
          </a:p>
          <a:p>
            <a:pPr lvl="1" defTabSz="939800">
              <a:buFontTx/>
              <a:buNone/>
            </a:pPr>
            <a:r>
              <a:rPr lang="en-US" sz="1800" dirty="0"/>
              <a:t>2+3/8		10.01</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up to even</a:t>
            </a:r>
            <a:r>
              <a:rPr lang="en-US" sz="1800" dirty="0"/>
              <a:t>)	2+1/2</a:t>
            </a:r>
            <a:endParaRPr lang="en-US" sz="1800" baseline="-25000" dirty="0"/>
          </a:p>
          <a:p>
            <a:pPr lvl="1" defTabSz="939800">
              <a:buFontTx/>
              <a:buNone/>
            </a:pPr>
            <a:r>
              <a:rPr lang="en-US" sz="1800" dirty="0"/>
              <a:t>2+5/8	   	10.10</a:t>
            </a:r>
            <a:r>
              <a:rPr lang="en-US" sz="1800" b="1" i="1" u="sng" dirty="0">
                <a:solidFill>
                  <a:srgbClr val="990000"/>
                </a:solidFill>
              </a:rPr>
              <a:t>100</a:t>
            </a:r>
            <a:r>
              <a:rPr lang="en-US" sz="1800" baseline="-25000" dirty="0"/>
              <a:t>2</a:t>
            </a:r>
            <a:r>
              <a:rPr lang="en-US" sz="1800" dirty="0"/>
              <a:t>	10.10</a:t>
            </a:r>
            <a:r>
              <a:rPr lang="en-US" sz="1800" baseline="-25000" dirty="0"/>
              <a:t>2</a:t>
            </a:r>
            <a:r>
              <a:rPr lang="en-US" sz="1800" dirty="0"/>
              <a:t>		(1/2—</a:t>
            </a:r>
            <a:r>
              <a:rPr lang="en-US" sz="1400" dirty="0"/>
              <a:t>down to even</a:t>
            </a:r>
            <a:r>
              <a:rPr lang="en-US" sz="1800" dirty="0"/>
              <a:t>)	2+1/2</a:t>
            </a:r>
          </a:p>
          <a:p>
            <a:pPr lvl="1" defTabSz="939800">
              <a:buNone/>
            </a:pPr>
            <a:r>
              <a:rPr lang="en-US" sz="1800" dirty="0"/>
              <a:t>2+7/8		10.11</a:t>
            </a:r>
            <a:r>
              <a:rPr lang="en-US" sz="1800" b="1" i="1" u="sng" dirty="0">
                <a:solidFill>
                  <a:srgbClr val="990000"/>
                </a:solidFill>
              </a:rPr>
              <a:t>100</a:t>
            </a:r>
            <a:r>
              <a:rPr lang="en-US" sz="1800" baseline="-25000" dirty="0"/>
              <a:t>2</a:t>
            </a:r>
            <a:r>
              <a:rPr lang="en-US" sz="1800" dirty="0"/>
              <a:t>	11.00</a:t>
            </a:r>
            <a:r>
              <a:rPr lang="en-US" sz="1800" baseline="-25000" dirty="0"/>
              <a:t>2</a:t>
            </a:r>
            <a:r>
              <a:rPr lang="en-US" sz="1800" dirty="0"/>
              <a:t>		(1/2—</a:t>
            </a:r>
            <a:r>
              <a:rPr lang="en-US" sz="1400" dirty="0"/>
              <a:t>up to even</a:t>
            </a:r>
            <a:r>
              <a:rPr lang="en-US" sz="1800" dirty="0"/>
              <a:t>)	3</a:t>
            </a:r>
          </a:p>
          <a:p>
            <a:pPr lvl="1" defTabSz="939800">
              <a:buFontTx/>
              <a:buNone/>
            </a:pPr>
            <a:endParaRPr lang="en-US" sz="1800" dirty="0"/>
          </a:p>
          <a:p>
            <a:pPr lvl="1"/>
            <a:endParaRPr lang="en-US" dirty="0"/>
          </a:p>
          <a:p>
            <a:pPr lvl="1"/>
            <a:endParaRPr lang="en-US" dirty="0"/>
          </a:p>
        </p:txBody>
      </p:sp>
      <p:sp>
        <p:nvSpPr>
          <p:cNvPr id="2" name="Slide Number Placeholder 1">
            <a:extLst>
              <a:ext uri="{FF2B5EF4-FFF2-40B4-BE49-F238E27FC236}">
                <a16:creationId xmlns:a16="http://schemas.microsoft.com/office/drawing/2014/main" id="{19628E16-1A33-4AC5-A961-87CD86331DC8}"/>
              </a:ext>
            </a:extLst>
          </p:cNvPr>
          <p:cNvSpPr>
            <a:spLocks noGrp="1"/>
          </p:cNvSpPr>
          <p:nvPr>
            <p:ph type="sldNum" sz="quarter" idx="12"/>
          </p:nvPr>
        </p:nvSpPr>
        <p:spPr/>
        <p:txBody>
          <a:bodyPr/>
          <a:lstStyle/>
          <a:p>
            <a:fld id="{0778C724-3839-4D76-A707-B4C23905D055}" type="slidenum">
              <a:rPr lang="en-US" smtClean="0"/>
              <a:t>47</a:t>
            </a:fld>
            <a:endParaRPr lang="en-US"/>
          </a:p>
        </p:txBody>
      </p:sp>
    </p:spTree>
    <p:extLst>
      <p:ext uri="{BB962C8B-B14F-4D97-AF65-F5344CB8AC3E}">
        <p14:creationId xmlns:p14="http://schemas.microsoft.com/office/powerpoint/2010/main" val="9791492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4039">
                                            <p:txEl>
                                              <p:pRg st="8" end="8"/>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84039">
                                            <p:txEl>
                                              <p:pRg st="9" end="9"/>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84039">
                                            <p:txEl>
                                              <p:pRg st="10" end="1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403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Arithmetic</a:t>
            </a:r>
          </a:p>
        </p:txBody>
      </p:sp>
      <p:sp>
        <p:nvSpPr>
          <p:cNvPr id="687111" name="Rectangle 7"/>
          <p:cNvSpPr>
            <a:spLocks noGrp="1" noChangeArrowheads="1"/>
          </p:cNvSpPr>
          <p:nvPr>
            <p:ph idx="1"/>
          </p:nvPr>
        </p:nvSpPr>
        <p:spPr/>
        <p:txBody>
          <a:bodyPr>
            <a:normAutofit fontScale="92500" lnSpcReduction="20000"/>
          </a:bodyPr>
          <a:lstStyle/>
          <a:p>
            <a:r>
              <a:rPr lang="en-US" sz="2400" dirty="0"/>
              <a:t>Mathematical properties of FP Addition</a:t>
            </a:r>
          </a:p>
          <a:p>
            <a:pPr lvl="1"/>
            <a:r>
              <a:rPr lang="en-US" sz="2000" dirty="0"/>
              <a:t>Addition is Associative? </a:t>
            </a:r>
            <a:r>
              <a:rPr lang="en-US" sz="2000" dirty="0">
                <a:solidFill>
                  <a:srgbClr val="FF0000"/>
                </a:solidFill>
              </a:rPr>
              <a:t>NO</a:t>
            </a:r>
          </a:p>
          <a:p>
            <a:pPr lvl="2"/>
            <a:r>
              <a:rPr lang="en-US" sz="1800" dirty="0"/>
              <a:t>(x + y) + z = x + (y + z)</a:t>
            </a:r>
          </a:p>
          <a:p>
            <a:pPr lvl="2"/>
            <a:r>
              <a:rPr lang="en-US" sz="1800" dirty="0"/>
              <a:t>Possibility of overflow and inexactness of rounding</a:t>
            </a:r>
          </a:p>
          <a:p>
            <a:pPr lvl="3"/>
            <a:r>
              <a:rPr lang="en-US" sz="1600" dirty="0"/>
              <a:t>(3.14 + 1e10) - 1e10 = 0 (rounding)</a:t>
            </a:r>
          </a:p>
          <a:p>
            <a:pPr lvl="3"/>
            <a:r>
              <a:rPr lang="en-US" sz="1600" dirty="0"/>
              <a:t>3.14 + (1e10 - 1e10) = 3.14</a:t>
            </a:r>
          </a:p>
          <a:p>
            <a:pPr lvl="3"/>
            <a:endParaRPr lang="en-US" sz="1600" dirty="0"/>
          </a:p>
          <a:p>
            <a:r>
              <a:rPr lang="en-US" dirty="0"/>
              <a:t>Mathematical properties of FP Multiplication</a:t>
            </a:r>
          </a:p>
          <a:p>
            <a:pPr lvl="1"/>
            <a:r>
              <a:rPr lang="en-US" dirty="0"/>
              <a:t>Multiplication is Associative?</a:t>
            </a:r>
            <a:r>
              <a:rPr lang="en-US" dirty="0">
                <a:solidFill>
                  <a:srgbClr val="FF0000"/>
                </a:solidFill>
              </a:rPr>
              <a:t> NO</a:t>
            </a:r>
          </a:p>
          <a:p>
            <a:pPr lvl="2"/>
            <a:r>
              <a:rPr lang="en-US" sz="1800" dirty="0"/>
              <a:t>(x × y) × z = x × (y × z)</a:t>
            </a:r>
          </a:p>
          <a:p>
            <a:pPr lvl="2"/>
            <a:r>
              <a:rPr lang="en-US" sz="1800" dirty="0"/>
              <a:t>Possibility of overflow, inexactness of rounding</a:t>
            </a:r>
          </a:p>
          <a:p>
            <a:pPr lvl="2"/>
            <a:endParaRPr lang="en-US" sz="1800" dirty="0"/>
          </a:p>
          <a:p>
            <a:pPr lvl="1"/>
            <a:r>
              <a:rPr lang="en-US" dirty="0"/>
              <a:t>Multiplication distributes over addition?</a:t>
            </a:r>
            <a:r>
              <a:rPr lang="en-US" dirty="0">
                <a:solidFill>
                  <a:srgbClr val="FF0000"/>
                </a:solidFill>
              </a:rPr>
              <a:t> NO</a:t>
            </a:r>
          </a:p>
          <a:p>
            <a:pPr lvl="2"/>
            <a:r>
              <a:rPr lang="en-US" sz="1800" dirty="0"/>
              <a:t>x × (y + z) = (x × y) + (x × z)</a:t>
            </a:r>
          </a:p>
          <a:p>
            <a:pPr lvl="2"/>
            <a:r>
              <a:rPr lang="en-US" sz="1800" dirty="0"/>
              <a:t>Possibility of overflow, inexactness of rounding</a:t>
            </a:r>
          </a:p>
          <a:p>
            <a:pPr lvl="2"/>
            <a:endParaRPr lang="en-US" sz="1800" dirty="0"/>
          </a:p>
          <a:p>
            <a:r>
              <a:rPr lang="en-US" sz="2200" dirty="0"/>
              <a:t>More in bonus slides</a:t>
            </a:r>
          </a:p>
        </p:txBody>
      </p:sp>
      <p:sp>
        <p:nvSpPr>
          <p:cNvPr id="2" name="Slide Number Placeholder 1">
            <a:extLst>
              <a:ext uri="{FF2B5EF4-FFF2-40B4-BE49-F238E27FC236}">
                <a16:creationId xmlns:a16="http://schemas.microsoft.com/office/drawing/2014/main" id="{0D0F24AD-A1CF-4B38-929D-1395DA1DA019}"/>
              </a:ext>
            </a:extLst>
          </p:cNvPr>
          <p:cNvSpPr>
            <a:spLocks noGrp="1"/>
          </p:cNvSpPr>
          <p:nvPr>
            <p:ph type="sldNum" sz="quarter" idx="12"/>
          </p:nvPr>
        </p:nvSpPr>
        <p:spPr/>
        <p:txBody>
          <a:bodyPr/>
          <a:lstStyle/>
          <a:p>
            <a:fld id="{0778C724-3839-4D76-A707-B4C23905D055}" type="slidenum">
              <a:rPr lang="en-US" smtClean="0"/>
              <a:t>48</a:t>
            </a:fld>
            <a:endParaRPr lang="en-US"/>
          </a:p>
        </p:txBody>
      </p:sp>
    </p:spTree>
    <p:extLst>
      <p:ext uri="{BB962C8B-B14F-4D97-AF65-F5344CB8AC3E}">
        <p14:creationId xmlns:p14="http://schemas.microsoft.com/office/powerpoint/2010/main" val="4069249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711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711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68711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8711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8711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87111">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87111">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87111">
                                            <p:txEl>
                                              <p:pRg st="10" end="1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87111">
                                            <p:txEl>
                                              <p:pRg st="12" end="12"/>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87111">
                                            <p:txEl>
                                              <p:pRg st="13" end="13"/>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87111">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0182" name="Rectangle 6"/>
          <p:cNvSpPr>
            <a:spLocks noGrp="1" noChangeArrowheads="1"/>
          </p:cNvSpPr>
          <p:nvPr>
            <p:ph type="title"/>
          </p:nvPr>
        </p:nvSpPr>
        <p:spPr/>
        <p:txBody>
          <a:bodyPr/>
          <a:lstStyle/>
          <a:p>
            <a:r>
              <a:rPr lang="en-US" dirty="0"/>
              <a:t>Floating Point Summary</a:t>
            </a:r>
          </a:p>
        </p:txBody>
      </p:sp>
      <p:sp>
        <p:nvSpPr>
          <p:cNvPr id="690183" name="Rectangle 7"/>
          <p:cNvSpPr>
            <a:spLocks noGrp="1" noChangeArrowheads="1"/>
          </p:cNvSpPr>
          <p:nvPr>
            <p:ph idx="1"/>
          </p:nvPr>
        </p:nvSpPr>
        <p:spPr/>
        <p:txBody>
          <a:bodyPr>
            <a:normAutofit lnSpcReduction="10000"/>
          </a:bodyPr>
          <a:lstStyle/>
          <a:p>
            <a:r>
              <a:rPr lang="en-US" dirty="0"/>
              <a:t>IEEE Floating point (IEEE 754) has clear mathematical properties</a:t>
            </a:r>
          </a:p>
          <a:p>
            <a:pPr lvl="1"/>
            <a:r>
              <a:rPr lang="en-US" dirty="0"/>
              <a:t>But not always the ones you may expect!</a:t>
            </a:r>
          </a:p>
          <a:p>
            <a:endParaRPr lang="en-US" dirty="0"/>
          </a:p>
          <a:p>
            <a:r>
              <a:rPr lang="en-US" dirty="0"/>
              <a:t>Represents numbers of form (-1)</a:t>
            </a:r>
            <a:r>
              <a:rPr lang="en-US" baseline="30000" dirty="0"/>
              <a:t>S</a:t>
            </a:r>
            <a:r>
              <a:rPr lang="en-US" dirty="0"/>
              <a:t> × M × 2</a:t>
            </a:r>
            <a:r>
              <a:rPr lang="en-US" baseline="30000" dirty="0"/>
              <a:t>E</a:t>
            </a:r>
          </a:p>
          <a:p>
            <a:endParaRPr lang="en-US" baseline="30000" dirty="0"/>
          </a:p>
          <a:p>
            <a:r>
              <a:rPr lang="en-US" dirty="0"/>
              <a:t>One can reason about operations independent of implementation</a:t>
            </a:r>
          </a:p>
          <a:p>
            <a:pPr lvl="1"/>
            <a:r>
              <a:rPr lang="en-US" dirty="0"/>
              <a:t>As </a:t>
            </a:r>
            <a:r>
              <a:rPr lang="en-US" dirty="0">
                <a:ea typeface="Calibri" charset="0"/>
                <a:cs typeface="Calibri" charset="0"/>
              </a:rPr>
              <a:t>if computed with perfect precision and then rounded</a:t>
            </a:r>
            <a:endParaRPr lang="en-US" dirty="0"/>
          </a:p>
          <a:p>
            <a:pPr lvl="1"/>
            <a:endParaRPr lang="en-US" dirty="0"/>
          </a:p>
          <a:p>
            <a:r>
              <a:rPr lang="en-US" dirty="0"/>
              <a:t>Not the same as arithmetic on real numbers</a:t>
            </a:r>
          </a:p>
          <a:p>
            <a:pPr lvl="1"/>
            <a:r>
              <a:rPr lang="en-US" dirty="0">
                <a:ea typeface="Calibri" charset="0"/>
                <a:cs typeface="Calibri" charset="0"/>
              </a:rPr>
              <a:t>Violates associativity/</a:t>
            </a:r>
            <a:r>
              <a:rPr lang="en-US" dirty="0" err="1">
                <a:ea typeface="Calibri" charset="0"/>
                <a:cs typeface="Calibri" charset="0"/>
              </a:rPr>
              <a:t>distributivity</a:t>
            </a:r>
            <a:endParaRPr lang="en-US" dirty="0">
              <a:ea typeface="Calibri" charset="0"/>
              <a:cs typeface="Calibri" charset="0"/>
            </a:endParaRPr>
          </a:p>
          <a:p>
            <a:pPr lvl="1"/>
            <a:r>
              <a:rPr lang="en-US" dirty="0">
                <a:ea typeface="Calibri" charset="0"/>
                <a:cs typeface="Calibri" charset="0"/>
              </a:rPr>
              <a:t>Makes life difficult for compilers &amp; serious numerical applications programmers</a:t>
            </a:r>
          </a:p>
        </p:txBody>
      </p:sp>
      <p:sp>
        <p:nvSpPr>
          <p:cNvPr id="2" name="Slide Number Placeholder 1">
            <a:extLst>
              <a:ext uri="{FF2B5EF4-FFF2-40B4-BE49-F238E27FC236}">
                <a16:creationId xmlns:a16="http://schemas.microsoft.com/office/drawing/2014/main" id="{8C44FCB3-DBA4-46FF-A77C-BCF2BD593482}"/>
              </a:ext>
            </a:extLst>
          </p:cNvPr>
          <p:cNvSpPr>
            <a:spLocks noGrp="1"/>
          </p:cNvSpPr>
          <p:nvPr>
            <p:ph type="sldNum" sz="quarter" idx="12"/>
          </p:nvPr>
        </p:nvSpPr>
        <p:spPr/>
        <p:txBody>
          <a:bodyPr/>
          <a:lstStyle/>
          <a:p>
            <a:fld id="{0778C724-3839-4D76-A707-B4C23905D055}" type="slidenum">
              <a:rPr lang="en-US" smtClean="0"/>
              <a:t>49</a:t>
            </a:fld>
            <a:endParaRPr lang="en-US"/>
          </a:p>
        </p:txBody>
      </p:sp>
    </p:spTree>
    <p:extLst>
      <p:ext uri="{BB962C8B-B14F-4D97-AF65-F5344CB8AC3E}">
        <p14:creationId xmlns:p14="http://schemas.microsoft.com/office/powerpoint/2010/main" val="22017027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b="1"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60289736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50</a:t>
            </a:fld>
            <a:endParaRPr lang="en-US" dirty="0"/>
          </a:p>
        </p:txBody>
      </p:sp>
      <p:sp>
        <p:nvSpPr>
          <p:cNvPr id="8" name="Text Placeholder 7">
            <a:extLst>
              <a:ext uri="{FF2B5EF4-FFF2-40B4-BE49-F238E27FC236}">
                <a16:creationId xmlns:a16="http://schemas.microsoft.com/office/drawing/2014/main" id="{B973E2CD-F5CF-4EB2-8FFE-BEF643D03035}"/>
              </a:ext>
            </a:extLst>
          </p:cNvPr>
          <p:cNvSpPr>
            <a:spLocks noGrp="1"/>
          </p:cNvSpPr>
          <p:nvPr>
            <p:ph type="body" sz="quarter" idx="13"/>
          </p:nvPr>
        </p:nvSpPr>
        <p:spPr/>
        <p:txBody>
          <a:bodyPr/>
          <a:lstStyle/>
          <a:p>
            <a:r>
              <a:rPr lang="en-US" dirty="0"/>
              <a:t>Fractional Binary Numbers</a:t>
            </a:r>
          </a:p>
          <a:p>
            <a:endParaRPr lang="en-US" dirty="0"/>
          </a:p>
          <a:p>
            <a:r>
              <a:rPr lang="en-US" dirty="0"/>
              <a:t>Representing Floating Point</a:t>
            </a:r>
          </a:p>
          <a:p>
            <a:endParaRPr lang="en-US" dirty="0"/>
          </a:p>
          <a:p>
            <a:r>
              <a:rPr lang="en-US" dirty="0"/>
              <a:t>Smaller Floating Point</a:t>
            </a:r>
          </a:p>
          <a:p>
            <a:endParaRPr lang="en-US" dirty="0"/>
          </a:p>
          <a:p>
            <a:r>
              <a:rPr lang="en-US" dirty="0"/>
              <a:t>Floating Point Arithmetic</a:t>
            </a:r>
          </a:p>
        </p:txBody>
      </p:sp>
      <p:sp>
        <p:nvSpPr>
          <p:cNvPr id="7" name="Title 6">
            <a:extLst>
              <a:ext uri="{FF2B5EF4-FFF2-40B4-BE49-F238E27FC236}">
                <a16:creationId xmlns:a16="http://schemas.microsoft.com/office/drawing/2014/main" id="{FF4148B5-F7F1-4E4C-AFA8-582DA01BECA1}"/>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38540722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FE4CC8D-826F-4242-A164-B180748AA694}"/>
              </a:ext>
            </a:extLst>
          </p:cNvPr>
          <p:cNvSpPr>
            <a:spLocks noGrp="1"/>
          </p:cNvSpPr>
          <p:nvPr>
            <p:ph type="sldNum" sz="quarter" idx="12"/>
          </p:nvPr>
        </p:nvSpPr>
        <p:spPr/>
        <p:txBody>
          <a:bodyPr/>
          <a:lstStyle/>
          <a:p>
            <a:fld id="{0778C724-3839-4D76-A707-B4C23905D055}" type="slidenum">
              <a:rPr lang="en-US" smtClean="0"/>
              <a:pPr/>
              <a:t>51</a:t>
            </a:fld>
            <a:endParaRPr lang="en-US" dirty="0"/>
          </a:p>
        </p:txBody>
      </p:sp>
      <p:sp>
        <p:nvSpPr>
          <p:cNvPr id="8" name="Text Placeholder 7">
            <a:extLst>
              <a:ext uri="{FF2B5EF4-FFF2-40B4-BE49-F238E27FC236}">
                <a16:creationId xmlns:a16="http://schemas.microsoft.com/office/drawing/2014/main" id="{796C7776-1AD3-4FC0-BBFE-5FF7AA554514}"/>
              </a:ext>
            </a:extLst>
          </p:cNvPr>
          <p:cNvSpPr>
            <a:spLocks noGrp="1"/>
          </p:cNvSpPr>
          <p:nvPr>
            <p:ph type="body" sz="quarter" idx="13"/>
          </p:nvPr>
        </p:nvSpPr>
        <p:spPr/>
        <p:txBody>
          <a:bodyPr/>
          <a:lstStyle/>
          <a:p>
            <a:r>
              <a:rPr lang="en-US" dirty="0"/>
              <a:t>Bonus slides</a:t>
            </a:r>
          </a:p>
          <a:p>
            <a:pPr lvl="1"/>
            <a:r>
              <a:rPr lang="en-US" dirty="0"/>
              <a:t>Use these for additional practice</a:t>
            </a:r>
          </a:p>
          <a:p>
            <a:pPr lvl="1"/>
            <a:endParaRPr lang="en-US" dirty="0"/>
          </a:p>
          <a:p>
            <a:pPr lvl="1"/>
            <a:r>
              <a:rPr lang="en-US" dirty="0"/>
              <a:t>And if you’re interested in additional topics</a:t>
            </a:r>
          </a:p>
          <a:p>
            <a:endParaRPr lang="en-US" dirty="0"/>
          </a:p>
          <a:p>
            <a:endParaRPr lang="en-US" dirty="0"/>
          </a:p>
        </p:txBody>
      </p:sp>
      <p:sp>
        <p:nvSpPr>
          <p:cNvPr id="7" name="Title 6">
            <a:extLst>
              <a:ext uri="{FF2B5EF4-FFF2-40B4-BE49-F238E27FC236}">
                <a16:creationId xmlns:a16="http://schemas.microsoft.com/office/drawing/2014/main" id="{323A8636-0440-4ECF-9F92-BE7962839DDE}"/>
              </a:ext>
            </a:extLst>
          </p:cNvPr>
          <p:cNvSpPr>
            <a:spLocks noGrp="1"/>
          </p:cNvSpPr>
          <p:nvPr>
            <p:ph type="title"/>
          </p:nvPr>
        </p:nvSpPr>
        <p:spPr/>
        <p:txBody>
          <a:bodyPr/>
          <a:lstStyle/>
          <a:p>
            <a:r>
              <a:rPr lang="en-US" dirty="0"/>
              <a:t>Outline</a:t>
            </a:r>
          </a:p>
        </p:txBody>
      </p:sp>
    </p:spTree>
    <p:extLst>
      <p:ext uri="{BB962C8B-B14F-4D97-AF65-F5344CB8AC3E}">
        <p14:creationId xmlns:p14="http://schemas.microsoft.com/office/powerpoint/2010/main" val="223429414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0966" name="Rectangle 6"/>
          <p:cNvSpPr>
            <a:spLocks noGrp="1" noChangeArrowheads="1"/>
          </p:cNvSpPr>
          <p:nvPr>
            <p:ph type="title"/>
          </p:nvPr>
        </p:nvSpPr>
        <p:spPr/>
        <p:txBody>
          <a:bodyPr/>
          <a:lstStyle/>
          <a:p>
            <a:r>
              <a:rPr lang="en-US" dirty="0"/>
              <a:t>Interesting Numbers for </a:t>
            </a:r>
            <a:r>
              <a:rPr lang="en-US" b="1" dirty="0">
                <a:latin typeface="Courier New" charset="0"/>
                <a:ea typeface="Courier New" charset="0"/>
                <a:cs typeface="Courier New" charset="0"/>
              </a:rPr>
              <a:t>float</a:t>
            </a:r>
            <a:r>
              <a:rPr lang="en-US" dirty="0"/>
              <a:t>/</a:t>
            </a:r>
            <a:r>
              <a:rPr lang="en-US" b="1" dirty="0">
                <a:latin typeface="Courier New" charset="0"/>
                <a:ea typeface="Courier New" charset="0"/>
                <a:cs typeface="Courier New" charset="0"/>
              </a:rPr>
              <a:t>double</a:t>
            </a:r>
          </a:p>
        </p:txBody>
      </p:sp>
      <p:sp>
        <p:nvSpPr>
          <p:cNvPr id="680967" name="Rectangle 7"/>
          <p:cNvSpPr>
            <a:spLocks noGrp="1" noChangeArrowheads="1"/>
          </p:cNvSpPr>
          <p:nvPr>
            <p:ph idx="1"/>
          </p:nvPr>
        </p:nvSpPr>
        <p:spPr/>
        <p:txBody>
          <a:bodyPr>
            <a:normAutofit lnSpcReduction="10000"/>
          </a:bodyPr>
          <a:lstStyle/>
          <a:p>
            <a:pPr>
              <a:buFont typeface="Wingdings" pitchFamily="2" charset="2"/>
              <a:buNone/>
            </a:pPr>
            <a:r>
              <a:rPr lang="en-US" sz="1800" b="1" dirty="0"/>
              <a:t>Description		</a:t>
            </a:r>
            <a:r>
              <a:rPr lang="en-US" sz="1800" b="1" dirty="0" err="1"/>
              <a:t>exp</a:t>
            </a:r>
            <a:r>
              <a:rPr lang="en-US" sz="1800" b="1" dirty="0"/>
              <a:t>	</a:t>
            </a:r>
            <a:r>
              <a:rPr lang="en-US" sz="1800" b="1" dirty="0" err="1"/>
              <a:t>frac</a:t>
            </a:r>
            <a:r>
              <a:rPr lang="en-US" sz="1800" b="1" dirty="0"/>
              <a:t>	 Numeric Value</a:t>
            </a:r>
            <a:r>
              <a:rPr lang="en-US" sz="1800" b="1" baseline="30000" dirty="0"/>
              <a:t>{single prec., double prec.}</a:t>
            </a:r>
          </a:p>
          <a:p>
            <a:pPr>
              <a:buFont typeface="Wingdings" pitchFamily="2" charset="2"/>
              <a:buNone/>
            </a:pPr>
            <a:r>
              <a:rPr lang="en-US" sz="1800" dirty="0"/>
              <a:t>Zero			00…00 	00…00	0.0</a:t>
            </a:r>
          </a:p>
          <a:p>
            <a:pPr>
              <a:buFont typeface="Wingdings" pitchFamily="2" charset="2"/>
              <a:buNone/>
            </a:pPr>
            <a:r>
              <a:rPr lang="en-US" sz="1800" dirty="0"/>
              <a:t>Smallest Pos. </a:t>
            </a:r>
            <a:r>
              <a:rPr lang="en-US" sz="1800" dirty="0" err="1"/>
              <a:t>Denorm</a:t>
            </a:r>
            <a:r>
              <a:rPr lang="en-US" sz="1800" dirty="0"/>
              <a:t>.	00…00	00…01	2</a:t>
            </a:r>
            <a:r>
              <a:rPr lang="en-US" sz="1800" baseline="30000" dirty="0"/>
              <a:t>– {23,52}</a:t>
            </a:r>
            <a:r>
              <a:rPr lang="en-US" sz="1800" dirty="0"/>
              <a:t> X 2</a:t>
            </a:r>
            <a:r>
              <a:rPr lang="en-US" sz="1800" baseline="30000" dirty="0"/>
              <a:t>– {126,1022}</a:t>
            </a:r>
          </a:p>
          <a:p>
            <a:pPr lvl="1"/>
            <a:r>
              <a:rPr lang="en-US" sz="1800" dirty="0"/>
              <a:t>Single ~ 1.4 X 10</a:t>
            </a:r>
            <a:r>
              <a:rPr lang="en-US" sz="1800" baseline="30000" dirty="0"/>
              <a:t>–45</a:t>
            </a:r>
          </a:p>
          <a:p>
            <a:pPr lvl="1"/>
            <a:r>
              <a:rPr lang="en-US" sz="1800" dirty="0"/>
              <a:t>Double ~ 4.9 X 10</a:t>
            </a:r>
            <a:r>
              <a:rPr lang="en-US" sz="1800" baseline="30000" dirty="0"/>
              <a:t>–324</a:t>
            </a:r>
          </a:p>
          <a:p>
            <a:pPr>
              <a:buFont typeface="Wingdings" pitchFamily="2" charset="2"/>
              <a:buNone/>
            </a:pPr>
            <a:r>
              <a:rPr lang="en-US" sz="1800" dirty="0"/>
              <a:t>Largest </a:t>
            </a:r>
            <a:r>
              <a:rPr lang="en-US" sz="1800" dirty="0" err="1"/>
              <a:t>Denormalized</a:t>
            </a:r>
            <a:r>
              <a:rPr lang="en-US" sz="1800" dirty="0"/>
              <a:t>	00…00	11…11	(1.0 – </a:t>
            </a:r>
            <a:r>
              <a:rPr lang="el-GR" sz="1800" dirty="0">
                <a:cs typeface="Arial" charset="0"/>
              </a:rPr>
              <a:t>ε</a:t>
            </a:r>
            <a:r>
              <a:rPr lang="en-US" sz="1800" dirty="0"/>
              <a:t>) X 2</a:t>
            </a:r>
            <a:r>
              <a:rPr lang="en-US" sz="1800" baseline="30000" dirty="0"/>
              <a:t>– {126,1022}</a:t>
            </a:r>
          </a:p>
          <a:p>
            <a:pPr lvl="1"/>
            <a:r>
              <a:rPr lang="en-US" sz="1800" dirty="0"/>
              <a:t>Single ~ 1.18 X 10</a:t>
            </a:r>
            <a:r>
              <a:rPr lang="en-US" sz="1800" baseline="30000" dirty="0"/>
              <a:t>–38</a:t>
            </a:r>
          </a:p>
          <a:p>
            <a:pPr lvl="1"/>
            <a:r>
              <a:rPr lang="en-US" sz="1800" dirty="0"/>
              <a:t>Double ~ 2.2 X 10</a:t>
            </a:r>
            <a:r>
              <a:rPr lang="en-US" sz="1800" baseline="30000" dirty="0"/>
              <a:t>–308</a:t>
            </a:r>
          </a:p>
          <a:p>
            <a:pPr>
              <a:buFont typeface="Wingdings" pitchFamily="2" charset="2"/>
              <a:buNone/>
            </a:pPr>
            <a:r>
              <a:rPr lang="en-US" sz="1800" dirty="0"/>
              <a:t>Smallest Pos. Normalized 	00…01	00…00	1.0 X 2</a:t>
            </a:r>
            <a:r>
              <a:rPr lang="en-US" sz="1800" baseline="30000" dirty="0"/>
              <a:t>– {126,1022}</a:t>
            </a:r>
          </a:p>
          <a:p>
            <a:pPr lvl="1"/>
            <a:r>
              <a:rPr lang="en-US" sz="1800" dirty="0"/>
              <a:t>Just slightly larger than </a:t>
            </a:r>
            <a:br>
              <a:rPr lang="en-US" sz="1800" dirty="0"/>
            </a:br>
            <a:r>
              <a:rPr lang="en-US" sz="1800" dirty="0"/>
              <a:t>largest </a:t>
            </a:r>
            <a:r>
              <a:rPr lang="en-US" sz="1800" dirty="0" err="1"/>
              <a:t>denormalized</a:t>
            </a:r>
            <a:endParaRPr lang="en-US" sz="1800" dirty="0"/>
          </a:p>
          <a:p>
            <a:pPr>
              <a:buFont typeface="Wingdings" pitchFamily="2" charset="2"/>
              <a:buNone/>
            </a:pPr>
            <a:r>
              <a:rPr lang="en-US" sz="1800" dirty="0"/>
              <a:t>One			01…11	00…00	1.0</a:t>
            </a:r>
          </a:p>
          <a:p>
            <a:pPr>
              <a:buFont typeface="Wingdings" pitchFamily="2" charset="2"/>
              <a:buNone/>
            </a:pPr>
            <a:r>
              <a:rPr lang="en-US" sz="1800" dirty="0"/>
              <a:t>Largest Normalized	11…10	11…11	(2.0 – </a:t>
            </a:r>
            <a:r>
              <a:rPr lang="el-GR" sz="1800" dirty="0">
                <a:cs typeface="Arial" charset="0"/>
              </a:rPr>
              <a:t>ε</a:t>
            </a:r>
            <a:r>
              <a:rPr lang="en-US" sz="1800" dirty="0"/>
              <a:t>) X 2 </a:t>
            </a:r>
            <a:r>
              <a:rPr lang="en-US" sz="1800" baseline="30000" dirty="0"/>
              <a:t>{127,1023}</a:t>
            </a:r>
          </a:p>
          <a:p>
            <a:pPr lvl="1"/>
            <a:r>
              <a:rPr lang="en-US" sz="1800" dirty="0"/>
              <a:t>Single ~ 3.4 X 10</a:t>
            </a:r>
            <a:r>
              <a:rPr lang="en-US" sz="1800" baseline="30000" dirty="0"/>
              <a:t>38</a:t>
            </a:r>
          </a:p>
          <a:p>
            <a:pPr lvl="1"/>
            <a:r>
              <a:rPr lang="en-US" sz="1800" dirty="0"/>
              <a:t>Double ~ 1.8 X 10</a:t>
            </a:r>
            <a:r>
              <a:rPr lang="en-US" sz="1800" baseline="30000" dirty="0"/>
              <a:t>308</a:t>
            </a:r>
          </a:p>
        </p:txBody>
      </p:sp>
      <p:sp>
        <p:nvSpPr>
          <p:cNvPr id="2" name="Slide Number Placeholder 1">
            <a:extLst>
              <a:ext uri="{FF2B5EF4-FFF2-40B4-BE49-F238E27FC236}">
                <a16:creationId xmlns:a16="http://schemas.microsoft.com/office/drawing/2014/main" id="{F53D1AD0-E3E3-49F9-A148-343C1DCB44F5}"/>
              </a:ext>
            </a:extLst>
          </p:cNvPr>
          <p:cNvSpPr>
            <a:spLocks noGrp="1"/>
          </p:cNvSpPr>
          <p:nvPr>
            <p:ph type="sldNum" sz="quarter" idx="12"/>
          </p:nvPr>
        </p:nvSpPr>
        <p:spPr/>
        <p:txBody>
          <a:bodyPr/>
          <a:lstStyle/>
          <a:p>
            <a:fld id="{0778C724-3839-4D76-A707-B4C23905D055}" type="slidenum">
              <a:rPr lang="en-US" smtClean="0"/>
              <a:t>52</a:t>
            </a:fld>
            <a:endParaRPr lang="en-US"/>
          </a:p>
        </p:txBody>
      </p:sp>
    </p:spTree>
    <p:extLst>
      <p:ext uri="{BB962C8B-B14F-4D97-AF65-F5344CB8AC3E}">
        <p14:creationId xmlns:p14="http://schemas.microsoft.com/office/powerpoint/2010/main" val="115295627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1749" name="Rectangle 5"/>
          <p:cNvSpPr>
            <a:spLocks noGrp="1" noChangeArrowheads="1"/>
          </p:cNvSpPr>
          <p:nvPr>
            <p:ph type="title"/>
          </p:nvPr>
        </p:nvSpPr>
        <p:spPr/>
        <p:txBody>
          <a:bodyPr/>
          <a:lstStyle/>
          <a:p>
            <a:r>
              <a:rPr lang="en-US" dirty="0"/>
              <a:t>Normalized Encoding Example</a:t>
            </a:r>
          </a:p>
        </p:txBody>
      </p:sp>
      <p:sp>
        <p:nvSpPr>
          <p:cNvPr id="671750" name="Rectangle 6"/>
          <p:cNvSpPr>
            <a:spLocks noGrp="1" noChangeArrowheads="1"/>
          </p:cNvSpPr>
          <p:nvPr>
            <p:ph idx="1"/>
          </p:nvPr>
        </p:nvSpPr>
        <p:spPr/>
        <p:txBody>
          <a:bodyPr/>
          <a:lstStyle/>
          <a:p>
            <a:r>
              <a:rPr lang="en-US" sz="2400" dirty="0"/>
              <a:t>Value</a:t>
            </a:r>
          </a:p>
          <a:p>
            <a:pPr lvl="1"/>
            <a:r>
              <a:rPr lang="en-US" b="1" dirty="0">
                <a:latin typeface="Courier New" charset="0"/>
                <a:ea typeface="Courier New" charset="0"/>
                <a:cs typeface="Courier New" charset="0"/>
              </a:rPr>
              <a:t>f</a:t>
            </a:r>
            <a:r>
              <a:rPr lang="en-US" sz="2000" b="1" dirty="0">
                <a:latin typeface="Courier New" charset="0"/>
                <a:ea typeface="Courier New" charset="0"/>
                <a:cs typeface="Courier New" charset="0"/>
              </a:rPr>
              <a:t>loat F = 12345.0</a:t>
            </a:r>
            <a:r>
              <a:rPr lang="en-US" b="1" dirty="0">
                <a:latin typeface="Courier New" charset="0"/>
                <a:ea typeface="Courier New" charset="0"/>
                <a:cs typeface="Courier New" charset="0"/>
              </a:rPr>
              <a:t>; // single precision: k=8, n=23</a:t>
            </a:r>
            <a:endParaRPr lang="en-US" sz="2000" b="1" dirty="0">
              <a:latin typeface="Courier New" charset="0"/>
              <a:ea typeface="Courier New" charset="0"/>
              <a:cs typeface="Courier New" charset="0"/>
            </a:endParaRPr>
          </a:p>
          <a:p>
            <a:pPr lvl="1"/>
            <a:r>
              <a:rPr lang="en-US" sz="2000" dirty="0"/>
              <a:t>12345</a:t>
            </a:r>
            <a:r>
              <a:rPr lang="en-US" sz="2000" baseline="-25000" dirty="0"/>
              <a:t>10</a:t>
            </a:r>
            <a:r>
              <a:rPr lang="en-US" sz="2000" dirty="0"/>
              <a:t>  = 11000000111001</a:t>
            </a:r>
            <a:r>
              <a:rPr lang="en-US" sz="2000" baseline="-25000" dirty="0"/>
              <a:t>2</a:t>
            </a:r>
            <a:r>
              <a:rPr lang="en-US" sz="2000" dirty="0"/>
              <a:t>   = 1.1000000111001</a:t>
            </a:r>
            <a:r>
              <a:rPr lang="en-US" sz="2000" baseline="-25000" dirty="0"/>
              <a:t>2</a:t>
            </a:r>
            <a:r>
              <a:rPr lang="en-US" sz="2000" dirty="0"/>
              <a:t> X 2</a:t>
            </a:r>
            <a:r>
              <a:rPr lang="en-US" sz="2000" baseline="30000" dirty="0"/>
              <a:t>13</a:t>
            </a:r>
          </a:p>
          <a:p>
            <a:r>
              <a:rPr lang="en-US" sz="2400" dirty="0" err="1"/>
              <a:t>Significand</a:t>
            </a:r>
            <a:endParaRPr lang="en-US" sz="2400" dirty="0"/>
          </a:p>
          <a:p>
            <a:pPr lvl="1"/>
            <a:r>
              <a:rPr lang="en-US" sz="2000" dirty="0"/>
              <a:t>M = </a:t>
            </a:r>
            <a:r>
              <a:rPr lang="en-US" sz="2000" b="1" i="1" dirty="0"/>
              <a:t>1</a:t>
            </a:r>
            <a:r>
              <a:rPr lang="en-US" sz="2000" dirty="0"/>
              <a:t>.1000000111001</a:t>
            </a:r>
            <a:r>
              <a:rPr lang="en-US" sz="2000" baseline="-25000" dirty="0"/>
              <a:t>2</a:t>
            </a:r>
          </a:p>
          <a:p>
            <a:pPr lvl="1"/>
            <a:r>
              <a:rPr lang="en-US" sz="2000" dirty="0" err="1"/>
              <a:t>frac</a:t>
            </a:r>
            <a:r>
              <a:rPr lang="en-US" sz="2000" dirty="0"/>
              <a:t> = 1000000111001</a:t>
            </a:r>
            <a:r>
              <a:rPr lang="en-US" sz="2000" b="1" i="1" dirty="0"/>
              <a:t>0000000000</a:t>
            </a:r>
            <a:r>
              <a:rPr lang="en-US" sz="2000" dirty="0"/>
              <a:t> </a:t>
            </a:r>
            <a:br>
              <a:rPr lang="en-US" sz="2000" dirty="0"/>
            </a:br>
            <a:r>
              <a:rPr lang="en-US" sz="2000" dirty="0"/>
              <a:t>                   (drop leading 1, add 10 zeros)</a:t>
            </a:r>
          </a:p>
          <a:p>
            <a:r>
              <a:rPr lang="en-US" sz="2400" dirty="0"/>
              <a:t>Exponent</a:t>
            </a:r>
          </a:p>
          <a:p>
            <a:pPr lvl="1"/>
            <a:r>
              <a:rPr lang="en-US" sz="2000" dirty="0"/>
              <a:t>E	  = 13</a:t>
            </a:r>
          </a:p>
          <a:p>
            <a:pPr lvl="1"/>
            <a:r>
              <a:rPr lang="en-US" sz="2000" dirty="0"/>
              <a:t>Bias = 127</a:t>
            </a:r>
          </a:p>
          <a:p>
            <a:pPr lvl="1"/>
            <a:r>
              <a:rPr lang="en-US" sz="2000" dirty="0"/>
              <a:t>E = </a:t>
            </a:r>
            <a:r>
              <a:rPr lang="en-US" sz="2000" dirty="0" err="1"/>
              <a:t>exp</a:t>
            </a:r>
            <a:r>
              <a:rPr lang="en-US" sz="2000" dirty="0"/>
              <a:t> – Bias </a:t>
            </a:r>
            <a:r>
              <a:rPr lang="en-US" sz="2000" dirty="0">
                <a:sym typeface="Wingdings"/>
              </a:rPr>
              <a:t> </a:t>
            </a:r>
            <a:r>
              <a:rPr lang="en-US" sz="2000" dirty="0" err="1"/>
              <a:t>exp</a:t>
            </a:r>
            <a:r>
              <a:rPr lang="en-US" sz="2000" dirty="0"/>
              <a:t> = E + Bias = 140 =10001100</a:t>
            </a:r>
            <a:r>
              <a:rPr lang="en-US" sz="2000" baseline="-25000" dirty="0"/>
              <a:t>2</a:t>
            </a:r>
          </a:p>
        </p:txBody>
      </p:sp>
      <p:sp>
        <p:nvSpPr>
          <p:cNvPr id="671748" name="Text Box 4"/>
          <p:cNvSpPr txBox="1">
            <a:spLocks noChangeArrowheads="1"/>
          </p:cNvSpPr>
          <p:nvPr/>
        </p:nvSpPr>
        <p:spPr bwMode="auto">
          <a:xfrm>
            <a:off x="3048000" y="5783014"/>
            <a:ext cx="6477000" cy="846386"/>
          </a:xfrm>
          <a:prstGeom prst="rect">
            <a:avLst/>
          </a:prstGeom>
          <a:noFill/>
          <a:ln w="3175">
            <a:solidFill>
              <a:schemeClr val="tx1"/>
            </a:solidFill>
            <a:miter lim="800000"/>
            <a:headEnd/>
            <a:tailEnd/>
          </a:ln>
          <a:effectLst/>
        </p:spPr>
        <p:txBody>
          <a:bodyPr>
            <a:spAutoFit/>
          </a:bodyPr>
          <a:lstStyle/>
          <a:p>
            <a:pPr eaLnBrk="0" hangingPunct="0">
              <a:spcBef>
                <a:spcPct val="50000"/>
              </a:spcBef>
              <a:tabLst>
                <a:tab pos="1084263" algn="l"/>
              </a:tabLst>
            </a:pPr>
            <a:r>
              <a:rPr lang="en-US" sz="1400" b="1" dirty="0">
                <a:latin typeface="Helvetica" pitchFamily="34" charset="0"/>
              </a:rPr>
              <a:t>Floating Point Representation:</a:t>
            </a:r>
          </a:p>
          <a:p>
            <a:pPr eaLnBrk="0" hangingPunct="0">
              <a:spcBef>
                <a:spcPct val="50000"/>
              </a:spcBef>
              <a:tabLst>
                <a:tab pos="1084263" algn="l"/>
              </a:tabLst>
            </a:pPr>
            <a:r>
              <a:rPr lang="en-US" sz="1400" b="1" dirty="0">
                <a:latin typeface="Helvetica" pitchFamily="34" charset="0"/>
              </a:rPr>
              <a:t>Hex:</a:t>
            </a:r>
            <a:r>
              <a:rPr lang="en-US" sz="1400" b="1" dirty="0">
                <a:latin typeface="Courier New" pitchFamily="49" charset="0"/>
              </a:rPr>
              <a:t>  	  4    6    4    0    E    4    0    0    </a:t>
            </a:r>
            <a:br>
              <a:rPr lang="en-US" sz="1400" b="1" dirty="0">
                <a:latin typeface="Courier New" pitchFamily="49" charset="0"/>
              </a:rPr>
            </a:br>
            <a:r>
              <a:rPr lang="en-US" sz="1400" b="1" dirty="0">
                <a:latin typeface="Helvetica" pitchFamily="34" charset="0"/>
              </a:rPr>
              <a:t>Binary:</a:t>
            </a:r>
            <a:r>
              <a:rPr lang="en-US" sz="1400" b="1" dirty="0">
                <a:latin typeface="Courier New" pitchFamily="49" charset="0"/>
              </a:rPr>
              <a:t>  	0100 0110 0</a:t>
            </a:r>
            <a:r>
              <a:rPr lang="en-US" sz="1400" b="1" dirty="0">
                <a:latin typeface="Courier New" pitchFamily="49" charset="0"/>
                <a:cs typeface="Courier New" pitchFamily="49" charset="0"/>
              </a:rPr>
              <a:t>100 0000 1110 0100 0000 0000</a:t>
            </a:r>
          </a:p>
        </p:txBody>
      </p:sp>
      <p:sp>
        <p:nvSpPr>
          <p:cNvPr id="7" name="Rectangle 6"/>
          <p:cNvSpPr/>
          <p:nvPr/>
        </p:nvSpPr>
        <p:spPr bwMode="auto">
          <a:xfrm>
            <a:off x="5397500" y="6354336"/>
            <a:ext cx="1676400" cy="228600"/>
          </a:xfrm>
          <a:prstGeom prst="rect">
            <a:avLst/>
          </a:prstGeom>
          <a:solidFill>
            <a:srgbClr val="0099CC">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6" name="Rectangle 5"/>
          <p:cNvSpPr/>
          <p:nvPr/>
        </p:nvSpPr>
        <p:spPr bwMode="auto">
          <a:xfrm>
            <a:off x="4307468" y="6355576"/>
            <a:ext cx="1090032" cy="228600"/>
          </a:xfrm>
          <a:prstGeom prst="rect">
            <a:avLst/>
          </a:prstGeom>
          <a:solidFill>
            <a:srgbClr val="800000">
              <a:alpha val="10196"/>
            </a:srgbClr>
          </a:solidFill>
          <a:ln w="12700" cap="sq" cmpd="sng" algn="ctr">
            <a:solidFill>
              <a:schemeClr val="tx1"/>
            </a:solidFill>
            <a:prstDash val="solid"/>
            <a:round/>
            <a:headEnd type="none" w="sm" len="sm"/>
            <a:tailEnd type="none" w="sm" len="sm"/>
          </a:ln>
          <a:effectLst/>
        </p:spPr>
        <p:txBody>
          <a:bodyPr vert="horz" wrap="none" lIns="91440" tIns="45720" rIns="91440" bIns="45720" numCol="1" rtlCol="0" anchor="t" anchorCtr="0" compatLnSpc="1">
            <a:prstTxWarp prst="textNoShape">
              <a:avLst/>
            </a:prstTxWarp>
          </a:bodyPr>
          <a:lstStyle/>
          <a:p>
            <a:pPr fontAlgn="base">
              <a:spcBef>
                <a:spcPct val="0"/>
              </a:spcBef>
              <a:spcAft>
                <a:spcPct val="0"/>
              </a:spcAft>
            </a:pPr>
            <a:endParaRPr lang="en-US" sz="2000">
              <a:latin typeface="Times New Roman" pitchFamily="18" charset="0"/>
            </a:endParaRPr>
          </a:p>
        </p:txBody>
      </p:sp>
      <p:sp>
        <p:nvSpPr>
          <p:cNvPr id="2" name="Slide Number Placeholder 1">
            <a:extLst>
              <a:ext uri="{FF2B5EF4-FFF2-40B4-BE49-F238E27FC236}">
                <a16:creationId xmlns:a16="http://schemas.microsoft.com/office/drawing/2014/main" id="{790095E5-C90B-416B-9C9A-C62888EB633E}"/>
              </a:ext>
            </a:extLst>
          </p:cNvPr>
          <p:cNvSpPr>
            <a:spLocks noGrp="1"/>
          </p:cNvSpPr>
          <p:nvPr>
            <p:ph type="sldNum" sz="quarter" idx="12"/>
          </p:nvPr>
        </p:nvSpPr>
        <p:spPr/>
        <p:txBody>
          <a:bodyPr/>
          <a:lstStyle/>
          <a:p>
            <a:fld id="{0778C724-3839-4D76-A707-B4C23905D055}" type="slidenum">
              <a:rPr lang="en-US" smtClean="0"/>
              <a:t>53</a:t>
            </a:fld>
            <a:endParaRPr lang="en-US"/>
          </a:p>
        </p:txBody>
      </p:sp>
    </p:spTree>
    <p:extLst>
      <p:ext uri="{BB962C8B-B14F-4D97-AF65-F5344CB8AC3E}">
        <p14:creationId xmlns:p14="http://schemas.microsoft.com/office/powerpoint/2010/main" val="1813916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7175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717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71750">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71750">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7175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7175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7175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71750">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71750">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71750">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7174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1748" grpId="0" animBg="1"/>
      <p:bldP spid="7" grpId="0" animBg="1"/>
      <p:bldP spid="6"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49155" name="Rectangle 3"/>
          <p:cNvSpPr>
            <a:spLocks noGrp="1" noChangeArrowheads="1"/>
          </p:cNvSpPr>
          <p:nvPr>
            <p:ph type="title"/>
          </p:nvPr>
        </p:nvSpPr>
        <p:spPr>
          <a:ln/>
        </p:spPr>
        <p:txBody>
          <a:bodyPr/>
          <a:lstStyle/>
          <a:p>
            <a:pPr marL="119063" indent="-119063"/>
            <a:r>
              <a:rPr lang="en-US" dirty="0"/>
              <a:t>Creating a Floating Point Number</a:t>
            </a:r>
          </a:p>
        </p:txBody>
      </p:sp>
      <p:sp>
        <p:nvSpPr>
          <p:cNvPr id="49156" name="Rectangle 4"/>
          <p:cNvSpPr>
            <a:spLocks noGrp="1" noChangeArrowheads="1"/>
          </p:cNvSpPr>
          <p:nvPr>
            <p:ph idx="1"/>
          </p:nvPr>
        </p:nvSpPr>
        <p:spPr>
          <a:ln/>
        </p:spPr>
        <p:txBody>
          <a:bodyPr>
            <a:normAutofit/>
          </a:bodyPr>
          <a:lstStyle/>
          <a:p>
            <a:pPr>
              <a:tabLst>
                <a:tab pos="1828800" algn="l"/>
              </a:tabLst>
            </a:pPr>
            <a:r>
              <a:rPr lang="en-US" dirty="0"/>
              <a:t>Steps</a:t>
            </a:r>
          </a:p>
          <a:p>
            <a:pPr marL="552450" lvl="1">
              <a:tabLst>
                <a:tab pos="1828800" algn="l"/>
              </a:tabLst>
            </a:pPr>
            <a:r>
              <a:rPr lang="en-US" dirty="0"/>
              <a:t>Is the number within the range (-2</a:t>
            </a:r>
            <a:r>
              <a:rPr lang="en-US" baseline="30000" dirty="0"/>
              <a:t>1-Bias</a:t>
            </a:r>
            <a:r>
              <a:rPr lang="en-US" dirty="0"/>
              <a:t>, +2</a:t>
            </a:r>
            <a:r>
              <a:rPr lang="en-US" baseline="30000" dirty="0"/>
              <a:t>1-Bias</a:t>
            </a:r>
            <a:r>
              <a:rPr lang="en-US" dirty="0"/>
              <a:t>)?</a:t>
            </a:r>
          </a:p>
          <a:p>
            <a:pPr marL="838200" lvl="2">
              <a:tabLst>
                <a:tab pos="1828800" algn="l"/>
              </a:tabLst>
            </a:pPr>
            <a:r>
              <a:rPr lang="en-US" dirty="0"/>
              <a:t>If yes, “</a:t>
            </a:r>
            <a:r>
              <a:rPr lang="en-US" dirty="0" err="1"/>
              <a:t>denormalize</a:t>
            </a:r>
            <a:r>
              <a:rPr lang="en-US" dirty="0"/>
              <a:t>” to have a leading 0</a:t>
            </a:r>
          </a:p>
          <a:p>
            <a:pPr marL="838200" lvl="2">
              <a:tabLst>
                <a:tab pos="1828800" algn="l"/>
              </a:tabLst>
            </a:pPr>
            <a:r>
              <a:rPr lang="en-US" dirty="0"/>
              <a:t>otherwise, normalize to have leading 1</a:t>
            </a:r>
          </a:p>
          <a:p>
            <a:pPr marL="552450" lvl="1">
              <a:tabLst>
                <a:tab pos="1828800" algn="l"/>
              </a:tabLst>
            </a:pPr>
            <a:r>
              <a:rPr lang="en-US" dirty="0"/>
              <a:t>Round to fit within fraction</a:t>
            </a:r>
          </a:p>
          <a:p>
            <a:pPr marL="552450" lvl="1">
              <a:tabLst>
                <a:tab pos="1828800" algn="l"/>
              </a:tabLst>
            </a:pPr>
            <a:r>
              <a:rPr lang="en-US" dirty="0" err="1"/>
              <a:t>Postnormalize</a:t>
            </a:r>
            <a:r>
              <a:rPr lang="en-US" dirty="0"/>
              <a:t> to deal with effects of rounding</a:t>
            </a:r>
          </a:p>
          <a:p>
            <a:pPr>
              <a:tabLst>
                <a:tab pos="1828800" algn="l"/>
              </a:tabLst>
            </a:pPr>
            <a:endParaRPr lang="en-US" dirty="0"/>
          </a:p>
          <a:p>
            <a:pPr>
              <a:tabLst>
                <a:tab pos="1828800" algn="l"/>
              </a:tabLst>
            </a:pPr>
            <a:r>
              <a:rPr lang="en-US" dirty="0"/>
              <a:t>QUIZ in next three slides</a:t>
            </a:r>
          </a:p>
          <a:p>
            <a:pPr marL="552450" lvl="1">
              <a:tabLst>
                <a:tab pos="1828800" algn="l"/>
              </a:tabLst>
            </a:pPr>
            <a:r>
              <a:rPr lang="en-US" dirty="0"/>
              <a:t>Convert 8-bit unsigned numbers to tiny floating point format</a:t>
            </a:r>
          </a:p>
          <a:p>
            <a:pPr marL="552450" lvl="1">
              <a:buNone/>
              <a:tabLst>
                <a:tab pos="1828800" algn="l"/>
              </a:tabLst>
            </a:pPr>
            <a:r>
              <a:rPr lang="en-US" sz="1800" dirty="0">
                <a:latin typeface="Monaco" charset="0"/>
                <a:sym typeface="Monaco" charset="0"/>
              </a:rPr>
              <a:t>	</a:t>
            </a:r>
          </a:p>
        </p:txBody>
      </p:sp>
      <p:graphicFrame>
        <p:nvGraphicFramePr>
          <p:cNvPr id="6" name="Group 5">
            <a:extLst>
              <a:ext uri="{FF2B5EF4-FFF2-40B4-BE49-F238E27FC236}">
                <a16:creationId xmlns:a16="http://schemas.microsoft.com/office/drawing/2014/main" id="{87774C23-AAB4-44B7-A2A4-22F7F94112DE}"/>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2" name="Slide Number Placeholder 1">
            <a:extLst>
              <a:ext uri="{FF2B5EF4-FFF2-40B4-BE49-F238E27FC236}">
                <a16:creationId xmlns:a16="http://schemas.microsoft.com/office/drawing/2014/main" id="{DCF28CED-155C-4D6F-A4FC-A97BFCD38568}"/>
              </a:ext>
            </a:extLst>
          </p:cNvPr>
          <p:cNvSpPr>
            <a:spLocks noGrp="1"/>
          </p:cNvSpPr>
          <p:nvPr>
            <p:ph type="sldNum" sz="quarter" idx="12"/>
          </p:nvPr>
        </p:nvSpPr>
        <p:spPr/>
        <p:txBody>
          <a:bodyPr/>
          <a:lstStyle/>
          <a:p>
            <a:fld id="{0778C724-3839-4D76-A707-B4C23905D055}" type="slidenum">
              <a:rPr lang="en-US" smtClean="0"/>
              <a:t>54</a:t>
            </a:fld>
            <a:endParaRPr lang="en-US"/>
          </a:p>
        </p:txBody>
      </p:sp>
    </p:spTree>
    <p:extLst>
      <p:ext uri="{BB962C8B-B14F-4D97-AF65-F5344CB8AC3E}">
        <p14:creationId xmlns:p14="http://schemas.microsoft.com/office/powerpoint/2010/main" val="18888464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3"/>
          <p:cNvSpPr>
            <a:spLocks noGrp="1" noChangeArrowheads="1"/>
          </p:cNvSpPr>
          <p:nvPr>
            <p:ph type="title"/>
          </p:nvPr>
        </p:nvSpPr>
        <p:spPr>
          <a:ln/>
        </p:spPr>
        <p:txBody>
          <a:bodyPr/>
          <a:lstStyle/>
          <a:p>
            <a:pPr marL="119063" indent="-119063"/>
            <a:r>
              <a:rPr lang="en-US" dirty="0"/>
              <a:t>Step 1: Normalize</a:t>
            </a:r>
          </a:p>
        </p:txBody>
      </p:sp>
      <p:sp>
        <p:nvSpPr>
          <p:cNvPr id="50180" name="Rectangle 4"/>
          <p:cNvSpPr>
            <a:spLocks noGrp="1" noChangeArrowheads="1"/>
          </p:cNvSpPr>
          <p:nvPr>
            <p:ph idx="1"/>
          </p:nvPr>
        </p:nvSpPr>
        <p:spPr>
          <a:ln/>
        </p:spPr>
        <p:txBody>
          <a:bodyPr/>
          <a:lstStyle/>
          <a:p>
            <a:pPr>
              <a:tabLst>
                <a:tab pos="1774825" algn="l"/>
                <a:tab pos="3511550" algn="l"/>
                <a:tab pos="5340350" algn="l"/>
              </a:tabLst>
            </a:pPr>
            <a:r>
              <a:rPr lang="en-US" dirty="0"/>
              <a:t>Requirement</a:t>
            </a:r>
          </a:p>
          <a:p>
            <a:pPr marL="552450" lvl="1">
              <a:tabLst>
                <a:tab pos="1774825" algn="l"/>
                <a:tab pos="3511550" algn="l"/>
                <a:tab pos="5340350" algn="l"/>
              </a:tabLst>
            </a:pPr>
            <a:r>
              <a:rPr lang="en-US" dirty="0"/>
              <a:t>Set binary point so that numbers of form 1.xxxxx</a:t>
            </a:r>
          </a:p>
          <a:p>
            <a:pPr marL="552450" lvl="1">
              <a:tabLst>
                <a:tab pos="1774825" algn="l"/>
                <a:tab pos="3511550" algn="l"/>
                <a:tab pos="5340350" algn="l"/>
              </a:tabLst>
            </a:pPr>
            <a:r>
              <a:rPr lang="en-US" dirty="0"/>
              <a:t>Adjust all to have leading one</a:t>
            </a:r>
          </a:p>
          <a:p>
            <a:pPr marL="838200" lvl="2">
              <a:tabLst>
                <a:tab pos="1774825" algn="l"/>
                <a:tab pos="3511550" algn="l"/>
                <a:tab pos="5340350" algn="l"/>
              </a:tabLst>
            </a:pPr>
            <a:r>
              <a:rPr lang="en-US" dirty="0"/>
              <a:t>Decrement exponent as shift left</a:t>
            </a:r>
          </a:p>
          <a:p>
            <a:pPr marL="552450" lvl="1">
              <a:buNone/>
              <a:tabLst>
                <a:tab pos="1774825" algn="l"/>
                <a:tab pos="3511550" algn="l"/>
                <a:tab pos="5340350"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Binary</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Exponent</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128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17</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19</a:t>
            </a:r>
            <a:r>
              <a:rPr lang="en-US" dirty="0">
                <a:latin typeface="Monaco" charset="0"/>
                <a:sym typeface="Monaco" charset="0"/>
              </a:rPr>
              <a:t>	</a:t>
            </a: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138</a:t>
            </a:r>
            <a:endParaRPr lang="en-US" dirty="0">
              <a:latin typeface="Monaco" charset="0"/>
              <a:sym typeface="Monaco" charset="0"/>
            </a:endParaRPr>
          </a:p>
          <a:p>
            <a:pPr marL="552450" lvl="1">
              <a:lnSpc>
                <a:spcPct val="100000"/>
              </a:lnSpc>
              <a:buNone/>
              <a:tabLst>
                <a:tab pos="1774825" algn="l"/>
                <a:tab pos="3511550" algn="l"/>
                <a:tab pos="5340350" algn="l"/>
              </a:tabLst>
            </a:pPr>
            <a:r>
              <a:rPr lang="en-US" dirty="0">
                <a:latin typeface="Monaco" charset="0"/>
                <a:ea typeface="Monaco" charset="0"/>
                <a:cs typeface="Monaco" charset="0"/>
                <a:sym typeface="Monaco" charset="0"/>
              </a:rPr>
              <a:t>  63</a:t>
            </a:r>
            <a:r>
              <a:rPr lang="en-US" dirty="0">
                <a:latin typeface="Monaco" charset="0"/>
                <a:sym typeface="Monaco" charset="0"/>
              </a:rPr>
              <a:t>	</a:t>
            </a:r>
          </a:p>
        </p:txBody>
      </p:sp>
      <p:sp>
        <p:nvSpPr>
          <p:cNvPr id="50178"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2" name="TextBox 1"/>
          <p:cNvSpPr txBox="1"/>
          <p:nvPr/>
        </p:nvSpPr>
        <p:spPr>
          <a:xfrm>
            <a:off x="2201394" y="3195827"/>
            <a:ext cx="16975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00001101</a:t>
            </a:r>
          </a:p>
          <a:p>
            <a:pPr>
              <a:spcBef>
                <a:spcPts val="500"/>
              </a:spcBef>
            </a:pPr>
            <a:r>
              <a:rPr lang="en-US" sz="2400" dirty="0">
                <a:latin typeface="Monaco"/>
                <a:cs typeface="Monaco"/>
              </a:rPr>
              <a:t>00010001</a:t>
            </a:r>
          </a:p>
          <a:p>
            <a:pPr>
              <a:spcBef>
                <a:spcPts val="500"/>
              </a:spcBef>
            </a:pPr>
            <a:r>
              <a:rPr lang="en-US" sz="2400" dirty="0">
                <a:latin typeface="Monaco"/>
                <a:cs typeface="Monaco"/>
              </a:rPr>
              <a:t>00010011</a:t>
            </a:r>
          </a:p>
          <a:p>
            <a:pPr>
              <a:spcBef>
                <a:spcPts val="500"/>
              </a:spcBef>
            </a:pPr>
            <a:r>
              <a:rPr lang="en-US" sz="2400" dirty="0">
                <a:latin typeface="Monaco"/>
                <a:cs typeface="Monaco"/>
              </a:rPr>
              <a:t>10001010</a:t>
            </a:r>
          </a:p>
          <a:p>
            <a:pPr>
              <a:spcBef>
                <a:spcPts val="500"/>
              </a:spcBef>
            </a:pPr>
            <a:r>
              <a:rPr lang="en-US" sz="2400" dirty="0">
                <a:latin typeface="Monaco"/>
                <a:cs typeface="Monaco"/>
              </a:rPr>
              <a:t>00111111</a:t>
            </a:r>
          </a:p>
        </p:txBody>
      </p:sp>
      <p:sp>
        <p:nvSpPr>
          <p:cNvPr id="8" name="TextBox 7"/>
          <p:cNvSpPr txBox="1"/>
          <p:nvPr/>
        </p:nvSpPr>
        <p:spPr>
          <a:xfrm>
            <a:off x="4157194" y="3196819"/>
            <a:ext cx="1773707" cy="2628925"/>
          </a:xfrm>
          <a:prstGeom prst="rect">
            <a:avLst/>
          </a:prstGeom>
          <a:noFill/>
        </p:spPr>
        <p:txBody>
          <a:bodyPr wrap="square" rtlCol="0">
            <a:spAutoFit/>
          </a:bodyPr>
          <a:lstStyle/>
          <a:p>
            <a:pPr>
              <a:spcBef>
                <a:spcPts val="500"/>
              </a:spcBef>
            </a:pPr>
            <a:r>
              <a:rPr lang="en-US" sz="2400" dirty="0">
                <a:latin typeface="Monaco"/>
                <a:cs typeface="Monaco"/>
              </a:rPr>
              <a:t>1.0000000</a:t>
            </a:r>
          </a:p>
          <a:p>
            <a:pPr>
              <a:spcBef>
                <a:spcPts val="500"/>
              </a:spcBef>
            </a:pPr>
            <a:r>
              <a:rPr lang="en-US" sz="2400" dirty="0">
                <a:latin typeface="Monaco"/>
                <a:cs typeface="Monaco"/>
              </a:rPr>
              <a:t>1.1010000</a:t>
            </a:r>
          </a:p>
          <a:p>
            <a:pPr>
              <a:spcBef>
                <a:spcPts val="500"/>
              </a:spcBef>
            </a:pPr>
            <a:r>
              <a:rPr lang="en-US" sz="2400" dirty="0">
                <a:latin typeface="Monaco"/>
                <a:cs typeface="Monaco"/>
              </a:rPr>
              <a:t>1.0001000</a:t>
            </a:r>
          </a:p>
          <a:p>
            <a:pPr>
              <a:spcBef>
                <a:spcPts val="500"/>
              </a:spcBef>
            </a:pPr>
            <a:r>
              <a:rPr lang="en-US" sz="2400" dirty="0">
                <a:latin typeface="Monaco"/>
                <a:cs typeface="Monaco"/>
              </a:rPr>
              <a:t>1.0011000</a:t>
            </a:r>
          </a:p>
          <a:p>
            <a:pPr>
              <a:spcBef>
                <a:spcPts val="500"/>
              </a:spcBef>
            </a:pPr>
            <a:r>
              <a:rPr lang="en-US" sz="2400" dirty="0">
                <a:latin typeface="Monaco"/>
                <a:cs typeface="Monaco"/>
              </a:rPr>
              <a:t>1.0001010</a:t>
            </a:r>
          </a:p>
          <a:p>
            <a:pPr>
              <a:spcBef>
                <a:spcPts val="500"/>
              </a:spcBef>
            </a:pPr>
            <a:r>
              <a:rPr lang="en-US" sz="2400" dirty="0">
                <a:latin typeface="Monaco"/>
                <a:cs typeface="Monaco"/>
              </a:rPr>
              <a:t>1.1111100</a:t>
            </a:r>
          </a:p>
        </p:txBody>
      </p:sp>
      <p:sp>
        <p:nvSpPr>
          <p:cNvPr id="9" name="TextBox 8"/>
          <p:cNvSpPr txBox="1"/>
          <p:nvPr/>
        </p:nvSpPr>
        <p:spPr>
          <a:xfrm>
            <a:off x="6311901" y="3202029"/>
            <a:ext cx="533400" cy="2998257"/>
          </a:xfrm>
          <a:prstGeom prst="rect">
            <a:avLst/>
          </a:prstGeom>
          <a:noFill/>
        </p:spPr>
        <p:txBody>
          <a:bodyPr wrap="square" rtlCol="0">
            <a:spAutoFit/>
          </a:bodyPr>
          <a:lstStyle/>
          <a:p>
            <a:pPr>
              <a:spcBef>
                <a:spcPts val="500"/>
              </a:spcBef>
            </a:pPr>
            <a:r>
              <a:rPr lang="en-US" sz="2400" dirty="0">
                <a:latin typeface="Monaco"/>
                <a:cs typeface="Monaco"/>
              </a:rPr>
              <a:t>7</a:t>
            </a:r>
          </a:p>
          <a:p>
            <a:pPr>
              <a:spcBef>
                <a:spcPts val="500"/>
              </a:spcBef>
            </a:pPr>
            <a:r>
              <a:rPr lang="en-US" sz="2400" dirty="0">
                <a:latin typeface="Monaco"/>
                <a:cs typeface="Monaco"/>
              </a:rPr>
              <a:t>3</a:t>
            </a:r>
          </a:p>
          <a:p>
            <a:pPr>
              <a:spcBef>
                <a:spcPts val="500"/>
              </a:spcBef>
            </a:pPr>
            <a:r>
              <a:rPr lang="en-US" sz="2400" dirty="0">
                <a:latin typeface="Monaco"/>
                <a:cs typeface="Monaco"/>
              </a:rPr>
              <a:t>4</a:t>
            </a:r>
          </a:p>
          <a:p>
            <a:pPr>
              <a:spcBef>
                <a:spcPts val="500"/>
              </a:spcBef>
            </a:pPr>
            <a:r>
              <a:rPr lang="en-US" sz="2400" dirty="0">
                <a:latin typeface="Monaco"/>
                <a:cs typeface="Monaco"/>
              </a:rPr>
              <a:t>4</a:t>
            </a:r>
          </a:p>
          <a:p>
            <a:pPr>
              <a:spcBef>
                <a:spcPts val="500"/>
              </a:spcBef>
            </a:pPr>
            <a:r>
              <a:rPr lang="en-US" sz="2400" dirty="0">
                <a:latin typeface="Monaco"/>
                <a:cs typeface="Monaco"/>
              </a:rPr>
              <a:t>7</a:t>
            </a:r>
          </a:p>
          <a:p>
            <a:pPr>
              <a:spcBef>
                <a:spcPts val="500"/>
              </a:spcBef>
            </a:pPr>
            <a:r>
              <a:rPr lang="en-US" sz="2400" dirty="0">
                <a:latin typeface="Monaco"/>
                <a:cs typeface="Monaco"/>
              </a:rPr>
              <a:t>5</a:t>
            </a:r>
          </a:p>
          <a:p>
            <a:pPr algn="l"/>
            <a:endParaRPr lang="en-US" sz="2400" dirty="0">
              <a:latin typeface="Monaco"/>
              <a:cs typeface="Monaco"/>
            </a:endParaRPr>
          </a:p>
        </p:txBody>
      </p:sp>
      <p:graphicFrame>
        <p:nvGraphicFramePr>
          <p:cNvPr id="10" name="Group 5">
            <a:extLst>
              <a:ext uri="{FF2B5EF4-FFF2-40B4-BE49-F238E27FC236}">
                <a16:creationId xmlns:a16="http://schemas.microsoft.com/office/drawing/2014/main" id="{66710B49-5ADD-455A-8025-B1821FB171B0}"/>
              </a:ext>
            </a:extLst>
          </p:cNvPr>
          <p:cNvGraphicFramePr>
            <a:graphicFrameLocks noGrp="1"/>
          </p:cNvGraphicFramePr>
          <p:nvPr>
            <p:extLst>
              <p:ext uri="{D42A27DB-BD31-4B8C-83A1-F6EECF244321}">
                <p14:modId xmlns:p14="http://schemas.microsoft.com/office/powerpoint/2010/main" val="1035936673"/>
              </p:ext>
            </p:extLst>
          </p:nvPr>
        </p:nvGraphicFramePr>
        <p:xfrm>
          <a:off x="7213600" y="428625"/>
          <a:ext cx="4064000" cy="1016000"/>
        </p:xfrm>
        <a:graphic>
          <a:graphicData uri="http://schemas.openxmlformats.org/drawingml/2006/table">
            <a:tbl>
              <a:tblPr/>
              <a:tblGrid>
                <a:gridCol w="381000">
                  <a:extLst>
                    <a:ext uri="{9D8B030D-6E8A-4147-A177-3AD203B41FA5}">
                      <a16:colId xmlns:a16="http://schemas.microsoft.com/office/drawing/2014/main" val="20000"/>
                    </a:ext>
                  </a:extLst>
                </a:gridCol>
                <a:gridCol w="1397000">
                  <a:extLst>
                    <a:ext uri="{9D8B030D-6E8A-4147-A177-3AD203B41FA5}">
                      <a16:colId xmlns:a16="http://schemas.microsoft.com/office/drawing/2014/main" val="20001"/>
                    </a:ext>
                  </a:extLst>
                </a:gridCol>
                <a:gridCol w="2286000">
                  <a:extLst>
                    <a:ext uri="{9D8B030D-6E8A-4147-A177-3AD203B41FA5}">
                      <a16:colId xmlns:a16="http://schemas.microsoft.com/office/drawing/2014/main" val="20002"/>
                    </a:ext>
                  </a:extLst>
                </a:gridCol>
              </a:tblGrid>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s</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FFEB2"/>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exp</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F1C7C7"/>
                    </a:solid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frac</a:t>
                      </a:r>
                    </a:p>
                  </a:txBody>
                  <a:tcPr marL="50800" marR="50800" marT="50800" marB="50800" anchor="ctr" horzOverflow="overflow">
                    <a:lnL w="25400" cap="flat" cmpd="sng" algn="ctr">
                      <a:solidFill>
                        <a:srgbClr val="000000"/>
                      </a:solidFill>
                      <a:prstDash val="solid"/>
                      <a:round/>
                      <a:headEnd type="none" w="med" len="med"/>
                      <a:tailEnd type="none" w="med" len="med"/>
                    </a:lnL>
                    <a:lnR w="25400" cap="flat" cmpd="sng" algn="ctr">
                      <a:solidFill>
                        <a:srgbClr val="000000"/>
                      </a:solidFill>
                      <a:prstDash val="solid"/>
                      <a:round/>
                      <a:headEnd type="none" w="med" len="med"/>
                      <a:tailEnd type="none" w="med" len="med"/>
                    </a:lnR>
                    <a:lnT w="25400" cap="flat" cmpd="sng" algn="ctr">
                      <a:solidFill>
                        <a:srgbClr val="000000"/>
                      </a:solidFill>
                      <a:prstDash val="solid"/>
                      <a:round/>
                      <a:headEnd type="none" w="med" len="med"/>
                      <a:tailEnd type="none" w="med" len="med"/>
                    </a:lnT>
                    <a:lnB w="25400" cap="flat" cmpd="sng" algn="ctr">
                      <a:solidFill>
                        <a:srgbClr val="000000"/>
                      </a:solidFill>
                      <a:prstDash val="solid"/>
                      <a:round/>
                      <a:headEnd type="none" w="med" len="med"/>
                      <a:tailEnd type="none" w="med" len="med"/>
                    </a:lnB>
                    <a:lnTlToBr>
                      <a:noFill/>
                    </a:lnTlToBr>
                    <a:lnBlToTr>
                      <a:noFill/>
                    </a:lnBlToTr>
                    <a:solidFill>
                      <a:srgbClr val="CBCCF3"/>
                    </a:solidFill>
                  </a:tcPr>
                </a:tc>
                <a:extLst>
                  <a:ext uri="{0D108BD9-81ED-4DB2-BD59-A6C34878D82A}">
                    <a16:rowId xmlns:a16="http://schemas.microsoft.com/office/drawing/2014/main" val="10000"/>
                  </a:ext>
                </a:extLst>
              </a:tr>
              <a:tr h="508000">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1</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a:ln>
                            <a:noFill/>
                          </a:ln>
                          <a:solidFill>
                            <a:schemeClr val="tx1"/>
                          </a:solidFill>
                          <a:effectLst/>
                          <a:latin typeface="Monaco" charset="0"/>
                          <a:ea typeface="Monaco" charset="0"/>
                          <a:cs typeface="Monaco" charset="0"/>
                          <a:sym typeface="Monaco" charset="0"/>
                        </a:rPr>
                        <a:t>4-bits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
                          <a:srgbClr val="990000"/>
                        </a:buClr>
                        <a:buSzPct val="60000"/>
                        <a:buFont typeface="Wingdings 2" charset="2"/>
                        <a:buNone/>
                        <a:tabLst>
                          <a:tab pos="914400" algn="l"/>
                        </a:tabLst>
                      </a:pPr>
                      <a:r>
                        <a:rPr kumimoji="0" lang="en-US" sz="2000" b="0" i="0" u="none" strike="noStrike" cap="none" normalizeH="0" baseline="0" dirty="0">
                          <a:ln>
                            <a:noFill/>
                          </a:ln>
                          <a:solidFill>
                            <a:schemeClr val="tx1"/>
                          </a:solidFill>
                          <a:effectLst/>
                          <a:latin typeface="Monaco" charset="0"/>
                          <a:ea typeface="Monaco" charset="0"/>
                          <a:cs typeface="Monaco" charset="0"/>
                          <a:sym typeface="Monaco" charset="0"/>
                        </a:rPr>
                        <a:t>3-bits</a:t>
                      </a:r>
                    </a:p>
                  </a:txBody>
                  <a:tcPr marL="50800" marR="50800" marT="50800" marB="50800" anchor="ctr" horzOverflow="overflow">
                    <a:lnL cap="flat">
                      <a:noFill/>
                    </a:lnL>
                    <a:lnR cap="flat">
                      <a:noFill/>
                    </a:lnR>
                    <a:lnT w="25400" cap="flat" cmpd="sng" algn="ctr">
                      <a:solidFill>
                        <a:srgbClr val="000000"/>
                      </a:solidFill>
                      <a:prstDash val="solid"/>
                      <a:roun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bl>
          </a:graphicData>
        </a:graphic>
      </p:graphicFrame>
      <p:sp>
        <p:nvSpPr>
          <p:cNvPr id="3" name="Slide Number Placeholder 2">
            <a:extLst>
              <a:ext uri="{FF2B5EF4-FFF2-40B4-BE49-F238E27FC236}">
                <a16:creationId xmlns:a16="http://schemas.microsoft.com/office/drawing/2014/main" id="{87DF8714-674E-4706-8D69-9B1E99FC0FB8}"/>
              </a:ext>
            </a:extLst>
          </p:cNvPr>
          <p:cNvSpPr>
            <a:spLocks noGrp="1"/>
          </p:cNvSpPr>
          <p:nvPr>
            <p:ph type="sldNum" sz="quarter" idx="12"/>
          </p:nvPr>
        </p:nvSpPr>
        <p:spPr/>
        <p:txBody>
          <a:bodyPr/>
          <a:lstStyle/>
          <a:p>
            <a:fld id="{0778C724-3839-4D76-A707-B4C23905D055}" type="slidenum">
              <a:rPr lang="en-US" smtClean="0"/>
              <a:t>55</a:t>
            </a:fld>
            <a:endParaRPr lang="en-US"/>
          </a:p>
        </p:txBody>
      </p:sp>
    </p:spTree>
    <p:extLst>
      <p:ext uri="{BB962C8B-B14F-4D97-AF65-F5344CB8AC3E}">
        <p14:creationId xmlns:p14="http://schemas.microsoft.com/office/powerpoint/2010/main" val="2975080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0180">
                                            <p:txEl>
                                              <p:pRg st="5" end="5"/>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0180">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0180">
                                            <p:txEl>
                                              <p:pRg st="7" end="7"/>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50180">
                                            <p:txEl>
                                              <p:pRg st="8" end="8"/>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0180">
                                            <p:txEl>
                                              <p:pRg st="9" end="9"/>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50180">
                                            <p:txEl>
                                              <p:pRg st="10" end="10"/>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2" end="2"/>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
                                            <p:txEl>
                                              <p:pRg st="3" end="3"/>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2">
                                            <p:txEl>
                                              <p:pRg st="4" end="4"/>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
                                            <p:txEl>
                                              <p:pRg st="5" end="5"/>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8">
                                            <p:txEl>
                                              <p:pRg st="2" end="2"/>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8">
                                            <p:txEl>
                                              <p:pRg st="3" end="3"/>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8">
                                            <p:txEl>
                                              <p:pRg st="4" end="4"/>
                                            </p:txEl>
                                          </p:spTgt>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8">
                                            <p:txEl>
                                              <p:pRg st="5" end="5"/>
                                            </p:txEl>
                                          </p:spTgt>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9">
                                            <p:txEl>
                                              <p:pRg st="2" end="2"/>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9">
                                            <p:txEl>
                                              <p:pRg st="3" end="3"/>
                                            </p:txEl>
                                          </p:spTgt>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9">
                                            <p:txEl>
                                              <p:pRg st="4" end="4"/>
                                            </p:txEl>
                                          </p:spTgt>
                                        </p:tgtEl>
                                        <p:attrNameLst>
                                          <p:attrName>style.visibility</p:attrName>
                                        </p:attrNameLst>
                                      </p:cBhvr>
                                      <p:to>
                                        <p:strVal val="visible"/>
                                      </p:to>
                                    </p:set>
                                  </p:childTnLst>
                                </p:cTn>
                              </p:par>
                              <p:par>
                                <p:cTn id="67" presetID="1" presetClass="entr" presetSubtype="0" fill="hold" nodeType="withEffect">
                                  <p:stCondLst>
                                    <p:cond delay="0"/>
                                  </p:stCondLst>
                                  <p:childTnLst>
                                    <p:set>
                                      <p:cBhvr>
                                        <p:cTn id="68"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3"/>
          <p:cNvSpPr>
            <a:spLocks noGrp="1" noChangeArrowheads="1"/>
          </p:cNvSpPr>
          <p:nvPr>
            <p:ph type="title"/>
          </p:nvPr>
        </p:nvSpPr>
        <p:spPr>
          <a:ln/>
        </p:spPr>
        <p:txBody>
          <a:bodyPr/>
          <a:lstStyle/>
          <a:p>
            <a:pPr marL="119063" indent="-119063"/>
            <a:r>
              <a:rPr lang="en-US" dirty="0"/>
              <a:t>Step 2: Rounding</a:t>
            </a:r>
          </a:p>
        </p:txBody>
      </p:sp>
      <p:sp>
        <p:nvSpPr>
          <p:cNvPr id="51204" name="Rectangle 4"/>
          <p:cNvSpPr>
            <a:spLocks noGrp="1" noChangeArrowheads="1"/>
          </p:cNvSpPr>
          <p:nvPr>
            <p:ph idx="1"/>
          </p:nvPr>
        </p:nvSpPr>
        <p:spPr>
          <a:xfrm>
            <a:off x="607595" y="2712334"/>
            <a:ext cx="10972800" cy="3459866"/>
          </a:xfrm>
          <a:ln/>
        </p:spPr>
        <p:txBody>
          <a:bodyPr>
            <a:noAutofit/>
          </a:bodyPr>
          <a:lstStyle/>
          <a:p>
            <a:pPr>
              <a:tabLst>
                <a:tab pos="1682750" algn="l"/>
                <a:tab pos="3603625" algn="l"/>
                <a:tab pos="4425950" algn="l"/>
                <a:tab pos="5432425" algn="l"/>
              </a:tabLst>
            </a:pPr>
            <a:r>
              <a:rPr lang="en-US" dirty="0"/>
              <a:t>Round up conditions</a:t>
            </a: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008000"/>
                </a:solidFill>
                <a:ea typeface="Zapf Dingbats" charset="0"/>
                <a:cs typeface="Zapf Dingbats" charset="0"/>
              </a:rPr>
              <a:t>&lt;Guard, Round, Sticky&gt; = &lt;x11&gt;  </a:t>
            </a:r>
            <a:r>
              <a:rPr lang="en-US" dirty="0">
                <a:solidFill>
                  <a:srgbClr val="000000"/>
                </a:solidFill>
                <a:ea typeface="Zapf Dingbats" charset="0"/>
                <a:cs typeface="Zapf Dingbats" charset="0"/>
              </a:rPr>
              <a:t>because &gt;0.5</a:t>
            </a:r>
            <a:endParaRPr lang="en-US" dirty="0">
              <a:solidFill>
                <a:srgbClr val="000000"/>
              </a:solidFill>
            </a:endParaRPr>
          </a:p>
          <a:p>
            <a:pPr marL="552450" lvl="1">
              <a:tabLst>
                <a:tab pos="1682750" algn="l"/>
                <a:tab pos="3603625" algn="l"/>
                <a:tab pos="4425950" algn="l"/>
                <a:tab pos="5432425" algn="l"/>
              </a:tabLst>
            </a:pPr>
            <a:r>
              <a:rPr lang="en-US" dirty="0">
                <a:ea typeface="Zapf Dingbats" charset="0"/>
                <a:cs typeface="Zapf Dingbats" charset="0"/>
              </a:rPr>
              <a:t>round up if </a:t>
            </a:r>
            <a:r>
              <a:rPr lang="en-US" dirty="0">
                <a:solidFill>
                  <a:srgbClr val="3366FF"/>
                </a:solidFill>
                <a:ea typeface="Zapf Dingbats" charset="0"/>
                <a:cs typeface="Zapf Dingbats" charset="0"/>
              </a:rPr>
              <a:t>&lt;Guard, Round, Sticky&gt; = &lt;110&gt;  </a:t>
            </a:r>
            <a:r>
              <a:rPr lang="en-US" dirty="0">
                <a:solidFill>
                  <a:srgbClr val="000000"/>
                </a:solidFill>
                <a:ea typeface="Zapf Dingbats" charset="0"/>
                <a:cs typeface="Zapf Dingbats" charset="0"/>
              </a:rPr>
              <a:t>as per round to even rules</a:t>
            </a:r>
            <a:endParaRPr lang="en-US" dirty="0">
              <a:solidFill>
                <a:srgbClr val="000000"/>
              </a:solidFill>
            </a:endParaRPr>
          </a:p>
          <a:p>
            <a:pPr marL="552450" lvl="1">
              <a:buNone/>
              <a:tabLst>
                <a:tab pos="1682750" algn="l"/>
                <a:tab pos="3603625" algn="l"/>
                <a:tab pos="4425950" algn="l"/>
                <a:tab pos="5432425"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Fraction</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GRS</a:t>
            </a:r>
            <a:r>
              <a:rPr lang="en-US" dirty="0">
                <a:latin typeface="Calibri Bold Italic" charset="0"/>
                <a:ea typeface="ヒラギノ角ゴ ProN W6" charset="0"/>
                <a:cs typeface="ヒラギノ角ゴ ProN W6" charset="0"/>
                <a:sym typeface="Calibri Bold Italic" charset="0"/>
              </a:rPr>
              <a:t>	</a:t>
            </a:r>
            <a:r>
              <a:rPr lang="en-US" dirty="0" err="1">
                <a:latin typeface="Calibri Bold Italic" charset="0"/>
                <a:ea typeface="Calibri Bold Italic" charset="0"/>
                <a:cs typeface="Calibri Bold Italic" charset="0"/>
                <a:sym typeface="Calibri Bold Italic" charset="0"/>
              </a:rPr>
              <a:t>Incr</a:t>
            </a:r>
            <a:r>
              <a:rPr lang="en-US" dirty="0">
                <a:latin typeface="Calibri Bold Italic" charset="0"/>
                <a:ea typeface="Calibri Bold Italic" charset="0"/>
                <a:cs typeface="Calibri Bold Italic" charset="0"/>
                <a:sym typeface="Calibri Bold Italic" charset="0"/>
              </a:rPr>
              <a:t>?</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endParaRPr lang="en-US" dirty="0">
              <a:latin typeface="Calibri Bold Italic" charset="0"/>
              <a:ea typeface="ヒラギノ角ゴ ProN W6" charset="0"/>
              <a:cs typeface="ヒラギノ角ゴ ProN W6" charset="0"/>
              <a:sym typeface="Calibri Bold Italic"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128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a:t>
            </a:r>
            <a:r>
              <a:rPr lang="en-US" sz="1800" dirty="0">
                <a:solidFill>
                  <a:srgbClr val="000000"/>
                </a:solidFill>
                <a:latin typeface="Monaco" charset="0"/>
                <a:ea typeface="Monaco" charset="0"/>
                <a:cs typeface="Monaco" charset="0"/>
                <a:sym typeface="Monaco" charset="0"/>
              </a:rPr>
              <a:t>13</a:t>
            </a: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17</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19</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138</a:t>
            </a:r>
            <a:endParaRPr lang="en-US" sz="1800" dirty="0">
              <a:latin typeface="Monaco" charset="0"/>
              <a:sym typeface="Monaco" charset="0"/>
            </a:endParaRPr>
          </a:p>
          <a:p>
            <a:pPr marL="552450" lvl="1">
              <a:lnSpc>
                <a:spcPct val="100000"/>
              </a:lnSpc>
              <a:buNone/>
              <a:tabLst>
                <a:tab pos="1682750" algn="l"/>
                <a:tab pos="3603625" algn="l"/>
                <a:tab pos="4425950" algn="l"/>
                <a:tab pos="5432425" algn="l"/>
              </a:tabLst>
            </a:pPr>
            <a:r>
              <a:rPr lang="en-US" sz="1800" dirty="0">
                <a:latin typeface="Monaco" charset="0"/>
                <a:ea typeface="Monaco" charset="0"/>
                <a:cs typeface="Monaco" charset="0"/>
                <a:sym typeface="Monaco" charset="0"/>
              </a:rPr>
              <a:t> 63</a:t>
            </a:r>
            <a:endParaRPr lang="en-US" sz="1800" dirty="0">
              <a:latin typeface="Monaco" charset="0"/>
              <a:sym typeface="Monaco" charset="0"/>
            </a:endParaRPr>
          </a:p>
        </p:txBody>
      </p:sp>
      <p:sp>
        <p:nvSpPr>
          <p:cNvPr id="12" name="Rectangle 4"/>
          <p:cNvSpPr txBox="1">
            <a:spLocks noChangeArrowheads="1"/>
          </p:cNvSpPr>
          <p:nvPr/>
        </p:nvSpPr>
        <p:spPr bwMode="auto">
          <a:xfrm>
            <a:off x="2095500" y="2844800"/>
            <a:ext cx="1752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b="1" dirty="0"/>
          </a:p>
          <a:p>
            <a:pPr marL="552450" lvl="1">
              <a:tabLst>
                <a:tab pos="1682750" algn="l"/>
                <a:tab pos="3603625" algn="l"/>
                <a:tab pos="4425950" algn="l"/>
                <a:tab pos="5432425" algn="l"/>
              </a:tabLst>
            </a:pPr>
            <a:endParaRPr lang="en-US" b="1"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b="1"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b="1"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1.101</a:t>
            </a:r>
            <a:r>
              <a:rPr lang="en-US" sz="1800" b="1" dirty="0">
                <a:solidFill>
                  <a:srgbClr val="980002"/>
                </a:solidFill>
                <a:latin typeface="Monaco" charset="0"/>
                <a:ea typeface="Monaco" charset="0"/>
                <a:cs typeface="Monaco" charset="0"/>
                <a:sym typeface="Monaco" charset="0"/>
              </a:rPr>
              <a:t>0</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1.000</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b="1" dirty="0">
                <a:latin typeface="Monaco" charset="0"/>
                <a:ea typeface="Monaco" charset="0"/>
                <a:cs typeface="Monaco" charset="0"/>
                <a:sym typeface="Monaco" charset="0"/>
              </a:rPr>
              <a:t>1.111</a:t>
            </a:r>
            <a:r>
              <a:rPr lang="en-US" sz="1800" b="1" dirty="0">
                <a:solidFill>
                  <a:srgbClr val="980002"/>
                </a:solidFill>
                <a:latin typeface="Monaco" charset="0"/>
                <a:ea typeface="Monaco" charset="0"/>
                <a:cs typeface="Monaco" charset="0"/>
                <a:sym typeface="Monaco" charset="0"/>
              </a:rPr>
              <a:t>1</a:t>
            </a:r>
            <a:r>
              <a:rPr lang="en-US" sz="1800" b="1" dirty="0">
                <a:solidFill>
                  <a:srgbClr val="CAAAAA"/>
                </a:solidFill>
                <a:latin typeface="Monaco" charset="0"/>
                <a:ea typeface="Monaco" charset="0"/>
                <a:cs typeface="Monaco" charset="0"/>
                <a:sym typeface="Monaco" charset="0"/>
              </a:rPr>
              <a:t>100</a:t>
            </a:r>
          </a:p>
        </p:txBody>
      </p:sp>
      <p:sp>
        <p:nvSpPr>
          <p:cNvPr id="13" name="Rectangle 4"/>
          <p:cNvSpPr txBox="1">
            <a:spLocks noChangeArrowheads="1"/>
          </p:cNvSpPr>
          <p:nvPr/>
        </p:nvSpPr>
        <p:spPr bwMode="auto">
          <a:xfrm>
            <a:off x="4000500" y="2819400"/>
            <a:ext cx="990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100</a:t>
            </a: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010</a:t>
            </a:r>
          </a:p>
          <a:p>
            <a:pPr marL="552450" lvl="1">
              <a:buNone/>
              <a:tabLst>
                <a:tab pos="1682750" algn="l"/>
                <a:tab pos="3603625" algn="l"/>
                <a:tab pos="4425950" algn="l"/>
                <a:tab pos="5432425" algn="l"/>
              </a:tabLst>
            </a:pPr>
            <a:r>
              <a:rPr lang="en-US" sz="1800" dirty="0">
                <a:solidFill>
                  <a:srgbClr val="3366FF"/>
                </a:solidFill>
                <a:latin typeface="Monaco" charset="0"/>
                <a:ea typeface="Monaco" charset="0"/>
                <a:cs typeface="Monaco" charset="0"/>
                <a:sym typeface="Monaco" charset="0"/>
              </a:rPr>
              <a:t>110</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011</a:t>
            </a:r>
            <a:endParaRPr lang="en-US" sz="1800" dirty="0">
              <a:latin typeface="Monaco" charset="0"/>
              <a:ea typeface="Monaco" charset="0"/>
              <a:cs typeface="Monaco" charset="0"/>
              <a:sym typeface="Monaco" charset="0"/>
            </a:endParaRPr>
          </a:p>
          <a:p>
            <a:pPr marL="552450" lvl="1">
              <a:buNone/>
              <a:tabLst>
                <a:tab pos="1682750" algn="l"/>
                <a:tab pos="3603625" algn="l"/>
                <a:tab pos="4425950" algn="l"/>
                <a:tab pos="5432425" algn="l"/>
              </a:tabLst>
            </a:pPr>
            <a:r>
              <a:rPr lang="en-US" sz="1800" dirty="0">
                <a:solidFill>
                  <a:srgbClr val="008000"/>
                </a:solidFill>
                <a:latin typeface="Monaco" charset="0"/>
                <a:ea typeface="Monaco" charset="0"/>
                <a:cs typeface="Monaco" charset="0"/>
                <a:sym typeface="Monaco" charset="0"/>
              </a:rPr>
              <a:t>111</a:t>
            </a:r>
            <a:endParaRPr lang="en-US" sz="1800" dirty="0">
              <a:latin typeface="Monaco" charset="0"/>
              <a:ea typeface="Monaco" charset="0"/>
              <a:cs typeface="Monaco" charset="0"/>
              <a:sym typeface="Monaco" charset="0"/>
            </a:endParaRPr>
          </a:p>
        </p:txBody>
      </p:sp>
      <p:sp>
        <p:nvSpPr>
          <p:cNvPr id="14" name="Rectangle 4"/>
          <p:cNvSpPr txBox="1">
            <a:spLocks noChangeArrowheads="1"/>
          </p:cNvSpPr>
          <p:nvPr/>
        </p:nvSpPr>
        <p:spPr bwMode="auto">
          <a:xfrm>
            <a:off x="4991100" y="2819400"/>
            <a:ext cx="6858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tabLst>
                <a:tab pos="1682750" algn="l"/>
                <a:tab pos="3603625" algn="l"/>
                <a:tab pos="4425950" algn="l"/>
                <a:tab pos="5432425" algn="l"/>
              </a:tabLst>
            </a:pPr>
            <a:endParaRPr lang="en-US" dirty="0"/>
          </a:p>
          <a:p>
            <a:pPr marL="552450" lvl="1">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N</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a:p>
            <a:pPr marL="552450" lvl="1">
              <a:buNone/>
              <a:tabLst>
                <a:tab pos="1682750" algn="l"/>
                <a:tab pos="3603625" algn="l"/>
                <a:tab pos="4425950" algn="l"/>
                <a:tab pos="5432425" algn="l"/>
              </a:tabLst>
            </a:pPr>
            <a:r>
              <a:rPr lang="en-US" sz="1800" dirty="0">
                <a:latin typeface="Monaco" charset="0"/>
                <a:ea typeface="Monaco" charset="0"/>
                <a:cs typeface="Monaco" charset="0"/>
                <a:sym typeface="Monaco" charset="0"/>
              </a:rPr>
              <a:t>Y</a:t>
            </a:r>
            <a:endParaRPr lang="en-US" sz="1800" dirty="0">
              <a:latin typeface="Monaco" charset="0"/>
              <a:sym typeface="Monaco" charset="0"/>
            </a:endParaRPr>
          </a:p>
        </p:txBody>
      </p:sp>
      <p:sp>
        <p:nvSpPr>
          <p:cNvPr id="15" name="Rectangle 4"/>
          <p:cNvSpPr txBox="1">
            <a:spLocks noChangeArrowheads="1"/>
          </p:cNvSpPr>
          <p:nvPr/>
        </p:nvSpPr>
        <p:spPr bwMode="auto">
          <a:xfrm>
            <a:off x="5753100" y="2819400"/>
            <a:ext cx="1371600" cy="3987800"/>
          </a:xfrm>
          <a:prstGeom prst="rect">
            <a:avLst/>
          </a:prstGeom>
          <a:noFill/>
          <a:ln w="9525">
            <a:noFill/>
            <a:miter lim="800000"/>
            <a:headEnd/>
            <a:tailEnd/>
          </a:ln>
          <a:effectLst/>
        </p:spPr>
        <p:txBody>
          <a:bodyPr vert="horz" wrap="square" lIns="38100" tIns="38100" rIns="38100" bIns="38100" numCol="1" anchor="t" anchorCtr="0" compatLnSpc="1">
            <a:prstTxWarp prst="textNoShape">
              <a:avLst/>
            </a:prstTxWarp>
          </a:bodyPr>
          <a:lstStyle>
            <a:lvl1pPr marL="254000" indent="-254000" algn="l" rtl="0" fontAlgn="base">
              <a:spcBef>
                <a:spcPts val="600"/>
              </a:spcBef>
              <a:spcAft>
                <a:spcPct val="0"/>
              </a:spcAft>
              <a:buClr>
                <a:srgbClr val="990000"/>
              </a:buClr>
              <a:buSzPct val="60000"/>
              <a:buFont typeface="Wingdings 2" charset="2"/>
              <a:buChar char="¢"/>
              <a:defRPr sz="2400">
                <a:solidFill>
                  <a:schemeClr val="tx1"/>
                </a:solidFill>
                <a:latin typeface="+mn-lt"/>
                <a:ea typeface="+mn-ea"/>
                <a:cs typeface="+mn-cs"/>
                <a:sym typeface="Calibri Bold" charset="0"/>
              </a:defRPr>
            </a:lvl1pPr>
            <a:lvl2pPr marL="514350" indent="-234950" algn="l" rtl="0" fontAlgn="base">
              <a:spcBef>
                <a:spcPts val="500"/>
              </a:spcBef>
              <a:spcAft>
                <a:spcPct val="0"/>
              </a:spcAft>
              <a:buClr>
                <a:srgbClr val="990000"/>
              </a:buClr>
              <a:buSzPct val="11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2pPr>
            <a:lvl3pPr marL="800100" indent="-203200" algn="l" rtl="0" fontAlgn="base">
              <a:spcBef>
                <a:spcPts val="500"/>
              </a:spcBef>
              <a:spcAft>
                <a:spcPct val="0"/>
              </a:spcAft>
              <a:buClr>
                <a:srgbClr val="000000"/>
              </a:buClr>
              <a:buSzPct val="80000"/>
              <a:buFont typeface="Wingdings" charset="2"/>
              <a:buChar char="§"/>
              <a:defRPr sz="2000">
                <a:solidFill>
                  <a:schemeClr val="tx1"/>
                </a:solidFill>
                <a:latin typeface="Calibri" charset="0"/>
                <a:ea typeface="ヒラギノ角ゴ ProN W3" charset="-128"/>
                <a:cs typeface="ヒラギノ角ゴ ProN W3" charset="-128"/>
                <a:sym typeface="Calibri" charset="0"/>
              </a:defRPr>
            </a:lvl3pPr>
            <a:lvl4pPr marL="11430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4pPr>
            <a:lvl5pPr marL="14605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5pPr>
            <a:lvl6pPr marL="19177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6pPr>
            <a:lvl7pPr marL="23749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7pPr>
            <a:lvl8pPr marL="28321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8pPr>
            <a:lvl9pPr marL="3289300" indent="-228600" algn="l" rtl="0" fontAlgn="base">
              <a:spcBef>
                <a:spcPts val="500"/>
              </a:spcBef>
              <a:spcAft>
                <a:spcPct val="0"/>
              </a:spcAft>
              <a:buClr>
                <a:srgbClr val="000000"/>
              </a:buClr>
              <a:buSzPct val="100000"/>
              <a:buFont typeface="Calibri" charset="0"/>
              <a:buChar char="»"/>
              <a:defRPr sz="2000">
                <a:solidFill>
                  <a:schemeClr val="tx1"/>
                </a:solidFill>
                <a:latin typeface="Calibri" charset="0"/>
                <a:ea typeface="ヒラギノ角ゴ ProN W3" charset="-128"/>
                <a:cs typeface="ヒラギノ角ゴ ProN W3" charset="-128"/>
                <a:sym typeface="Calibri" charset="0"/>
              </a:defRPr>
            </a:lvl9pPr>
          </a:lstStyle>
          <a:p>
            <a:pPr algn="r">
              <a:tabLst>
                <a:tab pos="1682750" algn="l"/>
                <a:tab pos="3603625" algn="l"/>
                <a:tab pos="4425950" algn="l"/>
                <a:tab pos="5432425" algn="l"/>
              </a:tabLst>
            </a:pPr>
            <a:endParaRPr lang="en-US" dirty="0"/>
          </a:p>
          <a:p>
            <a:pPr marL="552450" lvl="1" algn="r">
              <a:tabLst>
                <a:tab pos="1682750" algn="l"/>
                <a:tab pos="3603625" algn="l"/>
                <a:tab pos="4425950" algn="l"/>
                <a:tab pos="5432425" algn="l"/>
              </a:tabLst>
            </a:pPr>
            <a:endParaRPr lang="en-US" dirty="0">
              <a:solidFill>
                <a:srgbClr val="008000"/>
              </a:solidFill>
              <a:ea typeface="Zapf Dingbats" charset="0"/>
              <a:cs typeface="Zapf Dingbats" charset="0"/>
            </a:endParaRPr>
          </a:p>
          <a:p>
            <a:pPr marL="552450" lvl="1" algn="r">
              <a:tabLst>
                <a:tab pos="1682750" algn="l"/>
                <a:tab pos="3603625" algn="l"/>
                <a:tab pos="4425950" algn="l"/>
                <a:tab pos="5432425" algn="l"/>
              </a:tabLst>
            </a:pPr>
            <a:endParaRPr lang="en-US" dirty="0">
              <a:solidFill>
                <a:srgbClr val="3366FF"/>
              </a:solidFill>
              <a:ea typeface="Zapf Dingbats" charset="0"/>
              <a:cs typeface="Zapf Dingbats" charset="0"/>
            </a:endParaRPr>
          </a:p>
          <a:p>
            <a:pPr marL="552450" lvl="1" algn="r">
              <a:buNone/>
              <a:tabLst>
                <a:tab pos="1682750" algn="l"/>
                <a:tab pos="3603625" algn="l"/>
                <a:tab pos="4425950" algn="l"/>
                <a:tab pos="5432425" algn="l"/>
              </a:tabLst>
            </a:pPr>
            <a:endParaRPr lang="en-US" dirty="0">
              <a:latin typeface="Calibri Bold Italic" charset="0"/>
              <a:ea typeface="Calibri Bold Italic" charset="0"/>
              <a:cs typeface="Calibri Bold Italic" charset="0"/>
              <a:sym typeface="Calibri Bold Italic"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1.101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1.010</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1.001</a:t>
            </a:r>
            <a:endParaRPr lang="en-US" sz="1800" dirty="0">
              <a:latin typeface="Monaco" charset="0"/>
              <a:sym typeface="Monaco" charset="0"/>
            </a:endParaRPr>
          </a:p>
          <a:p>
            <a:pPr marL="552450" lvl="1" algn="r">
              <a:buNone/>
              <a:tabLst>
                <a:tab pos="1682750" algn="l"/>
                <a:tab pos="3603625" algn="l"/>
                <a:tab pos="4425950" algn="l"/>
                <a:tab pos="5432425" algn="l"/>
              </a:tabLst>
            </a:pPr>
            <a:r>
              <a:rPr lang="en-US" sz="1800" dirty="0">
                <a:latin typeface="Monaco" charset="0"/>
                <a:ea typeface="Monaco" charset="0"/>
                <a:cs typeface="Monaco" charset="0"/>
                <a:sym typeface="Monaco" charset="0"/>
              </a:rPr>
              <a:t>10.000</a:t>
            </a:r>
            <a:endParaRPr lang="en-US" sz="1800" dirty="0">
              <a:latin typeface="Monaco" charset="0"/>
              <a:sym typeface="Monaco" charset="0"/>
            </a:endParaRPr>
          </a:p>
        </p:txBody>
      </p:sp>
      <p:sp>
        <p:nvSpPr>
          <p:cNvPr id="51205" name="Rectangle 5"/>
          <p:cNvSpPr>
            <a:spLocks/>
          </p:cNvSpPr>
          <p:nvPr/>
        </p:nvSpPr>
        <p:spPr bwMode="auto">
          <a:xfrm>
            <a:off x="5516563" y="622300"/>
            <a:ext cx="2189702" cy="630942"/>
          </a:xfrm>
          <a:prstGeom prst="rect">
            <a:avLst/>
          </a:prstGeom>
          <a:noFill/>
          <a:ln w="19050" cap="flat">
            <a:noFill/>
            <a:miter lim="800000"/>
            <a:headEnd type="none" w="med" len="med"/>
            <a:tailEnd type="none" w="med" len="med"/>
          </a:ln>
        </p:spPr>
        <p:txBody>
          <a:bodyPr wrap="none" lIns="38100" tIns="38100" rIns="38100" bIns="38100">
            <a:spAutoFit/>
          </a:bodyPr>
          <a:lstStyle/>
          <a:p>
            <a:r>
              <a:rPr lang="en-US" sz="3600" dirty="0">
                <a:latin typeface="Monaco" charset="0"/>
                <a:ea typeface="Monaco" charset="0"/>
                <a:cs typeface="Monaco" charset="0"/>
                <a:sym typeface="Monaco" charset="0"/>
              </a:rPr>
              <a:t>1.BBG</a:t>
            </a:r>
            <a:r>
              <a:rPr lang="en-US" sz="3600" dirty="0">
                <a:solidFill>
                  <a:srgbClr val="CC0000"/>
                </a:solidFill>
                <a:latin typeface="Monaco" charset="0"/>
                <a:ea typeface="Monaco" charset="0"/>
                <a:cs typeface="Monaco" charset="0"/>
                <a:sym typeface="Monaco" charset="0"/>
              </a:rPr>
              <a:t>R</a:t>
            </a:r>
            <a:r>
              <a:rPr lang="en-US" sz="3600" dirty="0">
                <a:solidFill>
                  <a:schemeClr val="accent5"/>
                </a:solidFill>
                <a:latin typeface="Monaco" charset="0"/>
                <a:ea typeface="Monaco" charset="0"/>
                <a:cs typeface="Monaco" charset="0"/>
                <a:sym typeface="Monaco" charset="0"/>
              </a:rPr>
              <a:t>XXX</a:t>
            </a:r>
          </a:p>
        </p:txBody>
      </p:sp>
      <p:sp>
        <p:nvSpPr>
          <p:cNvPr id="51206" name="Rectangle 6"/>
          <p:cNvSpPr>
            <a:spLocks/>
          </p:cNvSpPr>
          <p:nvPr/>
        </p:nvSpPr>
        <p:spPr bwMode="auto">
          <a:xfrm>
            <a:off x="1668463" y="1425575"/>
            <a:ext cx="3060700" cy="444500"/>
          </a:xfrm>
          <a:prstGeom prst="rect">
            <a:avLst/>
          </a:prstGeom>
          <a:noFill/>
          <a:ln w="19050" cap="flat">
            <a:noFill/>
            <a:miter lim="800000"/>
            <a:headEnd type="none" w="med" len="med"/>
            <a:tailEnd type="none" w="med" len="med"/>
          </a:ln>
        </p:spPr>
        <p:txBody>
          <a:bodyPr lIns="38100" tIns="38100" rIns="38100" bIns="38100"/>
          <a:lstStyle/>
          <a:p>
            <a:pPr algn="r"/>
            <a:r>
              <a:rPr lang="en-US" sz="2400">
                <a:latin typeface="Calibri Bold" charset="0"/>
                <a:ea typeface="Calibri Bold" charset="0"/>
                <a:cs typeface="Calibri Bold" charset="0"/>
                <a:sym typeface="Calibri Bold" charset="0"/>
              </a:rPr>
              <a:t>Guard bit: LSB of result</a:t>
            </a:r>
          </a:p>
        </p:txBody>
      </p:sp>
      <p:sp>
        <p:nvSpPr>
          <p:cNvPr id="51207" name="Rectangle 7"/>
          <p:cNvSpPr>
            <a:spLocks/>
          </p:cNvSpPr>
          <p:nvPr/>
        </p:nvSpPr>
        <p:spPr bwMode="auto">
          <a:xfrm>
            <a:off x="2193926" y="2124075"/>
            <a:ext cx="3389313"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r"/>
            <a:r>
              <a:rPr lang="en-US" sz="2400">
                <a:latin typeface="Calibri Bold" charset="0"/>
                <a:ea typeface="Calibri Bold" charset="0"/>
                <a:cs typeface="Calibri Bold" charset="0"/>
                <a:sym typeface="Calibri Bold" charset="0"/>
              </a:rPr>
              <a:t>Round bit: 1</a:t>
            </a:r>
            <a:r>
              <a:rPr lang="en-US" sz="2400" baseline="30000">
                <a:latin typeface="Calibri Bold" charset="0"/>
                <a:ea typeface="Calibri Bold" charset="0"/>
                <a:cs typeface="Calibri Bold" charset="0"/>
                <a:sym typeface="Calibri Bold" charset="0"/>
              </a:rPr>
              <a:t>st</a:t>
            </a:r>
            <a:r>
              <a:rPr lang="en-US" sz="2400">
                <a:latin typeface="Calibri Bold" charset="0"/>
                <a:ea typeface="Calibri Bold" charset="0"/>
                <a:cs typeface="Calibri Bold" charset="0"/>
                <a:sym typeface="Calibri Bold" charset="0"/>
              </a:rPr>
              <a:t> bit removed</a:t>
            </a:r>
          </a:p>
        </p:txBody>
      </p:sp>
      <p:sp>
        <p:nvSpPr>
          <p:cNvPr id="51208" name="AutoShape 8"/>
          <p:cNvSpPr>
            <a:spLocks/>
          </p:cNvSpPr>
          <p:nvPr/>
        </p:nvSpPr>
        <p:spPr bwMode="auto">
          <a:xfrm rot="-5400000">
            <a:off x="7232650" y="1058863"/>
            <a:ext cx="381000" cy="774700"/>
          </a:xfrm>
          <a:custGeom>
            <a:avLst/>
            <a:gdLst>
              <a:gd name="T0" fmla="*/ 10800 w 21600"/>
              <a:gd name="T1" fmla="*/ 10800 h 21600"/>
            </a:gdLst>
            <a:ahLst/>
            <a:cxnLst>
              <a:cxn ang="0">
                <a:pos x="T0" y="T1"/>
              </a:cxn>
            </a:cxnLst>
            <a:rect l="0" t="0" r="r" b="b"/>
            <a:pathLst>
              <a:path w="21600" h="21600">
                <a:moveTo>
                  <a:pt x="21600" y="21600"/>
                </a:moveTo>
                <a:cubicBezTo>
                  <a:pt x="15635" y="21600"/>
                  <a:pt x="10800" y="20005"/>
                  <a:pt x="10800" y="18036"/>
                </a:cubicBezTo>
                <a:lnTo>
                  <a:pt x="10800" y="14364"/>
                </a:lnTo>
                <a:cubicBezTo>
                  <a:pt x="10800" y="12395"/>
                  <a:pt x="5965" y="10800"/>
                  <a:pt x="0" y="10800"/>
                </a:cubicBezTo>
                <a:cubicBezTo>
                  <a:pt x="5965" y="10800"/>
                  <a:pt x="10800" y="9204"/>
                  <a:pt x="10800" y="7236"/>
                </a:cubicBezTo>
                <a:lnTo>
                  <a:pt x="10800" y="3564"/>
                </a:lnTo>
                <a:cubicBezTo>
                  <a:pt x="10800" y="1596"/>
                  <a:pt x="15635" y="0"/>
                  <a:pt x="21600" y="0"/>
                </a:cubicBezTo>
              </a:path>
            </a:pathLst>
          </a:custGeom>
          <a:noFill/>
          <a:ln w="38100" cap="flat">
            <a:solidFill>
              <a:schemeClr val="tx1"/>
            </a:solidFill>
            <a:prstDash val="solid"/>
            <a:round/>
            <a:headEnd type="none" w="med" len="med"/>
            <a:tailEnd type="none" w="med" len="med"/>
          </a:ln>
        </p:spPr>
        <p:txBody>
          <a:bodyPr lIns="0" tIns="0" rIns="0" bIns="0"/>
          <a:lstStyle/>
          <a:p>
            <a:endParaRPr lang="en-US"/>
          </a:p>
        </p:txBody>
      </p:sp>
      <p:sp>
        <p:nvSpPr>
          <p:cNvPr id="51209" name="Rectangle 9"/>
          <p:cNvSpPr>
            <a:spLocks/>
          </p:cNvSpPr>
          <p:nvPr/>
        </p:nvSpPr>
        <p:spPr bwMode="auto">
          <a:xfrm>
            <a:off x="6943725" y="1570038"/>
            <a:ext cx="3983038" cy="444500"/>
          </a:xfrm>
          <a:prstGeom prst="rect">
            <a:avLst/>
          </a:prstGeom>
          <a:noFill/>
          <a:ln w="19050" cap="flat">
            <a:noFill/>
            <a:miter lim="800000"/>
            <a:headEnd type="none" w="med" len="med"/>
            <a:tailEnd type="none" w="med" len="med"/>
          </a:ln>
        </p:spPr>
        <p:txBody>
          <a:bodyPr wrap="none" lIns="38100" tIns="38100" rIns="38100" bIns="38100">
            <a:spAutoFit/>
          </a:bodyPr>
          <a:lstStyle/>
          <a:p>
            <a:pPr algn="l"/>
            <a:r>
              <a:rPr lang="en-US" sz="2400" dirty="0">
                <a:latin typeface="Calibri Bold" charset="0"/>
                <a:ea typeface="Calibri Bold" charset="0"/>
                <a:cs typeface="Calibri Bold" charset="0"/>
                <a:sym typeface="Calibri Bold" charset="0"/>
              </a:rPr>
              <a:t>Sticky bit: OR of remaining bits</a:t>
            </a:r>
          </a:p>
        </p:txBody>
      </p:sp>
      <p:sp>
        <p:nvSpPr>
          <p:cNvPr id="51210" name="Freeform 10"/>
          <p:cNvSpPr>
            <a:spLocks/>
          </p:cNvSpPr>
          <p:nvPr/>
        </p:nvSpPr>
        <p:spPr bwMode="auto">
          <a:xfrm>
            <a:off x="5588000" y="1233488"/>
            <a:ext cx="1231900" cy="1090612"/>
          </a:xfrm>
          <a:custGeom>
            <a:avLst/>
            <a:gdLst/>
            <a:ahLst/>
            <a:cxnLst>
              <a:cxn ang="0">
                <a:pos x="0" y="19500"/>
              </a:cxn>
              <a:cxn ang="0">
                <a:pos x="21380" y="3812"/>
              </a:cxn>
              <a:cxn ang="0">
                <a:pos x="21159" y="628"/>
              </a:cxn>
            </a:cxnLst>
            <a:rect l="0" t="0" r="r" b="b"/>
            <a:pathLst>
              <a:path w="21381" h="19500">
                <a:moveTo>
                  <a:pt x="0" y="19500"/>
                </a:moveTo>
                <a:cubicBezTo>
                  <a:pt x="0" y="19500"/>
                  <a:pt x="21600" y="9723"/>
                  <a:pt x="21380" y="3812"/>
                </a:cubicBezTo>
                <a:cubicBezTo>
                  <a:pt x="21159" y="-2100"/>
                  <a:pt x="21159" y="628"/>
                  <a:pt x="21159" y="628"/>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51211" name="Freeform 11"/>
          <p:cNvSpPr>
            <a:spLocks/>
          </p:cNvSpPr>
          <p:nvPr/>
        </p:nvSpPr>
        <p:spPr bwMode="auto">
          <a:xfrm>
            <a:off x="4775200" y="1295400"/>
            <a:ext cx="1790700" cy="596900"/>
          </a:xfrm>
          <a:custGeom>
            <a:avLst/>
            <a:gdLst/>
            <a:ahLst/>
            <a:cxnLst>
              <a:cxn ang="0">
                <a:pos x="0" y="12462"/>
              </a:cxn>
              <a:cxn ang="0">
                <a:pos x="11949" y="19108"/>
              </a:cxn>
              <a:cxn ang="0">
                <a:pos x="21600" y="4154"/>
              </a:cxn>
              <a:cxn ang="0">
                <a:pos x="21447" y="0"/>
              </a:cxn>
            </a:cxnLst>
            <a:rect l="0" t="0" r="r" b="b"/>
            <a:pathLst>
              <a:path w="21600" h="19538">
                <a:moveTo>
                  <a:pt x="0" y="12462"/>
                </a:moveTo>
                <a:cubicBezTo>
                  <a:pt x="0" y="12462"/>
                  <a:pt x="5668" y="21600"/>
                  <a:pt x="11949" y="19108"/>
                </a:cubicBezTo>
                <a:cubicBezTo>
                  <a:pt x="18230" y="16615"/>
                  <a:pt x="21600" y="4985"/>
                  <a:pt x="21600" y="4154"/>
                </a:cubicBezTo>
                <a:cubicBezTo>
                  <a:pt x="21600" y="3323"/>
                  <a:pt x="21447" y="0"/>
                  <a:pt x="21447" y="0"/>
                </a:cubicBezTo>
              </a:path>
            </a:pathLst>
          </a:custGeom>
          <a:noFill/>
          <a:ln w="38100" cap="flat">
            <a:solidFill>
              <a:schemeClr val="tx1"/>
            </a:solidFill>
            <a:prstDash val="solid"/>
            <a:miter lim="800000"/>
            <a:headEnd type="none" w="med" len="med"/>
            <a:tailEnd type="triangle" w="med" len="med"/>
          </a:ln>
        </p:spPr>
        <p:txBody>
          <a:bodyPr lIns="0" tIns="0" rIns="0" bIns="0"/>
          <a:lstStyle/>
          <a:p>
            <a:endParaRPr lang="en-US"/>
          </a:p>
        </p:txBody>
      </p:sp>
      <p:sp>
        <p:nvSpPr>
          <p:cNvPr id="2" name="Slide Number Placeholder 1">
            <a:extLst>
              <a:ext uri="{FF2B5EF4-FFF2-40B4-BE49-F238E27FC236}">
                <a16:creationId xmlns:a16="http://schemas.microsoft.com/office/drawing/2014/main" id="{4767A5CE-90F7-4D89-9E98-C25BD24ABF13}"/>
              </a:ext>
            </a:extLst>
          </p:cNvPr>
          <p:cNvSpPr>
            <a:spLocks noGrp="1"/>
          </p:cNvSpPr>
          <p:nvPr>
            <p:ph type="sldNum" sz="quarter" idx="12"/>
          </p:nvPr>
        </p:nvSpPr>
        <p:spPr/>
        <p:txBody>
          <a:bodyPr/>
          <a:lstStyle/>
          <a:p>
            <a:fld id="{0778C724-3839-4D76-A707-B4C23905D055}" type="slidenum">
              <a:rPr lang="en-US" smtClean="0"/>
              <a:t>56</a:t>
            </a:fld>
            <a:endParaRPr lang="en-US"/>
          </a:p>
        </p:txBody>
      </p:sp>
    </p:spTree>
    <p:extLst>
      <p:ext uri="{BB962C8B-B14F-4D97-AF65-F5344CB8AC3E}">
        <p14:creationId xmlns:p14="http://schemas.microsoft.com/office/powerpoint/2010/main" val="1738143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120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120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3">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1204">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2">
                                            <p:txEl>
                                              <p:pRg st="6" end="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5">
                                            <p:txEl>
                                              <p:pRg st="6" end="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51204">
                                            <p:txEl>
                                              <p:pRg st="7" end="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2">
                                            <p:txEl>
                                              <p:pRg st="7" end="7"/>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
                                            <p:txEl>
                                              <p:pRg st="7" end="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5">
                                            <p:txEl>
                                              <p:pRg st="7" end="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51204">
                                            <p:txEl>
                                              <p:pRg st="8" end="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12">
                                            <p:txEl>
                                              <p:pRg st="8" end="8"/>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13">
                                            <p:txEl>
                                              <p:pRg st="8" end="8"/>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14">
                                            <p:txEl>
                                              <p:pRg st="8" end="8"/>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15">
                                            <p:txEl>
                                              <p:pRg st="8" end="8"/>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1204">
                                            <p:txEl>
                                              <p:pRg st="9" end="9"/>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12">
                                            <p:txEl>
                                              <p:pRg st="9" end="9"/>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3">
                                            <p:txEl>
                                              <p:pRg st="9" end="9"/>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14">
                                            <p:txEl>
                                              <p:pRg st="9" end="9"/>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1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p:cNvSpPr>
          <p:nvPr/>
        </p:nvSpPr>
        <p:spPr bwMode="auto">
          <a:xfrm>
            <a:off x="9586913" y="22225"/>
            <a:ext cx="1320800" cy="177800"/>
          </a:xfrm>
          <a:prstGeom prst="rect">
            <a:avLst/>
          </a:prstGeom>
          <a:noFill/>
          <a:ln w="25400" cap="flat">
            <a:noFill/>
            <a:miter lim="800000"/>
            <a:headEnd type="none" w="med" len="med"/>
            <a:tailEnd type="none" w="med" len="med"/>
          </a:ln>
        </p:spPr>
        <p:txBody>
          <a:bodyPr lIns="0" tIns="0" rIns="0" bIns="0"/>
          <a:lstStyle/>
          <a:p>
            <a:pPr algn="l"/>
            <a:r>
              <a:rPr lang="en-US" sz="1200">
                <a:solidFill>
                  <a:srgbClr val="FFFFFF"/>
                </a:solidFill>
                <a:ea typeface="Gill Sans" charset="0"/>
                <a:cs typeface="Gill Sans" charset="0"/>
              </a:rPr>
              <a:t>Carnegie Mellon</a:t>
            </a:r>
          </a:p>
        </p:txBody>
      </p:sp>
      <p:sp>
        <p:nvSpPr>
          <p:cNvPr id="52227" name="Rectangle 3"/>
          <p:cNvSpPr>
            <a:spLocks noGrp="1" noChangeArrowheads="1"/>
          </p:cNvSpPr>
          <p:nvPr>
            <p:ph type="title"/>
          </p:nvPr>
        </p:nvSpPr>
        <p:spPr>
          <a:ln/>
        </p:spPr>
        <p:txBody>
          <a:bodyPr/>
          <a:lstStyle/>
          <a:p>
            <a:pPr marL="119063" indent="-119063"/>
            <a:r>
              <a:rPr lang="en-US" dirty="0"/>
              <a:t>Step 3: </a:t>
            </a:r>
            <a:r>
              <a:rPr lang="en-US" dirty="0" err="1"/>
              <a:t>Postnormalize</a:t>
            </a:r>
            <a:endParaRPr lang="en-US" dirty="0"/>
          </a:p>
        </p:txBody>
      </p:sp>
      <p:sp>
        <p:nvSpPr>
          <p:cNvPr id="52228" name="Rectangle 4"/>
          <p:cNvSpPr>
            <a:spLocks noGrp="1" noChangeArrowheads="1"/>
          </p:cNvSpPr>
          <p:nvPr>
            <p:ph idx="1"/>
          </p:nvPr>
        </p:nvSpPr>
        <p:spPr>
          <a:ln/>
        </p:spPr>
        <p:txBody>
          <a:bodyPr/>
          <a:lstStyle/>
          <a:p>
            <a:pPr>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Issue</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Rounding may have caused overflow</a:t>
            </a:r>
          </a:p>
          <a:p>
            <a:pPr marL="552450" lvl="1">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t>Handle by shifting right once &amp; incrementing exponent</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Calibri Bold Italic" charset="0"/>
                <a:ea typeface="Calibri Bold Italic" charset="0"/>
                <a:cs typeface="Calibri Bold Italic" charset="0"/>
                <a:sym typeface="Calibri Bold Italic" charset="0"/>
              </a:rPr>
              <a:t>Value</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Rounded</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Exp</a:t>
            </a:r>
            <a:r>
              <a:rPr lang="en-US" dirty="0">
                <a:latin typeface="Calibri Bold Italic" charset="0"/>
                <a:ea typeface="ヒラギノ角ゴ ProN W6" charset="0"/>
                <a:cs typeface="ヒラギノ角ゴ ProN W6" charset="0"/>
                <a:sym typeface="Calibri Bold Italic" charset="0"/>
              </a:rPr>
              <a:t>	</a:t>
            </a:r>
            <a:r>
              <a:rPr lang="en-US" dirty="0">
                <a:latin typeface="Calibri Bold Italic" charset="0"/>
                <a:ea typeface="Calibri Bold Italic" charset="0"/>
                <a:cs typeface="Calibri Bold Italic" charset="0"/>
                <a:sym typeface="Calibri Bold Italic" charset="0"/>
              </a:rPr>
              <a:t>Adjusted				   	Result</a:t>
            </a:r>
            <a:endParaRPr lang="en-US" dirty="0">
              <a:latin typeface="Calibri Bold Italic" charset="0"/>
              <a:ea typeface="ヒラギノ角ゴ ProN W6" charset="0"/>
              <a:cs typeface="ヒラギノ角ゴ ProN W6" charset="0"/>
              <a:sym typeface="Calibri Bold Italic"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128</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latin typeface="Monaco" charset="0"/>
                <a:ea typeface="Monaco" charset="0"/>
                <a:cs typeface="Monaco" charset="0"/>
                <a:sym typeface="Monaco" charset="0"/>
              </a:rPr>
              <a:t>128</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r>
              <a:rPr lang="en-US" dirty="0">
                <a:latin typeface="Monaco" charset="0"/>
                <a:sym typeface="Monaco" charset="0"/>
              </a:rPr>
              <a:t>	</a:t>
            </a:r>
            <a:r>
              <a:rPr lang="en-US" dirty="0">
                <a:latin typeface="Monaco" charset="0"/>
                <a:ea typeface="Monaco" charset="0"/>
                <a:cs typeface="Monaco" charset="0"/>
                <a:sym typeface="Monaco" charset="0"/>
              </a:rPr>
              <a:t> 1.101</a:t>
            </a:r>
            <a:r>
              <a:rPr lang="en-US" dirty="0">
                <a:latin typeface="Monaco" charset="0"/>
                <a:sym typeface="Monaco" charset="0"/>
              </a:rPr>
              <a:t>	</a:t>
            </a:r>
            <a:r>
              <a:rPr lang="en-US" dirty="0">
                <a:latin typeface="Monaco" charset="0"/>
                <a:ea typeface="Monaco" charset="0"/>
                <a:cs typeface="Monaco" charset="0"/>
                <a:sym typeface="Monaco" charset="0"/>
              </a:rPr>
              <a:t>3</a:t>
            </a:r>
            <a:r>
              <a:rPr lang="en-US" dirty="0">
                <a:latin typeface="Monaco" charset="0"/>
                <a:sym typeface="Monaco" charset="0"/>
              </a:rPr>
              <a:t>				</a:t>
            </a:r>
            <a:r>
              <a:rPr lang="en-US" dirty="0">
                <a:latin typeface="Monaco" charset="0"/>
                <a:ea typeface="Monaco" charset="0"/>
                <a:cs typeface="Monaco" charset="0"/>
                <a:sym typeface="Monaco" charset="0"/>
              </a:rPr>
              <a:t>         </a:t>
            </a:r>
            <a:r>
              <a:rPr lang="en-US" dirty="0">
                <a:solidFill>
                  <a:srgbClr val="000000"/>
                </a:solidFill>
                <a:latin typeface="Monaco" charset="0"/>
                <a:ea typeface="Monaco" charset="0"/>
                <a:cs typeface="Monaco" charset="0"/>
                <a:sym typeface="Monaco" charset="0"/>
              </a:rPr>
              <a:t>13</a:t>
            </a:r>
            <a:endParaRPr lang="en-US" dirty="0">
              <a:solidFill>
                <a:srgbClr val="000000"/>
              </a:solidFill>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17</a:t>
            </a:r>
            <a:r>
              <a:rPr lang="en-US" dirty="0">
                <a:latin typeface="Monaco" charset="0"/>
                <a:sym typeface="Monaco" charset="0"/>
              </a:rPr>
              <a:t>	</a:t>
            </a:r>
            <a:r>
              <a:rPr lang="en-US" dirty="0">
                <a:latin typeface="Monaco" charset="0"/>
                <a:ea typeface="Monaco" charset="0"/>
                <a:cs typeface="Monaco" charset="0"/>
                <a:sym typeface="Monaco" charset="0"/>
              </a:rPr>
              <a:t> 1.000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16</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19</a:t>
            </a:r>
            <a:r>
              <a:rPr lang="en-US" dirty="0">
                <a:latin typeface="Monaco" charset="0"/>
                <a:sym typeface="Monaco" charset="0"/>
              </a:rPr>
              <a:t>	</a:t>
            </a:r>
            <a:r>
              <a:rPr lang="en-US" dirty="0">
                <a:latin typeface="Monaco" charset="0"/>
                <a:ea typeface="Monaco" charset="0"/>
                <a:cs typeface="Monaco" charset="0"/>
                <a:sym typeface="Monaco" charset="0"/>
              </a:rPr>
              <a:t> 1.010</a:t>
            </a:r>
            <a:r>
              <a:rPr lang="en-US" dirty="0">
                <a:latin typeface="Monaco" charset="0"/>
                <a:sym typeface="Monaco" charset="0"/>
              </a:rPr>
              <a:t>	</a:t>
            </a:r>
            <a:r>
              <a:rPr lang="en-US" dirty="0">
                <a:latin typeface="Monaco" charset="0"/>
                <a:ea typeface="Monaco" charset="0"/>
                <a:cs typeface="Monaco" charset="0"/>
                <a:sym typeface="Monaco" charset="0"/>
              </a:rPr>
              <a:t>4</a:t>
            </a:r>
            <a:r>
              <a:rPr lang="en-US" dirty="0">
                <a:latin typeface="Monaco" charset="0"/>
                <a:sym typeface="Monaco" charset="0"/>
              </a:rPr>
              <a:t>				</a:t>
            </a:r>
            <a:r>
              <a:rPr lang="en-US" dirty="0">
                <a:latin typeface="Monaco" charset="0"/>
                <a:ea typeface="Monaco" charset="0"/>
                <a:cs typeface="Monaco" charset="0"/>
                <a:sym typeface="Monaco" charset="0"/>
              </a:rPr>
              <a:t>         20</a:t>
            </a:r>
            <a:endParaRPr lang="en-US" dirty="0">
              <a:latin typeface="Monaco" charset="0"/>
              <a:sym typeface="Monaco" charset="0"/>
            </a:endParaRP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138</a:t>
            </a:r>
            <a:r>
              <a:rPr lang="en-US" dirty="0">
                <a:latin typeface="Monaco" charset="0"/>
                <a:sym typeface="Monaco" charset="0"/>
              </a:rPr>
              <a:t>	</a:t>
            </a:r>
            <a:r>
              <a:rPr lang="en-US" dirty="0">
                <a:latin typeface="Monaco" charset="0"/>
                <a:ea typeface="Monaco" charset="0"/>
                <a:cs typeface="Monaco" charset="0"/>
                <a:sym typeface="Monaco" charset="0"/>
              </a:rPr>
              <a:t> 1.001</a:t>
            </a:r>
            <a:r>
              <a:rPr lang="en-US" dirty="0">
                <a:latin typeface="Monaco" charset="0"/>
                <a:sym typeface="Monaco" charset="0"/>
              </a:rPr>
              <a:t>	</a:t>
            </a:r>
            <a:r>
              <a:rPr lang="en-US" dirty="0">
                <a:latin typeface="Monaco" charset="0"/>
                <a:ea typeface="Monaco" charset="0"/>
                <a:cs typeface="Monaco" charset="0"/>
                <a:sym typeface="Monaco" charset="0"/>
              </a:rPr>
              <a:t>7</a:t>
            </a:r>
            <a:r>
              <a:rPr lang="en-US" dirty="0">
                <a:latin typeface="Monaco" charset="0"/>
                <a:sym typeface="Monaco" charset="0"/>
              </a:rPr>
              <a:t>						     </a:t>
            </a:r>
            <a:r>
              <a:rPr lang="en-US" dirty="0">
                <a:solidFill>
                  <a:srgbClr val="000000"/>
                </a:solidFill>
                <a:latin typeface="Monaco" charset="0"/>
                <a:ea typeface="Monaco" charset="0"/>
                <a:cs typeface="Monaco" charset="0"/>
                <a:sym typeface="Monaco" charset="0"/>
              </a:rPr>
              <a:t>144</a:t>
            </a:r>
            <a:r>
              <a:rPr lang="en-US" dirty="0">
                <a:latin typeface="Monaco" charset="0"/>
                <a:sym typeface="Monaco" charset="0"/>
              </a:rPr>
              <a:t>	</a:t>
            </a:r>
          </a:p>
          <a:p>
            <a:pPr marL="552450" lvl="1">
              <a:buNone/>
              <a:tabLst>
                <a:tab pos="1866900" algn="l"/>
                <a:tab pos="3511550" algn="l"/>
                <a:tab pos="4335463" algn="l"/>
                <a:tab pos="5981700"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 pos="1866900" algn="l"/>
                <a:tab pos="3603625" algn="l"/>
                <a:tab pos="4335463" algn="l"/>
                <a:tab pos="6072188" algn="l"/>
              </a:tabLst>
            </a:pPr>
            <a:r>
              <a:rPr lang="en-US" dirty="0">
                <a:latin typeface="Monaco" charset="0"/>
                <a:ea typeface="Monaco" charset="0"/>
                <a:cs typeface="Monaco" charset="0"/>
                <a:sym typeface="Monaco" charset="0"/>
              </a:rPr>
              <a:t>  63</a:t>
            </a:r>
            <a:r>
              <a:rPr lang="en-US" dirty="0">
                <a:latin typeface="Monaco" charset="0"/>
                <a:sym typeface="Monaco" charset="0"/>
              </a:rPr>
              <a:t>	</a:t>
            </a:r>
            <a:r>
              <a:rPr lang="en-US" dirty="0">
                <a:latin typeface="Monaco" charset="0"/>
                <a:ea typeface="Monaco" charset="0"/>
                <a:cs typeface="Monaco" charset="0"/>
                <a:sym typeface="Monaco" charset="0"/>
              </a:rPr>
              <a:t>10.000</a:t>
            </a:r>
            <a:r>
              <a:rPr lang="en-US" dirty="0">
                <a:latin typeface="Monaco" charset="0"/>
                <a:sym typeface="Monaco" charset="0"/>
              </a:rPr>
              <a:t>	</a:t>
            </a:r>
            <a:r>
              <a:rPr lang="en-US" dirty="0">
                <a:latin typeface="Monaco" charset="0"/>
                <a:ea typeface="Monaco" charset="0"/>
                <a:cs typeface="Monaco" charset="0"/>
                <a:sym typeface="Monaco" charset="0"/>
              </a:rPr>
              <a:t>5</a:t>
            </a:r>
            <a:r>
              <a:rPr lang="en-US" dirty="0">
                <a:latin typeface="Monaco" charset="0"/>
                <a:sym typeface="Monaco" charset="0"/>
              </a:rPr>
              <a:t>		</a:t>
            </a:r>
          </a:p>
        </p:txBody>
      </p:sp>
      <p:sp>
        <p:nvSpPr>
          <p:cNvPr id="5" name="Rectangle 9"/>
          <p:cNvSpPr>
            <a:spLocks/>
          </p:cNvSpPr>
          <p:nvPr/>
        </p:nvSpPr>
        <p:spPr bwMode="auto">
          <a:xfrm>
            <a:off x="4836018" y="4740061"/>
            <a:ext cx="3512375" cy="446276"/>
          </a:xfrm>
          <a:prstGeom prst="rect">
            <a:avLst/>
          </a:prstGeom>
          <a:noFill/>
          <a:ln w="19050" cap="flat">
            <a:noFill/>
            <a:miter lim="800000"/>
            <a:headEnd type="none" w="med" len="med"/>
            <a:tailEnd type="none" w="med" len="med"/>
          </a:ln>
        </p:spPr>
        <p:txBody>
          <a:bodyPr wrap="square" lIns="38100" tIns="38100" rIns="38100" bIns="38100">
            <a:spAutoFit/>
          </a:bodyPr>
          <a:lstStyle/>
          <a:p>
            <a:pPr algn="l"/>
            <a:r>
              <a:rPr lang="en-US" sz="2400" dirty="0">
                <a:latin typeface="Monaco" charset="0"/>
                <a:sym typeface="Monaco" charset="0"/>
              </a:rPr>
              <a:t>M=</a:t>
            </a:r>
            <a:r>
              <a:rPr lang="en-US" sz="2400" dirty="0">
                <a:latin typeface="Monaco" charset="0"/>
                <a:ea typeface="Monaco" charset="0"/>
                <a:cs typeface="Monaco" charset="0"/>
                <a:sym typeface="Monaco" charset="0"/>
              </a:rPr>
              <a:t>1.000 exp=6       64</a:t>
            </a:r>
            <a:r>
              <a:rPr lang="en-US" sz="2400" dirty="0">
                <a:latin typeface="Monaco" charset="0"/>
                <a:sym typeface="Monaco" charset="0"/>
              </a:rPr>
              <a:t>	</a:t>
            </a:r>
            <a:endParaRPr lang="en-US" sz="2400" dirty="0">
              <a:latin typeface="Monaco"/>
              <a:ea typeface="Calibri Bold" charset="0"/>
              <a:cs typeface="Monaco"/>
              <a:sym typeface="Calibri Bold" charset="0"/>
            </a:endParaRPr>
          </a:p>
        </p:txBody>
      </p:sp>
      <p:sp>
        <p:nvSpPr>
          <p:cNvPr id="2" name="Slide Number Placeholder 1">
            <a:extLst>
              <a:ext uri="{FF2B5EF4-FFF2-40B4-BE49-F238E27FC236}">
                <a16:creationId xmlns:a16="http://schemas.microsoft.com/office/drawing/2014/main" id="{DFC7389C-CA8C-40F0-BDBE-474D19BC30C9}"/>
              </a:ext>
            </a:extLst>
          </p:cNvPr>
          <p:cNvSpPr>
            <a:spLocks noGrp="1"/>
          </p:cNvSpPr>
          <p:nvPr>
            <p:ph type="sldNum" sz="quarter" idx="12"/>
          </p:nvPr>
        </p:nvSpPr>
        <p:spPr/>
        <p:txBody>
          <a:bodyPr/>
          <a:lstStyle/>
          <a:p>
            <a:fld id="{0778C724-3839-4D76-A707-B4C23905D055}" type="slidenum">
              <a:rPr lang="en-US" smtClean="0"/>
              <a:t>57</a:t>
            </a:fld>
            <a:endParaRPr lang="en-US"/>
          </a:p>
        </p:txBody>
      </p:sp>
    </p:spTree>
    <p:extLst>
      <p:ext uri="{BB962C8B-B14F-4D97-AF65-F5344CB8AC3E}">
        <p14:creationId xmlns:p14="http://schemas.microsoft.com/office/powerpoint/2010/main" val="17796757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58</a:t>
            </a:fld>
            <a:endParaRPr lang="en-US"/>
          </a:p>
        </p:txBody>
      </p:sp>
    </p:spTree>
    <p:extLst>
      <p:ext uri="{BB962C8B-B14F-4D97-AF65-F5344CB8AC3E}">
        <p14:creationId xmlns:p14="http://schemas.microsoft.com/office/powerpoint/2010/main" val="4236423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3559" name="Rectangle 7"/>
          <p:cNvSpPr>
            <a:spLocks noGrp="1" noChangeArrowheads="1"/>
          </p:cNvSpPr>
          <p:nvPr>
            <p:ph type="title"/>
          </p:nvPr>
        </p:nvSpPr>
        <p:spPr/>
        <p:txBody>
          <a:bodyPr/>
          <a:lstStyle/>
          <a:p>
            <a:r>
              <a:rPr lang="en-US" dirty="0"/>
              <a:t>Floating Point Puzzles</a:t>
            </a:r>
          </a:p>
        </p:txBody>
      </p:sp>
      <p:sp>
        <p:nvSpPr>
          <p:cNvPr id="663560" name="Rectangle 8"/>
          <p:cNvSpPr>
            <a:spLocks noGrp="1" noChangeArrowheads="1"/>
          </p:cNvSpPr>
          <p:nvPr>
            <p:ph idx="1"/>
          </p:nvPr>
        </p:nvSpPr>
        <p:spPr/>
        <p:txBody>
          <a:bodyPr/>
          <a:lstStyle/>
          <a:p>
            <a:r>
              <a:rPr lang="en-US" sz="2400" dirty="0"/>
              <a:t>For each of the following C expressions, either:</a:t>
            </a:r>
          </a:p>
          <a:p>
            <a:pPr lvl="1"/>
            <a:r>
              <a:rPr lang="en-US" sz="2000" dirty="0"/>
              <a:t>Argue that it is true for all argument values</a:t>
            </a:r>
          </a:p>
          <a:p>
            <a:pPr lvl="1"/>
            <a:r>
              <a:rPr lang="en-US" sz="2000" dirty="0"/>
              <a:t>Explain why not true</a:t>
            </a:r>
          </a:p>
        </p:txBody>
      </p:sp>
      <p:sp>
        <p:nvSpPr>
          <p:cNvPr id="663556" name="Rectangle 4"/>
          <p:cNvSpPr>
            <a:spLocks noChangeArrowheads="1"/>
          </p:cNvSpPr>
          <p:nvPr/>
        </p:nvSpPr>
        <p:spPr bwMode="auto">
          <a:xfrm>
            <a:off x="3733800" y="2690814"/>
            <a:ext cx="3808412" cy="3252787"/>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)(double) x</a:t>
            </a:r>
          </a:p>
          <a:p>
            <a:pPr eaLnBrk="0" hangingPunct="0">
              <a:spcBef>
                <a:spcPct val="50000"/>
              </a:spcBef>
              <a:tabLst>
                <a:tab pos="1828800" algn="l"/>
                <a:tab pos="2463800" algn="l"/>
                <a:tab pos="3086100" algn="l"/>
              </a:tabLst>
            </a:pPr>
            <a:r>
              <a:rPr lang="en-US" b="1" dirty="0">
                <a:latin typeface="Courier New" pitchFamily="49" charset="0"/>
              </a:rPr>
              <a:t>x == (</a:t>
            </a:r>
            <a:r>
              <a:rPr lang="en-US" b="1" dirty="0" err="1">
                <a:latin typeface="Courier New" pitchFamily="49" charset="0"/>
              </a:rPr>
              <a:t>int</a:t>
            </a:r>
            <a:r>
              <a:rPr lang="en-US" b="1" dirty="0">
                <a:latin typeface="Courier New" pitchFamily="49" charset="0"/>
              </a:rPr>
              <a:t>)(float) x</a:t>
            </a:r>
          </a:p>
          <a:p>
            <a:pPr eaLnBrk="0" hangingPunct="0">
              <a:spcBef>
                <a:spcPct val="50000"/>
              </a:spcBef>
              <a:tabLst>
                <a:tab pos="1828800" algn="l"/>
                <a:tab pos="2463800" algn="l"/>
                <a:tab pos="3086100" algn="l"/>
              </a:tabLst>
            </a:pPr>
            <a:r>
              <a:rPr lang="en-US" b="1" dirty="0">
                <a:latin typeface="Courier New" pitchFamily="49" charset="0"/>
              </a:rPr>
              <a:t>d == (double)(float) d</a:t>
            </a:r>
          </a:p>
          <a:p>
            <a:pPr eaLnBrk="0" hangingPunct="0">
              <a:spcBef>
                <a:spcPct val="50000"/>
              </a:spcBef>
              <a:tabLst>
                <a:tab pos="1828800" algn="l"/>
                <a:tab pos="2463800" algn="l"/>
                <a:tab pos="3086100" algn="l"/>
              </a:tabLst>
            </a:pPr>
            <a:r>
              <a:rPr lang="en-US" b="1" dirty="0">
                <a:latin typeface="Courier New" pitchFamily="49" charset="0"/>
              </a:rPr>
              <a:t>f == (float)(double) f</a:t>
            </a:r>
          </a:p>
          <a:p>
            <a:pPr eaLnBrk="0" hangingPunct="0">
              <a:spcBef>
                <a:spcPct val="50000"/>
              </a:spcBef>
              <a:tabLst>
                <a:tab pos="1828800" algn="l"/>
                <a:tab pos="2463800" algn="l"/>
                <a:tab pos="3086100" algn="l"/>
              </a:tabLst>
            </a:pPr>
            <a:r>
              <a:rPr lang="en-US" b="1" dirty="0">
                <a:latin typeface="Courier New" pitchFamily="49" charset="0"/>
              </a:rPr>
              <a:t>f == -(-f);</a:t>
            </a:r>
          </a:p>
          <a:p>
            <a:pPr eaLnBrk="0" hangingPunct="0">
              <a:spcBef>
                <a:spcPct val="50000"/>
              </a:spcBef>
              <a:tabLst>
                <a:tab pos="1828800" algn="l"/>
                <a:tab pos="2463800" algn="l"/>
                <a:tab pos="3086100" algn="l"/>
              </a:tabLst>
            </a:pPr>
            <a:r>
              <a:rPr lang="en-US" b="1" dirty="0">
                <a:latin typeface="Courier New" pitchFamily="49" charset="0"/>
              </a:rPr>
              <a:t>1.0/2 == 1/2.0</a:t>
            </a:r>
          </a:p>
          <a:p>
            <a:pPr eaLnBrk="0" hangingPunct="0">
              <a:spcBef>
                <a:spcPct val="50000"/>
              </a:spcBef>
              <a:tabLst>
                <a:tab pos="1828800" algn="l"/>
                <a:tab pos="2463800" algn="l"/>
                <a:tab pos="3086100" algn="l"/>
              </a:tabLst>
            </a:pPr>
            <a:r>
              <a:rPr lang="en-US" b="1" dirty="0">
                <a:latin typeface="Courier New" pitchFamily="49" charset="0"/>
              </a:rPr>
              <a:t>d*d &gt;= 0.0</a:t>
            </a:r>
          </a:p>
          <a:p>
            <a:pPr eaLnBrk="0" hangingPunct="0">
              <a:spcBef>
                <a:spcPct val="50000"/>
              </a:spcBef>
              <a:tabLst>
                <a:tab pos="1828800" algn="l"/>
                <a:tab pos="2463800" algn="l"/>
                <a:tab pos="3086100" algn="l"/>
              </a:tabLst>
            </a:pPr>
            <a:r>
              <a:rPr lang="en-US" b="1" dirty="0">
                <a:latin typeface="Courier New" pitchFamily="49" charset="0"/>
              </a:rPr>
              <a:t>(</a:t>
            </a:r>
            <a:r>
              <a:rPr lang="en-US" b="1" dirty="0" err="1">
                <a:latin typeface="Courier New" pitchFamily="49" charset="0"/>
              </a:rPr>
              <a:t>f+d</a:t>
            </a:r>
            <a:r>
              <a:rPr lang="en-US" b="1" dirty="0">
                <a:latin typeface="Courier New" pitchFamily="49" charset="0"/>
              </a:rPr>
              <a:t>)-f == d</a:t>
            </a:r>
          </a:p>
        </p:txBody>
      </p:sp>
      <p:sp>
        <p:nvSpPr>
          <p:cNvPr id="663557" name="Rectangle 5"/>
          <p:cNvSpPr>
            <a:spLocks noChangeArrowheads="1"/>
          </p:cNvSpPr>
          <p:nvPr/>
        </p:nvSpPr>
        <p:spPr bwMode="auto">
          <a:xfrm>
            <a:off x="1600200" y="3113089"/>
            <a:ext cx="1828800" cy="1074653"/>
          </a:xfrm>
          <a:prstGeom prst="rect">
            <a:avLst/>
          </a:prstGeom>
          <a:solidFill>
            <a:schemeClr val="accent6">
              <a:lumMod val="20000"/>
              <a:lumOff val="80000"/>
            </a:schemeClr>
          </a:solidFill>
          <a:ln w="25400">
            <a:solidFill>
              <a:schemeClr val="tx1"/>
            </a:solidFill>
            <a:miter lim="800000"/>
            <a:headEnd/>
            <a:tailEnd/>
          </a:ln>
          <a:effectLst/>
        </p:spPr>
        <p:txBody>
          <a:bodyPr wrap="square" lIns="90487" tIns="44450" rIns="90487" bIns="44450">
            <a:spAutoFit/>
          </a:bodyPr>
          <a:lstStyle/>
          <a:p>
            <a:pPr eaLnBrk="0" hangingPunct="0">
              <a:spcBef>
                <a:spcPct val="50000"/>
              </a:spcBef>
              <a:tabLst>
                <a:tab pos="1371600" algn="l"/>
                <a:tab pos="2286000" algn="l"/>
              </a:tabLst>
            </a:pPr>
            <a:r>
              <a:rPr lang="en-US" sz="1600" b="1" dirty="0" err="1">
                <a:latin typeface="Courier New" pitchFamily="49" charset="0"/>
              </a:rPr>
              <a:t>int</a:t>
            </a:r>
            <a:r>
              <a:rPr lang="en-US" sz="1600" b="1" dirty="0">
                <a:latin typeface="Courier New" pitchFamily="49" charset="0"/>
              </a:rPr>
              <a:t> x = …;</a:t>
            </a:r>
          </a:p>
          <a:p>
            <a:pPr eaLnBrk="0" hangingPunct="0">
              <a:spcBef>
                <a:spcPct val="50000"/>
              </a:spcBef>
              <a:tabLst>
                <a:tab pos="1371600" algn="l"/>
                <a:tab pos="2286000" algn="l"/>
              </a:tabLst>
            </a:pPr>
            <a:r>
              <a:rPr lang="en-US" sz="1600" b="1" dirty="0">
                <a:latin typeface="Courier New" pitchFamily="49" charset="0"/>
              </a:rPr>
              <a:t>float f = …;</a:t>
            </a:r>
          </a:p>
          <a:p>
            <a:pPr eaLnBrk="0" hangingPunct="0">
              <a:spcBef>
                <a:spcPct val="50000"/>
              </a:spcBef>
              <a:tabLst>
                <a:tab pos="1371600" algn="l"/>
                <a:tab pos="2286000" algn="l"/>
              </a:tabLst>
            </a:pPr>
            <a:r>
              <a:rPr lang="en-US" sz="1600" b="1" dirty="0">
                <a:latin typeface="Courier New" pitchFamily="49" charset="0"/>
              </a:rPr>
              <a:t>double d = …;</a:t>
            </a:r>
          </a:p>
        </p:txBody>
      </p:sp>
      <p:sp>
        <p:nvSpPr>
          <p:cNvPr id="663558" name="Rectangle 6"/>
          <p:cNvSpPr>
            <a:spLocks noChangeArrowheads="1"/>
          </p:cNvSpPr>
          <p:nvPr/>
        </p:nvSpPr>
        <p:spPr bwMode="auto">
          <a:xfrm>
            <a:off x="1600200" y="4778375"/>
            <a:ext cx="1913984" cy="643766"/>
          </a:xfrm>
          <a:prstGeom prst="rect">
            <a:avLst/>
          </a:prstGeom>
          <a:noFill/>
          <a:ln w="25400">
            <a:noFill/>
            <a:miter lim="800000"/>
            <a:headEnd/>
            <a:tailEnd/>
          </a:ln>
          <a:effectLst/>
        </p:spPr>
        <p:txBody>
          <a:bodyPr wrap="none" lIns="90487" tIns="44450" rIns="90487" bIns="44450">
            <a:spAutoFit/>
          </a:bodyPr>
          <a:lstStyle/>
          <a:p>
            <a:pPr eaLnBrk="0" hangingPunct="0"/>
            <a:r>
              <a:rPr lang="en-US" b="1" dirty="0">
                <a:latin typeface="Helvetica" pitchFamily="34" charset="0"/>
              </a:rPr>
              <a:t>Assume neither</a:t>
            </a:r>
          </a:p>
          <a:p>
            <a:pPr eaLnBrk="0" hangingPunct="0"/>
            <a:r>
              <a:rPr lang="en-US" b="1" dirty="0">
                <a:latin typeface="Courier New" pitchFamily="49" charset="0"/>
              </a:rPr>
              <a:t>d</a:t>
            </a:r>
            <a:r>
              <a:rPr lang="en-US" b="1" dirty="0">
                <a:latin typeface="Helvetica" pitchFamily="34" charset="0"/>
              </a:rPr>
              <a:t> nor </a:t>
            </a:r>
            <a:r>
              <a:rPr lang="en-US" b="1" dirty="0">
                <a:latin typeface="Courier New" pitchFamily="49" charset="0"/>
              </a:rPr>
              <a:t>f</a:t>
            </a:r>
            <a:r>
              <a:rPr lang="en-US" b="1" dirty="0">
                <a:latin typeface="Helvetica" pitchFamily="34" charset="0"/>
              </a:rPr>
              <a:t> is </a:t>
            </a:r>
            <a:r>
              <a:rPr lang="en-US" b="1" dirty="0" err="1">
                <a:latin typeface="Helvetica" pitchFamily="34" charset="0"/>
              </a:rPr>
              <a:t>NaN</a:t>
            </a:r>
            <a:endParaRPr lang="en-US" b="1" dirty="0">
              <a:latin typeface="Helvetica" pitchFamily="34" charset="0"/>
            </a:endParaRPr>
          </a:p>
        </p:txBody>
      </p:sp>
      <p:sp>
        <p:nvSpPr>
          <p:cNvPr id="9" name="Rectangle 4"/>
          <p:cNvSpPr>
            <a:spLocks noChangeArrowheads="1"/>
          </p:cNvSpPr>
          <p:nvPr/>
        </p:nvSpPr>
        <p:spPr bwMode="auto">
          <a:xfrm>
            <a:off x="7239000" y="2667000"/>
            <a:ext cx="3352800" cy="4106252"/>
          </a:xfrm>
          <a:prstGeom prst="rect">
            <a:avLst/>
          </a:prstGeom>
          <a:noFill/>
          <a:ln w="25400">
            <a:noFill/>
            <a:miter lim="800000"/>
            <a:headEnd/>
            <a:tailEnd/>
          </a:ln>
          <a:effectLst/>
        </p:spPr>
        <p:txBody>
          <a:bodyPr wrap="square" lIns="90487" tIns="44450" rIns="90487" bIns="44450">
            <a:spAutoFit/>
          </a:bodyPr>
          <a:lstStyle/>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No (x = </a:t>
            </a:r>
            <a:r>
              <a:rPr lang="en-US" b="1" i="1" dirty="0" err="1">
                <a:latin typeface="Courier New" pitchFamily="49" charset="0"/>
              </a:rPr>
              <a:t>TMax</a:t>
            </a:r>
            <a:r>
              <a:rPr lang="en-US" b="1" i="1" dirty="0">
                <a:latin typeface="Courier New" pitchFamily="49" charset="0"/>
              </a:rPr>
              <a:t>)</a:t>
            </a:r>
          </a:p>
          <a:p>
            <a:pPr eaLnBrk="0" hangingPunct="0">
              <a:spcBef>
                <a:spcPct val="50000"/>
              </a:spcBef>
              <a:tabLst>
                <a:tab pos="1828800" algn="l"/>
                <a:tab pos="2463800" algn="l"/>
                <a:tab pos="3086100" algn="l"/>
              </a:tabLst>
            </a:pPr>
            <a:r>
              <a:rPr lang="en-US" b="1" i="1" dirty="0">
                <a:latin typeface="Courier New" pitchFamily="49" charset="0"/>
              </a:rPr>
              <a:t>No (d = 1e40)</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dirty="0">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Yes</a:t>
            </a:r>
          </a:p>
          <a:p>
            <a:pPr eaLnBrk="0" hangingPunct="0">
              <a:spcBef>
                <a:spcPct val="50000"/>
              </a:spcBef>
              <a:tabLst>
                <a:tab pos="1828800" algn="l"/>
                <a:tab pos="2463800" algn="l"/>
                <a:tab pos="3086100" algn="l"/>
              </a:tabLst>
            </a:pPr>
            <a:r>
              <a:rPr lang="en-US" b="1" i="1">
                <a:latin typeface="Courier New" pitchFamily="49" charset="0"/>
              </a:rPr>
              <a:t>No </a:t>
            </a:r>
            <a:r>
              <a:rPr lang="en-US" b="1" i="1" dirty="0">
                <a:latin typeface="Courier New" pitchFamily="49" charset="0"/>
              </a:rPr>
              <a:t>(f = 1.0e20, </a:t>
            </a:r>
            <a:br>
              <a:rPr lang="en-US" b="1" i="1" dirty="0">
                <a:latin typeface="Courier New" pitchFamily="49" charset="0"/>
              </a:rPr>
            </a:br>
            <a:r>
              <a:rPr lang="en-US" b="1" i="1" dirty="0">
                <a:latin typeface="Courier New" pitchFamily="49" charset="0"/>
              </a:rPr>
              <a:t>d = 1.0; </a:t>
            </a:r>
            <a:br>
              <a:rPr lang="en-US" b="1" i="1" dirty="0">
                <a:latin typeface="Courier New" pitchFamily="49" charset="0"/>
              </a:rPr>
            </a:br>
            <a:r>
              <a:rPr lang="en-US" b="1" i="1" dirty="0" err="1">
                <a:latin typeface="Courier New" pitchFamily="49" charset="0"/>
              </a:rPr>
              <a:t>f+d</a:t>
            </a:r>
            <a:r>
              <a:rPr lang="en-US" b="1" i="1" dirty="0">
                <a:latin typeface="Courier New" pitchFamily="49" charset="0"/>
              </a:rPr>
              <a:t> rounded to </a:t>
            </a:r>
            <a:br>
              <a:rPr lang="en-US" b="1" i="1" dirty="0">
                <a:latin typeface="Courier New" pitchFamily="49" charset="0"/>
              </a:rPr>
            </a:br>
            <a:r>
              <a:rPr lang="en-US" b="1" i="1" dirty="0">
                <a:latin typeface="Courier New" pitchFamily="49" charset="0"/>
              </a:rPr>
              <a:t>1.0e20</a:t>
            </a:r>
          </a:p>
        </p:txBody>
      </p:sp>
      <p:sp>
        <p:nvSpPr>
          <p:cNvPr id="2" name="Slide Number Placeholder 1">
            <a:extLst>
              <a:ext uri="{FF2B5EF4-FFF2-40B4-BE49-F238E27FC236}">
                <a16:creationId xmlns:a16="http://schemas.microsoft.com/office/drawing/2014/main" id="{0BD4D6D1-69DF-4547-BDFE-74BFCF2B2851}"/>
              </a:ext>
            </a:extLst>
          </p:cNvPr>
          <p:cNvSpPr>
            <a:spLocks noGrp="1"/>
          </p:cNvSpPr>
          <p:nvPr>
            <p:ph type="sldNum" sz="quarter" idx="12"/>
          </p:nvPr>
        </p:nvSpPr>
        <p:spPr/>
        <p:txBody>
          <a:bodyPr/>
          <a:lstStyle/>
          <a:p>
            <a:fld id="{0778C724-3839-4D76-A707-B4C23905D055}" type="slidenum">
              <a:rPr lang="en-US" smtClean="0"/>
              <a:t>59</a:t>
            </a:fld>
            <a:endParaRPr lang="en-US"/>
          </a:p>
        </p:txBody>
      </p:sp>
    </p:spTree>
    <p:extLst>
      <p:ext uri="{BB962C8B-B14F-4D97-AF65-F5344CB8AC3E}">
        <p14:creationId xmlns:p14="http://schemas.microsoft.com/office/powerpoint/2010/main" val="2519307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635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63556">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63556">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355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663556">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63556">
                                            <p:txEl>
                                              <p:pRg st="5" end="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63556">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63556">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E83B-1F04-4850-BEBB-69F080E99F43}"/>
              </a:ext>
            </a:extLst>
          </p:cNvPr>
          <p:cNvSpPr>
            <a:spLocks noGrp="1"/>
          </p:cNvSpPr>
          <p:nvPr>
            <p:ph type="title"/>
          </p:nvPr>
        </p:nvSpPr>
        <p:spPr/>
        <p:txBody>
          <a:bodyPr/>
          <a:lstStyle/>
          <a:p>
            <a:r>
              <a:rPr lang="en-US" dirty="0"/>
              <a:t>Floating point numbers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7CF8162-A17F-4D51-A377-DF355C7995D4}"/>
                  </a:ext>
                </a:extLst>
              </p:cNvPr>
              <p:cNvSpPr>
                <a:spLocks noGrp="1"/>
              </p:cNvSpPr>
              <p:nvPr>
                <p:ph idx="1"/>
              </p:nvPr>
            </p:nvSpPr>
            <p:spPr/>
            <p:txBody>
              <a:bodyPr>
                <a:normAutofit lnSpcReduction="10000"/>
              </a:bodyPr>
              <a:lstStyle/>
              <a:p>
                <a:r>
                  <a:rPr lang="en-US" dirty="0"/>
                  <a:t>In decimal:</a:t>
                </a:r>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br>
                  <a:rPr lang="en-US" baseline="-25000" dirty="0"/>
                </a:br>
                <a:endParaRPr lang="en-US" baseline="-25000" dirty="0"/>
              </a:p>
              <a:p>
                <a:pPr lvl="1"/>
                <a:r>
                  <a:rPr lang="en-US" dirty="0"/>
                  <a:t>1.23450</a:t>
                </a:r>
                <a:r>
                  <a:rPr lang="en-US" baseline="-25000" dirty="0"/>
                  <a:t>10</a:t>
                </a:r>
              </a:p>
              <a:p>
                <a:pPr lvl="1"/>
                <a:endParaRPr lang="en-US" dirty="0"/>
              </a:p>
              <a:p>
                <a:r>
                  <a:rPr lang="en-US" dirty="0"/>
                  <a:t>We can use this same system in binary as well:</a:t>
                </a:r>
              </a:p>
              <a:p>
                <a:pPr lvl="1"/>
                <a:r>
                  <a:rPr lang="en-US" dirty="0"/>
                  <a:t>1010110</a:t>
                </a:r>
                <a:r>
                  <a:rPr lang="en-US" baseline="-25000" dirty="0"/>
                  <a:t>2    </a:t>
                </a:r>
                <a:r>
                  <a:rPr lang="en-US" dirty="0"/>
                  <a:t>(86</a:t>
                </a:r>
                <a:r>
                  <a:rPr lang="en-US" baseline="-25000" dirty="0"/>
                  <a:t>10</a:t>
                </a:r>
                <a:r>
                  <a:rPr lang="en-US" dirty="0"/>
                  <a:t>)</a:t>
                </a:r>
              </a:p>
              <a:p>
                <a:pPr lvl="1"/>
                <a:endParaRPr lang="en-US" baseline="-25000" dirty="0"/>
              </a:p>
              <a:p>
                <a:pPr lvl="1"/>
                <a:r>
                  <a:rPr lang="en-US" dirty="0"/>
                  <a:t>1010.110</a:t>
                </a:r>
                <a:r>
                  <a:rPr lang="en-US" baseline="-25000" dirty="0"/>
                  <a:t>2     </a:t>
                </a:r>
                <a:r>
                  <a:rPr lang="en-US" dirty="0"/>
                  <a:t>(10.75</a:t>
                </a:r>
                <a:r>
                  <a:rPr lang="en-US" baseline="-25000" dirty="0"/>
                  <a:t>10 </a:t>
                </a:r>
                <a:r>
                  <a:rPr lang="en-US" dirty="0"/>
                  <a:t>=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3</m:t>
                            </m:r>
                          </m:sup>
                        </m:sSup>
                      </m:den>
                    </m:f>
                  </m:oMath>
                </a14:m>
                <a:r>
                  <a:rPr lang="en-US" dirty="0"/>
                  <a:t>)</a:t>
                </a:r>
                <a:endParaRPr lang="en-US" baseline="-25000" dirty="0"/>
              </a:p>
              <a:p>
                <a:pPr lvl="1"/>
                <a:endParaRPr lang="en-US" baseline="-25000" dirty="0"/>
              </a:p>
              <a:p>
                <a:pPr lvl="1"/>
                <a:r>
                  <a:rPr lang="en-US" dirty="0"/>
                  <a:t>1.010110</a:t>
                </a:r>
                <a:r>
                  <a:rPr lang="en-US" baseline="-25000" dirty="0"/>
                  <a:t>2     </a:t>
                </a:r>
                <a:r>
                  <a:rPr lang="en-US" dirty="0"/>
                  <a:t>(1.34375</a:t>
                </a:r>
                <a:r>
                  <a:rPr lang="en-US" baseline="-25000" dirty="0"/>
                  <a:t>10</a:t>
                </a:r>
                <a:r>
                  <a:rPr lang="en-US" dirty="0"/>
                  <a:t> =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86</m:t>
                        </m:r>
                      </m:num>
                      <m:den>
                        <m:sSup>
                          <m:sSupPr>
                            <m:ctrlPr>
                              <a:rPr lang="en-US"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6</m:t>
                            </m:r>
                          </m:sup>
                        </m:sSup>
                      </m:den>
                    </m:f>
                  </m:oMath>
                </a14:m>
                <a:r>
                  <a:rPr lang="en-US" dirty="0"/>
                  <a:t>)</a:t>
                </a:r>
                <a:endParaRPr lang="en-US" baseline="-25000" dirty="0"/>
              </a:p>
            </p:txBody>
          </p:sp>
        </mc:Choice>
        <mc:Fallback xmlns="">
          <p:sp>
            <p:nvSpPr>
              <p:cNvPr id="3" name="Content Placeholder 2">
                <a:extLst>
                  <a:ext uri="{FF2B5EF4-FFF2-40B4-BE49-F238E27FC236}">
                    <a16:creationId xmlns:a16="http://schemas.microsoft.com/office/drawing/2014/main" id="{27CF8162-A17F-4D51-A377-DF355C7995D4}"/>
                  </a:ext>
                </a:extLst>
              </p:cNvPr>
              <p:cNvSpPr>
                <a:spLocks noGrp="1" noRot="1" noChangeAspect="1" noMove="1" noResize="1" noEditPoints="1" noAdjustHandles="1" noChangeArrowheads="1" noChangeShapeType="1" noTextEdit="1"/>
              </p:cNvSpPr>
              <p:nvPr>
                <p:ph idx="1"/>
              </p:nvPr>
            </p:nvSpPr>
            <p:spPr>
              <a:blipFill>
                <a:blip r:embed="rId2"/>
                <a:stretch>
                  <a:fillRect l="-1000" t="-3030"/>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A213AA1E-187F-4C8D-AEAD-E1CCAD252C81}"/>
              </a:ext>
            </a:extLst>
          </p:cNvPr>
          <p:cNvSpPr>
            <a:spLocks noGrp="1"/>
          </p:cNvSpPr>
          <p:nvPr>
            <p:ph type="sldNum" sz="quarter" idx="12"/>
          </p:nvPr>
        </p:nvSpPr>
        <p:spPr/>
        <p:txBody>
          <a:bodyPr/>
          <a:lstStyle/>
          <a:p>
            <a:fld id="{0778C724-3839-4D76-A707-B4C23905D055}" type="slidenum">
              <a:rPr lang="en-US" smtClean="0"/>
              <a:t>6</a:t>
            </a:fld>
            <a:endParaRPr lang="en-US"/>
          </a:p>
        </p:txBody>
      </p:sp>
    </p:spTree>
    <p:extLst>
      <p:ext uri="{BB962C8B-B14F-4D97-AF65-F5344CB8AC3E}">
        <p14:creationId xmlns:p14="http://schemas.microsoft.com/office/powerpoint/2010/main" val="9546921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5062" name="Rectangle 6"/>
          <p:cNvSpPr>
            <a:spLocks noGrp="1" noChangeArrowheads="1"/>
          </p:cNvSpPr>
          <p:nvPr>
            <p:ph type="title"/>
          </p:nvPr>
        </p:nvSpPr>
        <p:spPr/>
        <p:txBody>
          <a:bodyPr/>
          <a:lstStyle/>
          <a:p>
            <a:r>
              <a:rPr lang="en-US" dirty="0"/>
              <a:t>Floating-Point Multiplication, Directly</a:t>
            </a:r>
          </a:p>
        </p:txBody>
      </p:sp>
      <p:sp>
        <p:nvSpPr>
          <p:cNvPr id="685063" name="Rectangle 7"/>
          <p:cNvSpPr>
            <a:spLocks noGrp="1" noChangeArrowheads="1"/>
          </p:cNvSpPr>
          <p:nvPr>
            <p:ph idx="1"/>
          </p:nvPr>
        </p:nvSpPr>
        <p:spPr/>
        <p:txBody>
          <a:bodyPr>
            <a:normAutofit fontScale="92500" lnSpcReduction="20000"/>
          </a:bodyPr>
          <a:lstStyle/>
          <a:p>
            <a:r>
              <a:rPr lang="en-US" sz="2400" dirty="0"/>
              <a:t>For cases where you can’t work with exact results</a:t>
            </a:r>
          </a:p>
          <a:p>
            <a:pPr lvl="1"/>
            <a:r>
              <a:rPr lang="en-US" sz="2000" dirty="0"/>
              <a:t>E.g., when doing it in hardware</a:t>
            </a:r>
          </a:p>
          <a:p>
            <a:r>
              <a:rPr lang="en-US" sz="2400" dirty="0"/>
              <a:t>Operands</a:t>
            </a:r>
          </a:p>
          <a:p>
            <a:pPr lvl="1"/>
            <a:r>
              <a:rPr lang="en-US" sz="2000" dirty="0"/>
              <a:t>(–1)</a:t>
            </a:r>
            <a:r>
              <a:rPr lang="en-US" sz="2000" baseline="30000" dirty="0"/>
              <a:t>s1</a:t>
            </a:r>
            <a:r>
              <a:rPr lang="en-US" sz="2000" dirty="0"/>
              <a:t> M1  2</a:t>
            </a:r>
            <a:r>
              <a:rPr lang="en-US" sz="2000" baseline="30000" dirty="0"/>
              <a:t>E1</a:t>
            </a:r>
            <a:r>
              <a:rPr lang="en-US" dirty="0"/>
              <a:t>   </a:t>
            </a:r>
            <a:r>
              <a:rPr lang="en-US" sz="2000" dirty="0"/>
              <a:t>*   (–1)</a:t>
            </a:r>
            <a:r>
              <a:rPr lang="en-US" sz="2000" baseline="30000" dirty="0"/>
              <a:t>s2</a:t>
            </a:r>
            <a:r>
              <a:rPr lang="en-US" sz="2000" dirty="0"/>
              <a:t> M2  2</a:t>
            </a:r>
            <a:r>
              <a:rPr lang="en-US" sz="2000" baseline="30000" dirty="0"/>
              <a:t>E2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s1 ^ s2</a:t>
            </a:r>
          </a:p>
          <a:p>
            <a:pPr lvl="1"/>
            <a:r>
              <a:rPr lang="en-US" sz="2000" dirty="0" err="1"/>
              <a:t>Significand</a:t>
            </a:r>
            <a:r>
              <a:rPr lang="en-US" sz="2000" dirty="0"/>
              <a:t> M: 	M1 * M2</a:t>
            </a:r>
          </a:p>
          <a:p>
            <a:pPr lvl="1"/>
            <a:r>
              <a:rPr lang="en-US" sz="2000" dirty="0"/>
              <a:t>Exponent E: 	E1 + E2</a:t>
            </a:r>
          </a:p>
          <a:p>
            <a:r>
              <a:rPr lang="en-US" sz="2400" dirty="0"/>
              <a:t>Fixing</a:t>
            </a:r>
          </a:p>
          <a:p>
            <a:pPr lvl="1"/>
            <a:r>
              <a:rPr lang="en-US" sz="2000" b="1" dirty="0">
                <a:solidFill>
                  <a:srgbClr val="FF0000"/>
                </a:solidFill>
              </a:rPr>
              <a:t>If M ≥ 2, shift M right, increment E </a:t>
            </a:r>
          </a:p>
          <a:p>
            <a:pPr lvl="1"/>
            <a:r>
              <a:rPr lang="en-US" sz="2000" dirty="0"/>
              <a:t>If E out of range, overflow </a:t>
            </a:r>
          </a:p>
          <a:p>
            <a:pPr lvl="1"/>
            <a:r>
              <a:rPr lang="en-US" sz="2000" dirty="0"/>
              <a:t>Round M to fit </a:t>
            </a:r>
            <a:r>
              <a:rPr lang="en-US" sz="2000" dirty="0" err="1"/>
              <a:t>frac</a:t>
            </a:r>
            <a:r>
              <a:rPr lang="en-US" sz="2000" dirty="0"/>
              <a:t> precision</a:t>
            </a:r>
          </a:p>
          <a:p>
            <a:r>
              <a:rPr lang="en-US" sz="2400" dirty="0"/>
              <a:t>Implementation</a:t>
            </a:r>
          </a:p>
          <a:p>
            <a:pPr lvl="1"/>
            <a:r>
              <a:rPr lang="en-US" sz="2000" dirty="0"/>
              <a:t>Biggest chore is multiplying </a:t>
            </a:r>
            <a:r>
              <a:rPr lang="en-US" sz="2000" dirty="0" err="1"/>
              <a:t>significands</a:t>
            </a:r>
            <a:endParaRPr lang="en-US" sz="2000" dirty="0"/>
          </a:p>
        </p:txBody>
      </p:sp>
      <p:sp>
        <p:nvSpPr>
          <p:cNvPr id="2" name="TextBox 1"/>
          <p:cNvSpPr txBox="1"/>
          <p:nvPr/>
        </p:nvSpPr>
        <p:spPr>
          <a:xfrm>
            <a:off x="6858001" y="1981200"/>
            <a:ext cx="4275529" cy="193899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E1=3 	M1=1.11010010</a:t>
            </a:r>
          </a:p>
          <a:p>
            <a:pPr algn="l"/>
            <a:r>
              <a:rPr lang="en-US" sz="2000" dirty="0"/>
              <a:t>E2=5 	M2=1.11001110</a:t>
            </a:r>
          </a:p>
          <a:p>
            <a:pPr algn="l"/>
            <a:r>
              <a:rPr lang="en-US" sz="2000" dirty="0"/>
              <a:t>--------------------------------------------</a:t>
            </a:r>
          </a:p>
          <a:p>
            <a:pPr algn="l"/>
            <a:r>
              <a:rPr lang="en-US" sz="2000" dirty="0"/>
              <a:t>E=8     	M=11.01001000111111</a:t>
            </a:r>
          </a:p>
          <a:p>
            <a:pPr algn="l"/>
            <a:r>
              <a:rPr lang="en-US" sz="2000" dirty="0"/>
              <a:t>E=8+1	M=1.101001000111111</a:t>
            </a:r>
          </a:p>
          <a:p>
            <a:pPr algn="l"/>
            <a:r>
              <a:rPr lang="en-US" sz="2000" dirty="0"/>
              <a:t>E=9	M=1.1010010010</a:t>
            </a:r>
          </a:p>
        </p:txBody>
      </p:sp>
      <p:sp>
        <p:nvSpPr>
          <p:cNvPr id="3" name="Slide Number Placeholder 2">
            <a:extLst>
              <a:ext uri="{FF2B5EF4-FFF2-40B4-BE49-F238E27FC236}">
                <a16:creationId xmlns:a16="http://schemas.microsoft.com/office/drawing/2014/main" id="{E260DE5D-1116-4001-A81F-625FCC523950}"/>
              </a:ext>
            </a:extLst>
          </p:cNvPr>
          <p:cNvSpPr>
            <a:spLocks noGrp="1"/>
          </p:cNvSpPr>
          <p:nvPr>
            <p:ph type="sldNum" sz="quarter" idx="12"/>
          </p:nvPr>
        </p:nvSpPr>
        <p:spPr/>
        <p:txBody>
          <a:bodyPr/>
          <a:lstStyle/>
          <a:p>
            <a:fld id="{0778C724-3839-4D76-A707-B4C23905D055}" type="slidenum">
              <a:rPr lang="en-US" smtClean="0"/>
              <a:t>60</a:t>
            </a:fld>
            <a:endParaRPr lang="en-US"/>
          </a:p>
        </p:txBody>
      </p:sp>
    </p:spTree>
    <p:extLst>
      <p:ext uri="{BB962C8B-B14F-4D97-AF65-F5344CB8AC3E}">
        <p14:creationId xmlns:p14="http://schemas.microsoft.com/office/powerpoint/2010/main" val="9569261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096" name="Rectangle 16"/>
          <p:cNvSpPr>
            <a:spLocks noGrp="1" noChangeArrowheads="1"/>
          </p:cNvSpPr>
          <p:nvPr>
            <p:ph type="title"/>
          </p:nvPr>
        </p:nvSpPr>
        <p:spPr/>
        <p:txBody>
          <a:bodyPr/>
          <a:lstStyle/>
          <a:p>
            <a:r>
              <a:rPr lang="en-US" dirty="0"/>
              <a:t>Floating-Point Addition, Directly</a:t>
            </a:r>
          </a:p>
        </p:txBody>
      </p:sp>
      <p:sp>
        <p:nvSpPr>
          <p:cNvPr id="686097" name="Rectangle 17"/>
          <p:cNvSpPr>
            <a:spLocks noGrp="1" noChangeArrowheads="1"/>
          </p:cNvSpPr>
          <p:nvPr>
            <p:ph idx="1"/>
          </p:nvPr>
        </p:nvSpPr>
        <p:spPr/>
        <p:txBody>
          <a:bodyPr>
            <a:normAutofit lnSpcReduction="10000"/>
          </a:bodyPr>
          <a:lstStyle/>
          <a:p>
            <a:r>
              <a:rPr lang="en-US" sz="2400" dirty="0"/>
              <a:t>Operands</a:t>
            </a:r>
          </a:p>
          <a:p>
            <a:pPr lvl="1"/>
            <a:r>
              <a:rPr lang="en-US" sz="2000" dirty="0"/>
              <a:t>(–1)</a:t>
            </a:r>
            <a:r>
              <a:rPr lang="en-US" sz="2000" baseline="30000" dirty="0"/>
              <a:t>s1</a:t>
            </a:r>
            <a:r>
              <a:rPr lang="en-US" sz="2000" dirty="0"/>
              <a:t> M1  2</a:t>
            </a:r>
            <a:r>
              <a:rPr lang="en-US" sz="2000" baseline="30000" dirty="0"/>
              <a:t>E1</a:t>
            </a:r>
          </a:p>
          <a:p>
            <a:pPr lvl="1"/>
            <a:r>
              <a:rPr lang="en-US" sz="2000" dirty="0"/>
              <a:t>(–1)</a:t>
            </a:r>
            <a:r>
              <a:rPr lang="en-US" sz="2000" baseline="30000" dirty="0"/>
              <a:t>s2</a:t>
            </a:r>
            <a:r>
              <a:rPr lang="en-US" sz="2000" dirty="0"/>
              <a:t> M2 2</a:t>
            </a:r>
            <a:r>
              <a:rPr lang="en-US" sz="2000" baseline="30000" dirty="0"/>
              <a:t>E2</a:t>
            </a:r>
          </a:p>
          <a:p>
            <a:pPr lvl="1"/>
            <a:r>
              <a:rPr lang="en-US" sz="2000" dirty="0"/>
              <a:t>Assume E</a:t>
            </a:r>
            <a:r>
              <a:rPr lang="en-US" sz="2000" baseline="30000" dirty="0"/>
              <a:t>1</a:t>
            </a:r>
            <a:r>
              <a:rPr lang="en-US" sz="2000" dirty="0"/>
              <a:t> &gt; E</a:t>
            </a:r>
            <a:r>
              <a:rPr lang="en-US" sz="2000" baseline="30000" dirty="0"/>
              <a:t>2</a:t>
            </a:r>
          </a:p>
          <a:p>
            <a:r>
              <a:rPr lang="en-US" sz="2400" dirty="0"/>
              <a:t>Exact Result</a:t>
            </a:r>
          </a:p>
          <a:p>
            <a:pPr lvl="1"/>
            <a:r>
              <a:rPr lang="en-US" sz="2000" dirty="0"/>
              <a:t>(–1)</a:t>
            </a:r>
            <a:r>
              <a:rPr lang="en-US" sz="2000" baseline="30000" dirty="0"/>
              <a:t>s</a:t>
            </a:r>
            <a:r>
              <a:rPr lang="en-US" sz="2000" dirty="0"/>
              <a:t> M  2</a:t>
            </a:r>
            <a:r>
              <a:rPr lang="en-US" sz="2000" baseline="30000" dirty="0"/>
              <a:t>E</a:t>
            </a:r>
          </a:p>
          <a:p>
            <a:pPr lvl="1"/>
            <a:r>
              <a:rPr lang="en-US" sz="2000" dirty="0"/>
              <a:t>Sign s, </a:t>
            </a:r>
            <a:r>
              <a:rPr lang="en-US" sz="2000" dirty="0" err="1"/>
              <a:t>significand</a:t>
            </a:r>
            <a:r>
              <a:rPr lang="en-US" sz="2000" dirty="0"/>
              <a:t> M: Result of signed align </a:t>
            </a:r>
            <a:r>
              <a:rPr lang="en-US" sz="1800" dirty="0"/>
              <a:t>&amp; add</a:t>
            </a:r>
          </a:p>
          <a:p>
            <a:pPr lvl="1"/>
            <a:r>
              <a:rPr lang="en-US" sz="2000" dirty="0"/>
              <a:t>Exponent E: 	E</a:t>
            </a:r>
            <a:r>
              <a:rPr lang="en-US" sz="2000" baseline="30000" dirty="0"/>
              <a:t>1</a:t>
            </a:r>
          </a:p>
          <a:p>
            <a:r>
              <a:rPr lang="en-US" sz="2400" dirty="0"/>
              <a:t>Fixing</a:t>
            </a:r>
          </a:p>
          <a:p>
            <a:pPr lvl="1"/>
            <a:r>
              <a:rPr lang="en-US" sz="2000" dirty="0"/>
              <a:t>If M ≥ 2, shift M right, increment E </a:t>
            </a:r>
          </a:p>
          <a:p>
            <a:pPr lvl="1"/>
            <a:r>
              <a:rPr lang="en-US" sz="2000" dirty="0"/>
              <a:t>if M &lt; 1, shift M left k places, </a:t>
            </a:r>
            <a:br>
              <a:rPr lang="en-US" sz="2000" dirty="0"/>
            </a:br>
            <a:r>
              <a:rPr lang="en-US" sz="2000" dirty="0"/>
              <a:t>decrement E by k</a:t>
            </a:r>
          </a:p>
          <a:p>
            <a:pPr lvl="1"/>
            <a:r>
              <a:rPr lang="en-US" sz="2000" dirty="0"/>
              <a:t>Overflow if E out of range</a:t>
            </a:r>
          </a:p>
          <a:p>
            <a:pPr lvl="1"/>
            <a:r>
              <a:rPr lang="en-US" sz="2000" dirty="0"/>
              <a:t>Round M to fit </a:t>
            </a:r>
            <a:r>
              <a:rPr lang="en-US" sz="2000" dirty="0" err="1"/>
              <a:t>frac</a:t>
            </a:r>
            <a:r>
              <a:rPr lang="en-US" sz="2000" dirty="0"/>
              <a:t> precision</a:t>
            </a:r>
          </a:p>
        </p:txBody>
      </p:sp>
      <p:grpSp>
        <p:nvGrpSpPr>
          <p:cNvPr id="686084" name="Group 4"/>
          <p:cNvGrpSpPr>
            <a:grpSpLocks/>
          </p:cNvGrpSpPr>
          <p:nvPr/>
        </p:nvGrpSpPr>
        <p:grpSpPr bwMode="auto">
          <a:xfrm>
            <a:off x="5727700" y="838201"/>
            <a:ext cx="4089400" cy="1944687"/>
            <a:chOff x="2648" y="879"/>
            <a:chExt cx="2576" cy="1225"/>
          </a:xfrm>
        </p:grpSpPr>
        <p:sp>
          <p:nvSpPr>
            <p:cNvPr id="686085" name="Rectangle 5"/>
            <p:cNvSpPr>
              <a:spLocks noChangeArrowheads="1"/>
            </p:cNvSpPr>
            <p:nvPr/>
          </p:nvSpPr>
          <p:spPr bwMode="auto">
            <a:xfrm>
              <a:off x="2792" y="1112"/>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s1</a:t>
              </a:r>
              <a:r>
                <a:rPr lang="en-US" i="1" dirty="0">
                  <a:solidFill>
                    <a:schemeClr val="hlink"/>
                  </a:solidFill>
                  <a:latin typeface="Helvetica" pitchFamily="34" charset="0"/>
                </a:rPr>
                <a:t> M1 </a:t>
              </a:r>
            </a:p>
          </p:txBody>
        </p:sp>
        <p:sp>
          <p:nvSpPr>
            <p:cNvPr id="686086" name="Rectangle 6"/>
            <p:cNvSpPr>
              <a:spLocks noChangeArrowheads="1"/>
            </p:cNvSpPr>
            <p:nvPr/>
          </p:nvSpPr>
          <p:spPr bwMode="auto">
            <a:xfrm>
              <a:off x="3896" y="1448"/>
              <a:ext cx="1280"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dirty="0">
                  <a:solidFill>
                    <a:schemeClr val="hlink"/>
                  </a:solidFill>
                  <a:latin typeface="Times" pitchFamily="18" charset="0"/>
                </a:rPr>
                <a:t>(–</a:t>
              </a:r>
              <a:r>
                <a:rPr lang="en-US" dirty="0">
                  <a:solidFill>
                    <a:schemeClr val="hlink"/>
                  </a:solidFill>
                  <a:latin typeface="Helvetica" pitchFamily="34" charset="0"/>
                </a:rPr>
                <a:t>1)</a:t>
              </a:r>
              <a:r>
                <a:rPr lang="en-US" i="1" baseline="30000" dirty="0">
                  <a:solidFill>
                    <a:schemeClr val="hlink"/>
                  </a:solidFill>
                  <a:latin typeface="Helvetica" pitchFamily="34" charset="0"/>
                </a:rPr>
                <a:t>s2</a:t>
              </a:r>
              <a:r>
                <a:rPr lang="en-US" i="1" dirty="0">
                  <a:solidFill>
                    <a:schemeClr val="hlink"/>
                  </a:solidFill>
                  <a:latin typeface="Helvetica" pitchFamily="34" charset="0"/>
                </a:rPr>
                <a:t> M2 </a:t>
              </a:r>
            </a:p>
          </p:txBody>
        </p:sp>
        <p:sp>
          <p:nvSpPr>
            <p:cNvPr id="686087" name="Line 7"/>
            <p:cNvSpPr>
              <a:spLocks noChangeShapeType="1"/>
            </p:cNvSpPr>
            <p:nvPr/>
          </p:nvSpPr>
          <p:spPr bwMode="auto">
            <a:xfrm>
              <a:off x="4080" y="920"/>
              <a:ext cx="0" cy="128"/>
            </a:xfrm>
            <a:prstGeom prst="line">
              <a:avLst/>
            </a:prstGeom>
            <a:noFill/>
            <a:ln w="25400">
              <a:solidFill>
                <a:schemeClr val="tx1"/>
              </a:solidFill>
              <a:round/>
              <a:headEnd/>
              <a:tailEnd/>
            </a:ln>
            <a:effectLst/>
          </p:spPr>
          <p:txBody>
            <a:bodyPr wrap="none" anchor="ctr"/>
            <a:lstStyle/>
            <a:p>
              <a:endParaRPr lang="en-US"/>
            </a:p>
          </p:txBody>
        </p:sp>
        <p:sp>
          <p:nvSpPr>
            <p:cNvPr id="686088" name="Line 8"/>
            <p:cNvSpPr>
              <a:spLocks noChangeShapeType="1"/>
            </p:cNvSpPr>
            <p:nvPr/>
          </p:nvSpPr>
          <p:spPr bwMode="auto">
            <a:xfrm>
              <a:off x="5184" y="920"/>
              <a:ext cx="0" cy="128"/>
            </a:xfrm>
            <a:prstGeom prst="line">
              <a:avLst/>
            </a:prstGeom>
            <a:noFill/>
            <a:ln w="25400">
              <a:solidFill>
                <a:schemeClr val="tx1"/>
              </a:solidFill>
              <a:round/>
              <a:headEnd/>
              <a:tailEnd/>
            </a:ln>
            <a:effectLst/>
          </p:spPr>
          <p:txBody>
            <a:bodyPr wrap="none" anchor="ctr"/>
            <a:lstStyle/>
            <a:p>
              <a:endParaRPr lang="en-US"/>
            </a:p>
          </p:txBody>
        </p:sp>
        <p:sp>
          <p:nvSpPr>
            <p:cNvPr id="686089" name="Line 9"/>
            <p:cNvSpPr>
              <a:spLocks noChangeShapeType="1"/>
            </p:cNvSpPr>
            <p:nvPr/>
          </p:nvSpPr>
          <p:spPr bwMode="auto">
            <a:xfrm>
              <a:off x="4088" y="960"/>
              <a:ext cx="1088"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686090" name="Rectangle 10"/>
            <p:cNvSpPr>
              <a:spLocks noChangeArrowheads="1"/>
            </p:cNvSpPr>
            <p:nvPr/>
          </p:nvSpPr>
          <p:spPr bwMode="auto">
            <a:xfrm>
              <a:off x="4407" y="879"/>
              <a:ext cx="517" cy="192"/>
            </a:xfrm>
            <a:prstGeom prst="rect">
              <a:avLst/>
            </a:prstGeom>
            <a:solidFill>
              <a:schemeClr val="bg1"/>
            </a:solidFill>
            <a:ln w="25400">
              <a:noFill/>
              <a:miter lim="800000"/>
              <a:headEnd/>
              <a:tailEnd/>
            </a:ln>
            <a:effectLst/>
          </p:spPr>
          <p:txBody>
            <a:bodyPr wrap="none" lIns="90487" tIns="44450" rIns="90487" bIns="44450">
              <a:spAutoFit/>
            </a:bodyPr>
            <a:lstStyle/>
            <a:p>
              <a:pPr eaLnBrk="0" hangingPunct="0"/>
              <a:r>
                <a:rPr lang="en-US" sz="1400" i="1" dirty="0">
                  <a:latin typeface="Helvetica" pitchFamily="34" charset="0"/>
                </a:rPr>
                <a:t>E1 – E2</a:t>
              </a:r>
              <a:endParaRPr lang="en-US" sz="1400" i="1" baseline="30000" dirty="0">
                <a:latin typeface="Helvetica" pitchFamily="34" charset="0"/>
              </a:endParaRPr>
            </a:p>
          </p:txBody>
        </p:sp>
        <p:sp>
          <p:nvSpPr>
            <p:cNvPr id="686091" name="Rectangle 11"/>
            <p:cNvSpPr>
              <a:spLocks noChangeArrowheads="1"/>
            </p:cNvSpPr>
            <p:nvPr/>
          </p:nvSpPr>
          <p:spPr bwMode="auto">
            <a:xfrm>
              <a:off x="2679" y="1474"/>
              <a:ext cx="198" cy="229"/>
            </a:xfrm>
            <a:prstGeom prst="rect">
              <a:avLst/>
            </a:prstGeom>
            <a:noFill/>
            <a:ln w="25400">
              <a:noFill/>
              <a:miter lim="800000"/>
              <a:headEnd/>
              <a:tailEnd/>
            </a:ln>
            <a:effectLst/>
          </p:spPr>
          <p:txBody>
            <a:bodyPr wrap="none" lIns="90487" tIns="44450" rIns="90487" bIns="44450">
              <a:spAutoFit/>
            </a:bodyPr>
            <a:lstStyle/>
            <a:p>
              <a:pPr eaLnBrk="0" hangingPunct="0"/>
              <a:r>
                <a:rPr lang="en-US">
                  <a:latin typeface="Helvetica" pitchFamily="34" charset="0"/>
                </a:rPr>
                <a:t>+</a:t>
              </a:r>
            </a:p>
          </p:txBody>
        </p:sp>
        <p:sp>
          <p:nvSpPr>
            <p:cNvPr id="686092" name="Line 12"/>
            <p:cNvSpPr>
              <a:spLocks noChangeShapeType="1"/>
            </p:cNvSpPr>
            <p:nvPr/>
          </p:nvSpPr>
          <p:spPr bwMode="auto">
            <a:xfrm>
              <a:off x="2648" y="1824"/>
              <a:ext cx="2576" cy="0"/>
            </a:xfrm>
            <a:prstGeom prst="line">
              <a:avLst/>
            </a:prstGeom>
            <a:noFill/>
            <a:ln w="25400">
              <a:solidFill>
                <a:schemeClr val="tx1"/>
              </a:solidFill>
              <a:round/>
              <a:headEnd/>
              <a:tailEnd/>
            </a:ln>
            <a:effectLst/>
          </p:spPr>
          <p:txBody>
            <a:bodyPr wrap="none" anchor="ctr"/>
            <a:lstStyle/>
            <a:p>
              <a:endParaRPr lang="en-US"/>
            </a:p>
          </p:txBody>
        </p:sp>
        <p:sp>
          <p:nvSpPr>
            <p:cNvPr id="686093" name="Rectangle 13"/>
            <p:cNvSpPr>
              <a:spLocks noChangeArrowheads="1"/>
            </p:cNvSpPr>
            <p:nvPr/>
          </p:nvSpPr>
          <p:spPr bwMode="auto">
            <a:xfrm>
              <a:off x="2840" y="1928"/>
              <a:ext cx="2336" cy="176"/>
            </a:xfrm>
            <a:prstGeom prst="rect">
              <a:avLst/>
            </a:prstGeom>
            <a:solidFill>
              <a:schemeClr val="bg1"/>
            </a:solidFill>
            <a:ln w="25400">
              <a:solidFill>
                <a:schemeClr val="tx1"/>
              </a:solidFill>
              <a:miter lim="800000"/>
              <a:headEnd/>
              <a:tailEnd/>
            </a:ln>
            <a:effectLst/>
          </p:spPr>
          <p:txBody>
            <a:bodyPr wrap="none" lIns="90487" tIns="44450" rIns="90487" bIns="44450" anchor="ctr"/>
            <a:lstStyle/>
            <a:p>
              <a:pPr lvl="1" algn="ctr" eaLnBrk="0" hangingPunct="0">
                <a:lnSpc>
                  <a:spcPct val="90000"/>
                </a:lnSpc>
                <a:spcBef>
                  <a:spcPct val="30000"/>
                </a:spcBef>
              </a:pPr>
              <a:r>
                <a:rPr lang="en-US">
                  <a:solidFill>
                    <a:schemeClr val="hlink"/>
                  </a:solidFill>
                  <a:latin typeface="Times" pitchFamily="18" charset="0"/>
                </a:rPr>
                <a:t>(–</a:t>
              </a:r>
              <a:r>
                <a:rPr lang="en-US">
                  <a:solidFill>
                    <a:schemeClr val="hlink"/>
                  </a:solidFill>
                  <a:latin typeface="Helvetica" pitchFamily="34" charset="0"/>
                </a:rPr>
                <a:t>1)</a:t>
              </a:r>
              <a:r>
                <a:rPr lang="en-US" i="1" baseline="30000">
                  <a:solidFill>
                    <a:schemeClr val="hlink"/>
                  </a:solidFill>
                  <a:latin typeface="Helvetica" pitchFamily="34" charset="0"/>
                </a:rPr>
                <a:t>s</a:t>
              </a:r>
              <a:r>
                <a:rPr lang="en-US" i="1">
                  <a:solidFill>
                    <a:schemeClr val="hlink"/>
                  </a:solidFill>
                  <a:latin typeface="Helvetica" pitchFamily="34" charset="0"/>
                </a:rPr>
                <a:t> M </a:t>
              </a:r>
            </a:p>
          </p:txBody>
        </p:sp>
      </p:grpSp>
      <p:sp>
        <p:nvSpPr>
          <p:cNvPr id="16" name="TextBox 15"/>
          <p:cNvSpPr txBox="1"/>
          <p:nvPr/>
        </p:nvSpPr>
        <p:spPr>
          <a:xfrm>
            <a:off x="7543800" y="3124200"/>
            <a:ext cx="3531736" cy="2862322"/>
          </a:xfrm>
          <a:prstGeom prst="rect">
            <a:avLst/>
          </a:prstGeom>
        </p:spPr>
        <p:style>
          <a:lnRef idx="2">
            <a:schemeClr val="accent2"/>
          </a:lnRef>
          <a:fillRef idx="1">
            <a:schemeClr val="lt1"/>
          </a:fillRef>
          <a:effectRef idx="0">
            <a:schemeClr val="accent2"/>
          </a:effectRef>
          <a:fontRef idx="minor">
            <a:schemeClr val="dk1"/>
          </a:fontRef>
        </p:style>
        <p:txBody>
          <a:bodyPr wrap="none" rtlCol="0">
            <a:spAutoFit/>
          </a:bodyPr>
          <a:lstStyle/>
          <a:p>
            <a:pPr algn="l"/>
            <a:r>
              <a:rPr lang="en-US" sz="2000" dirty="0"/>
              <a:t>E1=5 M1=1.11010010</a:t>
            </a:r>
          </a:p>
          <a:p>
            <a:pPr algn="l"/>
            <a:r>
              <a:rPr lang="en-US" sz="2000" dirty="0"/>
              <a:t>E2=2 M2=1.11001110</a:t>
            </a:r>
          </a:p>
          <a:p>
            <a:pPr algn="l"/>
            <a:r>
              <a:rPr lang="en-US" sz="2000" dirty="0"/>
              <a:t>E2=2 M2=0001.11001110</a:t>
            </a:r>
          </a:p>
          <a:p>
            <a:pPr algn="l"/>
            <a:r>
              <a:rPr lang="en-US" sz="2000" dirty="0"/>
              <a:t>-----------------------------------</a:t>
            </a:r>
          </a:p>
          <a:p>
            <a:pPr algn="l"/>
            <a:r>
              <a:rPr lang="en-US" sz="2000" dirty="0"/>
              <a:t>E1=5 M1=1.11010010</a:t>
            </a:r>
          </a:p>
          <a:p>
            <a:pPr algn="l"/>
            <a:r>
              <a:rPr lang="en-US" sz="2000" dirty="0"/>
              <a:t>E2=5 M2=0.00111001110</a:t>
            </a:r>
          </a:p>
          <a:p>
            <a:pPr algn="l"/>
            <a:r>
              <a:rPr lang="en-US" sz="2000" dirty="0"/>
              <a:t>------------------------------------</a:t>
            </a:r>
          </a:p>
          <a:p>
            <a:pPr algn="l"/>
            <a:r>
              <a:rPr lang="en-US" sz="2000" dirty="0"/>
              <a:t>E =5  M =10.00001011110</a:t>
            </a:r>
          </a:p>
          <a:p>
            <a:pPr algn="l"/>
            <a:r>
              <a:rPr lang="en-US" sz="2000" dirty="0"/>
              <a:t>E =6  M =1.000001011110</a:t>
            </a:r>
          </a:p>
        </p:txBody>
      </p:sp>
      <p:sp>
        <p:nvSpPr>
          <p:cNvPr id="2" name="Slide Number Placeholder 1">
            <a:extLst>
              <a:ext uri="{FF2B5EF4-FFF2-40B4-BE49-F238E27FC236}">
                <a16:creationId xmlns:a16="http://schemas.microsoft.com/office/drawing/2014/main" id="{18A650C2-89CD-44F8-9555-86FD944D6705}"/>
              </a:ext>
            </a:extLst>
          </p:cNvPr>
          <p:cNvSpPr>
            <a:spLocks noGrp="1"/>
          </p:cNvSpPr>
          <p:nvPr>
            <p:ph type="sldNum" sz="quarter" idx="12"/>
          </p:nvPr>
        </p:nvSpPr>
        <p:spPr/>
        <p:txBody>
          <a:bodyPr/>
          <a:lstStyle/>
          <a:p>
            <a:fld id="{0778C724-3839-4D76-A707-B4C23905D055}" type="slidenum">
              <a:rPr lang="en-US" smtClean="0"/>
              <a:t>61</a:t>
            </a:fld>
            <a:endParaRPr lang="en-US"/>
          </a:p>
        </p:txBody>
      </p:sp>
    </p:spTree>
    <p:extLst>
      <p:ext uri="{BB962C8B-B14F-4D97-AF65-F5344CB8AC3E}">
        <p14:creationId xmlns:p14="http://schemas.microsoft.com/office/powerpoint/2010/main" val="286666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xEl>
                                              <p:pRg st="0" end="0"/>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6">
                                            <p:txEl>
                                              <p:pRg st="6" end="6"/>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7110" name="Rectangle 6"/>
          <p:cNvSpPr>
            <a:spLocks noGrp="1" noChangeArrowheads="1"/>
          </p:cNvSpPr>
          <p:nvPr>
            <p:ph type="title"/>
          </p:nvPr>
        </p:nvSpPr>
        <p:spPr/>
        <p:txBody>
          <a:bodyPr/>
          <a:lstStyle/>
          <a:p>
            <a:r>
              <a:rPr lang="en-US" dirty="0"/>
              <a:t>Mathematical Properties of FP Add</a:t>
            </a:r>
          </a:p>
        </p:txBody>
      </p:sp>
      <p:sp>
        <p:nvSpPr>
          <p:cNvPr id="687111" name="Rectangle 7"/>
          <p:cNvSpPr>
            <a:spLocks noGrp="1" noChangeArrowheads="1"/>
          </p:cNvSpPr>
          <p:nvPr>
            <p:ph idx="1"/>
          </p:nvPr>
        </p:nvSpPr>
        <p:spPr/>
        <p:txBody>
          <a:bodyPr/>
          <a:lstStyle/>
          <a:p>
            <a:r>
              <a:rPr lang="en-US" sz="2400" dirty="0"/>
              <a:t>Compare to those of </a:t>
            </a:r>
            <a:r>
              <a:rPr lang="en-US" sz="2400" dirty="0" err="1"/>
              <a:t>Abelian</a:t>
            </a:r>
            <a:r>
              <a:rPr lang="en-US" sz="2400" dirty="0"/>
              <a:t> Group</a:t>
            </a:r>
          </a:p>
          <a:p>
            <a:pPr lvl="1"/>
            <a:r>
              <a:rPr lang="en-US" sz="2000" dirty="0"/>
              <a:t>Closed under addition? YES		</a:t>
            </a:r>
          </a:p>
          <a:p>
            <a:pPr lvl="2"/>
            <a:r>
              <a:rPr lang="en-US" sz="1800" dirty="0"/>
              <a:t>But may generate infinity or </a:t>
            </a:r>
            <a:r>
              <a:rPr lang="en-US" sz="1800" dirty="0" err="1"/>
              <a:t>NaN</a:t>
            </a:r>
            <a:endParaRPr lang="en-US" sz="1800" dirty="0"/>
          </a:p>
          <a:p>
            <a:pPr lvl="1"/>
            <a:r>
              <a:rPr lang="en-US" sz="2000" dirty="0"/>
              <a:t>Commutative? YES</a:t>
            </a:r>
          </a:p>
          <a:p>
            <a:pPr lvl="1"/>
            <a:r>
              <a:rPr lang="en-US" sz="2000" dirty="0">
                <a:solidFill>
                  <a:srgbClr val="FF0000"/>
                </a:solidFill>
              </a:rPr>
              <a:t>Associative? NO</a:t>
            </a:r>
          </a:p>
          <a:p>
            <a:pPr lvl="2"/>
            <a:r>
              <a:rPr lang="en-US" sz="1800" dirty="0"/>
              <a:t>Overflow and inexactness of rounding</a:t>
            </a:r>
          </a:p>
          <a:p>
            <a:pPr lvl="3"/>
            <a:r>
              <a:rPr lang="en-US" sz="1600" dirty="0"/>
              <a:t>(3.14+1e10)-1e10=0 (rounding)</a:t>
            </a:r>
          </a:p>
          <a:p>
            <a:pPr lvl="3"/>
            <a:r>
              <a:rPr lang="en-US" sz="1600" dirty="0"/>
              <a:t>3.14+(1e10-1e10)=3.14</a:t>
            </a:r>
          </a:p>
          <a:p>
            <a:pPr lvl="1"/>
            <a:r>
              <a:rPr lang="en-US" sz="2000" dirty="0"/>
              <a:t>0 is additive identity? YES</a:t>
            </a:r>
          </a:p>
          <a:p>
            <a:pPr lvl="1"/>
            <a:r>
              <a:rPr lang="en-US" sz="2000" dirty="0"/>
              <a:t>Every element has additive inverse? ALMOST</a:t>
            </a:r>
          </a:p>
          <a:p>
            <a:pPr lvl="2"/>
            <a:r>
              <a:rPr lang="en-US" sz="1800" dirty="0"/>
              <a:t>Except for infinities &amp; </a:t>
            </a:r>
            <a:r>
              <a:rPr lang="en-US" sz="1800" dirty="0" err="1"/>
              <a:t>NaNs</a:t>
            </a:r>
            <a:endParaRPr lang="en-US" sz="1800" dirty="0"/>
          </a:p>
          <a:p>
            <a:r>
              <a:rPr lang="en-US" sz="2400" dirty="0" err="1"/>
              <a:t>Monotonicity</a:t>
            </a:r>
            <a:endParaRPr lang="en-US" sz="2400" dirty="0"/>
          </a:p>
          <a:p>
            <a:pPr lvl="1"/>
            <a:r>
              <a:rPr lang="en-US" sz="2000" dirty="0"/>
              <a:t>a ≥ b </a:t>
            </a:r>
            <a:r>
              <a:rPr lang="en-US" sz="2000" dirty="0">
                <a:sym typeface="Symbol" pitchFamily="18" charset="2"/>
              </a:rPr>
              <a:t></a:t>
            </a:r>
            <a:r>
              <a:rPr lang="en-US" sz="2000" dirty="0"/>
              <a:t> </a:t>
            </a:r>
            <a:r>
              <a:rPr lang="en-US" sz="2000" dirty="0" err="1"/>
              <a:t>a+c</a:t>
            </a:r>
            <a:r>
              <a:rPr lang="en-US" sz="2000" dirty="0"/>
              <a:t> ≥ </a:t>
            </a:r>
            <a:r>
              <a:rPr lang="en-US" sz="2000" dirty="0" err="1"/>
              <a:t>b+c</a:t>
            </a:r>
            <a:r>
              <a:rPr lang="en-US" sz="2000" dirty="0"/>
              <a:t>?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C70CDBB6-F7D2-4AC4-BCFC-193F24FA8BD8}"/>
              </a:ext>
            </a:extLst>
          </p:cNvPr>
          <p:cNvSpPr>
            <a:spLocks noGrp="1"/>
          </p:cNvSpPr>
          <p:nvPr>
            <p:ph type="sldNum" sz="quarter" idx="12"/>
          </p:nvPr>
        </p:nvSpPr>
        <p:spPr/>
        <p:txBody>
          <a:bodyPr/>
          <a:lstStyle/>
          <a:p>
            <a:fld id="{0778C724-3839-4D76-A707-B4C23905D055}" type="slidenum">
              <a:rPr lang="en-US" smtClean="0"/>
              <a:t>62</a:t>
            </a:fld>
            <a:endParaRPr lang="en-US"/>
          </a:p>
        </p:txBody>
      </p:sp>
    </p:spTree>
    <p:extLst>
      <p:ext uri="{BB962C8B-B14F-4D97-AF65-F5344CB8AC3E}">
        <p14:creationId xmlns:p14="http://schemas.microsoft.com/office/powerpoint/2010/main" val="109058266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134" name="Rectangle 6"/>
          <p:cNvSpPr>
            <a:spLocks noGrp="1" noChangeArrowheads="1"/>
          </p:cNvSpPr>
          <p:nvPr>
            <p:ph type="title"/>
          </p:nvPr>
        </p:nvSpPr>
        <p:spPr/>
        <p:txBody>
          <a:bodyPr/>
          <a:lstStyle/>
          <a:p>
            <a:r>
              <a:rPr lang="en-US" dirty="0"/>
              <a:t>Mathematical Properties of </a:t>
            </a:r>
            <a:r>
              <a:rPr lang="en-US"/>
              <a:t>FP Multiplication</a:t>
            </a:r>
            <a:endParaRPr lang="en-US" dirty="0"/>
          </a:p>
        </p:txBody>
      </p:sp>
      <p:sp>
        <p:nvSpPr>
          <p:cNvPr id="688135" name="Rectangle 7"/>
          <p:cNvSpPr>
            <a:spLocks noGrp="1" noChangeArrowheads="1"/>
          </p:cNvSpPr>
          <p:nvPr>
            <p:ph idx="1"/>
          </p:nvPr>
        </p:nvSpPr>
        <p:spPr/>
        <p:txBody>
          <a:bodyPr/>
          <a:lstStyle/>
          <a:p>
            <a:r>
              <a:rPr lang="en-US" sz="2400" dirty="0"/>
              <a:t>Compare to commutative ring</a:t>
            </a:r>
          </a:p>
          <a:p>
            <a:pPr lvl="1"/>
            <a:r>
              <a:rPr lang="en-US" sz="2000" dirty="0"/>
              <a:t>Closed under multiplication?	YES</a:t>
            </a:r>
          </a:p>
          <a:p>
            <a:pPr lvl="2"/>
            <a:r>
              <a:rPr lang="en-US" sz="1800" dirty="0"/>
              <a:t>But may generate infinity or </a:t>
            </a:r>
            <a:r>
              <a:rPr lang="en-US" sz="1800" dirty="0" err="1"/>
              <a:t>NaN</a:t>
            </a:r>
            <a:endParaRPr lang="en-US" sz="1800" dirty="0"/>
          </a:p>
          <a:p>
            <a:pPr lvl="1"/>
            <a:r>
              <a:rPr lang="en-US" sz="2000" dirty="0"/>
              <a:t>Multiplication Commutative?	YES</a:t>
            </a:r>
          </a:p>
          <a:p>
            <a:pPr lvl="1"/>
            <a:r>
              <a:rPr lang="en-US" sz="2000" dirty="0"/>
              <a:t>Multiplication is Associative?	NO</a:t>
            </a:r>
          </a:p>
          <a:p>
            <a:pPr lvl="2"/>
            <a:r>
              <a:rPr lang="en-US" sz="1800" dirty="0"/>
              <a:t>Possibility of overflow, inexactness of rounding</a:t>
            </a:r>
          </a:p>
          <a:p>
            <a:pPr lvl="1"/>
            <a:r>
              <a:rPr lang="en-US" sz="2000" dirty="0"/>
              <a:t>1 is multiplicative identity?	YES</a:t>
            </a:r>
          </a:p>
          <a:p>
            <a:pPr lvl="1"/>
            <a:r>
              <a:rPr lang="en-US" sz="2000" dirty="0">
                <a:solidFill>
                  <a:srgbClr val="FF0000"/>
                </a:solidFill>
              </a:rPr>
              <a:t>Multiplication distributes over addition?	NO</a:t>
            </a:r>
          </a:p>
          <a:p>
            <a:pPr lvl="2"/>
            <a:r>
              <a:rPr lang="en-US" sz="1800" dirty="0"/>
              <a:t>Possibility of overflow, inexactness of rounding</a:t>
            </a:r>
          </a:p>
          <a:p>
            <a:r>
              <a:rPr lang="en-US" sz="2400" dirty="0" err="1"/>
              <a:t>Monotonicity</a:t>
            </a:r>
            <a:endParaRPr lang="en-US" sz="2400" dirty="0"/>
          </a:p>
          <a:p>
            <a:pPr lvl="1"/>
            <a:r>
              <a:rPr lang="en-US" sz="2000" dirty="0"/>
              <a:t>a ≥ b  &amp; c ≥ 0  </a:t>
            </a:r>
            <a:r>
              <a:rPr lang="en-US" sz="2000" dirty="0">
                <a:sym typeface="Symbol" pitchFamily="18" charset="2"/>
              </a:rPr>
              <a:t></a:t>
            </a:r>
            <a:r>
              <a:rPr lang="en-US" sz="2000" dirty="0"/>
              <a:t> a *c ≥ b *c?	ALMOST</a:t>
            </a:r>
          </a:p>
          <a:p>
            <a:pPr lvl="2"/>
            <a:r>
              <a:rPr lang="en-US" sz="1800" dirty="0"/>
              <a:t>Except for </a:t>
            </a:r>
            <a:r>
              <a:rPr lang="en-US" sz="1800" dirty="0" err="1"/>
              <a:t>NaNs</a:t>
            </a:r>
            <a:endParaRPr lang="en-US" sz="1800" dirty="0"/>
          </a:p>
        </p:txBody>
      </p:sp>
      <p:sp>
        <p:nvSpPr>
          <p:cNvPr id="2" name="Slide Number Placeholder 1">
            <a:extLst>
              <a:ext uri="{FF2B5EF4-FFF2-40B4-BE49-F238E27FC236}">
                <a16:creationId xmlns:a16="http://schemas.microsoft.com/office/drawing/2014/main" id="{6386FFEB-56FD-4FCA-BBA8-07FC0845A7A1}"/>
              </a:ext>
            </a:extLst>
          </p:cNvPr>
          <p:cNvSpPr>
            <a:spLocks noGrp="1"/>
          </p:cNvSpPr>
          <p:nvPr>
            <p:ph type="sldNum" sz="quarter" idx="12"/>
          </p:nvPr>
        </p:nvSpPr>
        <p:spPr/>
        <p:txBody>
          <a:bodyPr/>
          <a:lstStyle/>
          <a:p>
            <a:fld id="{0778C724-3839-4D76-A707-B4C23905D055}" type="slidenum">
              <a:rPr lang="en-US" smtClean="0"/>
              <a:t>63</a:t>
            </a:fld>
            <a:endParaRPr lang="en-US"/>
          </a:p>
        </p:txBody>
      </p:sp>
    </p:spTree>
    <p:extLst>
      <p:ext uri="{BB962C8B-B14F-4D97-AF65-F5344CB8AC3E}">
        <p14:creationId xmlns:p14="http://schemas.microsoft.com/office/powerpoint/2010/main" val="18977113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02" name="Rectangle 2"/>
          <p:cNvSpPr>
            <a:spLocks noGrp="1" noChangeArrowheads="1"/>
          </p:cNvSpPr>
          <p:nvPr>
            <p:ph type="title"/>
          </p:nvPr>
        </p:nvSpPr>
        <p:spPr/>
        <p:txBody>
          <a:bodyPr/>
          <a:lstStyle/>
          <a:p>
            <a:r>
              <a:rPr lang="en-US" dirty="0"/>
              <a:t>Fractional Binary Numbers</a:t>
            </a:r>
          </a:p>
        </p:txBody>
      </p:sp>
      <p:sp>
        <p:nvSpPr>
          <p:cNvPr id="665603" name="Rectangle 3"/>
          <p:cNvSpPr>
            <a:spLocks noGrp="1" noChangeArrowheads="1"/>
          </p:cNvSpPr>
          <p:nvPr>
            <p:ph idx="1"/>
          </p:nvPr>
        </p:nvSpPr>
        <p:spPr/>
        <p:txBody>
          <a:bodyPr/>
          <a:lstStyle/>
          <a:p>
            <a:r>
              <a:rPr lang="en-US" sz="2400" dirty="0"/>
              <a:t>Representation</a:t>
            </a:r>
          </a:p>
          <a:p>
            <a:pPr lvl="1"/>
            <a:r>
              <a:rPr lang="en-US" sz="2000" dirty="0"/>
              <a:t>Bits to right of “binary point” represent fractional powers of 2</a:t>
            </a:r>
          </a:p>
          <a:p>
            <a:pPr lvl="1"/>
            <a:r>
              <a:rPr lang="en-US" sz="2000" dirty="0"/>
              <a:t>Represents rational number:</a:t>
            </a:r>
          </a:p>
        </p:txBody>
      </p:sp>
      <p:grpSp>
        <p:nvGrpSpPr>
          <p:cNvPr id="665604" name="Group 4"/>
          <p:cNvGrpSpPr>
            <a:grpSpLocks/>
          </p:cNvGrpSpPr>
          <p:nvPr/>
        </p:nvGrpSpPr>
        <p:grpSpPr bwMode="auto">
          <a:xfrm>
            <a:off x="3048000" y="4167196"/>
            <a:ext cx="5029200" cy="622302"/>
            <a:chOff x="970" y="1560"/>
            <a:chExt cx="3168" cy="392"/>
          </a:xfrm>
        </p:grpSpPr>
        <p:sp>
          <p:nvSpPr>
            <p:cNvPr id="665605" name="Rectangle 5"/>
            <p:cNvSpPr>
              <a:spLocks noChangeArrowheads="1"/>
            </p:cNvSpPr>
            <p:nvPr/>
          </p:nvSpPr>
          <p:spPr bwMode="auto">
            <a:xfrm>
              <a:off x="9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endParaRPr lang="en-US" i="1">
                <a:latin typeface="Times" pitchFamily="18" charset="0"/>
              </a:endParaRPr>
            </a:p>
          </p:txBody>
        </p:sp>
        <p:sp>
          <p:nvSpPr>
            <p:cNvPr id="665606" name="Rectangle 6"/>
            <p:cNvSpPr>
              <a:spLocks noChangeArrowheads="1"/>
            </p:cNvSpPr>
            <p:nvPr/>
          </p:nvSpPr>
          <p:spPr bwMode="auto">
            <a:xfrm>
              <a:off x="12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i="1" baseline="-25000">
                  <a:latin typeface="Times" pitchFamily="18" charset="0"/>
                </a:rPr>
                <a:t>i</a:t>
              </a:r>
              <a:r>
                <a:rPr lang="en-US" baseline="-25000">
                  <a:latin typeface="Times" pitchFamily="18" charset="0"/>
                </a:rPr>
                <a:t>–1</a:t>
              </a:r>
              <a:endParaRPr lang="en-US">
                <a:latin typeface="Times" pitchFamily="18" charset="0"/>
              </a:endParaRPr>
            </a:p>
          </p:txBody>
        </p:sp>
        <p:sp>
          <p:nvSpPr>
            <p:cNvPr id="665607" name="Rectangle 7"/>
            <p:cNvSpPr>
              <a:spLocks noChangeArrowheads="1"/>
            </p:cNvSpPr>
            <p:nvPr/>
          </p:nvSpPr>
          <p:spPr bwMode="auto">
            <a:xfrm>
              <a:off x="193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endParaRPr lang="en-US">
                <a:latin typeface="Times" pitchFamily="18" charset="0"/>
              </a:endParaRPr>
            </a:p>
          </p:txBody>
        </p:sp>
        <p:sp>
          <p:nvSpPr>
            <p:cNvPr id="665608" name="Rectangle 8"/>
            <p:cNvSpPr>
              <a:spLocks noChangeArrowheads="1"/>
            </p:cNvSpPr>
            <p:nvPr/>
          </p:nvSpPr>
          <p:spPr bwMode="auto">
            <a:xfrm>
              <a:off x="217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1</a:t>
              </a:r>
              <a:endParaRPr lang="en-US">
                <a:latin typeface="Times" pitchFamily="18" charset="0"/>
              </a:endParaRPr>
            </a:p>
          </p:txBody>
        </p:sp>
        <p:sp>
          <p:nvSpPr>
            <p:cNvPr id="665609" name="Rectangle 9"/>
            <p:cNvSpPr>
              <a:spLocks noChangeArrowheads="1"/>
            </p:cNvSpPr>
            <p:nvPr/>
          </p:nvSpPr>
          <p:spPr bwMode="auto">
            <a:xfrm>
              <a:off x="2410"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0</a:t>
              </a:r>
              <a:endParaRPr lang="en-US">
                <a:latin typeface="Times" pitchFamily="18" charset="0"/>
              </a:endParaRPr>
            </a:p>
          </p:txBody>
        </p:sp>
        <p:sp>
          <p:nvSpPr>
            <p:cNvPr id="665610" name="Rectangle 10"/>
            <p:cNvSpPr>
              <a:spLocks noChangeArrowheads="1"/>
            </p:cNvSpPr>
            <p:nvPr/>
          </p:nvSpPr>
          <p:spPr bwMode="auto">
            <a:xfrm>
              <a:off x="26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dirty="0">
                  <a:latin typeface="Times" pitchFamily="18" charset="0"/>
                </a:rPr>
                <a:t>b</a:t>
              </a:r>
              <a:r>
                <a:rPr lang="en-US" baseline="-25000" dirty="0">
                  <a:latin typeface="Times" pitchFamily="18" charset="0"/>
                </a:rPr>
                <a:t>–1</a:t>
              </a:r>
              <a:endParaRPr lang="en-US" i="1" baseline="-25000" dirty="0">
                <a:latin typeface="Times" pitchFamily="18" charset="0"/>
              </a:endParaRPr>
            </a:p>
          </p:txBody>
        </p:sp>
        <p:sp>
          <p:nvSpPr>
            <p:cNvPr id="665611" name="Rectangle 11"/>
            <p:cNvSpPr>
              <a:spLocks noChangeArrowheads="1"/>
            </p:cNvSpPr>
            <p:nvPr/>
          </p:nvSpPr>
          <p:spPr bwMode="auto">
            <a:xfrm>
              <a:off x="293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–2</a:t>
              </a:r>
            </a:p>
          </p:txBody>
        </p:sp>
        <p:sp>
          <p:nvSpPr>
            <p:cNvPr id="665612" name="Rectangle 12"/>
            <p:cNvSpPr>
              <a:spLocks noChangeArrowheads="1"/>
            </p:cNvSpPr>
            <p:nvPr/>
          </p:nvSpPr>
          <p:spPr bwMode="auto">
            <a:xfrm>
              <a:off x="317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–3</a:t>
              </a:r>
            </a:p>
          </p:txBody>
        </p:sp>
        <p:sp>
          <p:nvSpPr>
            <p:cNvPr id="665613" name="Rectangle 13"/>
            <p:cNvSpPr>
              <a:spLocks noChangeArrowheads="1"/>
            </p:cNvSpPr>
            <p:nvPr/>
          </p:nvSpPr>
          <p:spPr bwMode="auto">
            <a:xfrm>
              <a:off x="3898" y="1616"/>
              <a:ext cx="240" cy="336"/>
            </a:xfrm>
            <a:prstGeom prst="rect">
              <a:avLst/>
            </a:prstGeom>
            <a:solidFill>
              <a:schemeClr val="bg1"/>
            </a:solidFill>
            <a:ln w="25400">
              <a:noFill/>
              <a:miter lim="800000"/>
              <a:headEnd/>
              <a:tailEnd/>
            </a:ln>
            <a:effectLst/>
          </p:spPr>
          <p:txBody>
            <a:bodyPr wrap="none" anchor="ctr"/>
            <a:lstStyle/>
            <a:p>
              <a:pPr algn="ctr" eaLnBrk="0" hangingPunct="0"/>
              <a:r>
                <a:rPr lang="en-US" i="1">
                  <a:latin typeface="Times" pitchFamily="18" charset="0"/>
                </a:rPr>
                <a:t>b</a:t>
              </a:r>
              <a:r>
                <a:rPr lang="en-US" baseline="-25000">
                  <a:latin typeface="Times" pitchFamily="18" charset="0"/>
                </a:rPr>
                <a:t>–</a:t>
              </a:r>
              <a:r>
                <a:rPr lang="en-US" i="1" baseline="-25000">
                  <a:latin typeface="Times" pitchFamily="18" charset="0"/>
                </a:rPr>
                <a:t>j</a:t>
              </a:r>
              <a:endParaRPr lang="en-US" baseline="-25000">
                <a:latin typeface="Times" pitchFamily="18" charset="0"/>
              </a:endParaRPr>
            </a:p>
          </p:txBody>
        </p:sp>
        <p:sp>
          <p:nvSpPr>
            <p:cNvPr id="665614" name="Rectangle 14"/>
            <p:cNvSpPr>
              <a:spLocks noChangeArrowheads="1"/>
            </p:cNvSpPr>
            <p:nvPr/>
          </p:nvSpPr>
          <p:spPr bwMode="auto">
            <a:xfrm>
              <a:off x="3418"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5" name="Rectangle 15"/>
            <p:cNvSpPr>
              <a:spLocks noChangeArrowheads="1"/>
            </p:cNvSpPr>
            <p:nvPr/>
          </p:nvSpPr>
          <p:spPr bwMode="auto">
            <a:xfrm>
              <a:off x="1450" y="1616"/>
              <a:ext cx="480" cy="336"/>
            </a:xfrm>
            <a:prstGeom prst="rect">
              <a:avLst/>
            </a:prstGeom>
            <a:solidFill>
              <a:schemeClr val="bg1"/>
            </a:solidFill>
            <a:ln w="25400">
              <a:noFill/>
              <a:miter lim="800000"/>
              <a:headEnd/>
              <a:tailEnd/>
            </a:ln>
            <a:effectLst/>
          </p:spPr>
          <p:txBody>
            <a:bodyPr wrap="none" anchor="ctr"/>
            <a:lstStyle/>
            <a:p>
              <a:pPr algn="ctr" eaLnBrk="0" hangingPunct="0"/>
              <a:r>
                <a:rPr lang="en-US">
                  <a:latin typeface="Times" pitchFamily="18" charset="0"/>
                </a:rPr>
                <a:t>• • •</a:t>
              </a:r>
            </a:p>
          </p:txBody>
        </p:sp>
        <p:sp>
          <p:nvSpPr>
            <p:cNvPr id="665616" name="Rectangle 16"/>
            <p:cNvSpPr>
              <a:spLocks noChangeArrowheads="1"/>
            </p:cNvSpPr>
            <p:nvPr/>
          </p:nvSpPr>
          <p:spPr bwMode="auto">
            <a:xfrm>
              <a:off x="2640" y="1560"/>
              <a:ext cx="48" cy="336"/>
            </a:xfrm>
            <a:prstGeom prst="rect">
              <a:avLst/>
            </a:prstGeom>
            <a:solidFill>
              <a:schemeClr val="bg1"/>
            </a:solidFill>
            <a:ln w="25400">
              <a:noFill/>
              <a:miter lim="800000"/>
              <a:headEnd/>
              <a:tailEnd/>
            </a:ln>
            <a:effectLst/>
          </p:spPr>
          <p:txBody>
            <a:bodyPr wrap="none" anchor="ctr"/>
            <a:lstStyle/>
            <a:p>
              <a:pPr algn="ctr" eaLnBrk="0" hangingPunct="0"/>
              <a:r>
                <a:rPr lang="en-US" sz="4400" b="1" dirty="0">
                  <a:latin typeface="Times" pitchFamily="18" charset="0"/>
                </a:rPr>
                <a:t>.</a:t>
              </a:r>
              <a:endParaRPr lang="en-US" sz="4400" dirty="0">
                <a:latin typeface="Times" pitchFamily="18" charset="0"/>
              </a:endParaRPr>
            </a:p>
          </p:txBody>
        </p:sp>
      </p:grpSp>
      <p:grpSp>
        <p:nvGrpSpPr>
          <p:cNvPr id="2" name="Group 1"/>
          <p:cNvGrpSpPr/>
          <p:nvPr/>
        </p:nvGrpSpPr>
        <p:grpSpPr>
          <a:xfrm>
            <a:off x="5470525" y="3976688"/>
            <a:ext cx="907778" cy="381000"/>
            <a:chOff x="3946525" y="3976688"/>
            <a:chExt cx="907778" cy="381000"/>
          </a:xfrm>
        </p:grpSpPr>
        <p:sp>
          <p:nvSpPr>
            <p:cNvPr id="665617" name="Text Box 17"/>
            <p:cNvSpPr txBox="1">
              <a:spLocks noChangeArrowheads="1"/>
            </p:cNvSpPr>
            <p:nvPr/>
          </p:nvSpPr>
          <p:spPr bwMode="auto">
            <a:xfrm>
              <a:off x="4135837" y="39766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0 </a:t>
              </a:r>
              <a:r>
                <a:rPr lang="en-US" dirty="0">
                  <a:solidFill>
                    <a:schemeClr val="accent1"/>
                  </a:solidFill>
                  <a:latin typeface="Times" pitchFamily="18" charset="0"/>
                </a:rPr>
                <a:t>= 1</a:t>
              </a:r>
              <a:endParaRPr lang="en-US" baseline="30000" dirty="0">
                <a:solidFill>
                  <a:schemeClr val="accent1"/>
                </a:solidFill>
                <a:latin typeface="Times" pitchFamily="18" charset="0"/>
              </a:endParaRPr>
            </a:p>
          </p:txBody>
        </p:sp>
        <p:sp>
          <p:nvSpPr>
            <p:cNvPr id="665622" name="Freeform 22"/>
            <p:cNvSpPr>
              <a:spLocks/>
            </p:cNvSpPr>
            <p:nvPr/>
          </p:nvSpPr>
          <p:spPr bwMode="auto">
            <a:xfrm>
              <a:off x="3946525" y="4179888"/>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3" name="Group 2"/>
          <p:cNvGrpSpPr/>
          <p:nvPr/>
        </p:nvGrpSpPr>
        <p:grpSpPr>
          <a:xfrm>
            <a:off x="5089525" y="3671888"/>
            <a:ext cx="1288778" cy="685800"/>
            <a:chOff x="3565525" y="3671888"/>
            <a:chExt cx="1288778" cy="685800"/>
          </a:xfrm>
        </p:grpSpPr>
        <p:sp>
          <p:nvSpPr>
            <p:cNvPr id="665618" name="Text Box 18"/>
            <p:cNvSpPr txBox="1">
              <a:spLocks noChangeArrowheads="1"/>
            </p:cNvSpPr>
            <p:nvPr/>
          </p:nvSpPr>
          <p:spPr bwMode="auto">
            <a:xfrm>
              <a:off x="4135837" y="36718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1 </a:t>
              </a:r>
              <a:r>
                <a:rPr lang="en-US" dirty="0">
                  <a:solidFill>
                    <a:schemeClr val="accent1"/>
                  </a:solidFill>
                  <a:latin typeface="Times" pitchFamily="18" charset="0"/>
                </a:rPr>
                <a:t>= 2</a:t>
              </a:r>
            </a:p>
          </p:txBody>
        </p:sp>
        <p:sp>
          <p:nvSpPr>
            <p:cNvPr id="665623" name="Freeform 23"/>
            <p:cNvSpPr>
              <a:spLocks/>
            </p:cNvSpPr>
            <p:nvPr/>
          </p:nvSpPr>
          <p:spPr bwMode="auto">
            <a:xfrm>
              <a:off x="3565525" y="3900488"/>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4" name="Group 3"/>
          <p:cNvGrpSpPr/>
          <p:nvPr/>
        </p:nvGrpSpPr>
        <p:grpSpPr>
          <a:xfrm>
            <a:off x="4708525" y="3367088"/>
            <a:ext cx="1669778" cy="990600"/>
            <a:chOff x="3184525" y="3367088"/>
            <a:chExt cx="1669778" cy="990600"/>
          </a:xfrm>
        </p:grpSpPr>
        <p:sp>
          <p:nvSpPr>
            <p:cNvPr id="665619" name="Text Box 19"/>
            <p:cNvSpPr txBox="1">
              <a:spLocks noChangeArrowheads="1"/>
            </p:cNvSpPr>
            <p:nvPr/>
          </p:nvSpPr>
          <p:spPr bwMode="auto">
            <a:xfrm>
              <a:off x="4135837" y="3367088"/>
              <a:ext cx="718466" cy="36933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baseline="30000" dirty="0">
                  <a:solidFill>
                    <a:schemeClr val="accent1"/>
                  </a:solidFill>
                  <a:latin typeface="Times" pitchFamily="18" charset="0"/>
                </a:rPr>
                <a:t>2 </a:t>
              </a:r>
              <a:r>
                <a:rPr lang="en-US" dirty="0">
                  <a:solidFill>
                    <a:schemeClr val="accent1"/>
                  </a:solidFill>
                  <a:latin typeface="Times" pitchFamily="18" charset="0"/>
                </a:rPr>
                <a:t>= 4</a:t>
              </a:r>
              <a:endParaRPr lang="en-US" baseline="30000" dirty="0">
                <a:solidFill>
                  <a:schemeClr val="accent1"/>
                </a:solidFill>
                <a:latin typeface="Times" pitchFamily="18" charset="0"/>
              </a:endParaRPr>
            </a:p>
          </p:txBody>
        </p:sp>
        <p:sp>
          <p:nvSpPr>
            <p:cNvPr id="665624" name="Freeform 24"/>
            <p:cNvSpPr>
              <a:spLocks/>
            </p:cNvSpPr>
            <p:nvPr/>
          </p:nvSpPr>
          <p:spPr bwMode="auto">
            <a:xfrm>
              <a:off x="3184525" y="3621088"/>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6" name="Group 5"/>
          <p:cNvGrpSpPr/>
          <p:nvPr/>
        </p:nvGrpSpPr>
        <p:grpSpPr>
          <a:xfrm>
            <a:off x="3184526" y="2452688"/>
            <a:ext cx="2855913" cy="1905000"/>
            <a:chOff x="1660525" y="2452688"/>
            <a:chExt cx="2855913" cy="1905000"/>
          </a:xfrm>
        </p:grpSpPr>
        <p:sp>
          <p:nvSpPr>
            <p:cNvPr id="665621" name="Text Box 21"/>
            <p:cNvSpPr txBox="1">
              <a:spLocks noChangeArrowheads="1"/>
            </p:cNvSpPr>
            <p:nvPr/>
          </p:nvSpPr>
          <p:spPr bwMode="auto">
            <a:xfrm>
              <a:off x="4175125" y="2452688"/>
              <a:ext cx="341313" cy="366712"/>
            </a:xfrm>
            <a:prstGeom prst="rect">
              <a:avLst/>
            </a:prstGeom>
            <a:noFill/>
            <a:ln w="25400">
              <a:noFill/>
              <a:miter lim="800000"/>
              <a:headEnd/>
              <a:tailEnd/>
            </a:ln>
            <a:effectLst/>
          </p:spPr>
          <p:txBody>
            <a:bodyPr wrap="none">
              <a:spAutoFit/>
            </a:bodyPr>
            <a:lstStyle/>
            <a:p>
              <a:pPr eaLnBrk="0" hangingPunct="0"/>
              <a:r>
                <a:rPr lang="en-US" dirty="0">
                  <a:solidFill>
                    <a:schemeClr val="accent1"/>
                  </a:solidFill>
                  <a:latin typeface="Times" pitchFamily="18" charset="0"/>
                </a:rPr>
                <a:t>2</a:t>
              </a:r>
              <a:r>
                <a:rPr lang="en-US" i="1" baseline="30000" dirty="0">
                  <a:solidFill>
                    <a:schemeClr val="accent1"/>
                  </a:solidFill>
                  <a:latin typeface="Times" pitchFamily="18" charset="0"/>
                </a:rPr>
                <a:t>i</a:t>
              </a:r>
              <a:endParaRPr lang="en-US" baseline="-25000" dirty="0">
                <a:solidFill>
                  <a:schemeClr val="accent1"/>
                </a:solidFill>
                <a:latin typeface="Times" pitchFamily="18" charset="0"/>
              </a:endParaRPr>
            </a:p>
          </p:txBody>
        </p:sp>
        <p:sp>
          <p:nvSpPr>
            <p:cNvPr id="665626" name="Freeform 26"/>
            <p:cNvSpPr>
              <a:spLocks/>
            </p:cNvSpPr>
            <p:nvPr/>
          </p:nvSpPr>
          <p:spPr bwMode="auto">
            <a:xfrm>
              <a:off x="1660525" y="2681288"/>
              <a:ext cx="2514600" cy="16764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grpSp>
      <p:grpSp>
        <p:nvGrpSpPr>
          <p:cNvPr id="5" name="Group 4"/>
          <p:cNvGrpSpPr/>
          <p:nvPr/>
        </p:nvGrpSpPr>
        <p:grpSpPr>
          <a:xfrm>
            <a:off x="3489326" y="2782888"/>
            <a:ext cx="2703513" cy="1574800"/>
            <a:chOff x="1965325" y="2782888"/>
            <a:chExt cx="2703513" cy="1574800"/>
          </a:xfrm>
        </p:grpSpPr>
        <p:sp>
          <p:nvSpPr>
            <p:cNvPr id="665620" name="Text Box 20"/>
            <p:cNvSpPr txBox="1">
              <a:spLocks noChangeArrowheads="1"/>
            </p:cNvSpPr>
            <p:nvPr/>
          </p:nvSpPr>
          <p:spPr bwMode="auto">
            <a:xfrm>
              <a:off x="4175125" y="2782888"/>
              <a:ext cx="493713" cy="366712"/>
            </a:xfrm>
            <a:prstGeom prst="rect">
              <a:avLst/>
            </a:prstGeom>
            <a:noFill/>
            <a:ln w="25400">
              <a:noFill/>
              <a:miter lim="800000"/>
              <a:headEnd/>
              <a:tailEnd/>
            </a:ln>
            <a:effectLst/>
          </p:spPr>
          <p:txBody>
            <a:bodyPr wrap="none">
              <a:spAutoFit/>
            </a:bodyPr>
            <a:lstStyle/>
            <a:p>
              <a:pPr eaLnBrk="0" hangingPunct="0"/>
              <a:r>
                <a:rPr lang="en-US">
                  <a:solidFill>
                    <a:schemeClr val="accent1"/>
                  </a:solidFill>
                  <a:latin typeface="Times" pitchFamily="18" charset="0"/>
                </a:rPr>
                <a:t>2</a:t>
              </a:r>
              <a:r>
                <a:rPr lang="en-US" i="1" baseline="30000">
                  <a:solidFill>
                    <a:schemeClr val="accent1"/>
                  </a:solidFill>
                  <a:latin typeface="Times" pitchFamily="18" charset="0"/>
                </a:rPr>
                <a:t>i</a:t>
              </a:r>
              <a:r>
                <a:rPr lang="en-US" baseline="30000">
                  <a:solidFill>
                    <a:schemeClr val="accent1"/>
                  </a:solidFill>
                  <a:latin typeface="Times" pitchFamily="18" charset="0"/>
                </a:rPr>
                <a:t>–1</a:t>
              </a:r>
              <a:endParaRPr lang="en-US" baseline="-25000">
                <a:solidFill>
                  <a:schemeClr val="accent1"/>
                </a:solidFill>
                <a:latin typeface="Times" pitchFamily="18" charset="0"/>
              </a:endParaRPr>
            </a:p>
          </p:txBody>
        </p:sp>
        <p:sp>
          <p:nvSpPr>
            <p:cNvPr id="665625" name="Freeform 25"/>
            <p:cNvSpPr>
              <a:spLocks/>
            </p:cNvSpPr>
            <p:nvPr/>
          </p:nvSpPr>
          <p:spPr bwMode="auto">
            <a:xfrm>
              <a:off x="1965325" y="2986088"/>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27" name="Rectangle 27"/>
            <p:cNvSpPr>
              <a:spLocks noChangeArrowheads="1"/>
            </p:cNvSpPr>
            <p:nvPr/>
          </p:nvSpPr>
          <p:spPr bwMode="auto">
            <a:xfrm>
              <a:off x="2286000" y="3519488"/>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grpSp>
      <p:grpSp>
        <p:nvGrpSpPr>
          <p:cNvPr id="7" name="Group 6"/>
          <p:cNvGrpSpPr/>
          <p:nvPr/>
        </p:nvGrpSpPr>
        <p:grpSpPr>
          <a:xfrm>
            <a:off x="4724240" y="4737100"/>
            <a:ext cx="1217773" cy="370920"/>
            <a:chOff x="3200240" y="4737100"/>
            <a:chExt cx="1217773" cy="370920"/>
          </a:xfrm>
        </p:grpSpPr>
        <p:sp>
          <p:nvSpPr>
            <p:cNvPr id="665628" name="Freeform 28"/>
            <p:cNvSpPr>
              <a:spLocks/>
            </p:cNvSpPr>
            <p:nvPr/>
          </p:nvSpPr>
          <p:spPr bwMode="auto">
            <a:xfrm rot="10800000">
              <a:off x="4173538" y="4737100"/>
              <a:ext cx="244475" cy="1778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3" name="Text Box 33"/>
            <p:cNvSpPr txBox="1">
              <a:spLocks noChangeArrowheads="1"/>
            </p:cNvSpPr>
            <p:nvPr/>
          </p:nvSpPr>
          <p:spPr bwMode="auto">
            <a:xfrm>
              <a:off x="3200240" y="47386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1/2 = 2</a:t>
              </a:r>
              <a:r>
                <a:rPr lang="en-US" baseline="30000" dirty="0">
                  <a:solidFill>
                    <a:schemeClr val="accent1"/>
                  </a:solidFill>
                  <a:latin typeface="Times" pitchFamily="18" charset="0"/>
                </a:rPr>
                <a:t>-1</a:t>
              </a:r>
            </a:p>
          </p:txBody>
        </p:sp>
      </p:grpSp>
      <p:grpSp>
        <p:nvGrpSpPr>
          <p:cNvPr id="8" name="Group 7"/>
          <p:cNvGrpSpPr/>
          <p:nvPr/>
        </p:nvGrpSpPr>
        <p:grpSpPr>
          <a:xfrm>
            <a:off x="4730590" y="4737100"/>
            <a:ext cx="1592423" cy="675720"/>
            <a:chOff x="3206590" y="4737100"/>
            <a:chExt cx="1592423" cy="675720"/>
          </a:xfrm>
        </p:grpSpPr>
        <p:sp>
          <p:nvSpPr>
            <p:cNvPr id="665629" name="Freeform 29"/>
            <p:cNvSpPr>
              <a:spLocks/>
            </p:cNvSpPr>
            <p:nvPr/>
          </p:nvSpPr>
          <p:spPr bwMode="auto">
            <a:xfrm rot="10800000">
              <a:off x="4189413" y="4737100"/>
              <a:ext cx="609600" cy="4572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4" name="Text Box 34"/>
            <p:cNvSpPr txBox="1">
              <a:spLocks noChangeArrowheads="1"/>
            </p:cNvSpPr>
            <p:nvPr/>
          </p:nvSpPr>
          <p:spPr bwMode="auto">
            <a:xfrm>
              <a:off x="3206590" y="5043488"/>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1/4 = 2</a:t>
              </a:r>
              <a:r>
                <a:rPr lang="en-US" baseline="30000" dirty="0">
                  <a:solidFill>
                    <a:schemeClr val="accent1"/>
                  </a:solidFill>
                  <a:latin typeface="Times" pitchFamily="18" charset="0"/>
                </a:rPr>
                <a:t>-2</a:t>
              </a:r>
              <a:endParaRPr lang="en-US" dirty="0">
                <a:solidFill>
                  <a:schemeClr val="accent1"/>
                </a:solidFill>
                <a:latin typeface="Times" pitchFamily="18" charset="0"/>
              </a:endParaRPr>
            </a:p>
          </p:txBody>
        </p:sp>
      </p:grpSp>
      <p:grpSp>
        <p:nvGrpSpPr>
          <p:cNvPr id="9" name="Group 8"/>
          <p:cNvGrpSpPr/>
          <p:nvPr/>
        </p:nvGrpSpPr>
        <p:grpSpPr>
          <a:xfrm>
            <a:off x="4730590" y="4737100"/>
            <a:ext cx="1973423" cy="994807"/>
            <a:chOff x="3206590" y="4737100"/>
            <a:chExt cx="1973423" cy="994807"/>
          </a:xfrm>
        </p:grpSpPr>
        <p:sp>
          <p:nvSpPr>
            <p:cNvPr id="665630" name="Freeform 30"/>
            <p:cNvSpPr>
              <a:spLocks/>
            </p:cNvSpPr>
            <p:nvPr/>
          </p:nvSpPr>
          <p:spPr bwMode="auto">
            <a:xfrm rot="10800000">
              <a:off x="4205288" y="4737100"/>
              <a:ext cx="974725" cy="736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5" name="Text Box 35"/>
            <p:cNvSpPr txBox="1">
              <a:spLocks noChangeArrowheads="1"/>
            </p:cNvSpPr>
            <p:nvPr/>
          </p:nvSpPr>
          <p:spPr bwMode="auto">
            <a:xfrm>
              <a:off x="3206590" y="5362575"/>
              <a:ext cx="968535" cy="369332"/>
            </a:xfrm>
            <a:prstGeom prst="rect">
              <a:avLst/>
            </a:prstGeom>
            <a:noFill/>
            <a:ln w="25400">
              <a:noFill/>
              <a:miter lim="800000"/>
              <a:headEnd/>
              <a:tailEnd/>
            </a:ln>
            <a:effectLst/>
          </p:spPr>
          <p:txBody>
            <a:bodyPr wrap="none">
              <a:spAutoFit/>
            </a:bodyPr>
            <a:lstStyle/>
            <a:p>
              <a:pPr algn="r" eaLnBrk="0" hangingPunct="0"/>
              <a:r>
                <a:rPr lang="en-US" dirty="0">
                  <a:solidFill>
                    <a:schemeClr val="accent1"/>
                  </a:solidFill>
                  <a:latin typeface="Times" pitchFamily="18" charset="0"/>
                </a:rPr>
                <a:t>1/8 = 2</a:t>
              </a:r>
              <a:r>
                <a:rPr lang="en-US" baseline="30000" dirty="0">
                  <a:solidFill>
                    <a:schemeClr val="accent1"/>
                  </a:solidFill>
                  <a:latin typeface="Times" pitchFamily="18" charset="0"/>
                </a:rPr>
                <a:t>-3</a:t>
              </a:r>
              <a:endParaRPr lang="en-US" dirty="0">
                <a:solidFill>
                  <a:schemeClr val="accent1"/>
                </a:solidFill>
                <a:latin typeface="Times" pitchFamily="18" charset="0"/>
              </a:endParaRPr>
            </a:p>
          </p:txBody>
        </p:sp>
      </p:grpSp>
      <p:grpSp>
        <p:nvGrpSpPr>
          <p:cNvPr id="10" name="Group 9"/>
          <p:cNvGrpSpPr/>
          <p:nvPr/>
        </p:nvGrpSpPr>
        <p:grpSpPr>
          <a:xfrm>
            <a:off x="5300663" y="4737100"/>
            <a:ext cx="2622550" cy="1587500"/>
            <a:chOff x="3776663" y="4737100"/>
            <a:chExt cx="2622550" cy="1587500"/>
          </a:xfrm>
        </p:grpSpPr>
        <p:sp>
          <p:nvSpPr>
            <p:cNvPr id="665631" name="Freeform 31"/>
            <p:cNvSpPr>
              <a:spLocks/>
            </p:cNvSpPr>
            <p:nvPr/>
          </p:nvSpPr>
          <p:spPr bwMode="auto">
            <a:xfrm rot="10800000">
              <a:off x="4189413" y="4737100"/>
              <a:ext cx="2209800" cy="1371600"/>
            </a:xfrm>
            <a:custGeom>
              <a:avLst/>
              <a:gdLst/>
              <a:ahLst/>
              <a:cxnLst>
                <a:cxn ang="0">
                  <a:pos x="144" y="0"/>
                </a:cxn>
                <a:cxn ang="0">
                  <a:pos x="0" y="0"/>
                </a:cxn>
                <a:cxn ang="0">
                  <a:pos x="0" y="96"/>
                </a:cxn>
              </a:cxnLst>
              <a:rect l="0" t="0" r="r" b="b"/>
              <a:pathLst>
                <a:path w="144" h="96">
                  <a:moveTo>
                    <a:pt x="144" y="0"/>
                  </a:moveTo>
                  <a:lnTo>
                    <a:pt x="0" y="0"/>
                  </a:lnTo>
                  <a:lnTo>
                    <a:pt x="0" y="96"/>
                  </a:lnTo>
                </a:path>
              </a:pathLst>
            </a:custGeom>
            <a:noFill/>
            <a:ln w="25400" cap="flat" cmpd="sng">
              <a:solidFill>
                <a:schemeClr val="bg2">
                  <a:lumMod val="75000"/>
                </a:schemeClr>
              </a:solidFill>
              <a:prstDash val="solid"/>
              <a:round/>
              <a:headEnd type="none" w="med" len="med"/>
              <a:tailEnd type="none" w="med" len="med"/>
            </a:ln>
            <a:effectLst/>
          </p:spPr>
          <p:txBody>
            <a:bodyPr wrap="none" anchor="ctr"/>
            <a:lstStyle/>
            <a:p>
              <a:endParaRPr lang="en-US"/>
            </a:p>
          </p:txBody>
        </p:sp>
        <p:sp>
          <p:nvSpPr>
            <p:cNvPr id="665632" name="Rectangle 32"/>
            <p:cNvSpPr>
              <a:spLocks noChangeArrowheads="1"/>
            </p:cNvSpPr>
            <p:nvPr/>
          </p:nvSpPr>
          <p:spPr bwMode="auto">
            <a:xfrm rot="10800000">
              <a:off x="5316538" y="5041900"/>
              <a:ext cx="762000" cy="533400"/>
            </a:xfrm>
            <a:prstGeom prst="rect">
              <a:avLst/>
            </a:prstGeom>
            <a:solidFill>
              <a:schemeClr val="bg1"/>
            </a:solidFill>
            <a:ln w="25400">
              <a:noFill/>
              <a:miter lim="800000"/>
              <a:headEnd/>
              <a:tailEnd/>
            </a:ln>
            <a:effectLst/>
          </p:spPr>
          <p:txBody>
            <a:bodyPr wrap="none" anchor="ctr"/>
            <a:lstStyle/>
            <a:p>
              <a:pPr algn="ctr" eaLnBrk="0" hangingPunct="0"/>
              <a:r>
                <a:rPr lang="en-US" dirty="0">
                  <a:latin typeface="Times" pitchFamily="18" charset="0"/>
                </a:rPr>
                <a:t>• • •</a:t>
              </a:r>
            </a:p>
          </p:txBody>
        </p:sp>
        <p:sp>
          <p:nvSpPr>
            <p:cNvPr id="665636" name="Text Box 36"/>
            <p:cNvSpPr txBox="1">
              <a:spLocks noChangeArrowheads="1"/>
            </p:cNvSpPr>
            <p:nvPr/>
          </p:nvSpPr>
          <p:spPr bwMode="auto">
            <a:xfrm>
              <a:off x="3776663" y="5957888"/>
              <a:ext cx="417512" cy="366712"/>
            </a:xfrm>
            <a:prstGeom prst="rect">
              <a:avLst/>
            </a:prstGeom>
            <a:noFill/>
            <a:ln w="25400">
              <a:noFill/>
              <a:miter lim="800000"/>
              <a:headEnd/>
              <a:tailEnd/>
            </a:ln>
            <a:effectLst/>
          </p:spPr>
          <p:txBody>
            <a:bodyPr wrap="none">
              <a:spAutoFit/>
            </a:bodyPr>
            <a:lstStyle/>
            <a:p>
              <a:pPr algn="r" eaLnBrk="0" hangingPunct="0"/>
              <a:r>
                <a:rPr lang="en-US">
                  <a:solidFill>
                    <a:schemeClr val="accent1"/>
                  </a:solidFill>
                  <a:latin typeface="Times" pitchFamily="18" charset="0"/>
                </a:rPr>
                <a:t>2</a:t>
              </a:r>
              <a:r>
                <a:rPr lang="en-US" baseline="30000">
                  <a:solidFill>
                    <a:schemeClr val="accent1"/>
                  </a:solidFill>
                  <a:latin typeface="Times" pitchFamily="18" charset="0"/>
                </a:rPr>
                <a:t>–</a:t>
              </a:r>
              <a:r>
                <a:rPr lang="en-US" i="1" baseline="30000">
                  <a:solidFill>
                    <a:schemeClr val="accent1"/>
                  </a:solidFill>
                  <a:latin typeface="Times" pitchFamily="18" charset="0"/>
                </a:rPr>
                <a:t>j</a:t>
              </a:r>
            </a:p>
          </p:txBody>
        </p:sp>
      </p:grpSp>
      <p:graphicFrame>
        <p:nvGraphicFramePr>
          <p:cNvPr id="665637" name="Object 37"/>
          <p:cNvGraphicFramePr>
            <a:graphicFrameLocks noChangeAspect="1"/>
          </p:cNvGraphicFramePr>
          <p:nvPr/>
        </p:nvGraphicFramePr>
        <p:xfrm>
          <a:off x="6781800" y="2590800"/>
          <a:ext cx="1295400" cy="940496"/>
        </p:xfrm>
        <a:graphic>
          <a:graphicData uri="http://schemas.openxmlformats.org/presentationml/2006/ole">
            <mc:AlternateContent xmlns:mc="http://schemas.openxmlformats.org/markup-compatibility/2006">
              <mc:Choice xmlns:v="urn:schemas-microsoft-com:vml" Requires="v">
                <p:oleObj spid="_x0000_s1049" name="Equation" r:id="rId4" imgW="927100" imgH="673100" progId="Equation.3">
                  <p:embed/>
                </p:oleObj>
              </mc:Choice>
              <mc:Fallback>
                <p:oleObj name="Equation" r:id="rId4" imgW="927100" imgH="673100" progId="Equation.3">
                  <p:embed/>
                  <p:pic>
                    <p:nvPicPr>
                      <p:cNvPr id="665637" name="Object 3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781800" y="2590800"/>
                        <a:ext cx="1295400" cy="940496"/>
                      </a:xfrm>
                      <a:prstGeom prst="rect">
                        <a:avLst/>
                      </a:prstGeom>
                      <a:noFill/>
                      <a:extLst>
                        <a:ext uri="{909E8E84-426E-40dd-AFC4-6F175D3DCCD1}">
                          <a14:hiddenFill xmlns:a14="http://schemas.microsoft.com/office/drawing/2010/main" xmlns="">
                            <a:solidFill>
                              <a:srgbClr val="FFFFFF"/>
                            </a:solidFill>
                          </a14:hiddenFill>
                        </a:ext>
                      </a:extLst>
                    </p:spPr>
                  </p:pic>
                </p:oleObj>
              </mc:Fallback>
            </mc:AlternateContent>
          </a:graphicData>
        </a:graphic>
      </p:graphicFrame>
      <p:sp>
        <p:nvSpPr>
          <p:cNvPr id="11" name="Slide Number Placeholder 10">
            <a:extLst>
              <a:ext uri="{FF2B5EF4-FFF2-40B4-BE49-F238E27FC236}">
                <a16:creationId xmlns:a16="http://schemas.microsoft.com/office/drawing/2014/main" id="{CD5E1A33-9CCD-475F-95AA-E24D67E5B834}"/>
              </a:ext>
            </a:extLst>
          </p:cNvPr>
          <p:cNvSpPr>
            <a:spLocks noGrp="1"/>
          </p:cNvSpPr>
          <p:nvPr>
            <p:ph type="sldNum" sz="quarter" idx="12"/>
          </p:nvPr>
        </p:nvSpPr>
        <p:spPr/>
        <p:txBody>
          <a:bodyPr/>
          <a:lstStyle/>
          <a:p>
            <a:fld id="{0778C724-3839-4D76-A707-B4C23905D055}" type="slidenum">
              <a:rPr lang="en-US" smtClean="0"/>
              <a:t>7</a:t>
            </a:fld>
            <a:endParaRPr lang="en-US"/>
          </a:p>
        </p:txBody>
      </p:sp>
    </p:spTree>
    <p:extLst>
      <p:ext uri="{BB962C8B-B14F-4D97-AF65-F5344CB8AC3E}">
        <p14:creationId xmlns:p14="http://schemas.microsoft.com/office/powerpoint/2010/main" val="198355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3"/>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4"/>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nodeType="after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nodeType="after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par>
                          <p:cTn id="29" fill="hold">
                            <p:stCondLst>
                              <p:cond delay="0"/>
                            </p:stCondLst>
                            <p:childTnLst>
                              <p:par>
                                <p:cTn id="30" presetID="1" presetClass="entr" presetSubtype="0" fill="hold" nodeType="afterEffect">
                                  <p:stCondLst>
                                    <p:cond delay="0"/>
                                  </p:stCondLst>
                                  <p:childTnLst>
                                    <p:set>
                                      <p:cBhvr>
                                        <p:cTn id="31"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6630" name="Rectangle 6"/>
          <p:cNvSpPr>
            <a:spLocks noGrp="1" noChangeArrowheads="1"/>
          </p:cNvSpPr>
          <p:nvPr>
            <p:ph type="title"/>
          </p:nvPr>
        </p:nvSpPr>
        <p:spPr/>
        <p:txBody>
          <a:bodyPr/>
          <a:lstStyle/>
          <a:p>
            <a:r>
              <a:rPr lang="en-US" dirty="0"/>
              <a:t>Fractional Binary Number Examples</a:t>
            </a:r>
          </a:p>
        </p:txBody>
      </p:sp>
      <p:sp>
        <p:nvSpPr>
          <p:cNvPr id="666631" name="Rectangle 7"/>
          <p:cNvSpPr>
            <a:spLocks noGrp="1" noChangeArrowheads="1"/>
          </p:cNvSpPr>
          <p:nvPr>
            <p:ph idx="1"/>
          </p:nvPr>
        </p:nvSpPr>
        <p:spPr/>
        <p:txBody>
          <a:bodyPr/>
          <a:lstStyle/>
          <a:p>
            <a:pPr lvl="1"/>
            <a:r>
              <a:rPr lang="en-US" sz="3200" dirty="0"/>
              <a:t>5+3/4		= 0b</a:t>
            </a:r>
          </a:p>
          <a:p>
            <a:pPr lvl="1"/>
            <a:endParaRPr lang="en-US" sz="3200" baseline="-25000" dirty="0"/>
          </a:p>
          <a:p>
            <a:pPr lvl="1"/>
            <a:endParaRPr lang="en-US" sz="3200" baseline="-25000" dirty="0"/>
          </a:p>
          <a:p>
            <a:pPr lvl="1"/>
            <a:r>
              <a:rPr lang="en-US" sz="3200" dirty="0"/>
              <a:t>2+7/8		= 0b</a:t>
            </a:r>
          </a:p>
          <a:p>
            <a:pPr lvl="1"/>
            <a:endParaRPr lang="en-US" sz="3200" baseline="-25000" dirty="0"/>
          </a:p>
          <a:p>
            <a:pPr lvl="1"/>
            <a:endParaRPr lang="en-US" sz="3200" baseline="-25000" dirty="0"/>
          </a:p>
          <a:p>
            <a:pPr lvl="1"/>
            <a:r>
              <a:rPr lang="en-US" sz="3200" dirty="0"/>
              <a:t>63/64		= 0b</a:t>
            </a:r>
            <a:endParaRPr lang="en-US" sz="3200" baseline="-25000" dirty="0"/>
          </a:p>
        </p:txBody>
      </p:sp>
      <p:sp>
        <p:nvSpPr>
          <p:cNvPr id="2" name="Slide Number Placeholder 1">
            <a:extLst>
              <a:ext uri="{FF2B5EF4-FFF2-40B4-BE49-F238E27FC236}">
                <a16:creationId xmlns:a16="http://schemas.microsoft.com/office/drawing/2014/main" id="{CB1E973F-9AA4-421D-A704-187BA5D7F0AA}"/>
              </a:ext>
            </a:extLst>
          </p:cNvPr>
          <p:cNvSpPr>
            <a:spLocks noGrp="1"/>
          </p:cNvSpPr>
          <p:nvPr>
            <p:ph type="sldNum" sz="quarter" idx="12"/>
          </p:nvPr>
        </p:nvSpPr>
        <p:spPr/>
        <p:txBody>
          <a:bodyPr/>
          <a:lstStyle/>
          <a:p>
            <a:fld id="{0778C724-3839-4D76-A707-B4C23905D055}" type="slidenum">
              <a:rPr lang="en-US" smtClean="0"/>
              <a:t>8</a:t>
            </a:fld>
            <a:endParaRPr lang="en-US"/>
          </a:p>
        </p:txBody>
      </p:sp>
      <p:sp>
        <p:nvSpPr>
          <p:cNvPr id="3" name="TextBox 2">
            <a:extLst>
              <a:ext uri="{FF2B5EF4-FFF2-40B4-BE49-F238E27FC236}">
                <a16:creationId xmlns:a16="http://schemas.microsoft.com/office/drawing/2014/main" id="{538302E6-9834-40AB-BFDB-8ED89B4A4503}"/>
              </a:ext>
            </a:extLst>
          </p:cNvPr>
          <p:cNvSpPr txBox="1"/>
          <p:nvPr/>
        </p:nvSpPr>
        <p:spPr>
          <a:xfrm>
            <a:off x="4216400" y="1092199"/>
            <a:ext cx="2654300" cy="584775"/>
          </a:xfrm>
          <a:prstGeom prst="rect">
            <a:avLst/>
          </a:prstGeom>
          <a:noFill/>
        </p:spPr>
        <p:txBody>
          <a:bodyPr wrap="square" rtlCol="0">
            <a:spAutoFit/>
          </a:bodyPr>
          <a:lstStyle/>
          <a:p>
            <a:r>
              <a:rPr lang="en-US" sz="3200" dirty="0"/>
              <a:t>101.</a:t>
            </a:r>
          </a:p>
        </p:txBody>
      </p:sp>
      <p:sp>
        <p:nvSpPr>
          <p:cNvPr id="6" name="TextBox 5">
            <a:extLst>
              <a:ext uri="{FF2B5EF4-FFF2-40B4-BE49-F238E27FC236}">
                <a16:creationId xmlns:a16="http://schemas.microsoft.com/office/drawing/2014/main" id="{B74390E5-A2F8-447E-A0C1-F0C55CE92F95}"/>
              </a:ext>
            </a:extLst>
          </p:cNvPr>
          <p:cNvSpPr txBox="1"/>
          <p:nvPr/>
        </p:nvSpPr>
        <p:spPr>
          <a:xfrm>
            <a:off x="4991099" y="1092200"/>
            <a:ext cx="654051" cy="584775"/>
          </a:xfrm>
          <a:prstGeom prst="rect">
            <a:avLst/>
          </a:prstGeom>
          <a:noFill/>
        </p:spPr>
        <p:txBody>
          <a:bodyPr wrap="square" rtlCol="0">
            <a:spAutoFit/>
          </a:bodyPr>
          <a:lstStyle/>
          <a:p>
            <a:r>
              <a:rPr lang="en-US" sz="3200" dirty="0"/>
              <a:t>11</a:t>
            </a:r>
          </a:p>
        </p:txBody>
      </p:sp>
      <p:sp>
        <p:nvSpPr>
          <p:cNvPr id="7" name="TextBox 6">
            <a:extLst>
              <a:ext uri="{FF2B5EF4-FFF2-40B4-BE49-F238E27FC236}">
                <a16:creationId xmlns:a16="http://schemas.microsoft.com/office/drawing/2014/main" id="{A4614AF2-1E09-4FBC-9B07-B15F276FDC87}"/>
              </a:ext>
            </a:extLst>
          </p:cNvPr>
          <p:cNvSpPr txBox="1"/>
          <p:nvPr/>
        </p:nvSpPr>
        <p:spPr>
          <a:xfrm>
            <a:off x="4241800" y="2310250"/>
            <a:ext cx="2654300" cy="584775"/>
          </a:xfrm>
          <a:prstGeom prst="rect">
            <a:avLst/>
          </a:prstGeom>
          <a:noFill/>
        </p:spPr>
        <p:txBody>
          <a:bodyPr wrap="square" rtlCol="0">
            <a:spAutoFit/>
          </a:bodyPr>
          <a:lstStyle/>
          <a:p>
            <a:r>
              <a:rPr lang="en-US" sz="3200" dirty="0"/>
              <a:t>10.111</a:t>
            </a:r>
          </a:p>
        </p:txBody>
      </p:sp>
      <p:sp>
        <p:nvSpPr>
          <p:cNvPr id="8" name="TextBox 7">
            <a:extLst>
              <a:ext uri="{FF2B5EF4-FFF2-40B4-BE49-F238E27FC236}">
                <a16:creationId xmlns:a16="http://schemas.microsoft.com/office/drawing/2014/main" id="{40216EA6-167E-467E-AC3F-5D2E246C3E7D}"/>
              </a:ext>
            </a:extLst>
          </p:cNvPr>
          <p:cNvSpPr txBox="1"/>
          <p:nvPr/>
        </p:nvSpPr>
        <p:spPr>
          <a:xfrm>
            <a:off x="4241800" y="3527725"/>
            <a:ext cx="2654300" cy="584775"/>
          </a:xfrm>
          <a:prstGeom prst="rect">
            <a:avLst/>
          </a:prstGeom>
          <a:noFill/>
        </p:spPr>
        <p:txBody>
          <a:bodyPr wrap="square" rtlCol="0">
            <a:spAutoFit/>
          </a:bodyPr>
          <a:lstStyle/>
          <a:p>
            <a:r>
              <a:rPr lang="en-US" sz="3200" dirty="0"/>
              <a:t>0.111111</a:t>
            </a:r>
          </a:p>
        </p:txBody>
      </p:sp>
      <p:sp>
        <p:nvSpPr>
          <p:cNvPr id="9" name="TextBox 8">
            <a:extLst>
              <a:ext uri="{FF2B5EF4-FFF2-40B4-BE49-F238E27FC236}">
                <a16:creationId xmlns:a16="http://schemas.microsoft.com/office/drawing/2014/main" id="{1E8BAA01-C5F6-463C-889B-7827D014110D}"/>
              </a:ext>
            </a:extLst>
          </p:cNvPr>
          <p:cNvSpPr txBox="1"/>
          <p:nvPr/>
        </p:nvSpPr>
        <p:spPr>
          <a:xfrm>
            <a:off x="7454900" y="1092199"/>
            <a:ext cx="3962400" cy="3108543"/>
          </a:xfrm>
          <a:prstGeom prst="rect">
            <a:avLst/>
          </a:prstGeom>
          <a:noFill/>
        </p:spPr>
        <p:txBody>
          <a:bodyPr wrap="square" rtlCol="0">
            <a:spAutoFit/>
          </a:bodyPr>
          <a:lstStyle/>
          <a:p>
            <a:r>
              <a:rPr lang="en-US" sz="2800" dirty="0"/>
              <a:t>Note:</a:t>
            </a:r>
          </a:p>
          <a:p>
            <a:endParaRPr lang="en-US" sz="2800" dirty="0"/>
          </a:p>
          <a:p>
            <a:r>
              <a:rPr lang="en-US" sz="2800" dirty="0"/>
              <a:t>This the number 3!</a:t>
            </a:r>
          </a:p>
          <a:p>
            <a:endParaRPr lang="en-US" sz="2800" dirty="0"/>
          </a:p>
          <a:p>
            <a:r>
              <a:rPr lang="en-US" sz="2800" dirty="0"/>
              <a:t>This is the number 7!</a:t>
            </a:r>
          </a:p>
          <a:p>
            <a:endParaRPr lang="en-US" sz="2800" dirty="0"/>
          </a:p>
          <a:p>
            <a:r>
              <a:rPr lang="en-US" sz="2800" dirty="0"/>
              <a:t>This is the number 63!</a:t>
            </a:r>
          </a:p>
        </p:txBody>
      </p:sp>
      <p:cxnSp>
        <p:nvCxnSpPr>
          <p:cNvPr id="11" name="Straight Arrow Connector 10">
            <a:extLst>
              <a:ext uri="{FF2B5EF4-FFF2-40B4-BE49-F238E27FC236}">
                <a16:creationId xmlns:a16="http://schemas.microsoft.com/office/drawing/2014/main" id="{2E92EA21-933A-433F-8A4D-E6311FE66086}"/>
              </a:ext>
            </a:extLst>
          </p:cNvPr>
          <p:cNvCxnSpPr>
            <a:cxnSpLocks/>
          </p:cNvCxnSpPr>
          <p:nvPr/>
        </p:nvCxnSpPr>
        <p:spPr>
          <a:xfrm flipH="1" flipV="1">
            <a:off x="5568950" y="1525360"/>
            <a:ext cx="1885950" cy="78489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25946551-16A9-45FE-99FC-8B952A777201}"/>
              </a:ext>
            </a:extLst>
          </p:cNvPr>
          <p:cNvCxnSpPr>
            <a:cxnSpLocks/>
          </p:cNvCxnSpPr>
          <p:nvPr/>
        </p:nvCxnSpPr>
        <p:spPr>
          <a:xfrm flipH="1" flipV="1">
            <a:off x="5645150" y="2646470"/>
            <a:ext cx="1809750" cy="423633"/>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E99046A-703D-49AC-9EF8-CA4E6DFDFE7A}"/>
              </a:ext>
            </a:extLst>
          </p:cNvPr>
          <p:cNvCxnSpPr>
            <a:cxnSpLocks/>
          </p:cNvCxnSpPr>
          <p:nvPr/>
        </p:nvCxnSpPr>
        <p:spPr>
          <a:xfrm flipH="1" flipV="1">
            <a:off x="6050548" y="3907856"/>
            <a:ext cx="1448802" cy="80571"/>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BF05F4A-167F-4A37-A018-5EDED987417A}"/>
              </a:ext>
            </a:extLst>
          </p:cNvPr>
          <p:cNvSpPr/>
          <p:nvPr/>
        </p:nvSpPr>
        <p:spPr>
          <a:xfrm>
            <a:off x="5080000" y="1143000"/>
            <a:ext cx="48895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6BE5217A-915C-4CF4-800C-906375C70B21}"/>
              </a:ext>
            </a:extLst>
          </p:cNvPr>
          <p:cNvSpPr/>
          <p:nvPr/>
        </p:nvSpPr>
        <p:spPr>
          <a:xfrm>
            <a:off x="4902200" y="2374900"/>
            <a:ext cx="6731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C36196E0-F0BE-4F2F-8A0B-7C3B156827EF}"/>
              </a:ext>
            </a:extLst>
          </p:cNvPr>
          <p:cNvSpPr/>
          <p:nvPr/>
        </p:nvSpPr>
        <p:spPr>
          <a:xfrm>
            <a:off x="4686300" y="3581400"/>
            <a:ext cx="1320800" cy="444500"/>
          </a:xfrm>
          <a:prstGeom prst="rect">
            <a:avLst/>
          </a:prstGeom>
          <a:noFill/>
          <a:ln w="381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42014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8"/>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8" grpId="0"/>
      <p:bldP spid="9" grpId="0"/>
      <p:bldP spid="17" grpId="0" animBg="1"/>
      <p:bldP spid="21" grpId="0" animBg="1"/>
      <p:bldP spid="2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01B00D-CE0B-4B44-B2A3-370D021F7CAB}"/>
              </a:ext>
            </a:extLst>
          </p:cNvPr>
          <p:cNvSpPr>
            <a:spLocks noGrp="1"/>
          </p:cNvSpPr>
          <p:nvPr>
            <p:ph type="title"/>
          </p:nvPr>
        </p:nvSpPr>
        <p:spPr/>
        <p:txBody>
          <a:bodyPr/>
          <a:lstStyle/>
          <a:p>
            <a:r>
              <a:rPr lang="en-US" dirty="0"/>
              <a:t>Real numbers are possible in binary</a:t>
            </a:r>
          </a:p>
        </p:txBody>
      </p:sp>
      <p:sp>
        <p:nvSpPr>
          <p:cNvPr id="3" name="Content Placeholder 2">
            <a:extLst>
              <a:ext uri="{FF2B5EF4-FFF2-40B4-BE49-F238E27FC236}">
                <a16:creationId xmlns:a16="http://schemas.microsoft.com/office/drawing/2014/main" id="{3A1599CD-881D-40B7-BCD3-F713C3B0B972}"/>
              </a:ext>
            </a:extLst>
          </p:cNvPr>
          <p:cNvSpPr>
            <a:spLocks noGrp="1"/>
          </p:cNvSpPr>
          <p:nvPr>
            <p:ph idx="1"/>
          </p:nvPr>
        </p:nvSpPr>
        <p:spPr>
          <a:xfrm>
            <a:off x="607594" y="1143000"/>
            <a:ext cx="11139905" cy="5029200"/>
          </a:xfrm>
        </p:spPr>
        <p:txBody>
          <a:bodyPr>
            <a:normAutofit lnSpcReduction="10000"/>
          </a:bodyPr>
          <a:lstStyle/>
          <a:p>
            <a:r>
              <a:rPr lang="en-US" dirty="0"/>
              <a:t>Some problems remain:</a:t>
            </a:r>
          </a:p>
          <a:p>
            <a:endParaRPr lang="en-US" dirty="0"/>
          </a:p>
          <a:p>
            <a:pPr marL="514350" indent="-514350">
              <a:buFont typeface="+mj-lt"/>
              <a:buAutoNum type="arabicPeriod"/>
            </a:pPr>
            <a:r>
              <a:rPr lang="en-US" dirty="0"/>
              <a:t>Computers are finite, but real numbers are not</a:t>
            </a:r>
          </a:p>
          <a:p>
            <a:pPr lvl="1"/>
            <a:r>
              <a:rPr lang="en-US" dirty="0"/>
              <a:t>Need to choose how many bits to use</a:t>
            </a:r>
          </a:p>
          <a:p>
            <a:pPr lvl="1"/>
            <a:r>
              <a:rPr lang="en-US" dirty="0"/>
              <a:t>Many decimal numbers would take infinite binary bits to represent perfectly</a:t>
            </a:r>
          </a:p>
          <a:p>
            <a:pPr lvl="2"/>
            <a:r>
              <a:rPr lang="en-US" dirty="0"/>
              <a:t>3.14</a:t>
            </a:r>
            <a:r>
              <a:rPr lang="en-US" baseline="-25000" dirty="0"/>
              <a:t>10</a:t>
            </a:r>
            <a:r>
              <a:rPr lang="en-US" dirty="0"/>
              <a:t> = 11.0010001111010111</a:t>
            </a:r>
            <a:r>
              <a:rPr lang="en-US" baseline="-25000" dirty="0"/>
              <a:t>2 </a:t>
            </a:r>
            <a:r>
              <a:rPr lang="en-US" dirty="0"/>
              <a:t>(we could keep going)</a:t>
            </a:r>
          </a:p>
          <a:p>
            <a:pPr lvl="1"/>
            <a:endParaRPr lang="en-US" dirty="0"/>
          </a:p>
          <a:p>
            <a:pPr marL="514350" indent="-514350">
              <a:buFont typeface="+mj-lt"/>
              <a:buAutoNum type="arabicPeriod"/>
            </a:pPr>
            <a:r>
              <a:rPr lang="en-US" dirty="0"/>
              <a:t>We also need to represent where the “binary point” is located</a:t>
            </a:r>
          </a:p>
          <a:p>
            <a:pPr lvl="1"/>
            <a:r>
              <a:rPr lang="en-US" dirty="0"/>
              <a:t>We’ll use some of our bits to do so</a:t>
            </a:r>
          </a:p>
          <a:p>
            <a:pPr lvl="1"/>
            <a:endParaRPr lang="en-US" dirty="0"/>
          </a:p>
          <a:p>
            <a:pPr marL="514350" indent="-514350">
              <a:buFont typeface="+mj-lt"/>
              <a:buAutoNum type="arabicPeriod"/>
            </a:pPr>
            <a:r>
              <a:rPr lang="en-US" dirty="0"/>
              <a:t>Should do signed numbers while we’re at it</a:t>
            </a:r>
          </a:p>
        </p:txBody>
      </p:sp>
      <p:sp>
        <p:nvSpPr>
          <p:cNvPr id="4" name="Slide Number Placeholder 3">
            <a:extLst>
              <a:ext uri="{FF2B5EF4-FFF2-40B4-BE49-F238E27FC236}">
                <a16:creationId xmlns:a16="http://schemas.microsoft.com/office/drawing/2014/main" id="{171ED0C9-C97D-4DE7-A213-64CC54EF4954}"/>
              </a:ext>
            </a:extLst>
          </p:cNvPr>
          <p:cNvSpPr>
            <a:spLocks noGrp="1"/>
          </p:cNvSpPr>
          <p:nvPr>
            <p:ph type="sldNum" sz="quarter" idx="12"/>
          </p:nvPr>
        </p:nvSpPr>
        <p:spPr/>
        <p:txBody>
          <a:bodyPr/>
          <a:lstStyle/>
          <a:p>
            <a:fld id="{0778C724-3839-4D76-A707-B4C23905D055}" type="slidenum">
              <a:rPr lang="en-US" smtClean="0"/>
              <a:t>9</a:t>
            </a:fld>
            <a:endParaRPr lang="en-US"/>
          </a:p>
        </p:txBody>
      </p:sp>
    </p:spTree>
    <p:extLst>
      <p:ext uri="{BB962C8B-B14F-4D97-AF65-F5344CB8AC3E}">
        <p14:creationId xmlns:p14="http://schemas.microsoft.com/office/powerpoint/2010/main" val="22172445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lass Slides">
  <a:themeElements>
    <a:clrScheme name="Custom Colors">
      <a:dk1>
        <a:sysClr val="windowText" lastClr="000000"/>
      </a:dk1>
      <a:lt1>
        <a:sysClr val="window" lastClr="FFFFFF"/>
      </a:lt1>
      <a:dk2>
        <a:srgbClr val="000000"/>
      </a:dk2>
      <a:lt2>
        <a:srgbClr val="FFFFFF"/>
      </a:lt2>
      <a:accent1>
        <a:srgbClr val="4472C4"/>
      </a:accent1>
      <a:accent2>
        <a:srgbClr val="ED7D31"/>
      </a:accent2>
      <a:accent3>
        <a:srgbClr val="FFC000"/>
      </a:accent3>
      <a:accent4>
        <a:srgbClr val="70AD47"/>
      </a:accent4>
      <a:accent5>
        <a:srgbClr val="954F72"/>
      </a:accent5>
      <a:accent6>
        <a:srgbClr val="A5A5A5"/>
      </a:accent6>
      <a:hlink>
        <a:srgbClr val="0563C1"/>
      </a:hlink>
      <a:folHlink>
        <a:srgbClr val="0563C1"/>
      </a:folHlink>
    </a:clrScheme>
    <a:fontScheme name="Custom Tahoma">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346_template.potx" id="{01D7DB3A-C6B7-43B3-8B0D-AE4B5EAE26AA}" vid="{73879976-79F9-4556-B0E5-A15670A283A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cs213_template</Template>
  <TotalTime>716</TotalTime>
  <Words>7100</Words>
  <Application>Microsoft Office PowerPoint</Application>
  <PresentationFormat>Widescreen</PresentationFormat>
  <Paragraphs>1303</Paragraphs>
  <Slides>63</Slides>
  <Notes>40</Notes>
  <HiddenSlides>0</HiddenSlides>
  <MMClips>0</MMClips>
  <ScaleCrop>false</ScaleCrop>
  <HeadingPairs>
    <vt:vector size="8" baseType="variant">
      <vt:variant>
        <vt:lpstr>Fonts Used</vt:lpstr>
      </vt:variant>
      <vt:variant>
        <vt:i4>15</vt:i4>
      </vt:variant>
      <vt:variant>
        <vt:lpstr>Theme</vt:lpstr>
      </vt:variant>
      <vt:variant>
        <vt:i4>1</vt:i4>
      </vt:variant>
      <vt:variant>
        <vt:lpstr>Embedded OLE Servers</vt:lpstr>
      </vt:variant>
      <vt:variant>
        <vt:i4>1</vt:i4>
      </vt:variant>
      <vt:variant>
        <vt:lpstr>Slide Titles</vt:lpstr>
      </vt:variant>
      <vt:variant>
        <vt:i4>63</vt:i4>
      </vt:variant>
    </vt:vector>
  </HeadingPairs>
  <TitlesOfParts>
    <vt:vector size="80" baseType="lpstr">
      <vt:lpstr>Arial</vt:lpstr>
      <vt:lpstr>Calibri</vt:lpstr>
      <vt:lpstr>Calibri Bold</vt:lpstr>
      <vt:lpstr>Calibri Bold Italic</vt:lpstr>
      <vt:lpstr>Cambria Math</vt:lpstr>
      <vt:lpstr>Courier</vt:lpstr>
      <vt:lpstr>Courier New</vt:lpstr>
      <vt:lpstr>Helvetica</vt:lpstr>
      <vt:lpstr>Monaco</vt:lpstr>
      <vt:lpstr>Symbol</vt:lpstr>
      <vt:lpstr>Tahoma</vt:lpstr>
      <vt:lpstr>Times</vt:lpstr>
      <vt:lpstr>Times New Roman</vt:lpstr>
      <vt:lpstr>Wingdings</vt:lpstr>
      <vt:lpstr>Wingdings 2</vt:lpstr>
      <vt:lpstr>Class Slides</vt:lpstr>
      <vt:lpstr>Equation</vt:lpstr>
      <vt:lpstr>Lecture 04 Floating Point</vt:lpstr>
      <vt:lpstr>Regarding in-person classes returning</vt:lpstr>
      <vt:lpstr>Administrivia</vt:lpstr>
      <vt:lpstr>Today’s Goals</vt:lpstr>
      <vt:lpstr>Outline</vt:lpstr>
      <vt:lpstr>Floating point numbers</vt:lpstr>
      <vt:lpstr>Fractional Binary Numbers</vt:lpstr>
      <vt:lpstr>Fractional Binary Number Examples</vt:lpstr>
      <vt:lpstr>Real numbers are possible in binary</vt:lpstr>
      <vt:lpstr>Outline</vt:lpstr>
      <vt:lpstr>IEEE Floating Point</vt:lpstr>
      <vt:lpstr>Floating Point Representation</vt:lpstr>
      <vt:lpstr>Floating Point Precision</vt:lpstr>
      <vt:lpstr>Categories for Encoded Values</vt:lpstr>
      <vt:lpstr>Categories for Encoded Values</vt:lpstr>
      <vt:lpstr>Normalized Numeric Values</vt:lpstr>
      <vt:lpstr>Decoding example for normalized floating point (32-bit)</vt:lpstr>
      <vt:lpstr>Normalized Encoding Example</vt:lpstr>
      <vt:lpstr>Normalized Numbers: Why These Choices?</vt:lpstr>
      <vt:lpstr>Question + Break</vt:lpstr>
      <vt:lpstr>Question + Break</vt:lpstr>
      <vt:lpstr>Live Practice</vt:lpstr>
      <vt:lpstr>Categories for Encoded Values</vt:lpstr>
      <vt:lpstr>Normalized floating point leaves a gap around zero</vt:lpstr>
      <vt:lpstr>Denormalized Values</vt:lpstr>
      <vt:lpstr>Categories for Encoded Values</vt:lpstr>
      <vt:lpstr>Special Values</vt:lpstr>
      <vt:lpstr>Floating Point in C</vt:lpstr>
      <vt:lpstr>Break + Summary of FP Real Number Encodings</vt:lpstr>
      <vt:lpstr>Outline</vt:lpstr>
      <vt:lpstr>Floating point examples</vt:lpstr>
      <vt:lpstr>Example: Tiny Floating Point</vt:lpstr>
      <vt:lpstr>Exponents for 8-bit tiny floats</vt:lpstr>
      <vt:lpstr>Dynamic Range of 8-bit tiny float</vt:lpstr>
      <vt:lpstr>Dynamic Range of 8-bit tiny float</vt:lpstr>
      <vt:lpstr>Dynamic Range of 8-bit tiny float</vt:lpstr>
      <vt:lpstr>Dynamic Range of 8-bit tiny float</vt:lpstr>
      <vt:lpstr>Dynamic Range of 8-bit tiny float</vt:lpstr>
      <vt:lpstr>Distribution of Values</vt:lpstr>
      <vt:lpstr>Distribution of Values (Close-up View)</vt:lpstr>
      <vt:lpstr>Outline</vt:lpstr>
      <vt:lpstr>Floating Point Operations</vt:lpstr>
      <vt:lpstr>Rounding</vt:lpstr>
      <vt:lpstr>Rounding</vt:lpstr>
      <vt:lpstr>Rounding</vt:lpstr>
      <vt:lpstr>Closer Look at Round-to-even</vt:lpstr>
      <vt:lpstr>Rounding Binary Numbers</vt:lpstr>
      <vt:lpstr>Mathematical Properties of FP Arithmetic</vt:lpstr>
      <vt:lpstr>Floating Point Summary</vt:lpstr>
      <vt:lpstr>Outline</vt:lpstr>
      <vt:lpstr>Outline</vt:lpstr>
      <vt:lpstr>Interesting Numbers for float/double</vt:lpstr>
      <vt:lpstr>Normalized Encoding Example</vt:lpstr>
      <vt:lpstr>Creating a Floating Point Number</vt:lpstr>
      <vt:lpstr>Step 1: Normalize</vt:lpstr>
      <vt:lpstr>Step 2: Rounding</vt:lpstr>
      <vt:lpstr>Step 3: Postnormalize</vt:lpstr>
      <vt:lpstr>Floating Point Puzzles</vt:lpstr>
      <vt:lpstr>Floating Point Puzzles</vt:lpstr>
      <vt:lpstr>Floating-Point Multiplication, Directly</vt:lpstr>
      <vt:lpstr>Floating-Point Addition, Directly</vt:lpstr>
      <vt:lpstr>Mathematical Properties of FP Add</vt:lpstr>
      <vt:lpstr>Mathematical Properties of FP Multiplication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04 Floating Point</dc:title>
  <dc:creator>Branden Ghena</dc:creator>
  <cp:lastModifiedBy>Branden Ghena</cp:lastModifiedBy>
  <cp:revision>61</cp:revision>
  <dcterms:created xsi:type="dcterms:W3CDTF">2021-04-12T22:55:42Z</dcterms:created>
  <dcterms:modified xsi:type="dcterms:W3CDTF">2022-01-13T17:05:27Z</dcterms:modified>
</cp:coreProperties>
</file>