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800" r:id="rId3"/>
    <p:sldId id="264" r:id="rId4"/>
    <p:sldId id="2284" r:id="rId5"/>
    <p:sldId id="786" r:id="rId6"/>
    <p:sldId id="787" r:id="rId7"/>
    <p:sldId id="2283" r:id="rId8"/>
    <p:sldId id="383" r:id="rId9"/>
    <p:sldId id="2285" r:id="rId10"/>
    <p:sldId id="734" r:id="rId11"/>
    <p:sldId id="747" r:id="rId12"/>
    <p:sldId id="749" r:id="rId13"/>
    <p:sldId id="772" r:id="rId14"/>
    <p:sldId id="790" r:id="rId15"/>
    <p:sldId id="791" r:id="rId16"/>
    <p:sldId id="717" r:id="rId17"/>
    <p:sldId id="752" r:id="rId18"/>
    <p:sldId id="753" r:id="rId19"/>
    <p:sldId id="754" r:id="rId20"/>
    <p:sldId id="755" r:id="rId21"/>
    <p:sldId id="756" r:id="rId22"/>
    <p:sldId id="778" r:id="rId23"/>
    <p:sldId id="718" r:id="rId24"/>
    <p:sldId id="792" r:id="rId25"/>
    <p:sldId id="2290" r:id="rId26"/>
    <p:sldId id="802" r:id="rId27"/>
    <p:sldId id="803" r:id="rId28"/>
    <p:sldId id="804" r:id="rId29"/>
    <p:sldId id="801" r:id="rId30"/>
    <p:sldId id="807" r:id="rId31"/>
    <p:sldId id="808" r:id="rId32"/>
    <p:sldId id="2289" r:id="rId33"/>
    <p:sldId id="2286" r:id="rId34"/>
    <p:sldId id="720" r:id="rId35"/>
    <p:sldId id="702" r:id="rId36"/>
    <p:sldId id="793" r:id="rId37"/>
    <p:sldId id="2291" r:id="rId38"/>
    <p:sldId id="794" r:id="rId39"/>
    <p:sldId id="795" r:id="rId40"/>
    <p:sldId id="704" r:id="rId41"/>
    <p:sldId id="759" r:id="rId42"/>
    <p:sldId id="760" r:id="rId43"/>
    <p:sldId id="796" r:id="rId44"/>
    <p:sldId id="706" r:id="rId45"/>
    <p:sldId id="705" r:id="rId46"/>
    <p:sldId id="797" r:id="rId47"/>
    <p:sldId id="708" r:id="rId48"/>
    <p:sldId id="723" r:id="rId49"/>
    <p:sldId id="711" r:id="rId50"/>
    <p:sldId id="387" r:id="rId51"/>
    <p:sldId id="819" r:id="rId52"/>
    <p:sldId id="816" r:id="rId53"/>
    <p:sldId id="813" r:id="rId54"/>
    <p:sldId id="815" r:id="rId55"/>
    <p:sldId id="817" r:id="rId56"/>
    <p:sldId id="818" r:id="rId57"/>
    <p:sldId id="2287" r:id="rId58"/>
    <p:sldId id="779" r:id="rId59"/>
    <p:sldId id="697" r:id="rId60"/>
    <p:sldId id="757" r:id="rId61"/>
    <p:sldId id="700" r:id="rId62"/>
    <p:sldId id="806" r:id="rId63"/>
    <p:sldId id="2288" r:id="rId64"/>
    <p:sldId id="799" r:id="rId65"/>
    <p:sldId id="724" r:id="rId66"/>
    <p:sldId id="730" r:id="rId67"/>
    <p:sldId id="725" r:id="rId68"/>
    <p:sldId id="729" r:id="rId69"/>
    <p:sldId id="727" r:id="rId70"/>
    <p:sldId id="777" r:id="rId71"/>
    <p:sldId id="731" r:id="rId72"/>
    <p:sldId id="765" r:id="rId73"/>
    <p:sldId id="766" r:id="rId74"/>
    <p:sldId id="770" r:id="rId75"/>
    <p:sldId id="77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0"/>
            <p14:sldId id="264"/>
          </p14:sldIdLst>
        </p14:section>
        <p14:section name="Viewing Assembly Code" id="{E9BCCCB9-CC0F-453F-8ACC-662093BAE821}">
          <p14:sldIdLst>
            <p14:sldId id="2284"/>
            <p14:sldId id="786"/>
            <p14:sldId id="787"/>
            <p14:sldId id="2283"/>
            <p14:sldId id="383"/>
          </p14:sldIdLst>
        </p14:section>
        <p14:section name="Branching" id="{B55B8E8C-5EAB-4A1E-A4E9-AE5E896E46FA}">
          <p14:sldIdLst>
            <p14:sldId id="2285"/>
            <p14:sldId id="734"/>
            <p14:sldId id="747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18"/>
            <p14:sldId id="792"/>
            <p14:sldId id="2290"/>
            <p14:sldId id="802"/>
            <p14:sldId id="803"/>
            <p14:sldId id="804"/>
            <p14:sldId id="801"/>
            <p14:sldId id="807"/>
            <p14:sldId id="808"/>
            <p14:sldId id="2289"/>
          </p14:sldIdLst>
        </p14:section>
        <p14:section name="Loops" id="{37E8911B-1CAF-420B-9C11-575C2028C085}">
          <p14:sldIdLst>
            <p14:sldId id="2286"/>
            <p14:sldId id="720"/>
            <p14:sldId id="702"/>
            <p14:sldId id="793"/>
            <p14:sldId id="2291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2287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2288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9" d="100"/>
          <a:sy n="79" d="100"/>
        </p:scale>
        <p:origin x="120" y="20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12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65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66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67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68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69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71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72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74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23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34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48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Conditional operations in (x86-64) assembly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312837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an instruction sets condition codes</a:t>
            </a:r>
          </a:p>
          <a:p>
            <a:pPr lvl="1"/>
            <a:r>
              <a:rPr lang="en-US" dirty="0"/>
              <a:t>Implicitly: any arithmetic (not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Explicitly: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Second, another instruction observes condition codes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does one thing or another depending on what it sees</a:t>
            </a:r>
          </a:p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>In the second category, we saw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b="1" dirty="0">
                <a:latin typeface="Courier New"/>
                <a:cs typeface="Courier New"/>
              </a:rPr>
              <a:t>set{e, ne, s, …} D</a:t>
            </a:r>
            <a:r>
              <a:rPr lang="en-US" dirty="0"/>
              <a:t>      evaluates condition, writes 0 or 1 to </a:t>
            </a:r>
            <a:r>
              <a:rPr lang="en-US" b="1" dirty="0">
                <a:latin typeface="Courier New"/>
                <a:cs typeface="Courier New"/>
              </a:rPr>
              <a:t>D</a:t>
            </a:r>
            <a:endParaRPr lang="en-US" b="1" dirty="0"/>
          </a:p>
          <a:p>
            <a:pPr marL="552450" lvl="1"/>
            <a:endParaRPr lang="en-US" dirty="0"/>
          </a:p>
          <a:p>
            <a:pPr marL="323850" lvl="1" indent="0">
              <a:buNone/>
            </a:pP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3075"/>
              </p:ext>
            </p:extLst>
          </p:nvPr>
        </p:nvGraphicFramePr>
        <p:xfrm>
          <a:off x="2819400" y="4412292"/>
          <a:ext cx="6096000" cy="19507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 . 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63EEA-953F-439A-BFC4-EB13C2D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30921-CC35-4A46-889A-BD8D7F9E06CF}"/>
              </a:ext>
            </a:extLst>
          </p:cNvPr>
          <p:cNvSpPr txBox="1"/>
          <p:nvPr/>
        </p:nvSpPr>
        <p:spPr>
          <a:xfrm>
            <a:off x="9288131" y="4312499"/>
            <a:ext cx="22922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SRC, DST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Asks question:</a:t>
            </a:r>
          </a:p>
          <a:p>
            <a:br>
              <a:rPr lang="en-US" dirty="0"/>
            </a:br>
            <a:r>
              <a:rPr lang="en-US" dirty="0"/>
              <a:t>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3172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410200" y="3625450"/>
            <a:ext cx="609600" cy="304800"/>
          </a:xfrm>
          <a:prstGeom prst="rightArrow">
            <a:avLst/>
          </a:prstGeom>
          <a:solidFill>
            <a:srgbClr val="8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232E-6 -1.62812E-6 L -4.74232E-6 0.037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232E-6 0.03793 L -4.74232E-6 0.082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8217 L -5.55556E-7 0.1157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597 L 0.00018 0.23796 " pathEditMode="relative" ptsTypes="AA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  <p:bldP spid="2" grpId="1" animBg="1"/>
      <p:bldP spid="2" grpId="2" animBg="1"/>
      <p:bldP spid="2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  <a:br>
              <a:rPr lang="en-US" dirty="0"/>
            </a:br>
            <a:r>
              <a:rPr lang="en-US" dirty="0"/>
              <a:t>(literal address)</a:t>
            </a:r>
            <a:br>
              <a:rPr lang="en-US" dirty="0"/>
            </a:br>
            <a:endParaRPr lang="en-US" dirty="0"/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“something simpler” is </a:t>
            </a:r>
            <a:r>
              <a:rPr lang="en-US" dirty="0" err="1"/>
              <a:t>goto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8210728" cy="1925877"/>
          </a:xfrm>
        </p:spPr>
        <p:txBody>
          <a:bodyPr/>
          <a:lstStyle/>
          <a:p>
            <a:r>
              <a:rPr lang="en-US" dirty="0"/>
              <a:t>Translate an if statement into</a:t>
            </a:r>
            <a:br>
              <a:rPr lang="en-US" dirty="0"/>
            </a:br>
            <a:r>
              <a:rPr lang="en-US" dirty="0"/>
              <a:t>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Makes the if statement closer to machine code because </a:t>
            </a:r>
            <a:r>
              <a:rPr lang="en-US" dirty="0" err="1"/>
              <a:t>goto</a:t>
            </a:r>
            <a:r>
              <a:rPr lang="en-US" dirty="0"/>
              <a:t> can translate to jumps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details will be posted later today</a:t>
            </a:r>
          </a:p>
          <a:p>
            <a:pPr lvl="1"/>
            <a:r>
              <a:rPr lang="en-US" dirty="0"/>
              <a:t>Class time next week Tuesday (Feb 1st)</a:t>
            </a:r>
          </a:p>
          <a:p>
            <a:pPr lvl="1"/>
            <a:r>
              <a:rPr lang="en-US" dirty="0"/>
              <a:t>Content is through </a:t>
            </a:r>
            <a:r>
              <a:rPr lang="en-US" b="1" dirty="0"/>
              <a:t>today’s material</a:t>
            </a:r>
          </a:p>
          <a:p>
            <a:pPr lvl="1"/>
            <a:endParaRPr lang="en-US" dirty="0"/>
          </a:p>
          <a:p>
            <a:r>
              <a:rPr lang="en-US" dirty="0"/>
              <a:t>Exam will happen in class during lecture time</a:t>
            </a:r>
          </a:p>
          <a:p>
            <a:pPr lvl="1"/>
            <a:r>
              <a:rPr lang="en-US" dirty="0"/>
              <a:t>I have already emailed you if you are at an alternate time</a:t>
            </a:r>
          </a:p>
          <a:p>
            <a:pPr lvl="1"/>
            <a:endParaRPr lang="en-US" dirty="0"/>
          </a:p>
          <a:p>
            <a:r>
              <a:rPr lang="en-US" dirty="0"/>
              <a:t>I will release a practice exam later today</a:t>
            </a:r>
          </a:p>
          <a:p>
            <a:pPr lvl="1"/>
            <a:r>
              <a:rPr lang="en-US" dirty="0"/>
              <a:t>Expect different questions but a similar </a:t>
            </a:r>
            <a:r>
              <a:rPr lang="en-US" i="1" dirty="0"/>
              <a:t>style</a:t>
            </a:r>
          </a:p>
          <a:p>
            <a:pPr lvl="1"/>
            <a:endParaRPr lang="en-US" i="1" dirty="0"/>
          </a:p>
          <a:p>
            <a:pPr lvl="1"/>
            <a:r>
              <a:rPr lang="en-US" dirty="0"/>
              <a:t>Also good practice: Homework 2 (due Thursday), phases 1-3 of Bomb 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F85CA-76F5-45EB-8DAA-EDDFCB045707}"/>
              </a:ext>
            </a:extLst>
          </p:cNvPr>
          <p:cNvSpPr/>
          <p:nvPr/>
        </p:nvSpPr>
        <p:spPr>
          <a:xfrm>
            <a:off x="957639" y="1943100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4A4A-00F1-4E0E-8DF1-42D29170C48F}"/>
              </a:ext>
            </a:extLst>
          </p:cNvPr>
          <p:cNvSpPr/>
          <p:nvPr/>
        </p:nvSpPr>
        <p:spPr>
          <a:xfrm>
            <a:off x="957639" y="2857498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211A-1895-4BA4-AB8C-96B88EC65FD5}"/>
              </a:ext>
            </a:extLst>
          </p:cNvPr>
          <p:cNvSpPr/>
          <p:nvPr/>
        </p:nvSpPr>
        <p:spPr>
          <a:xfrm>
            <a:off x="957639" y="3784422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4EEC-3C67-43A3-A035-8B7D95847A6F}"/>
              </a:ext>
            </a:extLst>
          </p:cNvPr>
          <p:cNvSpPr/>
          <p:nvPr/>
        </p:nvSpPr>
        <p:spPr>
          <a:xfrm>
            <a:off x="6579738" y="3095495"/>
            <a:ext cx="4751540" cy="4618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99E9B-B5F0-4FF0-A131-7837D83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jump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D08A7-8318-45E9-854E-82FFDF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*0x40000(%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pPr lvl="1"/>
            <a:r>
              <a:rPr lang="en-US" dirty="0"/>
              <a:t>Calculate memory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0x40000 +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+ 8*%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Load value from memory address</a:t>
            </a:r>
          </a:p>
          <a:p>
            <a:pPr lvl="1"/>
            <a:r>
              <a:rPr lang="en-US" dirty="0"/>
              <a:t>Jump to </a:t>
            </a:r>
            <a:r>
              <a:rPr lang="en-US" i="1" dirty="0"/>
              <a:t>that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Indirect jumps jump to the address loaded from memory</a:t>
            </a:r>
          </a:p>
          <a:p>
            <a:pPr lvl="1"/>
            <a:r>
              <a:rPr lang="en-US" dirty="0"/>
              <a:t>Essentially a function pointer</a:t>
            </a:r>
          </a:p>
          <a:p>
            <a:pPr lvl="1"/>
            <a:r>
              <a:rPr lang="en-US" dirty="0"/>
              <a:t>Or used for a Jump Table: efficient switch statements (see bonus slides)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lets you know that something tricky is going on</a:t>
            </a:r>
          </a:p>
          <a:p>
            <a:pPr lvl="1"/>
            <a:r>
              <a:rPr lang="en-US" dirty="0"/>
              <a:t>Displacement could be a label rather than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FB1E-9F92-47F8-8435-374A7B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1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Viewing Assembly Code</a:t>
            </a:r>
          </a:p>
          <a:p>
            <a:pPr lvl="1"/>
            <a:endParaRPr lang="en-US" b="1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b="1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37220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lvl="1"/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000" dirty="0">
                <a:cs typeface="Courier New" pitchFamily="49" charset="0"/>
              </a:rPr>
              <a:t>Rewrite that with </a:t>
            </a:r>
            <a:r>
              <a:rPr lang="en-US" sz="2000" dirty="0" err="1">
                <a:cs typeface="Courier New" pitchFamily="49" charset="0"/>
              </a:rPr>
              <a:t>goto</a:t>
            </a:r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061D-A567-4E38-9719-26F8E6278E83}"/>
              </a:ext>
            </a:extLst>
          </p:cNvPr>
          <p:cNvSpPr txBox="1"/>
          <p:nvPr/>
        </p:nvSpPr>
        <p:spPr>
          <a:xfrm>
            <a:off x="7290816" y="3429000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Do-while:</a:t>
            </a:r>
            <a:br>
              <a:rPr lang="en-US" dirty="0"/>
            </a:br>
            <a:r>
              <a:rPr lang="en-US" dirty="0"/>
              <a:t>Same idea as a while loop, but the body always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B7EF9E-7E9D-44D4-83F2-499A78ACBDBF}"/>
              </a:ext>
            </a:extLst>
          </p:cNvPr>
          <p:cNvSpPr txBox="1"/>
          <p:nvPr/>
        </p:nvSpPr>
        <p:spPr>
          <a:xfrm>
            <a:off x="2011680" y="4815840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instruction sets the condition codes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Logical shift right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ED2F03-4457-48D0-BF17-7202AAA7FCE0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A033180-CD22-4533-96CE-F52D7E663C34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Viewing Assembly Code</a:t>
            </a:r>
          </a:p>
          <a:p>
            <a:pPr lvl="1"/>
            <a:endParaRPr lang="en-US" b="1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05417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Most straightforward match to how “while” works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/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Online compiler, shows </a:t>
            </a:r>
            <a:r>
              <a:rPr lang="en-US" dirty="0" err="1"/>
              <a:t>asm</a:t>
            </a:r>
            <a:r>
              <a:rPr lang="en-US" dirty="0"/>
              <a:t> output: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godbolt.org</a:t>
            </a:r>
            <a:endParaRPr lang="en-US" b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8" y="2054269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766093" y="4287891"/>
            <a:ext cx="428390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Viewing Assembly Code</a:t>
            </a:r>
          </a:p>
          <a:p>
            <a:pPr lvl="1"/>
            <a:endParaRPr lang="en-US" b="1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b="1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65608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Viewing Assembly Code</a:t>
            </a:r>
          </a:p>
          <a:p>
            <a:pPr lvl="1"/>
            <a:endParaRPr lang="en-US" b="1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421514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Viewing Assembly Code</a:t>
            </a:r>
          </a:p>
          <a:p>
            <a:pPr lvl="1"/>
            <a:endParaRPr lang="en-US" b="1" dirty="0"/>
          </a:p>
          <a:p>
            <a:r>
              <a:rPr lang="en-US" b="1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655008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461</TotalTime>
  <Words>9489</Words>
  <Application>Microsoft Office PowerPoint</Application>
  <PresentationFormat>Widescreen</PresentationFormat>
  <Paragraphs>1933</Paragraphs>
  <Slides>75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Helvetica</vt:lpstr>
      <vt:lpstr>Tahoma</vt:lpstr>
      <vt:lpstr>Times New Roman</vt:lpstr>
      <vt:lpstr>Wingdings 2</vt:lpstr>
      <vt:lpstr>Class Slides</vt:lpstr>
      <vt:lpstr>Lecture 07 Control Instructions</vt:lpstr>
      <vt:lpstr>Administrivia</vt:lpstr>
      <vt:lpstr>Today’s Goals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  <vt:lpstr>What can instructions do?</vt:lpstr>
      <vt:lpstr>Conditional operations in (x86-64) assembly</vt:lpstr>
      <vt:lpstr>Breaking with sequential execution</vt:lpstr>
      <vt:lpstr>Jumping</vt:lpstr>
      <vt:lpstr>Key idea: building C constructs with assembly</vt:lpstr>
      <vt:lpstr>The “something simpler” is goto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Indirect jump</vt:lpstr>
      <vt:lpstr>Outline</vt:lpstr>
      <vt:lpstr>Loops</vt:lpstr>
      <vt:lpstr>“Do-While” Loop Compilation</vt:lpstr>
      <vt:lpstr>“Do-While” assembly translation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Break + Assembly to loop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49</cp:revision>
  <dcterms:created xsi:type="dcterms:W3CDTF">2021-04-22T14:27:48Z</dcterms:created>
  <dcterms:modified xsi:type="dcterms:W3CDTF">2022-01-25T15:19:48Z</dcterms:modified>
</cp:coreProperties>
</file>