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1"/>
  </p:notesMasterIdLst>
  <p:sldIdLst>
    <p:sldId id="256" r:id="rId2"/>
    <p:sldId id="748" r:id="rId3"/>
    <p:sldId id="264" r:id="rId4"/>
    <p:sldId id="348" r:id="rId5"/>
    <p:sldId id="383" r:id="rId6"/>
    <p:sldId id="749" r:id="rId7"/>
    <p:sldId id="750" r:id="rId8"/>
    <p:sldId id="752" r:id="rId9"/>
    <p:sldId id="753" r:id="rId10"/>
    <p:sldId id="754" r:id="rId11"/>
    <p:sldId id="755" r:id="rId12"/>
    <p:sldId id="756" r:id="rId13"/>
    <p:sldId id="757" r:id="rId14"/>
    <p:sldId id="758" r:id="rId15"/>
    <p:sldId id="759" r:id="rId16"/>
    <p:sldId id="760" r:id="rId17"/>
    <p:sldId id="722" r:id="rId18"/>
    <p:sldId id="736" r:id="rId19"/>
    <p:sldId id="446" r:id="rId20"/>
    <p:sldId id="455" r:id="rId21"/>
    <p:sldId id="448" r:id="rId22"/>
    <p:sldId id="451" r:id="rId23"/>
    <p:sldId id="452" r:id="rId24"/>
    <p:sldId id="456" r:id="rId25"/>
    <p:sldId id="453" r:id="rId26"/>
    <p:sldId id="487" r:id="rId27"/>
    <p:sldId id="457" r:id="rId28"/>
    <p:sldId id="459" r:id="rId29"/>
    <p:sldId id="460" r:id="rId30"/>
    <p:sldId id="735" r:id="rId31"/>
    <p:sldId id="734" r:id="rId32"/>
    <p:sldId id="737" r:id="rId33"/>
    <p:sldId id="295" r:id="rId34"/>
    <p:sldId id="725" r:id="rId35"/>
    <p:sldId id="296" r:id="rId36"/>
    <p:sldId id="298" r:id="rId37"/>
    <p:sldId id="336" r:id="rId38"/>
    <p:sldId id="337" r:id="rId39"/>
    <p:sldId id="338" r:id="rId40"/>
    <p:sldId id="339" r:id="rId41"/>
    <p:sldId id="340" r:id="rId42"/>
    <p:sldId id="341" r:id="rId43"/>
    <p:sldId id="342" r:id="rId44"/>
    <p:sldId id="343" r:id="rId45"/>
    <p:sldId id="344" r:id="rId46"/>
    <p:sldId id="345" r:id="rId47"/>
    <p:sldId id="309" r:id="rId48"/>
    <p:sldId id="462" r:id="rId49"/>
    <p:sldId id="463" r:id="rId50"/>
    <p:sldId id="761" r:id="rId51"/>
    <p:sldId id="464" r:id="rId52"/>
    <p:sldId id="488" r:id="rId53"/>
    <p:sldId id="468" r:id="rId54"/>
    <p:sldId id="465" r:id="rId55"/>
    <p:sldId id="466" r:id="rId56"/>
    <p:sldId id="467" r:id="rId57"/>
    <p:sldId id="732" r:id="rId58"/>
    <p:sldId id="733" r:id="rId59"/>
    <p:sldId id="738" r:id="rId60"/>
    <p:sldId id="325" r:id="rId61"/>
    <p:sldId id="719" r:id="rId62"/>
    <p:sldId id="728" r:id="rId63"/>
    <p:sldId id="729" r:id="rId64"/>
    <p:sldId id="731" r:id="rId65"/>
    <p:sldId id="470" r:id="rId66"/>
    <p:sldId id="472" r:id="rId67"/>
    <p:sldId id="404" r:id="rId68"/>
    <p:sldId id="718" r:id="rId69"/>
    <p:sldId id="473" r:id="rId70"/>
    <p:sldId id="474" r:id="rId71"/>
    <p:sldId id="739" r:id="rId72"/>
    <p:sldId id="477" r:id="rId73"/>
    <p:sldId id="478" r:id="rId74"/>
    <p:sldId id="479" r:id="rId75"/>
    <p:sldId id="480" r:id="rId76"/>
    <p:sldId id="481" r:id="rId77"/>
    <p:sldId id="482" r:id="rId78"/>
    <p:sldId id="483" r:id="rId79"/>
    <p:sldId id="721" r:id="rId80"/>
    <p:sldId id="485" r:id="rId81"/>
    <p:sldId id="740" r:id="rId82"/>
    <p:sldId id="724" r:id="rId83"/>
    <p:sldId id="496" r:id="rId84"/>
    <p:sldId id="497" r:id="rId85"/>
    <p:sldId id="498" r:id="rId86"/>
    <p:sldId id="499" r:id="rId87"/>
    <p:sldId id="500" r:id="rId88"/>
    <p:sldId id="501" r:id="rId89"/>
    <p:sldId id="502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748"/>
            <p14:sldId id="264"/>
          </p14:sldIdLst>
        </p14:section>
        <p14:section name="C Code Layout" id="{B55B8E8C-5EAB-4A1E-A4E9-AE5E896E46FA}">
          <p14:sldIdLst>
            <p14:sldId id="348"/>
            <p14:sldId id="383"/>
            <p14:sldId id="749"/>
            <p14:sldId id="750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22"/>
          </p14:sldIdLst>
        </p14:section>
        <p14:section name="Calling Convention" id="{6AE6DE60-87F6-41CF-8A84-3A0FE5EAA3CD}">
          <p14:sldIdLst>
            <p14:sldId id="736"/>
            <p14:sldId id="446"/>
            <p14:sldId id="455"/>
            <p14:sldId id="448"/>
            <p14:sldId id="451"/>
            <p14:sldId id="452"/>
            <p14:sldId id="456"/>
            <p14:sldId id="453"/>
            <p14:sldId id="487"/>
            <p14:sldId id="457"/>
            <p14:sldId id="459"/>
            <p14:sldId id="460"/>
            <p14:sldId id="735"/>
            <p14:sldId id="734"/>
          </p14:sldIdLst>
        </p14:section>
        <p14:section name="Managing Local Data" id="{D69B3C25-C1E6-4281-8729-E3340FBB7D2A}">
          <p14:sldIdLst>
            <p14:sldId id="737"/>
            <p14:sldId id="295"/>
            <p14:sldId id="725"/>
            <p14:sldId id="296"/>
            <p14:sldId id="298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09"/>
            <p14:sldId id="462"/>
            <p14:sldId id="463"/>
            <p14:sldId id="761"/>
            <p14:sldId id="464"/>
            <p14:sldId id="488"/>
            <p14:sldId id="468"/>
            <p14:sldId id="465"/>
            <p14:sldId id="466"/>
            <p14:sldId id="467"/>
            <p14:sldId id="732"/>
            <p14:sldId id="733"/>
          </p14:sldIdLst>
        </p14:section>
        <p14:section name="Register Saving" id="{18400412-D6F8-4F16-9250-7F799A692C5A}">
          <p14:sldIdLst>
            <p14:sldId id="738"/>
            <p14:sldId id="325"/>
            <p14:sldId id="719"/>
            <p14:sldId id="728"/>
            <p14:sldId id="729"/>
            <p14:sldId id="731"/>
            <p14:sldId id="470"/>
            <p14:sldId id="472"/>
            <p14:sldId id="404"/>
            <p14:sldId id="718"/>
            <p14:sldId id="473"/>
            <p14:sldId id="474"/>
          </p14:sldIdLst>
        </p14:section>
        <p14:section name="Recursive Register Saving" id="{9A6BAF42-BD6A-4F12-AC92-FDC5969670B7}">
          <p14:sldIdLst>
            <p14:sldId id="739"/>
            <p14:sldId id="477"/>
            <p14:sldId id="478"/>
            <p14:sldId id="479"/>
            <p14:sldId id="480"/>
            <p14:sldId id="481"/>
            <p14:sldId id="482"/>
            <p14:sldId id="483"/>
            <p14:sldId id="721"/>
          </p14:sldIdLst>
        </p14:section>
        <p14:section name="Wrapup" id="{29A7F866-9DA9-446B-8359-CE426CB89C7A}">
          <p14:sldIdLst>
            <p14:sldId id="485"/>
            <p14:sldId id="740"/>
          </p14:sldIdLst>
        </p14:section>
        <p14:section name="Bonus: Stack Frame" id="{18BEF2C6-6A97-4F35-BCC5-ACBAE4BF382F}">
          <p14:sldIdLst>
            <p14:sldId id="724"/>
            <p14:sldId id="496"/>
            <p14:sldId id="497"/>
            <p14:sldId id="498"/>
            <p14:sldId id="499"/>
            <p14:sldId id="500"/>
            <p14:sldId id="501"/>
            <p14:sldId id="5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11" d="100"/>
          <a:sy n="111" d="100"/>
        </p:scale>
        <p:origin x="80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8353B0-CAD0-45D4-9459-8D94D602F06A}" type="slidenum">
              <a:rPr lang="en-US"/>
              <a:pPr/>
              <a:t>20</a:t>
            </a:fld>
            <a:endParaRPr lang="en-US"/>
          </a:p>
        </p:txBody>
      </p:sp>
      <p:sp>
        <p:nvSpPr>
          <p:cNvPr id="66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3805" y="4343704"/>
            <a:ext cx="5030391" cy="4113892"/>
          </a:xfrm>
          <a:ln/>
        </p:spPr>
        <p:txBody>
          <a:bodyPr lIns="89142" tIns="43789" rIns="89142" bIns="43789"/>
          <a:lstStyle/>
          <a:p>
            <a:endParaRPr lang="en-US"/>
          </a:p>
        </p:txBody>
      </p:sp>
      <p:sp>
        <p:nvSpPr>
          <p:cNvPr id="668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690680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113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376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9872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798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8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18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0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68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6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we see that the procedure ends with the instruction combination rep; ret, rather than simply ret. Looking at the Intel and AMD documentation for the rep instruction, we see that it is normally used to implement a repeating string operation [3, 6]. It seems completely inappropriate here. The answer to this puzzle can be seen in AMD’s guidelines to compiler writers [1]. They recommend this particular combination to avoid making the ret instruction be the target of a conditional jump instruction. This is the case here, because it is preceded by a 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jg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pitchFamily="-96" charset="-128"/>
                <a:cs typeface="ＭＳ Ｐゴシック" pitchFamily="-96" charset="-128"/>
              </a:rPr>
              <a:t> instruction, and in the event the jump condition does not hold, the program “falls through” to the return. According to AMD, the processor does a better job predicting the outcome of the branch if it does not have a ret instruction as a target. This rep instruction will have no effect, since it is not followed by a string manipulation instruction. Its only purpose is to serve as a branch target. End Aside.</a:t>
            </a:r>
            <a:endParaRPr lang="en-US" dirty="0">
              <a:latin typeface="Times New Roman" pitchFamily="-96" charset="0"/>
            </a:endParaRPr>
          </a:p>
          <a:p>
            <a:endParaRPr lang="en-US" dirty="0">
              <a:latin typeface="Times New Roman" pitchFamily="-96" charset="0"/>
            </a:endParaRPr>
          </a:p>
          <a:p>
            <a:r>
              <a:rPr lang="en-US" dirty="0">
                <a:latin typeface="Times New Roman" pitchFamily="-96" charset="0"/>
              </a:rPr>
              <a:t>rep; </a:t>
            </a:r>
            <a:r>
              <a:rPr lang="en-US" dirty="0" err="1">
                <a:latin typeface="Times New Roman" pitchFamily="-96" charset="0"/>
              </a:rPr>
              <a:t>nop</a:t>
            </a:r>
            <a:r>
              <a:rPr lang="en-US" dirty="0">
                <a:latin typeface="Times New Roman" pitchFamily="-96" charset="0"/>
              </a:rPr>
              <a:t> is indeed the same as the pause instruction (</a:t>
            </a:r>
            <a:r>
              <a:rPr lang="en-US" dirty="0" err="1">
                <a:latin typeface="Times New Roman" pitchFamily="-96" charset="0"/>
              </a:rPr>
              <a:t>opcode</a:t>
            </a:r>
            <a:r>
              <a:rPr lang="en-US" dirty="0">
                <a:latin typeface="Times New Roman" pitchFamily="-96" charset="0"/>
              </a:rPr>
              <a:t> F390). It might be used for assemblers which don't support the pause instruction yet. On previous processors, this was simply did nothing, just like </a:t>
            </a:r>
            <a:r>
              <a:rPr lang="en-US" dirty="0" err="1">
                <a:latin typeface="Times New Roman" pitchFamily="-96" charset="0"/>
              </a:rPr>
              <a:t>nop</a:t>
            </a:r>
            <a:r>
              <a:rPr lang="en-US" dirty="0">
                <a:latin typeface="Times New Roman" pitchFamily="-96" charset="0"/>
              </a:rPr>
              <a:t> but in two bytes. On new processors which support </a:t>
            </a:r>
            <a:r>
              <a:rPr lang="en-US" dirty="0" err="1">
                <a:latin typeface="Times New Roman" pitchFamily="-96" charset="0"/>
              </a:rPr>
              <a:t>hyperthreading</a:t>
            </a:r>
            <a:r>
              <a:rPr lang="en-US" dirty="0">
                <a:latin typeface="Times New Roman" pitchFamily="-96" charset="0"/>
              </a:rPr>
              <a:t>, it is used as a hint to the processor that you are executing a </a:t>
            </a:r>
            <a:r>
              <a:rPr lang="en-US" dirty="0" err="1">
                <a:latin typeface="Times New Roman" pitchFamily="-96" charset="0"/>
              </a:rPr>
              <a:t>spinloop</a:t>
            </a:r>
            <a:r>
              <a:rPr lang="en-US" dirty="0">
                <a:latin typeface="Times New Roman" pitchFamily="-96" charset="0"/>
              </a:rPr>
              <a:t> to increase performance. From Intel's instruction reference: Improves the performance of spin-wait loops. When executing a “spin-wait loop,” a Pentium 4 or Intel Xeon processor suffers a severe performance penalty when exiting the loop because it detects a possible memory order violation. The PAUSE instruction provides a hint to the processor that the code sequence is a spin-wait loop. The processor uses this hint to avoid the memory order violation in most situations, which greatly improves processor performance. For this reason, it is recommended that a PAUSE instruction be placed in all spin-wait loops.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6485A2-FA6A-46DD-B3E5-15C95E45F6C6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7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6283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261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8313" y="725488"/>
            <a:ext cx="6365875" cy="3581400"/>
          </a:xfrm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4538"/>
            <a:ext cx="5356225" cy="4313237"/>
          </a:xfrm>
          <a:noFill/>
          <a:ln/>
        </p:spPr>
        <p:txBody>
          <a:bodyPr/>
          <a:lstStyle/>
          <a:p>
            <a:endParaRPr lang="en-US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46113AB7-8AB3-4640-8B94-CECD760AABC7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0D8F-38E6-4D35-A7F7-F5213678859A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659C-6AB3-46C1-B775-65DC41A391BE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C8E1-63E5-4B46-BF3D-D8E9D6A5C1DA}" type="datetime1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368E1-1B34-4BA9-BC78-EF026C264AD2}" type="datetime1">
              <a:rPr lang="en-US" smtClean="0"/>
              <a:t>1/27/2022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AC402B-6065-4E36-8B7C-AE80BFDE155A}" type="datetime1">
              <a:rPr lang="en-US" smtClean="0"/>
              <a:t>1/27/2022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50427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0145F81-E698-4D11-86E1-6A104CFD7AD9}" type="datetime1">
              <a:rPr lang="en-US" smtClean="0"/>
              <a:t>1/27/2022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08</a:t>
            </a:r>
            <a:br>
              <a:rPr lang="en-US" dirty="0"/>
            </a:br>
            <a:r>
              <a:rPr lang="en-US" dirty="0"/>
              <a:t>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5933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d)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327433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6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6187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2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6568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51250"/>
            <a:ext cx="3736183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194620-BA11-4BB0-A3C3-1C2733A138BC}"/>
              </a:ext>
            </a:extLst>
          </p:cNvPr>
          <p:cNvSpPr/>
          <p:nvPr/>
        </p:nvSpPr>
        <p:spPr>
          <a:xfrm>
            <a:off x="1551668" y="3651250"/>
            <a:ext cx="1297783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02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79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70926"/>
            <a:ext cx="3736183" cy="475624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81547-508D-4D59-ADFE-8C47B8A719D5}"/>
              </a:ext>
            </a:extLst>
          </p:cNvPr>
          <p:cNvSpPr/>
          <p:nvPr/>
        </p:nvSpPr>
        <p:spPr>
          <a:xfrm>
            <a:off x="1551668" y="3678528"/>
            <a:ext cx="122963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64EC7-10E8-4679-99D7-1E9FA6ADA3AB}"/>
              </a:ext>
            </a:extLst>
          </p:cNvPr>
          <p:cNvSpPr/>
          <p:nvPr/>
        </p:nvSpPr>
        <p:spPr>
          <a:xfrm>
            <a:off x="2870679" y="4647484"/>
            <a:ext cx="2857021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79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70926"/>
            <a:ext cx="3736183" cy="475624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81547-508D-4D59-ADFE-8C47B8A719D5}"/>
              </a:ext>
            </a:extLst>
          </p:cNvPr>
          <p:cNvSpPr/>
          <p:nvPr/>
        </p:nvSpPr>
        <p:spPr>
          <a:xfrm>
            <a:off x="1551668" y="3678528"/>
            <a:ext cx="122963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64EC7-10E8-4679-99D7-1E9FA6ADA3AB}"/>
              </a:ext>
            </a:extLst>
          </p:cNvPr>
          <p:cNvSpPr/>
          <p:nvPr/>
        </p:nvSpPr>
        <p:spPr>
          <a:xfrm>
            <a:off x="2870679" y="4647484"/>
            <a:ext cx="2857021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D6A6E-00A7-4DD3-BAED-36C95C82B2AD}"/>
              </a:ext>
            </a:extLst>
          </p:cNvPr>
          <p:cNvSpPr/>
          <p:nvPr/>
        </p:nvSpPr>
        <p:spPr>
          <a:xfrm>
            <a:off x="1551669" y="4642476"/>
            <a:ext cx="122963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7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79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506B7F9-AC74-4B74-8874-3398FA950687}"/>
              </a:ext>
            </a:extLst>
          </p:cNvPr>
          <p:cNvSpPr/>
          <p:nvPr/>
        </p:nvSpPr>
        <p:spPr>
          <a:xfrm>
            <a:off x="1551668" y="3137526"/>
            <a:ext cx="1447800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7041C-29FE-4354-B45C-E497F9EC2C7E}"/>
              </a:ext>
            </a:extLst>
          </p:cNvPr>
          <p:cNvSpPr/>
          <p:nvPr/>
        </p:nvSpPr>
        <p:spPr>
          <a:xfrm>
            <a:off x="3378200" y="3156576"/>
            <a:ext cx="1447800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4AA7A6B-044A-4FAE-8565-F22F5508F0C8}"/>
              </a:ext>
            </a:extLst>
          </p:cNvPr>
          <p:cNvSpPr/>
          <p:nvPr/>
        </p:nvSpPr>
        <p:spPr>
          <a:xfrm>
            <a:off x="3188834" y="3670926"/>
            <a:ext cx="3736183" cy="475624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81547-508D-4D59-ADFE-8C47B8A719D5}"/>
              </a:ext>
            </a:extLst>
          </p:cNvPr>
          <p:cNvSpPr/>
          <p:nvPr/>
        </p:nvSpPr>
        <p:spPr>
          <a:xfrm>
            <a:off x="1551668" y="3678528"/>
            <a:ext cx="122963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64EC7-10E8-4679-99D7-1E9FA6ADA3AB}"/>
              </a:ext>
            </a:extLst>
          </p:cNvPr>
          <p:cNvSpPr/>
          <p:nvPr/>
        </p:nvSpPr>
        <p:spPr>
          <a:xfrm>
            <a:off x="2870679" y="4647484"/>
            <a:ext cx="2857021" cy="475624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8D6A6E-00A7-4DD3-BAED-36C95C82B2AD}"/>
              </a:ext>
            </a:extLst>
          </p:cNvPr>
          <p:cNvSpPr/>
          <p:nvPr/>
        </p:nvSpPr>
        <p:spPr>
          <a:xfrm>
            <a:off x="1551669" y="4642476"/>
            <a:ext cx="1229632" cy="475624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01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AECD43A-76E1-45C5-B15D-632883AC90BA}"/>
              </a:ext>
            </a:extLst>
          </p:cNvPr>
          <p:cNvSpPr/>
          <p:nvPr/>
        </p:nvSpPr>
        <p:spPr>
          <a:xfrm>
            <a:off x="607594" y="1619875"/>
            <a:ext cx="6326606" cy="407918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409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9319EDA1-5399-46E0-BF4E-3AFD83ABC444}"/>
              </a:ext>
            </a:extLst>
          </p:cNvPr>
          <p:cNvSpPr txBox="1"/>
          <p:nvPr/>
        </p:nvSpPr>
        <p:spPr>
          <a:xfrm>
            <a:off x="883096" y="5756701"/>
            <a:ext cx="572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Assembly code goes in the Text section</a:t>
            </a:r>
          </a:p>
        </p:txBody>
      </p:sp>
    </p:spTree>
    <p:extLst>
      <p:ext uri="{BB962C8B-B14F-4D97-AF65-F5344CB8AC3E}">
        <p14:creationId xmlns:p14="http://schemas.microsoft.com/office/powerpoint/2010/main" val="1096920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data sections in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Stack</a:t>
            </a:r>
          </a:p>
          <a:p>
            <a:pPr lvl="1"/>
            <a:r>
              <a:rPr lang="en-US" dirty="0"/>
              <a:t>Stack pointer is saved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can be moved as needed</a:t>
            </a:r>
          </a:p>
          <a:p>
            <a:pPr lvl="1"/>
            <a:r>
              <a:rPr lang="en-US" dirty="0"/>
              <a:t>We’ll discuss this today</a:t>
            </a:r>
          </a:p>
          <a:p>
            <a:pPr lvl="1"/>
            <a:endParaRPr lang="en-US" dirty="0"/>
          </a:p>
          <a:p>
            <a:r>
              <a:rPr lang="en-US" dirty="0"/>
              <a:t>Heap</a:t>
            </a:r>
          </a:p>
          <a:p>
            <a:pPr lvl="1"/>
            <a:r>
              <a:rPr lang="en-US" dirty="0"/>
              <a:t>C library (malloc) handles this above the machine level</a:t>
            </a:r>
          </a:p>
          <a:p>
            <a:pPr lvl="1"/>
            <a:r>
              <a:rPr lang="en-US" dirty="0"/>
              <a:t>i.e. from the machine point of view, there is no heap</a:t>
            </a:r>
          </a:p>
          <a:p>
            <a:pPr lvl="1"/>
            <a:endParaRPr lang="en-US" dirty="0"/>
          </a:p>
          <a:p>
            <a:r>
              <a:rPr lang="en-US" dirty="0"/>
              <a:t>Static</a:t>
            </a:r>
          </a:p>
          <a:p>
            <a:pPr lvl="1"/>
            <a:r>
              <a:rPr lang="en-US" dirty="0"/>
              <a:t>Arbitrary pointers to memory can be created and used</a:t>
            </a:r>
          </a:p>
          <a:p>
            <a:pPr lvl="2"/>
            <a:r>
              <a:rPr lang="en-US" dirty="0"/>
              <a:t>With memory addressing instructions</a:t>
            </a:r>
          </a:p>
          <a:p>
            <a:pPr lvl="1"/>
            <a:r>
              <a:rPr lang="en-US" dirty="0"/>
              <a:t>Assembly directive can place values into Static section</a:t>
            </a:r>
          </a:p>
          <a:p>
            <a:pPr lvl="1"/>
            <a:endParaRPr lang="en-US" dirty="0"/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Assembly code is placed here automatically</a:t>
            </a:r>
          </a:p>
          <a:p>
            <a:pPr lvl="1"/>
            <a:r>
              <a:rPr lang="en-US" dirty="0"/>
              <a:t>Labels are just addresses within the Text section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66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b="1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147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 in Procedures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Passing control</a:t>
            </a:r>
          </a:p>
          <a:p>
            <a:pPr lvl="1"/>
            <a:r>
              <a:rPr lang="en-US" dirty="0"/>
              <a:t>To beginning of procedure code</a:t>
            </a:r>
          </a:p>
          <a:p>
            <a:pPr lvl="1"/>
            <a:r>
              <a:rPr lang="en-US" dirty="0"/>
              <a:t>Back to return point</a:t>
            </a:r>
          </a:p>
          <a:p>
            <a:r>
              <a:rPr lang="en-US" dirty="0"/>
              <a:t>Passing data</a:t>
            </a:r>
          </a:p>
          <a:p>
            <a:pPr lvl="1"/>
            <a:r>
              <a:rPr lang="en-US" dirty="0"/>
              <a:t>Procedure arguments</a:t>
            </a:r>
          </a:p>
          <a:p>
            <a:pPr lvl="1"/>
            <a:r>
              <a:rPr lang="en-US" dirty="0"/>
              <a:t>Return value</a:t>
            </a:r>
          </a:p>
          <a:p>
            <a:r>
              <a:rPr lang="en-US" dirty="0"/>
              <a:t>Local memory management</a:t>
            </a:r>
          </a:p>
          <a:p>
            <a:pPr lvl="1"/>
            <a:r>
              <a:rPr lang="en-US" dirty="0"/>
              <a:t>Allocate during procedure execution</a:t>
            </a:r>
          </a:p>
          <a:p>
            <a:pPr lvl="1"/>
            <a:r>
              <a:rPr lang="en-US" dirty="0"/>
              <a:t>Deallocate upon return</a:t>
            </a:r>
          </a:p>
          <a:p>
            <a:pPr lvl="1"/>
            <a:endParaRPr lang="en-US" dirty="0"/>
          </a:p>
          <a:p>
            <a:r>
              <a:rPr lang="en-US" dirty="0"/>
              <a:t>No one instruction does all that</a:t>
            </a:r>
          </a:p>
          <a:p>
            <a:pPr lvl="1"/>
            <a:r>
              <a:rPr lang="en-US" dirty="0"/>
              <a:t>Need instructions for each</a:t>
            </a:r>
          </a:p>
          <a:p>
            <a:r>
              <a:rPr lang="en-US" dirty="0"/>
              <a:t>The stack is the key to all 3 of these!</a:t>
            </a:r>
          </a:p>
        </p:txBody>
      </p:sp>
      <p:sp>
        <p:nvSpPr>
          <p:cNvPr id="8" name="Rectangle 4"/>
          <p:cNvSpPr>
            <a:spLocks/>
          </p:cNvSpPr>
          <p:nvPr/>
        </p:nvSpPr>
        <p:spPr bwMode="auto">
          <a:xfrm>
            <a:off x="8422783" y="1066800"/>
            <a:ext cx="21336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P(…)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y = foo(x);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z = y+1;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9" name="Rectangle 5"/>
          <p:cNvSpPr>
            <a:spLocks/>
          </p:cNvSpPr>
          <p:nvPr/>
        </p:nvSpPr>
        <p:spPr bwMode="auto">
          <a:xfrm>
            <a:off x="8422783" y="3657600"/>
            <a:ext cx="2133600" cy="2362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foo(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t = 3*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 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v[10];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v[t];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766659" y="2133600"/>
            <a:ext cx="3551724" cy="3352799"/>
            <a:chOff x="5135076" y="2057400"/>
            <a:chExt cx="3551724" cy="3352799"/>
          </a:xfrm>
        </p:grpSpPr>
        <p:sp>
          <p:nvSpPr>
            <p:cNvPr id="10" name="Arc 9"/>
            <p:cNvSpPr/>
            <p:nvPr/>
          </p:nvSpPr>
          <p:spPr bwMode="auto">
            <a:xfrm>
              <a:off x="6477000" y="2057400"/>
              <a:ext cx="2209800" cy="2286000"/>
            </a:xfrm>
            <a:prstGeom prst="arc">
              <a:avLst>
                <a:gd name="adj1" fmla="val 16200000"/>
                <a:gd name="adj2" fmla="val 4768750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Arc 10"/>
            <p:cNvSpPr/>
            <p:nvPr/>
          </p:nvSpPr>
          <p:spPr bwMode="auto">
            <a:xfrm rot="10800000">
              <a:off x="5135076" y="2275034"/>
              <a:ext cx="2065824" cy="3135165"/>
            </a:xfrm>
            <a:prstGeom prst="arc">
              <a:avLst>
                <a:gd name="adj1" fmla="val 16378838"/>
                <a:gd name="adj2" fmla="val 5221169"/>
              </a:avLst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4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8803783" y="2209800"/>
            <a:ext cx="1066800" cy="3200400"/>
            <a:chOff x="6248400" y="2133600"/>
            <a:chExt cx="1066800" cy="3200400"/>
          </a:xfrm>
        </p:grpSpPr>
        <p:cxnSp>
          <p:nvCxnSpPr>
            <p:cNvPr id="13" name="Straight Arrow Connector 12"/>
            <p:cNvCxnSpPr/>
            <p:nvPr/>
          </p:nvCxnSpPr>
          <p:spPr bwMode="auto">
            <a:xfrm flipH="1">
              <a:off x="7239000" y="2133600"/>
              <a:ext cx="76200" cy="15240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 flipV="1">
              <a:off x="6248400" y="2133600"/>
              <a:ext cx="914400" cy="32004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Rectangle 19"/>
          <p:cNvSpPr/>
          <p:nvPr/>
        </p:nvSpPr>
        <p:spPr bwMode="auto">
          <a:xfrm>
            <a:off x="8651383" y="4495800"/>
            <a:ext cx="1447800" cy="304800"/>
          </a:xfrm>
          <a:prstGeom prst="rect">
            <a:avLst/>
          </a:prstGeom>
          <a:solidFill>
            <a:schemeClr val="accent1">
              <a:alpha val="23000"/>
            </a:scheme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B2CE7-EEC5-4E0B-88E9-E9A7369C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6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CDD7-C8C6-4A32-AEF4-A4C45446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68962-C88D-48C6-845B-28FC3C24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Homework 2 due today</a:t>
            </a:r>
          </a:p>
          <a:p>
            <a:pPr lvl="1"/>
            <a:r>
              <a:rPr lang="en-US" dirty="0"/>
              <a:t>Good practice for the exam</a:t>
            </a:r>
          </a:p>
          <a:p>
            <a:pPr lvl="1"/>
            <a:r>
              <a:rPr lang="en-US" dirty="0"/>
              <a:t>With slip days, not sure when I can post solutions</a:t>
            </a:r>
          </a:p>
          <a:p>
            <a:pPr lvl="1"/>
            <a:endParaRPr lang="en-US" dirty="0"/>
          </a:p>
          <a:p>
            <a:r>
              <a:rPr lang="en-US" dirty="0"/>
              <a:t>Midterm Exam 1 Tuesday, during class</a:t>
            </a:r>
          </a:p>
          <a:p>
            <a:pPr lvl="1"/>
            <a:r>
              <a:rPr lang="en-US" dirty="0"/>
              <a:t>I have already contacted you if you’re at a different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Covers material including Tuesday (Control Flow in Assembly)</a:t>
            </a:r>
          </a:p>
          <a:p>
            <a:pPr lvl="2"/>
            <a:r>
              <a:rPr lang="en-US" dirty="0"/>
              <a:t>Not today’s material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80 minutes to complete (starts at 9:35am sharp)</a:t>
            </a:r>
          </a:p>
          <a:p>
            <a:pPr lvl="2"/>
            <a:r>
              <a:rPr lang="en-US" dirty="0"/>
              <a:t>Bring a pencil!</a:t>
            </a:r>
          </a:p>
          <a:p>
            <a:pPr lvl="2"/>
            <a:r>
              <a:rPr lang="en-US" dirty="0"/>
              <a:t>Bring one 8.5x11 inch sheet of paper with notes on front and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C33F4-A459-4ACA-AFFB-0A337831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4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6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control flow</a:t>
            </a:r>
          </a:p>
        </p:txBody>
      </p:sp>
      <p:sp>
        <p:nvSpPr>
          <p:cNvPr id="66765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lIns="90487" tIns="44450" rIns="90487" bIns="44450" rtlCol="0">
            <a:normAutofit lnSpcReduction="10000"/>
          </a:bodyPr>
          <a:lstStyle/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Use stack to support procedure call and return!</a:t>
            </a:r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Procedure call</a:t>
            </a:r>
          </a:p>
          <a:p>
            <a:pPr marL="560388" lvl="1" indent="-222250"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b="1" dirty="0" err="1">
                <a:latin typeface="Courier New" pitchFamily="49" charset="0"/>
              </a:rPr>
              <a:t>callq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i="1" dirty="0">
                <a:latin typeface="Courier New" pitchFamily="49" charset="0"/>
              </a:rPr>
              <a:t>label</a:t>
            </a:r>
            <a:r>
              <a:rPr lang="en-US" sz="2000" i="1" dirty="0">
                <a:latin typeface="Courier New" pitchFamily="49" charset="0"/>
              </a:rPr>
              <a:t>	    </a:t>
            </a:r>
            <a:r>
              <a:rPr lang="en-US" sz="2000" dirty="0"/>
              <a:t>Push return address on stack; jump to </a:t>
            </a:r>
            <a:r>
              <a:rPr lang="en-US" sz="2000" b="1" i="1" dirty="0">
                <a:latin typeface="Courier New" pitchFamily="49" charset="0"/>
              </a:rPr>
              <a:t>label</a:t>
            </a: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Procedure return</a:t>
            </a:r>
            <a:br>
              <a:rPr lang="en-US" sz="2400" dirty="0"/>
            </a:br>
            <a:r>
              <a:rPr lang="en-US" sz="2400" dirty="0"/>
              <a:t>  </a:t>
            </a:r>
            <a:r>
              <a:rPr lang="en-US" sz="2000" b="1" dirty="0" err="1">
                <a:latin typeface="Courier New" pitchFamily="49" charset="0"/>
              </a:rPr>
              <a:t>retq</a:t>
            </a:r>
            <a:r>
              <a:rPr lang="en-US" sz="2000" dirty="0">
                <a:latin typeface="Courier New" pitchFamily="49" charset="0"/>
              </a:rPr>
              <a:t>  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Pop address from stack; jump there </a:t>
            </a:r>
            <a:br>
              <a:rPr lang="en-US" sz="20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                    (stack should be as it was when the call began)</a:t>
            </a:r>
          </a:p>
          <a:p>
            <a:pPr marL="681038" lvl="1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Return value is in </a:t>
            </a:r>
            <a:r>
              <a:rPr lang="en-US" sz="2000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%</a:t>
            </a:r>
            <a:r>
              <a:rPr lang="en-US" sz="2000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rax</a:t>
            </a:r>
            <a:endParaRPr lang="en-US" sz="2000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endParaRPr lang="en-US" dirty="0"/>
          </a:p>
          <a:p>
            <a:pPr marL="223838" indent="-223838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400" dirty="0"/>
              <a:t>Return address value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/>
              <a:t>Address of instruction immediately following  </a:t>
            </a:r>
            <a:r>
              <a:rPr lang="en-US" sz="2000" b="1" dirty="0" err="1">
                <a:latin typeface="Courier New" pitchFamily="49" charset="0"/>
              </a:rPr>
              <a:t>callq</a:t>
            </a:r>
            <a:endParaRPr lang="en-US" sz="2000" b="1" dirty="0"/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2000" dirty="0"/>
              <a:t>Example from disassembly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endParaRPr lang="en-US" sz="2000" dirty="0"/>
          </a:p>
          <a:p>
            <a:pPr marL="839788" lvl="2" indent="-165100">
              <a:buNone/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br>
              <a:rPr lang="en-US" sz="2000" dirty="0"/>
            </a:br>
            <a:r>
              <a:rPr lang="en-US" sz="2000" dirty="0"/>
              <a:t>                        </a:t>
            </a:r>
            <a:endParaRPr lang="en-US" sz="2000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9440" y="5264258"/>
            <a:ext cx="5105400" cy="584776"/>
          </a:xfrm>
          <a:prstGeom prst="rect">
            <a:avLst/>
          </a:prstGeom>
          <a:solidFill>
            <a:srgbClr val="F7F5BE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1600" b="1" dirty="0">
                <a:latin typeface="Courier New" pitchFamily="49" charset="0"/>
              </a:rPr>
              <a:t>	400544: call  400550 &lt;mult2&gt;	</a:t>
            </a:r>
          </a:p>
          <a:p>
            <a:pPr marL="560388" lvl="1" indent="-222250">
              <a:tabLst>
                <a:tab pos="977900" algn="l"/>
                <a:tab pos="1892300" algn="l"/>
                <a:tab pos="2286000" algn="l"/>
                <a:tab pos="4064000" algn="l"/>
              </a:tabLst>
            </a:pPr>
            <a:r>
              <a:rPr lang="en-US" sz="1600" b="1" dirty="0">
                <a:latin typeface="Courier New" pitchFamily="49" charset="0"/>
              </a:rPr>
              <a:t>	400549: </a:t>
            </a:r>
            <a:r>
              <a:rPr lang="en-US" sz="1600" b="1" dirty="0" err="1">
                <a:latin typeface="Courier New" pitchFamily="49" charset="0"/>
              </a:rPr>
              <a:t>mov</a:t>
            </a:r>
            <a:r>
              <a:rPr lang="en-US" sz="1600" b="1" dirty="0">
                <a:latin typeface="Courier New" pitchFamily="49" charset="0"/>
              </a:rPr>
              <a:t>    %</a:t>
            </a:r>
            <a:r>
              <a:rPr lang="en-US" sz="1600" b="1" dirty="0" err="1">
                <a:latin typeface="Courier New" pitchFamily="49" charset="0"/>
              </a:rPr>
              <a:t>rax</a:t>
            </a:r>
            <a:r>
              <a:rPr lang="en-US" sz="1600" b="1" dirty="0">
                <a:latin typeface="Courier New" pitchFamily="49" charset="0"/>
              </a:rPr>
              <a:t>,(%</a:t>
            </a:r>
            <a:r>
              <a:rPr lang="en-US" sz="1600" b="1" dirty="0" err="1">
                <a:latin typeface="Courier New" pitchFamily="49" charset="0"/>
              </a:rPr>
              <a:t>rbx</a:t>
            </a:r>
            <a:r>
              <a:rPr lang="en-US" sz="1600" b="1" dirty="0">
                <a:latin typeface="Courier New" pitchFamily="49" charset="0"/>
              </a:rPr>
              <a:t>)		</a:t>
            </a:r>
          </a:p>
        </p:txBody>
      </p:sp>
      <p:sp>
        <p:nvSpPr>
          <p:cNvPr id="7" name="Line Callout 1 6"/>
          <p:cNvSpPr/>
          <p:nvPr/>
        </p:nvSpPr>
        <p:spPr bwMode="auto">
          <a:xfrm>
            <a:off x="2825840" y="6026258"/>
            <a:ext cx="3505200" cy="457200"/>
          </a:xfrm>
          <a:prstGeom prst="borderCallout1">
            <a:avLst>
              <a:gd name="adj1" fmla="val 45207"/>
              <a:gd name="adj2" fmla="val -1924"/>
              <a:gd name="adj3" fmla="val -54707"/>
              <a:gd name="adj4" fmla="val -14273"/>
            </a:avLst>
          </a:prstGeom>
          <a:solidFill>
            <a:srgbClr val="CCECFF"/>
          </a:solidFill>
          <a:ln w="38100">
            <a:solidFill>
              <a:schemeClr val="accent2"/>
            </a:solidFill>
            <a:headEnd type="none" w="sm" len="sm"/>
            <a:tailEnd type="triangle" w="lg" len="lg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Return address: </a:t>
            </a:r>
            <a:r>
              <a:rPr lang="en-US" sz="2000" b="1" dirty="0">
                <a:latin typeface="Courier New" pitchFamily="49" charset="0"/>
              </a:rPr>
              <a:t>0x400549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8" name="Picture 2" descr="https://upload.wikimedia.org/wikipedia/commons/thumb/6/6b/Yogi_Berra_1956.png/220px-Yogi_Berra_19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04" y="1608123"/>
            <a:ext cx="1665027" cy="192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9145074" y="3620037"/>
            <a:ext cx="2777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If you don’t know where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you’re going, you may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not get there. </a:t>
            </a:r>
          </a:p>
          <a:p>
            <a:pPr algn="l"/>
            <a:r>
              <a:rPr lang="en-US" dirty="0">
                <a:latin typeface="Calibri" charset="0"/>
                <a:ea typeface="Calibri" charset="0"/>
                <a:cs typeface="Calibri" charset="0"/>
              </a:rPr>
              <a:t>— Yogi Berra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6F4C8-EB35-41F3-BD55-E3757DEB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6A5EBE-9F4D-42EE-915F-C8000676B964}"/>
              </a:ext>
            </a:extLst>
          </p:cNvPr>
          <p:cNvSpPr txBox="1"/>
          <p:nvPr/>
        </p:nvSpPr>
        <p:spPr>
          <a:xfrm>
            <a:off x="6585054" y="5525868"/>
            <a:ext cx="4622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dirty="0"/>
              <a:t> 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are fine,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dirty="0"/>
              <a:t> is assumed (there is no other option)</a:t>
            </a:r>
          </a:p>
        </p:txBody>
      </p:sp>
    </p:spTree>
    <p:extLst>
      <p:ext uri="{BB962C8B-B14F-4D97-AF65-F5344CB8AC3E}">
        <p14:creationId xmlns:p14="http://schemas.microsoft.com/office/powerpoint/2010/main" val="3612473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88F99-4724-491C-A6F2-A5CD5759B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798490" y="4800600"/>
            <a:ext cx="4005330" cy="1284026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mult2 (long a, long b){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798490" y="971061"/>
            <a:ext cx="6180786" cy="1214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y, long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5075349" y="4800600"/>
            <a:ext cx="5867400" cy="1284026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798490" y="2464368"/>
            <a:ext cx="8724900" cy="2057400"/>
          </a:xfrm>
          <a:prstGeom prst="rect">
            <a:avLst/>
          </a:prstGeom>
          <a:solidFill>
            <a:srgbClr val="F7F5BE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... (we’ll fill the start in soon)</a:t>
            </a:r>
            <a:endParaRPr lang="sk-SK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Save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Store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at 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address</a:t>
            </a:r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sk-SK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... (we’ll fill the end in soon too)</a:t>
            </a:r>
            <a:endParaRPr lang="sk-SK" b="1" dirty="0">
              <a:solidFill>
                <a:schemeClr val="bg1">
                  <a:lumMod val="50000"/>
                </a:schemeClr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40054d: retq			# Return</a:t>
            </a:r>
          </a:p>
        </p:txBody>
      </p:sp>
    </p:spTree>
    <p:extLst>
      <p:ext uri="{BB962C8B-B14F-4D97-AF65-F5344CB8AC3E}">
        <p14:creationId xmlns:p14="http://schemas.microsoft.com/office/powerpoint/2010/main" val="1320520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/>
              <a:t>about to execute </a:t>
            </a:r>
            <a:r>
              <a:rPr lang="en-US" dirty="0" err="1">
                <a:latin typeface="Courier New"/>
                <a:cs typeface="Courier New"/>
              </a:rPr>
              <a:t>callq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74058-9060-4813-BC29-3831456C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Rectangle 3"/>
          <p:cNvSpPr>
            <a:spLocks/>
          </p:cNvSpPr>
          <p:nvPr/>
        </p:nvSpPr>
        <p:spPr bwMode="auto">
          <a:xfrm>
            <a:off x="6996113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10"/>
          <p:cNvSpPr>
            <a:spLocks/>
          </p:cNvSpPr>
          <p:nvPr/>
        </p:nvSpPr>
        <p:spPr bwMode="auto">
          <a:xfrm>
            <a:off x="6858001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6" name="Rectangle 11"/>
          <p:cNvSpPr>
            <a:spLocks/>
          </p:cNvSpPr>
          <p:nvPr/>
        </p:nvSpPr>
        <p:spPr bwMode="auto">
          <a:xfrm>
            <a:off x="6858001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7" name="Rectangle 12"/>
          <p:cNvSpPr>
            <a:spLocks/>
          </p:cNvSpPr>
          <p:nvPr/>
        </p:nvSpPr>
        <p:spPr bwMode="auto">
          <a:xfrm>
            <a:off x="6858001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9" name="Rectangle 4"/>
          <p:cNvSpPr>
            <a:spLocks/>
          </p:cNvSpPr>
          <p:nvPr/>
        </p:nvSpPr>
        <p:spPr bwMode="auto">
          <a:xfrm>
            <a:off x="6996113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6096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83354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3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0x400544</a:t>
            </a:r>
          </a:p>
        </p:txBody>
      </p:sp>
      <p:cxnSp>
        <p:nvCxnSpPr>
          <p:cNvPr id="24" name="Straight Arrow Connector 23"/>
          <p:cNvCxnSpPr>
            <a:stCxn id="23" idx="1"/>
          </p:cNvCxnSpPr>
          <p:nvPr/>
        </p:nvCxnSpPr>
        <p:spPr bwMode="auto">
          <a:xfrm flipH="1" flipV="1">
            <a:off x="6096000" y="2362200"/>
            <a:ext cx="1676400" cy="13335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callq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869D0-B98E-4429-972F-30C0386FE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22" name="Straight Arrow Connector 21"/>
          <p:cNvCxnSpPr>
            <a:stCxn id="22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9691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0x400550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9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  <p:sp>
          <p:nvSpPr>
            <p:cNvPr id="7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13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14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15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1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</p:grpSp>
      <p:sp>
        <p:nvSpPr>
          <p:cNvPr id="2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callq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9C48AC-2025-4631-8B81-5859BE1D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24" name="Freeform 23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5562600" y="3695700"/>
            <a:ext cx="2209800" cy="723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25" name="Straight Arrow Connector 24"/>
          <p:cNvCxnSpPr>
            <a:stCxn id="25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95486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0x400557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/>
              <a:t>about to execute </a:t>
            </a:r>
            <a:r>
              <a:rPr lang="en-US" dirty="0" err="1">
                <a:latin typeface="Courier New"/>
                <a:cs typeface="Courier New"/>
              </a:rPr>
              <a:t>retq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6877E4-1DA2-4F62-880F-7C9CAACD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>
            <a:off x="3886200" y="3695700"/>
            <a:ext cx="3886200" cy="15621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31" name="Straight Arrow Connector 30"/>
          <p:cNvCxnSpPr>
            <a:stCxn id="31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2F8A10-E863-154A-AED3-E560C37CAA32}"/>
              </a:ext>
            </a:extLst>
          </p:cNvPr>
          <p:cNvSpPr txBox="1"/>
          <p:nvPr/>
        </p:nvSpPr>
        <p:spPr>
          <a:xfrm>
            <a:off x="7009150" y="5424726"/>
            <a:ext cx="2944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charset="0"/>
                <a:ea typeface="Calibri" charset="0"/>
                <a:cs typeface="Calibri" charset="0"/>
              </a:rPr>
              <a:t>QUIZ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: What is the address of the instruction we execute after </a:t>
            </a:r>
            <a:r>
              <a:rPr lang="en-US" sz="2000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retq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1543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0x118</a:t>
            </a:r>
          </a:p>
        </p:txBody>
      </p:sp>
      <p:sp>
        <p:nvSpPr>
          <p:cNvPr id="17" name="Rectangle 14"/>
          <p:cNvSpPr>
            <a:spLocks/>
          </p:cNvSpPr>
          <p:nvPr/>
        </p:nvSpPr>
        <p:spPr bwMode="auto">
          <a:xfrm>
            <a:off x="7772400" y="2286000"/>
            <a:ext cx="13462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438400"/>
            <a:ext cx="1676400" cy="685800"/>
          </a:xfrm>
          <a:prstGeom prst="arc">
            <a:avLst>
              <a:gd name="adj1" fmla="val 17108922"/>
              <a:gd name="adj2" fmla="val 4394693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6858001" y="1143000"/>
            <a:ext cx="776287" cy="2743200"/>
            <a:chOff x="5334000" y="1143000"/>
            <a:chExt cx="776287" cy="2743200"/>
          </a:xfrm>
        </p:grpSpPr>
        <p:sp>
          <p:nvSpPr>
            <p:cNvPr id="23" name="Rectangle 3"/>
            <p:cNvSpPr>
              <a:spLocks/>
            </p:cNvSpPr>
            <p:nvPr/>
          </p:nvSpPr>
          <p:spPr bwMode="auto">
            <a:xfrm>
              <a:off x="5472112" y="28956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  <p:sp>
          <p:nvSpPr>
            <p:cNvPr id="24" name="Rectangle 10"/>
            <p:cNvSpPr>
              <a:spLocks/>
            </p:cNvSpPr>
            <p:nvPr/>
          </p:nvSpPr>
          <p:spPr bwMode="auto">
            <a:xfrm>
              <a:off x="5334000" y="1905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0x120</a:t>
              </a:r>
            </a:p>
          </p:txBody>
        </p:sp>
        <p:sp>
          <p:nvSpPr>
            <p:cNvPr id="25" name="Rectangle 11"/>
            <p:cNvSpPr>
              <a:spLocks/>
            </p:cNvSpPr>
            <p:nvPr/>
          </p:nvSpPr>
          <p:spPr bwMode="auto">
            <a:xfrm>
              <a:off x="5334000" y="1524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0x128</a:t>
              </a:r>
            </a:p>
          </p:txBody>
        </p:sp>
        <p:sp>
          <p:nvSpPr>
            <p:cNvPr id="26" name="Rectangle 12"/>
            <p:cNvSpPr>
              <a:spLocks/>
            </p:cNvSpPr>
            <p:nvPr/>
          </p:nvSpPr>
          <p:spPr bwMode="auto">
            <a:xfrm>
              <a:off x="5334000" y="1143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0x130</a:t>
              </a:r>
            </a:p>
          </p:txBody>
        </p:sp>
        <p:sp>
          <p:nvSpPr>
            <p:cNvPr id="27" name="Rectangle 11"/>
            <p:cNvSpPr>
              <a:spLocks/>
            </p:cNvSpPr>
            <p:nvPr/>
          </p:nvSpPr>
          <p:spPr bwMode="auto">
            <a:xfrm>
              <a:off x="5334000" y="2286000"/>
              <a:ext cx="776287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0x118</a:t>
              </a:r>
            </a:p>
          </p:txBody>
        </p:sp>
        <p:sp>
          <p:nvSpPr>
            <p:cNvPr id="28" name="Rectangle 4"/>
            <p:cNvSpPr>
              <a:spLocks/>
            </p:cNvSpPr>
            <p:nvPr/>
          </p:nvSpPr>
          <p:spPr bwMode="auto">
            <a:xfrm>
              <a:off x="5472112" y="3505200"/>
              <a:ext cx="638175" cy="381000"/>
            </a:xfrm>
            <a:prstGeom prst="rect">
              <a:avLst/>
            </a:prstGeom>
            <a:solidFill>
              <a:srgbClr val="FFFFFF"/>
            </a:solidFill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 anchor="ctr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%rip</a:t>
              </a:r>
            </a:p>
          </p:txBody>
        </p:sp>
      </p:grpSp>
      <p:sp>
        <p:nvSpPr>
          <p:cNvPr id="2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retq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1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26CF8D-4A9D-478E-BE15-ECCC929DC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2775260" y="2577002"/>
            <a:ext cx="5397224" cy="486432"/>
          </a:xfrm>
          <a:custGeom>
            <a:avLst/>
            <a:gdLst>
              <a:gd name="connsiteX0" fmla="*/ 5397224 w 5397224"/>
              <a:gd name="connsiteY0" fmla="*/ 0 h 486432"/>
              <a:gd name="connsiteX1" fmla="*/ 2353115 w 5397224"/>
              <a:gd name="connsiteY1" fmla="*/ 485522 h 486432"/>
              <a:gd name="connsiteX2" fmla="*/ 0 w 5397224"/>
              <a:gd name="connsiteY2" fmla="*/ 130718 h 48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224" h="486432">
                <a:moveTo>
                  <a:pt x="5397224" y="0"/>
                </a:moveTo>
                <a:cubicBezTo>
                  <a:pt x="4324938" y="231868"/>
                  <a:pt x="3252652" y="463736"/>
                  <a:pt x="2353115" y="485522"/>
                </a:cubicBezTo>
                <a:cubicBezTo>
                  <a:pt x="1453578" y="507308"/>
                  <a:pt x="0" y="130718"/>
                  <a:pt x="0" y="130718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arrow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 dirty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 flipV="1">
            <a:off x="5638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32" name="Straight Arrow Connector 31"/>
          <p:cNvCxnSpPr>
            <a:stCxn id="32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55333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/>
          </p:cNvSpPr>
          <p:nvPr/>
        </p:nvSpPr>
        <p:spPr bwMode="auto">
          <a:xfrm>
            <a:off x="1752600" y="39624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1752600" y="1295400"/>
            <a:ext cx="4495800" cy="2057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</p:txBody>
      </p:sp>
      <p:sp>
        <p:nvSpPr>
          <p:cNvPr id="11" name="Rectangle 8"/>
          <p:cNvSpPr>
            <a:spLocks/>
          </p:cNvSpPr>
          <p:nvPr/>
        </p:nvSpPr>
        <p:spPr bwMode="auto">
          <a:xfrm>
            <a:off x="7772400" y="3505200"/>
            <a:ext cx="1346200" cy="381000"/>
          </a:xfrm>
          <a:prstGeom prst="rect">
            <a:avLst/>
          </a:prstGeom>
          <a:solidFill>
            <a:srgbClr val="FFCC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0x400549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7772400" y="2895600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18" name="Rectangle 15"/>
          <p:cNvSpPr>
            <a:spLocks/>
          </p:cNvSpPr>
          <p:nvPr/>
        </p:nvSpPr>
        <p:spPr bwMode="auto">
          <a:xfrm>
            <a:off x="7772400" y="381000"/>
            <a:ext cx="1346200" cy="1905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  <a:p>
            <a:r>
              <a:rPr lang="en-US" sz="2400" dirty="0"/>
              <a:t>•</a:t>
            </a:r>
          </a:p>
        </p:txBody>
      </p:sp>
      <p:sp>
        <p:nvSpPr>
          <p:cNvPr id="20" name="Arc 19"/>
          <p:cNvSpPr/>
          <p:nvPr/>
        </p:nvSpPr>
        <p:spPr bwMode="auto">
          <a:xfrm flipV="1">
            <a:off x="8153400" y="2133600"/>
            <a:ext cx="1676400" cy="990600"/>
          </a:xfrm>
          <a:prstGeom prst="arc">
            <a:avLst>
              <a:gd name="adj1" fmla="val 17108922"/>
              <a:gd name="adj2" fmla="val 476875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Rectangle 3"/>
          <p:cNvSpPr>
            <a:spLocks/>
          </p:cNvSpPr>
          <p:nvPr/>
        </p:nvSpPr>
        <p:spPr bwMode="auto">
          <a:xfrm>
            <a:off x="6996113" y="28956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3" name="Rectangle 10"/>
          <p:cNvSpPr>
            <a:spLocks/>
          </p:cNvSpPr>
          <p:nvPr/>
        </p:nvSpPr>
        <p:spPr bwMode="auto">
          <a:xfrm>
            <a:off x="6858001" y="1905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0x120</a:t>
            </a:r>
          </a:p>
        </p:txBody>
      </p:sp>
      <p:sp>
        <p:nvSpPr>
          <p:cNvPr id="24" name="Rectangle 11"/>
          <p:cNvSpPr>
            <a:spLocks/>
          </p:cNvSpPr>
          <p:nvPr/>
        </p:nvSpPr>
        <p:spPr bwMode="auto">
          <a:xfrm>
            <a:off x="6858001" y="1524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0x128</a:t>
            </a:r>
          </a:p>
        </p:txBody>
      </p:sp>
      <p:sp>
        <p:nvSpPr>
          <p:cNvPr id="25" name="Rectangle 12"/>
          <p:cNvSpPr>
            <a:spLocks/>
          </p:cNvSpPr>
          <p:nvPr/>
        </p:nvSpPr>
        <p:spPr bwMode="auto">
          <a:xfrm>
            <a:off x="6858001" y="1143000"/>
            <a:ext cx="776287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0x130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6996113" y="3505200"/>
            <a:ext cx="638175" cy="3810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 anchor="ctr"/>
          <a:lstStyle/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%rip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Flow Example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retq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/>
              <a:t>step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2C0C3-0CCF-4B2B-A693-B674C09E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cxnSp>
        <p:nvCxnSpPr>
          <p:cNvPr id="22" name="Straight Arrow Connector 21"/>
          <p:cNvCxnSpPr>
            <a:stCxn id="11" idx="1"/>
          </p:cNvCxnSpPr>
          <p:nvPr/>
        </p:nvCxnSpPr>
        <p:spPr bwMode="auto">
          <a:xfrm flipH="1" flipV="1">
            <a:off x="5638800" y="2590800"/>
            <a:ext cx="2133600" cy="11049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7500144" y="4370457"/>
            <a:ext cx="18907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Next instruction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to execute</a:t>
            </a:r>
          </a:p>
        </p:txBody>
      </p:sp>
      <p:cxnSp>
        <p:nvCxnSpPr>
          <p:cNvPr id="17" name="Straight Arrow Connector 16"/>
          <p:cNvCxnSpPr>
            <a:stCxn id="17" idx="0"/>
          </p:cNvCxnSpPr>
          <p:nvPr/>
        </p:nvCxnSpPr>
        <p:spPr bwMode="auto">
          <a:xfrm flipH="1" flipV="1">
            <a:off x="8445500" y="3962401"/>
            <a:ext cx="1" cy="408057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125048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Function data flow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594" y="1143000"/>
            <a:ext cx="4175543" cy="5029200"/>
          </a:xfrm>
        </p:spPr>
        <p:txBody>
          <a:bodyPr>
            <a:normAutofit/>
          </a:bodyPr>
          <a:lstStyle/>
          <a:p>
            <a:r>
              <a:rPr lang="en-US" dirty="0"/>
              <a:t>First 6 arguments are in registers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first argument</a:t>
            </a:r>
          </a:p>
          <a:p>
            <a:endParaRPr lang="en-US" dirty="0"/>
          </a:p>
          <a:p>
            <a:r>
              <a:rPr lang="en-US" dirty="0"/>
              <a:t>Next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arguments are on the stack</a:t>
            </a:r>
          </a:p>
          <a:p>
            <a:pPr lvl="1"/>
            <a:r>
              <a:rPr lang="en-US" dirty="0"/>
              <a:t>This means more arguments is slower</a:t>
            </a:r>
          </a:p>
          <a:p>
            <a:endParaRPr lang="en-US" dirty="0"/>
          </a:p>
          <a:p>
            <a:r>
              <a:rPr lang="en-US" dirty="0"/>
              <a:t>Return value is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5731650" y="1173512"/>
            <a:ext cx="4040188" cy="639763"/>
          </a:xfrm>
          <a:ln/>
        </p:spPr>
        <p:txBody>
          <a:bodyPr/>
          <a:lstStyle/>
          <a:p>
            <a:pPr marL="0" indent="0">
              <a:buNone/>
            </a:pPr>
            <a:r>
              <a:rPr lang="en-US" dirty="0"/>
              <a:t>Registers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662913" y="1181389"/>
            <a:ext cx="1601550" cy="6397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Stack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4294967295"/>
          </p:nvPr>
        </p:nvSpPr>
        <p:spPr>
          <a:xfrm>
            <a:off x="8647111" y="5209323"/>
            <a:ext cx="2338567" cy="761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(Only allocate stack space when needed)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5731650" y="1782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/>
          <p:cNvSpPr>
            <a:spLocks/>
          </p:cNvSpPr>
          <p:nvPr/>
        </p:nvSpPr>
        <p:spPr bwMode="auto">
          <a:xfrm>
            <a:off x="5731650" y="2163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1" name="Rectangle 10"/>
          <p:cNvSpPr>
            <a:spLocks/>
          </p:cNvSpPr>
          <p:nvPr/>
        </p:nvSpPr>
        <p:spPr bwMode="auto">
          <a:xfrm>
            <a:off x="5731650" y="2544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1"/>
          <p:cNvSpPr>
            <a:spLocks/>
          </p:cNvSpPr>
          <p:nvPr/>
        </p:nvSpPr>
        <p:spPr bwMode="auto">
          <a:xfrm>
            <a:off x="5731650" y="2925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3" name="Rectangle 12"/>
          <p:cNvSpPr>
            <a:spLocks/>
          </p:cNvSpPr>
          <p:nvPr/>
        </p:nvSpPr>
        <p:spPr bwMode="auto">
          <a:xfrm>
            <a:off x="5731650" y="3306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4" name="Rectangle 13"/>
          <p:cNvSpPr>
            <a:spLocks/>
          </p:cNvSpPr>
          <p:nvPr/>
        </p:nvSpPr>
        <p:spPr bwMode="auto">
          <a:xfrm>
            <a:off x="5731650" y="36877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5" name="Rectangle 14"/>
          <p:cNvSpPr>
            <a:spLocks/>
          </p:cNvSpPr>
          <p:nvPr/>
        </p:nvSpPr>
        <p:spPr bwMode="auto">
          <a:xfrm>
            <a:off x="5731650" y="4754564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8701050" y="1782764"/>
            <a:ext cx="1346200" cy="2667000"/>
            <a:chOff x="5943600" y="2057400"/>
            <a:chExt cx="1346200" cy="2667000"/>
          </a:xfrm>
        </p:grpSpPr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5943600" y="4343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dirty="0">
                  <a:cs typeface="Courier New Bold" charset="0"/>
                  <a:sym typeface="Courier New Bold" charset="0"/>
                </a:rPr>
                <a:t> </a:t>
              </a:r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7</a:t>
              </a:r>
            </a:p>
          </p:txBody>
        </p:sp>
        <p:sp>
          <p:nvSpPr>
            <p:cNvPr id="17" name="Rectangle 15"/>
            <p:cNvSpPr>
              <a:spLocks/>
            </p:cNvSpPr>
            <p:nvPr/>
          </p:nvSpPr>
          <p:spPr bwMode="auto">
            <a:xfrm>
              <a:off x="5943600" y="3200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  <p:sp>
          <p:nvSpPr>
            <p:cNvPr id="18" name="Rectangle 14"/>
            <p:cNvSpPr>
              <a:spLocks/>
            </p:cNvSpPr>
            <p:nvPr/>
          </p:nvSpPr>
          <p:spPr bwMode="auto">
            <a:xfrm>
              <a:off x="5943600" y="3962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dirty="0">
                  <a:cs typeface="Courier New Bold" charset="0"/>
                  <a:sym typeface="Courier New Bold" charset="0"/>
                </a:rPr>
                <a:t> </a:t>
              </a:r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8</a:t>
              </a:r>
            </a:p>
          </p:txBody>
        </p:sp>
        <p:sp>
          <p:nvSpPr>
            <p:cNvPr id="19" name="Rectangle 14"/>
            <p:cNvSpPr>
              <a:spLocks/>
            </p:cNvSpPr>
            <p:nvPr/>
          </p:nvSpPr>
          <p:spPr bwMode="auto">
            <a:xfrm>
              <a:off x="5943600" y="2819400"/>
              <a:ext cx="1346200" cy="381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 anchor="ctr"/>
            <a:lstStyle/>
            <a:p>
              <a:r>
                <a:rPr lang="en-US" dirty="0" err="1">
                  <a:cs typeface="Courier New Bold" charset="0"/>
                  <a:sym typeface="Courier New Bold" charset="0"/>
                </a:rPr>
                <a:t>Arg</a:t>
              </a:r>
              <a:r>
                <a:rPr lang="en-US" dirty="0">
                  <a:cs typeface="Courier New Bold" charset="0"/>
                  <a:sym typeface="Courier New Bold" charset="0"/>
                </a:rPr>
                <a:t> </a:t>
              </a:r>
              <a:r>
                <a:rPr lang="en-US" i="1" dirty="0">
                  <a:cs typeface="Courier New Bold" charset="0"/>
                  <a:sym typeface="Courier New Bold" charset="0"/>
                </a:rPr>
                <a:t>n</a:t>
              </a:r>
            </a:p>
          </p:txBody>
        </p:sp>
        <p:sp>
          <p:nvSpPr>
            <p:cNvPr id="20" name="Rectangle 15"/>
            <p:cNvSpPr>
              <a:spLocks/>
            </p:cNvSpPr>
            <p:nvPr/>
          </p:nvSpPr>
          <p:spPr bwMode="auto">
            <a:xfrm>
              <a:off x="5943600" y="2057400"/>
              <a:ext cx="1346200" cy="762000"/>
            </a:xfrm>
            <a:prstGeom prst="rect">
              <a:avLst/>
            </a:prstGeom>
            <a:solidFill>
              <a:srgbClr val="D6D6F4"/>
            </a:solidFill>
            <a:ln w="254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r>
                <a:rPr lang="en-US" sz="2400" dirty="0"/>
                <a:t>• • •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F717628-4593-4747-9FE4-9A7863BD3443}"/>
              </a:ext>
            </a:extLst>
          </p:cNvPr>
          <p:cNvSpPr txBox="1"/>
          <p:nvPr/>
        </p:nvSpPr>
        <p:spPr>
          <a:xfrm>
            <a:off x="9374150" y="4558655"/>
            <a:ext cx="60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5461AE-6301-2940-AC97-850E264D3B5C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47251" y="4449764"/>
            <a:ext cx="636549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1C14-707E-4F7B-98B0-43A99785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4748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Examples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1AFAF-68FB-4E16-B210-46B74F84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4" name="Rectangle 4"/>
          <p:cNvSpPr>
            <a:spLocks/>
          </p:cNvSpPr>
          <p:nvPr/>
        </p:nvSpPr>
        <p:spPr bwMode="auto">
          <a:xfrm>
            <a:off x="1600200" y="4800600"/>
            <a:ext cx="26670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mult2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(long a, long b)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s = a * b;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s;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" name="Rectangle 4"/>
          <p:cNvSpPr>
            <a:spLocks/>
          </p:cNvSpPr>
          <p:nvPr/>
        </p:nvSpPr>
        <p:spPr bwMode="auto">
          <a:xfrm>
            <a:off x="2590800" y="924059"/>
            <a:ext cx="6781800" cy="11880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void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multstore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(long x, long y, long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t = mult2(x,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" name="Rectangle 4"/>
          <p:cNvSpPr>
            <a:spLocks/>
          </p:cNvSpPr>
          <p:nvPr/>
        </p:nvSpPr>
        <p:spPr bwMode="auto">
          <a:xfrm>
            <a:off x="4495800" y="4800600"/>
            <a:ext cx="5867400" cy="18288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0000000000400550 &lt;mult2&gt;: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a in %rdi, b in %rsi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400550:  mov    %rdi,%rax	# a </a:t>
            </a: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400553:  imul   %rsi,%rax	# a * b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s in %rax</a:t>
            </a:r>
            <a:endParaRPr lang="ro-RO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ro-RO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400557:  retq			# Return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2590800" y="2209800"/>
            <a:ext cx="67818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0000000000400540 &lt;multstore&gt;:</a:t>
            </a:r>
          </a:p>
          <a:p>
            <a:pPr algn="l"/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# x in %rdi, y in %rsi, dest in %rdx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/>
              <a:t>• • •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400541: mov    %rdx,%rbx		# Save dest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400544: callq  400550 &lt;mult2&gt;	# mult2(x,y)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sk-SK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# t in %rax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400549: mov    %rax,(%rbx)	# *dest = t</a:t>
            </a:r>
          </a:p>
          <a:p>
            <a:pPr algn="l"/>
            <a:r>
              <a:rPr lang="sk-SK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/>
              <a:t>• • •</a:t>
            </a:r>
            <a:endParaRPr lang="sk-SK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2133600" y="26670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2133600" y="3733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7924800" y="5257800"/>
            <a:ext cx="762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 flipH="1">
            <a:off x="6553200" y="6096000"/>
            <a:ext cx="762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1484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C memory layout</a:t>
            </a:r>
          </a:p>
          <a:p>
            <a:endParaRPr lang="en-US" dirty="0"/>
          </a:p>
          <a:p>
            <a:r>
              <a:rPr lang="en-US" dirty="0"/>
              <a:t>Explore functions in assembly</a:t>
            </a:r>
          </a:p>
          <a:p>
            <a:pPr lvl="1"/>
            <a:r>
              <a:rPr lang="en-US" dirty="0"/>
              <a:t>How do we call them and return from them?</a:t>
            </a:r>
          </a:p>
          <a:p>
            <a:pPr lvl="1"/>
            <a:r>
              <a:rPr lang="en-US" dirty="0"/>
              <a:t>How do we create local variables?</a:t>
            </a:r>
          </a:p>
          <a:p>
            <a:pPr lvl="1"/>
            <a:endParaRPr lang="en-US" dirty="0"/>
          </a:p>
          <a:p>
            <a:r>
              <a:rPr lang="en-US" dirty="0"/>
              <a:t>Understand how we manage register use between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956856" cy="5029200"/>
          </a:xfrm>
        </p:spPr>
        <p:txBody>
          <a:bodyPr>
            <a:noAutofit/>
          </a:bodyPr>
          <a:lstStyle/>
          <a:p>
            <a:r>
              <a:rPr lang="en-US" sz="2400" dirty="0"/>
              <a:t>How did we decide how many registers to use for arguments and return values?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Do all functions have to use this same convention?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64FAA4C-A062-4ECF-9998-50283493135A}"/>
              </a:ext>
            </a:extLst>
          </p:cNvPr>
          <p:cNvSpPr>
            <a:spLocks/>
          </p:cNvSpPr>
          <p:nvPr/>
        </p:nvSpPr>
        <p:spPr bwMode="auto">
          <a:xfrm>
            <a:off x="9533205" y="1847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C17E1-275E-412E-A832-92C1D13B8DCC}"/>
              </a:ext>
            </a:extLst>
          </p:cNvPr>
          <p:cNvSpPr>
            <a:spLocks/>
          </p:cNvSpPr>
          <p:nvPr/>
        </p:nvSpPr>
        <p:spPr bwMode="auto">
          <a:xfrm>
            <a:off x="9533205" y="2228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8A6F5-A26D-4592-B128-EC10966E84D2}"/>
              </a:ext>
            </a:extLst>
          </p:cNvPr>
          <p:cNvSpPr>
            <a:spLocks/>
          </p:cNvSpPr>
          <p:nvPr/>
        </p:nvSpPr>
        <p:spPr bwMode="auto">
          <a:xfrm>
            <a:off x="9533205" y="2609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32F36-52BF-4E47-9564-8A3B174EFB10}"/>
              </a:ext>
            </a:extLst>
          </p:cNvPr>
          <p:cNvSpPr>
            <a:spLocks/>
          </p:cNvSpPr>
          <p:nvPr/>
        </p:nvSpPr>
        <p:spPr bwMode="auto">
          <a:xfrm>
            <a:off x="9533205" y="2990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68ED1-652B-46D0-ADAE-64E2A67B8DB2}"/>
              </a:ext>
            </a:extLst>
          </p:cNvPr>
          <p:cNvSpPr>
            <a:spLocks/>
          </p:cNvSpPr>
          <p:nvPr/>
        </p:nvSpPr>
        <p:spPr bwMode="auto">
          <a:xfrm>
            <a:off x="9533205" y="3371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FE512-9A20-459C-975D-4854867A9BF4}"/>
              </a:ext>
            </a:extLst>
          </p:cNvPr>
          <p:cNvSpPr>
            <a:spLocks/>
          </p:cNvSpPr>
          <p:nvPr/>
        </p:nvSpPr>
        <p:spPr bwMode="auto">
          <a:xfrm>
            <a:off x="9533205" y="3752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5592F-F079-4FB3-BF99-C1F49E1F31C2}"/>
              </a:ext>
            </a:extLst>
          </p:cNvPr>
          <p:cNvSpPr>
            <a:spLocks/>
          </p:cNvSpPr>
          <p:nvPr/>
        </p:nvSpPr>
        <p:spPr bwMode="auto">
          <a:xfrm>
            <a:off x="9533205" y="48189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5646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956856" cy="5029200"/>
          </a:xfrm>
        </p:spPr>
        <p:txBody>
          <a:bodyPr>
            <a:noAutofit/>
          </a:bodyPr>
          <a:lstStyle/>
          <a:p>
            <a:r>
              <a:rPr lang="en-US" sz="2400" dirty="0"/>
              <a:t>How did we decide how many registers to use for arguments and return values?</a:t>
            </a:r>
          </a:p>
          <a:p>
            <a:pPr lvl="1"/>
            <a:r>
              <a:rPr lang="en-US" sz="2000" dirty="0"/>
              <a:t>Testing lots of real-world programs</a:t>
            </a:r>
          </a:p>
          <a:p>
            <a:pPr lvl="1"/>
            <a:r>
              <a:rPr lang="en-US" sz="2000" dirty="0"/>
              <a:t>Many style guides suggest you use four or less arguments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x86 (32-bit) only had four arguments</a:t>
            </a:r>
          </a:p>
          <a:p>
            <a:pPr lvl="2"/>
            <a:r>
              <a:rPr lang="en-US" sz="2000" dirty="0"/>
              <a:t>x86-64 added two more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 only has one return result, so one register is fine</a:t>
            </a:r>
          </a:p>
          <a:p>
            <a:pPr lvl="1"/>
            <a:endParaRPr lang="en-US" sz="2000" dirty="0"/>
          </a:p>
          <a:p>
            <a:r>
              <a:rPr lang="en-US" sz="2400" dirty="0"/>
              <a:t>Do all functions have to use this same convention?</a:t>
            </a:r>
          </a:p>
          <a:p>
            <a:pPr lvl="1"/>
            <a:r>
              <a:rPr lang="en-US" sz="2000" dirty="0"/>
              <a:t>All functions within a program must, or they won’t work</a:t>
            </a:r>
          </a:p>
          <a:p>
            <a:pPr lvl="1"/>
            <a:r>
              <a:rPr lang="en-US" sz="2000" dirty="0"/>
              <a:t>Different programs, or different OSes, could choose different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064FAA4C-A062-4ECF-9998-50283493135A}"/>
              </a:ext>
            </a:extLst>
          </p:cNvPr>
          <p:cNvSpPr>
            <a:spLocks/>
          </p:cNvSpPr>
          <p:nvPr/>
        </p:nvSpPr>
        <p:spPr bwMode="auto">
          <a:xfrm>
            <a:off x="9533205" y="1847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5C17E1-275E-412E-A832-92C1D13B8DCC}"/>
              </a:ext>
            </a:extLst>
          </p:cNvPr>
          <p:cNvSpPr>
            <a:spLocks/>
          </p:cNvSpPr>
          <p:nvPr/>
        </p:nvSpPr>
        <p:spPr bwMode="auto">
          <a:xfrm>
            <a:off x="9533205" y="2228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8A6F5-A26D-4592-B128-EC10966E84D2}"/>
              </a:ext>
            </a:extLst>
          </p:cNvPr>
          <p:cNvSpPr>
            <a:spLocks/>
          </p:cNvSpPr>
          <p:nvPr/>
        </p:nvSpPr>
        <p:spPr bwMode="auto">
          <a:xfrm>
            <a:off x="9533205" y="2609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32F36-52BF-4E47-9564-8A3B174EFB10}"/>
              </a:ext>
            </a:extLst>
          </p:cNvPr>
          <p:cNvSpPr>
            <a:spLocks/>
          </p:cNvSpPr>
          <p:nvPr/>
        </p:nvSpPr>
        <p:spPr bwMode="auto">
          <a:xfrm>
            <a:off x="9533205" y="2990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E68ED1-652B-46D0-ADAE-64E2A67B8DB2}"/>
              </a:ext>
            </a:extLst>
          </p:cNvPr>
          <p:cNvSpPr>
            <a:spLocks/>
          </p:cNvSpPr>
          <p:nvPr/>
        </p:nvSpPr>
        <p:spPr bwMode="auto">
          <a:xfrm>
            <a:off x="9533205" y="3371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4FE512-9A20-459C-975D-4854867A9BF4}"/>
              </a:ext>
            </a:extLst>
          </p:cNvPr>
          <p:cNvSpPr>
            <a:spLocks/>
          </p:cNvSpPr>
          <p:nvPr/>
        </p:nvSpPr>
        <p:spPr bwMode="auto">
          <a:xfrm>
            <a:off x="9533205" y="37521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C5592F-F079-4FB3-BF99-C1F49E1F31C2}"/>
              </a:ext>
            </a:extLst>
          </p:cNvPr>
          <p:cNvSpPr>
            <a:spLocks/>
          </p:cNvSpPr>
          <p:nvPr/>
        </p:nvSpPr>
        <p:spPr bwMode="auto">
          <a:xfrm>
            <a:off x="9533205" y="4818958"/>
            <a:ext cx="13462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625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b="1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31802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Call-Local State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Need some place to store state for each call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552450" lvl="1"/>
            <a:r>
              <a:rPr lang="en-US" dirty="0"/>
              <a:t>Arguments</a:t>
            </a:r>
          </a:p>
          <a:p>
            <a:pPr marL="552450" lvl="1"/>
            <a:r>
              <a:rPr lang="en-US" dirty="0"/>
              <a:t>Local variables</a:t>
            </a:r>
          </a:p>
          <a:p>
            <a:pPr marL="552450" lvl="1"/>
            <a:r>
              <a:rPr lang="en-US" dirty="0"/>
              <a:t>Temporary space (if needed)</a:t>
            </a:r>
          </a:p>
          <a:p>
            <a:pPr marL="552450" lvl="1"/>
            <a:endParaRPr lang="en-US" dirty="0"/>
          </a:p>
          <a:p>
            <a:pPr marL="95250"/>
            <a:r>
              <a:rPr lang="en-US" dirty="0"/>
              <a:t>Note: these are separate for each call, not each function</a:t>
            </a:r>
          </a:p>
          <a:p>
            <a:pPr marL="552450" lvl="1"/>
            <a:r>
              <a:rPr lang="en-US" dirty="0"/>
              <a:t>Function could be called recursively, but each needs its own local variables</a:t>
            </a:r>
          </a:p>
          <a:p>
            <a:pPr marL="552450" lvl="1"/>
            <a:endParaRPr lang="en-US" dirty="0"/>
          </a:p>
          <a:p>
            <a:pPr marL="95250"/>
            <a:r>
              <a:rPr lang="en-US" dirty="0"/>
              <a:t>State only needs to exist until the function returns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4E680-B078-4DB4-82A4-0E8916B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Using the Stack for Call-Local State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Place local state on the stack</a:t>
            </a:r>
          </a:p>
          <a:p>
            <a:pPr lvl="1"/>
            <a:endParaRPr lang="en-US" dirty="0"/>
          </a:p>
          <a:p>
            <a:r>
              <a:rPr lang="en-US" dirty="0"/>
              <a:t>Stack discipline</a:t>
            </a:r>
          </a:p>
          <a:p>
            <a:pPr marL="552450" lvl="1"/>
            <a:r>
              <a:rPr lang="en-US" dirty="0"/>
              <a:t>That state is only needed for limited time</a:t>
            </a:r>
          </a:p>
          <a:p>
            <a:pPr marL="838200" lvl="2"/>
            <a:r>
              <a:rPr lang="en-US" dirty="0"/>
              <a:t>Starts when function is called; ends when it returns</a:t>
            </a:r>
          </a:p>
          <a:p>
            <a:pPr marL="552450" lvl="1"/>
            <a:r>
              <a:rPr lang="en-US" b="1" i="1" dirty="0" err="1"/>
              <a:t>Callee</a:t>
            </a:r>
            <a:r>
              <a:rPr lang="en-US" dirty="0"/>
              <a:t> returns before </a:t>
            </a:r>
            <a:r>
              <a:rPr lang="en-US" b="1" i="1" dirty="0"/>
              <a:t>caller</a:t>
            </a:r>
            <a:r>
              <a:rPr lang="en-US" dirty="0"/>
              <a:t> does</a:t>
            </a:r>
          </a:p>
          <a:p>
            <a:pPr marL="838200" lvl="2"/>
            <a:r>
              <a:rPr lang="en-US" b="1" i="1" dirty="0"/>
              <a:t>Callee</a:t>
            </a:r>
            <a:r>
              <a:rPr lang="en-US" dirty="0"/>
              <a:t>: </a:t>
            </a:r>
            <a:r>
              <a:rPr lang="en-US" u="sng" dirty="0"/>
              <a:t>for a specific call</a:t>
            </a:r>
            <a:r>
              <a:rPr lang="en-US" dirty="0"/>
              <a:t>, the function being called</a:t>
            </a:r>
          </a:p>
          <a:p>
            <a:pPr marL="838200" lvl="2"/>
            <a:r>
              <a:rPr lang="en-US" b="1" i="1" dirty="0"/>
              <a:t>Caller</a:t>
            </a:r>
            <a:r>
              <a:rPr lang="en-US" dirty="0"/>
              <a:t>: </a:t>
            </a:r>
            <a:r>
              <a:rPr lang="en-US" u="sng" dirty="0"/>
              <a:t>for a specific call</a:t>
            </a:r>
            <a:r>
              <a:rPr lang="en-US" dirty="0"/>
              <a:t>, the function calling the other</a:t>
            </a:r>
          </a:p>
          <a:p>
            <a:pPr marL="838200" lvl="2"/>
            <a:endParaRPr lang="en-US" dirty="0"/>
          </a:p>
          <a:p>
            <a:r>
              <a:rPr lang="en-US" dirty="0"/>
              <a:t>Stack allocated in </a:t>
            </a:r>
            <a:r>
              <a:rPr lang="en-US" b="1" dirty="0">
                <a:ea typeface="Calibri Bold Italic" charset="0"/>
                <a:cs typeface="Calibri Bold Italic" charset="0"/>
                <a:sym typeface="Calibri Bold Italic" charset="0"/>
              </a:rPr>
              <a:t>Frames</a:t>
            </a:r>
            <a:endParaRPr lang="en-US" b="1" dirty="0"/>
          </a:p>
          <a:p>
            <a:pPr marL="552450" lvl="1"/>
            <a:r>
              <a:rPr lang="en-US" dirty="0"/>
              <a:t>Frame = State for a single procedure invocation</a:t>
            </a:r>
          </a:p>
          <a:p>
            <a:pPr marL="552450" lvl="1"/>
            <a:r>
              <a:rPr lang="en-US" dirty="0"/>
              <a:t>Allocated by “setup” code at the start of function</a:t>
            </a:r>
          </a:p>
          <a:p>
            <a:pPr marL="552450" lvl="1"/>
            <a:r>
              <a:rPr lang="en-US" dirty="0"/>
              <a:t>Deallocated by “teardown” code before returning</a:t>
            </a: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60C84ED8-A308-5F45-87DD-E0F3819A2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5163" y="4632325"/>
            <a:ext cx="404812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EA7BDAF-650C-9948-9C52-5485A9EAF0A7}"/>
              </a:ext>
            </a:extLst>
          </p:cNvPr>
          <p:cNvSpPr>
            <a:spLocks/>
          </p:cNvSpPr>
          <p:nvPr/>
        </p:nvSpPr>
        <p:spPr bwMode="auto">
          <a:xfrm>
            <a:off x="7116763" y="4443414"/>
            <a:ext cx="2438400" cy="221669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b="1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39CEE0C-838F-AC4D-84DD-61235C244494}"/>
              </a:ext>
            </a:extLst>
          </p:cNvPr>
          <p:cNvSpPr>
            <a:spLocks/>
          </p:cNvSpPr>
          <p:nvPr/>
        </p:nvSpPr>
        <p:spPr bwMode="auto">
          <a:xfrm>
            <a:off x="9902825" y="5270500"/>
            <a:ext cx="1557338" cy="4445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 dirty="0">
                <a:solidFill>
                  <a:srgbClr val="262699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“Top”</a:t>
            </a:r>
          </a:p>
        </p:txBody>
      </p:sp>
      <p:sp>
        <p:nvSpPr>
          <p:cNvPr id="8" name="AutoShape 10">
            <a:extLst>
              <a:ext uri="{FF2B5EF4-FFF2-40B4-BE49-F238E27FC236}">
                <a16:creationId xmlns:a16="http://schemas.microsoft.com/office/drawing/2014/main" id="{BF7A6B35-638C-BD40-93F3-F1E225CD9BF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369550" y="4892675"/>
            <a:ext cx="609600" cy="230306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  <a:moveTo>
                  <a:pt x="0" y="108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aphicFrame>
        <p:nvGraphicFramePr>
          <p:cNvPr id="9" name="Group 11">
            <a:extLst>
              <a:ext uri="{FF2B5EF4-FFF2-40B4-BE49-F238E27FC236}">
                <a16:creationId xmlns:a16="http://schemas.microsoft.com/office/drawing/2014/main" id="{E14CBE3C-3C49-A64E-AAA4-5F36543B2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011"/>
              </p:ext>
            </p:extLst>
          </p:nvPr>
        </p:nvGraphicFramePr>
        <p:xfrm>
          <a:off x="10007600" y="2538413"/>
          <a:ext cx="1320800" cy="2057400"/>
        </p:xfrm>
        <a:graphic>
          <a:graphicData uri="http://schemas.openxmlformats.org/drawingml/2006/table">
            <a:tbl>
              <a:tblPr/>
              <a:tblGrid>
                <a:gridCol w="13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Previous Frame</a:t>
                      </a: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Current Frame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panose="020F0702030404030204" pitchFamily="34" charset="0"/>
                        <a:cs typeface="Calibri Bold" panose="020F0702030404030204" pitchFamily="34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F4E680-B078-4DB4-82A4-0E8916B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3320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Call Chain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B04AB-4F9E-474D-B7F5-B41492CBB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49156" name="Rectangle 4"/>
          <p:cNvSpPr>
            <a:spLocks/>
          </p:cNvSpPr>
          <p:nvPr/>
        </p:nvSpPr>
        <p:spPr bwMode="auto">
          <a:xfrm>
            <a:off x="19812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49157" name="Rectangle 5"/>
          <p:cNvSpPr>
            <a:spLocks/>
          </p:cNvSpPr>
          <p:nvPr/>
        </p:nvSpPr>
        <p:spPr bwMode="auto">
          <a:xfrm>
            <a:off x="3810000" y="23622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8" name="Rectangle 6"/>
          <p:cNvSpPr>
            <a:spLocks/>
          </p:cNvSpPr>
          <p:nvPr/>
        </p:nvSpPr>
        <p:spPr bwMode="auto">
          <a:xfrm>
            <a:off x="5715000" y="3276600"/>
            <a:ext cx="1662114" cy="2590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49159" name="Rectangle 7"/>
          <p:cNvSpPr>
            <a:spLocks/>
          </p:cNvSpPr>
          <p:nvPr/>
        </p:nvSpPr>
        <p:spPr bwMode="auto">
          <a:xfrm>
            <a:off x="8407400" y="1676400"/>
            <a:ext cx="2260600" cy="3581400"/>
          </a:xfrm>
          <a:prstGeom prst="rect">
            <a:avLst/>
          </a:prstGeom>
          <a:solidFill>
            <a:srgbClr val="D8D8D8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0" name="Rectangle 8"/>
          <p:cNvSpPr>
            <a:spLocks/>
          </p:cNvSpPr>
          <p:nvPr/>
        </p:nvSpPr>
        <p:spPr bwMode="auto">
          <a:xfrm>
            <a:off x="8620125" y="19050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49161" name="Rectangle 9"/>
          <p:cNvSpPr>
            <a:spLocks/>
          </p:cNvSpPr>
          <p:nvPr/>
        </p:nvSpPr>
        <p:spPr bwMode="auto">
          <a:xfrm>
            <a:off x="8620125" y="25908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49162" name="Rectangle 10"/>
          <p:cNvSpPr>
            <a:spLocks/>
          </p:cNvSpPr>
          <p:nvPr/>
        </p:nvSpPr>
        <p:spPr bwMode="auto">
          <a:xfrm>
            <a:off x="8609013" y="3265488"/>
            <a:ext cx="977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(2)</a:t>
            </a:r>
          </a:p>
        </p:txBody>
      </p:sp>
      <p:sp>
        <p:nvSpPr>
          <p:cNvPr id="49163" name="Rectangle 11"/>
          <p:cNvSpPr>
            <a:spLocks/>
          </p:cNvSpPr>
          <p:nvPr/>
        </p:nvSpPr>
        <p:spPr bwMode="auto">
          <a:xfrm>
            <a:off x="8620124" y="3962400"/>
            <a:ext cx="9779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(1)</a:t>
            </a:r>
          </a:p>
        </p:txBody>
      </p:sp>
      <p:sp>
        <p:nvSpPr>
          <p:cNvPr id="49164" name="Rectangle 12"/>
          <p:cNvSpPr>
            <a:spLocks/>
          </p:cNvSpPr>
          <p:nvPr/>
        </p:nvSpPr>
        <p:spPr bwMode="auto">
          <a:xfrm>
            <a:off x="8620124" y="4724400"/>
            <a:ext cx="966787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(0)</a:t>
            </a:r>
          </a:p>
        </p:txBody>
      </p:sp>
      <p:sp>
        <p:nvSpPr>
          <p:cNvPr id="49165" name="Line 13"/>
          <p:cNvSpPr>
            <a:spLocks noChangeShapeType="1"/>
          </p:cNvSpPr>
          <p:nvPr/>
        </p:nvSpPr>
        <p:spPr bwMode="auto">
          <a:xfrm>
            <a:off x="8926513" y="22098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6" name="Line 14"/>
          <p:cNvSpPr>
            <a:spLocks noChangeShapeType="1"/>
          </p:cNvSpPr>
          <p:nvPr/>
        </p:nvSpPr>
        <p:spPr bwMode="auto">
          <a:xfrm>
            <a:off x="8926513" y="2895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7" name="Line 15"/>
          <p:cNvSpPr>
            <a:spLocks noChangeShapeType="1"/>
          </p:cNvSpPr>
          <p:nvPr/>
        </p:nvSpPr>
        <p:spPr bwMode="auto">
          <a:xfrm>
            <a:off x="8926513" y="3581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8" name="Line 16"/>
          <p:cNvSpPr>
            <a:spLocks noChangeShapeType="1"/>
          </p:cNvSpPr>
          <p:nvPr/>
        </p:nvSpPr>
        <p:spPr bwMode="auto">
          <a:xfrm>
            <a:off x="8926513" y="4343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69" name="Rectangle 17"/>
          <p:cNvSpPr>
            <a:spLocks/>
          </p:cNvSpPr>
          <p:nvPr/>
        </p:nvSpPr>
        <p:spPr bwMode="auto">
          <a:xfrm>
            <a:off x="8372476" y="1066800"/>
            <a:ext cx="102076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Example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 Chain</a:t>
            </a:r>
          </a:p>
        </p:txBody>
      </p:sp>
      <p:sp>
        <p:nvSpPr>
          <p:cNvPr id="49170" name="Rectangle 18"/>
          <p:cNvSpPr>
            <a:spLocks/>
          </p:cNvSpPr>
          <p:nvPr/>
        </p:nvSpPr>
        <p:spPr bwMode="auto">
          <a:xfrm>
            <a:off x="9691687" y="3251200"/>
            <a:ext cx="976313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(0)</a:t>
            </a:r>
          </a:p>
        </p:txBody>
      </p:sp>
      <p:sp>
        <p:nvSpPr>
          <p:cNvPr id="49171" name="Line 19"/>
          <p:cNvSpPr>
            <a:spLocks noChangeShapeType="1"/>
          </p:cNvSpPr>
          <p:nvPr/>
        </p:nvSpPr>
        <p:spPr bwMode="auto">
          <a:xfrm>
            <a:off x="9067801" y="2895600"/>
            <a:ext cx="622288" cy="4064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172" name="Rectangle 20"/>
          <p:cNvSpPr>
            <a:spLocks/>
          </p:cNvSpPr>
          <p:nvPr/>
        </p:nvSpPr>
        <p:spPr bwMode="auto">
          <a:xfrm>
            <a:off x="5091907" y="6019801"/>
            <a:ext cx="2914196" cy="353943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Procedure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()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recursive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4BBE-2815-417C-924A-1BBDCF58F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1204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1205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1206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7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8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09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0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1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2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3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1214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15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1216" name="Group 16"/>
          <p:cNvGrpSpPr>
            <a:grpSpLocks/>
          </p:cNvGrpSpPr>
          <p:nvPr/>
        </p:nvGrpSpPr>
        <p:grpSpPr bwMode="auto">
          <a:xfrm>
            <a:off x="6921500" y="2190751"/>
            <a:ext cx="1492250" cy="330200"/>
            <a:chOff x="0" y="377"/>
            <a:chExt cx="940" cy="208"/>
          </a:xfrm>
        </p:grpSpPr>
        <p:sp>
          <p:nvSpPr>
            <p:cNvPr id="5121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122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1221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222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1223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4643532" y="914400"/>
            <a:ext cx="1724831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ctr" eaLnBrk="0" hangingPunct="0"/>
            <a:r>
              <a:rPr lang="en-US" sz="2400" b="1" dirty="0"/>
              <a:t>Call Chain</a:t>
            </a:r>
          </a:p>
        </p:txBody>
      </p:sp>
      <p:sp>
        <p:nvSpPr>
          <p:cNvPr id="33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1254" name="AutoShape 54"/>
          <p:cNvSpPr>
            <a:spLocks/>
          </p:cNvSpPr>
          <p:nvPr/>
        </p:nvSpPr>
        <p:spPr bwMode="auto">
          <a:xfrm>
            <a:off x="1600200" y="2032000"/>
            <a:ext cx="533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B27D2-4D61-4E83-9327-3252046F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2228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2229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2230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1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3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4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7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39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2240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5224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224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2245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246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2247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32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2279" name="AutoShape 55"/>
          <p:cNvSpPr>
            <a:spLocks/>
          </p:cNvSpPr>
          <p:nvPr/>
        </p:nvSpPr>
        <p:spPr bwMode="auto">
          <a:xfrm>
            <a:off x="1676400" y="2209800"/>
            <a:ext cx="762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045AEC-4468-408A-B47E-E13AE4618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3252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3253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3254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5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6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1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63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3269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270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3271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9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0" name="Rectangle 6"/>
          <p:cNvSpPr>
            <a:spLocks/>
          </p:cNvSpPr>
          <p:nvPr/>
        </p:nvSpPr>
        <p:spPr bwMode="auto">
          <a:xfrm>
            <a:off x="2438400" y="2133600"/>
            <a:ext cx="1804986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3304" name="AutoShape 56"/>
          <p:cNvSpPr>
            <a:spLocks/>
          </p:cNvSpPr>
          <p:nvPr/>
        </p:nvSpPr>
        <p:spPr bwMode="auto">
          <a:xfrm>
            <a:off x="1600200" y="2667000"/>
            <a:ext cx="10668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  <p:grpSp>
        <p:nvGrpSpPr>
          <p:cNvPr id="31" name="Group 16"/>
          <p:cNvGrpSpPr>
            <a:grpSpLocks/>
          </p:cNvGrpSpPr>
          <p:nvPr/>
        </p:nvGrpSpPr>
        <p:grpSpPr bwMode="auto">
          <a:xfrm>
            <a:off x="6915150" y="3810000"/>
            <a:ext cx="1493836" cy="330200"/>
            <a:chOff x="0" y="377"/>
            <a:chExt cx="940" cy="208"/>
          </a:xfrm>
        </p:grpSpPr>
        <p:sp>
          <p:nvSpPr>
            <p:cNvPr id="32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33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289CF0-9ED4-4C85-9935-FF9AFCDC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79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0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1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2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4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5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4286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87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4288" name="Group 16"/>
          <p:cNvGrpSpPr>
            <a:grpSpLocks/>
          </p:cNvGrpSpPr>
          <p:nvPr/>
        </p:nvGrpSpPr>
        <p:grpSpPr bwMode="auto">
          <a:xfrm>
            <a:off x="6915150" y="4654551"/>
            <a:ext cx="1493836" cy="330200"/>
            <a:chOff x="0" y="377"/>
            <a:chExt cx="940" cy="208"/>
          </a:xfrm>
        </p:grpSpPr>
        <p:sp>
          <p:nvSpPr>
            <p:cNvPr id="5429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429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4293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294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4295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2882900" y="2590800"/>
            <a:ext cx="1616824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/>
          <p:cNvSpPr>
            <a:spLocks/>
          </p:cNvSpPr>
          <p:nvPr/>
        </p:nvSpPr>
        <p:spPr bwMode="auto">
          <a:xfrm>
            <a:off x="1600200" y="3124200"/>
            <a:ext cx="16002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F65725-91C3-4601-8353-B5AC5CA0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5301" name="Rectangle 5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5302" name="Rectangle 6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5303" name="Rectangle 7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4" name="Rectangle 8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5" name="Rectangle 9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06" name="Line 10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7" name="Line 11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8" name="Line 12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09" name="Line 13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0" name="Rectangle 14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5311" name="Line 15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2" name="Rectangle 16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5313" name="Group 17"/>
          <p:cNvGrpSpPr>
            <a:grpSpLocks/>
          </p:cNvGrpSpPr>
          <p:nvPr/>
        </p:nvGrpSpPr>
        <p:grpSpPr bwMode="auto">
          <a:xfrm>
            <a:off x="6915150" y="5518151"/>
            <a:ext cx="1493836" cy="330200"/>
            <a:chOff x="0" y="377"/>
            <a:chExt cx="940" cy="208"/>
          </a:xfrm>
        </p:grpSpPr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5317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5318" name="Rectangle 22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319" name="Rectangle 23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5320" name="Group 24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0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1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" name="Rectangle 6"/>
          <p:cNvSpPr>
            <a:spLocks/>
          </p:cNvSpPr>
          <p:nvPr/>
        </p:nvSpPr>
        <p:spPr bwMode="auto">
          <a:xfrm>
            <a:off x="2882900" y="25908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5" name="Rectangle 6"/>
          <p:cNvSpPr>
            <a:spLocks/>
          </p:cNvSpPr>
          <p:nvPr/>
        </p:nvSpPr>
        <p:spPr bwMode="auto">
          <a:xfrm>
            <a:off x="3340100" y="3048000"/>
            <a:ext cx="1612151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0" name="AutoShape 56"/>
          <p:cNvSpPr>
            <a:spLocks/>
          </p:cNvSpPr>
          <p:nvPr/>
        </p:nvSpPr>
        <p:spPr bwMode="auto">
          <a:xfrm>
            <a:off x="1905000" y="3657600"/>
            <a:ext cx="17526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E25891-C364-40D7-896F-75975259B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7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8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29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0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1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2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3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6334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35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6915150" y="4654551"/>
            <a:ext cx="1493836" cy="330200"/>
            <a:chOff x="0" y="377"/>
            <a:chExt cx="940" cy="208"/>
          </a:xfrm>
        </p:grpSpPr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6340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6341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342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6343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60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1" name="Rectangle 6"/>
          <p:cNvSpPr>
            <a:spLocks/>
          </p:cNvSpPr>
          <p:nvPr/>
        </p:nvSpPr>
        <p:spPr bwMode="auto">
          <a:xfrm>
            <a:off x="2438400" y="2133600"/>
            <a:ext cx="1536700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2" name="Rectangle 6"/>
          <p:cNvSpPr>
            <a:spLocks/>
          </p:cNvSpPr>
          <p:nvPr/>
        </p:nvSpPr>
        <p:spPr bwMode="auto">
          <a:xfrm>
            <a:off x="2882900" y="2590800"/>
            <a:ext cx="1616824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 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9" name="AutoShape 56"/>
          <p:cNvSpPr>
            <a:spLocks/>
          </p:cNvSpPr>
          <p:nvPr/>
        </p:nvSpPr>
        <p:spPr bwMode="auto">
          <a:xfrm>
            <a:off x="1600200" y="3962400"/>
            <a:ext cx="16002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A4A16E-2C48-4D6D-9F7D-CAD8002A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7348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7349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7350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1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2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6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7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59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7360" name="Group 16"/>
          <p:cNvGrpSpPr>
            <a:grpSpLocks/>
          </p:cNvGrpSpPr>
          <p:nvPr/>
        </p:nvGrpSpPr>
        <p:grpSpPr bwMode="auto">
          <a:xfrm>
            <a:off x="6921500" y="3824287"/>
            <a:ext cx="1492250" cy="330200"/>
            <a:chOff x="0" y="377"/>
            <a:chExt cx="940" cy="208"/>
          </a:xfrm>
        </p:grpSpPr>
        <p:sp>
          <p:nvSpPr>
            <p:cNvPr id="57363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7364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7365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366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7367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2438400" y="2133600"/>
            <a:ext cx="1614488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/>
          <p:cNvSpPr>
            <a:spLocks/>
          </p:cNvSpPr>
          <p:nvPr/>
        </p:nvSpPr>
        <p:spPr bwMode="auto">
          <a:xfrm>
            <a:off x="1676400" y="3454400"/>
            <a:ext cx="100733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8844D0-DBA9-48FD-AD5F-7E073173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8372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8373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8374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5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6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77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8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0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1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8382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83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58387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8388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8389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390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8391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7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7" name="AutoShape 56"/>
          <p:cNvSpPr>
            <a:spLocks/>
          </p:cNvSpPr>
          <p:nvPr/>
        </p:nvSpPr>
        <p:spPr bwMode="auto">
          <a:xfrm>
            <a:off x="1676400" y="2743200"/>
            <a:ext cx="762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B925D5-D385-4F61-98BF-45C2E379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6A6A6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399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1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2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6A6A6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4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5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59406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7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59408" name="Group 16"/>
          <p:cNvGrpSpPr>
            <a:grpSpLocks/>
          </p:cNvGrpSpPr>
          <p:nvPr/>
        </p:nvGrpSpPr>
        <p:grpSpPr bwMode="auto">
          <a:xfrm>
            <a:off x="6921500" y="3824287"/>
            <a:ext cx="1492250" cy="330200"/>
            <a:chOff x="0" y="377"/>
            <a:chExt cx="940" cy="208"/>
          </a:xfrm>
        </p:grpSpPr>
        <p:sp>
          <p:nvSpPr>
            <p:cNvPr id="59411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59412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59413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14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59415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amI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8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9" name="Rectangle 5"/>
          <p:cNvSpPr>
            <a:spLocks/>
          </p:cNvSpPr>
          <p:nvPr/>
        </p:nvSpPr>
        <p:spPr bwMode="auto">
          <a:xfrm>
            <a:off x="2133600" y="1676400"/>
            <a:ext cx="1612900" cy="22860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Rectangle 6"/>
          <p:cNvSpPr>
            <a:spLocks/>
          </p:cNvSpPr>
          <p:nvPr/>
        </p:nvSpPr>
        <p:spPr bwMode="auto">
          <a:xfrm>
            <a:off x="2438400" y="2133600"/>
            <a:ext cx="1662112" cy="2286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if(x)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(x-1);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8" name="AutoShape 56"/>
          <p:cNvSpPr>
            <a:spLocks/>
          </p:cNvSpPr>
          <p:nvPr/>
        </p:nvSpPr>
        <p:spPr bwMode="auto">
          <a:xfrm>
            <a:off x="1600200" y="3581400"/>
            <a:ext cx="11430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222ADC-A4BB-43B6-BB61-3051D1986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60420" name="Rectangle 4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0421" name="Rectangle 5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0422" name="Rectangle 6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3" name="Rectangle 7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4" name="Rectangle 8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25" name="Line 9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6" name="Line 10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7" name="Line 11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8" name="Line 12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29" name="Rectangle 13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1" name="Rectangle 15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60432" name="Group 16"/>
          <p:cNvGrpSpPr>
            <a:grpSpLocks/>
          </p:cNvGrpSpPr>
          <p:nvPr/>
        </p:nvGrpSpPr>
        <p:grpSpPr bwMode="auto">
          <a:xfrm>
            <a:off x="6915150" y="2978151"/>
            <a:ext cx="1493836" cy="330200"/>
            <a:chOff x="0" y="377"/>
            <a:chExt cx="940" cy="208"/>
          </a:xfrm>
        </p:grpSpPr>
        <p:sp>
          <p:nvSpPr>
            <p:cNvPr id="60435" name="Line 19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0436" name="Rectangle 20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0437" name="Rectangle 21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438" name="Rectangle 22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0439" name="Group 23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who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28" name="Rectangle 5"/>
          <p:cNvSpPr>
            <a:spLocks/>
          </p:cNvSpPr>
          <p:nvPr/>
        </p:nvSpPr>
        <p:spPr bwMode="auto">
          <a:xfrm>
            <a:off x="2133600" y="1676400"/>
            <a:ext cx="1612900" cy="24384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(2);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amI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(0);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 •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0" name="AutoShape 56"/>
          <p:cNvSpPr>
            <a:spLocks/>
          </p:cNvSpPr>
          <p:nvPr/>
        </p:nvSpPr>
        <p:spPr bwMode="auto">
          <a:xfrm>
            <a:off x="1600200" y="3276600"/>
            <a:ext cx="914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1F0F5-A911-42FD-AC58-DC09AEB5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61445" name="Rectangle 5"/>
          <p:cNvSpPr>
            <a:spLocks/>
          </p:cNvSpPr>
          <p:nvPr/>
        </p:nvSpPr>
        <p:spPr bwMode="auto">
          <a:xfrm>
            <a:off x="5038725" y="1446214"/>
            <a:ext cx="622300" cy="33178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1446" name="Rectangle 6"/>
          <p:cNvSpPr>
            <a:spLocks/>
          </p:cNvSpPr>
          <p:nvPr/>
        </p:nvSpPr>
        <p:spPr bwMode="auto">
          <a:xfrm>
            <a:off x="5038725" y="21336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who</a:t>
            </a:r>
          </a:p>
        </p:txBody>
      </p:sp>
      <p:sp>
        <p:nvSpPr>
          <p:cNvPr id="61447" name="Rectangle 7"/>
          <p:cNvSpPr>
            <a:spLocks/>
          </p:cNvSpPr>
          <p:nvPr/>
        </p:nvSpPr>
        <p:spPr bwMode="auto">
          <a:xfrm>
            <a:off x="5027613" y="28082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8" name="Rectangle 8"/>
          <p:cNvSpPr>
            <a:spLocks/>
          </p:cNvSpPr>
          <p:nvPr/>
        </p:nvSpPr>
        <p:spPr bwMode="auto">
          <a:xfrm>
            <a:off x="5038725" y="3505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49" name="Rectangle 9"/>
          <p:cNvSpPr>
            <a:spLocks/>
          </p:cNvSpPr>
          <p:nvPr/>
        </p:nvSpPr>
        <p:spPr bwMode="auto">
          <a:xfrm>
            <a:off x="5038725" y="4267200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>
            <a:off x="5345113" y="17526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>
            <a:off x="5345113" y="24384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5345113" y="3124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3" name="Line 13"/>
          <p:cNvSpPr>
            <a:spLocks noChangeShapeType="1"/>
          </p:cNvSpPr>
          <p:nvPr/>
        </p:nvSpPr>
        <p:spPr bwMode="auto">
          <a:xfrm>
            <a:off x="5345113" y="3886200"/>
            <a:ext cx="0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4" name="Rectangle 14"/>
          <p:cNvSpPr>
            <a:spLocks/>
          </p:cNvSpPr>
          <p:nvPr/>
        </p:nvSpPr>
        <p:spPr bwMode="auto">
          <a:xfrm>
            <a:off x="5705475" y="2795588"/>
            <a:ext cx="622300" cy="3302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r>
              <a:rPr lang="en-US">
                <a:solidFill>
                  <a:srgbClr val="A5A5A5"/>
                </a:solidFill>
                <a:latin typeface="Courier New Bold" charset="0"/>
                <a:cs typeface="Courier New Bold" charset="0"/>
                <a:sym typeface="Courier New Bold" charset="0"/>
              </a:rPr>
              <a:t>amI</a:t>
            </a:r>
          </a:p>
        </p:txBody>
      </p:sp>
      <p:sp>
        <p:nvSpPr>
          <p:cNvPr id="61455" name="Line 15"/>
          <p:cNvSpPr>
            <a:spLocks noChangeShapeType="1"/>
          </p:cNvSpPr>
          <p:nvPr/>
        </p:nvSpPr>
        <p:spPr bwMode="auto">
          <a:xfrm>
            <a:off x="5486401" y="2438400"/>
            <a:ext cx="536575" cy="431800"/>
          </a:xfrm>
          <a:prstGeom prst="line">
            <a:avLst/>
          </a:prstGeom>
          <a:noFill/>
          <a:ln w="25400" cap="flat">
            <a:solidFill>
              <a:srgbClr val="A5A5A5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56" name="Rectangle 16"/>
          <p:cNvSpPr>
            <a:spLocks/>
          </p:cNvSpPr>
          <p:nvPr/>
        </p:nvSpPr>
        <p:spPr bwMode="auto">
          <a:xfrm>
            <a:off x="8456613" y="1641475"/>
            <a:ext cx="1308100" cy="609600"/>
          </a:xfrm>
          <a:prstGeom prst="rect">
            <a:avLst/>
          </a:prstGeom>
          <a:solidFill>
            <a:srgbClr val="F6F5BD"/>
          </a:solidFill>
          <a:ln w="190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endParaRPr lang="en-US" dirty="0">
              <a:latin typeface="Courier New Bold" charset="0"/>
              <a:ea typeface="Monaco" charset="0"/>
              <a:cs typeface="Monaco" charset="0"/>
              <a:sym typeface="Courier New Bold" charset="0"/>
            </a:endParaRP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yoo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pSp>
        <p:nvGrpSpPr>
          <p:cNvPr id="61457" name="Group 17"/>
          <p:cNvGrpSpPr>
            <a:grpSpLocks/>
          </p:cNvGrpSpPr>
          <p:nvPr/>
        </p:nvGrpSpPr>
        <p:grpSpPr bwMode="auto">
          <a:xfrm>
            <a:off x="6921500" y="2190751"/>
            <a:ext cx="1492250" cy="330200"/>
            <a:chOff x="0" y="377"/>
            <a:chExt cx="940" cy="208"/>
          </a:xfrm>
        </p:grpSpPr>
        <p:sp>
          <p:nvSpPr>
            <p:cNvPr id="61460" name="Line 20"/>
            <p:cNvSpPr>
              <a:spLocks noChangeShapeType="1"/>
            </p:cNvSpPr>
            <p:nvPr/>
          </p:nvSpPr>
          <p:spPr bwMode="auto">
            <a:xfrm>
              <a:off x="488" y="499"/>
              <a:ext cx="452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61461" name="Rectangle 21"/>
            <p:cNvSpPr>
              <a:spLocks/>
            </p:cNvSpPr>
            <p:nvPr/>
          </p:nvSpPr>
          <p:spPr bwMode="auto">
            <a:xfrm>
              <a:off x="0" y="377"/>
              <a:ext cx="496" cy="208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lIns="38100" tIns="38100" rIns="38100" bIns="38100"/>
            <a:lstStyle/>
            <a:p>
              <a:pPr algn="r"/>
              <a:r>
                <a:rPr lang="en-US" dirty="0">
                  <a:latin typeface="Courier New Bold" charset="0"/>
                  <a:cs typeface="Courier New Bold" charset="0"/>
                  <a:sym typeface="Courier New Bold" charset="0"/>
                </a:rPr>
                <a:t>%</a:t>
              </a:r>
              <a:r>
                <a:rPr lang="en-US" dirty="0" err="1">
                  <a:latin typeface="Courier New Bold" charset="0"/>
                  <a:cs typeface="Courier New Bold" charset="0"/>
                  <a:sym typeface="Courier New Bold" charset="0"/>
                </a:rPr>
                <a:t>rsp</a:t>
              </a:r>
              <a:endParaRPr lang="en-US" dirty="0">
                <a:latin typeface="Courier New Bold" charset="0"/>
                <a:cs typeface="Courier New Bold" charset="0"/>
                <a:sym typeface="Courier New Bold" charset="0"/>
              </a:endParaRPr>
            </a:p>
          </p:txBody>
        </p:sp>
      </p:grpSp>
      <p:sp>
        <p:nvSpPr>
          <p:cNvPr id="61462" name="Rectangle 22"/>
          <p:cNvSpPr>
            <a:spLocks/>
          </p:cNvSpPr>
          <p:nvPr/>
        </p:nvSpPr>
        <p:spPr bwMode="auto">
          <a:xfrm>
            <a:off x="8456613" y="1022350"/>
            <a:ext cx="1308100" cy="44450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463" name="Rectangle 23"/>
          <p:cNvSpPr>
            <a:spLocks/>
          </p:cNvSpPr>
          <p:nvPr/>
        </p:nvSpPr>
        <p:spPr bwMode="auto">
          <a:xfrm>
            <a:off x="8718551" y="381000"/>
            <a:ext cx="760413" cy="444500"/>
          </a:xfrm>
          <a:prstGeom prst="rect">
            <a:avLst/>
          </a:prstGeom>
          <a:noFill/>
          <a:ln w="12700" cap="rnd">
            <a:noFill/>
            <a:round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</a:t>
            </a:r>
          </a:p>
        </p:txBody>
      </p:sp>
      <p:graphicFrame>
        <p:nvGraphicFramePr>
          <p:cNvPr id="61465" name="Group 25"/>
          <p:cNvGraphicFramePr>
            <a:graphicFrameLocks noGrp="1"/>
          </p:cNvGraphicFramePr>
          <p:nvPr/>
        </p:nvGraphicFramePr>
        <p:xfrm>
          <a:off x="8458200" y="838200"/>
          <a:ext cx="1397000" cy="5778500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yo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ea typeface="ヒラギノ角ゴ ProN W6" charset="0"/>
                        <a:cs typeface="ヒラギノ角ゴ ProN W6" charset="0"/>
                        <a:sym typeface="Courier New Bold" charset="0"/>
                      </a:endParaRPr>
                    </a:p>
                  </a:txBody>
                  <a:tcPr marL="50800" marR="50800" marT="50800" marB="50800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Rectangle 4"/>
          <p:cNvSpPr>
            <a:spLocks/>
          </p:cNvSpPr>
          <p:nvPr/>
        </p:nvSpPr>
        <p:spPr bwMode="auto">
          <a:xfrm>
            <a:off x="1816100" y="1447800"/>
            <a:ext cx="1536700" cy="2286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(…)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who();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•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  </a:t>
            </a:r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1600200" y="3048000"/>
            <a:ext cx="533400" cy="431800"/>
          </a:xfrm>
          <a:prstGeom prst="rightArrow">
            <a:avLst>
              <a:gd name="adj1" fmla="val 41185"/>
              <a:gd name="adj2" fmla="val 76471"/>
            </a:avLst>
          </a:prstGeom>
          <a:solidFill>
            <a:srgbClr val="C00000"/>
          </a:solidFill>
          <a:ln w="25400" cap="flat">
            <a:noFill/>
            <a:miter lim="800000"/>
            <a:headEnd type="none" w="med" len="med"/>
            <a:tailEnd type="none" w="med" len="med"/>
          </a:ln>
          <a:effectLst/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x86-64/Linux Stack Frame</a:t>
            </a:r>
          </a:p>
        </p:txBody>
      </p:sp>
      <p:sp>
        <p:nvSpPr>
          <p:cNvPr id="624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 Stack Frame (“Top” to Bottom)</a:t>
            </a:r>
          </a:p>
          <a:p>
            <a:pPr marL="552450" lvl="1"/>
            <a:r>
              <a:rPr lang="en-US" dirty="0"/>
              <a:t>“Argument build”:</a:t>
            </a:r>
            <a:br>
              <a:rPr lang="en-US" dirty="0"/>
            </a:br>
            <a:r>
              <a:rPr lang="en-US" dirty="0"/>
              <a:t>Arguments for function we’re about to call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dirty="0"/>
              <a:t>Local variables</a:t>
            </a:r>
            <a:br>
              <a:rPr lang="en-US" dirty="0"/>
            </a:br>
            <a:r>
              <a:rPr lang="en-US" dirty="0"/>
              <a:t>If we can’t keep them in registers</a:t>
            </a:r>
            <a:br>
              <a:rPr lang="en-US" dirty="0"/>
            </a:br>
            <a:r>
              <a:rPr lang="en-US" dirty="0"/>
              <a:t>(too many, or if must be in memory)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dirty="0"/>
              <a:t>Saved register context</a:t>
            </a:r>
            <a:br>
              <a:rPr lang="en-US" dirty="0"/>
            </a:br>
            <a:r>
              <a:rPr lang="en-US" dirty="0"/>
              <a:t>(we’ll get to that soon)</a:t>
            </a:r>
          </a:p>
          <a:p>
            <a:endParaRPr lang="en-US" dirty="0"/>
          </a:p>
          <a:p>
            <a:r>
              <a:rPr lang="en-US" dirty="0"/>
              <a:t>Caller Stack Frame</a:t>
            </a:r>
          </a:p>
          <a:p>
            <a:pPr marL="552450" lvl="1"/>
            <a:r>
              <a:rPr lang="en-US" dirty="0"/>
              <a:t>Return address</a:t>
            </a:r>
          </a:p>
          <a:p>
            <a:pPr marL="838200" lvl="2"/>
            <a:r>
              <a:rPr lang="en-US" dirty="0"/>
              <a:t>Pushed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call</a:t>
            </a:r>
            <a:r>
              <a:rPr lang="en-US" dirty="0"/>
              <a:t> instruction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dirty="0"/>
              <a:t>Arguments for this call</a:t>
            </a:r>
          </a:p>
        </p:txBody>
      </p:sp>
      <p:sp>
        <p:nvSpPr>
          <p:cNvPr id="62469" name="Rectangle 5"/>
          <p:cNvSpPr>
            <a:spLocks/>
          </p:cNvSpPr>
          <p:nvPr/>
        </p:nvSpPr>
        <p:spPr bwMode="auto">
          <a:xfrm>
            <a:off x="8890000" y="2949575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2470" name="Rectangle 6"/>
          <p:cNvSpPr>
            <a:spLocks/>
          </p:cNvSpPr>
          <p:nvPr/>
        </p:nvSpPr>
        <p:spPr bwMode="auto">
          <a:xfrm>
            <a:off x="8890000" y="3254375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62471" name="Rectangle 7"/>
          <p:cNvSpPr>
            <a:spLocks/>
          </p:cNvSpPr>
          <p:nvPr/>
        </p:nvSpPr>
        <p:spPr bwMode="auto">
          <a:xfrm>
            <a:off x="8890000" y="5372100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62472" name="Rectangle 8"/>
          <p:cNvSpPr>
            <a:spLocks/>
          </p:cNvSpPr>
          <p:nvPr/>
        </p:nvSpPr>
        <p:spPr bwMode="auto">
          <a:xfrm>
            <a:off x="8890000" y="968375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62474" name="Rectangle 10"/>
          <p:cNvSpPr>
            <a:spLocks/>
          </p:cNvSpPr>
          <p:nvPr/>
        </p:nvSpPr>
        <p:spPr bwMode="auto">
          <a:xfrm>
            <a:off x="8890000" y="2339975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62475" name="Rectangle 11"/>
          <p:cNvSpPr>
            <a:spLocks/>
          </p:cNvSpPr>
          <p:nvPr/>
        </p:nvSpPr>
        <p:spPr bwMode="auto">
          <a:xfrm>
            <a:off x="7759701" y="1798638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62476" name="AutoShape 12"/>
          <p:cNvSpPr>
            <a:spLocks/>
          </p:cNvSpPr>
          <p:nvPr/>
        </p:nvSpPr>
        <p:spPr bwMode="auto">
          <a:xfrm>
            <a:off x="8505825" y="968375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79" name="Line 15"/>
          <p:cNvSpPr>
            <a:spLocks noChangeShapeType="1"/>
          </p:cNvSpPr>
          <p:nvPr/>
        </p:nvSpPr>
        <p:spPr bwMode="auto">
          <a:xfrm>
            <a:off x="8084345" y="6172200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480" name="Rectangle 16"/>
          <p:cNvSpPr>
            <a:spLocks/>
          </p:cNvSpPr>
          <p:nvPr/>
        </p:nvSpPr>
        <p:spPr bwMode="auto">
          <a:xfrm>
            <a:off x="6491705" y="5734050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C7451-698B-43E0-BCCD-E7463B97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C805065-A855-4A2B-B448-0E1B813D7E15}"/>
              </a:ext>
            </a:extLst>
          </p:cNvPr>
          <p:cNvSpPr>
            <a:spLocks/>
          </p:cNvSpPr>
          <p:nvPr/>
        </p:nvSpPr>
        <p:spPr bwMode="auto">
          <a:xfrm>
            <a:off x="7405353" y="4124326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A5DB563C-D120-4F68-963F-5D979AD92FE7}"/>
              </a:ext>
            </a:extLst>
          </p:cNvPr>
          <p:cNvSpPr>
            <a:spLocks/>
          </p:cNvSpPr>
          <p:nvPr/>
        </p:nvSpPr>
        <p:spPr bwMode="auto">
          <a:xfrm>
            <a:off x="8505825" y="3294062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E0383-6A5F-4308-BCA9-ABC70DF0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914400"/>
            <a:ext cx="48768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(long* p, 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1905000" y="2971800"/>
            <a:ext cx="48768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# x = *p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# y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x+val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 # *p = y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29206"/>
              </p:ext>
            </p:extLst>
          </p:nvPr>
        </p:nvGraphicFramePr>
        <p:xfrm>
          <a:off x="7086599" y="2987040"/>
          <a:ext cx="3847563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also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  <a:r>
                        <a:rPr lang="en-US" dirty="0">
                          <a:latin typeface="Calibri"/>
                          <a:cs typeface="Calibri"/>
                        </a:rPr>
                        <a:t>, 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/>
          </p:cNvSpPr>
          <p:nvPr/>
        </p:nvSpPr>
        <p:spPr bwMode="auto">
          <a:xfrm>
            <a:off x="3505200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x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3505200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2" name="Rectangle 12"/>
          <p:cNvSpPr>
            <a:spLocks/>
          </p:cNvSpPr>
          <p:nvPr/>
        </p:nvSpPr>
        <p:spPr bwMode="auto">
          <a:xfrm>
            <a:off x="2209800" y="5105401"/>
            <a:ext cx="99181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</a:t>
            </a:r>
          </a:p>
        </p:txBody>
      </p:sp>
      <p:sp>
        <p:nvSpPr>
          <p:cNvPr id="14" name="Rectangle 9"/>
          <p:cNvSpPr>
            <a:spLocks/>
          </p:cNvSpPr>
          <p:nvPr/>
        </p:nvSpPr>
        <p:spPr bwMode="auto">
          <a:xfrm>
            <a:off x="3505200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800600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5257800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988968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x+val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6988968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6988968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8284368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8741568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562600" y="57150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8212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 (local variables)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03904-F5D3-454E-814B-46C244D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382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888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848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7086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7086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47384" y="5410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53798" y="51816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13984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51984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51984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</p:spTree>
    <p:extLst>
      <p:ext uri="{BB962C8B-B14F-4D97-AF65-F5344CB8AC3E}">
        <p14:creationId xmlns:p14="http://schemas.microsoft.com/office/powerpoint/2010/main" val="296792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Stack Section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Function arguments</a:t>
            </a:r>
          </a:p>
          <a:p>
            <a:pPr lvl="1"/>
            <a:endParaRPr lang="en-US" dirty="0"/>
          </a:p>
          <a:p>
            <a:r>
              <a:rPr lang="en-US" dirty="0"/>
              <a:t>Heap Section</a:t>
            </a:r>
          </a:p>
          <a:p>
            <a:pPr lvl="1"/>
            <a:r>
              <a:rPr lang="en-US" dirty="0"/>
              <a:t>Memory granted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/>
          </a:p>
          <a:p>
            <a:r>
              <a:rPr lang="en-US" dirty="0"/>
              <a:t>Static Section (a.k.a. Data Section)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Static function variables</a:t>
            </a:r>
          </a:p>
          <a:p>
            <a:pPr lvl="1"/>
            <a:endParaRPr lang="en-US" dirty="0"/>
          </a:p>
          <a:p>
            <a:r>
              <a:rPr lang="en-US" dirty="0"/>
              <a:t>Text Section (</a:t>
            </a:r>
            <a:r>
              <a:rPr lang="en-US" dirty="0" err="1"/>
              <a:t>a.k.a</a:t>
            </a:r>
            <a:r>
              <a:rPr lang="en-US" dirty="0"/>
              <a:t> Code Section)</a:t>
            </a:r>
          </a:p>
          <a:p>
            <a:pPr lvl="1"/>
            <a:r>
              <a:rPr lang="en-US" dirty="0"/>
              <a:t>Program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498194"/>
              </p:ext>
            </p:extLst>
          </p:nvPr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#1 (local variables)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03904-F5D3-454E-814B-46C244D6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382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888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848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7086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7086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51984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51984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74371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80785" y="5797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13984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51984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51984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47384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53797" y="5410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57401" y="3076545"/>
            <a:ext cx="4272887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Stack pointer must be multiple of 16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H="1">
            <a:off x="3657600" y="3505200"/>
            <a:ext cx="609600" cy="3810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905000" y="838200"/>
            <a:ext cx="4953000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 take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v1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’s address, so must be in memory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 bwMode="auto">
          <a:xfrm flipH="1">
            <a:off x="4724400" y="1259160"/>
            <a:ext cx="228600" cy="72204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676400" y="1828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/>
          <p:nvPr/>
        </p:nvCxnSpPr>
        <p:spPr bwMode="auto">
          <a:xfrm>
            <a:off x="1676400" y="408432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676400" y="4343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965203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#2 (argument build)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66C36-D424-4E8D-8A19-20AB3F1B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628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628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85187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91601" y="5797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24801" y="35814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628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628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58200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64613" y="5410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86600" y="1828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 bwMode="auto">
          <a:xfrm>
            <a:off x="1676400" y="45720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1676400" y="48768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1676400" y="2133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535983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#3 (control transfer)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CE15D4-07E5-4BD8-88CB-ABD89E38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v2 =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71628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71628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458200" y="6026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964613" y="579755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924801" y="35814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71628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71628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458200" y="5638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964613" y="5410201"/>
            <a:ext cx="1046598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%rsp+16</a:t>
            </a:r>
          </a:p>
        </p:txBody>
      </p:sp>
      <p:sp>
        <p:nvSpPr>
          <p:cNvPr id="15" name="Rectangle 9"/>
          <p:cNvSpPr>
            <a:spLocks/>
          </p:cNvSpPr>
          <p:nvPr/>
        </p:nvSpPr>
        <p:spPr bwMode="auto">
          <a:xfrm>
            <a:off x="71628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RetAddr</a:t>
            </a:r>
            <a:endParaRPr lang="en-US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16" name="Line 10"/>
          <p:cNvSpPr>
            <a:spLocks noChangeShapeType="1"/>
          </p:cNvSpPr>
          <p:nvPr/>
        </p:nvSpPr>
        <p:spPr bwMode="auto">
          <a:xfrm flipH="1">
            <a:off x="8458200" y="6351657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Rectangle 11"/>
          <p:cNvSpPr>
            <a:spLocks/>
          </p:cNvSpPr>
          <p:nvPr/>
        </p:nvSpPr>
        <p:spPr bwMode="auto">
          <a:xfrm>
            <a:off x="8964614" y="6123058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7086600" y="1828800"/>
          <a:ext cx="3352800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 bwMode="auto">
          <a:xfrm>
            <a:off x="1676400" y="2133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1676400" y="5105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56100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executing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BB827-9FBA-4328-9734-2187A1CA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914400"/>
            <a:ext cx="4267200" cy="182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*p, 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x = *p;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y = x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*p = y;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4" name="Rectangle 6"/>
          <p:cNvSpPr>
            <a:spLocks/>
          </p:cNvSpPr>
          <p:nvPr/>
        </p:nvSpPr>
        <p:spPr bwMode="auto">
          <a:xfrm>
            <a:off x="1905000" y="2971800"/>
            <a:ext cx="4279900" cy="1524000"/>
          </a:xfrm>
          <a:prstGeom prst="rect">
            <a:avLst/>
          </a:prstGeom>
          <a:solidFill>
            <a:srgbClr val="CDF1C5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  <a:tab pos="457200" algn="l"/>
                <a:tab pos="1485900" algn="l"/>
                <a:tab pos="23495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77000" y="777240"/>
          <a:ext cx="3810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val</a:t>
                      </a:r>
                      <a:r>
                        <a:rPr lang="en-US" b="0" i="0" baseline="0" dirty="0">
                          <a:latin typeface="Calibri"/>
                          <a:cs typeface="Calibri"/>
                        </a:rPr>
                        <a:t> (3000)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>
            <a:spLocks/>
          </p:cNvSpPr>
          <p:nvPr/>
        </p:nvSpPr>
        <p:spPr bwMode="auto">
          <a:xfrm>
            <a:off x="3505200" y="5638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3505200" y="601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2" name="Rectangle 12"/>
          <p:cNvSpPr>
            <a:spLocks/>
          </p:cNvSpPr>
          <p:nvPr/>
        </p:nvSpPr>
        <p:spPr bwMode="auto">
          <a:xfrm>
            <a:off x="2209800" y="5105401"/>
            <a:ext cx="99181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Memory</a:t>
            </a:r>
          </a:p>
        </p:txBody>
      </p:sp>
      <p:sp>
        <p:nvSpPr>
          <p:cNvPr id="14" name="Rectangle 9"/>
          <p:cNvSpPr>
            <a:spLocks/>
          </p:cNvSpPr>
          <p:nvPr/>
        </p:nvSpPr>
        <p:spPr bwMode="auto">
          <a:xfrm>
            <a:off x="3505200" y="5257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 flipH="1">
            <a:off x="4800600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Rectangle 11"/>
          <p:cNvSpPr>
            <a:spLocks/>
          </p:cNvSpPr>
          <p:nvPr/>
        </p:nvSpPr>
        <p:spPr bwMode="auto">
          <a:xfrm>
            <a:off x="5257800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8" name="Rectangle 17"/>
          <p:cNvSpPr>
            <a:spLocks/>
          </p:cNvSpPr>
          <p:nvPr/>
        </p:nvSpPr>
        <p:spPr bwMode="auto">
          <a:xfrm>
            <a:off x="6988968" y="5638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9" name="Rectangle 9"/>
          <p:cNvSpPr>
            <a:spLocks/>
          </p:cNvSpPr>
          <p:nvPr/>
        </p:nvSpPr>
        <p:spPr bwMode="auto">
          <a:xfrm>
            <a:off x="6988968" y="6019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6988968" y="5257800"/>
            <a:ext cx="1926432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...</a:t>
            </a:r>
          </a:p>
        </p:txBody>
      </p:sp>
      <p:sp>
        <p:nvSpPr>
          <p:cNvPr id="21" name="Line 10"/>
          <p:cNvSpPr>
            <a:spLocks noChangeShapeType="1"/>
          </p:cNvSpPr>
          <p:nvPr/>
        </p:nvSpPr>
        <p:spPr bwMode="auto">
          <a:xfrm flipH="1">
            <a:off x="9122568" y="5410200"/>
            <a:ext cx="457200" cy="45720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Rectangle 11"/>
          <p:cNvSpPr>
            <a:spLocks/>
          </p:cNvSpPr>
          <p:nvPr/>
        </p:nvSpPr>
        <p:spPr bwMode="auto">
          <a:xfrm>
            <a:off x="9579768" y="5105401"/>
            <a:ext cx="631032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5562600" y="57150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553200" y="3352800"/>
          <a:ext cx="38100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5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4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Argument </a:t>
                      </a:r>
                      <a:r>
                        <a:rPr lang="en-US" b="1" i="0" dirty="0">
                          <a:latin typeface="Courier New"/>
                          <a:cs typeface="Courier New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18213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15213 (return value)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Right Arrow 24"/>
          <p:cNvSpPr/>
          <p:nvPr/>
        </p:nvSpPr>
        <p:spPr bwMode="auto">
          <a:xfrm rot="5400000">
            <a:off x="8077200" y="2552700"/>
            <a:ext cx="838200" cy="457200"/>
          </a:xfrm>
          <a:prstGeom prst="rightArrow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2043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right after executing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D1C127-AED3-4F25-AAD6-98D80C82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solidFill>
                  <a:srgbClr val="FF0000"/>
                </a:solidFill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29781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1" y="762001"/>
            <a:ext cx="1690591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25908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150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&amp;v1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18213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15213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2">
            <a:extLst>
              <a:ext uri="{FF2B5EF4-FFF2-40B4-BE49-F238E27FC236}">
                <a16:creationId xmlns:a16="http://schemas.microsoft.com/office/drawing/2014/main" id="{E30BF391-87AA-B449-B4B9-DF7027379A7C}"/>
              </a:ext>
            </a:extLst>
          </p:cNvPr>
          <p:cNvSpPr>
            <a:spLocks/>
          </p:cNvSpPr>
          <p:nvPr/>
        </p:nvSpPr>
        <p:spPr bwMode="auto">
          <a:xfrm>
            <a:off x="7086600" y="5687944"/>
            <a:ext cx="2864182" cy="692497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QUIZ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: where do we find</a:t>
            </a:r>
          </a:p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the return value of 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incr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656403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#4 (cleanup)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9E6213-B199-4172-979E-1FEF90702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2590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b="1" dirty="0">
                <a:latin typeface="Courier New Bold" charset="0"/>
                <a:cs typeface="Courier New Bold" charset="0"/>
                <a:sym typeface="Courier New Bold" charset="0"/>
              </a:rPr>
              <a:t>18213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2971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2067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29781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762001"/>
            <a:ext cx="2642134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Previous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2819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25908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8001000" y="6324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8507414" y="60960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7467600" y="4648201"/>
            <a:ext cx="26677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6705600" y="609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54102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76400" y="57150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676400" y="23622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726021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Example: Calling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incr</a:t>
            </a:r>
            <a:r>
              <a:rPr lang="en-US" dirty="0"/>
              <a:t> #5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D6815-FA3E-49BC-A60C-A141958B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581400"/>
            <a:ext cx="4419600" cy="2971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13716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call_incr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return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v1+v2;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6781800" y="3733800"/>
          <a:ext cx="3352800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Line 10"/>
          <p:cNvSpPr>
            <a:spLocks noChangeShapeType="1"/>
          </p:cNvSpPr>
          <p:nvPr/>
        </p:nvSpPr>
        <p:spPr bwMode="auto">
          <a:xfrm flipH="1">
            <a:off x="8001000" y="24384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Rectangle 11"/>
          <p:cNvSpPr>
            <a:spLocks/>
          </p:cNvSpPr>
          <p:nvPr/>
        </p:nvSpPr>
        <p:spPr bwMode="auto">
          <a:xfrm>
            <a:off x="8507414" y="22098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1" name="Rectangle 12"/>
          <p:cNvSpPr>
            <a:spLocks/>
          </p:cNvSpPr>
          <p:nvPr/>
        </p:nvSpPr>
        <p:spPr bwMode="auto">
          <a:xfrm>
            <a:off x="7467600" y="762001"/>
            <a:ext cx="266771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Updated Stack Structure</a:t>
            </a:r>
          </a:p>
        </p:txBody>
      </p:sp>
      <p:sp>
        <p:nvSpPr>
          <p:cNvPr id="32" name="Rectangle 13"/>
          <p:cNvSpPr>
            <a:spLocks/>
          </p:cNvSpPr>
          <p:nvPr/>
        </p:nvSpPr>
        <p:spPr bwMode="auto">
          <a:xfrm>
            <a:off x="6705600" y="12954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36" name="Rectangle 9"/>
          <p:cNvSpPr>
            <a:spLocks/>
          </p:cNvSpPr>
          <p:nvPr/>
        </p:nvSpPr>
        <p:spPr bwMode="auto">
          <a:xfrm>
            <a:off x="6705600" y="22098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 flipH="1">
            <a:off x="8001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Rectangle 11"/>
          <p:cNvSpPr>
            <a:spLocks/>
          </p:cNvSpPr>
          <p:nvPr/>
        </p:nvSpPr>
        <p:spPr bwMode="auto">
          <a:xfrm>
            <a:off x="8507414" y="57150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33" name="Rectangle 12"/>
          <p:cNvSpPr>
            <a:spLocks/>
          </p:cNvSpPr>
          <p:nvPr/>
        </p:nvSpPr>
        <p:spPr bwMode="auto">
          <a:xfrm>
            <a:off x="7467600" y="4648201"/>
            <a:ext cx="2254848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Final Stack Structure</a:t>
            </a:r>
          </a:p>
        </p:txBody>
      </p:sp>
      <p:sp>
        <p:nvSpPr>
          <p:cNvPr id="34" name="Rectangle 13"/>
          <p:cNvSpPr>
            <a:spLocks/>
          </p:cNvSpPr>
          <p:nvPr/>
        </p:nvSpPr>
        <p:spPr bwMode="auto">
          <a:xfrm>
            <a:off x="6705600" y="518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676400" y="23622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676400" y="59436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413090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10152" cy="5029200"/>
          </a:xfrm>
        </p:spPr>
        <p:txBody>
          <a:bodyPr/>
          <a:lstStyle/>
          <a:p>
            <a:r>
              <a:rPr lang="en-US" dirty="0"/>
              <a:t>What are the initial values of variables created on the stack?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Is there a limit to how many local variables a function can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B42F0-620E-41CD-A34D-DE4FBD4D6C68}"/>
              </a:ext>
            </a:extLst>
          </p:cNvPr>
          <p:cNvSpPr>
            <a:spLocks/>
          </p:cNvSpPr>
          <p:nvPr/>
        </p:nvSpPr>
        <p:spPr bwMode="auto">
          <a:xfrm>
            <a:off x="9802394" y="307975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2EA146-B015-406A-AE7D-56619E3E312F}"/>
              </a:ext>
            </a:extLst>
          </p:cNvPr>
          <p:cNvSpPr>
            <a:spLocks/>
          </p:cNvSpPr>
          <p:nvPr/>
        </p:nvSpPr>
        <p:spPr bwMode="auto">
          <a:xfrm>
            <a:off x="9802394" y="338455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7D28A8-0F64-479A-9A51-1F66ED702EF7}"/>
              </a:ext>
            </a:extLst>
          </p:cNvPr>
          <p:cNvSpPr>
            <a:spLocks/>
          </p:cNvSpPr>
          <p:nvPr/>
        </p:nvSpPr>
        <p:spPr bwMode="auto">
          <a:xfrm>
            <a:off x="9802394" y="550227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1E5B34-D499-42FC-9AEF-E355E94BB4E8}"/>
              </a:ext>
            </a:extLst>
          </p:cNvPr>
          <p:cNvSpPr>
            <a:spLocks/>
          </p:cNvSpPr>
          <p:nvPr/>
        </p:nvSpPr>
        <p:spPr bwMode="auto">
          <a:xfrm>
            <a:off x="9802394" y="109855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11743D-9A64-432D-8BF7-A0169860E826}"/>
              </a:ext>
            </a:extLst>
          </p:cNvPr>
          <p:cNvSpPr>
            <a:spLocks/>
          </p:cNvSpPr>
          <p:nvPr/>
        </p:nvSpPr>
        <p:spPr bwMode="auto">
          <a:xfrm>
            <a:off x="9802394" y="247015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E3CDD97-42EA-4E6B-BD4E-C60939A22994}"/>
              </a:ext>
            </a:extLst>
          </p:cNvPr>
          <p:cNvSpPr>
            <a:spLocks/>
          </p:cNvSpPr>
          <p:nvPr/>
        </p:nvSpPr>
        <p:spPr bwMode="auto">
          <a:xfrm>
            <a:off x="8672095" y="192881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EF3A33FD-B2CD-4731-9B5A-1F59885E04C8}"/>
              </a:ext>
            </a:extLst>
          </p:cNvPr>
          <p:cNvSpPr>
            <a:spLocks/>
          </p:cNvSpPr>
          <p:nvPr/>
        </p:nvSpPr>
        <p:spPr bwMode="auto">
          <a:xfrm>
            <a:off x="9418219" y="109855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02CFF1B9-9354-48CD-8C42-02AD0EB9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6739" y="63023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AAC6EF62-0A35-4E4E-A382-E73A1B916FC5}"/>
              </a:ext>
            </a:extLst>
          </p:cNvPr>
          <p:cNvSpPr>
            <a:spLocks/>
          </p:cNvSpPr>
          <p:nvPr/>
        </p:nvSpPr>
        <p:spPr bwMode="auto">
          <a:xfrm>
            <a:off x="7404099" y="586422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E47C2BB-6E9A-4B00-AF05-61E1CF5FAEEF}"/>
              </a:ext>
            </a:extLst>
          </p:cNvPr>
          <p:cNvSpPr>
            <a:spLocks/>
          </p:cNvSpPr>
          <p:nvPr/>
        </p:nvSpPr>
        <p:spPr bwMode="auto">
          <a:xfrm>
            <a:off x="8317747" y="425450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457E15F3-5B75-4005-A0E5-0F79352C5D1F}"/>
              </a:ext>
            </a:extLst>
          </p:cNvPr>
          <p:cNvSpPr>
            <a:spLocks/>
          </p:cNvSpPr>
          <p:nvPr/>
        </p:nvSpPr>
        <p:spPr bwMode="auto">
          <a:xfrm>
            <a:off x="9418219" y="342423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524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B12C-057F-462B-8B68-ED8FF7786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1CE5E-0CD6-40F8-A46A-12A2E93BC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10152" cy="5029200"/>
          </a:xfrm>
        </p:spPr>
        <p:txBody>
          <a:bodyPr/>
          <a:lstStyle/>
          <a:p>
            <a:r>
              <a:rPr lang="en-US" dirty="0"/>
              <a:t>What are the initial values of variables created on the stack?</a:t>
            </a:r>
          </a:p>
          <a:p>
            <a:pPr lvl="1"/>
            <a:r>
              <a:rPr lang="en-US" dirty="0"/>
              <a:t>Undefined behavior in C (compiler chooses)</a:t>
            </a:r>
          </a:p>
          <a:p>
            <a:pPr lvl="1"/>
            <a:r>
              <a:rPr lang="en-US" dirty="0"/>
              <a:t>Machine just creates a variable in the stack</a:t>
            </a:r>
          </a:p>
          <a:p>
            <a:pPr lvl="2"/>
            <a:r>
              <a:rPr lang="en-US" dirty="0"/>
              <a:t>Initial value is whatever was there before</a:t>
            </a:r>
          </a:p>
          <a:p>
            <a:pPr lvl="1"/>
            <a:endParaRPr lang="en-US" dirty="0"/>
          </a:p>
          <a:p>
            <a:r>
              <a:rPr lang="en-US" dirty="0"/>
              <a:t>Is there a limit to how many local variables a function can have?</a:t>
            </a:r>
          </a:p>
          <a:p>
            <a:pPr lvl="1"/>
            <a:r>
              <a:rPr lang="en-US" dirty="0"/>
              <a:t>Based on memory limit of the process</a:t>
            </a:r>
          </a:p>
          <a:p>
            <a:pPr lvl="1"/>
            <a:r>
              <a:rPr lang="en-US" dirty="0"/>
              <a:t>Stack keeps growing until it runs out of space</a:t>
            </a:r>
          </a:p>
          <a:p>
            <a:pPr lvl="2"/>
            <a:r>
              <a:rPr lang="en-US" dirty="0"/>
              <a:t>OS can do lots of tricks to give it more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428D5-09EE-4A2E-91D7-F1B04063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FB42F0-620E-41CD-A34D-DE4FBD4D6C68}"/>
              </a:ext>
            </a:extLst>
          </p:cNvPr>
          <p:cNvSpPr>
            <a:spLocks/>
          </p:cNvSpPr>
          <p:nvPr/>
        </p:nvSpPr>
        <p:spPr bwMode="auto">
          <a:xfrm>
            <a:off x="9802394" y="307975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2EA146-B015-406A-AE7D-56619E3E312F}"/>
              </a:ext>
            </a:extLst>
          </p:cNvPr>
          <p:cNvSpPr>
            <a:spLocks/>
          </p:cNvSpPr>
          <p:nvPr/>
        </p:nvSpPr>
        <p:spPr bwMode="auto">
          <a:xfrm>
            <a:off x="9802394" y="338455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47D28A8-0F64-479A-9A51-1F66ED702EF7}"/>
              </a:ext>
            </a:extLst>
          </p:cNvPr>
          <p:cNvSpPr>
            <a:spLocks/>
          </p:cNvSpPr>
          <p:nvPr/>
        </p:nvSpPr>
        <p:spPr bwMode="auto">
          <a:xfrm>
            <a:off x="9802394" y="550227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1E5B34-D499-42FC-9AEF-E355E94BB4E8}"/>
              </a:ext>
            </a:extLst>
          </p:cNvPr>
          <p:cNvSpPr>
            <a:spLocks/>
          </p:cNvSpPr>
          <p:nvPr/>
        </p:nvSpPr>
        <p:spPr bwMode="auto">
          <a:xfrm>
            <a:off x="9802394" y="109855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611743D-9A64-432D-8BF7-A0169860E826}"/>
              </a:ext>
            </a:extLst>
          </p:cNvPr>
          <p:cNvSpPr>
            <a:spLocks/>
          </p:cNvSpPr>
          <p:nvPr/>
        </p:nvSpPr>
        <p:spPr bwMode="auto">
          <a:xfrm>
            <a:off x="9802394" y="247015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E3CDD97-42EA-4E6B-BD4E-C60939A22994}"/>
              </a:ext>
            </a:extLst>
          </p:cNvPr>
          <p:cNvSpPr>
            <a:spLocks/>
          </p:cNvSpPr>
          <p:nvPr/>
        </p:nvSpPr>
        <p:spPr bwMode="auto">
          <a:xfrm>
            <a:off x="8672095" y="192881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EF3A33FD-B2CD-4731-9B5A-1F59885E04C8}"/>
              </a:ext>
            </a:extLst>
          </p:cNvPr>
          <p:cNvSpPr>
            <a:spLocks/>
          </p:cNvSpPr>
          <p:nvPr/>
        </p:nvSpPr>
        <p:spPr bwMode="auto">
          <a:xfrm>
            <a:off x="9418219" y="109855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Line 15">
            <a:extLst>
              <a:ext uri="{FF2B5EF4-FFF2-40B4-BE49-F238E27FC236}">
                <a16:creationId xmlns:a16="http://schemas.microsoft.com/office/drawing/2014/main" id="{02CFF1B9-9354-48CD-8C42-02AD0EB93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996739" y="630237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Rectangle 16">
            <a:extLst>
              <a:ext uri="{FF2B5EF4-FFF2-40B4-BE49-F238E27FC236}">
                <a16:creationId xmlns:a16="http://schemas.microsoft.com/office/drawing/2014/main" id="{AAC6EF62-0A35-4E4E-A382-E73A1B916FC5}"/>
              </a:ext>
            </a:extLst>
          </p:cNvPr>
          <p:cNvSpPr>
            <a:spLocks/>
          </p:cNvSpPr>
          <p:nvPr/>
        </p:nvSpPr>
        <p:spPr bwMode="auto">
          <a:xfrm>
            <a:off x="7404099" y="586422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E47C2BB-6E9A-4B00-AF05-61E1CF5FAEEF}"/>
              </a:ext>
            </a:extLst>
          </p:cNvPr>
          <p:cNvSpPr>
            <a:spLocks/>
          </p:cNvSpPr>
          <p:nvPr/>
        </p:nvSpPr>
        <p:spPr bwMode="auto">
          <a:xfrm>
            <a:off x="8317747" y="425450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15" name="AutoShape 12">
            <a:extLst>
              <a:ext uri="{FF2B5EF4-FFF2-40B4-BE49-F238E27FC236}">
                <a16:creationId xmlns:a16="http://schemas.microsoft.com/office/drawing/2014/main" id="{457E15F3-5B75-4005-A0E5-0F79352C5D1F}"/>
              </a:ext>
            </a:extLst>
          </p:cNvPr>
          <p:cNvSpPr>
            <a:spLocks/>
          </p:cNvSpPr>
          <p:nvPr/>
        </p:nvSpPr>
        <p:spPr bwMode="auto">
          <a:xfrm>
            <a:off x="9418219" y="342423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375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b="1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27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409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d)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50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</a:t>
            </a:r>
          </a:p>
        </p:txBody>
      </p:sp>
      <p:sp>
        <p:nvSpPr>
          <p:cNvPr id="74756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/>
              <a:t>Can a function use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rdx</a:t>
            </a:r>
            <a:r>
              <a:rPr lang="en-US" dirty="0"/>
              <a:t> for temporary storage?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52450" lvl="1"/>
            <a:r>
              <a:rPr lang="en-US" dirty="0"/>
              <a:t>Contents of register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r>
              <a:rPr lang="en-US" dirty="0"/>
              <a:t> overwritten by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who</a:t>
            </a:r>
            <a:r>
              <a:rPr lang="en-US" b="1" dirty="0">
                <a:ea typeface="Calibri" charset="0"/>
                <a:cs typeface="Calibri" charset="0"/>
                <a:sym typeface="Courier New Bold" charset="0"/>
              </a:rPr>
              <a:t>!</a:t>
            </a:r>
          </a:p>
          <a:p>
            <a:pPr marL="552450" lvl="1"/>
            <a:r>
              <a:rPr lang="en-US" dirty="0">
                <a:ea typeface="Zapf Dingbats" charset="0"/>
                <a:cs typeface="Zapf Dingbats" charset="0"/>
              </a:rPr>
              <a:t>This could be trouble </a:t>
            </a:r>
            <a:r>
              <a:rPr lang="is-IS" dirty="0">
                <a:ea typeface="Zapf Dingbats" charset="0"/>
                <a:cs typeface="Zapf Dingbats" charset="0"/>
              </a:rPr>
              <a:t>→</a:t>
            </a:r>
            <a:r>
              <a:rPr lang="en-US" dirty="0">
                <a:ea typeface="Zapf Dingbats" charset="0"/>
                <a:cs typeface="Zapf Dingbats" charset="0"/>
              </a:rPr>
              <a:t> something should be done!</a:t>
            </a:r>
            <a:endParaRPr lang="en-US" sz="1800" dirty="0"/>
          </a:p>
          <a:p>
            <a:pPr marL="838200" lvl="2"/>
            <a:r>
              <a:rPr lang="en-US" dirty="0"/>
              <a:t>Need some coordination</a:t>
            </a:r>
          </a:p>
        </p:txBody>
      </p:sp>
      <p:sp>
        <p:nvSpPr>
          <p:cNvPr id="74757" name="Rectangle 5"/>
          <p:cNvSpPr>
            <a:spLocks/>
          </p:cNvSpPr>
          <p:nvPr/>
        </p:nvSpPr>
        <p:spPr bwMode="auto">
          <a:xfrm>
            <a:off x="1949562" y="2529625"/>
            <a:ext cx="3797300" cy="19764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$15213,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call who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74758" name="Rectangle 6"/>
          <p:cNvSpPr>
            <a:spLocks/>
          </p:cNvSpPr>
          <p:nvPr/>
        </p:nvSpPr>
        <p:spPr bwMode="auto">
          <a:xfrm>
            <a:off x="5940537" y="2529625"/>
            <a:ext cx="3797300" cy="19812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who: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$18213,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endParaRPr lang="en-US" sz="2400" b="1" dirty="0">
              <a:solidFill>
                <a:srgbClr val="C00000"/>
              </a:solidFill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Courier New Bold" charset="0"/>
              </a:rPr>
              <a:t>	• • •</a:t>
            </a:r>
            <a:endParaRPr lang="en-US" sz="2400" b="1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>
              <a:tabLst>
                <a:tab pos="457200" algn="l"/>
                <a:tab pos="457200" algn="l"/>
                <a:tab pos="457200" algn="l"/>
                <a:tab pos="457200" algn="l"/>
                <a:tab pos="457200" algn="l"/>
                <a:tab pos="457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4237149" y="306302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09973" y="362690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8275749" y="3063025"/>
            <a:ext cx="685800" cy="3810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A5E-9916-4FFB-A019-B0608CFF8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E597AF-0F62-40D9-AB55-D316B228EA73}"/>
              </a:ext>
            </a:extLst>
          </p:cNvPr>
          <p:cNvSpPr txBox="1"/>
          <p:nvPr/>
        </p:nvSpPr>
        <p:spPr>
          <a:xfrm>
            <a:off x="1949562" y="2112135"/>
            <a:ext cx="36527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6B8C99-8195-4315-9075-DE88EB80B235}"/>
              </a:ext>
            </a:extLst>
          </p:cNvPr>
          <p:cNvSpPr txBox="1"/>
          <p:nvPr/>
        </p:nvSpPr>
        <p:spPr>
          <a:xfrm>
            <a:off x="5907110" y="2112135"/>
            <a:ext cx="3652748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Callee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0233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Problem: registers are shared between functions</a:t>
            </a:r>
          </a:p>
          <a:p>
            <a:pPr lvl="1"/>
            <a:r>
              <a:rPr lang="en-US" dirty="0"/>
              <a:t>Callee could overwrite caller’s registers by accident</a:t>
            </a:r>
          </a:p>
          <a:p>
            <a:endParaRPr lang="en-US" dirty="0"/>
          </a:p>
          <a:p>
            <a:r>
              <a:rPr lang="en-US" dirty="0"/>
              <a:t>How does each function know which registers are safe to use?</a:t>
            </a:r>
          </a:p>
          <a:p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Save original register value to stack</a:t>
            </a:r>
          </a:p>
          <a:p>
            <a:pPr lvl="1"/>
            <a:r>
              <a:rPr lang="en-US" dirty="0"/>
              <a:t>Use register as needed</a:t>
            </a:r>
          </a:p>
          <a:p>
            <a:pPr lvl="1"/>
            <a:r>
              <a:rPr lang="en-US" dirty="0"/>
              <a:t>Restore original register value from stack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question: when should the saving happen? In advance or on demand?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801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C84F-E85B-4EC2-ACDB-55F8DFBA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registers in advance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5136-29AD-4AB7-8AD0-63B61F6E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question: who should save the registers, Caller or Callee?</a:t>
            </a:r>
          </a:p>
          <a:p>
            <a:endParaRPr lang="en-US" dirty="0"/>
          </a:p>
          <a:p>
            <a:r>
              <a:rPr lang="en-US" dirty="0"/>
              <a:t>Attempt 1: Save everything in advance</a:t>
            </a:r>
          </a:p>
          <a:p>
            <a:pPr lvl="1"/>
            <a:r>
              <a:rPr lang="en-US" dirty="0"/>
              <a:t>Caller knows which registers it is using</a:t>
            </a:r>
          </a:p>
          <a:p>
            <a:pPr lvl="1"/>
            <a:r>
              <a:rPr lang="en-US" dirty="0"/>
              <a:t>Save all registers it is going to need after the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Downside: Caller doesn’t know what Callee needs</a:t>
            </a:r>
          </a:p>
          <a:p>
            <a:pPr lvl="2"/>
            <a:r>
              <a:rPr lang="en-US" dirty="0"/>
              <a:t>Wasted stores to memory if Callee doesn’t need those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87F7D-ED47-4D93-BB18-99A2601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445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C84F-E85B-4EC2-ACDB-55F8DFBA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registers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A5136-29AD-4AB7-8AD0-63B61F6E2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question: who should save the registers, Caller or Callee?</a:t>
            </a:r>
          </a:p>
          <a:p>
            <a:endParaRPr lang="en-US" dirty="0"/>
          </a:p>
          <a:p>
            <a:r>
              <a:rPr lang="en-US" dirty="0"/>
              <a:t>Attempt 2: Save everything on demand</a:t>
            </a:r>
          </a:p>
          <a:p>
            <a:pPr lvl="1"/>
            <a:r>
              <a:rPr lang="en-US" dirty="0"/>
              <a:t>Callee knows which registers it is using</a:t>
            </a:r>
          </a:p>
          <a:p>
            <a:pPr lvl="1"/>
            <a:r>
              <a:rPr lang="en-US" dirty="0"/>
              <a:t>Save all registers it is going to use at the start of the function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Downside: Callee doesn’t know what Caller was using</a:t>
            </a:r>
          </a:p>
          <a:p>
            <a:pPr lvl="2"/>
            <a:r>
              <a:rPr lang="en-US" dirty="0"/>
              <a:t>Wasted stores to memory if Caller wasn’t using those registers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87F7D-ED47-4D93-BB18-99A2601E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10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F247C-1549-4A73-8E0E-B07E5E7A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Compromise: some registers in advance, some on 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BFFE-FB6F-484A-98BA-8882342F2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40968" cy="5029200"/>
          </a:xfrm>
        </p:spPr>
        <p:txBody>
          <a:bodyPr/>
          <a:lstStyle/>
          <a:p>
            <a:r>
              <a:rPr lang="en-US" dirty="0"/>
              <a:t>Neither the Caller nor the Callee has perfect knowledge of</a:t>
            </a:r>
            <a:br>
              <a:rPr lang="en-US" dirty="0"/>
            </a:br>
            <a:r>
              <a:rPr lang="en-US" dirty="0"/>
              <a:t>register availability</a:t>
            </a:r>
          </a:p>
          <a:p>
            <a:endParaRPr lang="en-US" dirty="0"/>
          </a:p>
          <a:p>
            <a:r>
              <a:rPr lang="en-US" dirty="0"/>
              <a:t>Designate based on register which are saved when</a:t>
            </a:r>
          </a:p>
          <a:p>
            <a:pPr lvl="1"/>
            <a:r>
              <a:rPr lang="en-US" dirty="0"/>
              <a:t>Some are saved in advance: Caller saved</a:t>
            </a:r>
          </a:p>
          <a:p>
            <a:pPr lvl="1"/>
            <a:r>
              <a:rPr lang="en-US" dirty="0"/>
              <a:t>Some are saved on demand: Callee saved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Remember: Caller and Callee are just designations for one call event</a:t>
            </a:r>
          </a:p>
          <a:p>
            <a:pPr lvl="1"/>
            <a:r>
              <a:rPr lang="en-US" dirty="0"/>
              <a:t>Functions can and do act as both at different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5FA16-AC86-43A5-A167-7585794A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029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#1 (caller-saved, in advance)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Return value</a:t>
            </a: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b="1" dirty="0"/>
              <a:t>Will</a:t>
            </a:r>
            <a:r>
              <a:rPr lang="en-US" sz="2000" dirty="0"/>
              <a:t> be modified by function we’re about to call</a:t>
            </a:r>
          </a:p>
          <a:p>
            <a:pPr marL="292100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r>
              <a:rPr lang="en-US" sz="2400" b="0" dirty="0">
                <a:cs typeface="Courier New Bold" charset="0"/>
                <a:sym typeface="Courier New Bold" charset="0"/>
              </a:rPr>
              <a:t>, ...,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Arguments</a:t>
            </a: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dirty="0"/>
              <a:t>Can be modified by function we’re about to call</a:t>
            </a:r>
          </a:p>
          <a:p>
            <a:pPr marL="552450" lvl="1"/>
            <a:r>
              <a:rPr lang="en-US" sz="2000" dirty="0">
                <a:latin typeface="Calibri" pitchFamily="-96" charset="0"/>
              </a:rPr>
              <a:t>If more than 6 arguments, then </a:t>
            </a:r>
            <a:r>
              <a:rPr lang="en-US" sz="2000" b="1" i="1" dirty="0">
                <a:latin typeface="Calibri" pitchFamily="-96" charset="0"/>
              </a:rPr>
              <a:t>pass the rest on the stack</a:t>
            </a:r>
            <a:endParaRPr lang="en-US" sz="2000" dirty="0"/>
          </a:p>
          <a:p>
            <a:pPr marL="292100"/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  <a:r>
              <a:rPr lang="en-US" sz="2400" b="0" dirty="0">
                <a:cs typeface="Courier New Bold" charset="0"/>
                <a:sym typeface="Courier New Bold" charset="0"/>
              </a:rPr>
              <a:t>, </a:t>
            </a:r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  <a:endParaRPr lang="en-US" sz="2400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sz="2000" dirty="0"/>
              <a:t>Caller-saved</a:t>
            </a:r>
          </a:p>
          <a:p>
            <a:pPr marL="552450" lvl="1"/>
            <a:r>
              <a:rPr lang="en-US" sz="2000" dirty="0"/>
              <a:t>Can be modified by function we’re about to call</a:t>
            </a:r>
          </a:p>
          <a:p>
            <a:pPr marL="323850" lvl="1" indent="0">
              <a:buNone/>
            </a:pPr>
            <a:endParaRPr lang="en-US" sz="2000" dirty="0"/>
          </a:p>
        </p:txBody>
      </p:sp>
      <p:sp>
        <p:nvSpPr>
          <p:cNvPr id="76805" name="Rectangle 5"/>
          <p:cNvSpPr>
            <a:spLocks/>
          </p:cNvSpPr>
          <p:nvPr/>
        </p:nvSpPr>
        <p:spPr bwMode="auto">
          <a:xfrm>
            <a:off x="9033452" y="1600200"/>
            <a:ext cx="2540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rax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6" name="Rectangle 6"/>
          <p:cNvSpPr>
            <a:spLocks/>
          </p:cNvSpPr>
          <p:nvPr/>
        </p:nvSpPr>
        <p:spPr bwMode="auto">
          <a:xfrm>
            <a:off x="9033452" y="29718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07" name="Rectangle 7"/>
          <p:cNvSpPr>
            <a:spLocks/>
          </p:cNvSpPr>
          <p:nvPr/>
        </p:nvSpPr>
        <p:spPr bwMode="auto">
          <a:xfrm>
            <a:off x="9033452" y="34290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rcx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3" name="AutoShape 13"/>
          <p:cNvSpPr>
            <a:spLocks/>
          </p:cNvSpPr>
          <p:nvPr/>
        </p:nvSpPr>
        <p:spPr bwMode="auto">
          <a:xfrm>
            <a:off x="8576252" y="2057400"/>
            <a:ext cx="304800" cy="2667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6" name="Rectangle 16"/>
          <p:cNvSpPr>
            <a:spLocks/>
          </p:cNvSpPr>
          <p:nvPr/>
        </p:nvSpPr>
        <p:spPr bwMode="auto">
          <a:xfrm>
            <a:off x="7222868" y="1475229"/>
            <a:ext cx="1353384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value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(caller-saved)</a:t>
            </a:r>
          </a:p>
        </p:txBody>
      </p:sp>
      <p:sp>
        <p:nvSpPr>
          <p:cNvPr id="20" name="Rectangle 7"/>
          <p:cNvSpPr>
            <a:spLocks/>
          </p:cNvSpPr>
          <p:nvPr/>
        </p:nvSpPr>
        <p:spPr bwMode="auto">
          <a:xfrm>
            <a:off x="9033452" y="38862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%r8</a:t>
            </a:r>
          </a:p>
        </p:txBody>
      </p:sp>
      <p:sp>
        <p:nvSpPr>
          <p:cNvPr id="21" name="Rectangle 7"/>
          <p:cNvSpPr>
            <a:spLocks/>
          </p:cNvSpPr>
          <p:nvPr/>
        </p:nvSpPr>
        <p:spPr bwMode="auto">
          <a:xfrm>
            <a:off x="9033452" y="4343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%r9</a:t>
            </a:r>
          </a:p>
        </p:txBody>
      </p:sp>
      <p:sp>
        <p:nvSpPr>
          <p:cNvPr id="22" name="Rectangle 7"/>
          <p:cNvSpPr>
            <a:spLocks/>
          </p:cNvSpPr>
          <p:nvPr/>
        </p:nvSpPr>
        <p:spPr bwMode="auto">
          <a:xfrm>
            <a:off x="9033452" y="48006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%r10</a:t>
            </a:r>
          </a:p>
        </p:txBody>
      </p:sp>
      <p:sp>
        <p:nvSpPr>
          <p:cNvPr id="23" name="Rectangle 7"/>
          <p:cNvSpPr>
            <a:spLocks/>
          </p:cNvSpPr>
          <p:nvPr/>
        </p:nvSpPr>
        <p:spPr bwMode="auto">
          <a:xfrm>
            <a:off x="9033452" y="5257800"/>
            <a:ext cx="2540000" cy="381000"/>
          </a:xfrm>
          <a:prstGeom prst="rect">
            <a:avLst/>
          </a:prstGeom>
          <a:solidFill>
            <a:srgbClr val="F6F5BD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%r11</a:t>
            </a:r>
          </a:p>
        </p:txBody>
      </p:sp>
      <p:sp>
        <p:nvSpPr>
          <p:cNvPr id="24" name="Rectangle 5"/>
          <p:cNvSpPr>
            <a:spLocks/>
          </p:cNvSpPr>
          <p:nvPr/>
        </p:nvSpPr>
        <p:spPr bwMode="auto">
          <a:xfrm>
            <a:off x="9033452" y="20574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rdi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5"/>
          <p:cNvSpPr>
            <a:spLocks/>
          </p:cNvSpPr>
          <p:nvPr/>
        </p:nvSpPr>
        <p:spPr bwMode="auto">
          <a:xfrm>
            <a:off x="9033452" y="2514600"/>
            <a:ext cx="2540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rsi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6" name="Rectangle 16"/>
          <p:cNvSpPr>
            <a:spLocks/>
          </p:cNvSpPr>
          <p:nvPr/>
        </p:nvSpPr>
        <p:spPr bwMode="auto">
          <a:xfrm>
            <a:off x="7154166" y="3076954"/>
            <a:ext cx="1353384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(caller-saved)</a:t>
            </a:r>
          </a:p>
        </p:txBody>
      </p:sp>
      <p:sp>
        <p:nvSpPr>
          <p:cNvPr id="27" name="Rectangle 16"/>
          <p:cNvSpPr>
            <a:spLocks/>
          </p:cNvSpPr>
          <p:nvPr/>
        </p:nvSpPr>
        <p:spPr bwMode="auto">
          <a:xfrm>
            <a:off x="7195624" y="5029200"/>
            <a:ext cx="1270468" cy="630942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Caller-saved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28" name="AutoShape 13"/>
          <p:cNvSpPr>
            <a:spLocks/>
          </p:cNvSpPr>
          <p:nvPr/>
        </p:nvSpPr>
        <p:spPr bwMode="auto">
          <a:xfrm>
            <a:off x="8576252" y="4800600"/>
            <a:ext cx="304800" cy="838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8F3224-20AA-4A47-AEC0-ED4DD2C7E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576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Linux Register Usage #2 (callee-saved, on demand)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  <a:r>
              <a:rPr lang="en-US" dirty="0"/>
              <a:t>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 err="1"/>
              <a:t>Callee</a:t>
            </a:r>
            <a:r>
              <a:rPr lang="en-US" dirty="0"/>
              <a:t> must save &amp; restore</a:t>
            </a:r>
          </a:p>
          <a:p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sym typeface="Courier New Bold" charset="0"/>
            </a:endParaRPr>
          </a:p>
          <a:p>
            <a:pPr marL="552450" lvl="1"/>
            <a:r>
              <a:rPr lang="en-US" dirty="0"/>
              <a:t>Special form of </a:t>
            </a:r>
            <a:r>
              <a:rPr lang="en-US" dirty="0" err="1"/>
              <a:t>callee</a:t>
            </a:r>
            <a:r>
              <a:rPr lang="en-US" dirty="0"/>
              <a:t>-saved</a:t>
            </a:r>
          </a:p>
          <a:p>
            <a:pPr marL="552450" lvl="1"/>
            <a:r>
              <a:rPr lang="en-US" dirty="0"/>
              <a:t>Restored to original value upon exit from procedure</a:t>
            </a:r>
          </a:p>
          <a:p>
            <a:pPr marL="1009650" lvl="2"/>
            <a:r>
              <a:rPr lang="en-US" dirty="0"/>
              <a:t>Stack frame is removed</a:t>
            </a:r>
          </a:p>
        </p:txBody>
      </p:sp>
      <p:sp>
        <p:nvSpPr>
          <p:cNvPr id="76808" name="Rectangle 8"/>
          <p:cNvSpPr>
            <a:spLocks/>
          </p:cNvSpPr>
          <p:nvPr/>
        </p:nvSpPr>
        <p:spPr bwMode="auto">
          <a:xfrm>
            <a:off x="7924800" y="13716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rbx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1" name="Rectangle 11"/>
          <p:cNvSpPr>
            <a:spLocks/>
          </p:cNvSpPr>
          <p:nvPr/>
        </p:nvSpPr>
        <p:spPr bwMode="auto">
          <a:xfrm>
            <a:off x="7924800" y="4114800"/>
            <a:ext cx="2540000" cy="381000"/>
          </a:xfrm>
          <a:prstGeom prst="rect">
            <a:avLst/>
          </a:prstGeom>
          <a:solidFill>
            <a:srgbClr val="F1C7C7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76814" name="AutoShape 14"/>
          <p:cNvSpPr>
            <a:spLocks/>
          </p:cNvSpPr>
          <p:nvPr/>
        </p:nvSpPr>
        <p:spPr bwMode="auto">
          <a:xfrm>
            <a:off x="7467600" y="1371600"/>
            <a:ext cx="312738" cy="3124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40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5" name="AutoShape 15"/>
          <p:cNvSpPr>
            <a:spLocks/>
          </p:cNvSpPr>
          <p:nvPr/>
        </p:nvSpPr>
        <p:spPr bwMode="auto">
          <a:xfrm>
            <a:off x="7239000" y="4038600"/>
            <a:ext cx="312738" cy="4572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1139"/>
                  <a:pt x="10800" y="20571"/>
                </a:cubicBezTo>
                <a:lnTo>
                  <a:pt x="10800" y="11829"/>
                </a:lnTo>
                <a:cubicBezTo>
                  <a:pt x="10800" y="11261"/>
                  <a:pt x="5965" y="10800"/>
                  <a:pt x="0" y="10800"/>
                </a:cubicBezTo>
                <a:cubicBezTo>
                  <a:pt x="5965" y="10800"/>
                  <a:pt x="10800" y="10339"/>
                  <a:pt x="10800" y="9771"/>
                </a:cubicBezTo>
                <a:lnTo>
                  <a:pt x="10800" y="1029"/>
                </a:lnTo>
                <a:cubicBezTo>
                  <a:pt x="10800" y="461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817" name="Rectangle 17"/>
          <p:cNvSpPr>
            <a:spLocks/>
          </p:cNvSpPr>
          <p:nvPr/>
        </p:nvSpPr>
        <p:spPr bwMode="auto">
          <a:xfrm>
            <a:off x="6096000" y="1981200"/>
            <a:ext cx="1262062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Callee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-saved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Temporaries</a:t>
            </a:r>
          </a:p>
        </p:txBody>
      </p:sp>
      <p:sp>
        <p:nvSpPr>
          <p:cNvPr id="76818" name="Rectangle 18"/>
          <p:cNvSpPr>
            <a:spLocks/>
          </p:cNvSpPr>
          <p:nvPr/>
        </p:nvSpPr>
        <p:spPr bwMode="auto">
          <a:xfrm>
            <a:off x="6457950" y="4064000"/>
            <a:ext cx="755650" cy="355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Special</a:t>
            </a:r>
          </a:p>
        </p:txBody>
      </p:sp>
      <p:sp>
        <p:nvSpPr>
          <p:cNvPr id="24" name="Rectangle 8"/>
          <p:cNvSpPr>
            <a:spLocks/>
          </p:cNvSpPr>
          <p:nvPr/>
        </p:nvSpPr>
        <p:spPr bwMode="auto">
          <a:xfrm>
            <a:off x="7924800" y="3657600"/>
            <a:ext cx="2540000" cy="381000"/>
          </a:xfrm>
          <a:prstGeom prst="rect">
            <a:avLst/>
          </a:prstGeom>
          <a:solidFill>
            <a:srgbClr val="CCFFCC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sz="2400" dirty="0" err="1">
                <a:latin typeface="Courier New Bold" charset="0"/>
                <a:cs typeface="Courier New Bold" charset="0"/>
                <a:sym typeface="Courier New Bold" charset="0"/>
              </a:rPr>
              <a:t>rbp</a:t>
            </a:r>
            <a:endParaRPr lang="en-US" sz="2400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5" name="Rectangle 8"/>
          <p:cNvSpPr>
            <a:spLocks/>
          </p:cNvSpPr>
          <p:nvPr/>
        </p:nvSpPr>
        <p:spPr bwMode="auto">
          <a:xfrm>
            <a:off x="7924800" y="18288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%r12</a:t>
            </a:r>
          </a:p>
        </p:txBody>
      </p:sp>
      <p:sp>
        <p:nvSpPr>
          <p:cNvPr id="26" name="Rectangle 8"/>
          <p:cNvSpPr>
            <a:spLocks/>
          </p:cNvSpPr>
          <p:nvPr/>
        </p:nvSpPr>
        <p:spPr bwMode="auto">
          <a:xfrm>
            <a:off x="7924800" y="22860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%r13</a:t>
            </a:r>
          </a:p>
        </p:txBody>
      </p:sp>
      <p:sp>
        <p:nvSpPr>
          <p:cNvPr id="27" name="Rectangle 8"/>
          <p:cNvSpPr>
            <a:spLocks/>
          </p:cNvSpPr>
          <p:nvPr/>
        </p:nvSpPr>
        <p:spPr bwMode="auto">
          <a:xfrm>
            <a:off x="7924800" y="27432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%r14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A6D6BCD-CA19-1B47-9A08-AEEAA98FD9F2}"/>
              </a:ext>
            </a:extLst>
          </p:cNvPr>
          <p:cNvSpPr>
            <a:spLocks/>
          </p:cNvSpPr>
          <p:nvPr/>
        </p:nvSpPr>
        <p:spPr bwMode="auto">
          <a:xfrm>
            <a:off x="7924800" y="3200400"/>
            <a:ext cx="2540000" cy="381000"/>
          </a:xfrm>
          <a:prstGeom prst="rect">
            <a:avLst/>
          </a:prstGeom>
          <a:solidFill>
            <a:srgbClr val="D5F1CF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/>
          <a:p>
            <a:r>
              <a:rPr lang="en-US" sz="2400" dirty="0">
                <a:latin typeface="Courier New Bold" charset="0"/>
                <a:cs typeface="Courier New Bold" charset="0"/>
                <a:sym typeface="Courier New Bold" charset="0"/>
              </a:rPr>
              <a:t>%r15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E52ED-CC3F-4B55-8951-3C3D9AE89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68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ChangeArrowheads="1"/>
          </p:cNvSpPr>
          <p:nvPr/>
        </p:nvSpPr>
        <p:spPr bwMode="auto">
          <a:xfrm>
            <a:off x="2286000" y="1676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rax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0" name="Rectangle 3"/>
          <p:cNvSpPr>
            <a:spLocks noChangeArrowheads="1"/>
          </p:cNvSpPr>
          <p:nvPr/>
        </p:nvSpPr>
        <p:spPr bwMode="auto">
          <a:xfrm>
            <a:off x="2286000" y="22860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rbx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1" name="Rectangle 4"/>
          <p:cNvSpPr>
            <a:spLocks noChangeArrowheads="1"/>
          </p:cNvSpPr>
          <p:nvPr/>
        </p:nvSpPr>
        <p:spPr bwMode="auto">
          <a:xfrm>
            <a:off x="2286000" y="28956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%rcx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286000" y="35052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%rdx</a:t>
            </a:r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2286000" y="41148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%rsi</a:t>
            </a:r>
          </a:p>
        </p:txBody>
      </p:sp>
      <p:sp>
        <p:nvSpPr>
          <p:cNvPr id="27654" name="Rectangle 7"/>
          <p:cNvSpPr>
            <a:spLocks noChangeArrowheads="1"/>
          </p:cNvSpPr>
          <p:nvPr/>
        </p:nvSpPr>
        <p:spPr bwMode="auto">
          <a:xfrm>
            <a:off x="2286000" y="4724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%rdi</a:t>
            </a:r>
          </a:p>
        </p:txBody>
      </p:sp>
      <p:sp>
        <p:nvSpPr>
          <p:cNvPr id="27655" name="Rectangle 8"/>
          <p:cNvSpPr>
            <a:spLocks noChangeArrowheads="1"/>
          </p:cNvSpPr>
          <p:nvPr/>
        </p:nvSpPr>
        <p:spPr bwMode="auto">
          <a:xfrm>
            <a:off x="2286000" y="5334000"/>
            <a:ext cx="3505200" cy="533400"/>
          </a:xfrm>
          <a:prstGeom prst="rect">
            <a:avLst/>
          </a:prstGeom>
          <a:solidFill>
            <a:srgbClr val="EFBFB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%rsp</a:t>
            </a:r>
          </a:p>
        </p:txBody>
      </p:sp>
      <p:sp>
        <p:nvSpPr>
          <p:cNvPr id="27656" name="Rectangle 9"/>
          <p:cNvSpPr>
            <a:spLocks noChangeArrowheads="1"/>
          </p:cNvSpPr>
          <p:nvPr/>
        </p:nvSpPr>
        <p:spPr bwMode="auto">
          <a:xfrm>
            <a:off x="2286000" y="59436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</a:t>
            </a:r>
            <a:r>
              <a:rPr lang="en-US" sz="2400" b="1" dirty="0" err="1">
                <a:latin typeface="Courier New" pitchFamily="-96" charset="0"/>
              </a:rPr>
              <a:t>rbp</a:t>
            </a:r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27657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itchFamily="-96" charset="0"/>
              </a:rPr>
              <a:t>x86-64 Integer Registers: </a:t>
            </a:r>
            <a:br>
              <a:rPr lang="en-US" dirty="0">
                <a:latin typeface="Calibri" pitchFamily="-96" charset="0"/>
              </a:rPr>
            </a:br>
            <a:r>
              <a:rPr lang="en-US" dirty="0">
                <a:latin typeface="Calibri" pitchFamily="-96" charset="0"/>
              </a:rPr>
              <a:t>Usage Conventions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B60088-8D84-40D0-AF6B-0431AB57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27658" name="Rectangle 20"/>
          <p:cNvSpPr>
            <a:spLocks noChangeArrowheads="1"/>
          </p:cNvSpPr>
          <p:nvPr/>
        </p:nvSpPr>
        <p:spPr bwMode="auto">
          <a:xfrm>
            <a:off x="6248400" y="16764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 dirty="0">
                <a:latin typeface="Courier New" pitchFamily="-96" charset="0"/>
              </a:rPr>
              <a:t>%r8</a:t>
            </a:r>
          </a:p>
        </p:txBody>
      </p:sp>
      <p:sp>
        <p:nvSpPr>
          <p:cNvPr id="27659" name="Rectangle 21"/>
          <p:cNvSpPr>
            <a:spLocks noChangeArrowheads="1"/>
          </p:cNvSpPr>
          <p:nvPr/>
        </p:nvSpPr>
        <p:spPr bwMode="auto">
          <a:xfrm>
            <a:off x="6248400" y="22860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%r9</a:t>
            </a:r>
          </a:p>
        </p:txBody>
      </p:sp>
      <p:sp>
        <p:nvSpPr>
          <p:cNvPr id="27660" name="Rectangle 22"/>
          <p:cNvSpPr>
            <a:spLocks noChangeArrowheads="1"/>
          </p:cNvSpPr>
          <p:nvPr/>
        </p:nvSpPr>
        <p:spPr bwMode="auto">
          <a:xfrm>
            <a:off x="6248400" y="28956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%r10</a:t>
            </a:r>
          </a:p>
        </p:txBody>
      </p:sp>
      <p:sp>
        <p:nvSpPr>
          <p:cNvPr id="27661" name="Rectangle 23"/>
          <p:cNvSpPr>
            <a:spLocks noChangeArrowheads="1"/>
          </p:cNvSpPr>
          <p:nvPr/>
        </p:nvSpPr>
        <p:spPr bwMode="auto">
          <a:xfrm>
            <a:off x="6248400" y="3505200"/>
            <a:ext cx="35052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%r11</a:t>
            </a:r>
          </a:p>
        </p:txBody>
      </p:sp>
      <p:sp>
        <p:nvSpPr>
          <p:cNvPr id="27662" name="Rectangle 24"/>
          <p:cNvSpPr>
            <a:spLocks noChangeArrowheads="1"/>
          </p:cNvSpPr>
          <p:nvPr/>
        </p:nvSpPr>
        <p:spPr bwMode="auto">
          <a:xfrm>
            <a:off x="6248400" y="41148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%r12</a:t>
            </a:r>
          </a:p>
        </p:txBody>
      </p:sp>
      <p:sp>
        <p:nvSpPr>
          <p:cNvPr id="27663" name="Rectangle 25"/>
          <p:cNvSpPr>
            <a:spLocks noChangeArrowheads="1"/>
          </p:cNvSpPr>
          <p:nvPr/>
        </p:nvSpPr>
        <p:spPr bwMode="auto">
          <a:xfrm>
            <a:off x="6248400" y="47244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%r13</a:t>
            </a:r>
          </a:p>
        </p:txBody>
      </p:sp>
      <p:sp>
        <p:nvSpPr>
          <p:cNvPr id="27664" name="Rectangle 26"/>
          <p:cNvSpPr>
            <a:spLocks noChangeArrowheads="1"/>
          </p:cNvSpPr>
          <p:nvPr/>
        </p:nvSpPr>
        <p:spPr bwMode="auto">
          <a:xfrm>
            <a:off x="6248400" y="53340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%r14</a:t>
            </a:r>
          </a:p>
        </p:txBody>
      </p:sp>
      <p:sp>
        <p:nvSpPr>
          <p:cNvPr id="27665" name="Rectangle 27"/>
          <p:cNvSpPr>
            <a:spLocks noChangeArrowheads="1"/>
          </p:cNvSpPr>
          <p:nvPr/>
        </p:nvSpPr>
        <p:spPr bwMode="auto">
          <a:xfrm>
            <a:off x="6248400" y="5943600"/>
            <a:ext cx="35052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r>
              <a:rPr lang="en-US" sz="2400" b="1">
                <a:latin typeface="Courier New" pitchFamily="-96" charset="0"/>
              </a:rPr>
              <a:t>%r15</a:t>
            </a:r>
          </a:p>
        </p:txBody>
      </p:sp>
      <p:sp>
        <p:nvSpPr>
          <p:cNvPr id="27666" name="TextBox 36"/>
          <p:cNvSpPr txBox="1">
            <a:spLocks noChangeArrowheads="1"/>
          </p:cNvSpPr>
          <p:nvPr/>
        </p:nvSpPr>
        <p:spPr bwMode="auto">
          <a:xfrm>
            <a:off x="4427539" y="6030913"/>
            <a:ext cx="1362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7" name="TextBox 37"/>
          <p:cNvSpPr txBox="1">
            <a:spLocks noChangeArrowheads="1"/>
          </p:cNvSpPr>
          <p:nvPr/>
        </p:nvSpPr>
        <p:spPr bwMode="auto">
          <a:xfrm>
            <a:off x="8389939" y="60198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8" name="TextBox 38"/>
          <p:cNvSpPr txBox="1">
            <a:spLocks noChangeArrowheads="1"/>
          </p:cNvSpPr>
          <p:nvPr/>
        </p:nvSpPr>
        <p:spPr bwMode="auto">
          <a:xfrm>
            <a:off x="8382001" y="54102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69" name="TextBox 39"/>
          <p:cNvSpPr txBox="1">
            <a:spLocks noChangeArrowheads="1"/>
          </p:cNvSpPr>
          <p:nvPr/>
        </p:nvSpPr>
        <p:spPr bwMode="auto">
          <a:xfrm>
            <a:off x="8382001" y="48006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0" name="TextBox 40"/>
          <p:cNvSpPr txBox="1">
            <a:spLocks noChangeArrowheads="1"/>
          </p:cNvSpPr>
          <p:nvPr/>
        </p:nvSpPr>
        <p:spPr bwMode="auto">
          <a:xfrm>
            <a:off x="8375438" y="4191000"/>
            <a:ext cx="136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1" name="TextBox 41"/>
          <p:cNvSpPr txBox="1">
            <a:spLocks noChangeArrowheads="1"/>
          </p:cNvSpPr>
          <p:nvPr/>
        </p:nvSpPr>
        <p:spPr bwMode="auto">
          <a:xfrm>
            <a:off x="8435383" y="2971800"/>
            <a:ext cx="13086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27672" name="TextBox 42"/>
          <p:cNvSpPr txBox="1">
            <a:spLocks noChangeArrowheads="1"/>
          </p:cNvSpPr>
          <p:nvPr/>
        </p:nvSpPr>
        <p:spPr bwMode="auto">
          <a:xfrm>
            <a:off x="4419601" y="2362201"/>
            <a:ext cx="1362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27673" name="TextBox 43"/>
          <p:cNvSpPr txBox="1">
            <a:spLocks noChangeArrowheads="1"/>
          </p:cNvSpPr>
          <p:nvPr/>
        </p:nvSpPr>
        <p:spPr bwMode="auto">
          <a:xfrm>
            <a:off x="4346575" y="5410201"/>
            <a:ext cx="1441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Stack pointer</a:t>
            </a:r>
          </a:p>
        </p:txBody>
      </p:sp>
      <p:sp>
        <p:nvSpPr>
          <p:cNvPr id="27674" name="TextBox 44"/>
          <p:cNvSpPr txBox="1">
            <a:spLocks noChangeArrowheads="1"/>
          </p:cNvSpPr>
          <p:nvPr/>
        </p:nvSpPr>
        <p:spPr bwMode="auto">
          <a:xfrm>
            <a:off x="8427296" y="3581400"/>
            <a:ext cx="13247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27675" name="TextBox 45"/>
          <p:cNvSpPr txBox="1">
            <a:spLocks noChangeArrowheads="1"/>
          </p:cNvSpPr>
          <p:nvPr/>
        </p:nvSpPr>
        <p:spPr bwMode="auto">
          <a:xfrm>
            <a:off x="4391026" y="1752601"/>
            <a:ext cx="1400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dirty="0">
                <a:latin typeface="Calibri" pitchFamily="-96" charset="0"/>
              </a:rPr>
              <a:t>Return value</a:t>
            </a:r>
          </a:p>
        </p:txBody>
      </p:sp>
      <p:sp>
        <p:nvSpPr>
          <p:cNvPr id="27676" name="TextBox 46"/>
          <p:cNvSpPr txBox="1">
            <a:spLocks noChangeArrowheads="1"/>
          </p:cNvSpPr>
          <p:nvPr/>
        </p:nvSpPr>
        <p:spPr bwMode="auto">
          <a:xfrm>
            <a:off x="4365626" y="29829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#4</a:t>
            </a:r>
          </a:p>
        </p:txBody>
      </p:sp>
      <p:sp>
        <p:nvSpPr>
          <p:cNvPr id="27677" name="TextBox 47"/>
          <p:cNvSpPr txBox="1">
            <a:spLocks noChangeArrowheads="1"/>
          </p:cNvSpPr>
          <p:nvPr/>
        </p:nvSpPr>
        <p:spPr bwMode="auto">
          <a:xfrm>
            <a:off x="4365626" y="48006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#1</a:t>
            </a:r>
          </a:p>
        </p:txBody>
      </p:sp>
      <p:sp>
        <p:nvSpPr>
          <p:cNvPr id="27678" name="TextBox 48"/>
          <p:cNvSpPr txBox="1">
            <a:spLocks noChangeArrowheads="1"/>
          </p:cNvSpPr>
          <p:nvPr/>
        </p:nvSpPr>
        <p:spPr bwMode="auto">
          <a:xfrm>
            <a:off x="4365626" y="35925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#3</a:t>
            </a:r>
          </a:p>
        </p:txBody>
      </p:sp>
      <p:sp>
        <p:nvSpPr>
          <p:cNvPr id="27679" name="TextBox 49"/>
          <p:cNvSpPr txBox="1">
            <a:spLocks noChangeArrowheads="1"/>
          </p:cNvSpPr>
          <p:nvPr/>
        </p:nvSpPr>
        <p:spPr bwMode="auto">
          <a:xfrm>
            <a:off x="4365626" y="4202113"/>
            <a:ext cx="1419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>
                <a:latin typeface="Calibri" pitchFamily="-96" charset="0"/>
              </a:rPr>
              <a:t>Argument #2</a:t>
            </a:r>
          </a:p>
        </p:txBody>
      </p:sp>
      <p:sp>
        <p:nvSpPr>
          <p:cNvPr id="27680" name="TextBox 50"/>
          <p:cNvSpPr txBox="1">
            <a:spLocks noChangeArrowheads="1"/>
          </p:cNvSpPr>
          <p:nvPr/>
        </p:nvSpPr>
        <p:spPr bwMode="auto">
          <a:xfrm>
            <a:off x="8328026" y="23622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alibri" pitchFamily="-96" charset="0"/>
              </a:rPr>
              <a:t>Argument #6</a:t>
            </a:r>
          </a:p>
        </p:txBody>
      </p:sp>
      <p:sp>
        <p:nvSpPr>
          <p:cNvPr id="27681" name="TextBox 51"/>
          <p:cNvSpPr txBox="1">
            <a:spLocks noChangeArrowheads="1"/>
          </p:cNvSpPr>
          <p:nvPr/>
        </p:nvSpPr>
        <p:spPr bwMode="auto">
          <a:xfrm>
            <a:off x="8328026" y="1752601"/>
            <a:ext cx="141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>
                <a:latin typeface="Calibri" pitchFamily="-96" charset="0"/>
              </a:rPr>
              <a:t>Argument #5</a:t>
            </a:r>
          </a:p>
        </p:txBody>
      </p:sp>
      <p:sp>
        <p:nvSpPr>
          <p:cNvPr id="35" name="Rectangle 23"/>
          <p:cNvSpPr>
            <a:spLocks noChangeArrowheads="1"/>
          </p:cNvSpPr>
          <p:nvPr/>
        </p:nvSpPr>
        <p:spPr bwMode="auto">
          <a:xfrm>
            <a:off x="8305800" y="152400"/>
            <a:ext cx="1447800" cy="5334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36" name="Rectangle 24"/>
          <p:cNvSpPr>
            <a:spLocks noChangeArrowheads="1"/>
          </p:cNvSpPr>
          <p:nvPr/>
        </p:nvSpPr>
        <p:spPr bwMode="auto">
          <a:xfrm>
            <a:off x="8305800" y="762000"/>
            <a:ext cx="1447800" cy="533400"/>
          </a:xfrm>
          <a:prstGeom prst="rect">
            <a:avLst/>
          </a:prstGeom>
          <a:solidFill>
            <a:srgbClr val="CDF1C5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l" eaLnBrk="0" hangingPunct="0"/>
            <a:endParaRPr lang="en-US" sz="2400" b="1" dirty="0">
              <a:latin typeface="Courier New" pitchFamily="-96" charset="0"/>
            </a:endParaRPr>
          </a:p>
        </p:txBody>
      </p:sp>
      <p:sp>
        <p:nvSpPr>
          <p:cNvPr id="37" name="TextBox 40"/>
          <p:cNvSpPr txBox="1">
            <a:spLocks noChangeArrowheads="1"/>
          </p:cNvSpPr>
          <p:nvPr/>
        </p:nvSpPr>
        <p:spPr bwMode="auto">
          <a:xfrm>
            <a:off x="8375438" y="838200"/>
            <a:ext cx="1363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Callee saved</a:t>
            </a:r>
          </a:p>
        </p:txBody>
      </p:sp>
      <p:sp>
        <p:nvSpPr>
          <p:cNvPr id="38" name="TextBox 44"/>
          <p:cNvSpPr txBox="1">
            <a:spLocks noChangeArrowheads="1"/>
          </p:cNvSpPr>
          <p:nvPr/>
        </p:nvSpPr>
        <p:spPr bwMode="auto">
          <a:xfrm>
            <a:off x="8427296" y="228600"/>
            <a:ext cx="13247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dirty="0">
                <a:latin typeface="Calibri" pitchFamily="-96" charset="0"/>
              </a:rPr>
              <a:t>Caller Saved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4A969-C677-4FA4-94C6-9720FF2B8C68}"/>
              </a:ext>
            </a:extLst>
          </p:cNvPr>
          <p:cNvSpPr txBox="1"/>
          <p:nvPr/>
        </p:nvSpPr>
        <p:spPr>
          <a:xfrm>
            <a:off x="9878096" y="2286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advance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7513DE-B6E8-4535-BC4C-30EBEF18E43C}"/>
              </a:ext>
            </a:extLst>
          </p:cNvPr>
          <p:cNvSpPr txBox="1"/>
          <p:nvPr/>
        </p:nvSpPr>
        <p:spPr>
          <a:xfrm>
            <a:off x="9878096" y="8382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demand</a:t>
            </a:r>
          </a:p>
        </p:txBody>
      </p:sp>
    </p:spTree>
    <p:extLst>
      <p:ext uri="{BB962C8B-B14F-4D97-AF65-F5344CB8AC3E}">
        <p14:creationId xmlns:p14="http://schemas.microsoft.com/office/powerpoint/2010/main" val="10514564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and Pop instructions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Example:</a:t>
            </a:r>
            <a:endParaRPr lang="en-US" sz="20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>
                <a:latin typeface="Courier New" pitchFamily="49" charset="0"/>
              </a:rPr>
              <a:t>%</a:t>
            </a:r>
            <a:r>
              <a:rPr lang="en-US" sz="1800" b="1" dirty="0" err="1">
                <a:latin typeface="Courier New" pitchFamily="49" charset="0"/>
              </a:rPr>
              <a:t>rax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b="1" dirty="0">
                <a:latin typeface="Courier New" pitchFamily="49" charset="0"/>
              </a:rPr>
              <a:t>0x123, %</a:t>
            </a:r>
            <a:r>
              <a:rPr lang="en-US" sz="1800" b="1" dirty="0" err="1">
                <a:latin typeface="Courier New" pitchFamily="49" charset="0"/>
              </a:rPr>
              <a:t>rdx</a:t>
            </a:r>
            <a:r>
              <a:rPr lang="en-US" sz="1800" b="1" dirty="0">
                <a:latin typeface="Courier New" pitchFamily="49" charset="0"/>
              </a:rPr>
              <a:t> = 0x0, %</a:t>
            </a:r>
            <a:r>
              <a:rPr lang="en-US" sz="1800" b="1" dirty="0" err="1">
                <a:latin typeface="Courier New" pitchFamily="49" charset="0"/>
              </a:rPr>
              <a:t>rsp</a:t>
            </a:r>
            <a:r>
              <a:rPr lang="en-US" sz="1800" b="1" dirty="0">
                <a:latin typeface="Courier New" pitchFamily="49" charset="0"/>
              </a:rPr>
              <a:t> = 0x108</a:t>
            </a:r>
          </a:p>
          <a:p>
            <a:pPr lvl="1"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pushq</a:t>
            </a:r>
            <a:r>
              <a:rPr lang="en-US" sz="1800" b="1" dirty="0">
                <a:latin typeface="Courier New" pitchFamily="49" charset="0"/>
              </a:rPr>
              <a:t> %</a:t>
            </a:r>
            <a:r>
              <a:rPr lang="en-US" sz="1800" b="1" dirty="0" err="1">
                <a:latin typeface="Courier New" pitchFamily="49" charset="0"/>
              </a:rPr>
              <a:t>rax</a:t>
            </a:r>
            <a:endParaRPr lang="en-US" sz="18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1800" b="1" dirty="0" err="1">
                <a:latin typeface="Courier New" pitchFamily="49" charset="0"/>
              </a:rPr>
              <a:t>popq</a:t>
            </a:r>
            <a:r>
              <a:rPr lang="en-US" sz="1800" b="1" dirty="0">
                <a:latin typeface="Courier New" pitchFamily="49" charset="0"/>
              </a:rPr>
              <a:t> %</a:t>
            </a:r>
            <a:r>
              <a:rPr lang="en-US" sz="1800" b="1" dirty="0" err="1">
                <a:latin typeface="Courier New" pitchFamily="49" charset="0"/>
              </a:rPr>
              <a:t>rdx</a:t>
            </a:r>
            <a:endParaRPr lang="en-US" sz="1800" b="1" dirty="0">
              <a:latin typeface="Courier New" pitchFamily="49" charset="0"/>
            </a:endParaRPr>
          </a:p>
          <a:p>
            <a:pPr lvl="1">
              <a:buFontTx/>
              <a:buNone/>
            </a:pPr>
            <a:endParaRPr lang="en-US" sz="1800" b="1" dirty="0">
              <a:latin typeface="Courier New" pitchFamily="49" charset="0"/>
            </a:endParaRPr>
          </a:p>
          <a:p>
            <a:r>
              <a:rPr lang="en-US" dirty="0"/>
              <a:t>Remember, stack is just memory</a:t>
            </a:r>
          </a:p>
          <a:p>
            <a:pPr lvl="1"/>
            <a:r>
              <a:rPr lang="en-US" dirty="0"/>
              <a:t>Can also use memory moves and modify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 manually!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721407" y="4602079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“top”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757394" y="3535279"/>
            <a:ext cx="1190016" cy="1066800"/>
          </a:xfrm>
          <a:prstGeom prst="rect">
            <a:avLst/>
          </a:prstGeom>
          <a:solidFill>
            <a:srgbClr val="3366FF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4000">
              <a:latin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96279" y="3185801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“bottom”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35608" y="432880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0x108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8035607" y="4609019"/>
            <a:ext cx="2006996" cy="710382"/>
            <a:chOff x="3742435" y="4419600"/>
            <a:chExt cx="2006996" cy="710382"/>
          </a:xfrm>
        </p:grpSpPr>
        <p:sp>
          <p:nvSpPr>
            <p:cNvPr id="10" name="Rectangle 9"/>
            <p:cNvSpPr/>
            <p:nvPr/>
          </p:nvSpPr>
          <p:spPr bwMode="auto">
            <a:xfrm>
              <a:off x="4464221" y="4419600"/>
              <a:ext cx="1190017" cy="362392"/>
            </a:xfrm>
            <a:prstGeom prst="rect">
              <a:avLst/>
            </a:prstGeom>
            <a:solidFill>
              <a:schemeClr val="accent3">
                <a:lumMod val="9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28235" y="4760650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“top”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42435" y="4444182"/>
              <a:ext cx="805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0x100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3391336" y="4537547"/>
            <a:ext cx="20319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rdx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0x123;</a:t>
            </a:r>
            <a:endParaRPr lang="en-US" i="1" dirty="0"/>
          </a:p>
        </p:txBody>
      </p:sp>
      <p:sp>
        <p:nvSpPr>
          <p:cNvPr id="17" name="Rectangle 16"/>
          <p:cNvSpPr/>
          <p:nvPr/>
        </p:nvSpPr>
        <p:spPr>
          <a:xfrm>
            <a:off x="3407505" y="4232747"/>
            <a:ext cx="189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0x100</a:t>
            </a:r>
            <a:endParaRPr lang="en-US" i="1" dirty="0"/>
          </a:p>
        </p:txBody>
      </p:sp>
      <p:sp>
        <p:nvSpPr>
          <p:cNvPr id="18" name="Rectangle 17"/>
          <p:cNvSpPr/>
          <p:nvPr/>
        </p:nvSpPr>
        <p:spPr>
          <a:xfrm>
            <a:off x="5317087" y="4537547"/>
            <a:ext cx="1893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rsp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= 0x108</a:t>
            </a:r>
            <a:endParaRPr lang="en-US" i="1" dirty="0"/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10321606" y="3652019"/>
            <a:ext cx="0" cy="11546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TextBox 3"/>
          <p:cNvSpPr txBox="1"/>
          <p:nvPr/>
        </p:nvSpPr>
        <p:spPr>
          <a:xfrm rot="16200000">
            <a:off x="9154557" y="3876604"/>
            <a:ext cx="28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Increasing memory address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8757833" y="4619549"/>
            <a:ext cx="1190017" cy="362392"/>
          </a:xfrm>
          <a:prstGeom prst="rect">
            <a:avLst/>
          </a:prstGeom>
          <a:solidFill>
            <a:schemeClr val="accent3">
              <a:lumMod val="95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0x123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42265E12-983D-FE4F-8F5C-79FA9126948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947411" y="4619550"/>
            <a:ext cx="132897" cy="518877"/>
          </a:xfrm>
          <a:prstGeom prst="curvedConnector4">
            <a:avLst>
              <a:gd name="adj1" fmla="val -91740"/>
              <a:gd name="adj2" fmla="val 98027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3CF6D86-DD68-B44D-820C-40C5517EEC5B}"/>
              </a:ext>
            </a:extLst>
          </p:cNvPr>
          <p:cNvCxnSpPr>
            <a:cxnSpLocks/>
            <a:endCxn id="12" idx="3"/>
          </p:cNvCxnSpPr>
          <p:nvPr/>
        </p:nvCxnSpPr>
        <p:spPr bwMode="auto">
          <a:xfrm flipH="1" flipV="1">
            <a:off x="10042603" y="5134735"/>
            <a:ext cx="37704" cy="369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1" name="Group 105">
            <a:extLst>
              <a:ext uri="{FF2B5EF4-FFF2-40B4-BE49-F238E27FC236}">
                <a16:creationId xmlns:a16="http://schemas.microsoft.com/office/drawing/2014/main" id="{AFDD8BA9-0D5E-A044-94D7-F711377DB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95523"/>
              </p:ext>
            </p:extLst>
          </p:nvPr>
        </p:nvGraphicFramePr>
        <p:xfrm>
          <a:off x="847870" y="1077664"/>
          <a:ext cx="8437798" cy="198581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2438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4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48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1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pushq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– 8;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 [ R[%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] ← 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Store S onto the 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22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popq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D ←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M [ R[%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]</a:t>
                      </a:r>
                      <a:b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]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R [%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rsp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] + 8;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Retrieve D from the stack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471DB-7BED-495F-B187-A87E7170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5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78" grpId="0" uiExpand="1" build="p"/>
      <p:bldP spid="16" grpId="0"/>
      <p:bldP spid="17" grpId="0"/>
      <p:bldP spid="18" grpId="0"/>
      <p:bldP spid="2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Example #1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F61CF-B50D-418D-8D33-5B2963F24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2004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9144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001000" y="2743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507414" y="25844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467600" y="1066801"/>
            <a:ext cx="2357440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Initial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6705600" y="1600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6705600" y="25146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5791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6172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64071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61785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35814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41148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5029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60198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57912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6705600" y="54102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36576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76400" y="3962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Oval 28"/>
          <p:cNvSpPr/>
          <p:nvPr/>
        </p:nvSpPr>
        <p:spPr bwMode="auto">
          <a:xfrm>
            <a:off x="4038600" y="4038600"/>
            <a:ext cx="762000" cy="32004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29600" y="4394538"/>
            <a:ext cx="2131866" cy="1015663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Someone called us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We’re the </a:t>
            </a:r>
            <a:r>
              <a:rPr lang="en-US" sz="2000" dirty="0" err="1">
                <a:latin typeface="Calibri" charset="0"/>
                <a:ea typeface="Calibri" charset="0"/>
                <a:cs typeface="Calibri" charset="0"/>
              </a:rPr>
              <a:t>callee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Save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flipV="1">
            <a:off x="3505200" y="2057400"/>
            <a:ext cx="0" cy="3810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/>
          <p:cNvSpPr txBox="1"/>
          <p:nvPr/>
        </p:nvSpPr>
        <p:spPr>
          <a:xfrm>
            <a:off x="3550419" y="2119555"/>
            <a:ext cx="260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Still need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x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after the call! 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5979C764-2934-5C44-A90C-DA06C0D71105}"/>
              </a:ext>
            </a:extLst>
          </p:cNvPr>
          <p:cNvSpPr>
            <a:spLocks/>
          </p:cNvSpPr>
          <p:nvPr/>
        </p:nvSpPr>
        <p:spPr bwMode="auto">
          <a:xfrm>
            <a:off x="1745852" y="2748895"/>
            <a:ext cx="3573607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rbx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callee-save (on demand)</a:t>
            </a:r>
          </a:p>
        </p:txBody>
      </p:sp>
    </p:spTree>
    <p:extLst>
      <p:ext uri="{BB962C8B-B14F-4D97-AF65-F5344CB8AC3E}">
        <p14:creationId xmlns:p14="http://schemas.microsoft.com/office/powerpoint/2010/main" val="57925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5806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d)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030310"/>
            <a:ext cx="4650205" cy="592428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01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Register Saving Example #2</a:t>
            </a:r>
            <a:endParaRPr lang="en-US" dirty="0">
              <a:latin typeface="Courier New Bold" charset="0"/>
              <a:sym typeface="Courier New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4A7992-2F83-4F1B-B0EF-154594A9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63492" name="Rectangle 4"/>
          <p:cNvSpPr>
            <a:spLocks/>
          </p:cNvSpPr>
          <p:nvPr/>
        </p:nvSpPr>
        <p:spPr bwMode="auto">
          <a:xfrm>
            <a:off x="1905000" y="3200400"/>
            <a:ext cx="4419600" cy="34290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call_incr2: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3366FF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$15213,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$3000,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8(%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call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$16,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rsp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</a:t>
            </a:r>
          </a:p>
        </p:txBody>
      </p:sp>
      <p:sp>
        <p:nvSpPr>
          <p:cNvPr id="63493" name="Rectangle 5"/>
          <p:cNvSpPr>
            <a:spLocks/>
          </p:cNvSpPr>
          <p:nvPr/>
        </p:nvSpPr>
        <p:spPr bwMode="auto">
          <a:xfrm>
            <a:off x="1905000" y="914400"/>
            <a:ext cx="4343400" cy="1600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call_incr2(long x) {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v1 = 15213;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v2 =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incr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(&amp;v1, 3000);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x+v2;</a:t>
            </a:r>
          </a:p>
          <a:p>
            <a:pPr>
              <a:tabLst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  <a:tab pos="457200" algn="l"/>
                <a:tab pos="14859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63498" name="Line 10"/>
          <p:cNvSpPr>
            <a:spLocks noChangeShapeType="1"/>
          </p:cNvSpPr>
          <p:nvPr/>
        </p:nvSpPr>
        <p:spPr bwMode="auto">
          <a:xfrm flipH="1">
            <a:off x="8001000" y="5943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499" name="Rectangle 11"/>
          <p:cNvSpPr>
            <a:spLocks/>
          </p:cNvSpPr>
          <p:nvPr/>
        </p:nvSpPr>
        <p:spPr bwMode="auto">
          <a:xfrm>
            <a:off x="8507414" y="57848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63500" name="Rectangle 12"/>
          <p:cNvSpPr>
            <a:spLocks/>
          </p:cNvSpPr>
          <p:nvPr/>
        </p:nvSpPr>
        <p:spPr bwMode="auto">
          <a:xfrm>
            <a:off x="7467600" y="4267201"/>
            <a:ext cx="2853282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Pre-return Stack Structure</a:t>
            </a:r>
          </a:p>
        </p:txBody>
      </p:sp>
      <p:sp>
        <p:nvSpPr>
          <p:cNvPr id="63501" name="Rectangle 13"/>
          <p:cNvSpPr>
            <a:spLocks/>
          </p:cNvSpPr>
          <p:nvPr/>
        </p:nvSpPr>
        <p:spPr bwMode="auto">
          <a:xfrm>
            <a:off x="6705600" y="4800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6705600" y="5715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7"/>
          <p:cNvSpPr>
            <a:spLocks/>
          </p:cNvSpPr>
          <p:nvPr/>
        </p:nvSpPr>
        <p:spPr bwMode="auto">
          <a:xfrm>
            <a:off x="6705600" y="3048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15213</a:t>
            </a:r>
          </a:p>
        </p:txBody>
      </p:sp>
      <p:sp>
        <p:nvSpPr>
          <p:cNvPr id="18" name="Rectangle 9"/>
          <p:cNvSpPr>
            <a:spLocks/>
          </p:cNvSpPr>
          <p:nvPr/>
        </p:nvSpPr>
        <p:spPr bwMode="auto">
          <a:xfrm>
            <a:off x="6705600" y="3429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Unused</a:t>
            </a:r>
          </a:p>
        </p:txBody>
      </p:sp>
      <p:sp>
        <p:nvSpPr>
          <p:cNvPr id="19" name="Line 10"/>
          <p:cNvSpPr>
            <a:spLocks noChangeShapeType="1"/>
          </p:cNvSpPr>
          <p:nvPr/>
        </p:nvSpPr>
        <p:spPr bwMode="auto">
          <a:xfrm flipH="1">
            <a:off x="8027987" y="366395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Rectangle 11"/>
          <p:cNvSpPr>
            <a:spLocks/>
          </p:cNvSpPr>
          <p:nvPr/>
        </p:nvSpPr>
        <p:spPr bwMode="auto">
          <a:xfrm>
            <a:off x="8534401" y="343535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1" name="Rectangle 12"/>
          <p:cNvSpPr>
            <a:spLocks/>
          </p:cNvSpPr>
          <p:nvPr/>
        </p:nvSpPr>
        <p:spPr bwMode="auto">
          <a:xfrm>
            <a:off x="7467600" y="838201"/>
            <a:ext cx="2731966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Resulting Stack Structure</a:t>
            </a:r>
          </a:p>
        </p:txBody>
      </p:sp>
      <p:sp>
        <p:nvSpPr>
          <p:cNvPr id="22" name="Rectangle 13"/>
          <p:cNvSpPr>
            <a:spLocks/>
          </p:cNvSpPr>
          <p:nvPr/>
        </p:nvSpPr>
        <p:spPr bwMode="auto">
          <a:xfrm>
            <a:off x="6705600" y="13716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23" name="Rectangle 9"/>
          <p:cNvSpPr>
            <a:spLocks/>
          </p:cNvSpPr>
          <p:nvPr/>
        </p:nvSpPr>
        <p:spPr bwMode="auto">
          <a:xfrm>
            <a:off x="6705600" y="2286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H="1">
            <a:off x="8001000" y="32766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Rectangle 11"/>
          <p:cNvSpPr>
            <a:spLocks/>
          </p:cNvSpPr>
          <p:nvPr/>
        </p:nvSpPr>
        <p:spPr bwMode="auto">
          <a:xfrm>
            <a:off x="8507413" y="3048001"/>
            <a:ext cx="908076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%rsp+8</a:t>
            </a:r>
          </a:p>
        </p:txBody>
      </p:sp>
      <p:sp>
        <p:nvSpPr>
          <p:cNvPr id="24" name="Rectangle 9"/>
          <p:cNvSpPr>
            <a:spLocks/>
          </p:cNvSpPr>
          <p:nvPr/>
        </p:nvSpPr>
        <p:spPr bwMode="auto">
          <a:xfrm>
            <a:off x="6705600" y="2667000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1676400" y="58674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1676400" y="6172200"/>
            <a:ext cx="4572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Oval 29"/>
          <p:cNvSpPr/>
          <p:nvPr/>
        </p:nvSpPr>
        <p:spPr bwMode="auto">
          <a:xfrm>
            <a:off x="4038600" y="4038600"/>
            <a:ext cx="762000" cy="32004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96026" y="1439839"/>
            <a:ext cx="1749390" cy="1323439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Our caller can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expect its own</a:t>
            </a: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value in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%</a:t>
            </a:r>
            <a:r>
              <a:rPr lang="en-US" sz="2000" b="1" dirty="0" err="1">
                <a:latin typeface="Courier New" charset="0"/>
                <a:ea typeface="Courier New" charset="0"/>
                <a:cs typeface="Courier New" charset="0"/>
              </a:rPr>
              <a:t>rbx</a:t>
            </a:r>
            <a:endParaRPr lang="en-US" sz="2000" b="1" dirty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Restore it!</a:t>
            </a:r>
          </a:p>
        </p:txBody>
      </p:sp>
      <p:sp>
        <p:nvSpPr>
          <p:cNvPr id="31" name="Rectangle 12">
            <a:extLst>
              <a:ext uri="{FF2B5EF4-FFF2-40B4-BE49-F238E27FC236}">
                <a16:creationId xmlns:a16="http://schemas.microsoft.com/office/drawing/2014/main" id="{91AD793E-B570-194A-BD21-50E719C9A241}"/>
              </a:ext>
            </a:extLst>
          </p:cNvPr>
          <p:cNvSpPr>
            <a:spLocks/>
          </p:cNvSpPr>
          <p:nvPr/>
        </p:nvSpPr>
        <p:spPr bwMode="auto">
          <a:xfrm>
            <a:off x="1745852" y="2748895"/>
            <a:ext cx="3573607" cy="38472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sz="2000" b="1" dirty="0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%</a:t>
            </a:r>
            <a:r>
              <a:rPr lang="en-US" sz="2000" b="1" dirty="0" err="1">
                <a:latin typeface="Courier New" panose="02070309020205020404" pitchFamily="49" charset="0"/>
                <a:ea typeface="Calibri Bold" charset="0"/>
                <a:cs typeface="Courier New" panose="02070309020205020404" pitchFamily="49" charset="0"/>
                <a:sym typeface="Calibri Bold" charset="0"/>
              </a:rPr>
              <a:t>rbx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is callee-save (on demand)</a:t>
            </a:r>
          </a:p>
        </p:txBody>
      </p:sp>
    </p:spTree>
    <p:extLst>
      <p:ext uri="{BB962C8B-B14F-4D97-AF65-F5344CB8AC3E}">
        <p14:creationId xmlns:p14="http://schemas.microsoft.com/office/powerpoint/2010/main" val="36021075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b="1" dirty="0"/>
              <a:t>Register Saving</a:t>
            </a:r>
          </a:p>
          <a:p>
            <a:pPr lvl="1"/>
            <a:r>
              <a:rPr lang="en-US" b="1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840288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7620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4876800"/>
            <a:ext cx="37522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 pitchFamily="49" charset="0"/>
              </a:rPr>
              <a:t>Note: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rep</a:t>
            </a:r>
            <a:r>
              <a:rPr lang="en-US" sz="2000" dirty="0"/>
              <a:t> instruction inserted as no-op. You can ignore it.</a:t>
            </a:r>
            <a:br>
              <a:rPr lang="en-US" sz="2000" dirty="0">
                <a:latin typeface="Calibri" pitchFamily="-96" charset="0"/>
              </a:rPr>
            </a:br>
            <a:endParaRPr lang="en-US" sz="1600" dirty="0">
              <a:latin typeface="Calibri" pitchFamily="-96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DB8EA-1204-4518-A4F5-AA21042D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550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auto">
          <a:xfrm>
            <a:off x="7165848" y="4617720"/>
            <a:ext cx="3124200" cy="304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162800" y="1600200"/>
            <a:ext cx="3124200" cy="8382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== 0)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Base Case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581400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" name="Straight Arrow Connector 2"/>
          <p:cNvCxnSpPr/>
          <p:nvPr/>
        </p:nvCxnSpPr>
        <p:spPr bwMode="auto">
          <a:xfrm>
            <a:off x="1600200" y="1981200"/>
            <a:ext cx="381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600200" y="2286000"/>
            <a:ext cx="381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4A04-216E-4472-8D82-E13FF093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480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7162800" y="2498629"/>
            <a:ext cx="3124200" cy="28346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Register Save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376965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890560"/>
              </p:ext>
            </p:extLst>
          </p:nvPr>
        </p:nvGraphicFramePr>
        <p:xfrm>
          <a:off x="1752601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10762606" y="6090635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11269020" y="5862036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9467206" y="4566635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13" name="Rectangle 9"/>
          <p:cNvSpPr>
            <a:spLocks/>
          </p:cNvSpPr>
          <p:nvPr/>
        </p:nvSpPr>
        <p:spPr bwMode="auto">
          <a:xfrm>
            <a:off x="9467206" y="5481035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6" name="Rectangle 9"/>
          <p:cNvSpPr>
            <a:spLocks/>
          </p:cNvSpPr>
          <p:nvPr/>
        </p:nvSpPr>
        <p:spPr bwMode="auto">
          <a:xfrm>
            <a:off x="9467206" y="5862035"/>
            <a:ext cx="1295400" cy="3810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17CB0-2EA9-4A5B-A337-AAF0356A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334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7162800" y="2715768"/>
            <a:ext cx="3124200" cy="81381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&amp; 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 Setup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x &gt;&gt;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Rec. argument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 bwMode="auto">
          <a:xfrm flipH="1">
            <a:off x="4308144" y="2819401"/>
            <a:ext cx="492457" cy="2707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5181600" y="2506218"/>
            <a:ext cx="0" cy="4191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739BEE-DF3B-4A6C-B9C2-7952BB645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93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x &gt;&gt; 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Call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38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Recursive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call return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162800" y="3505200"/>
            <a:ext cx="3124200" cy="3048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4038600" y="3276600"/>
            <a:ext cx="0" cy="60960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3B5BFD-5A36-41C4-8EA2-36E804D4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832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Result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12954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112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rbx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x &amp; 1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 err="1">
                          <a:latin typeface="+mn-lt"/>
                          <a:cs typeface="Courier New"/>
                        </a:rPr>
                        <a:t>Callee</a:t>
                      </a:r>
                      <a:r>
                        <a:rPr lang="en-US" b="0" i="0" dirty="0">
                          <a:latin typeface="+mn-lt"/>
                          <a:cs typeface="Courier New"/>
                        </a:rPr>
                        <a:t>-saved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eturn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7162800" y="3803904"/>
            <a:ext cx="3124200" cy="283464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3352800" y="3290316"/>
            <a:ext cx="0" cy="734568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0995A-B774-488E-AC15-10D1EA1E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6912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5" name="Rectangle 11"/>
          <p:cNvSpPr>
            <a:spLocks/>
          </p:cNvSpPr>
          <p:nvPr/>
        </p:nvSpPr>
        <p:spPr bwMode="auto">
          <a:xfrm>
            <a:off x="1752600" y="1295400"/>
            <a:ext cx="4953000" cy="2362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/* Recursive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popcount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*/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 == 0)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(x &amp; 1)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  +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(x &gt;&gt; 1);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7836" name="Rectangle 1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Recursive Function Completion</a:t>
            </a:r>
          </a:p>
        </p:txBody>
      </p:sp>
      <p:sp>
        <p:nvSpPr>
          <p:cNvPr id="77838" name="Rectangle 14"/>
          <p:cNvSpPr>
            <a:spLocks/>
          </p:cNvSpPr>
          <p:nvPr/>
        </p:nvSpPr>
        <p:spPr bwMode="auto">
          <a:xfrm>
            <a:off x="7010400" y="990600"/>
            <a:ext cx="3447406" cy="4038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$0,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testq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je      .L6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pushq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andq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$1,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shrq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# (by 1)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callq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popq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rbx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520700" algn="l"/>
                <a:tab pos="5207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520700" algn="l"/>
                <a:tab pos="1079500" algn="l"/>
                <a:tab pos="13716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rep; ret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1752601" y="4724400"/>
          <a:ext cx="5181601" cy="7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Use(s)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/>
                          <a:cs typeface="Calibri"/>
                        </a:rPr>
                        <a:t>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i="0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i="0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latin typeface="+mn-lt"/>
                          <a:cs typeface="Courier New"/>
                        </a:rPr>
                        <a:t>Return</a:t>
                      </a:r>
                      <a:r>
                        <a:rPr lang="en-US" b="0" i="0" baseline="0" dirty="0">
                          <a:latin typeface="+mn-lt"/>
                          <a:cs typeface="Courier New"/>
                        </a:rPr>
                        <a:t> value</a:t>
                      </a:r>
                      <a:endParaRPr lang="en-US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Line 10"/>
          <p:cNvSpPr>
            <a:spLocks noChangeShapeType="1"/>
          </p:cNvSpPr>
          <p:nvPr/>
        </p:nvSpPr>
        <p:spPr bwMode="auto">
          <a:xfrm flipH="1">
            <a:off x="8610600" y="5791200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Rectangle 11"/>
          <p:cNvSpPr>
            <a:spLocks/>
          </p:cNvSpPr>
          <p:nvPr/>
        </p:nvSpPr>
        <p:spPr bwMode="auto">
          <a:xfrm>
            <a:off x="9117014" y="5562601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2" name="Rectangle 13"/>
          <p:cNvSpPr>
            <a:spLocks/>
          </p:cNvSpPr>
          <p:nvPr/>
        </p:nvSpPr>
        <p:spPr bwMode="auto">
          <a:xfrm>
            <a:off x="7315200" y="5029200"/>
            <a:ext cx="1295400" cy="9144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162800" y="3767328"/>
            <a:ext cx="3124200" cy="26517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162800" y="4325112"/>
            <a:ext cx="3124200" cy="26517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32081F-3CF4-4297-9D71-EA893E1C1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62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three recursions 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EF30BD6-05E8-473F-BCE6-096246FF70F7}"/>
              </a:ext>
            </a:extLst>
          </p:cNvPr>
          <p:cNvSpPr>
            <a:spLocks/>
          </p:cNvSpPr>
          <p:nvPr/>
        </p:nvSpPr>
        <p:spPr bwMode="auto">
          <a:xfrm>
            <a:off x="8995657" y="1411311"/>
            <a:ext cx="1295400" cy="9144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. . .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2E5B8D0-179C-4C67-9E02-2471F4ED3582}"/>
              </a:ext>
            </a:extLst>
          </p:cNvPr>
          <p:cNvSpPr>
            <a:spLocks/>
          </p:cNvSpPr>
          <p:nvPr/>
        </p:nvSpPr>
        <p:spPr bwMode="auto">
          <a:xfrm>
            <a:off x="8995657" y="2325711"/>
            <a:ext cx="1295400" cy="381000"/>
          </a:xfrm>
          <a:prstGeom prst="rect">
            <a:avLst/>
          </a:prstGeom>
          <a:solidFill>
            <a:srgbClr val="0070C0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0C689E3-69AE-4AE1-ABBB-EF7FB75B3FB2}"/>
              </a:ext>
            </a:extLst>
          </p:cNvPr>
          <p:cNvSpPr>
            <a:spLocks/>
          </p:cNvSpPr>
          <p:nvPr/>
        </p:nvSpPr>
        <p:spPr bwMode="auto">
          <a:xfrm>
            <a:off x="8995657" y="2706711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B6FB306-247D-4F93-A8EA-CF98E4CECE00}"/>
              </a:ext>
            </a:extLst>
          </p:cNvPr>
          <p:cNvSpPr>
            <a:spLocks/>
          </p:cNvSpPr>
          <p:nvPr/>
        </p:nvSpPr>
        <p:spPr bwMode="auto">
          <a:xfrm>
            <a:off x="8995657" y="3093927"/>
            <a:ext cx="1295400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771C798E-9832-471A-BCDA-C4F9CE7A29FA}"/>
              </a:ext>
            </a:extLst>
          </p:cNvPr>
          <p:cNvSpPr>
            <a:spLocks/>
          </p:cNvSpPr>
          <p:nvPr/>
        </p:nvSpPr>
        <p:spPr bwMode="auto">
          <a:xfrm>
            <a:off x="8995657" y="3474927"/>
            <a:ext cx="1295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CFA0F31F-CEBC-4642-8240-4D5DE16650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91057" y="4592828"/>
            <a:ext cx="4572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0B504CB-5914-4154-814D-2F14E43564C1}"/>
              </a:ext>
            </a:extLst>
          </p:cNvPr>
          <p:cNvSpPr>
            <a:spLocks/>
          </p:cNvSpPr>
          <p:nvPr/>
        </p:nvSpPr>
        <p:spPr bwMode="auto">
          <a:xfrm>
            <a:off x="10797471" y="4364229"/>
            <a:ext cx="628377" cy="353943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l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704A2BF-BF38-47DD-BDB5-F77E61E602C2}"/>
              </a:ext>
            </a:extLst>
          </p:cNvPr>
          <p:cNvSpPr>
            <a:spLocks/>
          </p:cNvSpPr>
          <p:nvPr/>
        </p:nvSpPr>
        <p:spPr bwMode="auto">
          <a:xfrm>
            <a:off x="8995657" y="3839179"/>
            <a:ext cx="1295400" cy="381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 err="1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Rtn</a:t>
            </a:r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address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148E12F2-7890-4248-87D2-F0CB0F1CEEE4}"/>
              </a:ext>
            </a:extLst>
          </p:cNvPr>
          <p:cNvSpPr>
            <a:spLocks/>
          </p:cNvSpPr>
          <p:nvPr/>
        </p:nvSpPr>
        <p:spPr bwMode="auto">
          <a:xfrm>
            <a:off x="8995657" y="4220179"/>
            <a:ext cx="12954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 anchor="ctr"/>
          <a:lstStyle/>
          <a:p>
            <a:r>
              <a:rPr lang="en-US" dirty="0">
                <a:solidFill>
                  <a:schemeClr val="bg1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 </a:t>
            </a:r>
            <a:r>
              <a:rPr lang="en-US" b="1" dirty="0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%</a:t>
            </a:r>
            <a:r>
              <a:rPr lang="en-US" b="1" dirty="0" err="1">
                <a:solidFill>
                  <a:schemeClr val="bg1"/>
                </a:solidFill>
                <a:latin typeface="Courier New"/>
                <a:ea typeface="Calibri Bold" charset="0"/>
                <a:cs typeface="Courier New"/>
                <a:sym typeface="Calibri Bold" charset="0"/>
              </a:rPr>
              <a:t>rbx</a:t>
            </a:r>
            <a:endParaRPr lang="en-US" b="1" dirty="0">
              <a:solidFill>
                <a:schemeClr val="bg1"/>
              </a:solidFill>
              <a:latin typeface="Courier New"/>
              <a:ea typeface="Calibri Bold" charset="0"/>
              <a:cs typeface="Courier New"/>
              <a:sym typeface="Calibri Bold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FC4FE0-30D7-41F7-9727-B7B3B64C120F}"/>
              </a:ext>
            </a:extLst>
          </p:cNvPr>
          <p:cNvSpPr/>
          <p:nvPr/>
        </p:nvSpPr>
        <p:spPr>
          <a:xfrm>
            <a:off x="1107583" y="1700011"/>
            <a:ext cx="1295400" cy="625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7D590C-82A2-4935-8472-C05CCF357323}"/>
              </a:ext>
            </a:extLst>
          </p:cNvPr>
          <p:cNvSpPr/>
          <p:nvPr/>
        </p:nvSpPr>
        <p:spPr>
          <a:xfrm>
            <a:off x="1755283" y="2524794"/>
            <a:ext cx="1295400" cy="6257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CDA2F9-EE28-4DF2-8D69-D7128F2F8F63}"/>
              </a:ext>
            </a:extLst>
          </p:cNvPr>
          <p:cNvSpPr/>
          <p:nvPr/>
        </p:nvSpPr>
        <p:spPr>
          <a:xfrm>
            <a:off x="2402983" y="3344750"/>
            <a:ext cx="1295400" cy="6257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42D797-49E1-4E00-B9F8-0B6126E5D02B}"/>
              </a:ext>
            </a:extLst>
          </p:cNvPr>
          <p:cNvSpPr/>
          <p:nvPr/>
        </p:nvSpPr>
        <p:spPr>
          <a:xfrm>
            <a:off x="3050683" y="4164706"/>
            <a:ext cx="1295400" cy="6257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pcount_r</a:t>
            </a:r>
            <a:r>
              <a:rPr lang="en-US" dirty="0"/>
              <a:t>()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AA04A7A0-32D4-4CDC-B00E-B336B24DB1EC}"/>
              </a:ext>
            </a:extLst>
          </p:cNvPr>
          <p:cNvSpPr/>
          <p:nvPr/>
        </p:nvSpPr>
        <p:spPr>
          <a:xfrm>
            <a:off x="1197735" y="1923244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80FF09A-5228-450F-B348-5003AFCCBAC2}"/>
              </a:ext>
            </a:extLst>
          </p:cNvPr>
          <p:cNvSpPr/>
          <p:nvPr/>
        </p:nvSpPr>
        <p:spPr>
          <a:xfrm>
            <a:off x="1800359" y="2790420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115295DB-E6A8-4A9A-BD0D-AB8B459DFE37}"/>
              </a:ext>
            </a:extLst>
          </p:cNvPr>
          <p:cNvSpPr/>
          <p:nvPr/>
        </p:nvSpPr>
        <p:spPr>
          <a:xfrm>
            <a:off x="2476118" y="3572479"/>
            <a:ext cx="914400" cy="914400"/>
          </a:xfrm>
          <a:prstGeom prst="arc">
            <a:avLst>
              <a:gd name="adj1" fmla="val 4829478"/>
              <a:gd name="adj2" fmla="val 10697422"/>
            </a:avLst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ABA007-345E-46EC-B45B-DE7210015A1F}"/>
              </a:ext>
            </a:extLst>
          </p:cNvPr>
          <p:cNvSpPr txBox="1"/>
          <p:nvPr/>
        </p:nvSpPr>
        <p:spPr>
          <a:xfrm>
            <a:off x="4623515" y="4790406"/>
            <a:ext cx="3000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Executing, but has not yet called </a:t>
            </a:r>
            <a:r>
              <a:rPr lang="en-US" dirty="0" err="1"/>
              <a:t>pcount_r</a:t>
            </a:r>
            <a:r>
              <a:rPr lang="en-US" dirty="0"/>
              <a:t>() again</a:t>
            </a:r>
          </a:p>
        </p:txBody>
      </p:sp>
    </p:spTree>
    <p:extLst>
      <p:ext uri="{BB962C8B-B14F-4D97-AF65-F5344CB8AC3E}">
        <p14:creationId xmlns:p14="http://schemas.microsoft.com/office/powerpoint/2010/main" val="1472737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5806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965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x86-64 Procedure Summary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607595" y="1143000"/>
            <a:ext cx="764131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Important Points</a:t>
            </a:r>
          </a:p>
          <a:p>
            <a:pPr lvl="1"/>
            <a:r>
              <a:rPr lang="en-US" dirty="0"/>
              <a:t>A stack is the right data structure for procedure call / return</a:t>
            </a:r>
          </a:p>
          <a:p>
            <a:pPr lvl="2"/>
            <a:r>
              <a:rPr lang="en-US" dirty="0"/>
              <a:t>If P calls Q, then Q returns before P</a:t>
            </a:r>
          </a:p>
          <a:p>
            <a:pPr lvl="1"/>
            <a:r>
              <a:rPr lang="en-US" dirty="0"/>
              <a:t>The stack makes recursion work</a:t>
            </a:r>
          </a:p>
          <a:p>
            <a:pPr lvl="1"/>
            <a:endParaRPr lang="en-US" dirty="0"/>
          </a:p>
          <a:p>
            <a:r>
              <a:rPr lang="en-US" dirty="0"/>
              <a:t>Calling convention</a:t>
            </a:r>
          </a:p>
          <a:p>
            <a:pPr lvl="1"/>
            <a:r>
              <a:rPr lang="en-US" dirty="0"/>
              <a:t>Caller-saved registers saved </a:t>
            </a:r>
            <a:r>
              <a:rPr lang="en-US" b="1" dirty="0"/>
              <a:t>in advance </a:t>
            </a:r>
            <a:r>
              <a:rPr lang="en-US" dirty="0"/>
              <a:t>before call</a:t>
            </a:r>
          </a:p>
          <a:p>
            <a:pPr lvl="1"/>
            <a:r>
              <a:rPr lang="en-US" dirty="0"/>
              <a:t>Put arguments in registers (1-6)</a:t>
            </a:r>
          </a:p>
          <a:p>
            <a:pPr lvl="1"/>
            <a:r>
              <a:rPr lang="en-US" dirty="0"/>
              <a:t>Put further arguments on top of stack (7+)</a:t>
            </a:r>
          </a:p>
          <a:p>
            <a:pPr lvl="1"/>
            <a:r>
              <a:rPr lang="en-US" dirty="0"/>
              <a:t>Put return address on top of stack</a:t>
            </a:r>
          </a:p>
          <a:p>
            <a:pPr lvl="1"/>
            <a:r>
              <a:rPr lang="en-US" dirty="0"/>
              <a:t>Callee can safely store values in local stack frame </a:t>
            </a:r>
            <a:br>
              <a:rPr lang="en-US" dirty="0"/>
            </a:br>
            <a:r>
              <a:rPr lang="en-US" dirty="0"/>
              <a:t>and in callee-saved registers (after saving them)</a:t>
            </a:r>
          </a:p>
          <a:p>
            <a:pPr lvl="1"/>
            <a:r>
              <a:rPr lang="en-US" dirty="0"/>
              <a:t>Result return in </a:t>
            </a:r>
            <a:r>
              <a:rPr lang="en-US" dirty="0">
                <a:latin typeface="Courier New Bold"/>
              </a:rPr>
              <a:t>%</a:t>
            </a:r>
            <a:r>
              <a:rPr lang="en-US" dirty="0" err="1">
                <a:latin typeface="Courier New Bold"/>
              </a:rPr>
              <a:t>rax</a:t>
            </a:r>
            <a:r>
              <a:rPr lang="en-US" dirty="0">
                <a:latin typeface="Courier New Bold"/>
              </a:rPr>
              <a:t> </a:t>
            </a:r>
            <a:r>
              <a:rPr lang="en-US" dirty="0"/>
              <a:t>and restore callee-saved registers before returning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B0BE9C1-4407-4E8A-802E-01D73DF3C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C0BC61DC-08C6-4050-9CFF-1EFB3A593442}"/>
              </a:ext>
            </a:extLst>
          </p:cNvPr>
          <p:cNvSpPr>
            <a:spLocks/>
          </p:cNvSpPr>
          <p:nvPr/>
        </p:nvSpPr>
        <p:spPr bwMode="auto">
          <a:xfrm>
            <a:off x="9907431" y="2667000"/>
            <a:ext cx="1778000" cy="3048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Return Addr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8E653DE0-6559-4BF9-9FCE-AB942EA1EE09}"/>
              </a:ext>
            </a:extLst>
          </p:cNvPr>
          <p:cNvSpPr>
            <a:spLocks/>
          </p:cNvSpPr>
          <p:nvPr/>
        </p:nvSpPr>
        <p:spPr bwMode="auto">
          <a:xfrm>
            <a:off x="9907431" y="2971800"/>
            <a:ext cx="1778000" cy="21209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Saved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Registers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+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Local</a:t>
            </a:r>
          </a:p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Variables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3862D10E-9671-4A25-84C3-52AB74022FBA}"/>
              </a:ext>
            </a:extLst>
          </p:cNvPr>
          <p:cNvSpPr>
            <a:spLocks/>
          </p:cNvSpPr>
          <p:nvPr/>
        </p:nvSpPr>
        <p:spPr bwMode="auto">
          <a:xfrm>
            <a:off x="9907431" y="5089525"/>
            <a:ext cx="1778000" cy="736600"/>
          </a:xfrm>
          <a:prstGeom prst="rect">
            <a:avLst/>
          </a:prstGeom>
          <a:solidFill>
            <a:srgbClr val="D6D6F4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</a:t>
            </a:r>
          </a:p>
          <a:p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Build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D3B8EB00-8E45-4AC9-9BB7-9D2B4B5EBE99}"/>
              </a:ext>
            </a:extLst>
          </p:cNvPr>
          <p:cNvSpPr>
            <a:spLocks/>
          </p:cNvSpPr>
          <p:nvPr/>
        </p:nvSpPr>
        <p:spPr bwMode="auto">
          <a:xfrm>
            <a:off x="9907431" y="685800"/>
            <a:ext cx="1778000" cy="1371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/>
          <a:lstStyle/>
          <a:p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5BB9CAD-5E4F-40C8-8370-F17B88ED565D}"/>
              </a:ext>
            </a:extLst>
          </p:cNvPr>
          <p:cNvSpPr>
            <a:spLocks/>
          </p:cNvSpPr>
          <p:nvPr/>
        </p:nvSpPr>
        <p:spPr bwMode="auto">
          <a:xfrm>
            <a:off x="9907431" y="2057400"/>
            <a:ext cx="1778000" cy="609600"/>
          </a:xfrm>
          <a:prstGeom prst="rect">
            <a:avLst/>
          </a:prstGeom>
          <a:solidFill>
            <a:srgbClr val="FFB8B8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91440" tIns="0" rIns="91440" bIns="0" anchor="ctr"/>
          <a:lstStyle/>
          <a:p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Arguments 7+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F5925DBA-DA6C-4559-98FF-AAE024CC6492}"/>
              </a:ext>
            </a:extLst>
          </p:cNvPr>
          <p:cNvSpPr>
            <a:spLocks/>
          </p:cNvSpPr>
          <p:nvPr/>
        </p:nvSpPr>
        <p:spPr bwMode="auto">
          <a:xfrm>
            <a:off x="8777132" y="1516063"/>
            <a:ext cx="684213" cy="6350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none" lIns="38100" tIns="38100" rIns="38100" bIns="38100">
            <a:spAutoFit/>
          </a:bodyPr>
          <a:lstStyle/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Caller</a:t>
            </a:r>
            <a:endParaRPr lang="en-US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21" name="AutoShape 12">
            <a:extLst>
              <a:ext uri="{FF2B5EF4-FFF2-40B4-BE49-F238E27FC236}">
                <a16:creationId xmlns:a16="http://schemas.microsoft.com/office/drawing/2014/main" id="{6937A9F6-EA8F-4EF9-A446-B9D081C92E77}"/>
              </a:ext>
            </a:extLst>
          </p:cNvPr>
          <p:cNvSpPr>
            <a:spLocks/>
          </p:cNvSpPr>
          <p:nvPr/>
        </p:nvSpPr>
        <p:spPr bwMode="auto">
          <a:xfrm>
            <a:off x="9523256" y="685800"/>
            <a:ext cx="228600" cy="22606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87F25E60-6762-4D9E-A62B-0089894018D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01776" y="5889625"/>
            <a:ext cx="71913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Rectangle 16">
            <a:extLst>
              <a:ext uri="{FF2B5EF4-FFF2-40B4-BE49-F238E27FC236}">
                <a16:creationId xmlns:a16="http://schemas.microsoft.com/office/drawing/2014/main" id="{67E02737-D403-481D-A5F1-3DF3378ADBC6}"/>
              </a:ext>
            </a:extLst>
          </p:cNvPr>
          <p:cNvSpPr>
            <a:spLocks/>
          </p:cNvSpPr>
          <p:nvPr/>
        </p:nvSpPr>
        <p:spPr bwMode="auto">
          <a:xfrm>
            <a:off x="7509136" y="5451475"/>
            <a:ext cx="1485900" cy="6096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Stack pointer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%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rsp</a:t>
            </a:r>
            <a:endParaRPr lang="en-US" dirty="0">
              <a:latin typeface="Courier New Bold" charset="0"/>
              <a:cs typeface="Courier New Bold" charset="0"/>
              <a:sym typeface="Courier New Bold" charset="0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0DB2263C-ADEB-4C21-A464-B2F54D2414ED}"/>
              </a:ext>
            </a:extLst>
          </p:cNvPr>
          <p:cNvSpPr>
            <a:spLocks/>
          </p:cNvSpPr>
          <p:nvPr/>
        </p:nvSpPr>
        <p:spPr bwMode="auto">
          <a:xfrm>
            <a:off x="8422784" y="3841751"/>
            <a:ext cx="1038562" cy="907941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wrap="square" lIns="38100" tIns="38100" rIns="38100" bIns="38100">
            <a:spAutoFit/>
          </a:bodyPr>
          <a:lstStyle/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Current</a:t>
            </a: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(Callee)</a:t>
            </a:r>
            <a:endParaRPr lang="en-US" dirty="0">
              <a:latin typeface="Arial Narrow Bold" charset="0"/>
              <a:ea typeface="Lucida Grande" charset="0"/>
              <a:cs typeface="Lucida Grande" charset="0"/>
              <a:sym typeface="Arial Narrow Bold" charset="0"/>
            </a:endParaRPr>
          </a:p>
          <a:p>
            <a:pPr algn="r"/>
            <a:r>
              <a:rPr lang="en-US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Frame</a:t>
            </a:r>
          </a:p>
        </p:txBody>
      </p:sp>
      <p:sp>
        <p:nvSpPr>
          <p:cNvPr id="25" name="AutoShape 12">
            <a:extLst>
              <a:ext uri="{FF2B5EF4-FFF2-40B4-BE49-F238E27FC236}">
                <a16:creationId xmlns:a16="http://schemas.microsoft.com/office/drawing/2014/main" id="{22C6773C-8112-4C1E-A46F-529F3EC3675C}"/>
              </a:ext>
            </a:extLst>
          </p:cNvPr>
          <p:cNvSpPr>
            <a:spLocks/>
          </p:cNvSpPr>
          <p:nvPr/>
        </p:nvSpPr>
        <p:spPr bwMode="auto">
          <a:xfrm>
            <a:off x="9523256" y="3011487"/>
            <a:ext cx="228600" cy="2814637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21600" y="21600"/>
                </a:moveTo>
                <a:cubicBezTo>
                  <a:pt x="15635" y="21600"/>
                  <a:pt x="10800" y="20875"/>
                  <a:pt x="10800" y="19980"/>
                </a:cubicBezTo>
                <a:lnTo>
                  <a:pt x="10800" y="12420"/>
                </a:lnTo>
                <a:cubicBezTo>
                  <a:pt x="10800" y="11525"/>
                  <a:pt x="5965" y="10800"/>
                  <a:pt x="0" y="10800"/>
                </a:cubicBezTo>
                <a:cubicBezTo>
                  <a:pt x="5965" y="10800"/>
                  <a:pt x="10800" y="10075"/>
                  <a:pt x="10800" y="9180"/>
                </a:cubicBezTo>
                <a:lnTo>
                  <a:pt x="10800" y="1620"/>
                </a:lnTo>
                <a:cubicBezTo>
                  <a:pt x="10800" y="725"/>
                  <a:pt x="15635" y="0"/>
                  <a:pt x="21600" y="0"/>
                </a:cubicBezTo>
              </a:path>
            </a:pathLst>
          </a:cu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6134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 Code Layout</a:t>
            </a:r>
          </a:p>
          <a:p>
            <a:pPr lvl="1"/>
            <a:endParaRPr lang="en-US" dirty="0"/>
          </a:p>
          <a:p>
            <a:r>
              <a:rPr lang="en-US" dirty="0"/>
              <a:t>x86-64 Calling Convention</a:t>
            </a:r>
          </a:p>
          <a:p>
            <a:pPr lvl="1"/>
            <a:endParaRPr lang="en-US" dirty="0"/>
          </a:p>
          <a:p>
            <a:r>
              <a:rPr lang="en-US" dirty="0"/>
              <a:t>Managing Local Data</a:t>
            </a:r>
          </a:p>
          <a:p>
            <a:pPr lvl="1"/>
            <a:endParaRPr lang="en-US" dirty="0"/>
          </a:p>
          <a:p>
            <a:r>
              <a:rPr lang="en-US" dirty="0"/>
              <a:t>Register Saving</a:t>
            </a:r>
          </a:p>
          <a:p>
            <a:pPr lvl="1"/>
            <a:r>
              <a:rPr lang="en-US" dirty="0"/>
              <a:t>Recursion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6154601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Stack Frame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528675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x86-64 Stack Frame Example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9124" y="4114800"/>
            <a:ext cx="3774828" cy="2410544"/>
          </a:xfrm>
        </p:spPr>
        <p:txBody>
          <a:bodyPr/>
          <a:lstStyle/>
          <a:p>
            <a:r>
              <a:rPr lang="en-US" sz="2000" dirty="0">
                <a:latin typeface="Calibri" pitchFamily="-96" charset="0"/>
              </a:rPr>
              <a:t>Keeps values of </a:t>
            </a:r>
            <a:r>
              <a:rPr lang="en-US" sz="2000" dirty="0">
                <a:latin typeface="Courier New" pitchFamily="-96" charset="0"/>
              </a:rPr>
              <a:t>&amp;a[</a:t>
            </a:r>
            <a:r>
              <a:rPr lang="en-US" sz="2000" dirty="0" err="1">
                <a:latin typeface="Courier New" pitchFamily="-96" charset="0"/>
              </a:rPr>
              <a:t>i</a:t>
            </a:r>
            <a:r>
              <a:rPr lang="en-US" sz="2000" dirty="0">
                <a:latin typeface="Courier New" pitchFamily="-96" charset="0"/>
              </a:rPr>
              <a:t>]</a:t>
            </a:r>
            <a:r>
              <a:rPr lang="en-US" sz="2000" dirty="0">
                <a:latin typeface="Calibri" pitchFamily="-96" charset="0"/>
              </a:rPr>
              <a:t> and </a:t>
            </a:r>
            <a:r>
              <a:rPr lang="en-US" sz="2000" dirty="0">
                <a:latin typeface="Courier New" pitchFamily="-96" charset="0"/>
              </a:rPr>
              <a:t>&amp;a[i+1]</a:t>
            </a:r>
            <a:r>
              <a:rPr lang="en-US" sz="2000" dirty="0">
                <a:latin typeface="Calibri" pitchFamily="-96" charset="0"/>
              </a:rPr>
              <a:t> in </a:t>
            </a:r>
            <a:r>
              <a:rPr lang="en-US" sz="2000" dirty="0" err="1">
                <a:latin typeface="Calibri" pitchFamily="-96" charset="0"/>
              </a:rPr>
              <a:t>callee</a:t>
            </a:r>
            <a:r>
              <a:rPr lang="en-US" sz="2000" dirty="0">
                <a:latin typeface="Calibri" pitchFamily="-96" charset="0"/>
              </a:rPr>
              <a:t>-save registers</a:t>
            </a:r>
          </a:p>
          <a:p>
            <a:endParaRPr lang="en-US" sz="2000" dirty="0">
              <a:latin typeface="Calibri" pitchFamily="-96" charset="0"/>
            </a:endParaRPr>
          </a:p>
          <a:p>
            <a:r>
              <a:rPr lang="en-US" sz="2000" dirty="0">
                <a:latin typeface="Calibri" pitchFamily="-96" charset="0"/>
              </a:rPr>
              <a:t>Must set up stack frame to save these registers</a:t>
            </a: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1847528" y="1447800"/>
            <a:ext cx="40386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long sum = 0;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/* Swap 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 &amp; a[i+1] */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void</a:t>
            </a:r>
            <a:br>
              <a:rPr lang="en-US" b="1" dirty="0">
                <a:latin typeface="Courier New" pitchFamily="-96" charset="0"/>
              </a:rPr>
            </a:b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(long a[], </a:t>
            </a:r>
            <a:r>
              <a:rPr lang="en-US" b="1" dirty="0" err="1">
                <a:latin typeface="Courier New" pitchFamily="-96" charset="0"/>
              </a:rPr>
              <a:t>int</a:t>
            </a:r>
            <a:r>
              <a:rPr lang="en-US" b="1" dirty="0">
                <a:latin typeface="Courier New" pitchFamily="-96" charset="0"/>
              </a:rPr>
              <a:t> 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   swap(&amp;a[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], &amp;a[i+1]);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   sum += (a[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]*a[i+1]);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}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6019800" y="1317625"/>
            <a:ext cx="4648200" cy="479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 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subq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movslq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esi,%rax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8(%rdi,%rax,8),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(%rdi,%rax,8),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rsi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rdi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call	swap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imulq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, sum(%rip)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b="1" dirty="0">
                <a:latin typeface="Courier New" pitchFamily="-96" charset="0"/>
              </a:rPr>
              <a:t>	ret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A559C-F0FF-40DF-AA90-E0436B94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36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44034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479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 err="1">
                <a:latin typeface="Courier New" pitchFamily="-96" charset="0"/>
              </a:rPr>
              <a:t>swap_ele_su</a:t>
            </a:r>
            <a:r>
              <a:rPr lang="en-US" b="1" dirty="0">
                <a:latin typeface="Courier New" pitchFamily="-96" charset="0"/>
              </a:rPr>
              <a:t>: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movslq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esi,%rax</a:t>
            </a:r>
            <a:r>
              <a:rPr lang="en-US" b="1" dirty="0">
                <a:latin typeface="Courier New" pitchFamily="-96" charset="0"/>
              </a:rPr>
              <a:t>	# Extend </a:t>
            </a:r>
            <a:r>
              <a:rPr lang="en-US" b="1" dirty="0" err="1">
                <a:latin typeface="Courier New" pitchFamily="-96" charset="0"/>
              </a:rPr>
              <a:t>i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8(%rdi,%rax,8), </a:t>
            </a:r>
            <a:r>
              <a:rPr lang="en-US" b="1" dirty="0">
                <a:solidFill>
                  <a:srgbClr val="3366FF"/>
                </a:solidFill>
                <a:latin typeface="Courier New" pitchFamily="-96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	# &amp;a[i+1] (</a:t>
            </a:r>
            <a:r>
              <a:rPr lang="en-US" b="1" dirty="0" err="1">
                <a:latin typeface="Courier New" pitchFamily="-96" charset="0"/>
              </a:rPr>
              <a:t>callee</a:t>
            </a:r>
            <a:r>
              <a:rPr lang="en-US" b="1" dirty="0">
                <a:latin typeface="Courier New" pitchFamily="-96" charset="0"/>
              </a:rPr>
              <a:t> save)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leaq</a:t>
            </a:r>
            <a:r>
              <a:rPr lang="en-US" b="1" dirty="0">
                <a:latin typeface="Courier New" pitchFamily="-96" charset="0"/>
              </a:rPr>
              <a:t>	(%rdi,%rax,8), </a:t>
            </a:r>
            <a:r>
              <a:rPr lang="en-US" b="1" dirty="0">
                <a:solidFill>
                  <a:srgbClr val="3366FF"/>
                </a:solidFill>
                <a:latin typeface="Courier New" pitchFamily="-96" charset="0"/>
              </a:rPr>
              <a:t>%</a:t>
            </a:r>
            <a:r>
              <a:rPr lang="en-US" b="1" dirty="0" err="1">
                <a:solidFill>
                  <a:srgbClr val="3366FF"/>
                </a:solidFill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	# &amp;a[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   (</a:t>
            </a:r>
            <a:r>
              <a:rPr lang="en-US" b="1" dirty="0" err="1">
                <a:latin typeface="Courier New" pitchFamily="-96" charset="0"/>
              </a:rPr>
              <a:t>callee</a:t>
            </a:r>
            <a:r>
              <a:rPr lang="en-US" b="1" dirty="0">
                <a:latin typeface="Courier New" pitchFamily="-96" charset="0"/>
              </a:rPr>
              <a:t> save)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rsi</a:t>
            </a:r>
            <a:r>
              <a:rPr lang="en-US" b="1" dirty="0">
                <a:latin typeface="Courier New" pitchFamily="-96" charset="0"/>
              </a:rPr>
              <a:t>	# 2</a:t>
            </a:r>
            <a:r>
              <a:rPr lang="en-US" b="1" baseline="30000" dirty="0">
                <a:latin typeface="Courier New" pitchFamily="-96" charset="0"/>
              </a:rPr>
              <a:t>nd</a:t>
            </a:r>
            <a:r>
              <a:rPr lang="en-US" b="1" dirty="0">
                <a:latin typeface="Courier New" pitchFamily="-96" charset="0"/>
              </a:rPr>
              <a:t> argument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%</a:t>
            </a:r>
            <a:r>
              <a:rPr lang="en-US" b="1" dirty="0" err="1">
                <a:latin typeface="Courier New" pitchFamily="-96" charset="0"/>
              </a:rPr>
              <a:t>rdi</a:t>
            </a:r>
            <a:r>
              <a:rPr lang="en-US" b="1" dirty="0">
                <a:latin typeface="Courier New" pitchFamily="-96" charset="0"/>
              </a:rPr>
              <a:t>	# 1</a:t>
            </a:r>
            <a:r>
              <a:rPr lang="en-US" b="1" baseline="30000" dirty="0">
                <a:latin typeface="Courier New" pitchFamily="-96" charset="0"/>
              </a:rPr>
              <a:t>st</a:t>
            </a:r>
            <a:r>
              <a:rPr lang="en-US" b="1" dirty="0">
                <a:latin typeface="Courier New" pitchFamily="-96" charset="0"/>
              </a:rPr>
              <a:t> argument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call	swap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	# Get a[i+1]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imulq</a:t>
            </a:r>
            <a:r>
              <a:rPr lang="en-US" b="1" dirty="0">
                <a:latin typeface="Courier New" pitchFamily="-96" charset="0"/>
              </a:rPr>
              <a:t>	(%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), 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	# Multiply by a[</a:t>
            </a:r>
            <a:r>
              <a:rPr lang="en-US" b="1" dirty="0" err="1">
                <a:latin typeface="Courier New" pitchFamily="-96" charset="0"/>
              </a:rPr>
              <a:t>i</a:t>
            </a:r>
            <a:r>
              <a:rPr lang="en-US" b="1" dirty="0">
                <a:latin typeface="Courier New" pitchFamily="-96" charset="0"/>
              </a:rPr>
              <a:t>]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addq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rax</a:t>
            </a:r>
            <a:r>
              <a:rPr lang="en-US" b="1" dirty="0">
                <a:latin typeface="Courier New" pitchFamily="-96" charset="0"/>
              </a:rPr>
              <a:t>, sum(%rip)	# Add to sum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	# Restore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	# Restore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ret</a:t>
            </a:r>
          </a:p>
        </p:txBody>
      </p:sp>
      <p:sp>
        <p:nvSpPr>
          <p:cNvPr id="12" name="Oval 11"/>
          <p:cNvSpPr/>
          <p:nvPr/>
        </p:nvSpPr>
        <p:spPr bwMode="auto">
          <a:xfrm>
            <a:off x="5486400" y="2590800"/>
            <a:ext cx="914400" cy="838200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362200" y="1600200"/>
            <a:ext cx="4038600" cy="8686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362200" y="4901184"/>
            <a:ext cx="4038600" cy="859536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F9E085-6320-4880-8B24-C9413F5B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5705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	# Save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4"/>
            <a:ext cx="2049462" cy="338137"/>
            <a:chOff x="917" y="3344"/>
            <a:chExt cx="1291" cy="213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Calibri" pitchFamily="-96" charset="0"/>
                </a:rPr>
                <a:t>rtn addr</a:t>
              </a: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C88F8-D0A7-4928-9A6E-FA8AAF4C6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7878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-16(%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	# Save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-96" charset="0"/>
                </a:rPr>
                <a:t>%</a:t>
              </a:r>
              <a:r>
                <a:rPr lang="en-US" sz="1600" b="1" dirty="0" err="1">
                  <a:latin typeface="Courier New" pitchFamily="-96" charset="0"/>
                </a:rPr>
                <a:t>rsp</a:t>
              </a:r>
              <a:endParaRPr lang="en-US" sz="1600" b="1" dirty="0">
                <a:latin typeface="Courier New" pitchFamily="-96" charset="0"/>
              </a:endParaRPr>
            </a:p>
          </p:txBody>
        </p:sp>
        <p:sp>
          <p:nvSpPr>
            <p:cNvPr id="46097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16" name="Straight Arrow Connector 15"/>
          <p:cNvCxnSpPr/>
          <p:nvPr/>
        </p:nvCxnSpPr>
        <p:spPr bwMode="auto">
          <a:xfrm>
            <a:off x="1676400" y="14478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FC1A13-1C20-4808-8A05-68B9AC5BB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8442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Calibri" pitchFamily="-96" charset="0"/>
                </a:rPr>
                <a:t>rtn addr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095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6096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46097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10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, -8(%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</a:t>
            </a:r>
            <a:r>
              <a:rPr lang="en-US" b="1" dirty="0">
                <a:latin typeface="Courier New" pitchFamily="-96" charset="0"/>
              </a:rPr>
              <a:t>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452663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 New" pitchFamily="-96" charset="0"/>
                <a:sym typeface="Wingdings"/>
              </a:rPr>
              <a:t>  </a:t>
            </a:r>
            <a:endParaRPr lang="en-US" dirty="0"/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1676400" y="1752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08934A-4930-4A22-A9F8-B79EA665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487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solidFill>
                <a:srgbClr val="C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subq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54461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-96" charset="0"/>
                <a:sym typeface="Wingdings"/>
              </a:rPr>
              <a:t>  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229601" y="3429000"/>
            <a:ext cx="2278063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8229601" y="3635378"/>
            <a:ext cx="2049463" cy="936626"/>
            <a:chOff x="917" y="3351"/>
            <a:chExt cx="1291" cy="59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Calibri" pitchFamily="-96" charset="0"/>
                </a:rPr>
                <a:t>rtn addr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344" y="38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917" y="3728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152" y="3536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+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solidFill>
                    <a:srgbClr val="7F7F7F"/>
                  </a:solidFill>
                  <a:latin typeface="Calibri" pitchFamily="-96" charset="0"/>
                </a:rPr>
                <a:t>rtn addr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7F7F7F"/>
                  </a:solidFill>
                  <a:latin typeface="Courier New" pitchFamily="49" charset="0"/>
                </a:rPr>
                <a:t>%</a:t>
              </a:r>
              <a:r>
                <a:rPr lang="en-US" sz="1600" b="1" dirty="0" err="1">
                  <a:solidFill>
                    <a:srgbClr val="7F7F7F"/>
                  </a:solidFill>
                  <a:latin typeface="Courier New" pitchFamily="49" charset="0"/>
                </a:rPr>
                <a:t>rbp</a:t>
              </a:r>
              <a:endParaRPr lang="en-US" sz="1600" b="1" dirty="0">
                <a:solidFill>
                  <a:srgbClr val="7F7F7F"/>
                </a:solidFill>
                <a:latin typeface="Courier New" pitchFamily="49" charset="0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%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rsp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8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7F7F7F"/>
                  </a:solidFill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4" name="Down Arrow 3"/>
          <p:cNvSpPr/>
          <p:nvPr/>
        </p:nvSpPr>
        <p:spPr bwMode="auto">
          <a:xfrm>
            <a:off x="9912424" y="2564904"/>
            <a:ext cx="541294" cy="86409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1676400" y="2895600"/>
            <a:ext cx="685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2CED07-BA14-499C-A5ED-4DF66E6F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971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3"/>
          <p:cNvSpPr>
            <a:spLocks noChangeArrowheads="1"/>
          </p:cNvSpPr>
          <p:nvPr/>
        </p:nvSpPr>
        <p:spPr bwMode="auto">
          <a:xfrm>
            <a:off x="1905000" y="1295400"/>
            <a:ext cx="8610600" cy="175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rbx</a:t>
            </a:r>
            <a:r>
              <a:rPr lang="en-US" b="1" dirty="0">
                <a:latin typeface="Courier New" pitchFamily="-96" charset="0"/>
              </a:rPr>
              <a:t>, -16(%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rbx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movq</a:t>
            </a:r>
            <a:r>
              <a:rPr lang="en-US" b="1" dirty="0">
                <a:latin typeface="Courier New" pitchFamily="-96" charset="0"/>
              </a:rPr>
              <a:t>	%</a:t>
            </a:r>
            <a:r>
              <a:rPr lang="en-US" b="1" dirty="0" err="1">
                <a:latin typeface="Courier New" pitchFamily="-96" charset="0"/>
              </a:rPr>
              <a:t>rbp</a:t>
            </a:r>
            <a:r>
              <a:rPr lang="en-US" b="1" dirty="0">
                <a:latin typeface="Courier New" pitchFamily="-96" charset="0"/>
              </a:rPr>
              <a:t>, -8(%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)	# Save %</a:t>
            </a:r>
            <a:r>
              <a:rPr lang="en-US" b="1" dirty="0" err="1">
                <a:latin typeface="Courier New" pitchFamily="-96" charset="0"/>
              </a:rPr>
              <a:t>rbp</a:t>
            </a: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endParaRPr lang="en-US" b="1" dirty="0"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latin typeface="Courier New" pitchFamily="-96" charset="0"/>
              </a:rPr>
              <a:t>subq</a:t>
            </a:r>
            <a:r>
              <a:rPr lang="en-US" b="1" dirty="0">
                <a:latin typeface="Courier New" pitchFamily="-96" charset="0"/>
              </a:rPr>
              <a:t>	$16, %</a:t>
            </a:r>
            <a:r>
              <a:rPr lang="en-US" b="1" dirty="0" err="1"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Allocate stack frame</a:t>
            </a:r>
          </a:p>
        </p:txBody>
      </p:sp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1881189" y="188640"/>
            <a:ext cx="7591425" cy="762000"/>
          </a:xfrm>
        </p:spPr>
        <p:txBody>
          <a:bodyPr/>
          <a:lstStyle/>
          <a:p>
            <a:r>
              <a:rPr lang="en-US" dirty="0">
                <a:latin typeface="Calibri" pitchFamily="-96" charset="0"/>
              </a:rPr>
              <a:t>Understanding x86-64 Stack Frame</a:t>
            </a: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881188" y="5013177"/>
            <a:ext cx="8610600" cy="9207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rbx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rbx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movq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8(%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),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rbp</a:t>
            </a: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# Restore %</a:t>
            </a:r>
            <a:r>
              <a:rPr lang="en-US" b="1" dirty="0" err="1">
                <a:solidFill>
                  <a:srgbClr val="000000"/>
                </a:solidFill>
                <a:latin typeface="Courier New" pitchFamily="-96" charset="0"/>
              </a:rPr>
              <a:t>rbp</a:t>
            </a:r>
            <a:endParaRPr lang="en-US" b="1" dirty="0">
              <a:solidFill>
                <a:srgbClr val="000000"/>
              </a:solidFill>
              <a:latin typeface="Courier New" pitchFamily="-96" charset="0"/>
            </a:endParaRPr>
          </a:p>
          <a:p>
            <a:pPr eaLnBrk="0" hangingPunct="0">
              <a:tabLst>
                <a:tab pos="457200" algn="l"/>
                <a:tab pos="1485900" algn="l"/>
                <a:tab pos="45720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-96" charset="0"/>
              </a:rPr>
              <a:t>	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addq</a:t>
            </a:r>
            <a:r>
              <a:rPr lang="en-US" b="1" dirty="0">
                <a:solidFill>
                  <a:srgbClr val="C00000"/>
                </a:solidFill>
                <a:latin typeface="Courier New" pitchFamily="-96" charset="0"/>
              </a:rPr>
              <a:t>	$16, %</a:t>
            </a:r>
            <a:r>
              <a:rPr lang="en-US" b="1" dirty="0" err="1">
                <a:solidFill>
                  <a:srgbClr val="C00000"/>
                </a:solidFill>
                <a:latin typeface="Courier New" pitchFamily="-96" charset="0"/>
              </a:rPr>
              <a:t>rsp</a:t>
            </a:r>
            <a:r>
              <a:rPr lang="en-US" b="1" dirty="0">
                <a:latin typeface="Courier New" pitchFamily="-96" charset="0"/>
              </a:rPr>
              <a:t>	# </a:t>
            </a:r>
            <a:r>
              <a:rPr lang="en-US" b="1" dirty="0" err="1">
                <a:latin typeface="Courier New" pitchFamily="-96" charset="0"/>
              </a:rPr>
              <a:t>Deallocate</a:t>
            </a:r>
            <a:r>
              <a:rPr lang="en-US" b="1" dirty="0">
                <a:latin typeface="Courier New" pitchFamily="-96" charset="0"/>
              </a:rPr>
              <a:t> frame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54461" y="3500735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ourier New" pitchFamily="-96" charset="0"/>
                <a:sym typeface="Wingdings"/>
              </a:rPr>
              <a:t>  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8229601" y="3429000"/>
            <a:ext cx="2278063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8229601" y="3635378"/>
            <a:ext cx="2049463" cy="936626"/>
            <a:chOff x="917" y="3351"/>
            <a:chExt cx="1291" cy="590"/>
          </a:xfrm>
        </p:grpSpPr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latin typeface="Calibri" pitchFamily="-96" charset="0"/>
                </a:rPr>
                <a:t>rtn addr</a:t>
              </a: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Courier New" pitchFamily="49" charset="0"/>
                </a:rPr>
                <a:t>%</a:t>
              </a:r>
              <a:r>
                <a:rPr lang="en-US" sz="1600" b="1" dirty="0" err="1">
                  <a:latin typeface="Courier New" pitchFamily="49" charset="0"/>
                </a:rPr>
                <a:t>rbp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344" y="3834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917" y="3728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>
                  <a:latin typeface="Courier New" pitchFamily="-96" charset="0"/>
                </a:rPr>
                <a:t>%rsp</a:t>
              </a:r>
            </a:p>
          </p:txBody>
        </p:sp>
        <p:sp>
          <p:nvSpPr>
            <p:cNvPr id="34" name="Text Box 9"/>
            <p:cNvSpPr txBox="1">
              <a:spLocks noChangeArrowheads="1"/>
            </p:cNvSpPr>
            <p:nvPr/>
          </p:nvSpPr>
          <p:spPr bwMode="auto">
            <a:xfrm>
              <a:off x="1152" y="3536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latin typeface="Arial" pitchFamily="-96" charset="0"/>
                  <a:ea typeface="Arial" pitchFamily="-96" charset="0"/>
                  <a:cs typeface="Arial" pitchFamily="-96" charset="0"/>
                </a:rPr>
                <a:t>+</a:t>
              </a:r>
              <a:r>
                <a:rPr lang="en-US" sz="1600" b="1">
                  <a:latin typeface="Calibri" pitchFamily="-96" charset="0"/>
                </a:rPr>
                <a:t>8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latin typeface="Courier New" pitchFamily="49" charset="0"/>
                </a:rPr>
                <a:t>%rbx</a:t>
              </a:r>
            </a:p>
          </p:txBody>
        </p:sp>
      </p:grpSp>
      <p:sp>
        <p:nvSpPr>
          <p:cNvPr id="36" name="Rectangle 35"/>
          <p:cNvSpPr/>
          <p:nvPr/>
        </p:nvSpPr>
        <p:spPr bwMode="auto">
          <a:xfrm>
            <a:off x="8175656" y="1295400"/>
            <a:ext cx="2278062" cy="12192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37" name="Group 4"/>
          <p:cNvGrpSpPr>
            <a:grpSpLocks/>
          </p:cNvGrpSpPr>
          <p:nvPr/>
        </p:nvGrpSpPr>
        <p:grpSpPr bwMode="auto">
          <a:xfrm>
            <a:off x="8179625" y="1436689"/>
            <a:ext cx="2049462" cy="979487"/>
            <a:chOff x="917" y="3344"/>
            <a:chExt cx="1291" cy="617"/>
          </a:xfrm>
        </p:grpSpPr>
        <p:sp>
          <p:nvSpPr>
            <p:cNvPr id="38" name="Rectangle 5"/>
            <p:cNvSpPr>
              <a:spLocks noChangeArrowheads="1"/>
            </p:cNvSpPr>
            <p:nvPr/>
          </p:nvSpPr>
          <p:spPr bwMode="auto">
            <a:xfrm>
              <a:off x="1632" y="3351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7F7F7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>
                  <a:solidFill>
                    <a:srgbClr val="7F7F7F"/>
                  </a:solidFill>
                  <a:latin typeface="Calibri" pitchFamily="-96" charset="0"/>
                </a:rPr>
                <a:t>rtn addr</a:t>
              </a:r>
            </a:p>
          </p:txBody>
        </p:sp>
        <p:sp>
          <p:nvSpPr>
            <p:cNvPr id="39" name="Rectangle 6"/>
            <p:cNvSpPr>
              <a:spLocks noChangeArrowheads="1"/>
            </p:cNvSpPr>
            <p:nvPr/>
          </p:nvSpPr>
          <p:spPr bwMode="auto">
            <a:xfrm>
              <a:off x="1632" y="3543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 dirty="0">
                  <a:solidFill>
                    <a:srgbClr val="7F7F7F"/>
                  </a:solidFill>
                  <a:latin typeface="Courier New" pitchFamily="49" charset="0"/>
                </a:rPr>
                <a:t>%</a:t>
              </a:r>
              <a:r>
                <a:rPr lang="en-US" sz="1600" b="1" dirty="0" err="1">
                  <a:solidFill>
                    <a:srgbClr val="7F7F7F"/>
                  </a:solidFill>
                  <a:latin typeface="Courier New" pitchFamily="49" charset="0"/>
                </a:rPr>
                <a:t>rbp</a:t>
              </a:r>
              <a:endParaRPr lang="en-US" sz="1600" b="1" dirty="0">
                <a:solidFill>
                  <a:srgbClr val="7F7F7F"/>
                </a:solidFill>
                <a:latin typeface="Courier New" pitchFamily="49" charset="0"/>
              </a:endParaRPr>
            </a:p>
          </p:txBody>
        </p:sp>
        <p:sp>
          <p:nvSpPr>
            <p:cNvPr id="40" name="Line 7"/>
            <p:cNvSpPr>
              <a:spLocks noChangeShapeType="1"/>
            </p:cNvSpPr>
            <p:nvPr/>
          </p:nvSpPr>
          <p:spPr bwMode="auto">
            <a:xfrm>
              <a:off x="1344" y="3450"/>
              <a:ext cx="288" cy="0"/>
            </a:xfrm>
            <a:prstGeom prst="line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917" y="3344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%</a:t>
              </a:r>
              <a:r>
                <a:rPr lang="en-US" sz="1600" b="1" dirty="0" err="1">
                  <a:solidFill>
                    <a:schemeClr val="bg1">
                      <a:lumMod val="50000"/>
                    </a:schemeClr>
                  </a:solidFill>
                  <a:latin typeface="Courier New" pitchFamily="-96" charset="0"/>
                </a:rPr>
                <a:t>rsp</a:t>
              </a:r>
              <a:endParaRPr lang="en-US" sz="1600" b="1" dirty="0">
                <a:solidFill>
                  <a:schemeClr val="bg1">
                    <a:lumMod val="50000"/>
                  </a:schemeClr>
                </a:solidFill>
                <a:latin typeface="Courier New" pitchFamily="-96" charset="0"/>
              </a:endParaRPr>
            </a:p>
          </p:txBody>
        </p:sp>
        <p:sp>
          <p:nvSpPr>
            <p:cNvPr id="42" name="Text Box 9"/>
            <p:cNvSpPr txBox="1">
              <a:spLocks noChangeArrowheads="1"/>
            </p:cNvSpPr>
            <p:nvPr/>
          </p:nvSpPr>
          <p:spPr bwMode="auto">
            <a:xfrm>
              <a:off x="1152" y="3547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8</a:t>
              </a:r>
            </a:p>
          </p:txBody>
        </p:sp>
        <p:sp>
          <p:nvSpPr>
            <p:cNvPr id="43" name="Rectangle 10"/>
            <p:cNvSpPr>
              <a:spLocks noChangeArrowheads="1"/>
            </p:cNvSpPr>
            <p:nvPr/>
          </p:nvSpPr>
          <p:spPr bwMode="auto">
            <a:xfrm>
              <a:off x="1632" y="3730"/>
              <a:ext cx="576" cy="2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rgbClr val="7F7F7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sz="1600" b="1">
                  <a:solidFill>
                    <a:srgbClr val="7F7F7F"/>
                  </a:solidFill>
                  <a:latin typeface="Courier New" pitchFamily="49" charset="0"/>
                </a:rPr>
                <a:t>%rbx</a:t>
              </a:r>
            </a:p>
          </p:txBody>
        </p:sp>
        <p:sp>
          <p:nvSpPr>
            <p:cNvPr id="44" name="Text Box 11"/>
            <p:cNvSpPr txBox="1">
              <a:spLocks noChangeArrowheads="1"/>
            </p:cNvSpPr>
            <p:nvPr/>
          </p:nvSpPr>
          <p:spPr bwMode="auto">
            <a:xfrm>
              <a:off x="1152" y="3749"/>
              <a:ext cx="461" cy="2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lIns="45720" rIns="45720">
              <a:prstTxWarp prst="textNoShape">
                <a:avLst/>
              </a:prstTxWarp>
              <a:spAutoFit/>
            </a:bodyPr>
            <a:lstStyle/>
            <a:p>
              <a:pPr algn="r" eaLnBrk="0" hangingPunct="0"/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Arial" pitchFamily="-96" charset="0"/>
                  <a:ea typeface="Arial" pitchFamily="-96" charset="0"/>
                  <a:cs typeface="Arial" pitchFamily="-96" charset="0"/>
                </a:rPr>
                <a:t>−</a:t>
              </a: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Calibri" pitchFamily="-96" charset="0"/>
                </a:rPr>
                <a:t>16</a:t>
              </a:r>
            </a:p>
          </p:txBody>
        </p:sp>
      </p:grpSp>
      <p:sp>
        <p:nvSpPr>
          <p:cNvPr id="4" name="Down Arrow 3"/>
          <p:cNvSpPr/>
          <p:nvPr/>
        </p:nvSpPr>
        <p:spPr bwMode="auto">
          <a:xfrm>
            <a:off x="9912424" y="2564904"/>
            <a:ext cx="541294" cy="86409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8210426" y="5877272"/>
            <a:ext cx="2278063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>
            <a:prstTxWarp prst="textNoShape">
              <a:avLst/>
            </a:prstTxWarp>
          </a:bodyPr>
          <a:lstStyle/>
          <a:p>
            <a:pPr algn="ctr" eaLnBrk="0" hangingPunct="0">
              <a:defRPr/>
            </a:pPr>
            <a:endParaRPr lang="en-US" sz="1600" b="1" dirty="0">
              <a:latin typeface="Calibri" pitchFamily="34" charset="0"/>
            </a:endParaRPr>
          </a:p>
        </p:txBody>
      </p: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8210426" y="6107788"/>
            <a:ext cx="2049463" cy="347663"/>
            <a:chOff x="917" y="3593"/>
            <a:chExt cx="1291" cy="219"/>
          </a:xfrm>
        </p:grpSpPr>
        <p:sp>
          <p:nvSpPr>
            <p:cNvPr id="45" name="Rectangle 5"/>
            <p:cNvSpPr>
              <a:spLocks noChangeArrowheads="1"/>
            </p:cNvSpPr>
            <p:nvPr/>
          </p:nvSpPr>
          <p:spPr bwMode="auto">
            <a:xfrm>
              <a:off x="1632" y="3593"/>
              <a:ext cx="576" cy="20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1600" b="1" dirty="0" err="1">
                  <a:latin typeface="Calibri" pitchFamily="-96" charset="0"/>
                </a:rPr>
                <a:t>rtn</a:t>
              </a:r>
              <a:r>
                <a:rPr lang="en-US" sz="1600" b="1" dirty="0">
                  <a:latin typeface="Calibri" pitchFamily="-96" charset="0"/>
                </a:rPr>
                <a:t> </a:t>
              </a:r>
              <a:r>
                <a:rPr lang="en-US" sz="1600" b="1" dirty="0" err="1">
                  <a:latin typeface="Calibri" pitchFamily="-96" charset="0"/>
                </a:rPr>
                <a:t>addr</a:t>
              </a:r>
              <a:endParaRPr lang="en-US" sz="1600" b="1" dirty="0">
                <a:latin typeface="Calibri" pitchFamily="-96" charset="0"/>
              </a:endParaRPr>
            </a:p>
          </p:txBody>
        </p:sp>
        <p:sp>
          <p:nvSpPr>
            <p:cNvPr id="47" name="Line 7"/>
            <p:cNvSpPr>
              <a:spLocks noChangeShapeType="1"/>
            </p:cNvSpPr>
            <p:nvPr/>
          </p:nvSpPr>
          <p:spPr bwMode="auto">
            <a:xfrm>
              <a:off x="1344" y="3705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b="1"/>
            </a:p>
          </p:txBody>
        </p:sp>
        <p:sp>
          <p:nvSpPr>
            <p:cNvPr id="48" name="Text Box 8"/>
            <p:cNvSpPr txBox="1">
              <a:spLocks noChangeArrowheads="1"/>
            </p:cNvSpPr>
            <p:nvPr/>
          </p:nvSpPr>
          <p:spPr bwMode="auto">
            <a:xfrm>
              <a:off x="917" y="3599"/>
              <a:ext cx="427" cy="2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-96" charset="0"/>
                </a:rPr>
                <a:t>%</a:t>
              </a:r>
              <a:r>
                <a:rPr lang="en-US" sz="1600" b="1" dirty="0" err="1">
                  <a:latin typeface="Courier New" pitchFamily="-96" charset="0"/>
                </a:rPr>
                <a:t>rsp</a:t>
              </a:r>
              <a:endParaRPr lang="en-US" sz="1600" b="1" dirty="0">
                <a:latin typeface="Courier New" pitchFamily="-96" charset="0"/>
              </a:endParaRPr>
            </a:p>
          </p:txBody>
        </p:sp>
      </p:grpSp>
      <p:sp>
        <p:nvSpPr>
          <p:cNvPr id="51" name="Down Arrow 50"/>
          <p:cNvSpPr/>
          <p:nvPr/>
        </p:nvSpPr>
        <p:spPr bwMode="auto">
          <a:xfrm>
            <a:off x="9893249" y="4653136"/>
            <a:ext cx="541294" cy="1224136"/>
          </a:xfrm>
          <a:prstGeom prst="downArrow">
            <a:avLst/>
          </a:prstGeom>
          <a:gradFill flip="none" rotWithShape="1">
            <a:gsLst>
              <a:gs pos="30000">
                <a:srgbClr val="000000"/>
              </a:gs>
              <a:gs pos="100000">
                <a:srgbClr val="FFFFFF"/>
              </a:gs>
            </a:gsLst>
            <a:lin ang="16200000" scaled="0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b="1" dirty="0">
              <a:latin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5074920"/>
            <a:ext cx="3200400" cy="86868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0CA1D2-B148-4B3D-B43B-2657210F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8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7330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glob_str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[80] = {0};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(short b, int* f)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c = 3;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char* d = “Test”;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int* e = malloc(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(int));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CS213\n”);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32F9C86-8E5A-4E0F-A910-6D86438257AD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28A79DBB-576B-4554-B3B1-D15064D826D8}"/>
              </a:ext>
            </a:extLst>
          </p:cNvPr>
          <p:cNvSpPr/>
          <p:nvPr/>
        </p:nvSpPr>
        <p:spPr>
          <a:xfrm>
            <a:off x="607594" y="1104900"/>
            <a:ext cx="4650205" cy="482600"/>
          </a:xfrm>
          <a:prstGeom prst="rect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BE7E3D-384D-4344-9EF3-76481755238D}"/>
              </a:ext>
            </a:extLst>
          </p:cNvPr>
          <p:cNvSpPr/>
          <p:nvPr/>
        </p:nvSpPr>
        <p:spPr>
          <a:xfrm>
            <a:off x="2453368" y="1607176"/>
            <a:ext cx="3002982" cy="475624"/>
          </a:xfrm>
          <a:prstGeom prst="rect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5B969-516B-4EBE-A0C4-A1C6CDC194B3}"/>
              </a:ext>
            </a:extLst>
          </p:cNvPr>
          <p:cNvSpPr/>
          <p:nvPr/>
        </p:nvSpPr>
        <p:spPr>
          <a:xfrm>
            <a:off x="1551668" y="2120900"/>
            <a:ext cx="3274332" cy="47562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760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424</TotalTime>
  <Words>8325</Words>
  <Application>Microsoft Office PowerPoint</Application>
  <PresentationFormat>Widescreen</PresentationFormat>
  <Paragraphs>2138</Paragraphs>
  <Slides>89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101" baseType="lpstr">
      <vt:lpstr>Arial</vt:lpstr>
      <vt:lpstr>Arial Narrow Bold</vt:lpstr>
      <vt:lpstr>Calibri</vt:lpstr>
      <vt:lpstr>Calibri Bold</vt:lpstr>
      <vt:lpstr>Courier New</vt:lpstr>
      <vt:lpstr>Courier New Bold</vt:lpstr>
      <vt:lpstr>Gill Sans</vt:lpstr>
      <vt:lpstr>Tahoma</vt:lpstr>
      <vt:lpstr>Times New Roman</vt:lpstr>
      <vt:lpstr>Wingdings</vt:lpstr>
      <vt:lpstr>Wingdings 2</vt:lpstr>
      <vt:lpstr>Class Slides</vt:lpstr>
      <vt:lpstr>Lecture 08 Procedures</vt:lpstr>
      <vt:lpstr>Administrivia</vt:lpstr>
      <vt:lpstr>Today’s Goals</vt:lpstr>
      <vt:lpstr>Outline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C memory layout</vt:lpstr>
      <vt:lpstr>Interacting with data sections in assembly</vt:lpstr>
      <vt:lpstr>Outline</vt:lpstr>
      <vt:lpstr>Mechanisms in Procedures</vt:lpstr>
      <vt:lpstr>Procedure control flow</vt:lpstr>
      <vt:lpstr>Code Examples</vt:lpstr>
      <vt:lpstr>Control Flow Example about to execute callq</vt:lpstr>
      <vt:lpstr>Control Flow Example callq step 1</vt:lpstr>
      <vt:lpstr>Control Flow Example callq step 2</vt:lpstr>
      <vt:lpstr>Control Flow Example about to execute retq</vt:lpstr>
      <vt:lpstr>Control Flow Example retq step 1</vt:lpstr>
      <vt:lpstr>Control Flow Example retq step 2</vt:lpstr>
      <vt:lpstr>Function data flow</vt:lpstr>
      <vt:lpstr>Data Flow Examples</vt:lpstr>
      <vt:lpstr>Break + Open Question</vt:lpstr>
      <vt:lpstr>Break + Open Question</vt:lpstr>
      <vt:lpstr>Outline</vt:lpstr>
      <vt:lpstr>Call-Local State</vt:lpstr>
      <vt:lpstr>Using the Stack for Call-Local State</vt:lpstr>
      <vt:lpstr>Call Chain 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x86-64/Linux Stack Frame</vt:lpstr>
      <vt:lpstr>Example: incr</vt:lpstr>
      <vt:lpstr>Example: Calling incr #1 (local variables)</vt:lpstr>
      <vt:lpstr>Example: Calling incr #1 (local variables)</vt:lpstr>
      <vt:lpstr>Example: Calling incr #2 (argument build)</vt:lpstr>
      <vt:lpstr>Example: Calling incr #3 (control transfer)</vt:lpstr>
      <vt:lpstr>Example: executing incr</vt:lpstr>
      <vt:lpstr>Example: right after executing incr</vt:lpstr>
      <vt:lpstr>Example: Calling incr #4 (cleanup)</vt:lpstr>
      <vt:lpstr>Example: Calling incr #5</vt:lpstr>
      <vt:lpstr>Break + Open Questions</vt:lpstr>
      <vt:lpstr>Break + Open Questions</vt:lpstr>
      <vt:lpstr>Outline</vt:lpstr>
      <vt:lpstr>Register Saving</vt:lpstr>
      <vt:lpstr>Reusing registers</vt:lpstr>
      <vt:lpstr>Saving registers in advance</vt:lpstr>
      <vt:lpstr>Saving registers on demand</vt:lpstr>
      <vt:lpstr>Compromise: some registers in advance, some on demand</vt:lpstr>
      <vt:lpstr>x86-64 Linux Register Usage #1 (caller-saved, in advance)</vt:lpstr>
      <vt:lpstr>x86-64 Linux Register Usage #2 (callee-saved, on demand)</vt:lpstr>
      <vt:lpstr>x86-64 Integer Registers:  Usage Conventions</vt:lpstr>
      <vt:lpstr>Push and Pop instructions</vt:lpstr>
      <vt:lpstr>Register Saving Example #1</vt:lpstr>
      <vt:lpstr>Register Saving Example #2</vt:lpstr>
      <vt:lpstr>Outline</vt:lpstr>
      <vt:lpstr>Recursive Function</vt:lpstr>
      <vt:lpstr>Recursive Function Base Case</vt:lpstr>
      <vt:lpstr>Recursive Function Register Save</vt:lpstr>
      <vt:lpstr>Recursive Function Call Setup</vt:lpstr>
      <vt:lpstr>Recursive Function Call</vt:lpstr>
      <vt:lpstr>Recursive Function Result</vt:lpstr>
      <vt:lpstr>Recursive Function Completion</vt:lpstr>
      <vt:lpstr>Example three recursions in</vt:lpstr>
      <vt:lpstr>x86-64 Procedure Summary</vt:lpstr>
      <vt:lpstr>Outline</vt:lpstr>
      <vt:lpstr>Outline</vt:lpstr>
      <vt:lpstr>x86-64 Stack Frame Example</vt:lpstr>
      <vt:lpstr>Understanding x86-64 Stack Frame</vt:lpstr>
      <vt:lpstr>Understanding x86-64 Stack Frame</vt:lpstr>
      <vt:lpstr>Understanding x86-64 Stack Frame</vt:lpstr>
      <vt:lpstr>Understanding x86-64 Stack Frame</vt:lpstr>
      <vt:lpstr>Understanding x86-64 Stack Frame</vt:lpstr>
      <vt:lpstr>Understanding x86-64 Stack Frame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 Procedures</dc:title>
  <dc:creator>Branden Ghena</dc:creator>
  <cp:lastModifiedBy>Branden Ghena</cp:lastModifiedBy>
  <cp:revision>43</cp:revision>
  <dcterms:created xsi:type="dcterms:W3CDTF">2021-04-27T14:15:38Z</dcterms:created>
  <dcterms:modified xsi:type="dcterms:W3CDTF">2022-01-27T15:26:26Z</dcterms:modified>
</cp:coreProperties>
</file>