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1003" r:id="rId3"/>
    <p:sldId id="264" r:id="rId4"/>
    <p:sldId id="384" r:id="rId5"/>
    <p:sldId id="953" r:id="rId6"/>
    <p:sldId id="967" r:id="rId7"/>
    <p:sldId id="966" r:id="rId8"/>
    <p:sldId id="936" r:id="rId9"/>
    <p:sldId id="937" r:id="rId10"/>
    <p:sldId id="954" r:id="rId11"/>
    <p:sldId id="969" r:id="rId12"/>
    <p:sldId id="998" r:id="rId13"/>
    <p:sldId id="833" r:id="rId14"/>
    <p:sldId id="835" r:id="rId15"/>
    <p:sldId id="877" r:id="rId16"/>
    <p:sldId id="878" r:id="rId17"/>
    <p:sldId id="839" r:id="rId18"/>
    <p:sldId id="972" r:id="rId19"/>
    <p:sldId id="990" r:id="rId20"/>
    <p:sldId id="991" r:id="rId21"/>
    <p:sldId id="992" r:id="rId22"/>
    <p:sldId id="993" r:id="rId23"/>
    <p:sldId id="994" r:id="rId24"/>
    <p:sldId id="999" r:id="rId25"/>
    <p:sldId id="920" r:id="rId26"/>
    <p:sldId id="941" r:id="rId27"/>
    <p:sldId id="842" r:id="rId28"/>
    <p:sldId id="882" r:id="rId29"/>
    <p:sldId id="971" r:id="rId30"/>
    <p:sldId id="970" r:id="rId31"/>
    <p:sldId id="883" r:id="rId32"/>
    <p:sldId id="845" r:id="rId33"/>
    <p:sldId id="973" r:id="rId34"/>
    <p:sldId id="963" r:id="rId35"/>
    <p:sldId id="995" r:id="rId36"/>
    <p:sldId id="996" r:id="rId37"/>
    <p:sldId id="997" r:id="rId38"/>
    <p:sldId id="1000" r:id="rId39"/>
    <p:sldId id="847" r:id="rId40"/>
    <p:sldId id="887" r:id="rId41"/>
    <p:sldId id="975" r:id="rId42"/>
    <p:sldId id="958" r:id="rId43"/>
    <p:sldId id="1001" r:id="rId44"/>
    <p:sldId id="974" r:id="rId45"/>
    <p:sldId id="982" r:id="rId46"/>
    <p:sldId id="984" r:id="rId47"/>
    <p:sldId id="987" r:id="rId48"/>
    <p:sldId id="985" r:id="rId49"/>
    <p:sldId id="988" r:id="rId50"/>
    <p:sldId id="10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003"/>
            <p14:sldId id="264"/>
          </p14:sldIdLst>
        </p14:section>
        <p14:section name="Pointers" id="{C86CF438-B94E-4BDC-875A-00C07E4D4BAA}">
          <p14:sldIdLst>
            <p14:sldId id="384"/>
            <p14:sldId id="953"/>
            <p14:sldId id="967"/>
            <p14:sldId id="966"/>
            <p14:sldId id="936"/>
            <p14:sldId id="937"/>
            <p14:sldId id="954"/>
            <p14:sldId id="969"/>
          </p14:sldIdLst>
        </p14:section>
        <p14:section name="One-Dimensional Arrays" id="{DC4DE9A1-3E0D-415C-84D9-60C359DD811F}">
          <p14:sldIdLst>
            <p14:sldId id="998"/>
            <p14:sldId id="833"/>
            <p14:sldId id="835"/>
            <p14:sldId id="877"/>
            <p14:sldId id="878"/>
            <p14:sldId id="839"/>
            <p14:sldId id="972"/>
            <p14:sldId id="990"/>
            <p14:sldId id="991"/>
            <p14:sldId id="992"/>
            <p14:sldId id="993"/>
            <p14:sldId id="994"/>
          </p14:sldIdLst>
        </p14:section>
        <p14:section name="Multi-Dimensional Arrays" id="{D0FA3A1C-3332-4A21-A63E-9BFD576E1C78}">
          <p14:sldIdLst>
            <p14:sldId id="999"/>
            <p14:sldId id="920"/>
            <p14:sldId id="941"/>
            <p14:sldId id="842"/>
            <p14:sldId id="882"/>
            <p14:sldId id="971"/>
            <p14:sldId id="970"/>
            <p14:sldId id="883"/>
            <p14:sldId id="845"/>
            <p14:sldId id="973"/>
            <p14:sldId id="963"/>
            <p14:sldId id="995"/>
            <p14:sldId id="996"/>
            <p14:sldId id="997"/>
          </p14:sldIdLst>
        </p14:section>
        <p14:section name="Multi-Level Arrays" id="{F46D0B1F-AAA2-48F6-A6E7-C97E49F386D1}">
          <p14:sldIdLst>
            <p14:sldId id="1000"/>
            <p14:sldId id="847"/>
            <p14:sldId id="887"/>
            <p14:sldId id="975"/>
            <p14:sldId id="958"/>
          </p14:sldIdLst>
        </p14:section>
        <p14:section name="Dynamic Arrays" id="{B6DB1EC7-2B06-4958-9DAB-498D98D065F8}">
          <p14:sldIdLst>
            <p14:sldId id="1001"/>
            <p14:sldId id="974"/>
            <p14:sldId id="982"/>
            <p14:sldId id="984"/>
            <p14:sldId id="987"/>
            <p14:sldId id="985"/>
            <p14:sldId id="988"/>
          </p14:sldIdLst>
        </p14:section>
        <p14:section name="Wrapup" id="{29A7F866-9DA9-446B-8359-CE426CB89C7A}">
          <p14:sldIdLst>
            <p14:sldId id="10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8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2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90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5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1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2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9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8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9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14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3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E7976BE-D2A0-443D-BCA7-07E6C2F2C134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A19C-15EE-4B28-94B2-366F8FE2202D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7FCE-CB30-44D7-8923-943EA31413CB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3D05-A423-46CD-A126-135AFF74872A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E85B-1AD1-4743-AE8E-7F19928E9980}" type="datetime1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15AEEC-E4AE-4CED-90A4-675FF15539C2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91385" y="6596063"/>
            <a:ext cx="65616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08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3697C2-0C28-4649-86F3-80257A44D492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Pointers and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global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13EE9-7849-408E-B34F-FE12A63C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$2, 0x2f1f(%rip)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$0x404028,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.data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.align4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@object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.size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.long 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06CF-B5F8-4D56-9D68-CBFEFEEE3F4D}"/>
              </a:ext>
            </a:extLst>
          </p:cNvPr>
          <p:cNvSpPr/>
          <p:nvPr/>
        </p:nvSpPr>
        <p:spPr>
          <a:xfrm>
            <a:off x="6326608" y="1143000"/>
            <a:ext cx="5253786" cy="2308538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20D3A-5CD0-4A1E-9136-71FE63229D07}"/>
              </a:ext>
            </a:extLst>
          </p:cNvPr>
          <p:cNvSpPr/>
          <p:nvPr/>
        </p:nvSpPr>
        <p:spPr>
          <a:xfrm>
            <a:off x="6326608" y="3451537"/>
            <a:ext cx="5253786" cy="2434107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$2,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(%rip)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.data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.align4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@object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.size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.long 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06CF-B5F8-4D56-9D68-CBFEFEEE3F4D}"/>
              </a:ext>
            </a:extLst>
          </p:cNvPr>
          <p:cNvSpPr/>
          <p:nvPr/>
        </p:nvSpPr>
        <p:spPr>
          <a:xfrm>
            <a:off x="8049296" y="2672367"/>
            <a:ext cx="1635617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20D3A-5CD0-4A1E-9136-71FE63229D07}"/>
              </a:ext>
            </a:extLst>
          </p:cNvPr>
          <p:cNvSpPr/>
          <p:nvPr/>
        </p:nvSpPr>
        <p:spPr>
          <a:xfrm>
            <a:off x="7276564" y="3029757"/>
            <a:ext cx="1770844" cy="35738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2578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$2, 0x2f1f(%rip)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$0x404028,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.data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.align4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@object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.size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.long 15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CDE6E-E9E0-46B6-A259-B381C30BD1F1}"/>
              </a:ext>
            </a:extLst>
          </p:cNvPr>
          <p:cNvSpPr/>
          <p:nvPr/>
        </p:nvSpPr>
        <p:spPr>
          <a:xfrm>
            <a:off x="2305318" y="2672367"/>
            <a:ext cx="1019577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BDB1E-62C7-436F-BC6C-A972F19EF649}"/>
              </a:ext>
            </a:extLst>
          </p:cNvPr>
          <p:cNvSpPr/>
          <p:nvPr/>
        </p:nvSpPr>
        <p:spPr>
          <a:xfrm>
            <a:off x="1532586" y="3029756"/>
            <a:ext cx="1481070" cy="35738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5AC23B-B3D5-452B-8464-1FB14009366F}"/>
              </a:ext>
            </a:extLst>
          </p:cNvPr>
          <p:cNvSpPr txBox="1"/>
          <p:nvPr/>
        </p:nvSpPr>
        <p:spPr>
          <a:xfrm>
            <a:off x="4385256" y="313614"/>
            <a:ext cx="578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are the same code.</a:t>
            </a:r>
            <a:br>
              <a:rPr lang="en-US" sz="2400" dirty="0"/>
            </a:br>
            <a:r>
              <a:rPr lang="en-US" sz="2400" dirty="0"/>
              <a:t>One just uses a name for the constant.</a:t>
            </a:r>
          </a:p>
        </p:txBody>
      </p:sp>
    </p:spTree>
    <p:extLst>
      <p:ext uri="{BB962C8B-B14F-4D97-AF65-F5344CB8AC3E}">
        <p14:creationId xmlns:p14="http://schemas.microsoft.com/office/powerpoint/2010/main" val="31225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b="1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263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One-Dimensional </a:t>
            </a:r>
            <a:r>
              <a:rPr lang="en-US" dirty="0"/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  // e.g.,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A[4];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in memory of </a:t>
            </a:r>
            <a:r>
              <a:rPr lang="en-US" i="1" u="sng" dirty="0">
                <a:latin typeface="Calibri" pitchFamily="-96" charset="0"/>
              </a:rPr>
              <a:t>L</a:t>
            </a:r>
            <a:r>
              <a:rPr lang="en-US" u="sng" dirty="0">
                <a:latin typeface="Calibri" pitchFamily="-96" charset="0"/>
              </a:rPr>
              <a:t> * </a:t>
            </a:r>
            <a:r>
              <a:rPr lang="en-US" b="1" u="sng" dirty="0" err="1">
                <a:latin typeface="Courier New" pitchFamily="-96" charset="0"/>
              </a:rPr>
              <a:t>sizeof</a:t>
            </a:r>
            <a:r>
              <a:rPr lang="en-US" u="sng" dirty="0">
                <a:latin typeface="Courier New" pitchFamily="-96" charset="0"/>
              </a:rPr>
              <a:t>(</a:t>
            </a:r>
            <a:r>
              <a:rPr lang="en-US" i="1" u="sng" dirty="0">
                <a:latin typeface="Calibri" pitchFamily="-96" charset="0"/>
              </a:rPr>
              <a:t>T</a:t>
            </a:r>
            <a:r>
              <a:rPr lang="en-US" u="sng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145355" y="2852936"/>
            <a:ext cx="15424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s[12];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581400" y="2902148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+ 12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2392217" y="3687961"/>
            <a:ext cx="129554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 err="1">
                <a:latin typeface="Courier New" pitchFamily="-96" charset="0"/>
              </a:rPr>
              <a:t>int</a:t>
            </a:r>
            <a:r>
              <a:rPr lang="en-US" sz="1600" dirty="0">
                <a:latin typeface="Courier New" pitchFamily="-96" charset="0"/>
              </a:rPr>
              <a:t> v[5];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581400" y="373558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+ 4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+ 12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+ 20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2021923" y="4502348"/>
            <a:ext cx="16658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581401" y="457061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+ 24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2145353" y="5383411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char* p[3];</a:t>
            </a: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3585415" y="5436716"/>
            <a:ext cx="6399213" cy="747712"/>
            <a:chOff x="2515700" y="4343402"/>
            <a:chExt cx="6399700" cy="747713"/>
          </a:xfrm>
        </p:grpSpPr>
        <p:grpSp>
          <p:nvGrpSpPr>
            <p:cNvPr id="87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101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02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03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88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+ 24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91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06447-94E0-44CF-894B-A7F0E208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Placing arrays at addresses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4964438"/>
            <a:ext cx="10972800" cy="1207761"/>
          </a:xfrm>
        </p:spPr>
        <p:txBody>
          <a:bodyPr/>
          <a:lstStyle/>
          <a:p>
            <a:r>
              <a:rPr lang="en-US" dirty="0"/>
              <a:t>Each array is allocated in contiguous 20 byte blocks</a:t>
            </a:r>
          </a:p>
          <a:p>
            <a:pPr lvl="1"/>
            <a:r>
              <a:rPr lang="en-US" dirty="0"/>
              <a:t>But no guarantee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curly[]</a:t>
            </a:r>
            <a:r>
              <a:rPr lang="en-US" dirty="0"/>
              <a:t> will be right 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!</a:t>
            </a:r>
            <a:endParaRPr lang="en-US" dirty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7595" y="1090605"/>
            <a:ext cx="4924425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curly = { 0, 2, 1, 3, 9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moe</a:t>
            </a:r>
            <a:r>
              <a:rPr lang="en-US" dirty="0">
                <a:latin typeface="Courier New" pitchFamily="-96" charset="0"/>
              </a:rPr>
              <a:t>  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607595" y="2187575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790408" y="2235201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09183" y="2989263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curly;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791995" y="3036887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607595" y="3827463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moe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790408" y="3875087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80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84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88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92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96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100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09AA2-1905-47E5-ACDC-72BDCF86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 Access and Pointer Arithmetic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2048786"/>
          </a:xfrm>
        </p:spPr>
        <p:txBody>
          <a:bodyPr>
            <a:noAutofit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sz="2400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</a:tabLst>
            </a:pPr>
            <a:r>
              <a:rPr lang="en-US" sz="2000" i="1" dirty="0">
                <a:latin typeface="Calibri" pitchFamily="-96" charset="0"/>
              </a:rPr>
              <a:t>T</a:t>
            </a:r>
            <a:r>
              <a:rPr lang="en-US" sz="2000" dirty="0">
                <a:latin typeface="Calibri" pitchFamily="-96" charset="0"/>
              </a:rPr>
              <a:t>  </a:t>
            </a:r>
            <a:r>
              <a:rPr lang="en-US" sz="2000" b="1" dirty="0">
                <a:latin typeface="Courier New" pitchFamily="-96" charset="0"/>
              </a:rPr>
              <a:t>A[</a:t>
            </a:r>
            <a:r>
              <a:rPr lang="en-US" sz="2000" i="1" dirty="0">
                <a:latin typeface="Calibri" pitchFamily="-96" charset="0"/>
              </a:rPr>
              <a:t>L</a:t>
            </a:r>
            <a:r>
              <a:rPr lang="en-US" sz="2000" b="1" dirty="0">
                <a:latin typeface="Courier New" pitchFamily="-96" charset="0"/>
              </a:rPr>
              <a:t>];</a:t>
            </a:r>
            <a:endParaRPr lang="en-US" sz="2000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sz="2000" dirty="0">
                <a:latin typeface="Calibri" pitchFamily="-96" charset="0"/>
              </a:rPr>
              <a:t>Identifier </a:t>
            </a:r>
            <a:r>
              <a:rPr lang="en-US" sz="2000" b="1" dirty="0">
                <a:latin typeface="Courier New" pitchFamily="-96" charset="0"/>
              </a:rPr>
              <a:t>A</a:t>
            </a:r>
            <a:r>
              <a:rPr lang="en-US" sz="2000" dirty="0">
                <a:latin typeface="Calibri" pitchFamily="-96" charset="0"/>
              </a:rPr>
              <a:t> can be used as a pointer to array element 0: </a:t>
            </a:r>
            <a:r>
              <a:rPr lang="en-US" sz="2000" b="1" dirty="0">
                <a:latin typeface="Courier New" pitchFamily="-96" charset="0"/>
              </a:rPr>
              <a:t>A</a:t>
            </a:r>
            <a:r>
              <a:rPr lang="en-US" sz="2000" dirty="0">
                <a:latin typeface="Calibri" pitchFamily="-96" charset="0"/>
              </a:rPr>
              <a:t> is of type </a:t>
            </a:r>
            <a:r>
              <a:rPr lang="en-US" sz="2000" i="1" dirty="0">
                <a:latin typeface="Calibri" pitchFamily="-96" charset="0"/>
              </a:rPr>
              <a:t>T*</a:t>
            </a: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sz="2000" b="1" i="1" dirty="0">
                <a:latin typeface="Calibri" pitchFamily="-96" charset="0"/>
              </a:rPr>
              <a:t>Warning</a:t>
            </a:r>
            <a:r>
              <a:rPr lang="en-US" sz="2000" dirty="0">
                <a:latin typeface="Calibri" pitchFamily="-96" charset="0"/>
              </a:rPr>
              <a:t>: in C arrays count # of elements, but in assembly they count # of bytes!</a:t>
            </a:r>
          </a:p>
          <a:p>
            <a:pPr marL="623888" lvl="1" indent="-223838" defTabSz="895350">
              <a:tabLst>
                <a:tab pos="1943100" algn="l"/>
                <a:tab pos="3660775" algn="l"/>
              </a:tabLst>
            </a:pPr>
            <a:endParaRPr lang="en-US" sz="2000" dirty="0">
              <a:latin typeface="Calibri" pitchFamily="-96" charset="0"/>
            </a:endParaRPr>
          </a:p>
          <a:p>
            <a:pPr marL="400050" lvl="1" indent="0" defTabSz="895350">
              <a:buNone/>
              <a:tabLst>
                <a:tab pos="1943100" algn="l"/>
                <a:tab pos="3660775" algn="l"/>
              </a:tabLst>
            </a:pPr>
            <a:endParaRPr lang="en-US" sz="2000" dirty="0">
              <a:latin typeface="Calibri" pitchFamily="-96" charset="0"/>
            </a:endParaRPr>
          </a:p>
          <a:p>
            <a:pPr marL="400050" lvl="1" indent="0" defTabSz="895350">
              <a:buNone/>
              <a:tabLst>
                <a:tab pos="1943100" algn="l"/>
                <a:tab pos="3660775" algn="l"/>
              </a:tabLst>
            </a:pPr>
            <a:endParaRPr lang="en-US" sz="2000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sz="2400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endParaRPr lang="en-US" sz="1800" b="1" dirty="0">
              <a:latin typeface="Courier New" pitchFamily="-96" charset="0"/>
            </a:endParaRP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</a:t>
            </a: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[2]</a:t>
            </a:r>
            <a:r>
              <a:rPr lang="en-US" sz="1800" b="1" dirty="0">
                <a:latin typeface="Calibri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600" b="1" dirty="0">
                <a:latin typeface="Calibri" pitchFamily="-96" charset="0"/>
              </a:rPr>
              <a:t>	</a:t>
            </a:r>
            <a:endParaRPr lang="en-US" sz="16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946" y="2825073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558" y="2872697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5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+ 4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+ 8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+ 12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+ 16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+ 20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F731F-23AF-4187-AE70-371B300E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41A7C17-FE5C-40BB-BAC7-C181C2338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70" y="4063087"/>
            <a:ext cx="8155405" cy="248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960438" lvl="2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	int*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alibri" pitchFamily="-96" charset="0"/>
              </a:rPr>
              <a:t>		</a:t>
            </a:r>
            <a:r>
              <a:rPr lang="en-US" sz="1800" b="1" dirty="0">
                <a:latin typeface="Courier New" pitchFamily="-96" charset="0"/>
              </a:rPr>
              <a:t>int*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??	No array bounds checking!!!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alibri" pitchFamily="-96" charset="0"/>
              </a:rPr>
              <a:t>		</a:t>
            </a:r>
            <a:r>
              <a:rPr lang="en-US" sz="1800" b="1" dirty="0">
                <a:latin typeface="Courier New" pitchFamily="-96" charset="0"/>
              </a:rPr>
              <a:t>int*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One-Dimensional </a:t>
            </a:r>
            <a:r>
              <a:rPr lang="en-US" dirty="0">
                <a:latin typeface="Calibri" pitchFamily="-96" charset="0"/>
              </a:rPr>
              <a:t>Array Accessing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5A68-B038-4957-9680-93C7D768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470" y="2586124"/>
            <a:ext cx="4736629" cy="358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/>
              <a:t> -&gt; starting address of array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/>
              <a:t> -&gt; array index</a:t>
            </a:r>
          </a:p>
          <a:p>
            <a:r>
              <a:rPr lang="en-US" sz="2000" dirty="0"/>
              <a:t>Desired digit at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+ 4*%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Use memory addressing!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(%rdi,%rsi,4)</a:t>
            </a:r>
          </a:p>
          <a:p>
            <a:endParaRPr lang="en-US" sz="2000" dirty="0"/>
          </a:p>
          <a:p>
            <a:r>
              <a:rPr lang="en-US" sz="2000" dirty="0"/>
              <a:t>This is memory accesses have a scale!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D(Rb, Ri, s)</a:t>
            </a:r>
          </a:p>
          <a:p>
            <a:pPr lvl="1"/>
            <a:r>
              <a:rPr lang="en-US" sz="2000" dirty="0"/>
              <a:t>Scale 1, 2, 4, or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BC35-1493-4532-BD72-AC1DC7E5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691122" y="2225006"/>
            <a:ext cx="58372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get_digit</a:t>
            </a:r>
            <a:r>
              <a:rPr lang="en-US" dirty="0">
                <a:latin typeface="Courier New" pitchFamily="-96" charset="0"/>
              </a:rPr>
              <a:t>(int[5]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729160" y="3698301"/>
            <a:ext cx="5837210" cy="1474763"/>
          </a:xfrm>
          <a:prstGeom prst="rect">
            <a:avLst/>
          </a:prstGeom>
          <a:solidFill>
            <a:srgbClr val="CDF1C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b="1" dirty="0" err="1">
                <a:latin typeface="Courier New" pitchFamily="-96" charset="0"/>
              </a:rPr>
              <a:t>get_digit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rdi</a:t>
            </a:r>
            <a:r>
              <a:rPr lang="en-US" dirty="0">
                <a:latin typeface="Courier New" pitchFamily="-96" charset="0"/>
              </a:rPr>
              <a:t> = </a:t>
            </a:r>
            <a:r>
              <a:rPr lang="en-US" dirty="0" err="1">
                <a:latin typeface="Courier New" pitchFamily="-96" charset="0"/>
              </a:rPr>
              <a:t>larry</a:t>
            </a:r>
            <a:endParaRPr lang="en-US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rsi</a:t>
            </a:r>
            <a:r>
              <a:rPr lang="en-US" dirty="0">
                <a:latin typeface="Courier New" pitchFamily="-96" charset="0"/>
              </a:rPr>
              <a:t> = digit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</a:t>
            </a:r>
            <a:r>
              <a:rPr lang="en-US" b="1" dirty="0" err="1">
                <a:latin typeface="Courier New" pitchFamily="-96" charset="0"/>
              </a:rPr>
              <a:t>movl</a:t>
            </a:r>
            <a:r>
              <a:rPr lang="en-US" b="1" dirty="0">
                <a:latin typeface="Courier New" pitchFamily="-96" charset="0"/>
              </a:rPr>
              <a:t> (%rdi,%rsi,4),%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dirty="0">
                <a:latin typeface="Courier New" pitchFamily="-96" charset="0"/>
              </a:rPr>
              <a:t>   # z[digit]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b="1" dirty="0">
                <a:latin typeface="Courier New" pitchFamily="-96" charset="0"/>
              </a:rPr>
              <a:t>  </a:t>
            </a:r>
            <a:r>
              <a:rPr lang="en-US" b="1" dirty="0" err="1">
                <a:latin typeface="Courier New" pitchFamily="-96" charset="0"/>
              </a:rPr>
              <a:t>retq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607595" y="1287973"/>
            <a:ext cx="19836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ourier New" pitchFamily="-96" charset="0"/>
              </a:rPr>
              <a:t>int[5]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540471" y="1335599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One-Dimensional </a:t>
            </a:r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00500" y="1357299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  <a:r>
              <a:rPr lang="en-US" dirty="0" err="1">
                <a:latin typeface="Courier New" pitchFamily="-96" charset="0"/>
              </a:rPr>
              <a:t>zincr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*z)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for (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= 0;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&lt; 4;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z[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3592" y="3284984"/>
            <a:ext cx="7099722" cy="31367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 err="1">
                <a:latin typeface="Courier New" pitchFamily="49" charset="0"/>
              </a:rPr>
              <a:t>zincr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$0, %</a:t>
            </a:r>
            <a:r>
              <a:rPr lang="cs-CZ" dirty="0" err="1">
                <a:latin typeface="Courier New" pitchFamily="49" charset="0"/>
              </a:rPr>
              <a:t>eax</a:t>
            </a:r>
            <a:r>
              <a:rPr lang="cs-CZ" dirty="0">
                <a:latin typeface="Courier New" pitchFamily="49" charset="0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jmp</a:t>
            </a:r>
            <a:r>
              <a:rPr lang="cs-CZ" dirty="0">
                <a:latin typeface="Courier New" pitchFamily="49" charset="0"/>
              </a:rPr>
              <a:t>     .L3               #  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.L4: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</a:rPr>
              <a:t>addl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addq</a:t>
            </a:r>
            <a:r>
              <a:rPr lang="cs-CZ" dirty="0">
                <a:latin typeface="Courier New" pitchFamily="49" charset="0"/>
              </a:rPr>
              <a:t>    $1,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.L3:                        # </a:t>
            </a:r>
            <a:r>
              <a:rPr lang="cs-CZ" dirty="0" err="1">
                <a:latin typeface="Courier New" pitchFamily="49" charset="0"/>
              </a:rPr>
              <a:t>middle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cmpq</a:t>
            </a:r>
            <a:r>
              <a:rPr lang="cs-CZ" dirty="0">
                <a:latin typeface="Courier New" pitchFamily="49" charset="0"/>
              </a:rPr>
              <a:t>    $4,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jbe</a:t>
            </a:r>
            <a:r>
              <a:rPr lang="cs-CZ" dirty="0">
                <a:latin typeface="Courier New" pitchFamily="49" charset="0"/>
              </a:rPr>
              <a:t>     .L4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i&lt;=4,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retq</a:t>
            </a:r>
            <a:endParaRPr lang="cs-CZ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828800" y="4869730"/>
            <a:ext cx="882824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692FB-CDF4-4E33-9E03-2D814BDA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Source:</a:t>
            </a:r>
            <a:r>
              <a:rPr lang="cs-CZ" dirty="0">
                <a:latin typeface="Courier New" pitchFamily="49" charset="0"/>
              </a:rPr>
              <a:t>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Source:</a:t>
            </a:r>
            <a:r>
              <a:rPr lang="cs-CZ" dirty="0">
                <a:latin typeface="Courier New" pitchFamily="49" charset="0"/>
              </a:rPr>
              <a:t>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6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A534-9797-43C0-B021-8BB3CEC1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D3B1-4004-4927-AF0E-3AA80B3F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</a:t>
            </a:r>
          </a:p>
          <a:p>
            <a:pPr lvl="1"/>
            <a:r>
              <a:rPr lang="en-US" dirty="0"/>
              <a:t>Start now if you haven’t yet!!</a:t>
            </a:r>
          </a:p>
          <a:p>
            <a:pPr lvl="1"/>
            <a:r>
              <a:rPr lang="en-US" dirty="0"/>
              <a:t>Starting next week is going to go poorly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Canvas has a link to GDB Tutorials</a:t>
            </a:r>
          </a:p>
          <a:p>
            <a:endParaRPr lang="en-US" dirty="0"/>
          </a:p>
          <a:p>
            <a:r>
              <a:rPr lang="en-US" dirty="0" err="1"/>
              <a:t>Campuswire</a:t>
            </a:r>
            <a:r>
              <a:rPr lang="en-US" dirty="0"/>
              <a:t> has some useful notes posts</a:t>
            </a:r>
          </a:p>
          <a:p>
            <a:pPr lvl="1"/>
            <a:r>
              <a:rPr lang="en-US" dirty="0"/>
              <a:t>Category: Bomb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52B42-7947-4597-94C5-872EB147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Source:</a:t>
            </a:r>
            <a:r>
              <a:rPr lang="cs-CZ" dirty="0">
                <a:latin typeface="Courier New" pitchFamily="49" charset="0"/>
              </a:rPr>
              <a:t>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 </a:t>
            </a:r>
            <a:endParaRPr lang="en-US" dirty="0"/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Source:</a:t>
            </a:r>
            <a:r>
              <a:rPr lang="cs-CZ" dirty="0">
                <a:latin typeface="Courier New" pitchFamily="49" charset="0"/>
              </a:rPr>
              <a:t>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 </a:t>
            </a:r>
            <a:endParaRPr lang="en-US" dirty="0"/>
          </a:p>
          <a:p>
            <a:pPr lvl="1"/>
            <a:r>
              <a:rPr lang="en-US" dirty="0"/>
              <a:t>bool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 </a:t>
            </a:r>
            <a:endParaRPr lang="en-US" dirty="0"/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Source:</a:t>
            </a:r>
            <a:r>
              <a:rPr lang="cs-CZ" dirty="0">
                <a:latin typeface="Courier New" pitchFamily="49" charset="0"/>
              </a:rPr>
              <a:t>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bool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char*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8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</a:rPr>
              <a:t>Source:</a:t>
            </a:r>
            <a:r>
              <a:rPr lang="cs-CZ" dirty="0">
                <a:latin typeface="Courier New" pitchFamily="49" charset="0"/>
              </a:rPr>
              <a:t>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bool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char*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8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unsigned int	 Nothing. Still 4 bytes. add works the same on sign/unsigned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b="1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485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Multidimensional (Nested) </a:t>
            </a:r>
            <a:r>
              <a:rPr lang="en-US" dirty="0">
                <a:latin typeface="Calibri" pitchFamily="-96" charset="0"/>
              </a:rPr>
              <a:t>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3469600"/>
            <a:ext cx="11395515" cy="27026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Let’s decipher 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[4]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[5]</a:t>
            </a:r>
            <a:r>
              <a:rPr lang="en-US" dirty="0">
                <a:latin typeface="Calibri" pitchFamily="-96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b="1" dirty="0"/>
              <a:t> </a:t>
            </a:r>
            <a:r>
              <a:rPr lang="en-US" dirty="0"/>
              <a:t>is an array of </a:t>
            </a:r>
            <a:r>
              <a:rPr lang="en-US" b="1" dirty="0"/>
              <a:t>4</a:t>
            </a:r>
            <a:r>
              <a:rPr lang="en-US" dirty="0"/>
              <a:t> elements, allocated contiguously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ord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[4]</a:t>
            </a:r>
            <a:r>
              <a:rPr lang="en-US" b="1" dirty="0">
                <a:latin typeface="Courier New" pitchFamily="-96" charset="0"/>
              </a:rPr>
              <a:t>[5]</a:t>
            </a:r>
            <a:r>
              <a:rPr lang="en-US" dirty="0">
                <a:latin typeface="Calibri" pitchFamily="-96" charset="0"/>
              </a:rPr>
              <a:t>: </a:t>
            </a:r>
            <a:r>
              <a:rPr lang="en-US" dirty="0"/>
              <a:t>Each element is an array of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/>
              <a:t>’s</a:t>
            </a:r>
            <a:r>
              <a:rPr lang="en-US" dirty="0"/>
              <a:t>, allocated contiguously</a:t>
            </a:r>
          </a:p>
          <a:p>
            <a:pPr lvl="1"/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“Row-Major” ordering of all elements guaranteed</a:t>
            </a:r>
          </a:p>
          <a:p>
            <a:pPr lvl="1"/>
            <a:r>
              <a:rPr lang="en-US" dirty="0">
                <a:latin typeface="Calibri" pitchFamily="-96" charset="0"/>
              </a:rPr>
              <a:t>Entire row (all columns in it) will be placed in memory before the next row starts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759029" y="1124744"/>
            <a:ext cx="3431364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itchFamily="-96" charset="0"/>
              </a:rPr>
              <a:t>int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/* 4 rows, 5 cols */ 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{{1, 5, 2, 0, 6 },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882538" y="992513"/>
            <a:ext cx="22177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5119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4890482" y="2300972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6643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6414482" y="2300972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8167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7870220" y="2300972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9691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9394220" y="2300972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11215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10918220" y="2300972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119082" y="1386572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643082" y="1386572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8167082" y="1386572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9691082" y="1381810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5119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6643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8167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9691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287337" y="1717838"/>
            <a:ext cx="2112685" cy="26551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287336" y="2268050"/>
            <a:ext cx="2112685" cy="26653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87337" y="2552840"/>
            <a:ext cx="2112684" cy="26644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15917" y="3969422"/>
            <a:ext cx="1184857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30949" y="4329462"/>
            <a:ext cx="68496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000774" y="4322128"/>
            <a:ext cx="528036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F941B-B78F-455F-86F0-05A9C4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14BA20-E88B-4AC4-8988-437723611610}"/>
              </a:ext>
            </a:extLst>
          </p:cNvPr>
          <p:cNvSpPr/>
          <p:nvPr/>
        </p:nvSpPr>
        <p:spPr bwMode="auto">
          <a:xfrm>
            <a:off x="1267445" y="2002538"/>
            <a:ext cx="2112685" cy="265511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1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90AB3433-E155-4047-AAA4-C38F23F4B467}"/>
              </a:ext>
            </a:extLst>
          </p:cNvPr>
          <p:cNvSpPr txBox="1">
            <a:spLocks/>
          </p:cNvSpPr>
          <p:nvPr/>
        </p:nvSpPr>
        <p:spPr>
          <a:xfrm>
            <a:off x="607595" y="914400"/>
            <a:ext cx="5342682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kern="0" dirty="0">
                <a:latin typeface="Calibri" pitchFamily="-96" charset="0"/>
              </a:rPr>
              <a:t>T</a:t>
            </a:r>
            <a:r>
              <a:rPr lang="en-US" kern="0" dirty="0">
                <a:latin typeface="Calibri" pitchFamily="-96" charset="0"/>
              </a:rPr>
              <a:t>   </a:t>
            </a:r>
            <a:r>
              <a:rPr lang="en-US" b="1" kern="0" dirty="0">
                <a:latin typeface="Courier New" pitchFamily="-96" charset="0"/>
              </a:rPr>
              <a:t>A</a:t>
            </a:r>
            <a:r>
              <a:rPr lang="en-US" kern="0" dirty="0">
                <a:latin typeface="Courier New" pitchFamily="-96" charset="0"/>
              </a:rPr>
              <a:t>[</a:t>
            </a:r>
            <a:r>
              <a:rPr lang="en-US" i="1" kern="0" dirty="0">
                <a:latin typeface="Calibri" pitchFamily="-96" charset="0"/>
              </a:rPr>
              <a:t>R</a:t>
            </a:r>
            <a:r>
              <a:rPr lang="en-US" kern="0" dirty="0">
                <a:latin typeface="Courier New" pitchFamily="-96" charset="0"/>
              </a:rPr>
              <a:t>][</a:t>
            </a:r>
            <a:r>
              <a:rPr lang="en-US" i="1" kern="0" dirty="0">
                <a:latin typeface="Calibri" pitchFamily="-96" charset="0"/>
              </a:rPr>
              <a:t>C</a:t>
            </a:r>
            <a:r>
              <a:rPr lang="en-US" kern="0" dirty="0">
                <a:latin typeface="Courier New" pitchFamily="-96" charset="0"/>
              </a:rPr>
              <a:t>];</a:t>
            </a:r>
            <a:endParaRPr lang="en-US" kern="0" dirty="0">
              <a:latin typeface="Calibri" pitchFamily="-96" charset="0"/>
            </a:endParaRPr>
          </a:p>
          <a:p>
            <a:pPr lvl="1"/>
            <a:r>
              <a:rPr lang="en-US" kern="0" dirty="0">
                <a:latin typeface="Calibri" pitchFamily="-96" charset="0"/>
              </a:rPr>
              <a:t>2D array of data type </a:t>
            </a:r>
            <a:r>
              <a:rPr lang="en-US" i="1" kern="0" dirty="0">
                <a:latin typeface="Calibri" pitchFamily="-96" charset="0"/>
              </a:rPr>
              <a:t>T</a:t>
            </a:r>
            <a:endParaRPr lang="en-US" kern="0" dirty="0">
              <a:latin typeface="Calibri" pitchFamily="-96" charset="0"/>
            </a:endParaRPr>
          </a:p>
          <a:p>
            <a:pPr lvl="1"/>
            <a:r>
              <a:rPr lang="en-US" i="1" kern="0" dirty="0">
                <a:latin typeface="Calibri" pitchFamily="-96" charset="0"/>
              </a:rPr>
              <a:t>R</a:t>
            </a:r>
            <a:r>
              <a:rPr lang="en-US" kern="0" dirty="0">
                <a:latin typeface="Calibri" pitchFamily="-96" charset="0"/>
              </a:rPr>
              <a:t> rows, </a:t>
            </a:r>
            <a:r>
              <a:rPr lang="en-US" i="1" kern="0" dirty="0">
                <a:latin typeface="Calibri" pitchFamily="-96" charset="0"/>
              </a:rPr>
              <a:t>C</a:t>
            </a:r>
            <a:r>
              <a:rPr lang="en-US" kern="0" dirty="0">
                <a:latin typeface="Calibri" pitchFamily="-96" charset="0"/>
              </a:rPr>
              <a:t> columns</a:t>
            </a:r>
          </a:p>
          <a:p>
            <a:pPr lvl="1"/>
            <a:r>
              <a:rPr lang="en-US" kern="0" dirty="0">
                <a:latin typeface="Calibri" pitchFamily="-96" charset="0"/>
              </a:rPr>
              <a:t>Type </a:t>
            </a:r>
            <a:r>
              <a:rPr lang="en-US" i="1" kern="0" dirty="0">
                <a:latin typeface="Calibri" pitchFamily="-96" charset="0"/>
              </a:rPr>
              <a:t>T</a:t>
            </a:r>
            <a:r>
              <a:rPr lang="en-US" kern="0" dirty="0">
                <a:latin typeface="Calibri" pitchFamily="-96" charset="0"/>
              </a:rPr>
              <a:t> element requires </a:t>
            </a:r>
            <a:r>
              <a:rPr lang="en-US" i="1" kern="0" dirty="0">
                <a:latin typeface="Calibri" pitchFamily="-96" charset="0"/>
              </a:rPr>
              <a:t>K</a:t>
            </a:r>
            <a:r>
              <a:rPr lang="en-US" kern="0" dirty="0">
                <a:latin typeface="Calibri" pitchFamily="-96" charset="0"/>
              </a:rPr>
              <a:t> bytes</a:t>
            </a:r>
          </a:p>
          <a:p>
            <a:r>
              <a:rPr lang="en-US" kern="0" dirty="0">
                <a:latin typeface="Calibri" pitchFamily="-96" charset="0"/>
              </a:rPr>
              <a:t>Types</a:t>
            </a:r>
          </a:p>
          <a:p>
            <a:pPr lvl="1"/>
            <a:r>
              <a:rPr lang="en-US" i="1" kern="0" dirty="0">
                <a:latin typeface="Calibri" pitchFamily="-96" charset="0"/>
              </a:rPr>
              <a:t>What is A?	T [R] [C] -&gt; T**</a:t>
            </a:r>
          </a:p>
          <a:p>
            <a:pPr lvl="1"/>
            <a:r>
              <a:rPr lang="en-US" i="1" kern="0" dirty="0">
                <a:latin typeface="Calibri" pitchFamily="-96" charset="0"/>
              </a:rPr>
              <a:t>What is A[</a:t>
            </a:r>
            <a:r>
              <a:rPr lang="en-US" i="1" kern="0" dirty="0" err="1">
                <a:latin typeface="Calibri" pitchFamily="-96" charset="0"/>
              </a:rPr>
              <a:t>i</a:t>
            </a:r>
            <a:r>
              <a:rPr lang="en-US" i="1" kern="0" dirty="0">
                <a:latin typeface="Calibri" pitchFamily="-96" charset="0"/>
              </a:rPr>
              <a:t>]?	T [C]	  -&gt; T*</a:t>
            </a:r>
          </a:p>
          <a:p>
            <a:pPr lvl="1"/>
            <a:r>
              <a:rPr lang="en-US" i="1" kern="0" dirty="0">
                <a:latin typeface="Calibri" pitchFamily="-96" charset="0"/>
              </a:rPr>
              <a:t>What is A[</a:t>
            </a:r>
            <a:r>
              <a:rPr lang="en-US" i="1" kern="0" dirty="0" err="1">
                <a:latin typeface="Calibri" pitchFamily="-96" charset="0"/>
              </a:rPr>
              <a:t>i</a:t>
            </a:r>
            <a:r>
              <a:rPr lang="en-US" i="1" kern="0" dirty="0">
                <a:latin typeface="Calibri" pitchFamily="-96" charset="0"/>
              </a:rPr>
              <a:t>][j]?	T</a:t>
            </a:r>
            <a:endParaRPr lang="en-US" kern="0" dirty="0">
              <a:latin typeface="Calibri" pitchFamily="-96" charset="0"/>
            </a:endParaRPr>
          </a:p>
          <a:p>
            <a:r>
              <a:rPr lang="en-US" kern="0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kern="0" dirty="0">
                <a:latin typeface="Calibri" pitchFamily="-96" charset="0"/>
              </a:rPr>
              <a:t>Row-Major</a:t>
            </a:r>
            <a:br>
              <a:rPr lang="en-US" kern="0" dirty="0">
                <a:latin typeface="Calibri" pitchFamily="-96" charset="0"/>
              </a:rPr>
            </a:br>
            <a:r>
              <a:rPr lang="en-US" kern="0" dirty="0">
                <a:latin typeface="Calibri" pitchFamily="-96" charset="0"/>
              </a:rPr>
              <a:t>Ordering</a:t>
            </a:r>
          </a:p>
          <a:p>
            <a:endParaRPr lang="en-US" dirty="0"/>
          </a:p>
        </p:txBody>
      </p:sp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Multidimensional (Nested)</a:t>
            </a:r>
            <a:r>
              <a:rPr lang="en-US" dirty="0">
                <a:latin typeface="Calibri" pitchFamily="-96" charset="0"/>
              </a:rPr>
              <a:t> Arrays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6400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b="1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b="1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="1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="1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78936" y="6202362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 dirty="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333480" y="493038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3333480" y="599718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11563080" y="599718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3333480" y="614958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6381480" y="594953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4*R*C</a:t>
            </a:r>
            <a:r>
              <a:rPr lang="en-US">
                <a:latin typeface="Calibri" pitchFamily="-96" charset="0"/>
              </a:rPr>
              <a:t>  Bytes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0" y="1397752"/>
            <a:ext cx="3733800" cy="288032"/>
          </a:xfrm>
          <a:prstGeom prst="rect">
            <a:avLst/>
          </a:prstGeom>
          <a:solidFill>
            <a:srgbClr val="FF9999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559877" y="2919014"/>
            <a:ext cx="3727123" cy="28803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626C2-1075-4082-A55B-AB853F9F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7160652" y="4983431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To figure out how to get the element we want</a:t>
            </a:r>
          </a:p>
          <a:p>
            <a:pPr lvl="1"/>
            <a:r>
              <a:rPr lang="en-US" dirty="0">
                <a:latin typeface="Calibri" pitchFamily="-96" charset="0"/>
              </a:rPr>
              <a:t>Let’s first figure out how to get the row we want (its starting address)</a:t>
            </a:r>
          </a:p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dirty="0">
                <a:latin typeface="Calibri" pitchFamily="-96" charset="0"/>
              </a:rPr>
              <a:t> (row) 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of type </a:t>
            </a:r>
            <a:r>
              <a:rPr lang="en-US" i="1" dirty="0">
                <a:latin typeface="Calibri" pitchFamily="-96" charset="0"/>
              </a:rPr>
              <a:t>T </a:t>
            </a:r>
            <a:r>
              <a:rPr lang="en-US" dirty="0">
                <a:latin typeface="Calibri" pitchFamily="-96" charset="0"/>
              </a:rPr>
              <a:t>requires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dirty="0">
                <a:latin typeface="Calibri" pitchFamily="-96" charset="0"/>
              </a:rPr>
              <a:t> 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5027052" y="4450031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8075052" y="4450031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4036452" y="4983431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1707591" y="6194694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1902852" y="597403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5027052" y="597403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1902852" y="4450031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7922652" y="6191519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Courier New" pitchFamily="-96" charset="0"/>
              </a:rPr>
              <a:t>A+(R-1)*C*4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8075052" y="597403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1794902" y="3905519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789324" y="6137767"/>
            <a:ext cx="122264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A+</a:t>
            </a:r>
            <a:r>
              <a:rPr lang="en-US" dirty="0" err="1">
                <a:solidFill>
                  <a:schemeClr val="bg1"/>
                </a:solidFill>
                <a:latin typeface="Courier New" pitchFamily="-96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itchFamily="-96" charset="0"/>
              </a:rPr>
              <a:t>*C*4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4790812" y="6137767"/>
            <a:ext cx="122264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A+i</a:t>
            </a:r>
            <a:r>
              <a:rPr lang="en-US" dirty="0">
                <a:latin typeface="Courier New" pitchFamily="-96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urier New" pitchFamily="-96" charset="0"/>
              </a:rPr>
              <a:t>C*4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790812" y="6137767"/>
            <a:ext cx="122264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A+i</a:t>
            </a:r>
            <a:r>
              <a:rPr lang="en-US" dirty="0">
                <a:latin typeface="Courier New" pitchFamily="-96" charset="0"/>
              </a:rPr>
              <a:t>*C*4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4D4DC-9951-4E74-B96D-0C288A7B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 Code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07595" y="2592893"/>
            <a:ext cx="432946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get_ord_row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595" y="3950013"/>
            <a:ext cx="7776864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 + 4*(5*index)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9817" y="1126361"/>
            <a:ext cx="6440507" cy="1368152"/>
            <a:chOff x="291733" y="692696"/>
            <a:chExt cx="6440507" cy="1368152"/>
          </a:xfrm>
        </p:grpSpPr>
        <p:grpSp>
          <p:nvGrpSpPr>
            <p:cNvPr id="8" name="Group 7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38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4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27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19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3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8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" name="Right Brace 1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41" name="Right Brace 40"/>
          <p:cNvSpPr/>
          <p:nvPr/>
        </p:nvSpPr>
        <p:spPr bwMode="auto">
          <a:xfrm rot="5400000">
            <a:off x="3253987" y="1295240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911852" y="2125181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5144099" y="2315895"/>
            <a:ext cx="324036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873ED-1BC3-4DDF-AD5F-3F2142B1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 Code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07595" y="2592893"/>
            <a:ext cx="432946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get_ord_row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595" y="3950013"/>
            <a:ext cx="7776864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 + 4*(5*index)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9817" y="1126361"/>
            <a:ext cx="6440507" cy="1368152"/>
            <a:chOff x="291733" y="692696"/>
            <a:chExt cx="6440507" cy="1368152"/>
          </a:xfrm>
        </p:grpSpPr>
        <p:grpSp>
          <p:nvGrpSpPr>
            <p:cNvPr id="8" name="Group 7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38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4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27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19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3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8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" name="Right Brace 1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41" name="Right Brace 40"/>
          <p:cNvSpPr/>
          <p:nvPr/>
        </p:nvSpPr>
        <p:spPr bwMode="auto">
          <a:xfrm rot="5400000">
            <a:off x="3253987" y="1295240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911852" y="2125181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5144099" y="2315895"/>
            <a:ext cx="324036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873ED-1BC3-4DDF-AD5F-3F2142B1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717A39C-B2B0-469E-9E16-CF1347F6C71A}"/>
              </a:ext>
            </a:extLst>
          </p:cNvPr>
          <p:cNvSpPr txBox="1">
            <a:spLocks/>
          </p:cNvSpPr>
          <p:nvPr/>
        </p:nvSpPr>
        <p:spPr>
          <a:xfrm>
            <a:off x="604435" y="4931819"/>
            <a:ext cx="10979970" cy="142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Calibri" pitchFamily="-96" charset="0"/>
              </a:rPr>
              <a:t>What’s that displacement?</a:t>
            </a:r>
          </a:p>
          <a:p>
            <a:pPr lvl="1"/>
            <a:r>
              <a:rPr lang="en-US" kern="0" dirty="0">
                <a:cs typeface="Courier New" panose="02070309020205020404" pitchFamily="49" charset="0"/>
              </a:rPr>
              <a:t>Constant address</a:t>
            </a:r>
          </a:p>
          <a:p>
            <a:pPr lvl="1"/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kern="0" dirty="0">
                <a:latin typeface="Calibri" pitchFamily="-96" charset="0"/>
              </a:rPr>
              <a:t> is a global. Always in a location known at compile-time. So constant address!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E3CCFD-F2D1-4074-9258-58CF2790AD0F}"/>
              </a:ext>
            </a:extLst>
          </p:cNvPr>
          <p:cNvSpPr/>
          <p:nvPr/>
        </p:nvSpPr>
        <p:spPr>
          <a:xfrm>
            <a:off x="1661375" y="4514046"/>
            <a:ext cx="515155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 arrays</a:t>
            </a:r>
          </a:p>
          <a:p>
            <a:pPr lvl="1"/>
            <a:r>
              <a:rPr lang="en-US" dirty="0"/>
              <a:t>Single and multi-dimensional</a:t>
            </a:r>
          </a:p>
          <a:p>
            <a:endParaRPr lang="en-US" dirty="0"/>
          </a:p>
          <a:p>
            <a:r>
              <a:rPr lang="en-US" dirty="0"/>
              <a:t>And how they translate into assembly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5030132"/>
            <a:ext cx="5488405" cy="15992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>
                <a:latin typeface="Courier New" pitchFamily="-96" charset="0"/>
              </a:rPr>
              <a:t>int</a:t>
            </a:r>
            <a:r>
              <a:rPr lang="en-US" dirty="0">
                <a:latin typeface="Calibri" pitchFamily="-96" charset="0"/>
              </a:rPr>
              <a:t>’s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+ 20*index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07595" y="2592893"/>
            <a:ext cx="432946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get_ord_row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595" y="3950013"/>
            <a:ext cx="7776864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 + 4*(5*index)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9817" y="1126361"/>
            <a:ext cx="6440507" cy="1368152"/>
            <a:chOff x="291733" y="692696"/>
            <a:chExt cx="6440507" cy="1368152"/>
          </a:xfrm>
        </p:grpSpPr>
        <p:grpSp>
          <p:nvGrpSpPr>
            <p:cNvPr id="8" name="Group 7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38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4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27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19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3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8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" name="Right Brace 1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41" name="Right Brace 40"/>
          <p:cNvSpPr/>
          <p:nvPr/>
        </p:nvSpPr>
        <p:spPr bwMode="auto">
          <a:xfrm rot="5400000">
            <a:off x="3253987" y="1295240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911852" y="2125181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5144099" y="2315895"/>
            <a:ext cx="324036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873ED-1BC3-4DDF-AD5F-3F2142B1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3FDEC3EB-676D-425E-B55F-02B4A9E87837}"/>
              </a:ext>
            </a:extLst>
          </p:cNvPr>
          <p:cNvSpPr txBox="1">
            <a:spLocks noChangeArrowheads="1"/>
          </p:cNvSpPr>
          <p:nvPr/>
        </p:nvSpPr>
        <p:spPr>
          <a:xfrm>
            <a:off x="6158397" y="5030132"/>
            <a:ext cx="5488405" cy="159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itchFamily="-96" charset="0"/>
              </a:rPr>
              <a:t>Assembly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+ 4*(5*index)</a:t>
            </a:r>
          </a:p>
        </p:txBody>
      </p:sp>
    </p:spTree>
    <p:extLst>
      <p:ext uri="{BB962C8B-B14F-4D97-AF65-F5344CB8AC3E}">
        <p14:creationId xmlns:p14="http://schemas.microsoft.com/office/powerpoint/2010/main" val="95395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6851560" y="4400635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223472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Now, let’s find the </a:t>
            </a:r>
            <a:r>
              <a:rPr lang="en-US" i="1" dirty="0">
                <a:latin typeface="Calibri" pitchFamily="-96" charset="0"/>
              </a:rPr>
              <a:t>element</a:t>
            </a:r>
            <a:r>
              <a:rPr lang="en-US" dirty="0">
                <a:latin typeface="Calibri" pitchFamily="-96" charset="0"/>
              </a:rPr>
              <a:t> that we want</a:t>
            </a:r>
          </a:p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A +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* (C * K) +  j * K   =  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4717960" y="3867235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7765960" y="3867235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3727360" y="4400635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1392149" y="5618248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1593760" y="539123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4717960" y="539123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1593760" y="3867235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4005173" y="5618248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Courier New" pitchFamily="-96" charset="0"/>
              </a:rPr>
              <a:t>A+(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7384960" y="5618247"/>
            <a:ext cx="199181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7765960" y="539123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1485810" y="3322723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5708560" y="5391233"/>
            <a:ext cx="0" cy="593726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4430624" y="5987018"/>
            <a:ext cx="2954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A+(</a:t>
            </a:r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E5C64-1836-4A5B-B6AE-18D3D2FC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4797152"/>
            <a:ext cx="10972800" cy="17035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[index][digit]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type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	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+ 20*index + 4*digit  </a:t>
            </a:r>
            <a:r>
              <a:rPr lang="en-US" dirty="0"/>
              <a:t>=  </a:t>
            </a:r>
            <a:r>
              <a:rPr lang="en-US" b="1" dirty="0" err="1">
                <a:solidFill>
                  <a:srgbClr val="990000"/>
                </a:solidFill>
                <a:latin typeface="Courier New" pitchFamily="-96" charset="0"/>
              </a:rPr>
              <a:t>ord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 + 4*(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</a:rPr>
              <a:t>5*index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-96" charset="0"/>
              </a:rPr>
              <a:t>+ digit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 </a:t>
            </a:r>
            <a:endParaRPr lang="en-US" b="1" dirty="0">
              <a:solidFill>
                <a:srgbClr val="990000"/>
              </a:solidFill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073040" y="2042957"/>
            <a:ext cx="6507354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get_ord_digit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4319" y="3429000"/>
            <a:ext cx="8145016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leaq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(%rdi,%rdi,4), 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, %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5*index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+ digit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(,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%rsi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,4)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M[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+ 4*(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index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+digit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]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4065" y="1036295"/>
            <a:ext cx="6440507" cy="1368152"/>
            <a:chOff x="291733" y="692696"/>
            <a:chExt cx="6440507" cy="1368152"/>
          </a:xfrm>
        </p:grpSpPr>
        <p:grpSp>
          <p:nvGrpSpPr>
            <p:cNvPr id="44" name="Group 43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72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3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5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76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50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7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69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0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1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51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2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52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58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59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0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1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53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4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5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6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45" name="Right Brace 44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77" name="Right Brace 76"/>
          <p:cNvSpPr/>
          <p:nvPr/>
        </p:nvSpPr>
        <p:spPr bwMode="auto">
          <a:xfrm rot="5400000">
            <a:off x="2738620" y="1155393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2396485" y="1985334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F5D6C-F421-4C10-8BAA-48AC7CE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4797152"/>
            <a:ext cx="10972800" cy="17035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[index][digit]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type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	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+ 20*index + 4*digit  </a:t>
            </a:r>
            <a:r>
              <a:rPr lang="en-US" dirty="0"/>
              <a:t>=  </a:t>
            </a:r>
            <a:r>
              <a:rPr lang="en-US" b="1" dirty="0" err="1">
                <a:solidFill>
                  <a:srgbClr val="990000"/>
                </a:solidFill>
                <a:latin typeface="Courier New" pitchFamily="-96" charset="0"/>
              </a:rPr>
              <a:t>ord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 + 4*(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</a:rPr>
              <a:t>5*index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-96" charset="0"/>
              </a:rPr>
              <a:t>+ digit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)</a:t>
            </a:r>
          </a:p>
          <a:p>
            <a:r>
              <a:rPr lang="en-US" dirty="0">
                <a:latin typeface="Calibri" pitchFamily="-96" charset="0"/>
              </a:rPr>
              <a:t>QUIZ: what is the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[2][4]</a:t>
            </a:r>
            <a:r>
              <a:rPr lang="en-US" dirty="0">
                <a:latin typeface="Calibri" pitchFamily="-96" charset="0"/>
              </a:rPr>
              <a:t>?</a:t>
            </a:r>
            <a:endParaRPr lang="en-US" b="1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073040" y="2042957"/>
            <a:ext cx="6507354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get_ord_digit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4319" y="3429000"/>
            <a:ext cx="8145016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leaq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(%rdi,%rdi,4), 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, %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5*index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+ digit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(,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%rsi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,4)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M[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+ 4*(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index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+digit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]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4065" y="1036295"/>
            <a:ext cx="6440507" cy="1368152"/>
            <a:chOff x="291733" y="692696"/>
            <a:chExt cx="6440507" cy="1368152"/>
          </a:xfrm>
        </p:grpSpPr>
        <p:grpSp>
          <p:nvGrpSpPr>
            <p:cNvPr id="44" name="Group 43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72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3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5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76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50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7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69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0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1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51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2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52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58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59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0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1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53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4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5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6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45" name="Right Brace 44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77" name="Right Brace 76"/>
          <p:cNvSpPr/>
          <p:nvPr/>
        </p:nvSpPr>
        <p:spPr bwMode="auto">
          <a:xfrm rot="5400000">
            <a:off x="2738620" y="1155393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2396485" y="1985334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B6160A9C-AF16-A248-948B-C819441D3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578" y="5929708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ord+56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F5D6C-F421-4C10-8BAA-48AC7CE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 * 16 * 4) + (3 * 4) = 64 + 12 = 76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 * 16 * 4) + (3 * 4) = 64 + 12 = 76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(10 * 16 * 1) + (7 * 1) = 160 + 7 = 167</a:t>
            </a:r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6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 * 16 * 4) + (3 * 4) = 64 + 12 = 76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(10 * 16 * 1) + (7 * 1) = 160 + 7 = 167</a:t>
            </a:r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(0 * 10 * 8) + (2 * 8) = 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9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b="1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685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Multi-Level </a:t>
            </a:r>
            <a:r>
              <a:rPr lang="en-US" dirty="0">
                <a:latin typeface="Calibri" pitchFamily="-96" charset="0"/>
              </a:rPr>
              <a:t>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5848350" y="887024"/>
            <a:ext cx="6000209" cy="243284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alibri" pitchFamily="-96" charset="0"/>
              </a:rPr>
              <a:t>Variable </a:t>
            </a:r>
            <a:r>
              <a:rPr lang="en-US" sz="2400" dirty="0">
                <a:latin typeface="Courier New" pitchFamily="-96" charset="0"/>
              </a:rPr>
              <a:t>stooges</a:t>
            </a:r>
            <a:r>
              <a:rPr lang="en-US" sz="2400" dirty="0">
                <a:latin typeface="Calibri" pitchFamily="-96" charset="0"/>
              </a:rPr>
              <a:t> denotes array of 3 elements</a:t>
            </a:r>
          </a:p>
          <a:p>
            <a:r>
              <a:rPr lang="en-US" sz="2400" dirty="0">
                <a:latin typeface="Calibri" pitchFamily="-96" charset="0"/>
              </a:rPr>
              <a:t>Each element is a pointer (8 bytes)</a:t>
            </a:r>
          </a:p>
          <a:p>
            <a:r>
              <a:rPr lang="en-US" sz="2400" dirty="0">
                <a:latin typeface="Calibri" pitchFamily="-96" charset="0"/>
              </a:rPr>
              <a:t>Each pointer points to array of </a:t>
            </a:r>
            <a:r>
              <a:rPr lang="en-US" sz="2400" dirty="0" err="1">
                <a:latin typeface="Courier New" pitchFamily="-96" charset="0"/>
              </a:rPr>
              <a:t>int</a:t>
            </a:r>
            <a:r>
              <a:rPr lang="en-US" sz="2400" dirty="0" err="1">
                <a:latin typeface="Calibri" pitchFamily="-96" charset="0"/>
              </a:rPr>
              <a:t>s</a:t>
            </a:r>
            <a:r>
              <a:rPr lang="en-US" sz="2400" dirty="0">
                <a:latin typeface="Calibri" pitchFamily="-96" charset="0"/>
              </a:rPr>
              <a:t> </a:t>
            </a:r>
          </a:p>
          <a:p>
            <a:r>
              <a:rPr lang="en-US" sz="2400" dirty="0">
                <a:latin typeface="Courier New" pitchFamily="-96" charset="0"/>
              </a:rPr>
              <a:t>stooges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Calibri" pitchFamily="-96" charset="0"/>
              </a:rPr>
              <a:t>is of type </a:t>
            </a:r>
            <a:r>
              <a:rPr lang="en-US" sz="2400" dirty="0">
                <a:latin typeface="Courier New"/>
                <a:cs typeface="Courier New"/>
              </a:rPr>
              <a:t>int* []</a:t>
            </a:r>
          </a:p>
          <a:p>
            <a:r>
              <a:rPr lang="en-US" sz="2400" dirty="0">
                <a:latin typeface="Courier New" pitchFamily="-96" charset="0"/>
              </a:rPr>
              <a:t>stooges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Calibri" pitchFamily="-96" charset="0"/>
              </a:rPr>
              <a:t>is of type </a:t>
            </a:r>
            <a:r>
              <a:rPr lang="en-US" sz="2400" dirty="0">
                <a:latin typeface="Courier New"/>
                <a:cs typeface="Courier New"/>
              </a:rPr>
              <a:t>int**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652344" y="901006"/>
            <a:ext cx="4847456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 [5] = { 1, 5, 2, 1, 3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curly [5] = { 0, 2, 1, 3, 9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moe</a:t>
            </a:r>
            <a:r>
              <a:rPr lang="en-US" dirty="0">
                <a:latin typeface="Courier New" pitchFamily="-96" charset="0"/>
              </a:rPr>
              <a:t> [5]  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652344" y="1967805"/>
            <a:ext cx="4847456" cy="366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int* stooges[3]={</a:t>
            </a:r>
            <a:r>
              <a:rPr lang="en-US" dirty="0" err="1">
                <a:latin typeface="Courier New" pitchFamily="-96" charset="0"/>
              </a:rPr>
              <a:t>larry,curly,moe</a:t>
            </a:r>
            <a:r>
              <a:rPr lang="en-US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98651" y="4191000"/>
            <a:ext cx="1987549" cy="1530350"/>
            <a:chOff x="188" y="2112"/>
            <a:chExt cx="1252" cy="964"/>
          </a:xfrm>
        </p:grpSpPr>
        <p:sp>
          <p:nvSpPr>
            <p:cNvPr id="95301" name="Rectangle 8"/>
            <p:cNvSpPr>
              <a:spLocks noChangeArrowheads="1"/>
            </p:cNvSpPr>
            <p:nvPr/>
          </p:nvSpPr>
          <p:spPr bwMode="auto">
            <a:xfrm>
              <a:off x="864" y="235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Courier New" pitchFamily="-96" charset="0"/>
                </a:rPr>
                <a:t>56</a:t>
              </a:r>
            </a:p>
          </p:txBody>
        </p:sp>
        <p:sp>
          <p:nvSpPr>
            <p:cNvPr id="95302" name="Line 9"/>
            <p:cNvSpPr>
              <a:spLocks noChangeShapeType="1"/>
            </p:cNvSpPr>
            <p:nvPr/>
          </p:nvSpPr>
          <p:spPr bwMode="auto">
            <a:xfrm flipV="1">
              <a:off x="576" y="248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3" name="Text Box 10"/>
            <p:cNvSpPr txBox="1">
              <a:spLocks noChangeArrowheads="1"/>
            </p:cNvSpPr>
            <p:nvPr/>
          </p:nvSpPr>
          <p:spPr bwMode="auto">
            <a:xfrm>
              <a:off x="201" y="2363"/>
              <a:ext cx="37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160</a:t>
              </a:r>
            </a:p>
          </p:txBody>
        </p:sp>
        <p:sp>
          <p:nvSpPr>
            <p:cNvPr id="95304" name="Rectangle 11"/>
            <p:cNvSpPr>
              <a:spLocks noChangeArrowheads="1"/>
            </p:cNvSpPr>
            <p:nvPr/>
          </p:nvSpPr>
          <p:spPr bwMode="auto">
            <a:xfrm>
              <a:off x="864" y="259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16</a:t>
              </a:r>
            </a:p>
          </p:txBody>
        </p:sp>
        <p:sp>
          <p:nvSpPr>
            <p:cNvPr id="95305" name="Rectangle 12"/>
            <p:cNvSpPr>
              <a:spLocks noChangeArrowheads="1"/>
            </p:cNvSpPr>
            <p:nvPr/>
          </p:nvSpPr>
          <p:spPr bwMode="auto">
            <a:xfrm>
              <a:off x="864" y="283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Courier New" pitchFamily="-96" charset="0"/>
                </a:rPr>
                <a:t>90</a:t>
              </a:r>
            </a:p>
          </p:txBody>
        </p:sp>
        <p:sp>
          <p:nvSpPr>
            <p:cNvPr id="95306" name="Line 13"/>
            <p:cNvSpPr>
              <a:spLocks noChangeShapeType="1"/>
            </p:cNvSpPr>
            <p:nvPr/>
          </p:nvSpPr>
          <p:spPr bwMode="auto">
            <a:xfrm flipV="1">
              <a:off x="576" y="272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7" name="Line 14"/>
            <p:cNvSpPr>
              <a:spLocks noChangeShapeType="1"/>
            </p:cNvSpPr>
            <p:nvPr/>
          </p:nvSpPr>
          <p:spPr bwMode="auto">
            <a:xfrm flipV="1">
              <a:off x="576" y="296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8" name="Text Box 15"/>
            <p:cNvSpPr txBox="1">
              <a:spLocks noChangeArrowheads="1"/>
            </p:cNvSpPr>
            <p:nvPr/>
          </p:nvSpPr>
          <p:spPr bwMode="auto">
            <a:xfrm>
              <a:off x="188" y="2612"/>
              <a:ext cx="378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>
                  <a:latin typeface="Courier New" pitchFamily="-96" charset="0"/>
                </a:rPr>
                <a:t>168</a:t>
              </a:r>
            </a:p>
          </p:txBody>
        </p:sp>
        <p:sp>
          <p:nvSpPr>
            <p:cNvPr id="95309" name="Text Box 16"/>
            <p:cNvSpPr txBox="1">
              <a:spLocks noChangeArrowheads="1"/>
            </p:cNvSpPr>
            <p:nvPr/>
          </p:nvSpPr>
          <p:spPr bwMode="auto">
            <a:xfrm>
              <a:off x="189" y="2843"/>
              <a:ext cx="37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>
                  <a:latin typeface="Courier New" pitchFamily="-96" charset="0"/>
                </a:rPr>
                <a:t>176</a:t>
              </a:r>
            </a:p>
          </p:txBody>
        </p:sp>
        <p:sp>
          <p:nvSpPr>
            <p:cNvPr id="95310" name="Text Box 17"/>
            <p:cNvSpPr txBox="1">
              <a:spLocks noChangeArrowheads="1"/>
            </p:cNvSpPr>
            <p:nvPr/>
          </p:nvSpPr>
          <p:spPr bwMode="auto">
            <a:xfrm>
              <a:off x="428" y="2112"/>
              <a:ext cx="724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stooges</a:t>
              </a:r>
              <a:endParaRPr lang="en-US" dirty="0">
                <a:latin typeface="Courier New" pitchFamily="-96" charset="0"/>
              </a:endParaRPr>
            </a:p>
          </p:txBody>
        </p:sp>
        <p:sp>
          <p:nvSpPr>
            <p:cNvPr id="95311" name="Oval 18"/>
            <p:cNvSpPr>
              <a:spLocks noChangeArrowheads="1"/>
            </p:cNvSpPr>
            <p:nvPr/>
          </p:nvSpPr>
          <p:spPr bwMode="auto">
            <a:xfrm>
              <a:off x="1200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95312" name="Oval 19"/>
            <p:cNvSpPr>
              <a:spLocks noChangeArrowheads="1"/>
            </p:cNvSpPr>
            <p:nvPr/>
          </p:nvSpPr>
          <p:spPr bwMode="auto">
            <a:xfrm>
              <a:off x="1200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95313" name="Oval 20"/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4367969" y="37338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ourier New" pitchFamily="-96" charset="0"/>
              </a:rPr>
              <a:t>curly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4444169" y="4572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larry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4643685" y="5272088"/>
            <a:ext cx="59824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moe</a:t>
            </a:r>
            <a:endParaRPr lang="en-US" dirty="0">
              <a:latin typeface="Courier New" pitchFamily="-96" charset="0"/>
            </a:endParaRPr>
          </a:p>
        </p:txBody>
      </p:sp>
      <p:grpSp>
        <p:nvGrpSpPr>
          <p:cNvPr id="84" name="Group 24"/>
          <p:cNvGrpSpPr>
            <a:grpSpLocks/>
          </p:cNvGrpSpPr>
          <p:nvPr/>
        </p:nvGrpSpPr>
        <p:grpSpPr bwMode="auto">
          <a:xfrm>
            <a:off x="5078413" y="4006850"/>
            <a:ext cx="5435600" cy="750888"/>
            <a:chOff x="2412765" y="3429000"/>
            <a:chExt cx="5435835" cy="771209"/>
          </a:xfrm>
        </p:grpSpPr>
        <p:grpSp>
          <p:nvGrpSpPr>
            <p:cNvPr id="95283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98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99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0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02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</p:grpSp>
        <p:sp>
          <p:nvSpPr>
            <p:cNvPr id="95284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95285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95286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87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88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95289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0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95291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2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95293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4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95295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24"/>
          <p:cNvGrpSpPr>
            <a:grpSpLocks/>
          </p:cNvGrpSpPr>
          <p:nvPr/>
        </p:nvGrpSpPr>
        <p:grpSpPr bwMode="auto">
          <a:xfrm>
            <a:off x="5080000" y="4808539"/>
            <a:ext cx="5435600" cy="750887"/>
            <a:chOff x="2412765" y="3429000"/>
            <a:chExt cx="5435835" cy="771209"/>
          </a:xfrm>
        </p:grpSpPr>
        <p:grpSp>
          <p:nvGrpSpPr>
            <p:cNvPr id="95265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17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8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19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0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21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95266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56</a:t>
              </a:r>
            </a:p>
          </p:txBody>
        </p:sp>
        <p:sp>
          <p:nvSpPr>
            <p:cNvPr id="95267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60</a:t>
              </a:r>
            </a:p>
          </p:txBody>
        </p:sp>
        <p:sp>
          <p:nvSpPr>
            <p:cNvPr id="95268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69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0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64</a:t>
              </a:r>
            </a:p>
          </p:txBody>
        </p:sp>
        <p:sp>
          <p:nvSpPr>
            <p:cNvPr id="95271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2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68</a:t>
              </a:r>
            </a:p>
          </p:txBody>
        </p:sp>
        <p:sp>
          <p:nvSpPr>
            <p:cNvPr id="95273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4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72</a:t>
              </a:r>
            </a:p>
          </p:txBody>
        </p:sp>
        <p:sp>
          <p:nvSpPr>
            <p:cNvPr id="95275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6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76</a:t>
              </a:r>
            </a:p>
          </p:txBody>
        </p:sp>
        <p:sp>
          <p:nvSpPr>
            <p:cNvPr id="95277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" name="Group 24"/>
          <p:cNvGrpSpPr>
            <a:grpSpLocks/>
          </p:cNvGrpSpPr>
          <p:nvPr/>
        </p:nvGrpSpPr>
        <p:grpSpPr bwMode="auto">
          <a:xfrm>
            <a:off x="5078413" y="5646739"/>
            <a:ext cx="5435600" cy="750887"/>
            <a:chOff x="2412765" y="3429000"/>
            <a:chExt cx="5435835" cy="771209"/>
          </a:xfrm>
        </p:grpSpPr>
        <p:grpSp>
          <p:nvGrpSpPr>
            <p:cNvPr id="95247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</p:grpSp>
        <p:sp>
          <p:nvSpPr>
            <p:cNvPr id="95248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90</a:t>
              </a:r>
            </a:p>
          </p:txBody>
        </p:sp>
        <p:sp>
          <p:nvSpPr>
            <p:cNvPr id="95249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94</a:t>
              </a:r>
            </a:p>
          </p:txBody>
        </p:sp>
        <p:sp>
          <p:nvSpPr>
            <p:cNvPr id="95250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1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2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98</a:t>
              </a:r>
            </a:p>
          </p:txBody>
        </p:sp>
        <p:sp>
          <p:nvSpPr>
            <p:cNvPr id="95253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4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102</a:t>
              </a:r>
            </a:p>
          </p:txBody>
        </p:sp>
        <p:sp>
          <p:nvSpPr>
            <p:cNvPr id="95255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6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106</a:t>
              </a:r>
            </a:p>
          </p:txBody>
        </p:sp>
        <p:sp>
          <p:nvSpPr>
            <p:cNvPr id="95257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8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110</a:t>
              </a:r>
            </a:p>
          </p:txBody>
        </p:sp>
        <p:sp>
          <p:nvSpPr>
            <p:cNvPr id="95259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" name="Freeform 141"/>
          <p:cNvSpPr>
            <a:spLocks noChangeArrowheads="1"/>
          </p:cNvSpPr>
          <p:nvPr/>
        </p:nvSpPr>
        <p:spPr bwMode="auto">
          <a:xfrm>
            <a:off x="3576638" y="4159250"/>
            <a:ext cx="1693862" cy="1022350"/>
          </a:xfrm>
          <a:custGeom>
            <a:avLst/>
            <a:gdLst>
              <a:gd name="T0" fmla="*/ 0 w 1694329"/>
              <a:gd name="T1" fmla="*/ 1021976 h 1021976"/>
              <a:gd name="T2" fmla="*/ 654423 w 1694329"/>
              <a:gd name="T3" fmla="*/ 340658 h 1021976"/>
              <a:gd name="T4" fmla="*/ 1694329 w 1694329"/>
              <a:gd name="T5" fmla="*/ 0 h 1021976"/>
              <a:gd name="T6" fmla="*/ 0 60000 65536"/>
              <a:gd name="T7" fmla="*/ 0 60000 65536"/>
              <a:gd name="T8" fmla="*/ 0 60000 65536"/>
              <a:gd name="T9" fmla="*/ 0 w 1694329"/>
              <a:gd name="T10" fmla="*/ 0 h 1021976"/>
              <a:gd name="T11" fmla="*/ 1694329 w 1694329"/>
              <a:gd name="T12" fmla="*/ 1021976 h 1021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4329" h="1021976">
                <a:moveTo>
                  <a:pt x="0" y="1021976"/>
                </a:moveTo>
                <a:cubicBezTo>
                  <a:pt x="186017" y="766481"/>
                  <a:pt x="372035" y="510987"/>
                  <a:pt x="654423" y="340658"/>
                </a:cubicBezTo>
                <a:cubicBezTo>
                  <a:pt x="936811" y="170329"/>
                  <a:pt x="1315570" y="85164"/>
                  <a:pt x="169432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43" name="Freeform 142"/>
          <p:cNvSpPr>
            <a:spLocks noChangeArrowheads="1"/>
          </p:cNvSpPr>
          <p:nvPr/>
        </p:nvSpPr>
        <p:spPr bwMode="auto">
          <a:xfrm>
            <a:off x="3594100" y="4787900"/>
            <a:ext cx="1703388" cy="330200"/>
          </a:xfrm>
          <a:custGeom>
            <a:avLst/>
            <a:gdLst>
              <a:gd name="T0" fmla="*/ 0 w 1703294"/>
              <a:gd name="T1" fmla="*/ 0 h 331694"/>
              <a:gd name="T2" fmla="*/ 905435 w 1703294"/>
              <a:gd name="T3" fmla="*/ 304800 h 331694"/>
              <a:gd name="T4" fmla="*/ 1703294 w 1703294"/>
              <a:gd name="T5" fmla="*/ 161365 h 331694"/>
              <a:gd name="T6" fmla="*/ 0 60000 65536"/>
              <a:gd name="T7" fmla="*/ 0 60000 65536"/>
              <a:gd name="T8" fmla="*/ 0 60000 65536"/>
              <a:gd name="T9" fmla="*/ 0 w 1703294"/>
              <a:gd name="T10" fmla="*/ 0 h 331694"/>
              <a:gd name="T11" fmla="*/ 1703294 w 1703294"/>
              <a:gd name="T12" fmla="*/ 331694 h 3316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3294" h="331694">
                <a:moveTo>
                  <a:pt x="0" y="0"/>
                </a:moveTo>
                <a:cubicBezTo>
                  <a:pt x="310776" y="138953"/>
                  <a:pt x="621553" y="277906"/>
                  <a:pt x="905435" y="304800"/>
                </a:cubicBezTo>
                <a:cubicBezTo>
                  <a:pt x="1189317" y="331694"/>
                  <a:pt x="1446305" y="246529"/>
                  <a:pt x="1703294" y="16136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44" name="Freeform 143"/>
          <p:cNvSpPr>
            <a:spLocks noChangeArrowheads="1"/>
          </p:cNvSpPr>
          <p:nvPr/>
        </p:nvSpPr>
        <p:spPr bwMode="auto">
          <a:xfrm>
            <a:off x="3576638" y="5557838"/>
            <a:ext cx="1739900" cy="385762"/>
          </a:xfrm>
          <a:custGeom>
            <a:avLst/>
            <a:gdLst>
              <a:gd name="T0" fmla="*/ 0 w 1739153"/>
              <a:gd name="T1" fmla="*/ 0 h 385482"/>
              <a:gd name="T2" fmla="*/ 699247 w 1739153"/>
              <a:gd name="T3" fmla="*/ 349623 h 385482"/>
              <a:gd name="T4" fmla="*/ 1739153 w 1739153"/>
              <a:gd name="T5" fmla="*/ 215153 h 385482"/>
              <a:gd name="T6" fmla="*/ 0 60000 65536"/>
              <a:gd name="T7" fmla="*/ 0 60000 65536"/>
              <a:gd name="T8" fmla="*/ 0 60000 65536"/>
              <a:gd name="T9" fmla="*/ 0 w 1739153"/>
              <a:gd name="T10" fmla="*/ 0 h 385482"/>
              <a:gd name="T11" fmla="*/ 1739153 w 1739153"/>
              <a:gd name="T12" fmla="*/ 385482 h 3854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9153" h="385482">
                <a:moveTo>
                  <a:pt x="0" y="0"/>
                </a:moveTo>
                <a:cubicBezTo>
                  <a:pt x="204694" y="156882"/>
                  <a:pt x="409388" y="313764"/>
                  <a:pt x="699247" y="349623"/>
                </a:cubicBezTo>
                <a:cubicBezTo>
                  <a:pt x="989106" y="385482"/>
                  <a:pt x="1364129" y="300317"/>
                  <a:pt x="1739153" y="21515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83" name="Right Brace 82"/>
          <p:cNvSpPr/>
          <p:nvPr/>
        </p:nvSpPr>
        <p:spPr bwMode="auto">
          <a:xfrm rot="5400000">
            <a:off x="3323534" y="5624771"/>
            <a:ext cx="216099" cy="90923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971800" y="6159044"/>
            <a:ext cx="115432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8 bytes</a:t>
            </a:r>
          </a:p>
        </p:txBody>
      </p:sp>
      <p:sp>
        <p:nvSpPr>
          <p:cNvPr id="86" name="Right Brace 85"/>
          <p:cNvSpPr/>
          <p:nvPr/>
        </p:nvSpPr>
        <p:spPr bwMode="auto">
          <a:xfrm rot="16200000">
            <a:off x="5779167" y="3341756"/>
            <a:ext cx="216100" cy="91098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5168874" y="3319864"/>
            <a:ext cx="115432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4 bytes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919890-5716-1446-8591-B6911828FBB0}"/>
              </a:ext>
            </a:extLst>
          </p:cNvPr>
          <p:cNvSpPr/>
          <p:nvPr/>
        </p:nvSpPr>
        <p:spPr>
          <a:xfrm>
            <a:off x="847288" y="2804669"/>
            <a:ext cx="3791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QUIZ: What is the address of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stooges[2][4]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DEC131-58EA-EF48-BB10-4F390731C5E3}"/>
              </a:ext>
            </a:extLst>
          </p:cNvPr>
          <p:cNvSpPr/>
          <p:nvPr/>
        </p:nvSpPr>
        <p:spPr>
          <a:xfrm>
            <a:off x="3812449" y="3167829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356-8AC2-497D-ACC0-7D3543E1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b="1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7457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Multi-Level </a:t>
            </a:r>
            <a:r>
              <a:rPr lang="en-US" dirty="0">
                <a:latin typeface="Calibri" pitchFamily="-96" charset="0"/>
              </a:rPr>
              <a:t>Array Element Access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739551" y="847317"/>
            <a:ext cx="4607849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get_stooge_digit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stooges[index][digit];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720FF-8027-41E2-BBD8-C40B4FF16BB4}"/>
              </a:ext>
            </a:extLst>
          </p:cNvPr>
          <p:cNvGrpSpPr/>
          <p:nvPr/>
        </p:nvGrpSpPr>
        <p:grpSpPr>
          <a:xfrm>
            <a:off x="2002667" y="4223021"/>
            <a:ext cx="7773381" cy="2403047"/>
            <a:chOff x="1576680" y="4057649"/>
            <a:chExt cx="8616949" cy="266382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76680" y="4497389"/>
              <a:ext cx="1987549" cy="1547813"/>
              <a:chOff x="188" y="2101"/>
              <a:chExt cx="1252" cy="9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88" y="2612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89" y="2843"/>
                <a:ext cx="377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491" y="2101"/>
                <a:ext cx="724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4122198" y="4895849"/>
              <a:ext cx="87395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4321714" y="5595937"/>
              <a:ext cx="598241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 err="1">
                  <a:latin typeface="Courier New" pitchFamily="-96" charset="0"/>
                </a:rPr>
                <a:t>moe</a:t>
              </a:r>
              <a:endParaRPr lang="en-US" dirty="0">
                <a:latin typeface="Courier New" pitchFamily="-96" charset="0"/>
              </a:endParaRPr>
            </a:p>
          </p:txBody>
        </p: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4756442" y="4330699"/>
              <a:ext cx="5435600" cy="750888"/>
              <a:chOff x="2412765" y="3429000"/>
              <a:chExt cx="5435835" cy="771209"/>
            </a:xfrm>
          </p:grpSpPr>
          <p:grpSp>
            <p:nvGrpSpPr>
              <p:cNvPr id="2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2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24"/>
            <p:cNvGrpSpPr>
              <a:grpSpLocks/>
            </p:cNvGrpSpPr>
            <p:nvPr/>
          </p:nvGrpSpPr>
          <p:grpSpPr bwMode="auto">
            <a:xfrm>
              <a:off x="4758029" y="5132388"/>
              <a:ext cx="5435600" cy="750887"/>
              <a:chOff x="2412765" y="3429000"/>
              <a:chExt cx="5435835" cy="771209"/>
            </a:xfrm>
          </p:grpSpPr>
          <p:grpSp>
            <p:nvGrpSpPr>
              <p:cNvPr id="44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5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6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45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24"/>
            <p:cNvGrpSpPr>
              <a:grpSpLocks/>
            </p:cNvGrpSpPr>
            <p:nvPr/>
          </p:nvGrpSpPr>
          <p:grpSpPr bwMode="auto">
            <a:xfrm>
              <a:off x="4756442" y="5970588"/>
              <a:ext cx="5435600" cy="750887"/>
              <a:chOff x="2412765" y="3429000"/>
              <a:chExt cx="5435835" cy="771209"/>
            </a:xfrm>
          </p:grpSpPr>
          <p:grpSp>
            <p:nvGrpSpPr>
              <p:cNvPr id="6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7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7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7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6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6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7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7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7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3254667" y="4483099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82" name="Freeform 81"/>
            <p:cNvSpPr>
              <a:spLocks noChangeArrowheads="1"/>
            </p:cNvSpPr>
            <p:nvPr/>
          </p:nvSpPr>
          <p:spPr bwMode="auto">
            <a:xfrm>
              <a:off x="3272129" y="5111749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83" name="Freeform 82"/>
            <p:cNvSpPr>
              <a:spLocks noChangeArrowheads="1"/>
            </p:cNvSpPr>
            <p:nvPr/>
          </p:nvSpPr>
          <p:spPr bwMode="auto">
            <a:xfrm>
              <a:off x="3254667" y="5881687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4045998" y="4057649"/>
              <a:ext cx="87395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 err="1">
                  <a:latin typeface="Courier New" pitchFamily="-96" charset="0"/>
                </a:rPr>
                <a:t>larry</a:t>
              </a:r>
              <a:endParaRPr lang="en-US" dirty="0">
                <a:latin typeface="Courier New" pitchFamily="-96" charset="0"/>
              </a:endParaRPr>
            </a:p>
          </p:txBody>
        </p:sp>
      </p:grp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739553" y="2431492"/>
            <a:ext cx="9144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salq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   $2, 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   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stooges(,%rdi,8)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 = stooges[8*index] +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(%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eax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   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ret	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048" y="365562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itchFamily="-96" charset="0"/>
              </a:rPr>
              <a:t>Element access  </a:t>
            </a:r>
            <a:r>
              <a:rPr lang="en-US" sz="2400" dirty="0">
                <a:solidFill>
                  <a:srgbClr val="7030A0"/>
                </a:solidFill>
                <a:latin typeface="Courier New" pitchFamily="-96" charset="0"/>
              </a:rPr>
              <a:t>Mem[</a:t>
            </a:r>
            <a:r>
              <a:rPr lang="en-US" sz="2400" dirty="0">
                <a:solidFill>
                  <a:srgbClr val="FF0000"/>
                </a:solidFill>
                <a:latin typeface="Courier New" pitchFamily="-96" charset="0"/>
              </a:rPr>
              <a:t>Mem[stooges+8*index]</a:t>
            </a:r>
            <a:r>
              <a:rPr lang="en-US" sz="2400" dirty="0">
                <a:latin typeface="Courier New" pitchFamily="-9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-96" charset="0"/>
              </a:rPr>
              <a:t>+</a:t>
            </a:r>
            <a:r>
              <a:rPr lang="en-US" sz="2400" dirty="0">
                <a:latin typeface="Courier New" pitchFamily="-96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-96" charset="0"/>
              </a:rPr>
              <a:t>4*digit</a:t>
            </a:r>
            <a:r>
              <a:rPr lang="en-US" sz="2400" dirty="0">
                <a:solidFill>
                  <a:srgbClr val="7030A0"/>
                </a:solidFill>
                <a:latin typeface="Courier New" pitchFamily="-96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4E38E-28C6-4249-B770-E907FA7B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DC9B694-4FD0-4162-9FCF-08CD4411FA88}"/>
              </a:ext>
            </a:extLst>
          </p:cNvPr>
          <p:cNvSpPr txBox="1">
            <a:spLocks/>
          </p:cNvSpPr>
          <p:nvPr/>
        </p:nvSpPr>
        <p:spPr>
          <a:xfrm>
            <a:off x="5565706" y="820040"/>
            <a:ext cx="6014688" cy="1474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1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1"/>
            <a:r>
              <a:rPr lang="en-US" dirty="0">
                <a:latin typeface="Calibri" pitchFamily="-96" charset="0"/>
              </a:rPr>
              <a:t>Then access element within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 vs. Multi-Level </a:t>
            </a:r>
            <a:r>
              <a:rPr lang="en-US" dirty="0">
                <a:latin typeface="Calibri" pitchFamily="-96" charset="0"/>
              </a:rPr>
              <a:t>Array Element Accesses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607595" y="961969"/>
            <a:ext cx="137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5477115" y="896234"/>
            <a:ext cx="1723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999" y="1428693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717104" y="4819799"/>
            <a:ext cx="10573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/>
              <a:t>Accesses look similar in C, but address computations are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717104" y="5323776"/>
            <a:ext cx="4451351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ord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is sort of like </a:t>
            </a:r>
            <a:r>
              <a:rPr lang="en-US" sz="2000" dirty="0">
                <a:latin typeface="Courier New" pitchFamily="-96" charset="0"/>
              </a:rPr>
              <a:t>int*</a:t>
            </a:r>
            <a:br>
              <a:rPr lang="en-US" sz="2000" dirty="0">
                <a:latin typeface="Courier New" pitchFamily="-96" charset="0"/>
              </a:rPr>
            </a:br>
            <a:endParaRPr lang="en-US" sz="2000" dirty="0">
              <a:latin typeface="Courier New" pitchFamily="-96" charset="0"/>
            </a:endParaRPr>
          </a:p>
          <a:p>
            <a:pPr eaLnBrk="0" hangingPunct="0">
              <a:buFont typeface="Wingdings" pitchFamily="-96" charset="2"/>
              <a:buNone/>
            </a:pPr>
            <a:r>
              <a:rPr lang="en-US" b="1" dirty="0">
                <a:latin typeface="Courier New" pitchFamily="-96" charset="0"/>
              </a:rPr>
              <a:t>Mem[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+(20*index)+(4*digit)]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5173199" y="5326009"/>
            <a:ext cx="593914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>
                <a:latin typeface="Courier New" pitchFamily="-96" charset="0"/>
              </a:rPr>
              <a:t>stooges </a:t>
            </a:r>
            <a:r>
              <a:rPr lang="en-US" sz="2000" dirty="0">
                <a:latin typeface="Calibri"/>
                <a:cs typeface="Calibri"/>
              </a:rPr>
              <a:t>is definitely </a:t>
            </a:r>
            <a:r>
              <a:rPr lang="en-US" sz="2000" dirty="0">
                <a:latin typeface="Courier New" pitchFamily="-96" charset="0"/>
              </a:rPr>
              <a:t>int**</a:t>
            </a:r>
            <a:br>
              <a:rPr lang="en-US" sz="2000" dirty="0">
                <a:latin typeface="Courier New" pitchFamily="-96" charset="0"/>
              </a:rPr>
            </a:br>
            <a:endParaRPr lang="en-US" sz="2000" dirty="0">
              <a:latin typeface="Courier New" pitchFamily="-96" charset="0"/>
            </a:endParaRPr>
          </a:p>
          <a:p>
            <a:pPr eaLnBrk="0" hangingPunct="0">
              <a:buFont typeface="Wingdings" pitchFamily="-96" charset="2"/>
              <a:buNone/>
            </a:pPr>
            <a:r>
              <a:rPr lang="en-US" b="1" dirty="0">
                <a:latin typeface="Courier New" pitchFamily="-96" charset="0"/>
              </a:rPr>
              <a:t>Mem[Mem[stooges+(8*index)]+(4*digit)]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439543" y="914400"/>
            <a:ext cx="5161458" cy="1622621"/>
            <a:chOff x="107951" y="3733800"/>
            <a:chExt cx="8883649" cy="2792775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07951" y="4191001"/>
              <a:ext cx="2254249" cy="1655763"/>
              <a:chOff x="20" y="2112"/>
              <a:chExt cx="1420" cy="1043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0" y="2363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0" y="2612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34" y="2843"/>
                <a:ext cx="532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440" y="2112"/>
                <a:ext cx="88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</p:grp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592353" y="37338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larry</a:t>
              </a:r>
              <a:endParaRPr lang="en-US" sz="800" dirty="0">
                <a:latin typeface="Courier New" pitchFamily="-96" charset="0"/>
              </a:endParaRP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2668552" y="45720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2872635" y="5272089"/>
              <a:ext cx="845289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moe</a:t>
              </a:r>
              <a:endParaRPr lang="en-US" sz="800" dirty="0">
                <a:latin typeface="Courier New" pitchFamily="-96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3554413" y="4006849"/>
              <a:ext cx="5435600" cy="879843"/>
              <a:chOff x="2412765" y="3429000"/>
              <a:chExt cx="5435835" cy="903654"/>
            </a:xfrm>
          </p:grpSpPr>
          <p:grpSp>
            <p:nvGrpSpPr>
              <p:cNvPr id="30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4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45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6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7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31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7"/>
                <a:ext cx="668366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9" name="Text Box 40"/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3556000" y="4808534"/>
              <a:ext cx="5435600" cy="879841"/>
              <a:chOff x="2412765" y="3429000"/>
              <a:chExt cx="5435835" cy="903654"/>
            </a:xfrm>
          </p:grpSpPr>
          <p:grpSp>
            <p:nvGrpSpPr>
              <p:cNvPr id="49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2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64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5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6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51" name="Text Box 33"/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4" name="Text Box 36"/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6" name="Text Box 38"/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8" name="Text Box 40"/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61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67" name="Group 24"/>
            <p:cNvGrpSpPr>
              <a:grpSpLocks/>
            </p:cNvGrpSpPr>
            <p:nvPr/>
          </p:nvGrpSpPr>
          <p:grpSpPr bwMode="auto">
            <a:xfrm>
              <a:off x="3554413" y="5646734"/>
              <a:ext cx="5435600" cy="879841"/>
              <a:chOff x="2412765" y="3429000"/>
              <a:chExt cx="5435835" cy="903654"/>
            </a:xfrm>
          </p:grpSpPr>
          <p:grpSp>
            <p:nvGrpSpPr>
              <p:cNvPr id="68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82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83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84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85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69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70" name="Text Box 33"/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71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2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3" name="Text Box 36"/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74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5" name="Text Box 38"/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7" name="Text Box 40"/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9" name="Text Box 42"/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80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sp>
          <p:nvSpPr>
            <p:cNvPr id="86" name="Freeform 85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87" name="Freeform 86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88" name="Freeform 87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</p:grp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717104" y="2613387"/>
            <a:ext cx="4451351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int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[4][5];</a:t>
            </a:r>
            <a:br>
              <a:rPr lang="en-US" dirty="0">
                <a:solidFill>
                  <a:srgbClr val="C00000"/>
                </a:solidFill>
                <a:latin typeface="Courier New" pitchFamily="-96" charset="0"/>
              </a:rPr>
            </a:br>
            <a:br>
              <a:rPr lang="en-US" dirty="0">
                <a:solidFill>
                  <a:srgbClr val="C00000"/>
                </a:solidFill>
                <a:latin typeface="Courier New" pitchFamily="-96" charset="0"/>
              </a:rPr>
            </a:br>
            <a:endParaRPr lang="en-US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get_ord_digit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5477114" y="2613387"/>
            <a:ext cx="581306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larry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[5], curly[5],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moe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[5];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int *stooges[3] = {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larry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, curly,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moe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};</a:t>
            </a:r>
            <a:br>
              <a:rPr lang="en-US" dirty="0">
                <a:solidFill>
                  <a:srgbClr val="C00000"/>
                </a:solidFill>
                <a:latin typeface="Courier New" pitchFamily="-96" charset="0"/>
              </a:rPr>
            </a:br>
            <a:endParaRPr lang="en-US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get_stooge_digit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stooges[index][digit];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9B3E-D244-491E-893F-08D6C509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Nested versus Multi-Level Arrays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2A69FC67-E01E-4316-9EDF-E82F7FFD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3096790"/>
            <a:ext cx="5257800" cy="3259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Fast element access</a:t>
            </a:r>
          </a:p>
          <a:p>
            <a:pPr lvl="2"/>
            <a:r>
              <a:rPr lang="en-US" dirty="0"/>
              <a:t>Single memory access</a:t>
            </a:r>
          </a:p>
          <a:p>
            <a:pPr lvl="1"/>
            <a:r>
              <a:rPr lang="en-US" dirty="0"/>
              <a:t>Efficient memory usage</a:t>
            </a:r>
          </a:p>
          <a:p>
            <a:pPr lvl="2"/>
            <a:r>
              <a:rPr lang="en-US" dirty="0"/>
              <a:t>Stored in contiguous memory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Requires fixed size rows</a:t>
            </a:r>
          </a:p>
          <a:p>
            <a:pPr lvl="1"/>
            <a:r>
              <a:rPr lang="en-US" dirty="0"/>
              <a:t>Large memory usage</a:t>
            </a:r>
          </a:p>
          <a:p>
            <a:pPr lvl="2"/>
            <a:r>
              <a:rPr lang="en-US" dirty="0"/>
              <a:t>All rows need to be allocated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87" name="Content Placeholder 86">
            <a:extLst>
              <a:ext uri="{FF2B5EF4-FFF2-40B4-BE49-F238E27FC236}">
                <a16:creationId xmlns:a16="http://schemas.microsoft.com/office/drawing/2014/main" id="{E5FDF60E-BAC7-452E-8283-9D74631964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3096792"/>
            <a:ext cx="5257800" cy="32595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Rows may be of different size</a:t>
            </a:r>
          </a:p>
          <a:p>
            <a:pPr lvl="1"/>
            <a:r>
              <a:rPr lang="en-US" dirty="0"/>
              <a:t>Rows could even be different types</a:t>
            </a:r>
          </a:p>
          <a:p>
            <a:pPr lvl="2"/>
            <a:r>
              <a:rPr lang="en-US" dirty="0"/>
              <a:t>First array would store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Slow element access</a:t>
            </a:r>
          </a:p>
          <a:p>
            <a:pPr lvl="2"/>
            <a:r>
              <a:rPr lang="en-US" dirty="0"/>
              <a:t>Two memory references</a:t>
            </a:r>
          </a:p>
          <a:p>
            <a:pPr lvl="1"/>
            <a:r>
              <a:rPr lang="en-US" dirty="0"/>
              <a:t>Memory fragmentation</a:t>
            </a:r>
          </a:p>
          <a:p>
            <a:pPr lvl="2"/>
            <a:r>
              <a:rPr lang="en-US" dirty="0"/>
              <a:t>Many small chunks allocated</a:t>
            </a:r>
          </a:p>
          <a:p>
            <a:endParaRPr lang="en-US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C5C77C2-CF5B-4452-BC6C-D9BF9A21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95" y="961969"/>
            <a:ext cx="137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Nested array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EE8FE131-849B-4926-9D6D-5B21C9D3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15" y="896234"/>
            <a:ext cx="1723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Multi-level array</a:t>
            </a:r>
          </a:p>
        </p:txBody>
      </p:sp>
      <p:pic>
        <p:nvPicPr>
          <p:cNvPr id="7" name="Picture 2" descr="C:\Documents and Settings\pueschel\My Documents\teaching\18-243-CMUspring09\08-05Feb09\multi.png">
            <a:extLst>
              <a:ext uri="{FF2B5EF4-FFF2-40B4-BE49-F238E27FC236}">
                <a16:creationId xmlns:a16="http://schemas.microsoft.com/office/drawing/2014/main" id="{EEB21C65-CE12-4A07-B9E1-4301658A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999" y="1428693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0B2887-973F-4B93-B67A-A9B514A744AB}"/>
              </a:ext>
            </a:extLst>
          </p:cNvPr>
          <p:cNvGrpSpPr/>
          <p:nvPr/>
        </p:nvGrpSpPr>
        <p:grpSpPr>
          <a:xfrm>
            <a:off x="6439543" y="914400"/>
            <a:ext cx="5161458" cy="1622621"/>
            <a:chOff x="107951" y="3733800"/>
            <a:chExt cx="8883649" cy="2792775"/>
          </a:xfrm>
        </p:grpSpPr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D4F9E96A-FF64-4EE1-B402-A853787B0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51" y="4191001"/>
              <a:ext cx="2254249" cy="1655763"/>
              <a:chOff x="20" y="2112"/>
              <a:chExt cx="1420" cy="1043"/>
            </a:xfrm>
          </p:grpSpPr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7A636DD3-ABBA-484B-B798-1395E062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C914582D-1325-4E3A-92A4-6FE0214CD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5" name="Text Box 10">
                <a:extLst>
                  <a:ext uri="{FF2B5EF4-FFF2-40B4-BE49-F238E27FC236}">
                    <a16:creationId xmlns:a16="http://schemas.microsoft.com/office/drawing/2014/main" id="{44DF2F20-E250-4BED-B617-CC5082C0B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" y="2363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76" name="Rectangle 11">
                <a:extLst>
                  <a:ext uri="{FF2B5EF4-FFF2-40B4-BE49-F238E27FC236}">
                    <a16:creationId xmlns:a16="http://schemas.microsoft.com/office/drawing/2014/main" id="{ECFDFDD1-082F-4BC7-9D80-3AA9187DA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77" name="Rectangle 12">
                <a:extLst>
                  <a:ext uri="{FF2B5EF4-FFF2-40B4-BE49-F238E27FC236}">
                    <a16:creationId xmlns:a16="http://schemas.microsoft.com/office/drawing/2014/main" id="{D2E4A43F-7A73-4DDC-919D-15D5201FE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D7206F6-E4F6-4D9C-AD83-429FD3A85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8E46A68-ADDE-47AF-9906-B9BDC2055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80" name="Text Box 15">
                <a:extLst>
                  <a:ext uri="{FF2B5EF4-FFF2-40B4-BE49-F238E27FC236}">
                    <a16:creationId xmlns:a16="http://schemas.microsoft.com/office/drawing/2014/main" id="{130C32B2-8DFC-4593-A489-5C15C614B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2612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81" name="Text Box 16">
                <a:extLst>
                  <a:ext uri="{FF2B5EF4-FFF2-40B4-BE49-F238E27FC236}">
                    <a16:creationId xmlns:a16="http://schemas.microsoft.com/office/drawing/2014/main" id="{436AB53E-07A8-469F-A3B9-BAD404C7C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" y="2843"/>
                <a:ext cx="532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82" name="Text Box 17">
                <a:extLst>
                  <a:ext uri="{FF2B5EF4-FFF2-40B4-BE49-F238E27FC236}">
                    <a16:creationId xmlns:a16="http://schemas.microsoft.com/office/drawing/2014/main" id="{9953F937-273D-4D04-B706-D79ADE4C8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" y="2112"/>
                <a:ext cx="88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83" name="Oval 18">
                <a:extLst>
                  <a:ext uri="{FF2B5EF4-FFF2-40B4-BE49-F238E27FC236}">
                    <a16:creationId xmlns:a16="http://schemas.microsoft.com/office/drawing/2014/main" id="{E27C7B17-47DE-406A-A105-AEC7DACAB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4" name="Oval 19">
                <a:extLst>
                  <a:ext uri="{FF2B5EF4-FFF2-40B4-BE49-F238E27FC236}">
                    <a16:creationId xmlns:a16="http://schemas.microsoft.com/office/drawing/2014/main" id="{B2638C82-EC96-49EE-811E-AED578B52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5EA712FB-1E82-473B-9332-5C8E7108A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</p:grpSp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E619B21A-2C98-4CD5-A761-7B4361149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353" y="37338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larry</a:t>
              </a:r>
              <a:endParaRPr lang="en-US" sz="800" dirty="0">
                <a:latin typeface="Courier New" pitchFamily="-96" charset="0"/>
              </a:endParaRPr>
            </a:p>
          </p:txBody>
        </p:sp>
        <p:sp>
          <p:nvSpPr>
            <p:cNvPr id="11" name="Text Box 41">
              <a:extLst>
                <a:ext uri="{FF2B5EF4-FFF2-40B4-BE49-F238E27FC236}">
                  <a16:creationId xmlns:a16="http://schemas.microsoft.com/office/drawing/2014/main" id="{C2DD705E-08A4-455A-9349-8070D50B6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552" y="45720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12" name="Text Box 61">
              <a:extLst>
                <a:ext uri="{FF2B5EF4-FFF2-40B4-BE49-F238E27FC236}">
                  <a16:creationId xmlns:a16="http://schemas.microsoft.com/office/drawing/2014/main" id="{846B55C9-8FE6-4AF6-B77C-91EA158BE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635" y="5272089"/>
              <a:ext cx="845289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moe</a:t>
              </a:r>
              <a:endParaRPr lang="en-US" sz="800" dirty="0">
                <a:latin typeface="Courier New" pitchFamily="-96" charset="0"/>
              </a:endParaRPr>
            </a:p>
          </p:txBody>
        </p: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5FFF404C-941D-4EEC-9AE7-1E796A95F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4006849"/>
              <a:ext cx="5435600" cy="879843"/>
              <a:chOff x="2412765" y="3429000"/>
              <a:chExt cx="5435835" cy="903654"/>
            </a:xfrm>
          </p:grpSpPr>
          <p:grpSp>
            <p:nvGrpSpPr>
              <p:cNvPr id="55" name="Group 25">
                <a:extLst>
                  <a:ext uri="{FF2B5EF4-FFF2-40B4-BE49-F238E27FC236}">
                    <a16:creationId xmlns:a16="http://schemas.microsoft.com/office/drawing/2014/main" id="{CB972A35-2CB2-49CD-9C37-25477770C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8" name="Rectangle 26">
                  <a:extLst>
                    <a:ext uri="{FF2B5EF4-FFF2-40B4-BE49-F238E27FC236}">
                      <a16:creationId xmlns:a16="http://schemas.microsoft.com/office/drawing/2014/main" id="{DBC4729A-E9AC-49D0-9E61-B3588341E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9" name="Rectangle 27">
                  <a:extLst>
                    <a:ext uri="{FF2B5EF4-FFF2-40B4-BE49-F238E27FC236}">
                      <a16:creationId xmlns:a16="http://schemas.microsoft.com/office/drawing/2014/main" id="{EF0B8D1B-5BA5-42A5-9682-A587E2B59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70" name="Rectangle 28">
                  <a:extLst>
                    <a:ext uri="{FF2B5EF4-FFF2-40B4-BE49-F238E27FC236}">
                      <a16:creationId xmlns:a16="http://schemas.microsoft.com/office/drawing/2014/main" id="{7F3CB13D-00BC-4E1E-AC1A-D1F484730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71" name="Rectangle 29">
                  <a:extLst>
                    <a:ext uri="{FF2B5EF4-FFF2-40B4-BE49-F238E27FC236}">
                      <a16:creationId xmlns:a16="http://schemas.microsoft.com/office/drawing/2014/main" id="{5657A429-78FA-4024-B831-B3387F3EC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72" name="Rectangle 30">
                  <a:extLst>
                    <a:ext uri="{FF2B5EF4-FFF2-40B4-BE49-F238E27FC236}">
                      <a16:creationId xmlns:a16="http://schemas.microsoft.com/office/drawing/2014/main" id="{74751461-7558-46BA-B0C3-8023ED6F3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23B81282-7F7E-4E0D-AFA4-B83CC7018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7"/>
                <a:ext cx="668366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57" name="Text Box 33">
                <a:extLst>
                  <a:ext uri="{FF2B5EF4-FFF2-40B4-BE49-F238E27FC236}">
                    <a16:creationId xmlns:a16="http://schemas.microsoft.com/office/drawing/2014/main" id="{CC87AEB4-67BB-46B9-BCD3-16635E297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58" name="Line 34">
                <a:extLst>
                  <a:ext uri="{FF2B5EF4-FFF2-40B4-BE49-F238E27FC236}">
                    <a16:creationId xmlns:a16="http://schemas.microsoft.com/office/drawing/2014/main" id="{2213B1C7-4A1B-4FA3-8381-A41B67851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9" name="Line 35">
                <a:extLst>
                  <a:ext uri="{FF2B5EF4-FFF2-40B4-BE49-F238E27FC236}">
                    <a16:creationId xmlns:a16="http://schemas.microsoft.com/office/drawing/2014/main" id="{E85FB8CB-9610-4D33-BE6A-ED0D8EB44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0" name="Text Box 36">
                <a:extLst>
                  <a:ext uri="{FF2B5EF4-FFF2-40B4-BE49-F238E27FC236}">
                    <a16:creationId xmlns:a16="http://schemas.microsoft.com/office/drawing/2014/main" id="{C85F3C42-E79D-4A1D-A66B-BCDDF1F3D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61" name="Line 37">
                <a:extLst>
                  <a:ext uri="{FF2B5EF4-FFF2-40B4-BE49-F238E27FC236}">
                    <a16:creationId xmlns:a16="http://schemas.microsoft.com/office/drawing/2014/main" id="{9D693DD2-20E1-4B56-9B6B-790BF516A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2" name="Text Box 38">
                <a:extLst>
                  <a:ext uri="{FF2B5EF4-FFF2-40B4-BE49-F238E27FC236}">
                    <a16:creationId xmlns:a16="http://schemas.microsoft.com/office/drawing/2014/main" id="{5434B3AE-1AF5-4420-8BC1-1A078411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DDFB8FF4-68A2-41B7-B849-F76F211D6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4" name="Text Box 40">
                <a:extLst>
                  <a:ext uri="{FF2B5EF4-FFF2-40B4-BE49-F238E27FC236}">
                    <a16:creationId xmlns:a16="http://schemas.microsoft.com/office/drawing/2014/main" id="{AB789E1C-2F5E-430F-857D-61CF93CEE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0D26BEB4-3C3A-40D0-8E9C-0146F6C9C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6" name="Text Box 42">
                <a:extLst>
                  <a:ext uri="{FF2B5EF4-FFF2-40B4-BE49-F238E27FC236}">
                    <a16:creationId xmlns:a16="http://schemas.microsoft.com/office/drawing/2014/main" id="{B6C91032-0B50-4EEE-8C83-D6780AA7DC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68ABB2D5-FAF0-4AE9-B8B2-E6161A043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1FD9BB63-D711-4523-9C9D-C555C2037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000" y="4808534"/>
              <a:ext cx="5435600" cy="879841"/>
              <a:chOff x="2412765" y="3429000"/>
              <a:chExt cx="5435835" cy="903654"/>
            </a:xfrm>
          </p:grpSpPr>
          <p:grpSp>
            <p:nvGrpSpPr>
              <p:cNvPr id="37" name="Group 25">
                <a:extLst>
                  <a:ext uri="{FF2B5EF4-FFF2-40B4-BE49-F238E27FC236}">
                    <a16:creationId xmlns:a16="http://schemas.microsoft.com/office/drawing/2014/main" id="{D2F07928-2204-45B4-86CA-2C5E3079C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0" name="Rectangle 26">
                  <a:extLst>
                    <a:ext uri="{FF2B5EF4-FFF2-40B4-BE49-F238E27FC236}">
                      <a16:creationId xmlns:a16="http://schemas.microsoft.com/office/drawing/2014/main" id="{032178A0-5C67-4480-BFCC-07FA2F400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51" name="Rectangle 27">
                  <a:extLst>
                    <a:ext uri="{FF2B5EF4-FFF2-40B4-BE49-F238E27FC236}">
                      <a16:creationId xmlns:a16="http://schemas.microsoft.com/office/drawing/2014/main" id="{CB497521-9033-46D0-BE61-0CA16EE85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52" name="Rectangle 28">
                  <a:extLst>
                    <a:ext uri="{FF2B5EF4-FFF2-40B4-BE49-F238E27FC236}">
                      <a16:creationId xmlns:a16="http://schemas.microsoft.com/office/drawing/2014/main" id="{AFD4938A-DD46-410A-B5FE-8309582AA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53" name="Rectangle 29">
                  <a:extLst>
                    <a:ext uri="{FF2B5EF4-FFF2-40B4-BE49-F238E27FC236}">
                      <a16:creationId xmlns:a16="http://schemas.microsoft.com/office/drawing/2014/main" id="{C55EF1F3-FF62-4078-8A92-5E3462489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54" name="Rectangle 30">
                  <a:extLst>
                    <a:ext uri="{FF2B5EF4-FFF2-40B4-BE49-F238E27FC236}">
                      <a16:creationId xmlns:a16="http://schemas.microsoft.com/office/drawing/2014/main" id="{6A941EA4-9690-43E2-AC77-80C4FF435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38" name="Text Box 32">
                <a:extLst>
                  <a:ext uri="{FF2B5EF4-FFF2-40B4-BE49-F238E27FC236}">
                    <a16:creationId xmlns:a16="http://schemas.microsoft.com/office/drawing/2014/main" id="{4D20E2E6-ADF6-4D14-8026-50CA43A5F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39" name="Text Box 33">
                <a:extLst>
                  <a:ext uri="{FF2B5EF4-FFF2-40B4-BE49-F238E27FC236}">
                    <a16:creationId xmlns:a16="http://schemas.microsoft.com/office/drawing/2014/main" id="{B40CD927-9B4B-43D2-B17B-E070FB71B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40" name="Line 34">
                <a:extLst>
                  <a:ext uri="{FF2B5EF4-FFF2-40B4-BE49-F238E27FC236}">
                    <a16:creationId xmlns:a16="http://schemas.microsoft.com/office/drawing/2014/main" id="{FDA73DE8-D0A8-4260-B9F6-058580DFE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1" name="Line 35">
                <a:extLst>
                  <a:ext uri="{FF2B5EF4-FFF2-40B4-BE49-F238E27FC236}">
                    <a16:creationId xmlns:a16="http://schemas.microsoft.com/office/drawing/2014/main" id="{D45794C9-A454-4717-B43C-D7D4C0E19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2" name="Text Box 36">
                <a:extLst>
                  <a:ext uri="{FF2B5EF4-FFF2-40B4-BE49-F238E27FC236}">
                    <a16:creationId xmlns:a16="http://schemas.microsoft.com/office/drawing/2014/main" id="{868616AA-18E9-44E9-BEE7-F3263C416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43" name="Line 37">
                <a:extLst>
                  <a:ext uri="{FF2B5EF4-FFF2-40B4-BE49-F238E27FC236}">
                    <a16:creationId xmlns:a16="http://schemas.microsoft.com/office/drawing/2014/main" id="{043B1854-7314-4C49-8FBB-B655BC93E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4" name="Text Box 38">
                <a:extLst>
                  <a:ext uri="{FF2B5EF4-FFF2-40B4-BE49-F238E27FC236}">
                    <a16:creationId xmlns:a16="http://schemas.microsoft.com/office/drawing/2014/main" id="{88528A48-7309-4F86-8F20-A8A73184D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45" name="Line 39">
                <a:extLst>
                  <a:ext uri="{FF2B5EF4-FFF2-40B4-BE49-F238E27FC236}">
                    <a16:creationId xmlns:a16="http://schemas.microsoft.com/office/drawing/2014/main" id="{69FEE2CD-5892-4A74-8CB7-CC4623C66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6" name="Text Box 40">
                <a:extLst>
                  <a:ext uri="{FF2B5EF4-FFF2-40B4-BE49-F238E27FC236}">
                    <a16:creationId xmlns:a16="http://schemas.microsoft.com/office/drawing/2014/main" id="{532381AF-A531-4468-993E-617580E19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47" name="Line 41">
                <a:extLst>
                  <a:ext uri="{FF2B5EF4-FFF2-40B4-BE49-F238E27FC236}">
                    <a16:creationId xmlns:a16="http://schemas.microsoft.com/office/drawing/2014/main" id="{94BF1311-831F-49E5-A39C-7CF2F662C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8" name="Text Box 42">
                <a:extLst>
                  <a:ext uri="{FF2B5EF4-FFF2-40B4-BE49-F238E27FC236}">
                    <a16:creationId xmlns:a16="http://schemas.microsoft.com/office/drawing/2014/main" id="{6671ADBA-03AA-4A1F-97B8-F7EB40110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49" name="Line 43">
                <a:extLst>
                  <a:ext uri="{FF2B5EF4-FFF2-40B4-BE49-F238E27FC236}">
                    <a16:creationId xmlns:a16="http://schemas.microsoft.com/office/drawing/2014/main" id="{25F6782A-4A42-497F-B837-9A3E0A53D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5" name="Group 24">
              <a:extLst>
                <a:ext uri="{FF2B5EF4-FFF2-40B4-BE49-F238E27FC236}">
                  <a16:creationId xmlns:a16="http://schemas.microsoft.com/office/drawing/2014/main" id="{6342D9C1-61D4-458C-A8FF-D79F08A70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5646734"/>
              <a:ext cx="5435600" cy="879841"/>
              <a:chOff x="2412765" y="3429000"/>
              <a:chExt cx="5435835" cy="903654"/>
            </a:xfrm>
          </p:grpSpPr>
          <p:grpSp>
            <p:nvGrpSpPr>
              <p:cNvPr id="19" name="Group 25">
                <a:extLst>
                  <a:ext uri="{FF2B5EF4-FFF2-40B4-BE49-F238E27FC236}">
                    <a16:creationId xmlns:a16="http://schemas.microsoft.com/office/drawing/2014/main" id="{BBE6737D-C1AE-4A4F-A3E5-2DA953D4FD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77C6BA05-FC59-4E5B-8B9F-24D002942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33" name="Rectangle 27">
                  <a:extLst>
                    <a:ext uri="{FF2B5EF4-FFF2-40B4-BE49-F238E27FC236}">
                      <a16:creationId xmlns:a16="http://schemas.microsoft.com/office/drawing/2014/main" id="{25E946E8-77C0-4AC1-BBA4-27BD7057B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34" name="Rectangle 28">
                  <a:extLst>
                    <a:ext uri="{FF2B5EF4-FFF2-40B4-BE49-F238E27FC236}">
                      <a16:creationId xmlns:a16="http://schemas.microsoft.com/office/drawing/2014/main" id="{11746845-3C44-4B82-AF0D-761F5B7EF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35" name="Rectangle 29">
                  <a:extLst>
                    <a:ext uri="{FF2B5EF4-FFF2-40B4-BE49-F238E27FC236}">
                      <a16:creationId xmlns:a16="http://schemas.microsoft.com/office/drawing/2014/main" id="{3160968C-5B9D-4F33-9635-0C07E50A1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4A29270F-DADA-42AE-970A-6D1E8A30F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20" name="Text Box 32">
                <a:extLst>
                  <a:ext uri="{FF2B5EF4-FFF2-40B4-BE49-F238E27FC236}">
                    <a16:creationId xmlns:a16="http://schemas.microsoft.com/office/drawing/2014/main" id="{F9FF8976-B8A1-4E26-9C72-94357C5DD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21" name="Text Box 33">
                <a:extLst>
                  <a:ext uri="{FF2B5EF4-FFF2-40B4-BE49-F238E27FC236}">
                    <a16:creationId xmlns:a16="http://schemas.microsoft.com/office/drawing/2014/main" id="{E4228125-AF5E-4C97-8F8C-CE643DD1F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22" name="Line 34">
                <a:extLst>
                  <a:ext uri="{FF2B5EF4-FFF2-40B4-BE49-F238E27FC236}">
                    <a16:creationId xmlns:a16="http://schemas.microsoft.com/office/drawing/2014/main" id="{2E9C1F17-A843-4249-9345-2A26C4320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3" name="Line 35">
                <a:extLst>
                  <a:ext uri="{FF2B5EF4-FFF2-40B4-BE49-F238E27FC236}">
                    <a16:creationId xmlns:a16="http://schemas.microsoft.com/office/drawing/2014/main" id="{48DA41FF-D530-49A0-9F72-48B6F350C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4" name="Text Box 36">
                <a:extLst>
                  <a:ext uri="{FF2B5EF4-FFF2-40B4-BE49-F238E27FC236}">
                    <a16:creationId xmlns:a16="http://schemas.microsoft.com/office/drawing/2014/main" id="{DC0B56C5-2D07-4AEE-B994-9947457D0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25" name="Line 37">
                <a:extLst>
                  <a:ext uri="{FF2B5EF4-FFF2-40B4-BE49-F238E27FC236}">
                    <a16:creationId xmlns:a16="http://schemas.microsoft.com/office/drawing/2014/main" id="{D0FDF6C8-DD31-4D43-8FCE-9D81ECF29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6" name="Text Box 38">
                <a:extLst>
                  <a:ext uri="{FF2B5EF4-FFF2-40B4-BE49-F238E27FC236}">
                    <a16:creationId xmlns:a16="http://schemas.microsoft.com/office/drawing/2014/main" id="{A949B917-38CD-4F7C-98DA-9E9B66B91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27" name="Line 39">
                <a:extLst>
                  <a:ext uri="{FF2B5EF4-FFF2-40B4-BE49-F238E27FC236}">
                    <a16:creationId xmlns:a16="http://schemas.microsoft.com/office/drawing/2014/main" id="{B2666DCA-97DA-48F3-B7B2-D2B9FA6BB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7DAE2F4F-DE36-45ED-93DA-E7D4C2994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29" name="Line 41">
                <a:extLst>
                  <a:ext uri="{FF2B5EF4-FFF2-40B4-BE49-F238E27FC236}">
                    <a16:creationId xmlns:a16="http://schemas.microsoft.com/office/drawing/2014/main" id="{2D568B0A-F802-4C1B-8595-787E92DF3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0" name="Text Box 42">
                <a:extLst>
                  <a:ext uri="{FF2B5EF4-FFF2-40B4-BE49-F238E27FC236}">
                    <a16:creationId xmlns:a16="http://schemas.microsoft.com/office/drawing/2014/main" id="{B092A664-7AA9-46FD-8E0D-AF16D30D6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31" name="Line 43">
                <a:extLst>
                  <a:ext uri="{FF2B5EF4-FFF2-40B4-BE49-F238E27FC236}">
                    <a16:creationId xmlns:a16="http://schemas.microsoft.com/office/drawing/2014/main" id="{51B7554D-6C2B-4E02-9FC9-A3CD81945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1DDE84FF-F050-410C-80C4-5E568C5F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7" name="Freeform 86">
              <a:extLst>
                <a:ext uri="{FF2B5EF4-FFF2-40B4-BE49-F238E27FC236}">
                  <a16:creationId xmlns:a16="http://schemas.microsoft.com/office/drawing/2014/main" id="{68D0FC64-1415-488B-BD67-3483B3A5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3289C2C0-F2D9-406C-BA75-699F753A5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</p:grpSp>
      <p:sp>
        <p:nvSpPr>
          <p:cNvPr id="88" name="Rectangle 16">
            <a:extLst>
              <a:ext uri="{FF2B5EF4-FFF2-40B4-BE49-F238E27FC236}">
                <a16:creationId xmlns:a16="http://schemas.microsoft.com/office/drawing/2014/main" id="{C2CFD550-84DA-4C9D-B08D-DAFCB6F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99" y="2434753"/>
            <a:ext cx="41825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b="1" dirty="0">
                <a:latin typeface="Courier New" pitchFamily="-96" charset="0"/>
              </a:rPr>
              <a:t>Mem[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+(20*index)+(4*digit)]</a:t>
            </a: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B3DE7D0D-6CF9-48B9-A8E8-3CFD59576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543" y="2434753"/>
            <a:ext cx="5796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itchFamily="-96" charset="0"/>
              </a:rPr>
              <a:t>Mem[Mem[stooges+(8*index)]+(4*digit)]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2605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b="1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10560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596-6162-496C-B11C-4184662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Multi-dimensional arrays – multi-level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2CC4-B063-466E-8091-42E08755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Multi-level is one way to</a:t>
            </a:r>
            <a:br>
              <a:rPr lang="en-US" dirty="0"/>
            </a:br>
            <a:r>
              <a:rPr lang="en-US" dirty="0"/>
              <a:t>make them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int** array_2d = (int**)malloc(rows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(int*));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&lt;rows;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array_2d[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(int*)malloc(cols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array_2d[2][4] = 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929A-8F1D-4807-ABFC-8F31897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7C39B-4102-4000-AA29-FA8C55AED0C2}"/>
              </a:ext>
            </a:extLst>
          </p:cNvPr>
          <p:cNvGrpSpPr/>
          <p:nvPr/>
        </p:nvGrpSpPr>
        <p:grpSpPr>
          <a:xfrm>
            <a:off x="6297876" y="914400"/>
            <a:ext cx="5161458" cy="1622621"/>
            <a:chOff x="107951" y="3733800"/>
            <a:chExt cx="8883649" cy="2792775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FA32A4E-08A7-4353-992C-61C8F4B0D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51" y="4191001"/>
              <a:ext cx="2254249" cy="1655763"/>
              <a:chOff x="20" y="2112"/>
              <a:chExt cx="1420" cy="1043"/>
            </a:xfrm>
          </p:grpSpPr>
          <p:sp>
            <p:nvSpPr>
              <p:cNvPr id="70" name="Rectangle 8">
                <a:extLst>
                  <a:ext uri="{FF2B5EF4-FFF2-40B4-BE49-F238E27FC236}">
                    <a16:creationId xmlns:a16="http://schemas.microsoft.com/office/drawing/2014/main" id="{9A026A72-4076-4363-B35D-131DDF07B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71" name="Line 9">
                <a:extLst>
                  <a:ext uri="{FF2B5EF4-FFF2-40B4-BE49-F238E27FC236}">
                    <a16:creationId xmlns:a16="http://schemas.microsoft.com/office/drawing/2014/main" id="{3BD2ABDA-7988-48A8-8D15-C9D77BAFF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2" name="Text Box 10">
                <a:extLst>
                  <a:ext uri="{FF2B5EF4-FFF2-40B4-BE49-F238E27FC236}">
                    <a16:creationId xmlns:a16="http://schemas.microsoft.com/office/drawing/2014/main" id="{C142AECB-ABBF-4EEF-AD16-D458EE0DB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" y="2363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0E10D7C4-17B5-468D-BB8D-F2989C8F3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FF134E28-F231-47E6-A29C-26E7CBE7D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75" name="Line 13">
                <a:extLst>
                  <a:ext uri="{FF2B5EF4-FFF2-40B4-BE49-F238E27FC236}">
                    <a16:creationId xmlns:a16="http://schemas.microsoft.com/office/drawing/2014/main" id="{694A56F0-67A1-4114-BB8C-5790A6746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62A1FBD3-7134-4635-B631-397B3CAF1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C168D7D5-712C-49EB-B891-5323027D1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2612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78" name="Text Box 16">
                <a:extLst>
                  <a:ext uri="{FF2B5EF4-FFF2-40B4-BE49-F238E27FC236}">
                    <a16:creationId xmlns:a16="http://schemas.microsoft.com/office/drawing/2014/main" id="{35BCEED3-8409-49B5-A99F-F444FDFA9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" y="2843"/>
                <a:ext cx="532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79" name="Text Box 17">
                <a:extLst>
                  <a:ext uri="{FF2B5EF4-FFF2-40B4-BE49-F238E27FC236}">
                    <a16:creationId xmlns:a16="http://schemas.microsoft.com/office/drawing/2014/main" id="{AA9C545A-3465-4DA8-9268-D680C7096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" y="2112"/>
                <a:ext cx="88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80" name="Oval 18">
                <a:extLst>
                  <a:ext uri="{FF2B5EF4-FFF2-40B4-BE49-F238E27FC236}">
                    <a16:creationId xmlns:a16="http://schemas.microsoft.com/office/drawing/2014/main" id="{648DCDF5-7B43-464F-A186-68DEB0F38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1" name="Oval 19">
                <a:extLst>
                  <a:ext uri="{FF2B5EF4-FFF2-40B4-BE49-F238E27FC236}">
                    <a16:creationId xmlns:a16="http://schemas.microsoft.com/office/drawing/2014/main" id="{62E894B0-00A8-4814-BEDF-EDFF70F95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2" name="Oval 20">
                <a:extLst>
                  <a:ext uri="{FF2B5EF4-FFF2-40B4-BE49-F238E27FC236}">
                    <a16:creationId xmlns:a16="http://schemas.microsoft.com/office/drawing/2014/main" id="{B387E37B-C0E8-436B-9EFB-097BBA2E5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</p:grp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AB0AB9A7-E016-4F4B-8BB7-C97617073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353" y="37338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larry</a:t>
              </a:r>
              <a:endParaRPr lang="en-US" sz="800" dirty="0">
                <a:latin typeface="Courier New" pitchFamily="-96" charset="0"/>
              </a:endParaRPr>
            </a:p>
          </p:txBody>
        </p:sp>
        <p:sp>
          <p:nvSpPr>
            <p:cNvPr id="8" name="Text Box 41">
              <a:extLst>
                <a:ext uri="{FF2B5EF4-FFF2-40B4-BE49-F238E27FC236}">
                  <a16:creationId xmlns:a16="http://schemas.microsoft.com/office/drawing/2014/main" id="{B740A745-0447-4B8B-AB94-797553EEF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552" y="45720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9" name="Text Box 61">
              <a:extLst>
                <a:ext uri="{FF2B5EF4-FFF2-40B4-BE49-F238E27FC236}">
                  <a16:creationId xmlns:a16="http://schemas.microsoft.com/office/drawing/2014/main" id="{31D34314-F026-49CA-B7EE-D1BD6E06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635" y="5272089"/>
              <a:ext cx="845289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moe</a:t>
              </a:r>
              <a:endParaRPr lang="en-US" sz="800" dirty="0">
                <a:latin typeface="Courier New" pitchFamily="-96" charset="0"/>
              </a:endParaRPr>
            </a:p>
          </p:txBody>
        </p:sp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78AD8490-9558-4DD9-9F8A-EA2444C97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4006849"/>
              <a:ext cx="5435600" cy="879843"/>
              <a:chOff x="2412765" y="3429000"/>
              <a:chExt cx="5435835" cy="903654"/>
            </a:xfrm>
          </p:grpSpPr>
          <p:grpSp>
            <p:nvGrpSpPr>
              <p:cNvPr id="52" name="Group 25">
                <a:extLst>
                  <a:ext uri="{FF2B5EF4-FFF2-40B4-BE49-F238E27FC236}">
                    <a16:creationId xmlns:a16="http://schemas.microsoft.com/office/drawing/2014/main" id="{D41C9665-5403-4847-98A3-00ECF33053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5" name="Rectangle 26">
                  <a:extLst>
                    <a:ext uri="{FF2B5EF4-FFF2-40B4-BE49-F238E27FC236}">
                      <a16:creationId xmlns:a16="http://schemas.microsoft.com/office/drawing/2014/main" id="{6A398EC6-FCAC-4E32-80DB-077D75AE0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6" name="Rectangle 27">
                  <a:extLst>
                    <a:ext uri="{FF2B5EF4-FFF2-40B4-BE49-F238E27FC236}">
                      <a16:creationId xmlns:a16="http://schemas.microsoft.com/office/drawing/2014/main" id="{1F3DF772-DC84-492B-8CC2-8AE3B5FD52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67" name="Rectangle 28">
                  <a:extLst>
                    <a:ext uri="{FF2B5EF4-FFF2-40B4-BE49-F238E27FC236}">
                      <a16:creationId xmlns:a16="http://schemas.microsoft.com/office/drawing/2014/main" id="{355E9BBB-4C89-464A-B0AD-50DB6399C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68" name="Rectangle 29">
                  <a:extLst>
                    <a:ext uri="{FF2B5EF4-FFF2-40B4-BE49-F238E27FC236}">
                      <a16:creationId xmlns:a16="http://schemas.microsoft.com/office/drawing/2014/main" id="{CCB02FD3-723C-4E2D-9DA8-70F0A7F82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9" name="Rectangle 30">
                  <a:extLst>
                    <a:ext uri="{FF2B5EF4-FFF2-40B4-BE49-F238E27FC236}">
                      <a16:creationId xmlns:a16="http://schemas.microsoft.com/office/drawing/2014/main" id="{E993CEE1-6723-4C11-8E2B-D7337CAA1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53" name="Text Box 32">
                <a:extLst>
                  <a:ext uri="{FF2B5EF4-FFF2-40B4-BE49-F238E27FC236}">
                    <a16:creationId xmlns:a16="http://schemas.microsoft.com/office/drawing/2014/main" id="{58A3AB64-534C-490C-A816-E257C4B9B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7"/>
                <a:ext cx="668366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54" name="Text Box 33">
                <a:extLst>
                  <a:ext uri="{FF2B5EF4-FFF2-40B4-BE49-F238E27FC236}">
                    <a16:creationId xmlns:a16="http://schemas.microsoft.com/office/drawing/2014/main" id="{11F4B4D5-360F-4E65-B89B-6A3DF2F4F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2E37C745-C961-4B88-83AB-D7FF285C6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A597262A-366A-4F89-99E2-8CB1709B5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7" name="Text Box 36">
                <a:extLst>
                  <a:ext uri="{FF2B5EF4-FFF2-40B4-BE49-F238E27FC236}">
                    <a16:creationId xmlns:a16="http://schemas.microsoft.com/office/drawing/2014/main" id="{2D85B972-06F5-46D1-B7F6-4E0B8137E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58" name="Line 37">
                <a:extLst>
                  <a:ext uri="{FF2B5EF4-FFF2-40B4-BE49-F238E27FC236}">
                    <a16:creationId xmlns:a16="http://schemas.microsoft.com/office/drawing/2014/main" id="{821D6672-FC24-4D61-8444-4FC80A790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9" name="Text Box 38">
                <a:extLst>
                  <a:ext uri="{FF2B5EF4-FFF2-40B4-BE49-F238E27FC236}">
                    <a16:creationId xmlns:a16="http://schemas.microsoft.com/office/drawing/2014/main" id="{C153F9DE-9BB7-4C0C-96C9-EF0A543DB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60" name="Line 39">
                <a:extLst>
                  <a:ext uri="{FF2B5EF4-FFF2-40B4-BE49-F238E27FC236}">
                    <a16:creationId xmlns:a16="http://schemas.microsoft.com/office/drawing/2014/main" id="{384140B9-8334-4FE2-BC9C-7FEFA6711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30C63A11-17CB-4CD2-A618-C850F9641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62" name="Line 41">
                <a:extLst>
                  <a:ext uri="{FF2B5EF4-FFF2-40B4-BE49-F238E27FC236}">
                    <a16:creationId xmlns:a16="http://schemas.microsoft.com/office/drawing/2014/main" id="{70ECD254-931F-40B8-B715-3B6C8877C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3" name="Text Box 42">
                <a:extLst>
                  <a:ext uri="{FF2B5EF4-FFF2-40B4-BE49-F238E27FC236}">
                    <a16:creationId xmlns:a16="http://schemas.microsoft.com/office/drawing/2014/main" id="{F418063D-ACEC-4369-8DE5-A89925008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64" name="Line 43">
                <a:extLst>
                  <a:ext uri="{FF2B5EF4-FFF2-40B4-BE49-F238E27FC236}">
                    <a16:creationId xmlns:a16="http://schemas.microsoft.com/office/drawing/2014/main" id="{1E97FC5E-123E-4410-825D-3A4A41039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832EC276-C685-4272-9130-72E625876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000" y="4808534"/>
              <a:ext cx="5435600" cy="879841"/>
              <a:chOff x="2412765" y="3429000"/>
              <a:chExt cx="5435835" cy="903654"/>
            </a:xfrm>
          </p:grpSpPr>
          <p:grpSp>
            <p:nvGrpSpPr>
              <p:cNvPr id="34" name="Group 25">
                <a:extLst>
                  <a:ext uri="{FF2B5EF4-FFF2-40B4-BE49-F238E27FC236}">
                    <a16:creationId xmlns:a16="http://schemas.microsoft.com/office/drawing/2014/main" id="{FAA7A8CE-1A4A-4A29-92BF-A8CDB2E8C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47" name="Rectangle 26">
                  <a:extLst>
                    <a:ext uri="{FF2B5EF4-FFF2-40B4-BE49-F238E27FC236}">
                      <a16:creationId xmlns:a16="http://schemas.microsoft.com/office/drawing/2014/main" id="{743E3AAF-9060-47A4-A901-C32100F1B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48" name="Rectangle 27">
                  <a:extLst>
                    <a:ext uri="{FF2B5EF4-FFF2-40B4-BE49-F238E27FC236}">
                      <a16:creationId xmlns:a16="http://schemas.microsoft.com/office/drawing/2014/main" id="{62832AE3-E191-4676-8582-4B2B05AD4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9" name="Rectangle 28">
                  <a:extLst>
                    <a:ext uri="{FF2B5EF4-FFF2-40B4-BE49-F238E27FC236}">
                      <a16:creationId xmlns:a16="http://schemas.microsoft.com/office/drawing/2014/main" id="{89F3B349-7980-48B9-8BF3-2B3909063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50" name="Rectangle 29">
                  <a:extLst>
                    <a:ext uri="{FF2B5EF4-FFF2-40B4-BE49-F238E27FC236}">
                      <a16:creationId xmlns:a16="http://schemas.microsoft.com/office/drawing/2014/main" id="{7D7CBA2E-A2AC-4EEC-B601-C1AFABB01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51" name="Rectangle 30">
                  <a:extLst>
                    <a:ext uri="{FF2B5EF4-FFF2-40B4-BE49-F238E27FC236}">
                      <a16:creationId xmlns:a16="http://schemas.microsoft.com/office/drawing/2014/main" id="{027B0627-2BDD-451F-B2A4-E99F820B3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35" name="Text Box 32">
                <a:extLst>
                  <a:ext uri="{FF2B5EF4-FFF2-40B4-BE49-F238E27FC236}">
                    <a16:creationId xmlns:a16="http://schemas.microsoft.com/office/drawing/2014/main" id="{62B39BB0-6DEF-4744-8919-1A1D8346A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BBD5363A-F585-47A7-A20E-A23253FD8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37" name="Line 34">
                <a:extLst>
                  <a:ext uri="{FF2B5EF4-FFF2-40B4-BE49-F238E27FC236}">
                    <a16:creationId xmlns:a16="http://schemas.microsoft.com/office/drawing/2014/main" id="{18F8FA0D-39A5-4865-ACA6-075AA3ED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8" name="Line 35">
                <a:extLst>
                  <a:ext uri="{FF2B5EF4-FFF2-40B4-BE49-F238E27FC236}">
                    <a16:creationId xmlns:a16="http://schemas.microsoft.com/office/drawing/2014/main" id="{CEFCE0AB-FACF-493B-B1A0-E0E1D73C7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9" name="Text Box 36">
                <a:extLst>
                  <a:ext uri="{FF2B5EF4-FFF2-40B4-BE49-F238E27FC236}">
                    <a16:creationId xmlns:a16="http://schemas.microsoft.com/office/drawing/2014/main" id="{FAAF757D-8077-453D-A042-5B7303B8D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9529DB82-E979-4FD7-AD66-3B15B2798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1" name="Text Box 38">
                <a:extLst>
                  <a:ext uri="{FF2B5EF4-FFF2-40B4-BE49-F238E27FC236}">
                    <a16:creationId xmlns:a16="http://schemas.microsoft.com/office/drawing/2014/main" id="{3294B507-8662-47C3-BFAB-358364C1F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42" name="Line 39">
                <a:extLst>
                  <a:ext uri="{FF2B5EF4-FFF2-40B4-BE49-F238E27FC236}">
                    <a16:creationId xmlns:a16="http://schemas.microsoft.com/office/drawing/2014/main" id="{F62976F0-183C-4107-A809-747192D41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3" name="Text Box 40">
                <a:extLst>
                  <a:ext uri="{FF2B5EF4-FFF2-40B4-BE49-F238E27FC236}">
                    <a16:creationId xmlns:a16="http://schemas.microsoft.com/office/drawing/2014/main" id="{C1E0C308-8958-4157-B934-3BFFAE1BA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44" name="Line 41">
                <a:extLst>
                  <a:ext uri="{FF2B5EF4-FFF2-40B4-BE49-F238E27FC236}">
                    <a16:creationId xmlns:a16="http://schemas.microsoft.com/office/drawing/2014/main" id="{856039AA-3F03-4F89-81BD-4550A0BE2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5" name="Text Box 42">
                <a:extLst>
                  <a:ext uri="{FF2B5EF4-FFF2-40B4-BE49-F238E27FC236}">
                    <a16:creationId xmlns:a16="http://schemas.microsoft.com/office/drawing/2014/main" id="{3C344D6B-F4FA-4B7B-A28B-AD7BE221F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46" name="Line 43">
                <a:extLst>
                  <a:ext uri="{FF2B5EF4-FFF2-40B4-BE49-F238E27FC236}">
                    <a16:creationId xmlns:a16="http://schemas.microsoft.com/office/drawing/2014/main" id="{F40104E8-7D39-4075-9506-3DABF84B3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AE381EE9-2EB9-4F42-900E-ACE412751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5646734"/>
              <a:ext cx="5435600" cy="879841"/>
              <a:chOff x="2412765" y="3429000"/>
              <a:chExt cx="5435835" cy="903654"/>
            </a:xfrm>
          </p:grpSpPr>
          <p:grpSp>
            <p:nvGrpSpPr>
              <p:cNvPr id="16" name="Group 25">
                <a:extLst>
                  <a:ext uri="{FF2B5EF4-FFF2-40B4-BE49-F238E27FC236}">
                    <a16:creationId xmlns:a16="http://schemas.microsoft.com/office/drawing/2014/main" id="{96F4CDB4-BC72-4D3D-9E82-6E448638F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229CD9AF-90EE-419A-8A0F-D68788446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F041B816-F04A-4454-A340-E73E1B4B4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08B0301A-E7C3-4752-8A93-5B967A9DA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32" name="Rectangle 29">
                  <a:extLst>
                    <a:ext uri="{FF2B5EF4-FFF2-40B4-BE49-F238E27FC236}">
                      <a16:creationId xmlns:a16="http://schemas.microsoft.com/office/drawing/2014/main" id="{BE9CCA59-0F8C-4E49-A96B-271AFE1DB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33" name="Rectangle 30">
                  <a:extLst>
                    <a:ext uri="{FF2B5EF4-FFF2-40B4-BE49-F238E27FC236}">
                      <a16:creationId xmlns:a16="http://schemas.microsoft.com/office/drawing/2014/main" id="{3A2A9717-324F-44B5-97FC-CA44BD1A0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17" name="Text Box 32">
                <a:extLst>
                  <a:ext uri="{FF2B5EF4-FFF2-40B4-BE49-F238E27FC236}">
                    <a16:creationId xmlns:a16="http://schemas.microsoft.com/office/drawing/2014/main" id="{30D59A56-29B7-4A51-BA7B-B2F3B875A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18" name="Text Box 33">
                <a:extLst>
                  <a:ext uri="{FF2B5EF4-FFF2-40B4-BE49-F238E27FC236}">
                    <a16:creationId xmlns:a16="http://schemas.microsoft.com/office/drawing/2014/main" id="{4E924D95-0C7A-4BC7-8480-70BAC58C0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19" name="Line 34">
                <a:extLst>
                  <a:ext uri="{FF2B5EF4-FFF2-40B4-BE49-F238E27FC236}">
                    <a16:creationId xmlns:a16="http://schemas.microsoft.com/office/drawing/2014/main" id="{014DCEFD-BF21-436F-9EBA-D0D67B015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0" name="Line 35">
                <a:extLst>
                  <a:ext uri="{FF2B5EF4-FFF2-40B4-BE49-F238E27FC236}">
                    <a16:creationId xmlns:a16="http://schemas.microsoft.com/office/drawing/2014/main" id="{A9A56B8D-D1B4-496F-8F92-384ABF604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1" name="Text Box 36">
                <a:extLst>
                  <a:ext uri="{FF2B5EF4-FFF2-40B4-BE49-F238E27FC236}">
                    <a16:creationId xmlns:a16="http://schemas.microsoft.com/office/drawing/2014/main" id="{2FF6DC37-5432-4170-8CD0-DBD13BBA4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22" name="Line 37">
                <a:extLst>
                  <a:ext uri="{FF2B5EF4-FFF2-40B4-BE49-F238E27FC236}">
                    <a16:creationId xmlns:a16="http://schemas.microsoft.com/office/drawing/2014/main" id="{63BF4E6C-7ECF-4D00-AEB0-A4C2E22C4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3" name="Text Box 38">
                <a:extLst>
                  <a:ext uri="{FF2B5EF4-FFF2-40B4-BE49-F238E27FC236}">
                    <a16:creationId xmlns:a16="http://schemas.microsoft.com/office/drawing/2014/main" id="{4FA2E180-B545-404E-A1E9-9CC5EC545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24" name="Line 39">
                <a:extLst>
                  <a:ext uri="{FF2B5EF4-FFF2-40B4-BE49-F238E27FC236}">
                    <a16:creationId xmlns:a16="http://schemas.microsoft.com/office/drawing/2014/main" id="{9B866DC4-D803-476D-AB7F-23056E076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5" name="Text Box 40">
                <a:extLst>
                  <a:ext uri="{FF2B5EF4-FFF2-40B4-BE49-F238E27FC236}">
                    <a16:creationId xmlns:a16="http://schemas.microsoft.com/office/drawing/2014/main" id="{645E676F-044E-4943-93CD-079262230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26" name="Line 41">
                <a:extLst>
                  <a:ext uri="{FF2B5EF4-FFF2-40B4-BE49-F238E27FC236}">
                    <a16:creationId xmlns:a16="http://schemas.microsoft.com/office/drawing/2014/main" id="{D9EF95D1-90E4-4F6E-A4DA-FECC16007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7" name="Text Box 42">
                <a:extLst>
                  <a:ext uri="{FF2B5EF4-FFF2-40B4-BE49-F238E27FC236}">
                    <a16:creationId xmlns:a16="http://schemas.microsoft.com/office/drawing/2014/main" id="{A1EDBD68-6EF6-4E71-A3A7-80DF7FDAE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28" name="Line 43">
                <a:extLst>
                  <a:ext uri="{FF2B5EF4-FFF2-40B4-BE49-F238E27FC236}">
                    <a16:creationId xmlns:a16="http://schemas.microsoft.com/office/drawing/2014/main" id="{C4E12353-472D-4709-81D4-28C1BD4DE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C1B213A4-7F83-4641-99F5-957B425DD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A5B91224-E294-4032-9BAB-3FB3AD44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E2FE8BE1-2121-4C58-825E-63F397B39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886370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596-6162-496C-B11C-4184662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multi-dimensional arrays - nested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2CC4-B063-466E-8091-42E08755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works as well</a:t>
            </a:r>
          </a:p>
          <a:p>
            <a:pPr lvl="1"/>
            <a:r>
              <a:rPr lang="en-US" dirty="0"/>
              <a:t>Handle nested manually</a:t>
            </a:r>
          </a:p>
          <a:p>
            <a:pPr lvl="2"/>
            <a:r>
              <a:rPr lang="en-US" dirty="0"/>
              <a:t>Compiler won’t do it for you 😢</a:t>
            </a:r>
          </a:p>
          <a:p>
            <a:pPr lvl="1"/>
            <a:r>
              <a:rPr lang="en-US" dirty="0"/>
              <a:t>Make sure you get it right!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array_2d = (int*)malloc(rows * cols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array_2d[2*cols + 4] = 0; // array_2d[2][4]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929A-8F1D-4807-ABFC-8F31897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83" name="Picture 2" descr="C:\Documents and Settings\pueschel\My Documents\teaching\18-243-CMUspring09\08-05Feb09\multi.png">
            <a:extLst>
              <a:ext uri="{FF2B5EF4-FFF2-40B4-BE49-F238E27FC236}">
                <a16:creationId xmlns:a16="http://schemas.microsoft.com/office/drawing/2014/main" id="{8341A0E5-D93D-4B4F-9DF4-F728F5BC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673537"/>
            <a:ext cx="4968595" cy="103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2095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850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A32F7-0110-4C0F-938C-ED291F69C76C}"/>
              </a:ext>
            </a:extLst>
          </p:cNvPr>
          <p:cNvSpPr/>
          <p:nvPr/>
        </p:nvSpPr>
        <p:spPr>
          <a:xfrm>
            <a:off x="910105" y="1754747"/>
            <a:ext cx="3713409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B8CB9-7CA3-48DA-B7AD-7765FB3D81E6}"/>
              </a:ext>
            </a:extLst>
          </p:cNvPr>
          <p:cNvSpPr/>
          <p:nvPr/>
        </p:nvSpPr>
        <p:spPr>
          <a:xfrm>
            <a:off x="6523147" y="1842753"/>
            <a:ext cx="3713409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9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10C43C-E814-4664-9F42-C6362C1A7836}"/>
              </a:ext>
            </a:extLst>
          </p:cNvPr>
          <p:cNvSpPr/>
          <p:nvPr/>
        </p:nvSpPr>
        <p:spPr>
          <a:xfrm>
            <a:off x="3284112" y="3226158"/>
            <a:ext cx="2588654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47746-2354-4E7A-A754-F9B2CEE0ECFE}"/>
              </a:ext>
            </a:extLst>
          </p:cNvPr>
          <p:cNvSpPr/>
          <p:nvPr/>
        </p:nvSpPr>
        <p:spPr>
          <a:xfrm>
            <a:off x="6503830" y="2749640"/>
            <a:ext cx="3464418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128F5-882C-4B00-B2A4-C2864D03123A}"/>
              </a:ext>
            </a:extLst>
          </p:cNvPr>
          <p:cNvSpPr/>
          <p:nvPr/>
        </p:nvSpPr>
        <p:spPr>
          <a:xfrm>
            <a:off x="1285740" y="3226158"/>
            <a:ext cx="1869584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6DAAF-8FF3-4F78-B096-D24C381D3EC8}"/>
              </a:ext>
            </a:extLst>
          </p:cNvPr>
          <p:cNvSpPr/>
          <p:nvPr/>
        </p:nvSpPr>
        <p:spPr>
          <a:xfrm>
            <a:off x="6503830" y="3200400"/>
            <a:ext cx="4906852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10C43C-E814-4664-9F42-C6362C1A7836}"/>
              </a:ext>
            </a:extLst>
          </p:cNvPr>
          <p:cNvSpPr/>
          <p:nvPr/>
        </p:nvSpPr>
        <p:spPr>
          <a:xfrm>
            <a:off x="899372" y="3636673"/>
            <a:ext cx="2588654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47746-2354-4E7A-A754-F9B2CEE0ECFE}"/>
              </a:ext>
            </a:extLst>
          </p:cNvPr>
          <p:cNvSpPr/>
          <p:nvPr/>
        </p:nvSpPr>
        <p:spPr>
          <a:xfrm>
            <a:off x="6502082" y="3684969"/>
            <a:ext cx="4906852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128F5-882C-4B00-B2A4-C2864D03123A}"/>
              </a:ext>
            </a:extLst>
          </p:cNvPr>
          <p:cNvSpPr/>
          <p:nvPr/>
        </p:nvSpPr>
        <p:spPr>
          <a:xfrm>
            <a:off x="899372" y="2170090"/>
            <a:ext cx="2588654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6DAAF-8FF3-4F78-B096-D24C381D3EC8}"/>
              </a:ext>
            </a:extLst>
          </p:cNvPr>
          <p:cNvSpPr/>
          <p:nvPr/>
        </p:nvSpPr>
        <p:spPr>
          <a:xfrm>
            <a:off x="6502082" y="2300489"/>
            <a:ext cx="4906852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Integers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Stored &amp; operated on in general (integer)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Signed vs. unsigned depends on instructions used</a:t>
            </a:r>
            <a:br>
              <a:rPr lang="en-US" dirty="0"/>
            </a:br>
            <a:endParaRPr lang="en-US" dirty="0"/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b="1" dirty="0">
                <a:latin typeface="Calibri" pitchFamily="-96" charset="0"/>
              </a:rPr>
              <a:t>Intel		ASM	Bytes	C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byte		</a:t>
            </a:r>
            <a:r>
              <a:rPr lang="en-US" sz="2600" b="1" dirty="0">
                <a:latin typeface="Courier New" pitchFamily="-96" charset="0"/>
              </a:rPr>
              <a:t>b</a:t>
            </a:r>
            <a:r>
              <a:rPr lang="en-US" sz="2600" dirty="0">
                <a:latin typeface="Calibri" pitchFamily="-96" charset="0"/>
              </a:rPr>
              <a:t>	1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char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word		</a:t>
            </a:r>
            <a:r>
              <a:rPr lang="en-US" sz="2600" b="1" dirty="0">
                <a:latin typeface="Courier New" pitchFamily="-96" charset="0"/>
              </a:rPr>
              <a:t>w</a:t>
            </a:r>
            <a:r>
              <a:rPr lang="en-US" sz="2600" dirty="0">
                <a:latin typeface="Calibri" pitchFamily="-96" charset="0"/>
              </a:rPr>
              <a:t>	2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short</a:t>
            </a:r>
            <a:endParaRPr lang="en-US" sz="2600" b="1" dirty="0">
              <a:latin typeface="Calibri" pitchFamily="-96" charset="0"/>
            </a:endParaRP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double word		</a:t>
            </a:r>
            <a:r>
              <a:rPr lang="en-US" sz="2600" b="1" dirty="0">
                <a:latin typeface="Courier New" pitchFamily="-96" charset="0"/>
              </a:rPr>
              <a:t>l</a:t>
            </a:r>
            <a:r>
              <a:rPr lang="en-US" sz="2600" dirty="0">
                <a:latin typeface="Calibri" pitchFamily="-96" charset="0"/>
              </a:rPr>
              <a:t>	4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int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quad word		</a:t>
            </a:r>
            <a:r>
              <a:rPr lang="en-US" sz="2600" b="1" dirty="0">
                <a:latin typeface="Courier New" pitchFamily="-96" charset="0"/>
              </a:rPr>
              <a:t>q</a:t>
            </a:r>
            <a:r>
              <a:rPr lang="en-US" sz="2600" dirty="0">
                <a:latin typeface="Calibri" pitchFamily="-96" charset="0"/>
              </a:rPr>
              <a:t>	8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long int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sz="2600" dirty="0">
              <a:latin typeface="Calibri" pitchFamily="-96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157AC-DE60-451B-831B-51917753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9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4355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93AA-E8B9-4094-ADE1-FF377C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5DFC-D467-43D3-A8BA-95F03ECC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3188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Won’t be focusing on 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Has changed much more than integer types across updates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Not all x86-64 machines have the same capabilities here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/>
          </a:p>
          <a:p>
            <a:pPr marL="103188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Registers %xmm0 - %xmm15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128-bit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On newest machines refer to as %ZMM0-%ZMM31 (512-bit registers)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/>
          </a:p>
          <a:p>
            <a:pPr marL="103188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Instructions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 err="1"/>
              <a:t>addss</a:t>
            </a:r>
            <a:r>
              <a:rPr lang="en-US" dirty="0"/>
              <a:t> (add scalar single-precision)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 err="1"/>
              <a:t>addsd</a:t>
            </a:r>
            <a:r>
              <a:rPr lang="en-US" dirty="0"/>
              <a:t> (add scalar double-precision)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 err="1"/>
              <a:t>addpd</a:t>
            </a:r>
            <a:r>
              <a:rPr lang="en-US" dirty="0"/>
              <a:t> (add packed double-precision, two doubles at once)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470E-D905-4DA8-9A7A-471077C0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7BF8-DE81-4E5D-ACBD-A9B636D2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8A32-149B-4ABE-B60F-F691F9F1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and Arrays (today’s lecture)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a  = &amp;v;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list[2] = {15, 27};</a:t>
            </a:r>
          </a:p>
          <a:p>
            <a:endParaRPr lang="en-US" dirty="0"/>
          </a:p>
          <a:p>
            <a:r>
              <a:rPr lang="en-US" dirty="0"/>
              <a:t>Structs and Unions (next lecture)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a;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b;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int* c;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64370-E966-47C2-8D1C-FB3B26A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pointer code: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703512" y="3284984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rsi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703512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dirty="0" err="1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&amp;v1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44073" y="4508376"/>
            <a:ext cx="2257919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44073" y="4889376"/>
            <a:ext cx="2257919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9028978" y="512432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9535392" y="489572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6703331" y="2971801"/>
            <a:ext cx="17526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 (stack)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44073" y="3476328"/>
            <a:ext cx="2257919" cy="651048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44073" y="4127376"/>
            <a:ext cx="2257919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call_incr’s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9001991" y="473697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9508404" y="4508377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44072" y="55416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9028978" y="4183360"/>
            <a:ext cx="457200" cy="4572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FF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9486178" y="387856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908048" y="3611880"/>
            <a:ext cx="3273552" cy="54864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08048" y="4425696"/>
            <a:ext cx="3273552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775520" y="1844824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4583832" y="1556792"/>
            <a:ext cx="288032" cy="43204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C6109-310C-440B-8C5E-8F9F8AF4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CADCE99E-D854-4CC4-A467-9DA82D931C6D}"/>
              </a:ext>
            </a:extLst>
          </p:cNvPr>
          <p:cNvSpPr txBox="1">
            <a:spLocks/>
          </p:cNvSpPr>
          <p:nvPr/>
        </p:nvSpPr>
        <p:spPr>
          <a:xfrm>
            <a:off x="6195119" y="1066799"/>
            <a:ext cx="5385275" cy="1871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Calibri" charset="0"/>
                <a:cs typeface="Calibri" charset="0"/>
              </a:rPr>
              <a:t>Pointers are addresses</a:t>
            </a:r>
          </a:p>
          <a:p>
            <a:r>
              <a:rPr lang="en-US" sz="2000" dirty="0">
                <a:latin typeface="Courier New"/>
                <a:cs typeface="Courier New"/>
              </a:rPr>
              <a:t>v1</a:t>
            </a:r>
            <a:r>
              <a:rPr lang="en-US" sz="2000" dirty="0"/>
              <a:t> must be stored on stack</a:t>
            </a:r>
          </a:p>
          <a:p>
            <a:pPr marL="552450" lvl="1"/>
            <a:r>
              <a:rPr lang="en-US" sz="1800" dirty="0"/>
              <a:t>Why? need to create pointer to it</a:t>
            </a:r>
          </a:p>
          <a:p>
            <a:r>
              <a:rPr lang="en-US" sz="2000" dirty="0"/>
              <a:t>Compute pointer as </a:t>
            </a:r>
            <a:r>
              <a:rPr lang="en-US" sz="2000" dirty="0">
                <a:latin typeface="Courier New"/>
                <a:cs typeface="Courier New"/>
              </a:rPr>
              <a:t>8(%</a:t>
            </a:r>
            <a:r>
              <a:rPr lang="en-US" sz="2000" dirty="0" err="1">
                <a:latin typeface="Courier New"/>
                <a:cs typeface="Courier New"/>
              </a:rPr>
              <a:t>rsp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>
                <a:cs typeface="Courier New"/>
              </a:rPr>
              <a:t>Use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leaq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cs typeface="Courier New"/>
              </a:rPr>
              <a:t>instruction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74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pointer code 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808112"/>
            <a:ext cx="4267200" cy="1828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852936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rsi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2"/>
          <p:cNvSpPr>
            <a:spLocks/>
          </p:cNvSpPr>
          <p:nvPr/>
        </p:nvSpPr>
        <p:spPr bwMode="auto">
          <a:xfrm>
            <a:off x="1664990" y="4913040"/>
            <a:ext cx="991810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(stack)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5244892" y="5419367"/>
            <a:ext cx="457200" cy="4572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702092" y="5114568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879976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53200" y="300036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250932" y="2378968"/>
            <a:ext cx="490736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2783633" y="5647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783633" y="6028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5223594" y="656348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5730008" y="633489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2783633" y="4581128"/>
            <a:ext cx="2419915" cy="685838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2783633" y="5266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call_incr’s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2783530" y="6408573"/>
            <a:ext cx="2420676" cy="325798"/>
          </a:xfrm>
          <a:prstGeom prst="rect">
            <a:avLst/>
          </a:prstGeom>
          <a:solidFill>
            <a:srgbClr val="CDF1C5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9421458" y="5419367"/>
            <a:ext cx="457200" cy="4572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Rectangle 11"/>
          <p:cNvSpPr>
            <a:spLocks/>
          </p:cNvSpPr>
          <p:nvPr/>
        </p:nvSpPr>
        <p:spPr bwMode="auto">
          <a:xfrm>
            <a:off x="9878658" y="5114568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7"/>
          <p:cNvSpPr>
            <a:spLocks/>
          </p:cNvSpPr>
          <p:nvPr/>
        </p:nvSpPr>
        <p:spPr bwMode="auto">
          <a:xfrm>
            <a:off x="6960199" y="5647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960199" y="6028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9400160" y="656348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9906574" y="633489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6960199" y="4581128"/>
            <a:ext cx="2419915" cy="685838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41" name="Rectangle 9"/>
          <p:cNvSpPr>
            <a:spLocks/>
          </p:cNvSpPr>
          <p:nvPr/>
        </p:nvSpPr>
        <p:spPr bwMode="auto">
          <a:xfrm>
            <a:off x="6960199" y="5266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call_incr’s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42" name="Rectangle 13"/>
          <p:cNvSpPr>
            <a:spLocks/>
          </p:cNvSpPr>
          <p:nvPr/>
        </p:nvSpPr>
        <p:spPr bwMode="auto">
          <a:xfrm>
            <a:off x="6960096" y="6408573"/>
            <a:ext cx="2420676" cy="325798"/>
          </a:xfrm>
          <a:prstGeom prst="rect">
            <a:avLst/>
          </a:prstGeom>
          <a:solidFill>
            <a:srgbClr val="CDF1C5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19736" y="2924944"/>
            <a:ext cx="0" cy="28803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4583832" y="4005064"/>
            <a:ext cx="0" cy="28803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1996-2FDA-4F69-BDF3-980C2027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961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649</TotalTime>
  <Words>5479</Words>
  <Application>Microsoft Office PowerPoint</Application>
  <PresentationFormat>Widescreen</PresentationFormat>
  <Paragraphs>1267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Bold</vt:lpstr>
      <vt:lpstr>Courier New</vt:lpstr>
      <vt:lpstr>Courier New Bold</vt:lpstr>
      <vt:lpstr>Gill Sans</vt:lpstr>
      <vt:lpstr>Tahoma</vt:lpstr>
      <vt:lpstr>Times New Roman</vt:lpstr>
      <vt:lpstr>Wingdings</vt:lpstr>
      <vt:lpstr>Class Slides</vt:lpstr>
      <vt:lpstr>Lecture 09 Pointers and Arrays</vt:lpstr>
      <vt:lpstr>Administriva</vt:lpstr>
      <vt:lpstr>Today’s Goals</vt:lpstr>
      <vt:lpstr>Outline</vt:lpstr>
      <vt:lpstr>Basic Data Types</vt:lpstr>
      <vt:lpstr>Floating point data</vt:lpstr>
      <vt:lpstr>More complex data types</vt:lpstr>
      <vt:lpstr>Example pointer code: calling incr </vt:lpstr>
      <vt:lpstr>Example pointer code : executing incr</vt:lpstr>
      <vt:lpstr>Pointers to global variables</vt:lpstr>
      <vt:lpstr>Naming constants</vt:lpstr>
      <vt:lpstr>Outline</vt:lpstr>
      <vt:lpstr>One-Dimensional Array Allocation</vt:lpstr>
      <vt:lpstr>Placing arrays at addresses</vt:lpstr>
      <vt:lpstr>Array Access and Pointer Arithmetic</vt:lpstr>
      <vt:lpstr>One-Dimensional Array Accessing Example</vt:lpstr>
      <vt:lpstr>One-Dimensional Array Loop Example</vt:lpstr>
      <vt:lpstr>Quiz + Break</vt:lpstr>
      <vt:lpstr>Quiz + Break</vt:lpstr>
      <vt:lpstr>Quiz + Break</vt:lpstr>
      <vt:lpstr>Quiz + Break</vt:lpstr>
      <vt:lpstr>Quiz + Break</vt:lpstr>
      <vt:lpstr>Quiz + Break</vt:lpstr>
      <vt:lpstr>Outline</vt:lpstr>
      <vt:lpstr>Multidimensional (Nested) Array Example</vt:lpstr>
      <vt:lpstr>Multidimensional (Nested) Arrays</vt:lpstr>
      <vt:lpstr>Nested Array Row Access</vt:lpstr>
      <vt:lpstr>Nested Array Row Access Code</vt:lpstr>
      <vt:lpstr>Nested Array Row Access Code</vt:lpstr>
      <vt:lpstr>Nested Array Row Access Code</vt:lpstr>
      <vt:lpstr>Nested Array Element Access</vt:lpstr>
      <vt:lpstr>Nested Array Element Access Code</vt:lpstr>
      <vt:lpstr>Nested Array Element Access Code</vt:lpstr>
      <vt:lpstr>Break + Practice</vt:lpstr>
      <vt:lpstr>Break + Practice</vt:lpstr>
      <vt:lpstr>Break + Practice</vt:lpstr>
      <vt:lpstr>Break + Practice</vt:lpstr>
      <vt:lpstr>Outline</vt:lpstr>
      <vt:lpstr>Multi-Level Array Example</vt:lpstr>
      <vt:lpstr>Multi-Level Array Element Access</vt:lpstr>
      <vt:lpstr>Nested vs. Multi-Level Array Element Accesses</vt:lpstr>
      <vt:lpstr>Nested versus Multi-Level Arrays</vt:lpstr>
      <vt:lpstr>Outline</vt:lpstr>
      <vt:lpstr>Dynamic Multi-dimensional arrays – multi-level</vt:lpstr>
      <vt:lpstr>Dynamic multi-dimensional arrays - nested</vt:lpstr>
      <vt:lpstr>Nested arrays – static versus dynamic</vt:lpstr>
      <vt:lpstr>Nested arrays – static versus dynamic</vt:lpstr>
      <vt:lpstr>Nested arrays – static versus dynamic</vt:lpstr>
      <vt:lpstr>Nested arrays – static versus dynamic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 Pointers and Arrays</dc:title>
  <dc:creator>Branden Ghena</dc:creator>
  <cp:lastModifiedBy>Branden Ghena</cp:lastModifiedBy>
  <cp:revision>50</cp:revision>
  <dcterms:created xsi:type="dcterms:W3CDTF">2021-05-04T14:11:19Z</dcterms:created>
  <dcterms:modified xsi:type="dcterms:W3CDTF">2022-02-03T15:21:40Z</dcterms:modified>
</cp:coreProperties>
</file>