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72"/>
  </p:notesMasterIdLst>
  <p:sldIdLst>
    <p:sldId id="256" r:id="rId2"/>
    <p:sldId id="384" r:id="rId3"/>
    <p:sldId id="385" r:id="rId4"/>
    <p:sldId id="264" r:id="rId5"/>
    <p:sldId id="348" r:id="rId6"/>
    <p:sldId id="956" r:id="rId7"/>
    <p:sldId id="957" r:id="rId8"/>
    <p:sldId id="958" r:id="rId9"/>
    <p:sldId id="946" r:id="rId10"/>
    <p:sldId id="959" r:id="rId11"/>
    <p:sldId id="1112" r:id="rId12"/>
    <p:sldId id="963" r:id="rId13"/>
    <p:sldId id="1113" r:id="rId14"/>
    <p:sldId id="1114" r:id="rId15"/>
    <p:sldId id="1115" r:id="rId16"/>
    <p:sldId id="1116" r:id="rId17"/>
    <p:sldId id="1151" r:id="rId18"/>
    <p:sldId id="961" r:id="rId19"/>
    <p:sldId id="960" r:id="rId20"/>
    <p:sldId id="898" r:id="rId21"/>
    <p:sldId id="1117" r:id="rId22"/>
    <p:sldId id="910" r:id="rId23"/>
    <p:sldId id="964" r:id="rId24"/>
    <p:sldId id="965" r:id="rId25"/>
    <p:sldId id="966" r:id="rId26"/>
    <p:sldId id="967" r:id="rId27"/>
    <p:sldId id="911" r:id="rId28"/>
    <p:sldId id="1119" r:id="rId29"/>
    <p:sldId id="1155" r:id="rId30"/>
    <p:sldId id="1152" r:id="rId31"/>
    <p:sldId id="1109" r:id="rId32"/>
    <p:sldId id="1120" r:id="rId33"/>
    <p:sldId id="1121" r:id="rId34"/>
    <p:sldId id="1110" r:id="rId35"/>
    <p:sldId id="975" r:id="rId36"/>
    <p:sldId id="1111" r:id="rId37"/>
    <p:sldId id="973" r:id="rId38"/>
    <p:sldId id="1122" r:id="rId39"/>
    <p:sldId id="974" r:id="rId40"/>
    <p:sldId id="1118" r:id="rId41"/>
    <p:sldId id="1125" r:id="rId42"/>
    <p:sldId id="1124" r:id="rId43"/>
    <p:sldId id="1126" r:id="rId44"/>
    <p:sldId id="1150" r:id="rId45"/>
    <p:sldId id="390" r:id="rId46"/>
    <p:sldId id="1129" r:id="rId47"/>
    <p:sldId id="1130" r:id="rId48"/>
    <p:sldId id="1131" r:id="rId49"/>
    <p:sldId id="1127" r:id="rId50"/>
    <p:sldId id="1128" r:id="rId51"/>
    <p:sldId id="1144" r:id="rId52"/>
    <p:sldId id="1133" r:id="rId53"/>
    <p:sldId id="969" r:id="rId54"/>
    <p:sldId id="1145" r:id="rId55"/>
    <p:sldId id="1132" r:id="rId56"/>
    <p:sldId id="1134" r:id="rId57"/>
    <p:sldId id="1135" r:id="rId58"/>
    <p:sldId id="1146" r:id="rId59"/>
    <p:sldId id="1136" r:id="rId60"/>
    <p:sldId id="1147" r:id="rId61"/>
    <p:sldId id="1137" r:id="rId62"/>
    <p:sldId id="1148" r:id="rId63"/>
    <p:sldId id="1138" r:id="rId64"/>
    <p:sldId id="1139" r:id="rId65"/>
    <p:sldId id="1141" r:id="rId66"/>
    <p:sldId id="1142" r:id="rId67"/>
    <p:sldId id="1143" r:id="rId68"/>
    <p:sldId id="1154" r:id="rId69"/>
    <p:sldId id="1149" r:id="rId70"/>
    <p:sldId id="1153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384"/>
            <p14:sldId id="385"/>
            <p14:sldId id="264"/>
          </p14:sldIdLst>
        </p14:section>
        <p14:section name="Structure Layout" id="{B55B8E8C-5EAB-4A1E-A4E9-AE5E896E46FA}">
          <p14:sldIdLst>
            <p14:sldId id="348"/>
            <p14:sldId id="956"/>
            <p14:sldId id="957"/>
            <p14:sldId id="958"/>
            <p14:sldId id="946"/>
            <p14:sldId id="959"/>
            <p14:sldId id="1112"/>
            <p14:sldId id="963"/>
            <p14:sldId id="1113"/>
            <p14:sldId id="1114"/>
            <p14:sldId id="1115"/>
            <p14:sldId id="1116"/>
          </p14:sldIdLst>
        </p14:section>
        <p14:section name="Struct Padding and Alignment" id="{A3A8DF1E-6C05-451B-AA41-DF3E1C8464A2}">
          <p14:sldIdLst>
            <p14:sldId id="1151"/>
            <p14:sldId id="961"/>
            <p14:sldId id="960"/>
            <p14:sldId id="898"/>
            <p14:sldId id="1117"/>
            <p14:sldId id="910"/>
            <p14:sldId id="964"/>
            <p14:sldId id="965"/>
            <p14:sldId id="966"/>
            <p14:sldId id="967"/>
            <p14:sldId id="911"/>
            <p14:sldId id="1119"/>
            <p14:sldId id="1155"/>
          </p14:sldIdLst>
        </p14:section>
        <p14:section name="Unions" id="{A11B0F92-20D4-4EA0-8653-C09969B2B1AB}">
          <p14:sldIdLst>
            <p14:sldId id="1152"/>
            <p14:sldId id="1109"/>
            <p14:sldId id="1120"/>
            <p14:sldId id="1121"/>
            <p14:sldId id="1110"/>
            <p14:sldId id="975"/>
            <p14:sldId id="1111"/>
            <p14:sldId id="973"/>
            <p14:sldId id="1122"/>
            <p14:sldId id="974"/>
            <p14:sldId id="1118"/>
          </p14:sldIdLst>
        </p14:section>
        <p14:section name="Assembly to Transistors" id="{29C54714-8469-46D0-83C2-9151FE34DC52}">
          <p14:sldIdLst>
            <p14:sldId id="1125"/>
            <p14:sldId id="1124"/>
            <p14:sldId id="1126"/>
            <p14:sldId id="1150"/>
            <p14:sldId id="390"/>
            <p14:sldId id="1129"/>
            <p14:sldId id="1130"/>
            <p14:sldId id="1131"/>
            <p14:sldId id="1127"/>
            <p14:sldId id="1128"/>
            <p14:sldId id="1144"/>
            <p14:sldId id="1133"/>
            <p14:sldId id="969"/>
            <p14:sldId id="1145"/>
            <p14:sldId id="1132"/>
            <p14:sldId id="1134"/>
            <p14:sldId id="1135"/>
            <p14:sldId id="1146"/>
            <p14:sldId id="1136"/>
            <p14:sldId id="1147"/>
            <p14:sldId id="1137"/>
            <p14:sldId id="1148"/>
            <p14:sldId id="1138"/>
            <p14:sldId id="1139"/>
            <p14:sldId id="1141"/>
            <p14:sldId id="1142"/>
            <p14:sldId id="1143"/>
            <p14:sldId id="1154"/>
            <p14:sldId id="1149"/>
          </p14:sldIdLst>
        </p14:section>
        <p14:section name="Wrapup" id="{29A7F866-9DA9-446B-8359-CE426CB89C7A}">
          <p14:sldIdLst>
            <p14:sldId id="115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7440" autoAdjust="0"/>
  </p:normalViewPr>
  <p:slideViewPr>
    <p:cSldViewPr snapToGrid="0">
      <p:cViewPr varScale="1">
        <p:scale>
          <a:sx n="79" d="100"/>
          <a:sy n="79" d="100"/>
        </p:scale>
        <p:origin x="120" y="20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3895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989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pitchFamily="-96" charset="0"/>
              </a:rPr>
              <a:t>What’s wrong</a:t>
            </a:r>
            <a:r>
              <a:rPr lang="en-US" baseline="0" dirty="0">
                <a:latin typeface="Times New Roman" pitchFamily="-96" charset="0"/>
              </a:rPr>
              <a:t> is that the code generated by the compiler (our ground truth) does not match what we think the data looks like.</a:t>
            </a:r>
          </a:p>
          <a:p>
            <a:r>
              <a:rPr lang="en-US" baseline="0" dirty="0">
                <a:latin typeface="Times New Roman" pitchFamily="-96" charset="0"/>
              </a:rPr>
              <a:t>Our picture is wrong.</a:t>
            </a:r>
          </a:p>
          <a:p>
            <a:endParaRPr lang="en-US" dirty="0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D27407-E6E1-4F18-B256-0244B6EBDB1D}" type="slidenum">
              <a:rPr lang="en-US"/>
              <a:pPr/>
              <a:t>20</a:t>
            </a:fld>
            <a:endParaRPr lang="en-US"/>
          </a:p>
        </p:txBody>
      </p:sp>
      <p:sp>
        <p:nvSpPr>
          <p:cNvPr id="73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9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62B45B-1156-48EC-A884-5EB5BA2FC134}" type="slidenum">
              <a:rPr lang="en-US"/>
              <a:pPr/>
              <a:t>32</a:t>
            </a:fld>
            <a:endParaRPr lang="en-US"/>
          </a:p>
        </p:txBody>
      </p:sp>
      <p:sp>
        <p:nvSpPr>
          <p:cNvPr id="74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Struct</a:t>
            </a:r>
            <a:r>
              <a:rPr lang="en-US" dirty="0"/>
              <a:t>: all</a:t>
            </a:r>
            <a:r>
              <a:rPr lang="en-US" baseline="0" dirty="0"/>
              <a:t> of the above, together</a:t>
            </a:r>
          </a:p>
          <a:p>
            <a:r>
              <a:rPr lang="en-US" baseline="0" dirty="0"/>
              <a:t>Union: one of the above, pick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7036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62B45B-1156-48EC-A884-5EB5BA2FC134}" type="slidenum">
              <a:rPr lang="en-US"/>
              <a:pPr/>
              <a:t>33</a:t>
            </a:fld>
            <a:endParaRPr lang="en-US"/>
          </a:p>
        </p:txBody>
      </p:sp>
      <p:sp>
        <p:nvSpPr>
          <p:cNvPr id="74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Struct</a:t>
            </a:r>
            <a:r>
              <a:rPr lang="en-US" dirty="0"/>
              <a:t>: all</a:t>
            </a:r>
            <a:r>
              <a:rPr lang="en-US" baseline="0" dirty="0"/>
              <a:t> of the above, together</a:t>
            </a:r>
          </a:p>
          <a:p>
            <a:r>
              <a:rPr lang="en-US" baseline="0" dirty="0"/>
              <a:t>Union: one of the above, pick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260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62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62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782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001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146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347558C1-5C24-4A00-AAA8-C221B1A2E0ED}" type="datetime1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F3543-38F6-467B-8CE5-BC39F506F629}" type="datetime1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5AFD1-8F7B-4752-BFFB-981D61F3D085}" type="datetime1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0E4DB-B1FB-4194-BCEE-7900A29EEE46}" type="datetime1">
              <a:rPr lang="en-US" smtClean="0"/>
              <a:t>2/8/2022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1DBCF-EF55-48C3-B8D8-C80649275BD3}" type="datetime1">
              <a:rPr lang="en-US" smtClean="0"/>
              <a:t>2/8/2022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9DEDDC1-AE19-48EA-8D20-E97060F0D925}" type="datetime1">
              <a:rPr lang="en-US" smtClean="0"/>
              <a:t>2/8/2022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9FC81FC-FED0-411D-8F43-02490E93B248}" type="datetime1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10</a:t>
            </a:r>
            <a:br>
              <a:rPr lang="en-US" dirty="0"/>
            </a:br>
            <a:r>
              <a:rPr lang="en-US" dirty="0"/>
              <a:t>Structured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CS213 – Intro to Computer Systems</a:t>
            </a:r>
          </a:p>
          <a:p>
            <a:r>
              <a:rPr lang="en-US" dirty="0"/>
              <a:t>Branden Ghena – Winter 2022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St-Amour, </a:t>
            </a:r>
            <a:r>
              <a:rPr lang="en-US" sz="1600" dirty="0" err="1"/>
              <a:t>Hardavellas</a:t>
            </a:r>
            <a:r>
              <a:rPr lang="en-US" sz="1600" dirty="0"/>
              <a:t>, </a:t>
            </a:r>
            <a:r>
              <a:rPr lang="en-US" sz="1600" dirty="0" err="1"/>
              <a:t>Bustamente</a:t>
            </a:r>
            <a:r>
              <a:rPr lang="en-US" sz="1600" dirty="0"/>
              <a:t> (Northwestern), Bryant, </a:t>
            </a:r>
            <a:r>
              <a:rPr lang="en-US" sz="1600" dirty="0" err="1"/>
              <a:t>O’Hallaron</a:t>
            </a:r>
            <a:r>
              <a:rPr lang="en-US" sz="1600" dirty="0"/>
              <a:t> (CMU), Garcia, Weaver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2"/>
          <p:cNvSpPr>
            <a:spLocks noChangeArrowheads="1"/>
          </p:cNvSpPr>
          <p:nvPr/>
        </p:nvSpPr>
        <p:spPr bwMode="auto">
          <a:xfrm>
            <a:off x="2079626" y="1096981"/>
            <a:ext cx="2444739" cy="17517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 err="1">
                <a:latin typeface="Courier New" pitchFamily="-96" charset="0"/>
              </a:rPr>
              <a:t>struct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rec</a:t>
            </a:r>
            <a:r>
              <a:rPr lang="en-US" dirty="0">
                <a:latin typeface="Courier New" pitchFamily="-96" charset="0"/>
              </a:rPr>
              <a:t> {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</a:t>
            </a:r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j;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</a:t>
            </a:r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i</a:t>
            </a:r>
            <a:r>
              <a:rPr lang="en-US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</a:t>
            </a:r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a[2];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</a:t>
            </a:r>
            <a:r>
              <a:rPr lang="en-US" dirty="0" err="1">
                <a:latin typeface="Courier New" pitchFamily="-96" charset="0"/>
              </a:rPr>
              <a:t>struct</a:t>
            </a:r>
            <a:r>
              <a:rPr lang="en-US" dirty="0">
                <a:latin typeface="Courier New" pitchFamily="-96" charset="0"/>
              </a:rPr>
              <a:t> rec *n;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};</a:t>
            </a:r>
          </a:p>
        </p:txBody>
      </p:sp>
      <p:sp>
        <p:nvSpPr>
          <p:cNvPr id="322564" name="Rectangle 4"/>
          <p:cNvSpPr>
            <a:spLocks noChangeArrowheads="1"/>
          </p:cNvSpPr>
          <p:nvPr/>
        </p:nvSpPr>
        <p:spPr bwMode="auto">
          <a:xfrm>
            <a:off x="5889668" y="4347406"/>
            <a:ext cx="3734725" cy="64376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114300" algn="l"/>
                <a:tab pos="2913063" algn="l"/>
              </a:tabLst>
              <a:defRPr/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</a:rPr>
              <a:t>movl</a:t>
            </a:r>
            <a:r>
              <a:rPr lang="en-US" dirty="0">
                <a:latin typeface="Courier New" pitchFamily="49" charset="0"/>
              </a:rPr>
              <a:t> ______, _______</a:t>
            </a:r>
          </a:p>
          <a:p>
            <a:pPr eaLnBrk="0" hangingPunct="0">
              <a:tabLst>
                <a:tab pos="114300" algn="l"/>
                <a:tab pos="2913063" algn="l"/>
              </a:tabLst>
              <a:defRPr/>
            </a:pPr>
            <a:r>
              <a:rPr lang="en-US" dirty="0">
                <a:latin typeface="Courier New" pitchFamily="49" charset="0"/>
              </a:rPr>
              <a:t>  ret</a:t>
            </a:r>
          </a:p>
        </p:txBody>
      </p:sp>
      <p:sp>
        <p:nvSpPr>
          <p:cNvPr id="322565" name="Rectangle 5"/>
          <p:cNvSpPr>
            <a:spLocks noChangeArrowheads="1"/>
          </p:cNvSpPr>
          <p:nvPr/>
        </p:nvSpPr>
        <p:spPr bwMode="auto">
          <a:xfrm>
            <a:off x="2079626" y="3241747"/>
            <a:ext cx="2968625" cy="17494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Courier New" pitchFamily="-96" charset="0"/>
              </a:rPr>
              <a:t>void </a:t>
            </a:r>
          </a:p>
          <a:p>
            <a:pPr eaLnBrk="0" hangingPunct="0"/>
            <a:r>
              <a:rPr lang="en-US" dirty="0" err="1">
                <a:latin typeface="Courier New" pitchFamily="-96" charset="0"/>
              </a:rPr>
              <a:t>set_i</a:t>
            </a:r>
            <a:r>
              <a:rPr lang="en-US" dirty="0">
                <a:latin typeface="Courier New" pitchFamily="-96" charset="0"/>
              </a:rPr>
              <a:t>(</a:t>
            </a:r>
            <a:r>
              <a:rPr lang="en-US" dirty="0" err="1">
                <a:latin typeface="Courier New" pitchFamily="-96" charset="0"/>
              </a:rPr>
              <a:t>struct</a:t>
            </a:r>
            <a:r>
              <a:rPr lang="en-US" dirty="0">
                <a:latin typeface="Courier New" pitchFamily="-96" charset="0"/>
              </a:rPr>
              <a:t> rec *r,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    </a:t>
            </a:r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val</a:t>
            </a:r>
            <a:r>
              <a:rPr lang="en-US" dirty="0">
                <a:latin typeface="Courier New" pitchFamily="-96" charset="0"/>
              </a:rPr>
              <a:t>)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r-&gt;a[1] = </a:t>
            </a:r>
            <a:r>
              <a:rPr lang="en-US" dirty="0" err="1">
                <a:latin typeface="Courier New" pitchFamily="-96" charset="0"/>
              </a:rPr>
              <a:t>val</a:t>
            </a:r>
            <a:r>
              <a:rPr lang="en-US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}</a:t>
            </a:r>
          </a:p>
        </p:txBody>
      </p:sp>
      <p:sp>
        <p:nvSpPr>
          <p:cNvPr id="11776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-96" charset="0"/>
              </a:rPr>
              <a:t>Structure Access Practice 2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6925808" y="4359981"/>
            <a:ext cx="851523" cy="377738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ourier New"/>
                <a:cs typeface="Courier New"/>
              </a:rPr>
              <a:t>%</a:t>
            </a:r>
            <a:r>
              <a:rPr lang="en-US" dirty="0" err="1">
                <a:latin typeface="Courier New"/>
                <a:cs typeface="Courier New"/>
              </a:rPr>
              <a:t>esi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993120" y="4377503"/>
            <a:ext cx="1487256" cy="377738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ourier New"/>
                <a:cs typeface="Courier New"/>
              </a:rPr>
              <a:t>12(%</a:t>
            </a:r>
            <a:r>
              <a:rPr lang="en-US" dirty="0" err="1">
                <a:latin typeface="Courier New"/>
                <a:cs typeface="Courier New"/>
              </a:rPr>
              <a:t>rdi</a:t>
            </a:r>
            <a:r>
              <a:rPr lang="en-US" dirty="0">
                <a:latin typeface="Courier New"/>
                <a:cs typeface="Courier New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A0592-147F-4583-8B47-6AFEBFF21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1B66A0-D1AC-453D-8A4F-5BA5F610E438}"/>
              </a:ext>
            </a:extLst>
          </p:cNvPr>
          <p:cNvSpPr txBox="1"/>
          <p:nvPr/>
        </p:nvSpPr>
        <p:spPr>
          <a:xfrm>
            <a:off x="10112374" y="228600"/>
            <a:ext cx="16485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Arguments: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%r8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%r9</a:t>
            </a:r>
          </a:p>
        </p:txBody>
      </p:sp>
    </p:spTree>
    <p:extLst>
      <p:ext uri="{BB962C8B-B14F-4D97-AF65-F5344CB8AC3E}">
        <p14:creationId xmlns:p14="http://schemas.microsoft.com/office/powerpoint/2010/main" val="246044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2"/>
          <p:cNvSpPr>
            <a:spLocks noChangeArrowheads="1"/>
          </p:cNvSpPr>
          <p:nvPr/>
        </p:nvSpPr>
        <p:spPr bwMode="auto">
          <a:xfrm>
            <a:off x="2079626" y="1096981"/>
            <a:ext cx="2444739" cy="17517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 err="1">
                <a:latin typeface="Courier New" pitchFamily="-96" charset="0"/>
              </a:rPr>
              <a:t>struct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rec</a:t>
            </a:r>
            <a:r>
              <a:rPr lang="en-US" dirty="0">
                <a:latin typeface="Courier New" pitchFamily="-96" charset="0"/>
              </a:rPr>
              <a:t> {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</a:t>
            </a:r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j;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</a:t>
            </a:r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i</a:t>
            </a:r>
            <a:r>
              <a:rPr lang="en-US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</a:t>
            </a:r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a[2];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</a:t>
            </a:r>
            <a:r>
              <a:rPr lang="en-US" dirty="0" err="1">
                <a:latin typeface="Courier New" pitchFamily="-96" charset="0"/>
              </a:rPr>
              <a:t>struct</a:t>
            </a:r>
            <a:r>
              <a:rPr lang="en-US" dirty="0">
                <a:latin typeface="Courier New" pitchFamily="-96" charset="0"/>
              </a:rPr>
              <a:t> rec *n;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};</a:t>
            </a:r>
          </a:p>
        </p:txBody>
      </p:sp>
      <p:sp>
        <p:nvSpPr>
          <p:cNvPr id="322564" name="Rectangle 4"/>
          <p:cNvSpPr>
            <a:spLocks noChangeArrowheads="1"/>
          </p:cNvSpPr>
          <p:nvPr/>
        </p:nvSpPr>
        <p:spPr bwMode="auto">
          <a:xfrm>
            <a:off x="5889668" y="4626742"/>
            <a:ext cx="4778332" cy="64376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114300" algn="l"/>
                <a:tab pos="2913063" algn="l"/>
              </a:tabLst>
              <a:defRPr/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</a:rPr>
              <a:t>movl</a:t>
            </a:r>
            <a:r>
              <a:rPr lang="en-US" dirty="0">
                <a:latin typeface="Courier New" pitchFamily="49" charset="0"/>
              </a:rPr>
              <a:t> ______, _________________</a:t>
            </a:r>
          </a:p>
          <a:p>
            <a:pPr eaLnBrk="0" hangingPunct="0">
              <a:tabLst>
                <a:tab pos="114300" algn="l"/>
                <a:tab pos="2913063" algn="l"/>
              </a:tabLst>
              <a:defRPr/>
            </a:pPr>
            <a:r>
              <a:rPr lang="en-US" dirty="0">
                <a:latin typeface="Courier New" pitchFamily="49" charset="0"/>
              </a:rPr>
              <a:t>  ret</a:t>
            </a:r>
          </a:p>
        </p:txBody>
      </p:sp>
      <p:sp>
        <p:nvSpPr>
          <p:cNvPr id="322565" name="Rectangle 5"/>
          <p:cNvSpPr>
            <a:spLocks noChangeArrowheads="1"/>
          </p:cNvSpPr>
          <p:nvPr/>
        </p:nvSpPr>
        <p:spPr bwMode="auto">
          <a:xfrm>
            <a:off x="2079626" y="3241747"/>
            <a:ext cx="2968625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Courier New" pitchFamily="-96" charset="0"/>
              </a:rPr>
              <a:t>void </a:t>
            </a:r>
          </a:p>
          <a:p>
            <a:pPr eaLnBrk="0" hangingPunct="0"/>
            <a:r>
              <a:rPr lang="en-US" dirty="0" err="1">
                <a:latin typeface="Courier New" pitchFamily="-96" charset="0"/>
              </a:rPr>
              <a:t>set_i</a:t>
            </a:r>
            <a:r>
              <a:rPr lang="en-US" dirty="0">
                <a:latin typeface="Courier New" pitchFamily="-96" charset="0"/>
              </a:rPr>
              <a:t>(</a:t>
            </a:r>
            <a:r>
              <a:rPr lang="en-US" dirty="0" err="1">
                <a:latin typeface="Courier New" pitchFamily="-96" charset="0"/>
              </a:rPr>
              <a:t>struct</a:t>
            </a:r>
            <a:r>
              <a:rPr lang="en-US" dirty="0">
                <a:latin typeface="Courier New" pitchFamily="-96" charset="0"/>
              </a:rPr>
              <a:t> rec *r,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    int </a:t>
            </a:r>
            <a:r>
              <a:rPr lang="en-US" dirty="0" err="1">
                <a:latin typeface="Courier New" pitchFamily="-96" charset="0"/>
              </a:rPr>
              <a:t>val</a:t>
            </a:r>
            <a:r>
              <a:rPr lang="en-US" dirty="0">
                <a:latin typeface="Courier New" pitchFamily="-96" charset="0"/>
              </a:rPr>
              <a:t>,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    int index)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r-&gt;a[index] = </a:t>
            </a:r>
            <a:r>
              <a:rPr lang="en-US" dirty="0" err="1">
                <a:latin typeface="Courier New" pitchFamily="-96" charset="0"/>
              </a:rPr>
              <a:t>val</a:t>
            </a:r>
            <a:r>
              <a:rPr lang="en-US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}</a:t>
            </a:r>
          </a:p>
        </p:txBody>
      </p:sp>
      <p:sp>
        <p:nvSpPr>
          <p:cNvPr id="11776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-96" charset="0"/>
              </a:rPr>
              <a:t>Structure Access Practice 3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6925808" y="4639317"/>
            <a:ext cx="851523" cy="377738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ourier New"/>
                <a:cs typeface="Courier New"/>
              </a:rPr>
              <a:t>%</a:t>
            </a:r>
            <a:r>
              <a:rPr lang="en-US" dirty="0" err="1">
                <a:latin typeface="Courier New"/>
                <a:cs typeface="Courier New"/>
              </a:rPr>
              <a:t>esi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A0592-147F-4583-8B47-6AFEBFF21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5A413A-99C6-4039-AA25-96F8DDEAAB15}"/>
              </a:ext>
            </a:extLst>
          </p:cNvPr>
          <p:cNvSpPr/>
          <p:nvPr/>
        </p:nvSpPr>
        <p:spPr bwMode="auto">
          <a:xfrm>
            <a:off x="7993119" y="4656839"/>
            <a:ext cx="2428535" cy="377738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ourier New"/>
                <a:cs typeface="Courier New"/>
              </a:rPr>
              <a:t>8(%</a:t>
            </a:r>
            <a:r>
              <a:rPr lang="en-US" dirty="0" err="1">
                <a:latin typeface="Courier New"/>
                <a:cs typeface="Courier New"/>
              </a:rPr>
              <a:t>rdi</a:t>
            </a:r>
            <a:r>
              <a:rPr lang="en-US" dirty="0">
                <a:latin typeface="Courier New"/>
                <a:cs typeface="Courier New"/>
              </a:rPr>
              <a:t>, %</a:t>
            </a:r>
            <a:r>
              <a:rPr lang="en-US" dirty="0" err="1">
                <a:latin typeface="Courier New"/>
                <a:cs typeface="Courier New"/>
              </a:rPr>
              <a:t>rdx</a:t>
            </a:r>
            <a:r>
              <a:rPr lang="en-US" dirty="0">
                <a:latin typeface="Courier New"/>
                <a:cs typeface="Courier New"/>
              </a:rPr>
              <a:t>, 4)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35BD3B-5F58-489C-9BCA-F987D9ED4A9C}"/>
              </a:ext>
            </a:extLst>
          </p:cNvPr>
          <p:cNvSpPr txBox="1"/>
          <p:nvPr/>
        </p:nvSpPr>
        <p:spPr>
          <a:xfrm>
            <a:off x="10112374" y="228600"/>
            <a:ext cx="16485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Arguments: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%r8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%r9</a:t>
            </a:r>
          </a:p>
        </p:txBody>
      </p:sp>
    </p:spTree>
    <p:extLst>
      <p:ext uri="{BB962C8B-B14F-4D97-AF65-F5344CB8AC3E}">
        <p14:creationId xmlns:p14="http://schemas.microsoft.com/office/powerpoint/2010/main" val="3150334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1" name="Rectangle 3"/>
          <p:cNvSpPr>
            <a:spLocks noChangeArrowheads="1"/>
          </p:cNvSpPr>
          <p:nvPr/>
        </p:nvSpPr>
        <p:spPr bwMode="auto">
          <a:xfrm>
            <a:off x="2543196" y="4898710"/>
            <a:ext cx="7393186" cy="17517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dirty="0">
                <a:latin typeface="Courier New" pitchFamily="49" charset="0"/>
              </a:rPr>
              <a:t>.L11:                          # </a:t>
            </a:r>
            <a:r>
              <a:rPr lang="cs-CZ" dirty="0" err="1">
                <a:latin typeface="Courier New" pitchFamily="49" charset="0"/>
              </a:rPr>
              <a:t>loop</a:t>
            </a:r>
            <a:r>
              <a:rPr lang="cs-CZ" dirty="0">
                <a:latin typeface="Courier New" pitchFamily="49" charset="0"/>
              </a:rPr>
              <a:t>: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dirty="0">
                <a:latin typeface="Courier New" pitchFamily="49" charset="0"/>
              </a:rPr>
              <a:t>  </a:t>
            </a:r>
            <a:r>
              <a:rPr lang="cs-CZ" dirty="0" err="1">
                <a:latin typeface="Courier New" pitchFamily="49" charset="0"/>
              </a:rPr>
              <a:t>movslq</a:t>
            </a:r>
            <a:r>
              <a:rPr lang="cs-CZ" dirty="0">
                <a:latin typeface="Courier New" pitchFamily="49" charset="0"/>
              </a:rPr>
              <a:t>  24(%rdi), %</a:t>
            </a:r>
            <a:r>
              <a:rPr lang="cs-CZ" dirty="0" err="1">
                <a:latin typeface="Courier New" pitchFamily="49" charset="0"/>
              </a:rPr>
              <a:t>rax</a:t>
            </a:r>
            <a:r>
              <a:rPr lang="cs-CZ" dirty="0">
                <a:latin typeface="Courier New" pitchFamily="49" charset="0"/>
              </a:rPr>
              <a:t>       #   i = M[r+24]	  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dirty="0">
                <a:latin typeface="Courier New" pitchFamily="49" charset="0"/>
              </a:rPr>
              <a:t>  </a:t>
            </a:r>
            <a:r>
              <a:rPr lang="cs-CZ" dirty="0" err="1">
                <a:latin typeface="Courier New" pitchFamily="49" charset="0"/>
              </a:rPr>
              <a:t>movl</a:t>
            </a:r>
            <a:r>
              <a:rPr lang="cs-CZ" dirty="0">
                <a:latin typeface="Courier New" pitchFamily="49" charset="0"/>
              </a:rPr>
              <a:t>    %</a:t>
            </a:r>
            <a:r>
              <a:rPr lang="cs-CZ" dirty="0" err="1">
                <a:latin typeface="Courier New" pitchFamily="49" charset="0"/>
              </a:rPr>
              <a:t>esi</a:t>
            </a:r>
            <a:r>
              <a:rPr lang="cs-CZ" dirty="0">
                <a:latin typeface="Courier New" pitchFamily="49" charset="0"/>
              </a:rPr>
              <a:t>, 8(%rdi,%rax,4) #   M[r+8+4*i] = val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dirty="0">
                <a:latin typeface="Courier New" pitchFamily="49" charset="0"/>
              </a:rPr>
              <a:t>  </a:t>
            </a:r>
            <a:r>
              <a:rPr lang="cs-CZ" dirty="0" err="1">
                <a:latin typeface="Courier New" pitchFamily="49" charset="0"/>
              </a:rPr>
              <a:t>movq</a:t>
            </a:r>
            <a:r>
              <a:rPr lang="cs-CZ" dirty="0">
                <a:latin typeface="Courier New" pitchFamily="49" charset="0"/>
              </a:rPr>
              <a:t>    (%rdi), %rdi         #   </a:t>
            </a:r>
            <a:r>
              <a:rPr lang="cs-CZ" dirty="0" err="1">
                <a:latin typeface="Courier New" pitchFamily="49" charset="0"/>
              </a:rPr>
              <a:t>r</a:t>
            </a:r>
            <a:r>
              <a:rPr lang="cs-CZ" dirty="0">
                <a:latin typeface="Courier New" pitchFamily="49" charset="0"/>
              </a:rPr>
              <a:t> = M[</a:t>
            </a:r>
            <a:r>
              <a:rPr lang="cs-CZ" dirty="0" err="1">
                <a:latin typeface="Courier New" pitchFamily="49" charset="0"/>
              </a:rPr>
              <a:t>r</a:t>
            </a:r>
            <a:r>
              <a:rPr lang="cs-CZ" dirty="0">
                <a:latin typeface="Courier New" pitchFamily="49" charset="0"/>
              </a:rPr>
              <a:t>]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dirty="0">
                <a:latin typeface="Courier New" pitchFamily="49" charset="0"/>
              </a:rPr>
              <a:t>  </a:t>
            </a:r>
            <a:r>
              <a:rPr lang="cs-CZ" dirty="0" err="1">
                <a:latin typeface="Courier New" pitchFamily="49" charset="0"/>
              </a:rPr>
              <a:t>testq</a:t>
            </a:r>
            <a:r>
              <a:rPr lang="cs-CZ" dirty="0">
                <a:latin typeface="Courier New" pitchFamily="49" charset="0"/>
              </a:rPr>
              <a:t>   %rdi, %rdi           #   Test </a:t>
            </a:r>
            <a:r>
              <a:rPr lang="cs-CZ" dirty="0" err="1">
                <a:latin typeface="Courier New" pitchFamily="49" charset="0"/>
              </a:rPr>
              <a:t>r</a:t>
            </a:r>
            <a:endParaRPr lang="cs-CZ" dirty="0">
              <a:latin typeface="Courier New" pitchFamily="49" charset="0"/>
            </a:endParaRP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dirty="0">
                <a:latin typeface="Courier New" pitchFamily="49" charset="0"/>
              </a:rPr>
              <a:t>  </a:t>
            </a:r>
            <a:r>
              <a:rPr lang="cs-CZ" dirty="0" err="1">
                <a:latin typeface="Courier New" pitchFamily="49" charset="0"/>
              </a:rPr>
              <a:t>jne</a:t>
            </a:r>
            <a:r>
              <a:rPr lang="cs-CZ" dirty="0">
                <a:latin typeface="Courier New" pitchFamily="49" charset="0"/>
              </a:rPr>
              <a:t>     .L11                 #   </a:t>
            </a:r>
            <a:r>
              <a:rPr lang="cs-CZ" dirty="0" err="1">
                <a:latin typeface="Courier New" pitchFamily="49" charset="0"/>
              </a:rPr>
              <a:t>if</a:t>
            </a:r>
            <a:r>
              <a:rPr lang="cs-CZ" dirty="0">
                <a:latin typeface="Courier New" pitchFamily="49" charset="0"/>
              </a:rPr>
              <a:t> !=0 </a:t>
            </a:r>
            <a:r>
              <a:rPr lang="cs-CZ" dirty="0" err="1">
                <a:latin typeface="Courier New" pitchFamily="49" charset="0"/>
              </a:rPr>
              <a:t>goto</a:t>
            </a:r>
            <a:r>
              <a:rPr lang="cs-CZ" dirty="0">
                <a:latin typeface="Courier New" pitchFamily="49" charset="0"/>
              </a:rPr>
              <a:t> </a:t>
            </a:r>
            <a:r>
              <a:rPr lang="cs-CZ" dirty="0" err="1">
                <a:latin typeface="Courier New" pitchFamily="49" charset="0"/>
              </a:rPr>
              <a:t>loop</a:t>
            </a:r>
            <a:endParaRPr lang="cs-CZ" dirty="0">
              <a:latin typeface="Courier New" pitchFamily="49" charset="0"/>
            </a:endParaRPr>
          </a:p>
        </p:txBody>
      </p:sp>
      <p:sp>
        <p:nvSpPr>
          <p:cNvPr id="324612" name="Rectangle 4"/>
          <p:cNvSpPr>
            <a:spLocks noChangeArrowheads="1"/>
          </p:cNvSpPr>
          <p:nvPr/>
        </p:nvSpPr>
        <p:spPr bwMode="auto">
          <a:xfrm>
            <a:off x="1666844" y="2057400"/>
            <a:ext cx="3971924" cy="258275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nn-NO" dirty="0">
                <a:latin typeface="Courier New" pitchFamily="-96" charset="0"/>
              </a:rPr>
              <a:t>void set_val</a:t>
            </a:r>
          </a:p>
          <a:p>
            <a:pPr eaLnBrk="0" hangingPunct="0"/>
            <a:r>
              <a:rPr lang="nn-NO" dirty="0">
                <a:latin typeface="Courier New" pitchFamily="-96" charset="0"/>
              </a:rPr>
              <a:t>  (struct rec *r, int val)</a:t>
            </a:r>
          </a:p>
          <a:p>
            <a:pPr eaLnBrk="0" hangingPunct="0"/>
            <a:r>
              <a:rPr lang="nn-NO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nn-NO" dirty="0">
                <a:latin typeface="Courier New" pitchFamily="-96" charset="0"/>
              </a:rPr>
              <a:t>  while (r) {</a:t>
            </a:r>
          </a:p>
          <a:p>
            <a:pPr eaLnBrk="0" hangingPunct="0"/>
            <a:r>
              <a:rPr lang="nn-NO" dirty="0">
                <a:latin typeface="Courier New" pitchFamily="-96" charset="0"/>
              </a:rPr>
              <a:t>    int i = r-&gt;i;</a:t>
            </a:r>
          </a:p>
          <a:p>
            <a:pPr eaLnBrk="0" hangingPunct="0"/>
            <a:r>
              <a:rPr lang="nn-NO" dirty="0">
                <a:latin typeface="Courier New" pitchFamily="-96" charset="0"/>
              </a:rPr>
              <a:t>    r-&gt;a[i] = val;</a:t>
            </a:r>
          </a:p>
          <a:p>
            <a:pPr eaLnBrk="0" hangingPunct="0"/>
            <a:r>
              <a:rPr lang="nn-NO" dirty="0">
                <a:latin typeface="Courier New" pitchFamily="-96" charset="0"/>
              </a:rPr>
              <a:t>    r = r-&gt;</a:t>
            </a:r>
            <a:r>
              <a:rPr lang="nn-NO" dirty="0" err="1">
                <a:latin typeface="Courier New" pitchFamily="-96" charset="0"/>
              </a:rPr>
              <a:t>next</a:t>
            </a:r>
            <a:r>
              <a:rPr lang="nn-NO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nn-NO" dirty="0">
                <a:latin typeface="Courier New" pitchFamily="-96" charset="0"/>
              </a:rPr>
              <a:t>  }</a:t>
            </a:r>
          </a:p>
          <a:p>
            <a:pPr eaLnBrk="0" hangingPunct="0"/>
            <a:r>
              <a:rPr lang="nn-NO" dirty="0">
                <a:latin typeface="Courier New" pitchFamily="-96" charset="0"/>
              </a:rPr>
              <a:t>}</a:t>
            </a:r>
          </a:p>
        </p:txBody>
      </p:sp>
      <p:sp>
        <p:nvSpPr>
          <p:cNvPr id="12186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-96" charset="0"/>
              </a:rPr>
              <a:t>Following Linked List</a:t>
            </a:r>
          </a:p>
        </p:txBody>
      </p:sp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5816600" y="3573016"/>
          <a:ext cx="2895600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rdi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rsi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val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6640088" y="332657"/>
            <a:ext cx="3296295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 err="1">
                <a:latin typeface="Courier New" pitchFamily="-96" charset="0"/>
              </a:rPr>
              <a:t>struct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rec</a:t>
            </a:r>
            <a:r>
              <a:rPr lang="en-US" dirty="0">
                <a:latin typeface="Courier New" pitchFamily="-96" charset="0"/>
              </a:rPr>
              <a:t> {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  </a:t>
            </a:r>
            <a:r>
              <a:rPr lang="en-US" dirty="0" err="1">
                <a:latin typeface="Courier New" pitchFamily="-96" charset="0"/>
              </a:rPr>
              <a:t>struct</a:t>
            </a:r>
            <a:r>
              <a:rPr lang="en-US" dirty="0">
                <a:latin typeface="Courier New" pitchFamily="-96" charset="0"/>
              </a:rPr>
              <a:t> rec *next;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  </a:t>
            </a:r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a[4];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  </a:t>
            </a:r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i</a:t>
            </a:r>
            <a:r>
              <a:rPr lang="en-US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}; // </a:t>
            </a:r>
            <a:r>
              <a:rPr lang="en-US" dirty="0">
                <a:solidFill>
                  <a:srgbClr val="FF0000"/>
                </a:solidFill>
                <a:latin typeface="Courier New" pitchFamily="-96" charset="0"/>
              </a:rPr>
              <a:t>DIFFERENT ORDER!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974944" y="1797364"/>
            <a:ext cx="4441537" cy="1631637"/>
            <a:chOff x="4450943" y="1049360"/>
            <a:chExt cx="4441537" cy="1631637"/>
          </a:xfrm>
        </p:grpSpPr>
        <p:grpSp>
          <p:nvGrpSpPr>
            <p:cNvPr id="2" name="Group 1"/>
            <p:cNvGrpSpPr/>
            <p:nvPr/>
          </p:nvGrpSpPr>
          <p:grpSpPr>
            <a:xfrm>
              <a:off x="4450943" y="1049360"/>
              <a:ext cx="3979019" cy="1631637"/>
              <a:chOff x="4563315" y="1484784"/>
              <a:chExt cx="3979019" cy="1631637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4563315" y="1484784"/>
                <a:ext cx="3979019" cy="1631637"/>
                <a:chOff x="4283968" y="1024921"/>
                <a:chExt cx="3979019" cy="1631637"/>
              </a:xfrm>
            </p:grpSpPr>
            <p:sp>
              <p:nvSpPr>
                <p:cNvPr id="20" name="Line 16"/>
                <p:cNvSpPr>
                  <a:spLocks noChangeShapeType="1"/>
                </p:cNvSpPr>
                <p:nvPr/>
              </p:nvSpPr>
              <p:spPr bwMode="auto">
                <a:xfrm>
                  <a:off x="4436368" y="1405921"/>
                  <a:ext cx="0" cy="38100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Rectangle 17"/>
                <p:cNvSpPr>
                  <a:spLocks noChangeArrowheads="1"/>
                </p:cNvSpPr>
                <p:nvPr/>
              </p:nvSpPr>
              <p:spPr bwMode="auto">
                <a:xfrm>
                  <a:off x="4283968" y="1024921"/>
                  <a:ext cx="322524" cy="369332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r</a:t>
                  </a:r>
                </a:p>
              </p:txBody>
            </p:sp>
            <p:sp>
              <p:nvSpPr>
                <p:cNvPr id="22" name="Rectangle 10"/>
                <p:cNvSpPr>
                  <a:spLocks noChangeArrowheads="1"/>
                </p:cNvSpPr>
                <p:nvPr/>
              </p:nvSpPr>
              <p:spPr bwMode="auto">
                <a:xfrm>
                  <a:off x="7021225" y="1823451"/>
                  <a:ext cx="899080" cy="43497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2000" dirty="0" err="1">
                      <a:latin typeface="Courier New" pitchFamily="-96" charset="0"/>
                    </a:rPr>
                    <a:t>i</a:t>
                  </a:r>
                  <a:endParaRPr lang="en-US" sz="2000" dirty="0">
                    <a:latin typeface="Courier New" pitchFamily="-96" charset="0"/>
                  </a:endParaRPr>
                </a:p>
              </p:txBody>
            </p:sp>
            <p:sp>
              <p:nvSpPr>
                <p:cNvPr id="23" name="Rectangle 12"/>
                <p:cNvSpPr>
                  <a:spLocks noChangeArrowheads="1"/>
                </p:cNvSpPr>
                <p:nvPr/>
              </p:nvSpPr>
              <p:spPr bwMode="auto">
                <a:xfrm>
                  <a:off x="4436368" y="1827213"/>
                  <a:ext cx="869944" cy="431800"/>
                </a:xfrm>
                <a:prstGeom prst="rect">
                  <a:avLst/>
                </a:prstGeom>
                <a:solidFill>
                  <a:srgbClr val="D5F1CF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2000" dirty="0">
                      <a:latin typeface="Courier New" pitchFamily="-96" charset="0"/>
                    </a:rPr>
                    <a:t>next</a:t>
                  </a:r>
                </a:p>
              </p:txBody>
            </p:sp>
            <p:sp>
              <p:nvSpPr>
                <p:cNvPr id="24" name="Rectangle 13"/>
                <p:cNvSpPr>
                  <a:spLocks noChangeArrowheads="1"/>
                </p:cNvSpPr>
                <p:nvPr/>
              </p:nvSpPr>
              <p:spPr bwMode="auto">
                <a:xfrm>
                  <a:off x="4355976" y="2242552"/>
                  <a:ext cx="333375" cy="393700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0</a:t>
                  </a:r>
                </a:p>
              </p:txBody>
            </p:sp>
            <p:sp>
              <p:nvSpPr>
                <p:cNvPr id="25" name="Rectangle 14"/>
                <p:cNvSpPr>
                  <a:spLocks noChangeArrowheads="1"/>
                </p:cNvSpPr>
                <p:nvPr/>
              </p:nvSpPr>
              <p:spPr bwMode="auto">
                <a:xfrm>
                  <a:off x="5148490" y="2259013"/>
                  <a:ext cx="336655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8</a:t>
                  </a:r>
                </a:p>
              </p:txBody>
            </p:sp>
            <p:sp>
              <p:nvSpPr>
                <p:cNvPr id="26" name="Rectangle 15"/>
                <p:cNvSpPr>
                  <a:spLocks noChangeArrowheads="1"/>
                </p:cNvSpPr>
                <p:nvPr/>
              </p:nvSpPr>
              <p:spPr bwMode="auto">
                <a:xfrm>
                  <a:off x="6775941" y="2259013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24</a:t>
                  </a:r>
                </a:p>
              </p:txBody>
            </p:sp>
            <p:sp>
              <p:nvSpPr>
                <p:cNvPr id="27" name="Rectangle 16"/>
                <p:cNvSpPr>
                  <a:spLocks noChangeArrowheads="1"/>
                </p:cNvSpPr>
                <p:nvPr/>
              </p:nvSpPr>
              <p:spPr bwMode="auto">
                <a:xfrm>
                  <a:off x="7772419" y="2225089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28</a:t>
                  </a:r>
                </a:p>
              </p:txBody>
            </p:sp>
          </p:grpSp>
          <p:sp>
            <p:nvSpPr>
              <p:cNvPr id="33" name="Rectangle 11"/>
              <p:cNvSpPr>
                <a:spLocks noChangeArrowheads="1"/>
              </p:cNvSpPr>
              <p:nvPr/>
            </p:nvSpPr>
            <p:spPr bwMode="auto">
              <a:xfrm>
                <a:off x="5573614" y="2286490"/>
                <a:ext cx="1739478" cy="43180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 anchor="ctr"/>
              <a:lstStyle/>
              <a:p>
                <a:pPr eaLnBrk="0" hangingPunct="0">
                  <a:defRPr/>
                </a:pPr>
                <a:r>
                  <a:rPr lang="en-US" sz="2000">
                    <a:latin typeface="Courier New" pitchFamily="49" charset="0"/>
                  </a:rPr>
                  <a:t>a</a:t>
                </a:r>
              </a:p>
            </p:txBody>
          </p:sp>
        </p:grpSp>
        <p:sp>
          <p:nvSpPr>
            <p:cNvPr id="47" name="Freeform 16"/>
            <p:cNvSpPr>
              <a:spLocks/>
            </p:cNvSpPr>
            <p:nvPr/>
          </p:nvSpPr>
          <p:spPr bwMode="auto">
            <a:xfrm flipH="1">
              <a:off x="5082462" y="1487500"/>
              <a:ext cx="3810018" cy="457200"/>
            </a:xfrm>
            <a:custGeom>
              <a:avLst/>
              <a:gdLst>
                <a:gd name="T0" fmla="*/ 624 w 624"/>
                <a:gd name="T1" fmla="*/ 288 h 288"/>
                <a:gd name="T2" fmla="*/ 576 w 624"/>
                <a:gd name="T3" fmla="*/ 0 h 288"/>
                <a:gd name="T4" fmla="*/ 96 w 624"/>
                <a:gd name="T5" fmla="*/ 0 h 288"/>
                <a:gd name="T6" fmla="*/ 0 w 624"/>
                <a:gd name="T7" fmla="*/ 144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288"/>
                <a:gd name="T14" fmla="*/ 624 w 624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288">
                  <a:moveTo>
                    <a:pt x="624" y="288"/>
                  </a:moveTo>
                  <a:lnTo>
                    <a:pt x="576" y="0"/>
                  </a:lnTo>
                  <a:lnTo>
                    <a:pt x="96" y="0"/>
                  </a:lnTo>
                  <a:lnTo>
                    <a:pt x="0" y="14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Calibri" pitchFamily="-96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666844" y="851796"/>
            <a:ext cx="2737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By convention, null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next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pointer indicates end of list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91315D-3480-4EBB-B71C-68D0E152E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50DEDC-90BA-4E8A-A709-A58E3CCDE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5789" y="2092364"/>
            <a:ext cx="1924900" cy="74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444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1" name="Rectangle 3"/>
          <p:cNvSpPr>
            <a:spLocks noChangeArrowheads="1"/>
          </p:cNvSpPr>
          <p:nvPr/>
        </p:nvSpPr>
        <p:spPr bwMode="auto">
          <a:xfrm>
            <a:off x="2543196" y="4898710"/>
            <a:ext cx="7393186" cy="17517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dirty="0">
                <a:latin typeface="Courier New" pitchFamily="49" charset="0"/>
              </a:rPr>
              <a:t>.L11:                          # </a:t>
            </a:r>
            <a:r>
              <a:rPr lang="cs-CZ" dirty="0" err="1">
                <a:latin typeface="Courier New" pitchFamily="49" charset="0"/>
              </a:rPr>
              <a:t>loop</a:t>
            </a:r>
            <a:r>
              <a:rPr lang="cs-CZ" dirty="0">
                <a:latin typeface="Courier New" pitchFamily="49" charset="0"/>
              </a:rPr>
              <a:t>: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dirty="0">
                <a:latin typeface="Courier New" pitchFamily="49" charset="0"/>
              </a:rPr>
              <a:t>  </a:t>
            </a:r>
            <a:r>
              <a:rPr lang="cs-CZ" dirty="0" err="1">
                <a:latin typeface="Courier New" pitchFamily="49" charset="0"/>
              </a:rPr>
              <a:t>movslq</a:t>
            </a:r>
            <a:r>
              <a:rPr lang="cs-CZ" dirty="0">
                <a:latin typeface="Courier New" pitchFamily="49" charset="0"/>
              </a:rPr>
              <a:t>  24(%rdi), %</a:t>
            </a:r>
            <a:r>
              <a:rPr lang="cs-CZ" dirty="0" err="1">
                <a:latin typeface="Courier New" pitchFamily="49" charset="0"/>
              </a:rPr>
              <a:t>rax</a:t>
            </a:r>
            <a:r>
              <a:rPr lang="cs-CZ" dirty="0">
                <a:latin typeface="Courier New" pitchFamily="49" charset="0"/>
              </a:rPr>
              <a:t>       #   i = M[r+24]	  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dirty="0">
                <a:latin typeface="Courier New" pitchFamily="49" charset="0"/>
              </a:rPr>
              <a:t>  </a:t>
            </a:r>
            <a:r>
              <a:rPr lang="cs-CZ" dirty="0" err="1">
                <a:latin typeface="Courier New" pitchFamily="49" charset="0"/>
              </a:rPr>
              <a:t>movl</a:t>
            </a:r>
            <a:r>
              <a:rPr lang="cs-CZ" dirty="0">
                <a:latin typeface="Courier New" pitchFamily="49" charset="0"/>
              </a:rPr>
              <a:t>    %</a:t>
            </a:r>
            <a:r>
              <a:rPr lang="cs-CZ" dirty="0" err="1">
                <a:latin typeface="Courier New" pitchFamily="49" charset="0"/>
              </a:rPr>
              <a:t>esi</a:t>
            </a:r>
            <a:r>
              <a:rPr lang="cs-CZ" dirty="0">
                <a:latin typeface="Courier New" pitchFamily="49" charset="0"/>
              </a:rPr>
              <a:t>, 8(%rdi,%rax,4) #   M[r+8+4*i] = val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dirty="0">
                <a:latin typeface="Courier New" pitchFamily="49" charset="0"/>
              </a:rPr>
              <a:t>  </a:t>
            </a:r>
            <a:r>
              <a:rPr lang="cs-CZ" dirty="0" err="1">
                <a:latin typeface="Courier New" pitchFamily="49" charset="0"/>
              </a:rPr>
              <a:t>movq</a:t>
            </a:r>
            <a:r>
              <a:rPr lang="cs-CZ" dirty="0">
                <a:latin typeface="Courier New" pitchFamily="49" charset="0"/>
              </a:rPr>
              <a:t>    (%rdi), %rdi         #   </a:t>
            </a:r>
            <a:r>
              <a:rPr lang="cs-CZ" dirty="0" err="1">
                <a:latin typeface="Courier New" pitchFamily="49" charset="0"/>
              </a:rPr>
              <a:t>r</a:t>
            </a:r>
            <a:r>
              <a:rPr lang="cs-CZ" dirty="0">
                <a:latin typeface="Courier New" pitchFamily="49" charset="0"/>
              </a:rPr>
              <a:t> = M[</a:t>
            </a:r>
            <a:r>
              <a:rPr lang="cs-CZ" dirty="0" err="1">
                <a:latin typeface="Courier New" pitchFamily="49" charset="0"/>
              </a:rPr>
              <a:t>r</a:t>
            </a:r>
            <a:r>
              <a:rPr lang="cs-CZ" dirty="0">
                <a:latin typeface="Courier New" pitchFamily="49" charset="0"/>
              </a:rPr>
              <a:t>]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dirty="0">
                <a:latin typeface="Courier New" pitchFamily="49" charset="0"/>
              </a:rPr>
              <a:t>  </a:t>
            </a:r>
            <a:r>
              <a:rPr lang="cs-CZ" dirty="0" err="1">
                <a:latin typeface="Courier New" pitchFamily="49" charset="0"/>
              </a:rPr>
              <a:t>testq</a:t>
            </a:r>
            <a:r>
              <a:rPr lang="cs-CZ" dirty="0">
                <a:latin typeface="Courier New" pitchFamily="49" charset="0"/>
              </a:rPr>
              <a:t>   %rdi, %rdi           #   Test </a:t>
            </a:r>
            <a:r>
              <a:rPr lang="cs-CZ" dirty="0" err="1">
                <a:latin typeface="Courier New" pitchFamily="49" charset="0"/>
              </a:rPr>
              <a:t>r</a:t>
            </a:r>
            <a:endParaRPr lang="cs-CZ" dirty="0">
              <a:latin typeface="Courier New" pitchFamily="49" charset="0"/>
            </a:endParaRP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dirty="0">
                <a:latin typeface="Courier New" pitchFamily="49" charset="0"/>
              </a:rPr>
              <a:t>  </a:t>
            </a:r>
            <a:r>
              <a:rPr lang="cs-CZ" dirty="0" err="1">
                <a:latin typeface="Courier New" pitchFamily="49" charset="0"/>
              </a:rPr>
              <a:t>jne</a:t>
            </a:r>
            <a:r>
              <a:rPr lang="cs-CZ" dirty="0">
                <a:latin typeface="Courier New" pitchFamily="49" charset="0"/>
              </a:rPr>
              <a:t>     .L11                 #   </a:t>
            </a:r>
            <a:r>
              <a:rPr lang="cs-CZ" dirty="0" err="1">
                <a:latin typeface="Courier New" pitchFamily="49" charset="0"/>
              </a:rPr>
              <a:t>if</a:t>
            </a:r>
            <a:r>
              <a:rPr lang="cs-CZ" dirty="0">
                <a:latin typeface="Courier New" pitchFamily="49" charset="0"/>
              </a:rPr>
              <a:t> !=0 </a:t>
            </a:r>
            <a:r>
              <a:rPr lang="cs-CZ" dirty="0" err="1">
                <a:latin typeface="Courier New" pitchFamily="49" charset="0"/>
              </a:rPr>
              <a:t>goto</a:t>
            </a:r>
            <a:r>
              <a:rPr lang="cs-CZ" dirty="0">
                <a:latin typeface="Courier New" pitchFamily="49" charset="0"/>
              </a:rPr>
              <a:t> </a:t>
            </a:r>
            <a:r>
              <a:rPr lang="cs-CZ" dirty="0" err="1">
                <a:latin typeface="Courier New" pitchFamily="49" charset="0"/>
              </a:rPr>
              <a:t>loop</a:t>
            </a:r>
            <a:endParaRPr lang="cs-CZ" dirty="0">
              <a:latin typeface="Courier New" pitchFamily="49" charset="0"/>
            </a:endParaRPr>
          </a:p>
        </p:txBody>
      </p:sp>
      <p:sp>
        <p:nvSpPr>
          <p:cNvPr id="324612" name="Rectangle 4"/>
          <p:cNvSpPr>
            <a:spLocks noChangeArrowheads="1"/>
          </p:cNvSpPr>
          <p:nvPr/>
        </p:nvSpPr>
        <p:spPr bwMode="auto">
          <a:xfrm>
            <a:off x="1666844" y="2057400"/>
            <a:ext cx="3971924" cy="258275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nn-NO" dirty="0">
                <a:latin typeface="Courier New" pitchFamily="-96" charset="0"/>
              </a:rPr>
              <a:t>void set_val</a:t>
            </a:r>
          </a:p>
          <a:p>
            <a:pPr eaLnBrk="0" hangingPunct="0"/>
            <a:r>
              <a:rPr lang="nn-NO" dirty="0">
                <a:latin typeface="Courier New" pitchFamily="-96" charset="0"/>
              </a:rPr>
              <a:t>  (struct rec *r, int val)</a:t>
            </a:r>
          </a:p>
          <a:p>
            <a:pPr eaLnBrk="0" hangingPunct="0"/>
            <a:r>
              <a:rPr lang="nn-NO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nn-NO" dirty="0">
                <a:latin typeface="Courier New" pitchFamily="-96" charset="0"/>
              </a:rPr>
              <a:t>  while (r) {</a:t>
            </a:r>
          </a:p>
          <a:p>
            <a:pPr eaLnBrk="0" hangingPunct="0"/>
            <a:r>
              <a:rPr lang="nn-NO" dirty="0">
                <a:latin typeface="Courier New" pitchFamily="-96" charset="0"/>
              </a:rPr>
              <a:t>    int i = r-&gt;i;</a:t>
            </a:r>
          </a:p>
          <a:p>
            <a:pPr eaLnBrk="0" hangingPunct="0"/>
            <a:r>
              <a:rPr lang="nn-NO" dirty="0">
                <a:latin typeface="Courier New" pitchFamily="-96" charset="0"/>
              </a:rPr>
              <a:t>    r-&gt;a[i] = val;</a:t>
            </a:r>
          </a:p>
          <a:p>
            <a:pPr eaLnBrk="0" hangingPunct="0"/>
            <a:r>
              <a:rPr lang="nn-NO" dirty="0">
                <a:latin typeface="Courier New" pitchFamily="-96" charset="0"/>
              </a:rPr>
              <a:t>    r = r-&gt;</a:t>
            </a:r>
            <a:r>
              <a:rPr lang="nn-NO" dirty="0" err="1">
                <a:latin typeface="Courier New" pitchFamily="-96" charset="0"/>
              </a:rPr>
              <a:t>next</a:t>
            </a:r>
            <a:r>
              <a:rPr lang="nn-NO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nn-NO" dirty="0">
                <a:latin typeface="Courier New" pitchFamily="-96" charset="0"/>
              </a:rPr>
              <a:t>  }</a:t>
            </a:r>
          </a:p>
          <a:p>
            <a:pPr eaLnBrk="0" hangingPunct="0"/>
            <a:r>
              <a:rPr lang="nn-NO" dirty="0">
                <a:latin typeface="Courier New" pitchFamily="-96" charset="0"/>
              </a:rPr>
              <a:t>}</a:t>
            </a:r>
          </a:p>
        </p:txBody>
      </p:sp>
      <p:sp>
        <p:nvSpPr>
          <p:cNvPr id="12186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-96" charset="0"/>
              </a:rPr>
              <a:t>Following Linked List</a:t>
            </a:r>
          </a:p>
        </p:txBody>
      </p:sp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5816600" y="3573016"/>
          <a:ext cx="2895600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rdi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rsi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val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6640088" y="332657"/>
            <a:ext cx="3296295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 err="1">
                <a:latin typeface="Courier New" pitchFamily="-96" charset="0"/>
              </a:rPr>
              <a:t>struct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rec</a:t>
            </a:r>
            <a:r>
              <a:rPr lang="en-US" dirty="0">
                <a:latin typeface="Courier New" pitchFamily="-96" charset="0"/>
              </a:rPr>
              <a:t> {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  </a:t>
            </a:r>
            <a:r>
              <a:rPr lang="en-US" dirty="0" err="1">
                <a:latin typeface="Courier New" pitchFamily="-96" charset="0"/>
              </a:rPr>
              <a:t>struct</a:t>
            </a:r>
            <a:r>
              <a:rPr lang="en-US" dirty="0">
                <a:latin typeface="Courier New" pitchFamily="-96" charset="0"/>
              </a:rPr>
              <a:t> rec *next;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  </a:t>
            </a:r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a[4];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  </a:t>
            </a:r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i</a:t>
            </a:r>
            <a:r>
              <a:rPr lang="en-US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}; // </a:t>
            </a:r>
            <a:r>
              <a:rPr lang="en-US" dirty="0">
                <a:solidFill>
                  <a:srgbClr val="FF0000"/>
                </a:solidFill>
                <a:latin typeface="Courier New" pitchFamily="-96" charset="0"/>
              </a:rPr>
              <a:t>DIFFERENT ORDER!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974944" y="1797364"/>
            <a:ext cx="4441537" cy="1631637"/>
            <a:chOff x="4450943" y="1049360"/>
            <a:chExt cx="4441537" cy="1631637"/>
          </a:xfrm>
        </p:grpSpPr>
        <p:grpSp>
          <p:nvGrpSpPr>
            <p:cNvPr id="2" name="Group 1"/>
            <p:cNvGrpSpPr/>
            <p:nvPr/>
          </p:nvGrpSpPr>
          <p:grpSpPr>
            <a:xfrm>
              <a:off x="4450943" y="1049360"/>
              <a:ext cx="3979019" cy="1631637"/>
              <a:chOff x="4563315" y="1484784"/>
              <a:chExt cx="3979019" cy="1631637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4563315" y="1484784"/>
                <a:ext cx="3979019" cy="1631637"/>
                <a:chOff x="4283968" y="1024921"/>
                <a:chExt cx="3979019" cy="1631637"/>
              </a:xfrm>
            </p:grpSpPr>
            <p:sp>
              <p:nvSpPr>
                <p:cNvPr id="20" name="Line 16"/>
                <p:cNvSpPr>
                  <a:spLocks noChangeShapeType="1"/>
                </p:cNvSpPr>
                <p:nvPr/>
              </p:nvSpPr>
              <p:spPr bwMode="auto">
                <a:xfrm>
                  <a:off x="4436368" y="1405921"/>
                  <a:ext cx="0" cy="38100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Rectangle 17"/>
                <p:cNvSpPr>
                  <a:spLocks noChangeArrowheads="1"/>
                </p:cNvSpPr>
                <p:nvPr/>
              </p:nvSpPr>
              <p:spPr bwMode="auto">
                <a:xfrm>
                  <a:off x="4283968" y="1024921"/>
                  <a:ext cx="322524" cy="369332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r</a:t>
                  </a:r>
                </a:p>
              </p:txBody>
            </p:sp>
            <p:sp>
              <p:nvSpPr>
                <p:cNvPr id="22" name="Rectangle 10"/>
                <p:cNvSpPr>
                  <a:spLocks noChangeArrowheads="1"/>
                </p:cNvSpPr>
                <p:nvPr/>
              </p:nvSpPr>
              <p:spPr bwMode="auto">
                <a:xfrm>
                  <a:off x="7021225" y="1823451"/>
                  <a:ext cx="899080" cy="43497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2000" dirty="0" err="1">
                      <a:latin typeface="Courier New" pitchFamily="-96" charset="0"/>
                    </a:rPr>
                    <a:t>i</a:t>
                  </a:r>
                  <a:endParaRPr lang="en-US" sz="2000" dirty="0">
                    <a:latin typeface="Courier New" pitchFamily="-96" charset="0"/>
                  </a:endParaRPr>
                </a:p>
              </p:txBody>
            </p:sp>
            <p:sp>
              <p:nvSpPr>
                <p:cNvPr id="23" name="Rectangle 12"/>
                <p:cNvSpPr>
                  <a:spLocks noChangeArrowheads="1"/>
                </p:cNvSpPr>
                <p:nvPr/>
              </p:nvSpPr>
              <p:spPr bwMode="auto">
                <a:xfrm>
                  <a:off x="4436368" y="1827213"/>
                  <a:ext cx="869944" cy="431800"/>
                </a:xfrm>
                <a:prstGeom prst="rect">
                  <a:avLst/>
                </a:prstGeom>
                <a:solidFill>
                  <a:srgbClr val="D5F1CF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2000" dirty="0">
                      <a:latin typeface="Courier New" pitchFamily="-96" charset="0"/>
                    </a:rPr>
                    <a:t>next</a:t>
                  </a:r>
                </a:p>
              </p:txBody>
            </p:sp>
            <p:sp>
              <p:nvSpPr>
                <p:cNvPr id="24" name="Rectangle 13"/>
                <p:cNvSpPr>
                  <a:spLocks noChangeArrowheads="1"/>
                </p:cNvSpPr>
                <p:nvPr/>
              </p:nvSpPr>
              <p:spPr bwMode="auto">
                <a:xfrm>
                  <a:off x="4355976" y="2242552"/>
                  <a:ext cx="333375" cy="393700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0</a:t>
                  </a:r>
                </a:p>
              </p:txBody>
            </p:sp>
            <p:sp>
              <p:nvSpPr>
                <p:cNvPr id="25" name="Rectangle 14"/>
                <p:cNvSpPr>
                  <a:spLocks noChangeArrowheads="1"/>
                </p:cNvSpPr>
                <p:nvPr/>
              </p:nvSpPr>
              <p:spPr bwMode="auto">
                <a:xfrm>
                  <a:off x="5148490" y="2259013"/>
                  <a:ext cx="336655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8</a:t>
                  </a:r>
                </a:p>
              </p:txBody>
            </p:sp>
            <p:sp>
              <p:nvSpPr>
                <p:cNvPr id="26" name="Rectangle 15"/>
                <p:cNvSpPr>
                  <a:spLocks noChangeArrowheads="1"/>
                </p:cNvSpPr>
                <p:nvPr/>
              </p:nvSpPr>
              <p:spPr bwMode="auto">
                <a:xfrm>
                  <a:off x="6775941" y="2259013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24</a:t>
                  </a:r>
                </a:p>
              </p:txBody>
            </p:sp>
            <p:sp>
              <p:nvSpPr>
                <p:cNvPr id="27" name="Rectangle 16"/>
                <p:cNvSpPr>
                  <a:spLocks noChangeArrowheads="1"/>
                </p:cNvSpPr>
                <p:nvPr/>
              </p:nvSpPr>
              <p:spPr bwMode="auto">
                <a:xfrm>
                  <a:off x="7772419" y="2225089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28</a:t>
                  </a:r>
                </a:p>
              </p:txBody>
            </p:sp>
          </p:grpSp>
          <p:sp>
            <p:nvSpPr>
              <p:cNvPr id="33" name="Rectangle 11"/>
              <p:cNvSpPr>
                <a:spLocks noChangeArrowheads="1"/>
              </p:cNvSpPr>
              <p:nvPr/>
            </p:nvSpPr>
            <p:spPr bwMode="auto">
              <a:xfrm>
                <a:off x="5573614" y="2286490"/>
                <a:ext cx="1739478" cy="43180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 anchor="ctr"/>
              <a:lstStyle/>
              <a:p>
                <a:pPr eaLnBrk="0" hangingPunct="0">
                  <a:defRPr/>
                </a:pPr>
                <a:r>
                  <a:rPr lang="en-US" sz="2000">
                    <a:latin typeface="Courier New" pitchFamily="49" charset="0"/>
                  </a:rPr>
                  <a:t>a</a:t>
                </a:r>
              </a:p>
            </p:txBody>
          </p:sp>
        </p:grpSp>
        <p:sp>
          <p:nvSpPr>
            <p:cNvPr id="47" name="Freeform 16"/>
            <p:cNvSpPr>
              <a:spLocks/>
            </p:cNvSpPr>
            <p:nvPr/>
          </p:nvSpPr>
          <p:spPr bwMode="auto">
            <a:xfrm flipH="1">
              <a:off x="5082462" y="1487500"/>
              <a:ext cx="3810018" cy="457200"/>
            </a:xfrm>
            <a:custGeom>
              <a:avLst/>
              <a:gdLst>
                <a:gd name="T0" fmla="*/ 624 w 624"/>
                <a:gd name="T1" fmla="*/ 288 h 288"/>
                <a:gd name="T2" fmla="*/ 576 w 624"/>
                <a:gd name="T3" fmla="*/ 0 h 288"/>
                <a:gd name="T4" fmla="*/ 96 w 624"/>
                <a:gd name="T5" fmla="*/ 0 h 288"/>
                <a:gd name="T6" fmla="*/ 0 w 624"/>
                <a:gd name="T7" fmla="*/ 144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288"/>
                <a:gd name="T14" fmla="*/ 624 w 624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288">
                  <a:moveTo>
                    <a:pt x="624" y="288"/>
                  </a:moveTo>
                  <a:lnTo>
                    <a:pt x="576" y="0"/>
                  </a:lnTo>
                  <a:lnTo>
                    <a:pt x="96" y="0"/>
                  </a:lnTo>
                  <a:lnTo>
                    <a:pt x="0" y="14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Calibri" pitchFamily="-96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666844" y="851796"/>
            <a:ext cx="2737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By convention, null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next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pointer indicates end of list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91315D-3480-4EBB-B71C-68D0E152E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A9A5B49-93D1-448E-8331-0BBF130616BD}"/>
              </a:ext>
            </a:extLst>
          </p:cNvPr>
          <p:cNvCxnSpPr/>
          <p:nvPr/>
        </p:nvCxnSpPr>
        <p:spPr>
          <a:xfrm>
            <a:off x="2054269" y="5373666"/>
            <a:ext cx="72650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53CAAC6-C294-4115-85EC-F2835BA3D037}"/>
              </a:ext>
            </a:extLst>
          </p:cNvPr>
          <p:cNvSpPr txBox="1"/>
          <p:nvPr/>
        </p:nvSpPr>
        <p:spPr>
          <a:xfrm>
            <a:off x="1081936" y="5189000"/>
            <a:ext cx="972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F348F59-A866-48AE-B0EB-FE7656982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5789" y="2092364"/>
            <a:ext cx="1924900" cy="74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906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1" name="Rectangle 3"/>
          <p:cNvSpPr>
            <a:spLocks noChangeArrowheads="1"/>
          </p:cNvSpPr>
          <p:nvPr/>
        </p:nvSpPr>
        <p:spPr bwMode="auto">
          <a:xfrm>
            <a:off x="2543196" y="4898710"/>
            <a:ext cx="7393186" cy="17517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dirty="0">
                <a:latin typeface="Courier New" pitchFamily="49" charset="0"/>
              </a:rPr>
              <a:t>.L11:                          # </a:t>
            </a:r>
            <a:r>
              <a:rPr lang="cs-CZ" dirty="0" err="1">
                <a:latin typeface="Courier New" pitchFamily="49" charset="0"/>
              </a:rPr>
              <a:t>loop</a:t>
            </a:r>
            <a:r>
              <a:rPr lang="cs-CZ" dirty="0">
                <a:latin typeface="Courier New" pitchFamily="49" charset="0"/>
              </a:rPr>
              <a:t>: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dirty="0">
                <a:latin typeface="Courier New" pitchFamily="49" charset="0"/>
              </a:rPr>
              <a:t>  </a:t>
            </a:r>
            <a:r>
              <a:rPr lang="cs-CZ" dirty="0" err="1">
                <a:latin typeface="Courier New" pitchFamily="49" charset="0"/>
              </a:rPr>
              <a:t>movslq</a:t>
            </a:r>
            <a:r>
              <a:rPr lang="cs-CZ" dirty="0">
                <a:latin typeface="Courier New" pitchFamily="49" charset="0"/>
              </a:rPr>
              <a:t>  24(%rdi), %</a:t>
            </a:r>
            <a:r>
              <a:rPr lang="cs-CZ" dirty="0" err="1">
                <a:latin typeface="Courier New" pitchFamily="49" charset="0"/>
              </a:rPr>
              <a:t>rax</a:t>
            </a:r>
            <a:r>
              <a:rPr lang="cs-CZ" dirty="0">
                <a:latin typeface="Courier New" pitchFamily="49" charset="0"/>
              </a:rPr>
              <a:t>       #   i = M[r+24]	  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dirty="0">
                <a:latin typeface="Courier New" pitchFamily="49" charset="0"/>
              </a:rPr>
              <a:t>  </a:t>
            </a:r>
            <a:r>
              <a:rPr lang="cs-CZ" dirty="0" err="1">
                <a:latin typeface="Courier New" pitchFamily="49" charset="0"/>
              </a:rPr>
              <a:t>movl</a:t>
            </a:r>
            <a:r>
              <a:rPr lang="cs-CZ" dirty="0">
                <a:latin typeface="Courier New" pitchFamily="49" charset="0"/>
              </a:rPr>
              <a:t>    %</a:t>
            </a:r>
            <a:r>
              <a:rPr lang="cs-CZ" dirty="0" err="1">
                <a:latin typeface="Courier New" pitchFamily="49" charset="0"/>
              </a:rPr>
              <a:t>esi</a:t>
            </a:r>
            <a:r>
              <a:rPr lang="cs-CZ" dirty="0">
                <a:latin typeface="Courier New" pitchFamily="49" charset="0"/>
              </a:rPr>
              <a:t>, 8(%rdi,%rax,4) #   M[r+8+4*i] = val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dirty="0">
                <a:latin typeface="Courier New" pitchFamily="49" charset="0"/>
              </a:rPr>
              <a:t>  </a:t>
            </a:r>
            <a:r>
              <a:rPr lang="cs-CZ" dirty="0" err="1">
                <a:latin typeface="Courier New" pitchFamily="49" charset="0"/>
              </a:rPr>
              <a:t>movq</a:t>
            </a:r>
            <a:r>
              <a:rPr lang="cs-CZ" dirty="0">
                <a:latin typeface="Courier New" pitchFamily="49" charset="0"/>
              </a:rPr>
              <a:t>    (%rdi), %rdi         #   </a:t>
            </a:r>
            <a:r>
              <a:rPr lang="cs-CZ" dirty="0" err="1">
                <a:latin typeface="Courier New" pitchFamily="49" charset="0"/>
              </a:rPr>
              <a:t>r</a:t>
            </a:r>
            <a:r>
              <a:rPr lang="cs-CZ" dirty="0">
                <a:latin typeface="Courier New" pitchFamily="49" charset="0"/>
              </a:rPr>
              <a:t> = M[</a:t>
            </a:r>
            <a:r>
              <a:rPr lang="cs-CZ" dirty="0" err="1">
                <a:latin typeface="Courier New" pitchFamily="49" charset="0"/>
              </a:rPr>
              <a:t>r</a:t>
            </a:r>
            <a:r>
              <a:rPr lang="cs-CZ" dirty="0">
                <a:latin typeface="Courier New" pitchFamily="49" charset="0"/>
              </a:rPr>
              <a:t>]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dirty="0">
                <a:latin typeface="Courier New" pitchFamily="49" charset="0"/>
              </a:rPr>
              <a:t>  </a:t>
            </a:r>
            <a:r>
              <a:rPr lang="cs-CZ" dirty="0" err="1">
                <a:latin typeface="Courier New" pitchFamily="49" charset="0"/>
              </a:rPr>
              <a:t>testq</a:t>
            </a:r>
            <a:r>
              <a:rPr lang="cs-CZ" dirty="0">
                <a:latin typeface="Courier New" pitchFamily="49" charset="0"/>
              </a:rPr>
              <a:t>   %rdi, %rdi           #   Test </a:t>
            </a:r>
            <a:r>
              <a:rPr lang="cs-CZ" dirty="0" err="1">
                <a:latin typeface="Courier New" pitchFamily="49" charset="0"/>
              </a:rPr>
              <a:t>r</a:t>
            </a:r>
            <a:endParaRPr lang="cs-CZ" dirty="0">
              <a:latin typeface="Courier New" pitchFamily="49" charset="0"/>
            </a:endParaRP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dirty="0">
                <a:latin typeface="Courier New" pitchFamily="49" charset="0"/>
              </a:rPr>
              <a:t>  </a:t>
            </a:r>
            <a:r>
              <a:rPr lang="cs-CZ" dirty="0" err="1">
                <a:latin typeface="Courier New" pitchFamily="49" charset="0"/>
              </a:rPr>
              <a:t>jne</a:t>
            </a:r>
            <a:r>
              <a:rPr lang="cs-CZ" dirty="0">
                <a:latin typeface="Courier New" pitchFamily="49" charset="0"/>
              </a:rPr>
              <a:t>     .L11                 #   </a:t>
            </a:r>
            <a:r>
              <a:rPr lang="cs-CZ" dirty="0" err="1">
                <a:latin typeface="Courier New" pitchFamily="49" charset="0"/>
              </a:rPr>
              <a:t>if</a:t>
            </a:r>
            <a:r>
              <a:rPr lang="cs-CZ" dirty="0">
                <a:latin typeface="Courier New" pitchFamily="49" charset="0"/>
              </a:rPr>
              <a:t> !=0 </a:t>
            </a:r>
            <a:r>
              <a:rPr lang="cs-CZ" dirty="0" err="1">
                <a:latin typeface="Courier New" pitchFamily="49" charset="0"/>
              </a:rPr>
              <a:t>goto</a:t>
            </a:r>
            <a:r>
              <a:rPr lang="cs-CZ" dirty="0">
                <a:latin typeface="Courier New" pitchFamily="49" charset="0"/>
              </a:rPr>
              <a:t> </a:t>
            </a:r>
            <a:r>
              <a:rPr lang="cs-CZ" dirty="0" err="1">
                <a:latin typeface="Courier New" pitchFamily="49" charset="0"/>
              </a:rPr>
              <a:t>loop</a:t>
            </a:r>
            <a:endParaRPr lang="cs-CZ" dirty="0">
              <a:latin typeface="Courier New" pitchFamily="49" charset="0"/>
            </a:endParaRPr>
          </a:p>
        </p:txBody>
      </p:sp>
      <p:sp>
        <p:nvSpPr>
          <p:cNvPr id="324612" name="Rectangle 4"/>
          <p:cNvSpPr>
            <a:spLocks noChangeArrowheads="1"/>
          </p:cNvSpPr>
          <p:nvPr/>
        </p:nvSpPr>
        <p:spPr bwMode="auto">
          <a:xfrm>
            <a:off x="1666844" y="2057400"/>
            <a:ext cx="3971924" cy="258275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nn-NO" dirty="0">
                <a:latin typeface="Courier New" pitchFamily="-96" charset="0"/>
              </a:rPr>
              <a:t>void set_val</a:t>
            </a:r>
          </a:p>
          <a:p>
            <a:pPr eaLnBrk="0" hangingPunct="0"/>
            <a:r>
              <a:rPr lang="nn-NO" dirty="0">
                <a:latin typeface="Courier New" pitchFamily="-96" charset="0"/>
              </a:rPr>
              <a:t>  (struct rec *r, int val)</a:t>
            </a:r>
          </a:p>
          <a:p>
            <a:pPr eaLnBrk="0" hangingPunct="0"/>
            <a:r>
              <a:rPr lang="nn-NO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nn-NO" dirty="0">
                <a:latin typeface="Courier New" pitchFamily="-96" charset="0"/>
              </a:rPr>
              <a:t>  while (r) {</a:t>
            </a:r>
          </a:p>
          <a:p>
            <a:pPr eaLnBrk="0" hangingPunct="0"/>
            <a:r>
              <a:rPr lang="nn-NO" dirty="0">
                <a:latin typeface="Courier New" pitchFamily="-96" charset="0"/>
              </a:rPr>
              <a:t>    int i = r-&gt;i;</a:t>
            </a:r>
          </a:p>
          <a:p>
            <a:pPr eaLnBrk="0" hangingPunct="0"/>
            <a:r>
              <a:rPr lang="nn-NO" dirty="0">
                <a:latin typeface="Courier New" pitchFamily="-96" charset="0"/>
              </a:rPr>
              <a:t>    r-&gt;a[i] = val;</a:t>
            </a:r>
          </a:p>
          <a:p>
            <a:pPr eaLnBrk="0" hangingPunct="0"/>
            <a:r>
              <a:rPr lang="nn-NO" dirty="0">
                <a:latin typeface="Courier New" pitchFamily="-96" charset="0"/>
              </a:rPr>
              <a:t>    r = r-&gt;</a:t>
            </a:r>
            <a:r>
              <a:rPr lang="nn-NO" dirty="0" err="1">
                <a:latin typeface="Courier New" pitchFamily="-96" charset="0"/>
              </a:rPr>
              <a:t>next</a:t>
            </a:r>
            <a:r>
              <a:rPr lang="nn-NO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nn-NO" dirty="0">
                <a:latin typeface="Courier New" pitchFamily="-96" charset="0"/>
              </a:rPr>
              <a:t>  }</a:t>
            </a:r>
          </a:p>
          <a:p>
            <a:pPr eaLnBrk="0" hangingPunct="0"/>
            <a:r>
              <a:rPr lang="nn-NO" dirty="0">
                <a:latin typeface="Courier New" pitchFamily="-96" charset="0"/>
              </a:rPr>
              <a:t>}</a:t>
            </a:r>
          </a:p>
        </p:txBody>
      </p:sp>
      <p:sp>
        <p:nvSpPr>
          <p:cNvPr id="12186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-96" charset="0"/>
              </a:rPr>
              <a:t>Following Linked List</a:t>
            </a:r>
          </a:p>
        </p:txBody>
      </p:sp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5816600" y="3573016"/>
          <a:ext cx="2895600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rdi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rsi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val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6640088" y="332657"/>
            <a:ext cx="3296295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 err="1">
                <a:latin typeface="Courier New" pitchFamily="-96" charset="0"/>
              </a:rPr>
              <a:t>struct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rec</a:t>
            </a:r>
            <a:r>
              <a:rPr lang="en-US" dirty="0">
                <a:latin typeface="Courier New" pitchFamily="-96" charset="0"/>
              </a:rPr>
              <a:t> {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  </a:t>
            </a:r>
            <a:r>
              <a:rPr lang="en-US" dirty="0" err="1">
                <a:latin typeface="Courier New" pitchFamily="-96" charset="0"/>
              </a:rPr>
              <a:t>struct</a:t>
            </a:r>
            <a:r>
              <a:rPr lang="en-US" dirty="0">
                <a:latin typeface="Courier New" pitchFamily="-96" charset="0"/>
              </a:rPr>
              <a:t> rec *next;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  </a:t>
            </a:r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a[4];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  </a:t>
            </a:r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i</a:t>
            </a:r>
            <a:r>
              <a:rPr lang="en-US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}; // </a:t>
            </a:r>
            <a:r>
              <a:rPr lang="en-US" dirty="0">
                <a:solidFill>
                  <a:srgbClr val="FF0000"/>
                </a:solidFill>
                <a:latin typeface="Courier New" pitchFamily="-96" charset="0"/>
              </a:rPr>
              <a:t>DIFFERENT ORDER!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974944" y="1797364"/>
            <a:ext cx="4441537" cy="1631637"/>
            <a:chOff x="4450943" y="1049360"/>
            <a:chExt cx="4441537" cy="1631637"/>
          </a:xfrm>
        </p:grpSpPr>
        <p:grpSp>
          <p:nvGrpSpPr>
            <p:cNvPr id="2" name="Group 1"/>
            <p:cNvGrpSpPr/>
            <p:nvPr/>
          </p:nvGrpSpPr>
          <p:grpSpPr>
            <a:xfrm>
              <a:off x="4450943" y="1049360"/>
              <a:ext cx="3979019" cy="1631637"/>
              <a:chOff x="4563315" y="1484784"/>
              <a:chExt cx="3979019" cy="1631637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4563315" y="1484784"/>
                <a:ext cx="3979019" cy="1631637"/>
                <a:chOff x="4283968" y="1024921"/>
                <a:chExt cx="3979019" cy="1631637"/>
              </a:xfrm>
            </p:grpSpPr>
            <p:sp>
              <p:nvSpPr>
                <p:cNvPr id="20" name="Line 16"/>
                <p:cNvSpPr>
                  <a:spLocks noChangeShapeType="1"/>
                </p:cNvSpPr>
                <p:nvPr/>
              </p:nvSpPr>
              <p:spPr bwMode="auto">
                <a:xfrm>
                  <a:off x="4436368" y="1405921"/>
                  <a:ext cx="0" cy="38100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Rectangle 17"/>
                <p:cNvSpPr>
                  <a:spLocks noChangeArrowheads="1"/>
                </p:cNvSpPr>
                <p:nvPr/>
              </p:nvSpPr>
              <p:spPr bwMode="auto">
                <a:xfrm>
                  <a:off x="4283968" y="1024921"/>
                  <a:ext cx="322524" cy="369332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r</a:t>
                  </a:r>
                </a:p>
              </p:txBody>
            </p:sp>
            <p:sp>
              <p:nvSpPr>
                <p:cNvPr id="22" name="Rectangle 10"/>
                <p:cNvSpPr>
                  <a:spLocks noChangeArrowheads="1"/>
                </p:cNvSpPr>
                <p:nvPr/>
              </p:nvSpPr>
              <p:spPr bwMode="auto">
                <a:xfrm>
                  <a:off x="7021225" y="1823451"/>
                  <a:ext cx="899080" cy="43497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2000" dirty="0" err="1">
                      <a:latin typeface="Courier New" pitchFamily="-96" charset="0"/>
                    </a:rPr>
                    <a:t>i</a:t>
                  </a:r>
                  <a:endParaRPr lang="en-US" sz="2000" dirty="0">
                    <a:latin typeface="Courier New" pitchFamily="-96" charset="0"/>
                  </a:endParaRPr>
                </a:p>
              </p:txBody>
            </p:sp>
            <p:sp>
              <p:nvSpPr>
                <p:cNvPr id="23" name="Rectangle 12"/>
                <p:cNvSpPr>
                  <a:spLocks noChangeArrowheads="1"/>
                </p:cNvSpPr>
                <p:nvPr/>
              </p:nvSpPr>
              <p:spPr bwMode="auto">
                <a:xfrm>
                  <a:off x="4436368" y="1827213"/>
                  <a:ext cx="869944" cy="431800"/>
                </a:xfrm>
                <a:prstGeom prst="rect">
                  <a:avLst/>
                </a:prstGeom>
                <a:solidFill>
                  <a:srgbClr val="D5F1CF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2000" dirty="0">
                      <a:latin typeface="Courier New" pitchFamily="-96" charset="0"/>
                    </a:rPr>
                    <a:t>next</a:t>
                  </a:r>
                </a:p>
              </p:txBody>
            </p:sp>
            <p:sp>
              <p:nvSpPr>
                <p:cNvPr id="24" name="Rectangle 13"/>
                <p:cNvSpPr>
                  <a:spLocks noChangeArrowheads="1"/>
                </p:cNvSpPr>
                <p:nvPr/>
              </p:nvSpPr>
              <p:spPr bwMode="auto">
                <a:xfrm>
                  <a:off x="4355976" y="2242552"/>
                  <a:ext cx="333375" cy="393700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0</a:t>
                  </a:r>
                </a:p>
              </p:txBody>
            </p:sp>
            <p:sp>
              <p:nvSpPr>
                <p:cNvPr id="25" name="Rectangle 14"/>
                <p:cNvSpPr>
                  <a:spLocks noChangeArrowheads="1"/>
                </p:cNvSpPr>
                <p:nvPr/>
              </p:nvSpPr>
              <p:spPr bwMode="auto">
                <a:xfrm>
                  <a:off x="5148490" y="2259013"/>
                  <a:ext cx="336655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8</a:t>
                  </a:r>
                </a:p>
              </p:txBody>
            </p:sp>
            <p:sp>
              <p:nvSpPr>
                <p:cNvPr id="26" name="Rectangle 15"/>
                <p:cNvSpPr>
                  <a:spLocks noChangeArrowheads="1"/>
                </p:cNvSpPr>
                <p:nvPr/>
              </p:nvSpPr>
              <p:spPr bwMode="auto">
                <a:xfrm>
                  <a:off x="6775941" y="2259013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24</a:t>
                  </a:r>
                </a:p>
              </p:txBody>
            </p:sp>
            <p:sp>
              <p:nvSpPr>
                <p:cNvPr id="27" name="Rectangle 16"/>
                <p:cNvSpPr>
                  <a:spLocks noChangeArrowheads="1"/>
                </p:cNvSpPr>
                <p:nvPr/>
              </p:nvSpPr>
              <p:spPr bwMode="auto">
                <a:xfrm>
                  <a:off x="7772419" y="2225089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28</a:t>
                  </a:r>
                </a:p>
              </p:txBody>
            </p:sp>
          </p:grpSp>
          <p:sp>
            <p:nvSpPr>
              <p:cNvPr id="33" name="Rectangle 11"/>
              <p:cNvSpPr>
                <a:spLocks noChangeArrowheads="1"/>
              </p:cNvSpPr>
              <p:nvPr/>
            </p:nvSpPr>
            <p:spPr bwMode="auto">
              <a:xfrm>
                <a:off x="5573614" y="2286490"/>
                <a:ext cx="1739478" cy="43180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 anchor="ctr"/>
              <a:lstStyle/>
              <a:p>
                <a:pPr eaLnBrk="0" hangingPunct="0">
                  <a:defRPr/>
                </a:pPr>
                <a:r>
                  <a:rPr lang="en-US" sz="2000">
                    <a:latin typeface="Courier New" pitchFamily="49" charset="0"/>
                  </a:rPr>
                  <a:t>a</a:t>
                </a:r>
              </a:p>
            </p:txBody>
          </p:sp>
        </p:grpSp>
        <p:sp>
          <p:nvSpPr>
            <p:cNvPr id="47" name="Freeform 16"/>
            <p:cNvSpPr>
              <a:spLocks/>
            </p:cNvSpPr>
            <p:nvPr/>
          </p:nvSpPr>
          <p:spPr bwMode="auto">
            <a:xfrm flipH="1">
              <a:off x="5082462" y="1487500"/>
              <a:ext cx="3810018" cy="457200"/>
            </a:xfrm>
            <a:custGeom>
              <a:avLst/>
              <a:gdLst>
                <a:gd name="T0" fmla="*/ 624 w 624"/>
                <a:gd name="T1" fmla="*/ 288 h 288"/>
                <a:gd name="T2" fmla="*/ 576 w 624"/>
                <a:gd name="T3" fmla="*/ 0 h 288"/>
                <a:gd name="T4" fmla="*/ 96 w 624"/>
                <a:gd name="T5" fmla="*/ 0 h 288"/>
                <a:gd name="T6" fmla="*/ 0 w 624"/>
                <a:gd name="T7" fmla="*/ 144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288"/>
                <a:gd name="T14" fmla="*/ 624 w 624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288">
                  <a:moveTo>
                    <a:pt x="624" y="288"/>
                  </a:moveTo>
                  <a:lnTo>
                    <a:pt x="576" y="0"/>
                  </a:lnTo>
                  <a:lnTo>
                    <a:pt x="96" y="0"/>
                  </a:lnTo>
                  <a:lnTo>
                    <a:pt x="0" y="14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Calibri" pitchFamily="-96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666844" y="851796"/>
            <a:ext cx="2737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By convention, null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next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pointer indicates end of list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91315D-3480-4EBB-B71C-68D0E152E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A9A5B49-93D1-448E-8331-0BBF130616BD}"/>
              </a:ext>
            </a:extLst>
          </p:cNvPr>
          <p:cNvCxnSpPr/>
          <p:nvPr/>
        </p:nvCxnSpPr>
        <p:spPr>
          <a:xfrm>
            <a:off x="2066795" y="5649238"/>
            <a:ext cx="72650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53CAAC6-C294-4115-85EC-F2835BA3D037}"/>
              </a:ext>
            </a:extLst>
          </p:cNvPr>
          <p:cNvSpPr txBox="1"/>
          <p:nvPr/>
        </p:nvSpPr>
        <p:spPr>
          <a:xfrm>
            <a:off x="475988" y="5326072"/>
            <a:ext cx="1590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/>
              <a:t> into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r-&gt;a[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F624135-B197-4BFD-94A4-21B0EDC70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5789" y="2092364"/>
            <a:ext cx="1924900" cy="74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86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1" name="Rectangle 3"/>
          <p:cNvSpPr>
            <a:spLocks noChangeArrowheads="1"/>
          </p:cNvSpPr>
          <p:nvPr/>
        </p:nvSpPr>
        <p:spPr bwMode="auto">
          <a:xfrm>
            <a:off x="2543196" y="4898710"/>
            <a:ext cx="7393186" cy="17517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dirty="0">
                <a:latin typeface="Courier New" pitchFamily="49" charset="0"/>
              </a:rPr>
              <a:t>.L11:                          # </a:t>
            </a:r>
            <a:r>
              <a:rPr lang="cs-CZ" dirty="0" err="1">
                <a:latin typeface="Courier New" pitchFamily="49" charset="0"/>
              </a:rPr>
              <a:t>loop</a:t>
            </a:r>
            <a:r>
              <a:rPr lang="cs-CZ" dirty="0">
                <a:latin typeface="Courier New" pitchFamily="49" charset="0"/>
              </a:rPr>
              <a:t>: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dirty="0">
                <a:latin typeface="Courier New" pitchFamily="49" charset="0"/>
              </a:rPr>
              <a:t>  </a:t>
            </a:r>
            <a:r>
              <a:rPr lang="cs-CZ" dirty="0" err="1">
                <a:latin typeface="Courier New" pitchFamily="49" charset="0"/>
              </a:rPr>
              <a:t>movslq</a:t>
            </a:r>
            <a:r>
              <a:rPr lang="cs-CZ" dirty="0">
                <a:latin typeface="Courier New" pitchFamily="49" charset="0"/>
              </a:rPr>
              <a:t>  24(%rdi), %</a:t>
            </a:r>
            <a:r>
              <a:rPr lang="cs-CZ" dirty="0" err="1">
                <a:latin typeface="Courier New" pitchFamily="49" charset="0"/>
              </a:rPr>
              <a:t>rax</a:t>
            </a:r>
            <a:r>
              <a:rPr lang="cs-CZ" dirty="0">
                <a:latin typeface="Courier New" pitchFamily="49" charset="0"/>
              </a:rPr>
              <a:t>       #   i = M[r+24]	  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dirty="0">
                <a:latin typeface="Courier New" pitchFamily="49" charset="0"/>
              </a:rPr>
              <a:t>  </a:t>
            </a:r>
            <a:r>
              <a:rPr lang="cs-CZ" dirty="0" err="1">
                <a:latin typeface="Courier New" pitchFamily="49" charset="0"/>
              </a:rPr>
              <a:t>movl</a:t>
            </a:r>
            <a:r>
              <a:rPr lang="cs-CZ" dirty="0">
                <a:latin typeface="Courier New" pitchFamily="49" charset="0"/>
              </a:rPr>
              <a:t>    %</a:t>
            </a:r>
            <a:r>
              <a:rPr lang="cs-CZ" dirty="0" err="1">
                <a:latin typeface="Courier New" pitchFamily="49" charset="0"/>
              </a:rPr>
              <a:t>esi</a:t>
            </a:r>
            <a:r>
              <a:rPr lang="cs-CZ" dirty="0">
                <a:latin typeface="Courier New" pitchFamily="49" charset="0"/>
              </a:rPr>
              <a:t>, 8(%rdi,%rax,4) #   M[r+8+4*i] = val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dirty="0">
                <a:latin typeface="Courier New" pitchFamily="49" charset="0"/>
              </a:rPr>
              <a:t>  </a:t>
            </a:r>
            <a:r>
              <a:rPr lang="cs-CZ" dirty="0" err="1">
                <a:latin typeface="Courier New" pitchFamily="49" charset="0"/>
              </a:rPr>
              <a:t>movq</a:t>
            </a:r>
            <a:r>
              <a:rPr lang="cs-CZ" dirty="0">
                <a:latin typeface="Courier New" pitchFamily="49" charset="0"/>
              </a:rPr>
              <a:t>    (%rdi), %rdi         #   </a:t>
            </a:r>
            <a:r>
              <a:rPr lang="cs-CZ" dirty="0" err="1">
                <a:latin typeface="Courier New" pitchFamily="49" charset="0"/>
              </a:rPr>
              <a:t>r</a:t>
            </a:r>
            <a:r>
              <a:rPr lang="cs-CZ" dirty="0">
                <a:latin typeface="Courier New" pitchFamily="49" charset="0"/>
              </a:rPr>
              <a:t> = M[</a:t>
            </a:r>
            <a:r>
              <a:rPr lang="cs-CZ" dirty="0" err="1">
                <a:latin typeface="Courier New" pitchFamily="49" charset="0"/>
              </a:rPr>
              <a:t>r</a:t>
            </a:r>
            <a:r>
              <a:rPr lang="cs-CZ" dirty="0">
                <a:latin typeface="Courier New" pitchFamily="49" charset="0"/>
              </a:rPr>
              <a:t>]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dirty="0">
                <a:latin typeface="Courier New" pitchFamily="49" charset="0"/>
              </a:rPr>
              <a:t>  </a:t>
            </a:r>
            <a:r>
              <a:rPr lang="cs-CZ" dirty="0" err="1">
                <a:latin typeface="Courier New" pitchFamily="49" charset="0"/>
              </a:rPr>
              <a:t>testq</a:t>
            </a:r>
            <a:r>
              <a:rPr lang="cs-CZ" dirty="0">
                <a:latin typeface="Courier New" pitchFamily="49" charset="0"/>
              </a:rPr>
              <a:t>   %rdi, %rdi           #   Test </a:t>
            </a:r>
            <a:r>
              <a:rPr lang="cs-CZ" dirty="0" err="1">
                <a:latin typeface="Courier New" pitchFamily="49" charset="0"/>
              </a:rPr>
              <a:t>r</a:t>
            </a:r>
            <a:endParaRPr lang="cs-CZ" dirty="0">
              <a:latin typeface="Courier New" pitchFamily="49" charset="0"/>
            </a:endParaRP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dirty="0">
                <a:latin typeface="Courier New" pitchFamily="49" charset="0"/>
              </a:rPr>
              <a:t>  </a:t>
            </a:r>
            <a:r>
              <a:rPr lang="cs-CZ" dirty="0" err="1">
                <a:latin typeface="Courier New" pitchFamily="49" charset="0"/>
              </a:rPr>
              <a:t>jne</a:t>
            </a:r>
            <a:r>
              <a:rPr lang="cs-CZ" dirty="0">
                <a:latin typeface="Courier New" pitchFamily="49" charset="0"/>
              </a:rPr>
              <a:t>     .L11                 #   </a:t>
            </a:r>
            <a:r>
              <a:rPr lang="cs-CZ" dirty="0" err="1">
                <a:latin typeface="Courier New" pitchFamily="49" charset="0"/>
              </a:rPr>
              <a:t>if</a:t>
            </a:r>
            <a:r>
              <a:rPr lang="cs-CZ" dirty="0">
                <a:latin typeface="Courier New" pitchFamily="49" charset="0"/>
              </a:rPr>
              <a:t> !=0 </a:t>
            </a:r>
            <a:r>
              <a:rPr lang="cs-CZ" dirty="0" err="1">
                <a:latin typeface="Courier New" pitchFamily="49" charset="0"/>
              </a:rPr>
              <a:t>goto</a:t>
            </a:r>
            <a:r>
              <a:rPr lang="cs-CZ" dirty="0">
                <a:latin typeface="Courier New" pitchFamily="49" charset="0"/>
              </a:rPr>
              <a:t> </a:t>
            </a:r>
            <a:r>
              <a:rPr lang="cs-CZ" dirty="0" err="1">
                <a:latin typeface="Courier New" pitchFamily="49" charset="0"/>
              </a:rPr>
              <a:t>loop</a:t>
            </a:r>
            <a:endParaRPr lang="cs-CZ" dirty="0">
              <a:latin typeface="Courier New" pitchFamily="49" charset="0"/>
            </a:endParaRPr>
          </a:p>
        </p:txBody>
      </p:sp>
      <p:sp>
        <p:nvSpPr>
          <p:cNvPr id="324612" name="Rectangle 4"/>
          <p:cNvSpPr>
            <a:spLocks noChangeArrowheads="1"/>
          </p:cNvSpPr>
          <p:nvPr/>
        </p:nvSpPr>
        <p:spPr bwMode="auto">
          <a:xfrm>
            <a:off x="1666844" y="2057400"/>
            <a:ext cx="3971924" cy="258275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nn-NO" dirty="0">
                <a:latin typeface="Courier New" pitchFamily="-96" charset="0"/>
              </a:rPr>
              <a:t>void set_val</a:t>
            </a:r>
          </a:p>
          <a:p>
            <a:pPr eaLnBrk="0" hangingPunct="0"/>
            <a:r>
              <a:rPr lang="nn-NO" dirty="0">
                <a:latin typeface="Courier New" pitchFamily="-96" charset="0"/>
              </a:rPr>
              <a:t>  (struct rec *r, int val)</a:t>
            </a:r>
          </a:p>
          <a:p>
            <a:pPr eaLnBrk="0" hangingPunct="0"/>
            <a:r>
              <a:rPr lang="nn-NO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nn-NO" dirty="0">
                <a:latin typeface="Courier New" pitchFamily="-96" charset="0"/>
              </a:rPr>
              <a:t>  while (r) {</a:t>
            </a:r>
          </a:p>
          <a:p>
            <a:pPr eaLnBrk="0" hangingPunct="0"/>
            <a:r>
              <a:rPr lang="nn-NO" dirty="0">
                <a:latin typeface="Courier New" pitchFamily="-96" charset="0"/>
              </a:rPr>
              <a:t>    int i = r-&gt;i;</a:t>
            </a:r>
          </a:p>
          <a:p>
            <a:pPr eaLnBrk="0" hangingPunct="0"/>
            <a:r>
              <a:rPr lang="nn-NO" dirty="0">
                <a:latin typeface="Courier New" pitchFamily="-96" charset="0"/>
              </a:rPr>
              <a:t>    r-&gt;a[i] = val;</a:t>
            </a:r>
          </a:p>
          <a:p>
            <a:pPr eaLnBrk="0" hangingPunct="0"/>
            <a:r>
              <a:rPr lang="nn-NO" dirty="0">
                <a:latin typeface="Courier New" pitchFamily="-96" charset="0"/>
              </a:rPr>
              <a:t>    r = r-&gt;</a:t>
            </a:r>
            <a:r>
              <a:rPr lang="nn-NO" dirty="0" err="1">
                <a:latin typeface="Courier New" pitchFamily="-96" charset="0"/>
              </a:rPr>
              <a:t>next</a:t>
            </a:r>
            <a:r>
              <a:rPr lang="nn-NO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nn-NO" dirty="0">
                <a:latin typeface="Courier New" pitchFamily="-96" charset="0"/>
              </a:rPr>
              <a:t>  }</a:t>
            </a:r>
          </a:p>
          <a:p>
            <a:pPr eaLnBrk="0" hangingPunct="0"/>
            <a:r>
              <a:rPr lang="nn-NO" dirty="0">
                <a:latin typeface="Courier New" pitchFamily="-96" charset="0"/>
              </a:rPr>
              <a:t>}</a:t>
            </a:r>
          </a:p>
        </p:txBody>
      </p:sp>
      <p:sp>
        <p:nvSpPr>
          <p:cNvPr id="12186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-96" charset="0"/>
              </a:rPr>
              <a:t>Following Linked List</a:t>
            </a:r>
          </a:p>
        </p:txBody>
      </p:sp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5816600" y="3573016"/>
          <a:ext cx="2895600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rdi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rsi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val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6640088" y="332657"/>
            <a:ext cx="3296295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 err="1">
                <a:latin typeface="Courier New" pitchFamily="-96" charset="0"/>
              </a:rPr>
              <a:t>struct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rec</a:t>
            </a:r>
            <a:r>
              <a:rPr lang="en-US" dirty="0">
                <a:latin typeface="Courier New" pitchFamily="-96" charset="0"/>
              </a:rPr>
              <a:t> {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  </a:t>
            </a:r>
            <a:r>
              <a:rPr lang="en-US" dirty="0" err="1">
                <a:latin typeface="Courier New" pitchFamily="-96" charset="0"/>
              </a:rPr>
              <a:t>struct</a:t>
            </a:r>
            <a:r>
              <a:rPr lang="en-US" dirty="0">
                <a:latin typeface="Courier New" pitchFamily="-96" charset="0"/>
              </a:rPr>
              <a:t> rec *next;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  </a:t>
            </a:r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a[4];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  </a:t>
            </a:r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i</a:t>
            </a:r>
            <a:r>
              <a:rPr lang="en-US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}; // </a:t>
            </a:r>
            <a:r>
              <a:rPr lang="en-US" dirty="0">
                <a:solidFill>
                  <a:srgbClr val="FF0000"/>
                </a:solidFill>
                <a:latin typeface="Courier New" pitchFamily="-96" charset="0"/>
              </a:rPr>
              <a:t>DIFFERENT ORDER!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974944" y="1797364"/>
            <a:ext cx="4441537" cy="1631637"/>
            <a:chOff x="4450943" y="1049360"/>
            <a:chExt cx="4441537" cy="1631637"/>
          </a:xfrm>
        </p:grpSpPr>
        <p:grpSp>
          <p:nvGrpSpPr>
            <p:cNvPr id="2" name="Group 1"/>
            <p:cNvGrpSpPr/>
            <p:nvPr/>
          </p:nvGrpSpPr>
          <p:grpSpPr>
            <a:xfrm>
              <a:off x="4450943" y="1049360"/>
              <a:ext cx="3979019" cy="1631637"/>
              <a:chOff x="4563315" y="1484784"/>
              <a:chExt cx="3979019" cy="1631637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4563315" y="1484784"/>
                <a:ext cx="3979019" cy="1631637"/>
                <a:chOff x="4283968" y="1024921"/>
                <a:chExt cx="3979019" cy="1631637"/>
              </a:xfrm>
            </p:grpSpPr>
            <p:sp>
              <p:nvSpPr>
                <p:cNvPr id="20" name="Line 16"/>
                <p:cNvSpPr>
                  <a:spLocks noChangeShapeType="1"/>
                </p:cNvSpPr>
                <p:nvPr/>
              </p:nvSpPr>
              <p:spPr bwMode="auto">
                <a:xfrm>
                  <a:off x="4436368" y="1405921"/>
                  <a:ext cx="0" cy="38100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Rectangle 17"/>
                <p:cNvSpPr>
                  <a:spLocks noChangeArrowheads="1"/>
                </p:cNvSpPr>
                <p:nvPr/>
              </p:nvSpPr>
              <p:spPr bwMode="auto">
                <a:xfrm>
                  <a:off x="4283968" y="1024921"/>
                  <a:ext cx="322524" cy="369332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r</a:t>
                  </a:r>
                </a:p>
              </p:txBody>
            </p:sp>
            <p:sp>
              <p:nvSpPr>
                <p:cNvPr id="22" name="Rectangle 10"/>
                <p:cNvSpPr>
                  <a:spLocks noChangeArrowheads="1"/>
                </p:cNvSpPr>
                <p:nvPr/>
              </p:nvSpPr>
              <p:spPr bwMode="auto">
                <a:xfrm>
                  <a:off x="7021225" y="1823451"/>
                  <a:ext cx="899080" cy="43497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2000" dirty="0" err="1">
                      <a:latin typeface="Courier New" pitchFamily="-96" charset="0"/>
                    </a:rPr>
                    <a:t>i</a:t>
                  </a:r>
                  <a:endParaRPr lang="en-US" sz="2000" dirty="0">
                    <a:latin typeface="Courier New" pitchFamily="-96" charset="0"/>
                  </a:endParaRPr>
                </a:p>
              </p:txBody>
            </p:sp>
            <p:sp>
              <p:nvSpPr>
                <p:cNvPr id="23" name="Rectangle 12"/>
                <p:cNvSpPr>
                  <a:spLocks noChangeArrowheads="1"/>
                </p:cNvSpPr>
                <p:nvPr/>
              </p:nvSpPr>
              <p:spPr bwMode="auto">
                <a:xfrm>
                  <a:off x="4436368" y="1827213"/>
                  <a:ext cx="869944" cy="431800"/>
                </a:xfrm>
                <a:prstGeom prst="rect">
                  <a:avLst/>
                </a:prstGeom>
                <a:solidFill>
                  <a:srgbClr val="D5F1CF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2000" dirty="0">
                      <a:latin typeface="Courier New" pitchFamily="-96" charset="0"/>
                    </a:rPr>
                    <a:t>next</a:t>
                  </a:r>
                </a:p>
              </p:txBody>
            </p:sp>
            <p:sp>
              <p:nvSpPr>
                <p:cNvPr id="24" name="Rectangle 13"/>
                <p:cNvSpPr>
                  <a:spLocks noChangeArrowheads="1"/>
                </p:cNvSpPr>
                <p:nvPr/>
              </p:nvSpPr>
              <p:spPr bwMode="auto">
                <a:xfrm>
                  <a:off x="4355976" y="2242552"/>
                  <a:ext cx="333375" cy="393700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0</a:t>
                  </a:r>
                </a:p>
              </p:txBody>
            </p:sp>
            <p:sp>
              <p:nvSpPr>
                <p:cNvPr id="25" name="Rectangle 14"/>
                <p:cNvSpPr>
                  <a:spLocks noChangeArrowheads="1"/>
                </p:cNvSpPr>
                <p:nvPr/>
              </p:nvSpPr>
              <p:spPr bwMode="auto">
                <a:xfrm>
                  <a:off x="5148490" y="2259013"/>
                  <a:ext cx="336655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8</a:t>
                  </a:r>
                </a:p>
              </p:txBody>
            </p:sp>
            <p:sp>
              <p:nvSpPr>
                <p:cNvPr id="26" name="Rectangle 15"/>
                <p:cNvSpPr>
                  <a:spLocks noChangeArrowheads="1"/>
                </p:cNvSpPr>
                <p:nvPr/>
              </p:nvSpPr>
              <p:spPr bwMode="auto">
                <a:xfrm>
                  <a:off x="6775941" y="2259013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24</a:t>
                  </a:r>
                </a:p>
              </p:txBody>
            </p:sp>
            <p:sp>
              <p:nvSpPr>
                <p:cNvPr id="27" name="Rectangle 16"/>
                <p:cNvSpPr>
                  <a:spLocks noChangeArrowheads="1"/>
                </p:cNvSpPr>
                <p:nvPr/>
              </p:nvSpPr>
              <p:spPr bwMode="auto">
                <a:xfrm>
                  <a:off x="7772419" y="2225089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28</a:t>
                  </a:r>
                </a:p>
              </p:txBody>
            </p:sp>
          </p:grpSp>
          <p:sp>
            <p:nvSpPr>
              <p:cNvPr id="33" name="Rectangle 11"/>
              <p:cNvSpPr>
                <a:spLocks noChangeArrowheads="1"/>
              </p:cNvSpPr>
              <p:nvPr/>
            </p:nvSpPr>
            <p:spPr bwMode="auto">
              <a:xfrm>
                <a:off x="5573614" y="2286490"/>
                <a:ext cx="1739478" cy="43180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 anchor="ctr"/>
              <a:lstStyle/>
              <a:p>
                <a:pPr eaLnBrk="0" hangingPunct="0">
                  <a:defRPr/>
                </a:pPr>
                <a:r>
                  <a:rPr lang="en-US" sz="2000">
                    <a:latin typeface="Courier New" pitchFamily="49" charset="0"/>
                  </a:rPr>
                  <a:t>a</a:t>
                </a:r>
              </a:p>
            </p:txBody>
          </p:sp>
        </p:grpSp>
        <p:sp>
          <p:nvSpPr>
            <p:cNvPr id="47" name="Freeform 16"/>
            <p:cNvSpPr>
              <a:spLocks/>
            </p:cNvSpPr>
            <p:nvPr/>
          </p:nvSpPr>
          <p:spPr bwMode="auto">
            <a:xfrm flipH="1">
              <a:off x="5082462" y="1487500"/>
              <a:ext cx="3810018" cy="457200"/>
            </a:xfrm>
            <a:custGeom>
              <a:avLst/>
              <a:gdLst>
                <a:gd name="T0" fmla="*/ 624 w 624"/>
                <a:gd name="T1" fmla="*/ 288 h 288"/>
                <a:gd name="T2" fmla="*/ 576 w 624"/>
                <a:gd name="T3" fmla="*/ 0 h 288"/>
                <a:gd name="T4" fmla="*/ 96 w 624"/>
                <a:gd name="T5" fmla="*/ 0 h 288"/>
                <a:gd name="T6" fmla="*/ 0 w 624"/>
                <a:gd name="T7" fmla="*/ 144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288"/>
                <a:gd name="T14" fmla="*/ 624 w 624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288">
                  <a:moveTo>
                    <a:pt x="624" y="288"/>
                  </a:moveTo>
                  <a:lnTo>
                    <a:pt x="576" y="0"/>
                  </a:lnTo>
                  <a:lnTo>
                    <a:pt x="96" y="0"/>
                  </a:lnTo>
                  <a:lnTo>
                    <a:pt x="0" y="14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Calibri" pitchFamily="-96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666844" y="851796"/>
            <a:ext cx="2737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By convention, null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next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pointer indicates end of list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91315D-3480-4EBB-B71C-68D0E152E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A9A5B49-93D1-448E-8331-0BBF130616BD}"/>
              </a:ext>
            </a:extLst>
          </p:cNvPr>
          <p:cNvCxnSpPr/>
          <p:nvPr/>
        </p:nvCxnSpPr>
        <p:spPr>
          <a:xfrm>
            <a:off x="2066795" y="5934825"/>
            <a:ext cx="72650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53CAAC6-C294-4115-85EC-F2835BA3D037}"/>
              </a:ext>
            </a:extLst>
          </p:cNvPr>
          <p:cNvSpPr txBox="1"/>
          <p:nvPr/>
        </p:nvSpPr>
        <p:spPr>
          <a:xfrm>
            <a:off x="475988" y="5611659"/>
            <a:ext cx="1590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Move to next node in list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A7B2CFC-D0C4-42CF-888B-D088FFAAB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5789" y="2092364"/>
            <a:ext cx="1924900" cy="74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734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1" name="Rectangle 3"/>
          <p:cNvSpPr>
            <a:spLocks noChangeArrowheads="1"/>
          </p:cNvSpPr>
          <p:nvPr/>
        </p:nvSpPr>
        <p:spPr bwMode="auto">
          <a:xfrm>
            <a:off x="2543196" y="4898710"/>
            <a:ext cx="7393186" cy="17517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dirty="0">
                <a:latin typeface="Courier New" pitchFamily="49" charset="0"/>
              </a:rPr>
              <a:t>.L11:                          # </a:t>
            </a:r>
            <a:r>
              <a:rPr lang="cs-CZ" dirty="0" err="1">
                <a:latin typeface="Courier New" pitchFamily="49" charset="0"/>
              </a:rPr>
              <a:t>loop</a:t>
            </a:r>
            <a:r>
              <a:rPr lang="cs-CZ" dirty="0">
                <a:latin typeface="Courier New" pitchFamily="49" charset="0"/>
              </a:rPr>
              <a:t>: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dirty="0">
                <a:latin typeface="Courier New" pitchFamily="49" charset="0"/>
              </a:rPr>
              <a:t>  </a:t>
            </a:r>
            <a:r>
              <a:rPr lang="cs-CZ" dirty="0" err="1">
                <a:latin typeface="Courier New" pitchFamily="49" charset="0"/>
              </a:rPr>
              <a:t>movslq</a:t>
            </a:r>
            <a:r>
              <a:rPr lang="cs-CZ" dirty="0">
                <a:latin typeface="Courier New" pitchFamily="49" charset="0"/>
              </a:rPr>
              <a:t>  24(%rdi), %</a:t>
            </a:r>
            <a:r>
              <a:rPr lang="cs-CZ" dirty="0" err="1">
                <a:latin typeface="Courier New" pitchFamily="49" charset="0"/>
              </a:rPr>
              <a:t>rax</a:t>
            </a:r>
            <a:r>
              <a:rPr lang="cs-CZ" dirty="0">
                <a:latin typeface="Courier New" pitchFamily="49" charset="0"/>
              </a:rPr>
              <a:t>       #   i = M[r+24]	  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dirty="0">
                <a:latin typeface="Courier New" pitchFamily="49" charset="0"/>
              </a:rPr>
              <a:t>  </a:t>
            </a:r>
            <a:r>
              <a:rPr lang="cs-CZ" dirty="0" err="1">
                <a:latin typeface="Courier New" pitchFamily="49" charset="0"/>
              </a:rPr>
              <a:t>movl</a:t>
            </a:r>
            <a:r>
              <a:rPr lang="cs-CZ" dirty="0">
                <a:latin typeface="Courier New" pitchFamily="49" charset="0"/>
              </a:rPr>
              <a:t>    %</a:t>
            </a:r>
            <a:r>
              <a:rPr lang="cs-CZ" dirty="0" err="1">
                <a:latin typeface="Courier New" pitchFamily="49" charset="0"/>
              </a:rPr>
              <a:t>esi</a:t>
            </a:r>
            <a:r>
              <a:rPr lang="cs-CZ" dirty="0">
                <a:latin typeface="Courier New" pitchFamily="49" charset="0"/>
              </a:rPr>
              <a:t>, 8(%rdi,%rax,4) #   M[r+8+4*i] = val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dirty="0">
                <a:latin typeface="Courier New" pitchFamily="49" charset="0"/>
              </a:rPr>
              <a:t>  </a:t>
            </a:r>
            <a:r>
              <a:rPr lang="cs-CZ" dirty="0" err="1">
                <a:latin typeface="Courier New" pitchFamily="49" charset="0"/>
              </a:rPr>
              <a:t>movq</a:t>
            </a:r>
            <a:r>
              <a:rPr lang="cs-CZ" dirty="0">
                <a:latin typeface="Courier New" pitchFamily="49" charset="0"/>
              </a:rPr>
              <a:t>    (%rdi), %rdi         #   </a:t>
            </a:r>
            <a:r>
              <a:rPr lang="cs-CZ" dirty="0" err="1">
                <a:latin typeface="Courier New" pitchFamily="49" charset="0"/>
              </a:rPr>
              <a:t>r</a:t>
            </a:r>
            <a:r>
              <a:rPr lang="cs-CZ" dirty="0">
                <a:latin typeface="Courier New" pitchFamily="49" charset="0"/>
              </a:rPr>
              <a:t> = M[</a:t>
            </a:r>
            <a:r>
              <a:rPr lang="cs-CZ" dirty="0" err="1">
                <a:latin typeface="Courier New" pitchFamily="49" charset="0"/>
              </a:rPr>
              <a:t>r</a:t>
            </a:r>
            <a:r>
              <a:rPr lang="cs-CZ" dirty="0">
                <a:latin typeface="Courier New" pitchFamily="49" charset="0"/>
              </a:rPr>
              <a:t>]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dirty="0">
                <a:latin typeface="Courier New" pitchFamily="49" charset="0"/>
              </a:rPr>
              <a:t>  </a:t>
            </a:r>
            <a:r>
              <a:rPr lang="cs-CZ" dirty="0" err="1">
                <a:latin typeface="Courier New" pitchFamily="49" charset="0"/>
              </a:rPr>
              <a:t>testq</a:t>
            </a:r>
            <a:r>
              <a:rPr lang="cs-CZ" dirty="0">
                <a:latin typeface="Courier New" pitchFamily="49" charset="0"/>
              </a:rPr>
              <a:t>   %rdi, %rdi           #   Test </a:t>
            </a:r>
            <a:r>
              <a:rPr lang="cs-CZ" dirty="0" err="1">
                <a:latin typeface="Courier New" pitchFamily="49" charset="0"/>
              </a:rPr>
              <a:t>r</a:t>
            </a:r>
            <a:endParaRPr lang="cs-CZ" dirty="0">
              <a:latin typeface="Courier New" pitchFamily="49" charset="0"/>
            </a:endParaRP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dirty="0">
                <a:latin typeface="Courier New" pitchFamily="49" charset="0"/>
              </a:rPr>
              <a:t>  </a:t>
            </a:r>
            <a:r>
              <a:rPr lang="cs-CZ" dirty="0" err="1">
                <a:latin typeface="Courier New" pitchFamily="49" charset="0"/>
              </a:rPr>
              <a:t>jne</a:t>
            </a:r>
            <a:r>
              <a:rPr lang="cs-CZ" dirty="0">
                <a:latin typeface="Courier New" pitchFamily="49" charset="0"/>
              </a:rPr>
              <a:t>     .L11                 #   </a:t>
            </a:r>
            <a:r>
              <a:rPr lang="cs-CZ" dirty="0" err="1">
                <a:latin typeface="Courier New" pitchFamily="49" charset="0"/>
              </a:rPr>
              <a:t>if</a:t>
            </a:r>
            <a:r>
              <a:rPr lang="cs-CZ" dirty="0">
                <a:latin typeface="Courier New" pitchFamily="49" charset="0"/>
              </a:rPr>
              <a:t> !=0 </a:t>
            </a:r>
            <a:r>
              <a:rPr lang="cs-CZ" dirty="0" err="1">
                <a:latin typeface="Courier New" pitchFamily="49" charset="0"/>
              </a:rPr>
              <a:t>goto</a:t>
            </a:r>
            <a:r>
              <a:rPr lang="cs-CZ" dirty="0">
                <a:latin typeface="Courier New" pitchFamily="49" charset="0"/>
              </a:rPr>
              <a:t> </a:t>
            </a:r>
            <a:r>
              <a:rPr lang="cs-CZ" dirty="0" err="1">
                <a:latin typeface="Courier New" pitchFamily="49" charset="0"/>
              </a:rPr>
              <a:t>loop</a:t>
            </a:r>
            <a:endParaRPr lang="cs-CZ" dirty="0">
              <a:latin typeface="Courier New" pitchFamily="49" charset="0"/>
            </a:endParaRPr>
          </a:p>
        </p:txBody>
      </p:sp>
      <p:sp>
        <p:nvSpPr>
          <p:cNvPr id="324612" name="Rectangle 4"/>
          <p:cNvSpPr>
            <a:spLocks noChangeArrowheads="1"/>
          </p:cNvSpPr>
          <p:nvPr/>
        </p:nvSpPr>
        <p:spPr bwMode="auto">
          <a:xfrm>
            <a:off x="1666844" y="2057400"/>
            <a:ext cx="3971924" cy="258275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nn-NO" dirty="0">
                <a:latin typeface="Courier New" pitchFamily="-96" charset="0"/>
              </a:rPr>
              <a:t>void set_val</a:t>
            </a:r>
          </a:p>
          <a:p>
            <a:pPr eaLnBrk="0" hangingPunct="0"/>
            <a:r>
              <a:rPr lang="nn-NO" dirty="0">
                <a:latin typeface="Courier New" pitchFamily="-96" charset="0"/>
              </a:rPr>
              <a:t>  (struct rec *r, int val)</a:t>
            </a:r>
          </a:p>
          <a:p>
            <a:pPr eaLnBrk="0" hangingPunct="0"/>
            <a:r>
              <a:rPr lang="nn-NO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nn-NO" dirty="0">
                <a:latin typeface="Courier New" pitchFamily="-96" charset="0"/>
              </a:rPr>
              <a:t>  while (r) {</a:t>
            </a:r>
          </a:p>
          <a:p>
            <a:pPr eaLnBrk="0" hangingPunct="0"/>
            <a:r>
              <a:rPr lang="nn-NO" dirty="0">
                <a:latin typeface="Courier New" pitchFamily="-96" charset="0"/>
              </a:rPr>
              <a:t>    int i = r-&gt;i;</a:t>
            </a:r>
          </a:p>
          <a:p>
            <a:pPr eaLnBrk="0" hangingPunct="0"/>
            <a:r>
              <a:rPr lang="nn-NO" dirty="0">
                <a:latin typeface="Courier New" pitchFamily="-96" charset="0"/>
              </a:rPr>
              <a:t>    r-&gt;a[i] = val;</a:t>
            </a:r>
          </a:p>
          <a:p>
            <a:pPr eaLnBrk="0" hangingPunct="0"/>
            <a:r>
              <a:rPr lang="nn-NO" dirty="0">
                <a:latin typeface="Courier New" pitchFamily="-96" charset="0"/>
              </a:rPr>
              <a:t>    r = r-&gt;</a:t>
            </a:r>
            <a:r>
              <a:rPr lang="nn-NO" dirty="0" err="1">
                <a:latin typeface="Courier New" pitchFamily="-96" charset="0"/>
              </a:rPr>
              <a:t>next</a:t>
            </a:r>
            <a:r>
              <a:rPr lang="nn-NO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nn-NO" dirty="0">
                <a:latin typeface="Courier New" pitchFamily="-96" charset="0"/>
              </a:rPr>
              <a:t>  }</a:t>
            </a:r>
          </a:p>
          <a:p>
            <a:pPr eaLnBrk="0" hangingPunct="0"/>
            <a:r>
              <a:rPr lang="nn-NO" dirty="0">
                <a:latin typeface="Courier New" pitchFamily="-96" charset="0"/>
              </a:rPr>
              <a:t>}</a:t>
            </a:r>
          </a:p>
        </p:txBody>
      </p:sp>
      <p:sp>
        <p:nvSpPr>
          <p:cNvPr id="12186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-96" charset="0"/>
              </a:rPr>
              <a:t>Following Linked List</a:t>
            </a:r>
          </a:p>
        </p:txBody>
      </p:sp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5816600" y="3573016"/>
          <a:ext cx="2895600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rdi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rsi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val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6640088" y="332657"/>
            <a:ext cx="3296295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 err="1">
                <a:latin typeface="Courier New" pitchFamily="-96" charset="0"/>
              </a:rPr>
              <a:t>struct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rec</a:t>
            </a:r>
            <a:r>
              <a:rPr lang="en-US" dirty="0">
                <a:latin typeface="Courier New" pitchFamily="-96" charset="0"/>
              </a:rPr>
              <a:t> {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  </a:t>
            </a:r>
            <a:r>
              <a:rPr lang="en-US" dirty="0" err="1">
                <a:latin typeface="Courier New" pitchFamily="-96" charset="0"/>
              </a:rPr>
              <a:t>struct</a:t>
            </a:r>
            <a:r>
              <a:rPr lang="en-US" dirty="0">
                <a:latin typeface="Courier New" pitchFamily="-96" charset="0"/>
              </a:rPr>
              <a:t> rec *next;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  </a:t>
            </a:r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a[4];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  </a:t>
            </a:r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i</a:t>
            </a:r>
            <a:r>
              <a:rPr lang="en-US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}; // </a:t>
            </a:r>
            <a:r>
              <a:rPr lang="en-US" dirty="0">
                <a:solidFill>
                  <a:srgbClr val="FF0000"/>
                </a:solidFill>
                <a:latin typeface="Courier New" pitchFamily="-96" charset="0"/>
              </a:rPr>
              <a:t>DIFFERENT ORDER!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974944" y="1797364"/>
            <a:ext cx="4441537" cy="1631637"/>
            <a:chOff x="4450943" y="1049360"/>
            <a:chExt cx="4441537" cy="1631637"/>
          </a:xfrm>
        </p:grpSpPr>
        <p:grpSp>
          <p:nvGrpSpPr>
            <p:cNvPr id="2" name="Group 1"/>
            <p:cNvGrpSpPr/>
            <p:nvPr/>
          </p:nvGrpSpPr>
          <p:grpSpPr>
            <a:xfrm>
              <a:off x="4450943" y="1049360"/>
              <a:ext cx="3979019" cy="1631637"/>
              <a:chOff x="4563315" y="1484784"/>
              <a:chExt cx="3979019" cy="1631637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4563315" y="1484784"/>
                <a:ext cx="3979019" cy="1631637"/>
                <a:chOff x="4283968" y="1024921"/>
                <a:chExt cx="3979019" cy="1631637"/>
              </a:xfrm>
            </p:grpSpPr>
            <p:sp>
              <p:nvSpPr>
                <p:cNvPr id="20" name="Line 16"/>
                <p:cNvSpPr>
                  <a:spLocks noChangeShapeType="1"/>
                </p:cNvSpPr>
                <p:nvPr/>
              </p:nvSpPr>
              <p:spPr bwMode="auto">
                <a:xfrm>
                  <a:off x="4436368" y="1405921"/>
                  <a:ext cx="0" cy="38100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Rectangle 17"/>
                <p:cNvSpPr>
                  <a:spLocks noChangeArrowheads="1"/>
                </p:cNvSpPr>
                <p:nvPr/>
              </p:nvSpPr>
              <p:spPr bwMode="auto">
                <a:xfrm>
                  <a:off x="4283968" y="1024921"/>
                  <a:ext cx="322524" cy="369332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r</a:t>
                  </a:r>
                </a:p>
              </p:txBody>
            </p:sp>
            <p:sp>
              <p:nvSpPr>
                <p:cNvPr id="22" name="Rectangle 10"/>
                <p:cNvSpPr>
                  <a:spLocks noChangeArrowheads="1"/>
                </p:cNvSpPr>
                <p:nvPr/>
              </p:nvSpPr>
              <p:spPr bwMode="auto">
                <a:xfrm>
                  <a:off x="7021225" y="1823451"/>
                  <a:ext cx="899080" cy="43497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2000" dirty="0" err="1">
                      <a:latin typeface="Courier New" pitchFamily="-96" charset="0"/>
                    </a:rPr>
                    <a:t>i</a:t>
                  </a:r>
                  <a:endParaRPr lang="en-US" sz="2000" dirty="0">
                    <a:latin typeface="Courier New" pitchFamily="-96" charset="0"/>
                  </a:endParaRPr>
                </a:p>
              </p:txBody>
            </p:sp>
            <p:sp>
              <p:nvSpPr>
                <p:cNvPr id="23" name="Rectangle 12"/>
                <p:cNvSpPr>
                  <a:spLocks noChangeArrowheads="1"/>
                </p:cNvSpPr>
                <p:nvPr/>
              </p:nvSpPr>
              <p:spPr bwMode="auto">
                <a:xfrm>
                  <a:off x="4436368" y="1827213"/>
                  <a:ext cx="869944" cy="431800"/>
                </a:xfrm>
                <a:prstGeom prst="rect">
                  <a:avLst/>
                </a:prstGeom>
                <a:solidFill>
                  <a:srgbClr val="D5F1CF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2000" dirty="0">
                      <a:latin typeface="Courier New" pitchFamily="-96" charset="0"/>
                    </a:rPr>
                    <a:t>next</a:t>
                  </a:r>
                </a:p>
              </p:txBody>
            </p:sp>
            <p:sp>
              <p:nvSpPr>
                <p:cNvPr id="24" name="Rectangle 13"/>
                <p:cNvSpPr>
                  <a:spLocks noChangeArrowheads="1"/>
                </p:cNvSpPr>
                <p:nvPr/>
              </p:nvSpPr>
              <p:spPr bwMode="auto">
                <a:xfrm>
                  <a:off x="4355976" y="2242552"/>
                  <a:ext cx="333375" cy="393700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0</a:t>
                  </a:r>
                </a:p>
              </p:txBody>
            </p:sp>
            <p:sp>
              <p:nvSpPr>
                <p:cNvPr id="25" name="Rectangle 14"/>
                <p:cNvSpPr>
                  <a:spLocks noChangeArrowheads="1"/>
                </p:cNvSpPr>
                <p:nvPr/>
              </p:nvSpPr>
              <p:spPr bwMode="auto">
                <a:xfrm>
                  <a:off x="5148490" y="2259013"/>
                  <a:ext cx="336655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8</a:t>
                  </a:r>
                </a:p>
              </p:txBody>
            </p:sp>
            <p:sp>
              <p:nvSpPr>
                <p:cNvPr id="26" name="Rectangle 15"/>
                <p:cNvSpPr>
                  <a:spLocks noChangeArrowheads="1"/>
                </p:cNvSpPr>
                <p:nvPr/>
              </p:nvSpPr>
              <p:spPr bwMode="auto">
                <a:xfrm>
                  <a:off x="6775941" y="2259013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24</a:t>
                  </a:r>
                </a:p>
              </p:txBody>
            </p:sp>
            <p:sp>
              <p:nvSpPr>
                <p:cNvPr id="27" name="Rectangle 16"/>
                <p:cNvSpPr>
                  <a:spLocks noChangeArrowheads="1"/>
                </p:cNvSpPr>
                <p:nvPr/>
              </p:nvSpPr>
              <p:spPr bwMode="auto">
                <a:xfrm>
                  <a:off x="7772419" y="2225089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28</a:t>
                  </a:r>
                </a:p>
              </p:txBody>
            </p:sp>
          </p:grpSp>
          <p:sp>
            <p:nvSpPr>
              <p:cNvPr id="33" name="Rectangle 11"/>
              <p:cNvSpPr>
                <a:spLocks noChangeArrowheads="1"/>
              </p:cNvSpPr>
              <p:nvPr/>
            </p:nvSpPr>
            <p:spPr bwMode="auto">
              <a:xfrm>
                <a:off x="5573614" y="2286490"/>
                <a:ext cx="1739478" cy="43180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 anchor="ctr"/>
              <a:lstStyle/>
              <a:p>
                <a:pPr eaLnBrk="0" hangingPunct="0">
                  <a:defRPr/>
                </a:pPr>
                <a:r>
                  <a:rPr lang="en-US" sz="2000">
                    <a:latin typeface="Courier New" pitchFamily="49" charset="0"/>
                  </a:rPr>
                  <a:t>a</a:t>
                </a:r>
              </a:p>
            </p:txBody>
          </p:sp>
        </p:grpSp>
        <p:sp>
          <p:nvSpPr>
            <p:cNvPr id="47" name="Freeform 16"/>
            <p:cNvSpPr>
              <a:spLocks/>
            </p:cNvSpPr>
            <p:nvPr/>
          </p:nvSpPr>
          <p:spPr bwMode="auto">
            <a:xfrm flipH="1">
              <a:off x="5082462" y="1487500"/>
              <a:ext cx="3810018" cy="457200"/>
            </a:xfrm>
            <a:custGeom>
              <a:avLst/>
              <a:gdLst>
                <a:gd name="T0" fmla="*/ 624 w 624"/>
                <a:gd name="T1" fmla="*/ 288 h 288"/>
                <a:gd name="T2" fmla="*/ 576 w 624"/>
                <a:gd name="T3" fmla="*/ 0 h 288"/>
                <a:gd name="T4" fmla="*/ 96 w 624"/>
                <a:gd name="T5" fmla="*/ 0 h 288"/>
                <a:gd name="T6" fmla="*/ 0 w 624"/>
                <a:gd name="T7" fmla="*/ 144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288"/>
                <a:gd name="T14" fmla="*/ 624 w 624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288">
                  <a:moveTo>
                    <a:pt x="624" y="288"/>
                  </a:moveTo>
                  <a:lnTo>
                    <a:pt x="576" y="0"/>
                  </a:lnTo>
                  <a:lnTo>
                    <a:pt x="96" y="0"/>
                  </a:lnTo>
                  <a:lnTo>
                    <a:pt x="0" y="14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Calibri" pitchFamily="-96" charset="0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666844" y="851796"/>
            <a:ext cx="2737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By convention, null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next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pointer indicates end of list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91315D-3480-4EBB-B71C-68D0E152E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A9A5B49-93D1-448E-8331-0BBF130616BD}"/>
              </a:ext>
            </a:extLst>
          </p:cNvPr>
          <p:cNvCxnSpPr/>
          <p:nvPr/>
        </p:nvCxnSpPr>
        <p:spPr>
          <a:xfrm>
            <a:off x="1912013" y="6328786"/>
            <a:ext cx="72650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53CAAC6-C294-4115-85EC-F2835BA3D037}"/>
              </a:ext>
            </a:extLst>
          </p:cNvPr>
          <p:cNvSpPr txBox="1"/>
          <p:nvPr/>
        </p:nvSpPr>
        <p:spPr>
          <a:xfrm>
            <a:off x="475988" y="6138239"/>
            <a:ext cx="1590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dirty="0"/>
              <a:t> check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1D376082-5B8C-4C6E-841C-595CC46F57E8}"/>
              </a:ext>
            </a:extLst>
          </p:cNvPr>
          <p:cNvSpPr/>
          <p:nvPr/>
        </p:nvSpPr>
        <p:spPr>
          <a:xfrm>
            <a:off x="2793304" y="6109867"/>
            <a:ext cx="123399" cy="460002"/>
          </a:xfrm>
          <a:prstGeom prst="leftBrace">
            <a:avLst>
              <a:gd name="adj1" fmla="val 8333"/>
              <a:gd name="adj2" fmla="val 4792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E4F1269-5503-4D5D-AD28-7A9F577D3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5789" y="2092364"/>
            <a:ext cx="1924900" cy="74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912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Structure Layout</a:t>
            </a:r>
          </a:p>
          <a:p>
            <a:endParaRPr lang="en-US" dirty="0"/>
          </a:p>
          <a:p>
            <a:r>
              <a:rPr lang="en-US" b="1" dirty="0"/>
              <a:t>Struct Padding and Alignment</a:t>
            </a:r>
          </a:p>
          <a:p>
            <a:endParaRPr lang="en-US" dirty="0"/>
          </a:p>
          <a:p>
            <a:r>
              <a:rPr lang="en-US" dirty="0"/>
              <a:t>Unions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669472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1" name="Rectangle 3"/>
          <p:cNvSpPr>
            <a:spLocks noChangeArrowheads="1"/>
          </p:cNvSpPr>
          <p:nvPr/>
        </p:nvSpPr>
        <p:spPr bwMode="auto">
          <a:xfrm>
            <a:off x="2543196" y="4898710"/>
            <a:ext cx="7159604" cy="17517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dirty="0">
                <a:latin typeface="Courier New" pitchFamily="49" charset="0"/>
              </a:rPr>
              <a:t>.L11:                         # </a:t>
            </a:r>
            <a:r>
              <a:rPr lang="cs-CZ" dirty="0" err="1">
                <a:latin typeface="Courier New" pitchFamily="49" charset="0"/>
              </a:rPr>
              <a:t>loop</a:t>
            </a:r>
            <a:r>
              <a:rPr lang="cs-CZ" dirty="0">
                <a:latin typeface="Courier New" pitchFamily="49" charset="0"/>
              </a:rPr>
              <a:t>: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dirty="0">
                <a:latin typeface="Courier New" pitchFamily="49" charset="0"/>
              </a:rPr>
              <a:t>  </a:t>
            </a:r>
            <a:r>
              <a:rPr lang="cs-CZ" dirty="0" err="1">
                <a:latin typeface="Courier New" pitchFamily="49" charset="0"/>
              </a:rPr>
              <a:t>movslq</a:t>
            </a:r>
            <a:r>
              <a:rPr lang="cs-CZ" dirty="0">
                <a:latin typeface="Courier New" pitchFamily="49" charset="0"/>
              </a:rPr>
              <a:t>  16(%rdi), %</a:t>
            </a:r>
            <a:r>
              <a:rPr lang="cs-CZ" dirty="0" err="1">
                <a:latin typeface="Courier New" pitchFamily="49" charset="0"/>
              </a:rPr>
              <a:t>rax</a:t>
            </a:r>
            <a:r>
              <a:rPr lang="cs-CZ" dirty="0">
                <a:latin typeface="Courier New" pitchFamily="49" charset="0"/>
              </a:rPr>
              <a:t>      #   i = M[r+16]	  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dirty="0">
                <a:latin typeface="Courier New" pitchFamily="49" charset="0"/>
              </a:rPr>
              <a:t>  </a:t>
            </a:r>
            <a:r>
              <a:rPr lang="cs-CZ" dirty="0" err="1">
                <a:latin typeface="Courier New" pitchFamily="49" charset="0"/>
              </a:rPr>
              <a:t>movl</a:t>
            </a:r>
            <a:r>
              <a:rPr lang="cs-CZ" dirty="0">
                <a:latin typeface="Courier New" pitchFamily="49" charset="0"/>
              </a:rPr>
              <a:t>    %</a:t>
            </a:r>
            <a:r>
              <a:rPr lang="cs-CZ" dirty="0" err="1">
                <a:latin typeface="Courier New" pitchFamily="49" charset="0"/>
              </a:rPr>
              <a:t>esi</a:t>
            </a:r>
            <a:r>
              <a:rPr lang="cs-CZ" dirty="0">
                <a:latin typeface="Courier New" pitchFamily="49" charset="0"/>
              </a:rPr>
              <a:t>, (%rdi,%rax,4) #   M[r+4*i] = val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dirty="0">
                <a:latin typeface="Courier New" pitchFamily="49" charset="0"/>
              </a:rPr>
              <a:t>  movq  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??</a:t>
            </a:r>
            <a:r>
              <a:rPr lang="cs-CZ" dirty="0">
                <a:latin typeface="Courier New" pitchFamily="49" charset="0"/>
              </a:rPr>
              <a:t>(%rdi), %rdi      #   r = M[r+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??</a:t>
            </a:r>
            <a:r>
              <a:rPr lang="cs-CZ" dirty="0">
                <a:latin typeface="Courier New" pitchFamily="49" charset="0"/>
              </a:rPr>
              <a:t>]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dirty="0">
                <a:latin typeface="Courier New" pitchFamily="49" charset="0"/>
              </a:rPr>
              <a:t>  </a:t>
            </a:r>
            <a:r>
              <a:rPr lang="cs-CZ" dirty="0" err="1">
                <a:latin typeface="Courier New" pitchFamily="49" charset="0"/>
              </a:rPr>
              <a:t>testq</a:t>
            </a:r>
            <a:r>
              <a:rPr lang="cs-CZ" dirty="0">
                <a:latin typeface="Courier New" pitchFamily="49" charset="0"/>
              </a:rPr>
              <a:t>   %rdi, %rdi          #   Test </a:t>
            </a:r>
            <a:r>
              <a:rPr lang="cs-CZ" dirty="0" err="1">
                <a:latin typeface="Courier New" pitchFamily="49" charset="0"/>
              </a:rPr>
              <a:t>r</a:t>
            </a:r>
            <a:endParaRPr lang="cs-CZ" dirty="0">
              <a:latin typeface="Courier New" pitchFamily="49" charset="0"/>
            </a:endParaRP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dirty="0">
                <a:latin typeface="Courier New" pitchFamily="49" charset="0"/>
              </a:rPr>
              <a:t>  </a:t>
            </a:r>
            <a:r>
              <a:rPr lang="cs-CZ" dirty="0" err="1">
                <a:latin typeface="Courier New" pitchFamily="49" charset="0"/>
              </a:rPr>
              <a:t>jne</a:t>
            </a:r>
            <a:r>
              <a:rPr lang="cs-CZ" dirty="0">
                <a:latin typeface="Courier New" pitchFamily="49" charset="0"/>
              </a:rPr>
              <a:t>     .L11                #   </a:t>
            </a:r>
            <a:r>
              <a:rPr lang="cs-CZ" dirty="0" err="1">
                <a:latin typeface="Courier New" pitchFamily="49" charset="0"/>
              </a:rPr>
              <a:t>if</a:t>
            </a:r>
            <a:r>
              <a:rPr lang="cs-CZ" dirty="0">
                <a:latin typeface="Courier New" pitchFamily="49" charset="0"/>
              </a:rPr>
              <a:t> !=0 </a:t>
            </a:r>
            <a:r>
              <a:rPr lang="cs-CZ" dirty="0" err="1">
                <a:latin typeface="Courier New" pitchFamily="49" charset="0"/>
              </a:rPr>
              <a:t>goto</a:t>
            </a:r>
            <a:r>
              <a:rPr lang="cs-CZ" dirty="0">
                <a:latin typeface="Courier New" pitchFamily="49" charset="0"/>
              </a:rPr>
              <a:t> </a:t>
            </a:r>
            <a:r>
              <a:rPr lang="cs-CZ" dirty="0" err="1">
                <a:latin typeface="Courier New" pitchFamily="49" charset="0"/>
              </a:rPr>
              <a:t>loop</a:t>
            </a:r>
            <a:endParaRPr lang="cs-CZ" dirty="0">
              <a:latin typeface="Courier New" pitchFamily="49" charset="0"/>
            </a:endParaRPr>
          </a:p>
        </p:txBody>
      </p:sp>
      <p:sp>
        <p:nvSpPr>
          <p:cNvPr id="324612" name="Rectangle 4"/>
          <p:cNvSpPr>
            <a:spLocks noChangeArrowheads="1"/>
          </p:cNvSpPr>
          <p:nvPr/>
        </p:nvSpPr>
        <p:spPr bwMode="auto">
          <a:xfrm>
            <a:off x="1666844" y="2057400"/>
            <a:ext cx="3971924" cy="258275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nn-NO" dirty="0">
                <a:latin typeface="Courier New" pitchFamily="-96" charset="0"/>
              </a:rPr>
              <a:t>void set_val</a:t>
            </a:r>
          </a:p>
          <a:p>
            <a:pPr eaLnBrk="0" hangingPunct="0"/>
            <a:r>
              <a:rPr lang="nn-NO" dirty="0">
                <a:latin typeface="Courier New" pitchFamily="-96" charset="0"/>
              </a:rPr>
              <a:t>  (struct rec *r, int val)</a:t>
            </a:r>
          </a:p>
          <a:p>
            <a:pPr eaLnBrk="0" hangingPunct="0"/>
            <a:r>
              <a:rPr lang="nn-NO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nn-NO" dirty="0">
                <a:latin typeface="Courier New" pitchFamily="-96" charset="0"/>
              </a:rPr>
              <a:t>  while (r) {</a:t>
            </a:r>
          </a:p>
          <a:p>
            <a:pPr eaLnBrk="0" hangingPunct="0"/>
            <a:r>
              <a:rPr lang="nn-NO" dirty="0">
                <a:latin typeface="Courier New" pitchFamily="-96" charset="0"/>
              </a:rPr>
              <a:t>    int i = r-&gt;i;</a:t>
            </a:r>
          </a:p>
          <a:p>
            <a:pPr eaLnBrk="0" hangingPunct="0"/>
            <a:r>
              <a:rPr lang="nn-NO" dirty="0">
                <a:latin typeface="Courier New" pitchFamily="-96" charset="0"/>
              </a:rPr>
              <a:t>    r-&gt;a[i] = val;</a:t>
            </a:r>
          </a:p>
          <a:p>
            <a:pPr eaLnBrk="0" hangingPunct="0"/>
            <a:r>
              <a:rPr lang="nn-NO" dirty="0">
                <a:latin typeface="Courier New" pitchFamily="-96" charset="0"/>
              </a:rPr>
              <a:t>    r = r-&gt;</a:t>
            </a:r>
            <a:r>
              <a:rPr lang="nn-NO" dirty="0" err="1">
                <a:latin typeface="Courier New" pitchFamily="-96" charset="0"/>
              </a:rPr>
              <a:t>next</a:t>
            </a:r>
            <a:r>
              <a:rPr lang="nn-NO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nn-NO" dirty="0">
                <a:latin typeface="Courier New" pitchFamily="-96" charset="0"/>
              </a:rPr>
              <a:t>  }</a:t>
            </a:r>
          </a:p>
          <a:p>
            <a:pPr eaLnBrk="0" hangingPunct="0"/>
            <a:r>
              <a:rPr lang="nn-NO" dirty="0">
                <a:latin typeface="Courier New" pitchFamily="-96" charset="0"/>
              </a:rPr>
              <a:t>}</a:t>
            </a:r>
          </a:p>
        </p:txBody>
      </p:sp>
      <p:sp>
        <p:nvSpPr>
          <p:cNvPr id="121860" name="Rectangle 5"/>
          <p:cNvSpPr>
            <a:spLocks noGrp="1" noChangeArrowheads="1"/>
          </p:cNvSpPr>
          <p:nvPr>
            <p:ph type="title"/>
          </p:nvPr>
        </p:nvSpPr>
        <p:spPr>
          <a:xfrm>
            <a:off x="607595" y="228600"/>
            <a:ext cx="5209005" cy="1303228"/>
          </a:xfrm>
        </p:spPr>
        <p:txBody>
          <a:bodyPr>
            <a:noAutofit/>
          </a:bodyPr>
          <a:lstStyle/>
          <a:p>
            <a:r>
              <a:rPr lang="en-US" dirty="0"/>
              <a:t>Problem: reordering can lead to different layouts</a:t>
            </a:r>
          </a:p>
        </p:txBody>
      </p:sp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5816600" y="3573016"/>
          <a:ext cx="2895600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rdi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rsi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val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6640088" y="332657"/>
            <a:ext cx="3296295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 err="1">
                <a:latin typeface="Courier New" pitchFamily="-96" charset="0"/>
              </a:rPr>
              <a:t>struct</a:t>
            </a:r>
            <a:r>
              <a:rPr lang="en-US" dirty="0">
                <a:latin typeface="Courier New" pitchFamily="-96" charset="0"/>
              </a:rPr>
              <a:t> rec {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  </a:t>
            </a:r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a[4];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  </a:t>
            </a:r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i</a:t>
            </a:r>
            <a:r>
              <a:rPr lang="en-US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  </a:t>
            </a:r>
            <a:r>
              <a:rPr lang="en-US" dirty="0" err="1">
                <a:latin typeface="Courier New" pitchFamily="-96" charset="0"/>
              </a:rPr>
              <a:t>struct</a:t>
            </a:r>
            <a:r>
              <a:rPr lang="en-US" dirty="0">
                <a:latin typeface="Courier New" pitchFamily="-96" charset="0"/>
              </a:rPr>
              <a:t> rec *next;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};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943716" y="4077073"/>
            <a:ext cx="1544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SOMETHING’S WRONG</a:t>
            </a:r>
            <a:r>
              <a:rPr lang="is-IS" dirty="0">
                <a:solidFill>
                  <a:srgbClr val="FF0000"/>
                </a:solidFill>
                <a:latin typeface="Calibri" pitchFamily="34" charset="0"/>
              </a:rPr>
              <a:t>….</a:t>
            </a:r>
            <a:endParaRPr 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5974944" y="1745002"/>
            <a:ext cx="4223157" cy="1611991"/>
            <a:chOff x="4450943" y="1049360"/>
            <a:chExt cx="4223157" cy="1611991"/>
          </a:xfrm>
        </p:grpSpPr>
        <p:grpSp>
          <p:nvGrpSpPr>
            <p:cNvPr id="32" name="Group 31"/>
            <p:cNvGrpSpPr/>
            <p:nvPr/>
          </p:nvGrpSpPr>
          <p:grpSpPr>
            <a:xfrm>
              <a:off x="4450943" y="1049360"/>
              <a:ext cx="3979019" cy="1611991"/>
              <a:chOff x="4563315" y="1484784"/>
              <a:chExt cx="3979019" cy="1611991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4563315" y="1484784"/>
                <a:ext cx="3979019" cy="1611991"/>
                <a:chOff x="4283968" y="1024921"/>
                <a:chExt cx="3979019" cy="1611991"/>
              </a:xfrm>
            </p:grpSpPr>
            <p:sp>
              <p:nvSpPr>
                <p:cNvPr id="37" name="Line 16"/>
                <p:cNvSpPr>
                  <a:spLocks noChangeShapeType="1"/>
                </p:cNvSpPr>
                <p:nvPr/>
              </p:nvSpPr>
              <p:spPr bwMode="auto">
                <a:xfrm>
                  <a:off x="4436368" y="1405921"/>
                  <a:ext cx="0" cy="38100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Rectangle 17"/>
                <p:cNvSpPr>
                  <a:spLocks noChangeArrowheads="1"/>
                </p:cNvSpPr>
                <p:nvPr/>
              </p:nvSpPr>
              <p:spPr bwMode="auto">
                <a:xfrm>
                  <a:off x="4283968" y="1024921"/>
                  <a:ext cx="322524" cy="369332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r</a:t>
                  </a:r>
                </a:p>
              </p:txBody>
            </p:sp>
            <p:sp>
              <p:nvSpPr>
                <p:cNvPr id="39" name="Rectangle 10"/>
                <p:cNvSpPr>
                  <a:spLocks noChangeArrowheads="1"/>
                </p:cNvSpPr>
                <p:nvPr/>
              </p:nvSpPr>
              <p:spPr bwMode="auto">
                <a:xfrm>
                  <a:off x="6161106" y="1826627"/>
                  <a:ext cx="876300" cy="4318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2000" dirty="0" err="1">
                      <a:latin typeface="Courier New" pitchFamily="-96" charset="0"/>
                    </a:rPr>
                    <a:t>i</a:t>
                  </a:r>
                  <a:endParaRPr lang="en-US" sz="2000" dirty="0">
                    <a:latin typeface="Courier New" pitchFamily="-96" charset="0"/>
                  </a:endParaRPr>
                </a:p>
              </p:txBody>
            </p:sp>
            <p:sp>
              <p:nvSpPr>
                <p:cNvPr id="40" name="Rectangle 12"/>
                <p:cNvSpPr>
                  <a:spLocks noChangeArrowheads="1"/>
                </p:cNvSpPr>
                <p:nvPr/>
              </p:nvSpPr>
              <p:spPr bwMode="auto">
                <a:xfrm>
                  <a:off x="7037406" y="1826627"/>
                  <a:ext cx="869944" cy="431800"/>
                </a:xfrm>
                <a:prstGeom prst="rect">
                  <a:avLst/>
                </a:prstGeom>
                <a:solidFill>
                  <a:srgbClr val="D5F1CF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2000" dirty="0">
                      <a:latin typeface="Courier New" pitchFamily="-96" charset="0"/>
                    </a:rPr>
                    <a:t>next</a:t>
                  </a:r>
                </a:p>
              </p:txBody>
            </p:sp>
            <p:sp>
              <p:nvSpPr>
                <p:cNvPr id="41" name="Rectangle 13"/>
                <p:cNvSpPr>
                  <a:spLocks noChangeArrowheads="1"/>
                </p:cNvSpPr>
                <p:nvPr/>
              </p:nvSpPr>
              <p:spPr bwMode="auto">
                <a:xfrm>
                  <a:off x="4355976" y="2242552"/>
                  <a:ext cx="333375" cy="393700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0</a:t>
                  </a:r>
                </a:p>
              </p:txBody>
            </p:sp>
            <p:sp>
              <p:nvSpPr>
                <p:cNvPr id="42" name="Rectangle 14"/>
                <p:cNvSpPr>
                  <a:spLocks noChangeArrowheads="1"/>
                </p:cNvSpPr>
                <p:nvPr/>
              </p:nvSpPr>
              <p:spPr bwMode="auto">
                <a:xfrm>
                  <a:off x="5886488" y="2239367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16</a:t>
                  </a:r>
                </a:p>
              </p:txBody>
            </p:sp>
            <p:sp>
              <p:nvSpPr>
                <p:cNvPr id="43" name="Rectangle 15"/>
                <p:cNvSpPr>
                  <a:spLocks noChangeArrowheads="1"/>
                </p:cNvSpPr>
                <p:nvPr/>
              </p:nvSpPr>
              <p:spPr bwMode="auto">
                <a:xfrm>
                  <a:off x="6794518" y="2225089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20</a:t>
                  </a:r>
                </a:p>
              </p:txBody>
            </p:sp>
            <p:sp>
              <p:nvSpPr>
                <p:cNvPr id="44" name="Rectangle 16"/>
                <p:cNvSpPr>
                  <a:spLocks noChangeArrowheads="1"/>
                </p:cNvSpPr>
                <p:nvPr/>
              </p:nvSpPr>
              <p:spPr bwMode="auto">
                <a:xfrm>
                  <a:off x="7772419" y="2225089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28</a:t>
                  </a:r>
                </a:p>
              </p:txBody>
            </p:sp>
          </p:grpSp>
          <p:sp>
            <p:nvSpPr>
              <p:cNvPr id="36" name="Rectangle 11"/>
              <p:cNvSpPr>
                <a:spLocks noChangeArrowheads="1"/>
              </p:cNvSpPr>
              <p:nvPr/>
            </p:nvSpPr>
            <p:spPr bwMode="auto">
              <a:xfrm>
                <a:off x="4700975" y="2286490"/>
                <a:ext cx="1739478" cy="43180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 anchor="ctr"/>
              <a:lstStyle/>
              <a:p>
                <a:pPr eaLnBrk="0" hangingPunct="0">
                  <a:defRPr/>
                </a:pPr>
                <a:r>
                  <a:rPr lang="en-US" sz="2000">
                    <a:latin typeface="Courier New" pitchFamily="49" charset="0"/>
                  </a:rPr>
                  <a:t>a</a:t>
                </a:r>
              </a:p>
            </p:txBody>
          </p:sp>
        </p:grpSp>
        <p:sp>
          <p:nvSpPr>
            <p:cNvPr id="34" name="Freeform 16"/>
            <p:cNvSpPr>
              <a:spLocks/>
            </p:cNvSpPr>
            <p:nvPr/>
          </p:nvSpPr>
          <p:spPr bwMode="auto">
            <a:xfrm flipH="1">
              <a:off x="7683500" y="1506560"/>
              <a:ext cx="990600" cy="457200"/>
            </a:xfrm>
            <a:custGeom>
              <a:avLst/>
              <a:gdLst>
                <a:gd name="T0" fmla="*/ 624 w 624"/>
                <a:gd name="T1" fmla="*/ 288 h 288"/>
                <a:gd name="T2" fmla="*/ 576 w 624"/>
                <a:gd name="T3" fmla="*/ 0 h 288"/>
                <a:gd name="T4" fmla="*/ 96 w 624"/>
                <a:gd name="T5" fmla="*/ 0 h 288"/>
                <a:gd name="T6" fmla="*/ 0 w 624"/>
                <a:gd name="T7" fmla="*/ 144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288"/>
                <a:gd name="T14" fmla="*/ 624 w 624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288">
                  <a:moveTo>
                    <a:pt x="624" y="288"/>
                  </a:moveTo>
                  <a:lnTo>
                    <a:pt x="576" y="0"/>
                  </a:lnTo>
                  <a:lnTo>
                    <a:pt x="96" y="0"/>
                  </a:lnTo>
                  <a:lnTo>
                    <a:pt x="0" y="14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Calibri" pitchFamily="-96" charset="0"/>
              </a:endParaRPr>
            </a:p>
          </p:txBody>
        </p:sp>
      </p:grpSp>
      <p:sp>
        <p:nvSpPr>
          <p:cNvPr id="2" name="Oval 1"/>
          <p:cNvSpPr/>
          <p:nvPr/>
        </p:nvSpPr>
        <p:spPr bwMode="auto">
          <a:xfrm>
            <a:off x="3947160" y="5733256"/>
            <a:ext cx="360040" cy="36004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8328248" y="5733256"/>
            <a:ext cx="360040" cy="360040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98C5F-FB1E-47C2-8FE8-93D426F05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11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1" name="Rectangle 3"/>
          <p:cNvSpPr>
            <a:spLocks noChangeArrowheads="1"/>
          </p:cNvSpPr>
          <p:nvPr/>
        </p:nvSpPr>
        <p:spPr bwMode="auto">
          <a:xfrm>
            <a:off x="2543196" y="4898710"/>
            <a:ext cx="7159604" cy="175176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dirty="0">
                <a:latin typeface="Courier New" pitchFamily="49" charset="0"/>
              </a:rPr>
              <a:t>.L11:                         # </a:t>
            </a:r>
            <a:r>
              <a:rPr lang="cs-CZ" dirty="0" err="1">
                <a:latin typeface="Courier New" pitchFamily="49" charset="0"/>
              </a:rPr>
              <a:t>loop</a:t>
            </a:r>
            <a:r>
              <a:rPr lang="cs-CZ" dirty="0">
                <a:latin typeface="Courier New" pitchFamily="49" charset="0"/>
              </a:rPr>
              <a:t>: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dirty="0">
                <a:latin typeface="Courier New" pitchFamily="49" charset="0"/>
              </a:rPr>
              <a:t>  </a:t>
            </a:r>
            <a:r>
              <a:rPr lang="cs-CZ" dirty="0" err="1">
                <a:latin typeface="Courier New" pitchFamily="49" charset="0"/>
              </a:rPr>
              <a:t>movslq</a:t>
            </a:r>
            <a:r>
              <a:rPr lang="cs-CZ" dirty="0">
                <a:latin typeface="Courier New" pitchFamily="49" charset="0"/>
              </a:rPr>
              <a:t>  16(%rdi), %</a:t>
            </a:r>
            <a:r>
              <a:rPr lang="cs-CZ" dirty="0" err="1">
                <a:latin typeface="Courier New" pitchFamily="49" charset="0"/>
              </a:rPr>
              <a:t>rax</a:t>
            </a:r>
            <a:r>
              <a:rPr lang="cs-CZ" dirty="0">
                <a:latin typeface="Courier New" pitchFamily="49" charset="0"/>
              </a:rPr>
              <a:t>      #   i = M[r+16]	  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dirty="0">
                <a:latin typeface="Courier New" pitchFamily="49" charset="0"/>
              </a:rPr>
              <a:t>  </a:t>
            </a:r>
            <a:r>
              <a:rPr lang="cs-CZ" dirty="0" err="1">
                <a:latin typeface="Courier New" pitchFamily="49" charset="0"/>
              </a:rPr>
              <a:t>movl</a:t>
            </a:r>
            <a:r>
              <a:rPr lang="cs-CZ" dirty="0">
                <a:latin typeface="Courier New" pitchFamily="49" charset="0"/>
              </a:rPr>
              <a:t>    %</a:t>
            </a:r>
            <a:r>
              <a:rPr lang="cs-CZ" dirty="0" err="1">
                <a:latin typeface="Courier New" pitchFamily="49" charset="0"/>
              </a:rPr>
              <a:t>esi</a:t>
            </a:r>
            <a:r>
              <a:rPr lang="cs-CZ" dirty="0">
                <a:latin typeface="Courier New" pitchFamily="49" charset="0"/>
              </a:rPr>
              <a:t>, (%rdi,%rax,4) #   M[r+4*i] = val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dirty="0">
                <a:latin typeface="Courier New" pitchFamily="49" charset="0"/>
              </a:rPr>
              <a:t>  </a:t>
            </a:r>
            <a:r>
              <a:rPr lang="cs-CZ" dirty="0" err="1">
                <a:latin typeface="Courier New" pitchFamily="49" charset="0"/>
              </a:rPr>
              <a:t>movq</a:t>
            </a:r>
            <a:r>
              <a:rPr lang="cs-CZ" dirty="0">
                <a:latin typeface="Courier New" pitchFamily="49" charset="0"/>
              </a:rPr>
              <a:t>    24(%rdi), %rdi      #   </a:t>
            </a:r>
            <a:r>
              <a:rPr lang="cs-CZ" dirty="0" err="1">
                <a:latin typeface="Courier New" pitchFamily="49" charset="0"/>
              </a:rPr>
              <a:t>r</a:t>
            </a:r>
            <a:r>
              <a:rPr lang="cs-CZ" dirty="0">
                <a:latin typeface="Courier New" pitchFamily="49" charset="0"/>
              </a:rPr>
              <a:t> = M[r+24]</a:t>
            </a: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dirty="0">
                <a:latin typeface="Courier New" pitchFamily="49" charset="0"/>
              </a:rPr>
              <a:t>  </a:t>
            </a:r>
            <a:r>
              <a:rPr lang="cs-CZ" dirty="0" err="1">
                <a:latin typeface="Courier New" pitchFamily="49" charset="0"/>
              </a:rPr>
              <a:t>testq</a:t>
            </a:r>
            <a:r>
              <a:rPr lang="cs-CZ" dirty="0">
                <a:latin typeface="Courier New" pitchFamily="49" charset="0"/>
              </a:rPr>
              <a:t>   %rdi, %rdi          #   Test </a:t>
            </a:r>
            <a:r>
              <a:rPr lang="cs-CZ" dirty="0" err="1">
                <a:latin typeface="Courier New" pitchFamily="49" charset="0"/>
              </a:rPr>
              <a:t>r</a:t>
            </a:r>
            <a:endParaRPr lang="cs-CZ" dirty="0">
              <a:latin typeface="Courier New" pitchFamily="49" charset="0"/>
            </a:endParaRPr>
          </a:p>
          <a:p>
            <a:pPr eaLnBrk="0" hangingPunct="0">
              <a:tabLst>
                <a:tab pos="114300" algn="l"/>
                <a:tab pos="1255713" algn="l"/>
                <a:tab pos="3944938" algn="l"/>
              </a:tabLst>
              <a:defRPr/>
            </a:pPr>
            <a:r>
              <a:rPr lang="cs-CZ" dirty="0">
                <a:latin typeface="Courier New" pitchFamily="49" charset="0"/>
              </a:rPr>
              <a:t>  </a:t>
            </a:r>
            <a:r>
              <a:rPr lang="cs-CZ" dirty="0" err="1">
                <a:latin typeface="Courier New" pitchFamily="49" charset="0"/>
              </a:rPr>
              <a:t>jne</a:t>
            </a:r>
            <a:r>
              <a:rPr lang="cs-CZ" dirty="0">
                <a:latin typeface="Courier New" pitchFamily="49" charset="0"/>
              </a:rPr>
              <a:t>     .L11                #   </a:t>
            </a:r>
            <a:r>
              <a:rPr lang="cs-CZ" dirty="0" err="1">
                <a:latin typeface="Courier New" pitchFamily="49" charset="0"/>
              </a:rPr>
              <a:t>if</a:t>
            </a:r>
            <a:r>
              <a:rPr lang="cs-CZ" dirty="0">
                <a:latin typeface="Courier New" pitchFamily="49" charset="0"/>
              </a:rPr>
              <a:t> !=0 </a:t>
            </a:r>
            <a:r>
              <a:rPr lang="cs-CZ" dirty="0" err="1">
                <a:latin typeface="Courier New" pitchFamily="49" charset="0"/>
              </a:rPr>
              <a:t>goto</a:t>
            </a:r>
            <a:r>
              <a:rPr lang="cs-CZ" dirty="0">
                <a:latin typeface="Courier New" pitchFamily="49" charset="0"/>
              </a:rPr>
              <a:t> </a:t>
            </a:r>
            <a:r>
              <a:rPr lang="cs-CZ" dirty="0" err="1">
                <a:latin typeface="Courier New" pitchFamily="49" charset="0"/>
              </a:rPr>
              <a:t>loop</a:t>
            </a:r>
            <a:endParaRPr lang="cs-CZ" dirty="0">
              <a:latin typeface="Courier New" pitchFamily="49" charset="0"/>
            </a:endParaRPr>
          </a:p>
        </p:txBody>
      </p:sp>
      <p:sp>
        <p:nvSpPr>
          <p:cNvPr id="324612" name="Rectangle 4"/>
          <p:cNvSpPr>
            <a:spLocks noChangeArrowheads="1"/>
          </p:cNvSpPr>
          <p:nvPr/>
        </p:nvSpPr>
        <p:spPr bwMode="auto">
          <a:xfrm>
            <a:off x="1666844" y="2057400"/>
            <a:ext cx="3971924" cy="258275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nn-NO" dirty="0">
                <a:latin typeface="Courier New" pitchFamily="-96" charset="0"/>
              </a:rPr>
              <a:t>void set_val</a:t>
            </a:r>
          </a:p>
          <a:p>
            <a:pPr eaLnBrk="0" hangingPunct="0"/>
            <a:r>
              <a:rPr lang="nn-NO" dirty="0">
                <a:latin typeface="Courier New" pitchFamily="-96" charset="0"/>
              </a:rPr>
              <a:t>  (struct rec *r, int val)</a:t>
            </a:r>
          </a:p>
          <a:p>
            <a:pPr eaLnBrk="0" hangingPunct="0"/>
            <a:r>
              <a:rPr lang="nn-NO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nn-NO" dirty="0">
                <a:latin typeface="Courier New" pitchFamily="-96" charset="0"/>
              </a:rPr>
              <a:t>  while (r) {</a:t>
            </a:r>
          </a:p>
          <a:p>
            <a:pPr eaLnBrk="0" hangingPunct="0"/>
            <a:r>
              <a:rPr lang="nn-NO" dirty="0">
                <a:latin typeface="Courier New" pitchFamily="-96" charset="0"/>
              </a:rPr>
              <a:t>    int i = r-&gt;i;</a:t>
            </a:r>
          </a:p>
          <a:p>
            <a:pPr eaLnBrk="0" hangingPunct="0"/>
            <a:r>
              <a:rPr lang="nn-NO" dirty="0">
                <a:latin typeface="Courier New" pitchFamily="-96" charset="0"/>
              </a:rPr>
              <a:t>    r-&gt;a[i] = val;</a:t>
            </a:r>
          </a:p>
          <a:p>
            <a:pPr eaLnBrk="0" hangingPunct="0"/>
            <a:r>
              <a:rPr lang="nn-NO" dirty="0">
                <a:latin typeface="Courier New" pitchFamily="-96" charset="0"/>
              </a:rPr>
              <a:t>    r = r-&gt;</a:t>
            </a:r>
            <a:r>
              <a:rPr lang="nn-NO" dirty="0" err="1">
                <a:latin typeface="Courier New" pitchFamily="-96" charset="0"/>
              </a:rPr>
              <a:t>next</a:t>
            </a:r>
            <a:r>
              <a:rPr lang="nn-NO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nn-NO" dirty="0">
                <a:latin typeface="Courier New" pitchFamily="-96" charset="0"/>
              </a:rPr>
              <a:t>  }</a:t>
            </a:r>
          </a:p>
          <a:p>
            <a:pPr eaLnBrk="0" hangingPunct="0"/>
            <a:r>
              <a:rPr lang="nn-NO" dirty="0">
                <a:latin typeface="Courier New" pitchFamily="-96" charset="0"/>
              </a:rPr>
              <a:t>}</a:t>
            </a:r>
          </a:p>
        </p:txBody>
      </p:sp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5816600" y="3573016"/>
          <a:ext cx="2895600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itchFamily="34" charset="0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rdi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%</a:t>
                      </a:r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rsi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val</a:t>
                      </a:r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6640088" y="332657"/>
            <a:ext cx="3296295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 err="1">
                <a:latin typeface="Courier New" pitchFamily="-96" charset="0"/>
              </a:rPr>
              <a:t>struct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rec</a:t>
            </a:r>
            <a:r>
              <a:rPr lang="en-US" dirty="0">
                <a:latin typeface="Courier New" pitchFamily="-96" charset="0"/>
              </a:rPr>
              <a:t> {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  </a:t>
            </a:r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a[4];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  </a:t>
            </a:r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i</a:t>
            </a:r>
            <a:r>
              <a:rPr lang="en-US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  </a:t>
            </a:r>
            <a:r>
              <a:rPr lang="en-US" dirty="0" err="1">
                <a:latin typeface="Courier New" pitchFamily="-96" charset="0"/>
              </a:rPr>
              <a:t>struct</a:t>
            </a:r>
            <a:r>
              <a:rPr lang="en-US" dirty="0">
                <a:latin typeface="Courier New" pitchFamily="-96" charset="0"/>
              </a:rPr>
              <a:t> rec *next;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};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974944" y="1745002"/>
            <a:ext cx="4585553" cy="1611991"/>
            <a:chOff x="4450943" y="1049360"/>
            <a:chExt cx="4585553" cy="1611991"/>
          </a:xfrm>
        </p:grpSpPr>
        <p:grpSp>
          <p:nvGrpSpPr>
            <p:cNvPr id="2" name="Group 1"/>
            <p:cNvGrpSpPr/>
            <p:nvPr/>
          </p:nvGrpSpPr>
          <p:grpSpPr>
            <a:xfrm>
              <a:off x="4450943" y="1049360"/>
              <a:ext cx="4341415" cy="1611991"/>
              <a:chOff x="4563315" y="1484784"/>
              <a:chExt cx="4341415" cy="1611991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4563315" y="1484784"/>
                <a:ext cx="4341415" cy="1611991"/>
                <a:chOff x="4283968" y="1024921"/>
                <a:chExt cx="4341415" cy="1611991"/>
              </a:xfrm>
            </p:grpSpPr>
            <p:sp>
              <p:nvSpPr>
                <p:cNvPr id="20" name="Line 16"/>
                <p:cNvSpPr>
                  <a:spLocks noChangeShapeType="1"/>
                </p:cNvSpPr>
                <p:nvPr/>
              </p:nvSpPr>
              <p:spPr bwMode="auto">
                <a:xfrm>
                  <a:off x="4436368" y="1405921"/>
                  <a:ext cx="0" cy="38100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Rectangle 17"/>
                <p:cNvSpPr>
                  <a:spLocks noChangeArrowheads="1"/>
                </p:cNvSpPr>
                <p:nvPr/>
              </p:nvSpPr>
              <p:spPr bwMode="auto">
                <a:xfrm>
                  <a:off x="4283968" y="1024921"/>
                  <a:ext cx="322524" cy="369332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r</a:t>
                  </a:r>
                </a:p>
              </p:txBody>
            </p:sp>
            <p:sp>
              <p:nvSpPr>
                <p:cNvPr id="22" name="Rectangle 10"/>
                <p:cNvSpPr>
                  <a:spLocks noChangeArrowheads="1"/>
                </p:cNvSpPr>
                <p:nvPr/>
              </p:nvSpPr>
              <p:spPr bwMode="auto">
                <a:xfrm>
                  <a:off x="6161106" y="1826627"/>
                  <a:ext cx="620183" cy="4318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2000" dirty="0" err="1">
                      <a:latin typeface="Courier New" pitchFamily="-96" charset="0"/>
                    </a:rPr>
                    <a:t>i</a:t>
                  </a:r>
                  <a:endParaRPr lang="en-US" sz="2000" dirty="0">
                    <a:latin typeface="Courier New" pitchFamily="-96" charset="0"/>
                  </a:endParaRPr>
                </a:p>
              </p:txBody>
            </p:sp>
            <p:sp>
              <p:nvSpPr>
                <p:cNvPr id="23" name="Rectangle 12"/>
                <p:cNvSpPr>
                  <a:spLocks noChangeArrowheads="1"/>
                </p:cNvSpPr>
                <p:nvPr/>
              </p:nvSpPr>
              <p:spPr bwMode="auto">
                <a:xfrm>
                  <a:off x="7399802" y="1826627"/>
                  <a:ext cx="869944" cy="431800"/>
                </a:xfrm>
                <a:prstGeom prst="rect">
                  <a:avLst/>
                </a:prstGeom>
                <a:solidFill>
                  <a:srgbClr val="D5F1CF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7" tIns="44450" rIns="90487" bIns="44450" anchor="ctr">
                  <a:prstTxWarp prst="textNoShape">
                    <a:avLst/>
                  </a:prstTxWarp>
                </a:bodyPr>
                <a:lstStyle/>
                <a:p>
                  <a:pPr algn="ctr" eaLnBrk="0" hangingPunct="0"/>
                  <a:r>
                    <a:rPr lang="en-US" sz="2000" dirty="0">
                      <a:latin typeface="Courier New" pitchFamily="-96" charset="0"/>
                    </a:rPr>
                    <a:t>next</a:t>
                  </a:r>
                </a:p>
              </p:txBody>
            </p:sp>
            <p:sp>
              <p:nvSpPr>
                <p:cNvPr id="24" name="Rectangle 13"/>
                <p:cNvSpPr>
                  <a:spLocks noChangeArrowheads="1"/>
                </p:cNvSpPr>
                <p:nvPr/>
              </p:nvSpPr>
              <p:spPr bwMode="auto">
                <a:xfrm>
                  <a:off x="4355976" y="2242552"/>
                  <a:ext cx="333375" cy="393700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0</a:t>
                  </a:r>
                </a:p>
              </p:txBody>
            </p:sp>
            <p:sp>
              <p:nvSpPr>
                <p:cNvPr id="25" name="Rectangle 14"/>
                <p:cNvSpPr>
                  <a:spLocks noChangeArrowheads="1"/>
                </p:cNvSpPr>
                <p:nvPr/>
              </p:nvSpPr>
              <p:spPr bwMode="auto">
                <a:xfrm>
                  <a:off x="5886488" y="2239367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16</a:t>
                  </a:r>
                </a:p>
              </p:txBody>
            </p:sp>
            <p:sp>
              <p:nvSpPr>
                <p:cNvPr id="26" name="Rectangle 15"/>
                <p:cNvSpPr>
                  <a:spLocks noChangeArrowheads="1"/>
                </p:cNvSpPr>
                <p:nvPr/>
              </p:nvSpPr>
              <p:spPr bwMode="auto">
                <a:xfrm>
                  <a:off x="7156914" y="2225089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24</a:t>
                  </a:r>
                </a:p>
              </p:txBody>
            </p:sp>
            <p:sp>
              <p:nvSpPr>
                <p:cNvPr id="27" name="Rectangle 16"/>
                <p:cNvSpPr>
                  <a:spLocks noChangeArrowheads="1"/>
                </p:cNvSpPr>
                <p:nvPr/>
              </p:nvSpPr>
              <p:spPr bwMode="auto">
                <a:xfrm>
                  <a:off x="8134815" y="2225089"/>
                  <a:ext cx="490568" cy="397545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90487" tIns="44450" rIns="90487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2000" dirty="0">
                      <a:latin typeface="Courier New" pitchFamily="-96" charset="0"/>
                    </a:rPr>
                    <a:t>32</a:t>
                  </a:r>
                </a:p>
              </p:txBody>
            </p:sp>
          </p:grpSp>
          <p:sp>
            <p:nvSpPr>
              <p:cNvPr id="33" name="Rectangle 11"/>
              <p:cNvSpPr>
                <a:spLocks noChangeArrowheads="1"/>
              </p:cNvSpPr>
              <p:nvPr/>
            </p:nvSpPr>
            <p:spPr bwMode="auto">
              <a:xfrm>
                <a:off x="4700975" y="2286490"/>
                <a:ext cx="1739478" cy="43180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7" tIns="44450" rIns="90487" bIns="44450" anchor="ctr"/>
              <a:lstStyle/>
              <a:p>
                <a:pPr eaLnBrk="0" hangingPunct="0">
                  <a:defRPr/>
                </a:pPr>
                <a:r>
                  <a:rPr lang="en-US" sz="2000">
                    <a:latin typeface="Courier New" pitchFamily="49" charset="0"/>
                  </a:rPr>
                  <a:t>a</a:t>
                </a:r>
              </a:p>
            </p:txBody>
          </p:sp>
        </p:grpSp>
        <p:sp>
          <p:nvSpPr>
            <p:cNvPr id="47" name="Freeform 16"/>
            <p:cNvSpPr>
              <a:spLocks/>
            </p:cNvSpPr>
            <p:nvPr/>
          </p:nvSpPr>
          <p:spPr bwMode="auto">
            <a:xfrm flipH="1">
              <a:off x="8045896" y="1506560"/>
              <a:ext cx="990600" cy="457200"/>
            </a:xfrm>
            <a:custGeom>
              <a:avLst/>
              <a:gdLst>
                <a:gd name="T0" fmla="*/ 624 w 624"/>
                <a:gd name="T1" fmla="*/ 288 h 288"/>
                <a:gd name="T2" fmla="*/ 576 w 624"/>
                <a:gd name="T3" fmla="*/ 0 h 288"/>
                <a:gd name="T4" fmla="*/ 96 w 624"/>
                <a:gd name="T5" fmla="*/ 0 h 288"/>
                <a:gd name="T6" fmla="*/ 0 w 624"/>
                <a:gd name="T7" fmla="*/ 144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4"/>
                <a:gd name="T13" fmla="*/ 0 h 288"/>
                <a:gd name="T14" fmla="*/ 624 w 624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4" h="288">
                  <a:moveTo>
                    <a:pt x="624" y="288"/>
                  </a:moveTo>
                  <a:lnTo>
                    <a:pt x="576" y="0"/>
                  </a:lnTo>
                  <a:lnTo>
                    <a:pt x="96" y="0"/>
                  </a:lnTo>
                  <a:lnTo>
                    <a:pt x="0" y="14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Calibri" pitchFamily="-96" charset="0"/>
              </a:endParaRPr>
            </a:p>
          </p:txBody>
        </p:sp>
      </p:grpSp>
      <p:sp>
        <p:nvSpPr>
          <p:cNvPr id="29" name="Rectangle 10"/>
          <p:cNvSpPr>
            <a:spLocks noChangeArrowheads="1"/>
          </p:cNvSpPr>
          <p:nvPr/>
        </p:nvSpPr>
        <p:spPr bwMode="auto">
          <a:xfrm>
            <a:off x="8472265" y="2546478"/>
            <a:ext cx="620183" cy="43180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sz="2000" dirty="0">
                <a:solidFill>
                  <a:srgbClr val="FF0000"/>
                </a:solidFill>
                <a:latin typeface="Courier New" pitchFamily="-96" charset="0"/>
              </a:rPr>
              <a:t>pad</a:t>
            </a:r>
          </a:p>
        </p:txBody>
      </p:sp>
      <p:sp>
        <p:nvSpPr>
          <p:cNvPr id="30" name="Rectangle 15"/>
          <p:cNvSpPr>
            <a:spLocks noChangeArrowheads="1"/>
          </p:cNvSpPr>
          <p:nvPr/>
        </p:nvSpPr>
        <p:spPr bwMode="auto">
          <a:xfrm>
            <a:off x="8222866" y="2946653"/>
            <a:ext cx="490568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000" dirty="0">
                <a:latin typeface="Courier New" pitchFamily="-96" charset="0"/>
              </a:rPr>
              <a:t>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C4278-2614-4B58-9E21-0ED47F75A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E2A2769-4769-4EB2-9879-F4390F61E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599"/>
            <a:ext cx="5031173" cy="1337153"/>
          </a:xfrm>
        </p:spPr>
        <p:txBody>
          <a:bodyPr>
            <a:normAutofit/>
          </a:bodyPr>
          <a:lstStyle/>
          <a:p>
            <a:r>
              <a:rPr lang="en-US" dirty="0"/>
              <a:t>Padding is added to struct to preserve </a:t>
            </a:r>
            <a:r>
              <a:rPr lang="en-US" i="1" dirty="0"/>
              <a:t>alignment</a:t>
            </a:r>
          </a:p>
        </p:txBody>
      </p:sp>
    </p:spTree>
    <p:extLst>
      <p:ext uri="{BB962C8B-B14F-4D97-AF65-F5344CB8AC3E}">
        <p14:creationId xmlns:p14="http://schemas.microsoft.com/office/powerpoint/2010/main" val="1789958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3AE6B-86E3-491C-9E3E-4DAFF6D7F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89EB7-C797-4725-A248-21B0A7587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Remember: drop deadline is </a:t>
            </a:r>
            <a:r>
              <a:rPr lang="en-US" b="1" dirty="0"/>
              <a:t>Friday</a:t>
            </a:r>
          </a:p>
          <a:p>
            <a:pPr lvl="1"/>
            <a:r>
              <a:rPr lang="en-US" dirty="0"/>
              <a:t>Please come by office hours if you’re concerned and want to talk</a:t>
            </a:r>
          </a:p>
          <a:p>
            <a:pPr lvl="1"/>
            <a:r>
              <a:rPr lang="en-US" dirty="0"/>
              <a:t>Or email me and I can schedule a meeting whenever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If I’m worried at all, I reached out to you</a:t>
            </a:r>
          </a:p>
          <a:p>
            <a:pPr lvl="2"/>
            <a:r>
              <a:rPr lang="en-US" dirty="0"/>
              <a:t>So if you didn’t get an email, you’re doing fine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F77505-6626-4E37-AA86-2412ECFD3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2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Alignment</a:t>
            </a:r>
          </a:p>
        </p:txBody>
      </p:sp>
      <p:sp>
        <p:nvSpPr>
          <p:cNvPr id="690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Aligned data</a:t>
            </a:r>
          </a:p>
          <a:p>
            <a:pPr lvl="1"/>
            <a:r>
              <a:rPr lang="en-US" dirty="0"/>
              <a:t>Primitive data type requires K bytes</a:t>
            </a:r>
          </a:p>
          <a:p>
            <a:pPr lvl="1"/>
            <a:r>
              <a:rPr lang="en-US" dirty="0"/>
              <a:t>Address must typically be a multiple of K (e.g., 1,2,4 or 8)</a:t>
            </a:r>
          </a:p>
          <a:p>
            <a:pPr lvl="2"/>
            <a:r>
              <a:rPr lang="en-US" dirty="0"/>
              <a:t>an address that is a multiple of K is called “K-byte aligned”</a:t>
            </a:r>
          </a:p>
          <a:p>
            <a:pPr lvl="2"/>
            <a:endParaRPr lang="en-US" dirty="0"/>
          </a:p>
          <a:p>
            <a:r>
              <a:rPr lang="en-US" dirty="0"/>
              <a:t>Required on some machines; recommended on x86-64</a:t>
            </a:r>
          </a:p>
          <a:p>
            <a:pPr lvl="1"/>
            <a:r>
              <a:rPr lang="en-US" dirty="0"/>
              <a:t>But not doing it will really slow down your program</a:t>
            </a:r>
          </a:p>
          <a:p>
            <a:pPr lvl="1"/>
            <a:endParaRPr lang="en-US" dirty="0"/>
          </a:p>
          <a:p>
            <a:r>
              <a:rPr lang="en-US" dirty="0"/>
              <a:t>In our example, pointer needed 8-byte alignment</a:t>
            </a:r>
          </a:p>
          <a:p>
            <a:pPr lvl="1"/>
            <a:r>
              <a:rPr lang="en-US" dirty="0"/>
              <a:t>offset 24 ok, 20 was not</a:t>
            </a:r>
            <a:endParaRPr 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EDD554-15BF-4862-B845-92D34BF60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158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29318B-3729-4373-A663-719FBC38B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why and how of alignment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8D31B1-7FFA-4C05-9B29-E5E8904E1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Motivation for aligning data</a:t>
            </a:r>
          </a:p>
          <a:p>
            <a:pPr lvl="1"/>
            <a:r>
              <a:rPr lang="en-US" dirty="0"/>
              <a:t>Inefficient to load or store datum that spans quad word boundaries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Hardware is really good at loading, e.g., 8 bytes at address 16, or 24, or 32</a:t>
            </a:r>
          </a:p>
          <a:p>
            <a:pPr lvl="2"/>
            <a:r>
              <a:rPr lang="en-US" dirty="0"/>
              <a:t>If you want 8 bytes at address 12, may need two memory reads. Oops</a:t>
            </a:r>
            <a:r>
              <a:rPr lang="is-IS" dirty="0"/>
              <a:t>…</a:t>
            </a:r>
          </a:p>
          <a:p>
            <a:pPr lvl="2"/>
            <a:endParaRPr lang="is-IS" dirty="0"/>
          </a:p>
          <a:p>
            <a:r>
              <a:rPr lang="en-US" dirty="0"/>
              <a:t>Secondary motivations</a:t>
            </a:r>
          </a:p>
          <a:p>
            <a:pPr lvl="1"/>
            <a:r>
              <a:rPr lang="en-US" dirty="0"/>
              <a:t>Having one datum spanning 2 cache lines = two cache accesses per access</a:t>
            </a:r>
          </a:p>
          <a:p>
            <a:pPr lvl="2"/>
            <a:r>
              <a:rPr lang="en-US" dirty="0"/>
              <a:t>See upcoming lecture on caching</a:t>
            </a:r>
          </a:p>
          <a:p>
            <a:pPr lvl="1"/>
            <a:r>
              <a:rPr lang="en-US" dirty="0"/>
              <a:t>Virtual memory very tricky when a datum spans 2 pages</a:t>
            </a:r>
          </a:p>
          <a:p>
            <a:pPr lvl="2"/>
            <a:r>
              <a:rPr lang="en-US" dirty="0"/>
              <a:t>See upcoming lecture on virtual memory</a:t>
            </a:r>
          </a:p>
          <a:p>
            <a:pPr lvl="2"/>
            <a:endParaRPr lang="en-US" dirty="0"/>
          </a:p>
          <a:p>
            <a:r>
              <a:rPr lang="en-US" dirty="0"/>
              <a:t>The compiler manages alignment</a:t>
            </a:r>
          </a:p>
          <a:p>
            <a:pPr lvl="1"/>
            <a:r>
              <a:rPr lang="en-US" dirty="0"/>
              <a:t>Inserts gaps in structure to ensure correct alignment of fields</a:t>
            </a:r>
          </a:p>
          <a:p>
            <a:pPr lvl="1"/>
            <a:r>
              <a:rPr lang="en-US" dirty="0"/>
              <a:t>Also occurs on the stack!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770EF8-AAAE-45F8-9EDC-44E7D3FA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0202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Specific Cases of Alignment (x86-64, Linux)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 fontScale="85000" lnSpcReduction="20000"/>
          </a:bodyPr>
          <a:lstStyle/>
          <a:p>
            <a:r>
              <a:rPr lang="en-US" dirty="0"/>
              <a:t>1 byte: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char</a:t>
            </a:r>
            <a:endParaRPr lang="en-US" dirty="0"/>
          </a:p>
          <a:p>
            <a:pPr marL="552450" lvl="1"/>
            <a:r>
              <a:rPr lang="en-US" dirty="0"/>
              <a:t>1-byte aligned (no restrictions on address)</a:t>
            </a:r>
          </a:p>
          <a:p>
            <a:pPr marL="552450" lvl="1"/>
            <a:endParaRPr lang="en-US" dirty="0"/>
          </a:p>
          <a:p>
            <a:r>
              <a:rPr lang="en-US" dirty="0"/>
              <a:t>2 bytes: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short</a:t>
            </a:r>
            <a:endParaRPr lang="en-US" dirty="0"/>
          </a:p>
          <a:p>
            <a:pPr marL="552450" lvl="1"/>
            <a:r>
              <a:rPr lang="en-US" dirty="0"/>
              <a:t>2-byte aligned (lowest 1 bit of address must be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0</a:t>
            </a:r>
            <a:r>
              <a:rPr lang="en-US" dirty="0">
                <a:ea typeface="Courier New" charset="0"/>
                <a:cs typeface="Courier New" charset="0"/>
              </a:rPr>
              <a:t>)</a:t>
            </a:r>
          </a:p>
          <a:p>
            <a:pPr marL="552450" lvl="1"/>
            <a:endParaRPr lang="en-US" dirty="0"/>
          </a:p>
          <a:p>
            <a:r>
              <a:rPr lang="en-US" dirty="0"/>
              <a:t>4 bytes: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float</a:t>
            </a:r>
            <a:endParaRPr lang="en-US" dirty="0"/>
          </a:p>
          <a:p>
            <a:pPr marL="552450" lvl="1"/>
            <a:r>
              <a:rPr lang="en-US" dirty="0"/>
              <a:t>4-byte aligned (lowest 2 bits of address must be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00</a:t>
            </a:r>
            <a:r>
              <a:rPr lang="en-US" dirty="0">
                <a:ea typeface="Courier New" charset="0"/>
                <a:cs typeface="Courier New" charset="0"/>
              </a:rPr>
              <a:t>)</a:t>
            </a:r>
          </a:p>
          <a:p>
            <a:pPr marL="552450" lvl="1"/>
            <a:endParaRPr lang="en-US" dirty="0"/>
          </a:p>
          <a:p>
            <a:r>
              <a:rPr lang="en-US" dirty="0"/>
              <a:t>8 bytes: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long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long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long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char* </a:t>
            </a:r>
            <a:r>
              <a:rPr lang="en-US" dirty="0"/>
              <a:t>(any pointer)</a:t>
            </a:r>
          </a:p>
          <a:p>
            <a:pPr marL="552450" lvl="1"/>
            <a:r>
              <a:rPr lang="en-US" dirty="0"/>
              <a:t>8-byte aligned (lowest 3 bits of address must be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000</a:t>
            </a:r>
            <a:r>
              <a:rPr lang="en-US" dirty="0">
                <a:ea typeface="Courier New" charset="0"/>
                <a:cs typeface="Courier New" charset="0"/>
              </a:rPr>
              <a:t>)</a:t>
            </a:r>
          </a:p>
          <a:p>
            <a:pPr marL="552450" lvl="1"/>
            <a:endParaRPr lang="en-US" dirty="0"/>
          </a:p>
          <a:p>
            <a:pPr marL="152400"/>
            <a:r>
              <a:rPr lang="en-US" dirty="0"/>
              <a:t>16 bytes: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long double</a:t>
            </a:r>
          </a:p>
          <a:p>
            <a:pPr marL="552450" lvl="1"/>
            <a:r>
              <a:rPr lang="en-US" dirty="0"/>
              <a:t>16-byte aligned (lowest 3 bits of address must be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0000</a:t>
            </a:r>
            <a:r>
              <a:rPr lang="en-US" dirty="0">
                <a:ea typeface="Courier New" charset="0"/>
                <a:cs typeface="Courier New" charset="0"/>
              </a:rPr>
              <a:t>)</a:t>
            </a:r>
            <a:endParaRPr lang="en-US" dirty="0">
              <a:cs typeface="Courier New" panose="02070309020205020404" pitchFamily="49" charset="0"/>
            </a:endParaRPr>
          </a:p>
          <a:p>
            <a:pPr marL="552450" lvl="1"/>
            <a:r>
              <a:rPr lang="en-US" dirty="0"/>
              <a:t>Max possible alignment requirement on x86-64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FB45D5-37FA-4F42-95BF-225CFF8C8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91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/>
          </p:cNvSpPr>
          <p:nvPr/>
        </p:nvSpPr>
        <p:spPr bwMode="auto">
          <a:xfrm>
            <a:off x="529897" y="4572000"/>
            <a:ext cx="2222500" cy="1539875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>
                <a:latin typeface="Courier New" pitchFamily="49" charset="0"/>
                <a:cs typeface="Courier New" pitchFamily="49" charset="0"/>
                <a:sym typeface="Courier New Bold" charset="0"/>
              </a:rPr>
              <a:t>struct S1 {</a:t>
            </a:r>
            <a:endParaRPr lang="en-US" sz="2400" b="1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sz="2400" b="1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>
                <a:latin typeface="Courier New" pitchFamily="49" charset="0"/>
                <a:cs typeface="Courier New" pitchFamily="49" charset="0"/>
                <a:sym typeface="Courier New Bold" charset="0"/>
              </a:rPr>
              <a:t>  int i[2];</a:t>
            </a:r>
            <a:endParaRPr lang="en-US" sz="2400" b="1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>
                <a:latin typeface="Courier New" pitchFamily="49" charset="0"/>
                <a:cs typeface="Courier New" pitchFamily="49" charset="0"/>
                <a:sym typeface="Courier New Bold" charset="0"/>
              </a:rPr>
              <a:t>  double v;</a:t>
            </a:r>
            <a:endParaRPr lang="en-US" sz="2400" b="1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Satisfying Alignment within Structures</a:t>
            </a:r>
          </a:p>
        </p:txBody>
      </p:sp>
      <p:sp>
        <p:nvSpPr>
          <p:cNvPr id="25605" name="Rectangle 5"/>
          <p:cNvSpPr>
            <a:spLocks noGrp="1" noChangeArrowheads="1"/>
          </p:cNvSpPr>
          <p:nvPr>
            <p:ph idx="1"/>
          </p:nvPr>
        </p:nvSpPr>
        <p:spPr>
          <a:xfrm>
            <a:off x="607595" y="1143000"/>
            <a:ext cx="10972800" cy="3100319"/>
          </a:xfrm>
          <a:ln/>
        </p:spPr>
        <p:txBody>
          <a:bodyPr>
            <a:normAutofit fontScale="92500" lnSpcReduction="10000"/>
          </a:bodyPr>
          <a:lstStyle/>
          <a:p>
            <a:r>
              <a:rPr lang="en-US" dirty="0"/>
              <a:t>Within structure</a:t>
            </a:r>
          </a:p>
          <a:p>
            <a:pPr marL="552450" lvl="1"/>
            <a:r>
              <a:rPr lang="en-US" dirty="0"/>
              <a:t>Must satisfy each element’s alignment requirement</a:t>
            </a:r>
          </a:p>
          <a:p>
            <a:r>
              <a:rPr lang="en-US" dirty="0"/>
              <a:t>Overall structure placement</a:t>
            </a:r>
          </a:p>
          <a:p>
            <a:pPr marL="552450" lvl="1"/>
            <a:r>
              <a:rPr lang="en-US" dirty="0"/>
              <a:t>Each structure has alignment requirement 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K</a:t>
            </a:r>
            <a:endParaRPr lang="en-US" dirty="0"/>
          </a:p>
          <a:p>
            <a:pPr marL="838200" lvl="2"/>
            <a:r>
              <a:rPr lang="en-US" dirty="0"/>
              <a:t>Where 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K</a:t>
            </a:r>
            <a:r>
              <a:rPr lang="en-US" dirty="0"/>
              <a:t> = Largest alignment of any element</a:t>
            </a:r>
          </a:p>
          <a:p>
            <a:pPr marL="552450" lvl="1"/>
            <a:r>
              <a:rPr lang="en-US" dirty="0"/>
              <a:t>Initial address &amp; structure length must be multiples of 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K</a:t>
            </a:r>
            <a:endParaRPr lang="en-US" dirty="0"/>
          </a:p>
          <a:p>
            <a:r>
              <a:rPr lang="en-US" dirty="0"/>
              <a:t>Example:</a:t>
            </a:r>
          </a:p>
          <a:p>
            <a:pPr marL="552450" lvl="1"/>
            <a:r>
              <a:rPr lang="en-US" dirty="0"/>
              <a:t>K = 8, due to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double</a:t>
            </a:r>
            <a:r>
              <a:rPr lang="en-US" dirty="0"/>
              <a:t> element</a:t>
            </a:r>
          </a:p>
        </p:txBody>
      </p:sp>
      <p:sp>
        <p:nvSpPr>
          <p:cNvPr id="25607" name="Rectangle 7"/>
          <p:cNvSpPr>
            <a:spLocks/>
          </p:cNvSpPr>
          <p:nvPr/>
        </p:nvSpPr>
        <p:spPr bwMode="auto">
          <a:xfrm>
            <a:off x="3209597" y="4572000"/>
            <a:ext cx="3175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</a:p>
        </p:txBody>
      </p:sp>
      <p:sp>
        <p:nvSpPr>
          <p:cNvPr id="25608" name="Rectangle 8"/>
          <p:cNvSpPr>
            <a:spLocks/>
          </p:cNvSpPr>
          <p:nvPr/>
        </p:nvSpPr>
        <p:spPr bwMode="auto">
          <a:xfrm>
            <a:off x="4479597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latin typeface="Courier New" pitchFamily="49" charset="0"/>
                <a:cs typeface="Courier New" pitchFamily="49" charset="0"/>
                <a:sym typeface="Courier New Bold" charset="0"/>
              </a:rPr>
              <a:t>i[0]</a:t>
            </a:r>
          </a:p>
        </p:txBody>
      </p:sp>
      <p:sp>
        <p:nvSpPr>
          <p:cNvPr id="25609" name="Rectangle 9"/>
          <p:cNvSpPr>
            <a:spLocks/>
          </p:cNvSpPr>
          <p:nvPr/>
        </p:nvSpPr>
        <p:spPr bwMode="auto">
          <a:xfrm>
            <a:off x="5749597" y="4572000"/>
            <a:ext cx="127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>
                <a:latin typeface="Courier New" pitchFamily="49" charset="0"/>
                <a:cs typeface="Courier New" pitchFamily="49" charset="0"/>
                <a:sym typeface="Courier New Bold" charset="0"/>
              </a:rPr>
              <a:t>i[1]</a:t>
            </a:r>
          </a:p>
        </p:txBody>
      </p:sp>
      <p:sp>
        <p:nvSpPr>
          <p:cNvPr id="25610" name="Rectangle 10"/>
          <p:cNvSpPr>
            <a:spLocks/>
          </p:cNvSpPr>
          <p:nvPr/>
        </p:nvSpPr>
        <p:spPr bwMode="auto">
          <a:xfrm>
            <a:off x="8289597" y="4572000"/>
            <a:ext cx="25400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2000" dirty="0">
                <a:latin typeface="Courier New" pitchFamily="49" charset="0"/>
                <a:cs typeface="Courier New" pitchFamily="49" charset="0"/>
                <a:sym typeface="Courier New Bold" charset="0"/>
              </a:rPr>
              <a:t>v</a:t>
            </a:r>
          </a:p>
        </p:txBody>
      </p:sp>
      <p:sp>
        <p:nvSpPr>
          <p:cNvPr id="25611" name="Rectangle 11"/>
          <p:cNvSpPr>
            <a:spLocks/>
          </p:cNvSpPr>
          <p:nvPr/>
        </p:nvSpPr>
        <p:spPr bwMode="auto">
          <a:xfrm>
            <a:off x="3527097" y="4572000"/>
            <a:ext cx="9525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3 bytes</a:t>
            </a:r>
          </a:p>
        </p:txBody>
      </p:sp>
      <p:sp>
        <p:nvSpPr>
          <p:cNvPr id="25612" name="Rectangle 12"/>
          <p:cNvSpPr>
            <a:spLocks/>
          </p:cNvSpPr>
          <p:nvPr/>
        </p:nvSpPr>
        <p:spPr bwMode="auto">
          <a:xfrm>
            <a:off x="7019597" y="4572000"/>
            <a:ext cx="1270000" cy="381000"/>
          </a:xfrm>
          <a:prstGeom prst="rect">
            <a:avLst/>
          </a:prstGeom>
          <a:solidFill>
            <a:srgbClr val="B2B2B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sz="1600">
                <a:solidFill>
                  <a:srgbClr val="FFFFFF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4 bytes</a:t>
            </a:r>
          </a:p>
        </p:txBody>
      </p:sp>
      <p:sp>
        <p:nvSpPr>
          <p:cNvPr id="25613" name="Rectangle 13"/>
          <p:cNvSpPr>
            <a:spLocks/>
          </p:cNvSpPr>
          <p:nvPr/>
        </p:nvSpPr>
        <p:spPr bwMode="auto">
          <a:xfrm>
            <a:off x="2957185" y="4965701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p+0</a:t>
            </a:r>
          </a:p>
        </p:txBody>
      </p:sp>
      <p:sp>
        <p:nvSpPr>
          <p:cNvPr id="25614" name="Rectangle 14"/>
          <p:cNvSpPr>
            <a:spLocks/>
          </p:cNvSpPr>
          <p:nvPr/>
        </p:nvSpPr>
        <p:spPr bwMode="auto">
          <a:xfrm>
            <a:off x="4228773" y="4965701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>
                <a:latin typeface="Courier New" pitchFamily="49" charset="0"/>
                <a:cs typeface="Courier New" pitchFamily="49" charset="0"/>
                <a:sym typeface="Courier New Bold" charset="0"/>
              </a:rPr>
              <a:t>p+4</a:t>
            </a:r>
          </a:p>
        </p:txBody>
      </p:sp>
      <p:sp>
        <p:nvSpPr>
          <p:cNvPr id="25615" name="Rectangle 15"/>
          <p:cNvSpPr>
            <a:spLocks/>
          </p:cNvSpPr>
          <p:nvPr/>
        </p:nvSpPr>
        <p:spPr bwMode="auto">
          <a:xfrm>
            <a:off x="5484485" y="4965701"/>
            <a:ext cx="490519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>
                <a:latin typeface="Courier New" pitchFamily="49" charset="0"/>
                <a:cs typeface="Courier New" pitchFamily="49" charset="0"/>
                <a:sym typeface="Courier New Bold" charset="0"/>
              </a:rPr>
              <a:t>p+8</a:t>
            </a:r>
          </a:p>
        </p:txBody>
      </p:sp>
      <p:sp>
        <p:nvSpPr>
          <p:cNvPr id="25616" name="Rectangle 16"/>
          <p:cNvSpPr>
            <a:spLocks/>
          </p:cNvSpPr>
          <p:nvPr/>
        </p:nvSpPr>
        <p:spPr bwMode="auto">
          <a:xfrm>
            <a:off x="7964160" y="4965701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>
                <a:latin typeface="Courier New" pitchFamily="49" charset="0"/>
                <a:cs typeface="Courier New" pitchFamily="49" charset="0"/>
                <a:sym typeface="Courier New Bold" charset="0"/>
              </a:rPr>
              <a:t>p+16</a:t>
            </a:r>
          </a:p>
        </p:txBody>
      </p:sp>
      <p:sp>
        <p:nvSpPr>
          <p:cNvPr id="25617" name="Rectangle 17"/>
          <p:cNvSpPr>
            <a:spLocks/>
          </p:cNvSpPr>
          <p:nvPr/>
        </p:nvSpPr>
        <p:spPr bwMode="auto">
          <a:xfrm>
            <a:off x="10510510" y="4965701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>
                <a:latin typeface="Courier New" pitchFamily="49" charset="0"/>
                <a:cs typeface="Courier New" pitchFamily="49" charset="0"/>
                <a:sym typeface="Courier New Bold" charset="0"/>
              </a:rPr>
              <a:t>p+24</a:t>
            </a:r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 rot="10800000" flipH="1">
            <a:off x="4479597" y="5314950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19" name="Rectangle 19"/>
          <p:cNvSpPr>
            <a:spLocks/>
          </p:cNvSpPr>
          <p:nvPr/>
        </p:nvSpPr>
        <p:spPr bwMode="auto">
          <a:xfrm>
            <a:off x="3958897" y="5648325"/>
            <a:ext cx="20701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4</a:t>
            </a:r>
          </a:p>
        </p:txBody>
      </p:sp>
      <p:sp>
        <p:nvSpPr>
          <p:cNvPr id="25620" name="Rectangle 20"/>
          <p:cNvSpPr>
            <a:spLocks/>
          </p:cNvSpPr>
          <p:nvPr/>
        </p:nvSpPr>
        <p:spPr bwMode="auto">
          <a:xfrm>
            <a:off x="7375197" y="5648325"/>
            <a:ext cx="19050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5621" name="Line 21"/>
          <p:cNvSpPr>
            <a:spLocks noChangeShapeType="1"/>
          </p:cNvSpPr>
          <p:nvPr/>
        </p:nvSpPr>
        <p:spPr bwMode="auto">
          <a:xfrm rot="10800000" flipH="1">
            <a:off x="8289597" y="5314950"/>
            <a:ext cx="0" cy="3810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22" name="Rectangle 22"/>
          <p:cNvSpPr>
            <a:spLocks/>
          </p:cNvSpPr>
          <p:nvPr/>
        </p:nvSpPr>
        <p:spPr bwMode="auto">
          <a:xfrm>
            <a:off x="2980997" y="6159500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5623" name="Line 23"/>
          <p:cNvSpPr>
            <a:spLocks noChangeShapeType="1"/>
          </p:cNvSpPr>
          <p:nvPr/>
        </p:nvSpPr>
        <p:spPr bwMode="auto">
          <a:xfrm rot="10800000" flipH="1">
            <a:off x="3209597" y="5314950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24" name="Rectangle 24"/>
          <p:cNvSpPr>
            <a:spLocks/>
          </p:cNvSpPr>
          <p:nvPr/>
        </p:nvSpPr>
        <p:spPr bwMode="auto">
          <a:xfrm>
            <a:off x="9521497" y="6159500"/>
            <a:ext cx="1536700" cy="355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638"/>
              </a:spcBef>
            </a:pPr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Multiple of 8</a:t>
            </a:r>
          </a:p>
        </p:txBody>
      </p:sp>
      <p:sp>
        <p:nvSpPr>
          <p:cNvPr id="25625" name="Line 25"/>
          <p:cNvSpPr>
            <a:spLocks noChangeShapeType="1"/>
          </p:cNvSpPr>
          <p:nvPr/>
        </p:nvSpPr>
        <p:spPr bwMode="auto">
          <a:xfrm rot="10800000" flipH="1">
            <a:off x="10829597" y="5314950"/>
            <a:ext cx="0" cy="838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B06C1B-EE1B-423D-A7FA-2A9913D4F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080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Meeting Overall Alignment Requirement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US" b="0" dirty="0"/>
              <a:t>Entire struct must be a multiple of its largest element</a:t>
            </a:r>
          </a:p>
          <a:p>
            <a:pPr lvl="1"/>
            <a:endParaRPr lang="en-US" dirty="0"/>
          </a:p>
          <a:p>
            <a:r>
              <a:rPr lang="en-US" b="0" dirty="0"/>
              <a:t>For largest alignment requirement K</a:t>
            </a:r>
          </a:p>
          <a:p>
            <a:r>
              <a:rPr lang="en-US" b="0" dirty="0"/>
              <a:t>Overall structure must be multiple of K</a:t>
            </a:r>
          </a:p>
          <a:p>
            <a:pPr lvl="1"/>
            <a:r>
              <a:rPr lang="en-US" dirty="0"/>
              <a:t>Trailing padding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588447-C975-43F1-AC35-BCC43876C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2713C4D3-E27F-4441-8302-9D8AC6D68C69}"/>
              </a:ext>
            </a:extLst>
          </p:cNvPr>
          <p:cNvSpPr>
            <a:spLocks/>
          </p:cNvSpPr>
          <p:nvPr/>
        </p:nvSpPr>
        <p:spPr bwMode="auto">
          <a:xfrm>
            <a:off x="544432" y="4571142"/>
            <a:ext cx="2224088" cy="15240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S2 {</a:t>
            </a:r>
            <a:endParaRPr lang="en-US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double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v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i[2];</a:t>
            </a:r>
            <a:endParaRPr lang="en-US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char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} *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graphicFrame>
        <p:nvGraphicFramePr>
          <p:cNvPr id="11" name="Group 7">
            <a:extLst>
              <a:ext uri="{FF2B5EF4-FFF2-40B4-BE49-F238E27FC236}">
                <a16:creationId xmlns:a16="http://schemas.microsoft.com/office/drawing/2014/main" id="{5B857499-BBF8-4502-9660-0CA0151F89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410410"/>
              </p:ext>
            </p:extLst>
          </p:nvPr>
        </p:nvGraphicFramePr>
        <p:xfrm>
          <a:off x="3082448" y="4574274"/>
          <a:ext cx="8335963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7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p+16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p+24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574E43-7334-4D38-B64F-2C339EA39722}"/>
              </a:ext>
            </a:extLst>
          </p:cNvPr>
          <p:cNvCxnSpPr>
            <a:cxnSpLocks/>
            <a:stCxn id="14" idx="3"/>
          </p:cNvCxnSpPr>
          <p:nvPr/>
        </p:nvCxnSpPr>
        <p:spPr bwMode="auto">
          <a:xfrm flipV="1">
            <a:off x="10169047" y="5336274"/>
            <a:ext cx="685800" cy="4572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EA9E619-ED08-465A-BB01-39F2B5A924F4}"/>
              </a:ext>
            </a:extLst>
          </p:cNvPr>
          <p:cNvSpPr txBox="1"/>
          <p:nvPr/>
        </p:nvSpPr>
        <p:spPr>
          <a:xfrm>
            <a:off x="8509618" y="5608808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Calibri" pitchFamily="34" charset="0"/>
              </a:rPr>
              <a:t>Multiple of K=8</a:t>
            </a:r>
          </a:p>
        </p:txBody>
      </p:sp>
    </p:spTree>
    <p:extLst>
      <p:ext uri="{BB962C8B-B14F-4D97-AF65-F5344CB8AC3E}">
        <p14:creationId xmlns:p14="http://schemas.microsoft.com/office/powerpoint/2010/main" val="18625242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Freeform 1"/>
          <p:cNvSpPr>
            <a:spLocks/>
          </p:cNvSpPr>
          <p:nvPr/>
        </p:nvSpPr>
        <p:spPr bwMode="auto">
          <a:xfrm>
            <a:off x="3011812" y="4985359"/>
            <a:ext cx="7670800" cy="950726"/>
          </a:xfrm>
          <a:custGeom>
            <a:avLst/>
            <a:gdLst/>
            <a:ahLst/>
            <a:cxnLst>
              <a:cxn ang="0">
                <a:pos x="7617" y="0"/>
              </a:cxn>
              <a:cxn ang="0">
                <a:pos x="0" y="21465"/>
              </a:cxn>
              <a:cxn ang="0">
                <a:pos x="21600" y="21600"/>
              </a:cxn>
              <a:cxn ang="0">
                <a:pos x="13017" y="0"/>
              </a:cxn>
              <a:cxn ang="0">
                <a:pos x="7617" y="0"/>
              </a:cxn>
              <a:cxn ang="0">
                <a:pos x="7617" y="0"/>
              </a:cxn>
            </a:cxnLst>
            <a:rect l="0" t="0" r="r" b="b"/>
            <a:pathLst>
              <a:path w="21600" h="21600">
                <a:moveTo>
                  <a:pt x="7617" y="0"/>
                </a:moveTo>
                <a:lnTo>
                  <a:pt x="0" y="21465"/>
                </a:lnTo>
                <a:lnTo>
                  <a:pt x="21600" y="21600"/>
                </a:lnTo>
                <a:lnTo>
                  <a:pt x="13017" y="0"/>
                </a:lnTo>
                <a:lnTo>
                  <a:pt x="7617" y="0"/>
                </a:lnTo>
                <a:close/>
                <a:moveTo>
                  <a:pt x="7617" y="0"/>
                </a:moveTo>
              </a:path>
            </a:pathLst>
          </a:custGeom>
          <a:solidFill>
            <a:srgbClr val="E6E6E6"/>
          </a:solidFill>
          <a:ln w="381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Arrays of Structures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idx="1"/>
          </p:nvPr>
        </p:nvSpPr>
        <p:spPr>
          <a:xfrm>
            <a:off x="607595" y="1143000"/>
            <a:ext cx="10972800" cy="2713754"/>
          </a:xfrm>
          <a:ln/>
        </p:spPr>
        <p:txBody>
          <a:bodyPr>
            <a:normAutofit/>
          </a:bodyPr>
          <a:lstStyle/>
          <a:p>
            <a:r>
              <a:rPr lang="en-US" b="0" dirty="0"/>
              <a:t>Arrays are the reason for the overall length requirement</a:t>
            </a:r>
          </a:p>
          <a:p>
            <a:pPr lvl="1"/>
            <a:r>
              <a:rPr lang="en-US" b="0" dirty="0"/>
              <a:t>Each struct must start at a multiple of its largest member. </a:t>
            </a:r>
            <a:r>
              <a:rPr lang="en-US" dirty="0"/>
              <a:t>This means </a:t>
            </a:r>
            <a:r>
              <a:rPr lang="en-US" b="0" dirty="0"/>
              <a:t>the member is aligned</a:t>
            </a:r>
          </a:p>
          <a:p>
            <a:pPr lvl="1"/>
            <a:endParaRPr lang="en-US" b="0" dirty="0"/>
          </a:p>
          <a:p>
            <a:r>
              <a:rPr lang="en-US" b="0" dirty="0"/>
              <a:t>The compiler adds trailing padding even without array declaration</a:t>
            </a:r>
          </a:p>
          <a:p>
            <a:endParaRPr lang="en-US" b="0" dirty="0"/>
          </a:p>
        </p:txBody>
      </p:sp>
      <p:graphicFrame>
        <p:nvGraphicFramePr>
          <p:cNvPr id="28679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79015"/>
              </p:ext>
            </p:extLst>
          </p:nvPr>
        </p:nvGraphicFramePr>
        <p:xfrm>
          <a:off x="2681613" y="5910686"/>
          <a:ext cx="8335963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7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a+32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a+40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a+48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791" name="Group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159237"/>
              </p:ext>
            </p:extLst>
          </p:nvPr>
        </p:nvGraphicFramePr>
        <p:xfrm>
          <a:off x="3463178" y="4596179"/>
          <a:ext cx="8240168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2805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a[2]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• • •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a+48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pitchFamily="49" charset="0"/>
                          <a:cs typeface="Courier New Bold" charset="0"/>
                          <a:sym typeface="Courier New Bold" charset="0"/>
                        </a:rPr>
                        <a:t>a+72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pitchFamily="49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501900" y="508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8678" name="Rectangle 6"/>
          <p:cNvSpPr>
            <a:spLocks/>
          </p:cNvSpPr>
          <p:nvPr/>
        </p:nvSpPr>
        <p:spPr bwMode="auto">
          <a:xfrm>
            <a:off x="398138" y="4593355"/>
            <a:ext cx="2222500" cy="1529647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S2 {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 double v;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[2];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 char c;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} a[10];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C09AE5-1DF9-4FDD-A055-3633C5B7E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629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Freeform 1"/>
          <p:cNvSpPr>
            <a:spLocks/>
          </p:cNvSpPr>
          <p:nvPr/>
        </p:nvSpPr>
        <p:spPr bwMode="auto">
          <a:xfrm>
            <a:off x="6561568" y="1490771"/>
            <a:ext cx="4445000" cy="812800"/>
          </a:xfrm>
          <a:custGeom>
            <a:avLst/>
            <a:gdLst/>
            <a:ahLst/>
            <a:cxnLst>
              <a:cxn ang="0">
                <a:pos x="6171" y="338"/>
              </a:cxn>
              <a:cxn ang="0">
                <a:pos x="0" y="21600"/>
              </a:cxn>
              <a:cxn ang="0">
                <a:pos x="21600" y="21600"/>
              </a:cxn>
              <a:cxn ang="0">
                <a:pos x="15552" y="0"/>
              </a:cxn>
              <a:cxn ang="0">
                <a:pos x="6171" y="338"/>
              </a:cxn>
              <a:cxn ang="0">
                <a:pos x="6171" y="338"/>
              </a:cxn>
            </a:cxnLst>
            <a:rect l="0" t="0" r="r" b="b"/>
            <a:pathLst>
              <a:path w="21600" h="21600">
                <a:moveTo>
                  <a:pt x="6171" y="338"/>
                </a:moveTo>
                <a:lnTo>
                  <a:pt x="0" y="21600"/>
                </a:lnTo>
                <a:lnTo>
                  <a:pt x="21600" y="21600"/>
                </a:lnTo>
                <a:lnTo>
                  <a:pt x="15552" y="0"/>
                </a:lnTo>
                <a:lnTo>
                  <a:pt x="6171" y="338"/>
                </a:lnTo>
                <a:close/>
                <a:moveTo>
                  <a:pt x="6171" y="338"/>
                </a:moveTo>
              </a:path>
            </a:pathLst>
          </a:custGeom>
          <a:solidFill>
            <a:srgbClr val="E6E6E6"/>
          </a:solidFill>
          <a:ln w="381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Accessing Array Elements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idx="1"/>
          </p:nvPr>
        </p:nvSpPr>
        <p:spPr>
          <a:xfrm>
            <a:off x="607595" y="3040172"/>
            <a:ext cx="6429375" cy="3316178"/>
          </a:xfrm>
          <a:ln/>
        </p:spPr>
        <p:txBody>
          <a:bodyPr>
            <a:normAutofit fontScale="925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(S3)=12</a:t>
            </a:r>
            <a:r>
              <a:rPr lang="en-US" dirty="0"/>
              <a:t>, including padding</a:t>
            </a:r>
          </a:p>
          <a:p>
            <a:pPr lvl="1"/>
            <a:endParaRPr lang="en-US" dirty="0"/>
          </a:p>
          <a:p>
            <a:r>
              <a:rPr lang="en-US" dirty="0"/>
              <a:t>Compute array offset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12*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j</a:t>
            </a:r>
            <a:r>
              <a:rPr lang="en-US" dirty="0"/>
              <a:t> is at offset 8 within structure</a:t>
            </a:r>
          </a:p>
          <a:p>
            <a:pPr lvl="1"/>
            <a:endParaRPr lang="en-US" dirty="0"/>
          </a:p>
          <a:p>
            <a:r>
              <a:rPr lang="en-US" dirty="0"/>
              <a:t>Assembly contains displacement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a+8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52450" lvl="1"/>
            <a:r>
              <a:rPr lang="en-US" dirty="0"/>
              <a:t>Compile-time constant resolved during linking</a:t>
            </a:r>
          </a:p>
        </p:txBody>
      </p:sp>
      <p:sp>
        <p:nvSpPr>
          <p:cNvPr id="29702" name="Rectangle 6"/>
          <p:cNvSpPr>
            <a:spLocks/>
          </p:cNvSpPr>
          <p:nvPr/>
        </p:nvSpPr>
        <p:spPr bwMode="auto">
          <a:xfrm>
            <a:off x="955358" y="1109771"/>
            <a:ext cx="2222500" cy="15240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>
                <a:latin typeface="Courier New" pitchFamily="49" charset="0"/>
                <a:cs typeface="Courier New" pitchFamily="49" charset="0"/>
                <a:sym typeface="Courier New Bold" charset="0"/>
              </a:rPr>
              <a:t>struct S3 {</a:t>
            </a:r>
            <a:endParaRPr lang="en-US" b="1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>
                <a:latin typeface="Courier New" pitchFamily="49" charset="0"/>
                <a:cs typeface="Courier New" pitchFamily="49" charset="0"/>
                <a:sym typeface="Courier New Bold" charset="0"/>
              </a:rPr>
              <a:t>  short i;</a:t>
            </a:r>
            <a:endParaRPr lang="en-US" b="1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>
                <a:latin typeface="Courier New" pitchFamily="49" charset="0"/>
                <a:cs typeface="Courier New" pitchFamily="49" charset="0"/>
                <a:sym typeface="Courier New Bold" charset="0"/>
              </a:rPr>
              <a:t>  float v;</a:t>
            </a:r>
            <a:endParaRPr lang="en-US" b="1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>
                <a:latin typeface="Courier New" pitchFamily="49" charset="0"/>
                <a:cs typeface="Courier New" pitchFamily="49" charset="0"/>
                <a:sym typeface="Courier New Bold" charset="0"/>
              </a:rPr>
              <a:t>  short j;</a:t>
            </a:r>
            <a:endParaRPr lang="en-US" b="1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>
                <a:latin typeface="Courier New" pitchFamily="49" charset="0"/>
                <a:cs typeface="Courier New" pitchFamily="49" charset="0"/>
                <a:sym typeface="Courier New Bold" charset="0"/>
              </a:rPr>
              <a:t>} a[10];</a:t>
            </a:r>
          </a:p>
        </p:txBody>
      </p:sp>
      <p:sp>
        <p:nvSpPr>
          <p:cNvPr id="29703" name="Rectangle 7"/>
          <p:cNvSpPr>
            <a:spLocks/>
          </p:cNvSpPr>
          <p:nvPr/>
        </p:nvSpPr>
        <p:spPr bwMode="auto">
          <a:xfrm>
            <a:off x="7082693" y="3651424"/>
            <a:ext cx="3289300" cy="1117600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short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get_j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(int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idx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a[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idx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].j;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9704" name="Rectangle 8"/>
          <p:cNvSpPr>
            <a:spLocks/>
          </p:cNvSpPr>
          <p:nvPr/>
        </p:nvSpPr>
        <p:spPr bwMode="auto">
          <a:xfrm>
            <a:off x="7082693" y="5167595"/>
            <a:ext cx="4660900" cy="863600"/>
          </a:xfrm>
          <a:prstGeom prst="rect">
            <a:avLst/>
          </a:prstGeom>
          <a:solidFill>
            <a:srgbClr val="9CE0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114300" algn="l"/>
                <a:tab pos="114300" algn="l"/>
                <a:tab pos="114300" algn="l"/>
              </a:tabLst>
            </a:pP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# %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idx</a:t>
            </a:r>
            <a:endParaRPr lang="en-US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>
              <a:tabLst>
                <a:tab pos="114300" algn="l"/>
                <a:tab pos="114300" algn="l"/>
                <a:tab pos="114300" algn="l"/>
              </a:tabLst>
            </a:pP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(%rdi,%rdi,2),%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rax</a:t>
            </a: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# 3*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idx</a:t>
            </a:r>
            <a:endParaRPr lang="en-US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>
              <a:tabLst>
                <a:tab pos="114300" algn="l"/>
                <a:tab pos="114300" algn="l"/>
                <a:tab pos="114300" algn="l"/>
              </a:tabLst>
            </a:pP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movzwl</a:t>
            </a:r>
            <a:r>
              <a:rPr lang="en-US" dirty="0"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 a+8(,%rax,4),%</a:t>
            </a:r>
            <a:r>
              <a:rPr lang="en-US" dirty="0" err="1"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eax</a:t>
            </a:r>
            <a:endParaRPr lang="en-US" dirty="0"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graphicFrame>
        <p:nvGraphicFramePr>
          <p:cNvPr id="2970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348181"/>
              </p:ext>
            </p:extLst>
          </p:nvPr>
        </p:nvGraphicFramePr>
        <p:xfrm>
          <a:off x="3691369" y="1109771"/>
          <a:ext cx="8329613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• • •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a[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idx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• •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 •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a+12*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idx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798" name="Group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068938"/>
              </p:ext>
            </p:extLst>
          </p:nvPr>
        </p:nvGraphicFramePr>
        <p:xfrm>
          <a:off x="4820082" y="2278171"/>
          <a:ext cx="6429375" cy="596900"/>
        </p:xfrm>
        <a:graphic>
          <a:graphicData uri="http://schemas.openxmlformats.org/drawingml/2006/table">
            <a:tbl>
              <a:tblPr/>
              <a:tblGrid>
                <a:gridCol w="24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1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37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13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4136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98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2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j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2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4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a+12*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idx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a+12*idx+8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1285DE-41FC-4429-9E6B-7249A1AF5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648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Saving Space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Autofit/>
          </a:bodyPr>
          <a:lstStyle/>
          <a:p>
            <a:r>
              <a:rPr lang="en-US" sz="2400" dirty="0"/>
              <a:t>Put large data types first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Effect: saved 4 bytes</a:t>
            </a:r>
          </a:p>
          <a:p>
            <a:pPr lvl="1"/>
            <a:endParaRPr lang="en-US" sz="2000" dirty="0"/>
          </a:p>
          <a:p>
            <a:r>
              <a:rPr lang="en-US" sz="2400" dirty="0"/>
              <a:t>C compilers cannot do this automatically!</a:t>
            </a:r>
          </a:p>
          <a:p>
            <a:pPr lvl="1"/>
            <a:r>
              <a:rPr lang="en-US" sz="2000" dirty="0"/>
              <a:t>They have to preserve field ordering</a:t>
            </a:r>
          </a:p>
          <a:p>
            <a:pPr lvl="1"/>
            <a:r>
              <a:rPr lang="en-US" sz="2000" dirty="0"/>
              <a:t>Programmers must do it manually</a:t>
            </a:r>
          </a:p>
          <a:p>
            <a:pPr lvl="1"/>
            <a:r>
              <a:rPr lang="en-US" sz="2000" dirty="0"/>
              <a:t>Other languages aren’t bound to preserve ordering. Rust may reorder for you</a:t>
            </a:r>
          </a:p>
        </p:txBody>
      </p:sp>
      <p:sp>
        <p:nvSpPr>
          <p:cNvPr id="27653" name="Rectangle 5"/>
          <p:cNvSpPr>
            <a:spLocks/>
          </p:cNvSpPr>
          <p:nvPr/>
        </p:nvSpPr>
        <p:spPr bwMode="auto">
          <a:xfrm>
            <a:off x="944613" y="1581721"/>
            <a:ext cx="3748302" cy="1625724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S4 {</a:t>
            </a:r>
            <a:endParaRPr lang="en-US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  <a:endParaRPr lang="en-US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char d;</a:t>
            </a:r>
            <a:endParaRPr lang="en-US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  <p:sp>
        <p:nvSpPr>
          <p:cNvPr id="27654" name="Rectangle 6"/>
          <p:cNvSpPr>
            <a:spLocks/>
          </p:cNvSpPr>
          <p:nvPr/>
        </p:nvSpPr>
        <p:spPr bwMode="auto">
          <a:xfrm>
            <a:off x="5792847" y="1598808"/>
            <a:ext cx="2538414" cy="1627312"/>
          </a:xfrm>
          <a:prstGeom prst="rect">
            <a:avLst/>
          </a:prstGeom>
          <a:solidFill>
            <a:srgbClr val="FFFEB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struct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S5 {</a:t>
            </a:r>
            <a:endParaRPr lang="en-US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char c;</a:t>
            </a:r>
          </a:p>
          <a:p>
            <a:pPr algn="l"/>
            <a:r>
              <a:rPr lang="en-US" b="1" dirty="0"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char d;</a:t>
            </a:r>
            <a:endParaRPr lang="en-US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} *p;</a:t>
            </a:r>
          </a:p>
        </p:txBody>
      </p:sp>
      <p:sp>
        <p:nvSpPr>
          <p:cNvPr id="27655" name="AutoShape 7"/>
          <p:cNvSpPr>
            <a:spLocks/>
          </p:cNvSpPr>
          <p:nvPr/>
        </p:nvSpPr>
        <p:spPr bwMode="auto">
          <a:xfrm>
            <a:off x="4934087" y="2161744"/>
            <a:ext cx="617587" cy="50143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21D10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0B45D80-5BA7-4645-A583-4FFD973EDC36}"/>
              </a:ext>
            </a:extLst>
          </p:cNvPr>
          <p:cNvGrpSpPr/>
          <p:nvPr/>
        </p:nvGrpSpPr>
        <p:grpSpPr>
          <a:xfrm>
            <a:off x="906728" y="3517204"/>
            <a:ext cx="3786187" cy="381000"/>
            <a:chOff x="7949565" y="1921141"/>
            <a:chExt cx="3786187" cy="381000"/>
          </a:xfrm>
        </p:grpSpPr>
        <p:sp>
          <p:nvSpPr>
            <p:cNvPr id="12" name="Rectangle 7"/>
            <p:cNvSpPr>
              <a:spLocks/>
            </p:cNvSpPr>
            <p:nvPr/>
          </p:nvSpPr>
          <p:spPr bwMode="auto">
            <a:xfrm>
              <a:off x="7949565" y="1921141"/>
              <a:ext cx="317500" cy="381000"/>
            </a:xfrm>
            <a:prstGeom prst="rect">
              <a:avLst/>
            </a:prstGeom>
            <a:solidFill>
              <a:srgbClr val="F6F5BD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2000">
                  <a:latin typeface="Courier New" pitchFamily="49" charset="0"/>
                  <a:cs typeface="Courier New" pitchFamily="49" charset="0"/>
                  <a:sym typeface="Courier New Bold" charset="0"/>
                </a:rPr>
                <a:t>c</a:t>
              </a:r>
            </a:p>
          </p:txBody>
        </p:sp>
        <p:sp>
          <p:nvSpPr>
            <p:cNvPr id="13" name="Rectangle 8"/>
            <p:cNvSpPr>
              <a:spLocks/>
            </p:cNvSpPr>
            <p:nvPr/>
          </p:nvSpPr>
          <p:spPr bwMode="auto">
            <a:xfrm>
              <a:off x="9219565" y="1921141"/>
              <a:ext cx="1270000" cy="381000"/>
            </a:xfrm>
            <a:prstGeom prst="rect">
              <a:avLst/>
            </a:prstGeom>
            <a:solidFill>
              <a:srgbClr val="D5F1C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2000" dirty="0" err="1">
                  <a:latin typeface="Courier New" pitchFamily="49" charset="0"/>
                  <a:cs typeface="Courier New" pitchFamily="49" charset="0"/>
                  <a:sym typeface="Courier New Bold" charset="0"/>
                </a:rPr>
                <a:t>i</a:t>
              </a:r>
              <a:endParaRPr lang="en-US" sz="2000" dirty="0">
                <a:latin typeface="Courier New" pitchFamily="49" charset="0"/>
                <a:cs typeface="Courier New" pitchFamily="49" charset="0"/>
                <a:sym typeface="Courier New Bold" charset="0"/>
              </a:endParaRPr>
            </a:p>
          </p:txBody>
        </p:sp>
        <p:sp>
          <p:nvSpPr>
            <p:cNvPr id="15" name="Rectangle 11"/>
            <p:cNvSpPr>
              <a:spLocks/>
            </p:cNvSpPr>
            <p:nvPr/>
          </p:nvSpPr>
          <p:spPr bwMode="auto">
            <a:xfrm>
              <a:off x="8267065" y="1921141"/>
              <a:ext cx="952500" cy="381000"/>
            </a:xfrm>
            <a:prstGeom prst="rect">
              <a:avLst/>
            </a:prstGeom>
            <a:solidFill>
              <a:srgbClr val="B2B2B2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600" dirty="0">
                  <a:solidFill>
                    <a:srgbClr val="FFFFFF"/>
                  </a:solidFill>
                  <a:latin typeface="Calibri Bold Italic" charset="0"/>
                  <a:ea typeface="Calibri Bold Italic" charset="0"/>
                  <a:cs typeface="Calibri Bold Italic" charset="0"/>
                  <a:sym typeface="Calibri Bold Italic" charset="0"/>
                </a:rPr>
                <a:t>3 bytes</a:t>
              </a:r>
            </a:p>
          </p:txBody>
        </p:sp>
        <p:sp>
          <p:nvSpPr>
            <p:cNvPr id="16" name="Rectangle 7"/>
            <p:cNvSpPr>
              <a:spLocks/>
            </p:cNvSpPr>
            <p:nvPr/>
          </p:nvSpPr>
          <p:spPr bwMode="auto">
            <a:xfrm>
              <a:off x="10465752" y="1921141"/>
              <a:ext cx="317500" cy="381000"/>
            </a:xfrm>
            <a:prstGeom prst="rect">
              <a:avLst/>
            </a:prstGeom>
            <a:solidFill>
              <a:srgbClr val="F6F5BD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latin typeface="Courier New" pitchFamily="49" charset="0"/>
                  <a:cs typeface="Courier New" pitchFamily="49" charset="0"/>
                  <a:sym typeface="Courier New Bold" charset="0"/>
                </a:rPr>
                <a:t>d</a:t>
              </a:r>
            </a:p>
          </p:txBody>
        </p:sp>
        <p:sp>
          <p:nvSpPr>
            <p:cNvPr id="17" name="Rectangle 11"/>
            <p:cNvSpPr>
              <a:spLocks/>
            </p:cNvSpPr>
            <p:nvPr/>
          </p:nvSpPr>
          <p:spPr bwMode="auto">
            <a:xfrm>
              <a:off x="10783252" y="1921141"/>
              <a:ext cx="952500" cy="381000"/>
            </a:xfrm>
            <a:prstGeom prst="rect">
              <a:avLst/>
            </a:prstGeom>
            <a:solidFill>
              <a:srgbClr val="B2B2B2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600" dirty="0">
                  <a:solidFill>
                    <a:srgbClr val="FFFFFF"/>
                  </a:solidFill>
                  <a:latin typeface="Calibri Bold Italic" charset="0"/>
                  <a:ea typeface="Calibri Bold Italic" charset="0"/>
                  <a:cs typeface="Calibri Bold Italic" charset="0"/>
                  <a:sym typeface="Calibri Bold Italic" charset="0"/>
                </a:rPr>
                <a:t>3 bytes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3C6F69B-42CD-4897-B611-E29DB8D3367A}"/>
              </a:ext>
            </a:extLst>
          </p:cNvPr>
          <p:cNvGrpSpPr/>
          <p:nvPr/>
        </p:nvGrpSpPr>
        <p:grpSpPr>
          <a:xfrm>
            <a:off x="5792847" y="3479104"/>
            <a:ext cx="2538414" cy="381000"/>
            <a:chOff x="7951152" y="2497205"/>
            <a:chExt cx="2538414" cy="381000"/>
          </a:xfrm>
        </p:grpSpPr>
        <p:sp>
          <p:nvSpPr>
            <p:cNvPr id="18" name="Rectangle 7"/>
            <p:cNvSpPr>
              <a:spLocks/>
            </p:cNvSpPr>
            <p:nvPr/>
          </p:nvSpPr>
          <p:spPr bwMode="auto">
            <a:xfrm>
              <a:off x="9208452" y="2497205"/>
              <a:ext cx="317500" cy="381000"/>
            </a:xfrm>
            <a:prstGeom prst="rect">
              <a:avLst/>
            </a:prstGeom>
            <a:solidFill>
              <a:srgbClr val="F6F5BD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2000">
                  <a:latin typeface="Courier New" pitchFamily="49" charset="0"/>
                  <a:cs typeface="Courier New" pitchFamily="49" charset="0"/>
                  <a:sym typeface="Courier New Bold" charset="0"/>
                </a:rPr>
                <a:t>c</a:t>
              </a:r>
            </a:p>
          </p:txBody>
        </p:sp>
        <p:sp>
          <p:nvSpPr>
            <p:cNvPr id="19" name="Rectangle 8"/>
            <p:cNvSpPr>
              <a:spLocks/>
            </p:cNvSpPr>
            <p:nvPr/>
          </p:nvSpPr>
          <p:spPr bwMode="auto">
            <a:xfrm>
              <a:off x="7951152" y="2497205"/>
              <a:ext cx="1270000" cy="381000"/>
            </a:xfrm>
            <a:prstGeom prst="rect">
              <a:avLst/>
            </a:prstGeom>
            <a:solidFill>
              <a:srgbClr val="D5F1CF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2000" dirty="0" err="1">
                  <a:latin typeface="Courier New" pitchFamily="49" charset="0"/>
                  <a:cs typeface="Courier New" pitchFamily="49" charset="0"/>
                  <a:sym typeface="Courier New Bold" charset="0"/>
                </a:rPr>
                <a:t>i</a:t>
              </a:r>
              <a:endParaRPr lang="en-US" sz="2000" dirty="0">
                <a:latin typeface="Courier New" pitchFamily="49" charset="0"/>
                <a:cs typeface="Courier New" pitchFamily="49" charset="0"/>
                <a:sym typeface="Courier New Bold" charset="0"/>
              </a:endParaRPr>
            </a:p>
          </p:txBody>
        </p:sp>
        <p:sp>
          <p:nvSpPr>
            <p:cNvPr id="21" name="Rectangle 7"/>
            <p:cNvSpPr>
              <a:spLocks/>
            </p:cNvSpPr>
            <p:nvPr/>
          </p:nvSpPr>
          <p:spPr bwMode="auto">
            <a:xfrm>
              <a:off x="9475152" y="2497205"/>
              <a:ext cx="317500" cy="381000"/>
            </a:xfrm>
            <a:prstGeom prst="rect">
              <a:avLst/>
            </a:prstGeom>
            <a:solidFill>
              <a:srgbClr val="F6F5BD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2000" dirty="0">
                  <a:latin typeface="Courier New" pitchFamily="49" charset="0"/>
                  <a:cs typeface="Courier New" pitchFamily="49" charset="0"/>
                  <a:sym typeface="Courier New Bold" charset="0"/>
                </a:rPr>
                <a:t>d</a:t>
              </a:r>
            </a:p>
          </p:txBody>
        </p:sp>
        <p:sp>
          <p:nvSpPr>
            <p:cNvPr id="22" name="Rectangle 11"/>
            <p:cNvSpPr>
              <a:spLocks/>
            </p:cNvSpPr>
            <p:nvPr/>
          </p:nvSpPr>
          <p:spPr bwMode="auto">
            <a:xfrm>
              <a:off x="9792653" y="2497205"/>
              <a:ext cx="696913" cy="381000"/>
            </a:xfrm>
            <a:prstGeom prst="rect">
              <a:avLst/>
            </a:prstGeom>
            <a:solidFill>
              <a:srgbClr val="B2B2B2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pPr algn="ctr"/>
              <a:r>
                <a:rPr lang="en-US" sz="1400" dirty="0">
                  <a:solidFill>
                    <a:srgbClr val="FFFFFF"/>
                  </a:solidFill>
                  <a:latin typeface="Calibri Bold Italic" charset="0"/>
                  <a:ea typeface="Calibri Bold Italic" charset="0"/>
                  <a:cs typeface="Calibri Bold Italic" charset="0"/>
                  <a:sym typeface="Calibri Bold Italic" charset="0"/>
                </a:rPr>
                <a:t>2 bytes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96BEDF-8F16-4F9C-B76F-A738BEA1A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045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E34D8-9FF5-4DA7-A457-645452A7F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D6D33-E5B2-4C8B-9100-DAB778E51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total size of this struct?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{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short a;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int b;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char* c[3];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char d;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4B316-0D65-4BA3-9AB9-865AE5B7A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558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E34D8-9FF5-4DA7-A457-645452A7F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D6D33-E5B2-4C8B-9100-DAB778E51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total size of this struct?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{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short a;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int b;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char* c[3];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char d;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4B316-0D65-4BA3-9AB9-865AE5B7A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2BDB7B-5C54-4FEE-83E3-452370AB2AE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865393" y="1143000"/>
            <a:ext cx="5719015" cy="50292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2 bytes for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  (2 bytes for padding)</a:t>
            </a:r>
          </a:p>
          <a:p>
            <a:pPr marL="0" indent="0">
              <a:buNone/>
            </a:pPr>
            <a:r>
              <a:rPr lang="en-US" dirty="0"/>
              <a:t>4 bytes for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(no padding needed, 8-aligned)</a:t>
            </a:r>
            <a:br>
              <a:rPr lang="en-US" dirty="0"/>
            </a:br>
            <a:r>
              <a:rPr lang="en-US" dirty="0"/>
              <a:t>24 bytes for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  (no padding needed, 1-aligned)</a:t>
            </a:r>
            <a:br>
              <a:rPr lang="en-US" dirty="0"/>
            </a:br>
            <a:r>
              <a:rPr lang="en-US" dirty="0"/>
              <a:t>1 byte for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(7 bytes padding after struct)  </a:t>
            </a:r>
          </a:p>
          <a:p>
            <a:pPr marL="0" indent="0">
              <a:buNone/>
            </a:pPr>
            <a:r>
              <a:rPr lang="en-US" dirty="0"/>
              <a:t>= 40 bytes total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Could have been 32 bytes if reordered</a:t>
            </a:r>
          </a:p>
        </p:txBody>
      </p:sp>
    </p:spTree>
    <p:extLst>
      <p:ext uri="{BB962C8B-B14F-4D97-AF65-F5344CB8AC3E}">
        <p14:creationId xmlns:p14="http://schemas.microsoft.com/office/powerpoint/2010/main" val="3560013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0A71C-4B14-41A1-8082-5A6FC10F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2A15E-D975-454F-BFED-CDF0E0EFF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Bomb Lab due on Thursday (2/10)</a:t>
            </a:r>
          </a:p>
          <a:p>
            <a:pPr lvl="1"/>
            <a:r>
              <a:rPr lang="en-US" dirty="0"/>
              <a:t>Keep up the hard work on it!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Remember, it’s tricky, but not trying to trick you</a:t>
            </a:r>
          </a:p>
          <a:p>
            <a:pPr lvl="2"/>
            <a:r>
              <a:rPr lang="en-US" dirty="0"/>
              <a:t>You can trust function names to roughly do what they say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New assignments will be released on Thursday/Friday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C4091-6D50-45B0-BE77-09A071F4E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1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Structure Layout</a:t>
            </a:r>
          </a:p>
          <a:p>
            <a:endParaRPr lang="en-US" dirty="0"/>
          </a:p>
          <a:p>
            <a:r>
              <a:rPr lang="en-US" dirty="0"/>
              <a:t>Struct Padding and Alignment</a:t>
            </a:r>
          </a:p>
          <a:p>
            <a:endParaRPr lang="en-US" dirty="0"/>
          </a:p>
          <a:p>
            <a:r>
              <a:rPr lang="en-US" b="1" dirty="0"/>
              <a:t>Unions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2274185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E6C21-8CA2-8F41-A600-5E29BC015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FF856-A8A9-5649-9D54-8DCAC77B4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306772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Structs = combine multiple pieces of data into one</a:t>
            </a:r>
          </a:p>
          <a:p>
            <a:pPr lvl="1"/>
            <a:r>
              <a:rPr lang="en-US" dirty="0"/>
              <a:t>Think: “all of the above”</a:t>
            </a:r>
          </a:p>
          <a:p>
            <a:endParaRPr lang="en-US" dirty="0"/>
          </a:p>
          <a:p>
            <a:r>
              <a:rPr lang="en-US" dirty="0"/>
              <a:t>Unions = choose between multiple different kinds of data</a:t>
            </a:r>
          </a:p>
          <a:p>
            <a:pPr lvl="1"/>
            <a:r>
              <a:rPr lang="en-US" dirty="0"/>
              <a:t>Think: “any of the above”</a:t>
            </a:r>
          </a:p>
          <a:p>
            <a:endParaRPr lang="en-US" dirty="0"/>
          </a:p>
          <a:p>
            <a:r>
              <a:rPr lang="en-US" dirty="0"/>
              <a:t>Typically used in conjunction with a struct: </a:t>
            </a:r>
            <a:r>
              <a:rPr lang="en-US" i="1" dirty="0"/>
              <a:t>variants</a:t>
            </a:r>
          </a:p>
          <a:p>
            <a:pPr lvl="1"/>
            <a:r>
              <a:rPr lang="en-US" dirty="0"/>
              <a:t>That tells us which branch of</a:t>
            </a:r>
            <a:br>
              <a:rPr lang="en-US" dirty="0"/>
            </a:br>
            <a:r>
              <a:rPr lang="en-US" dirty="0"/>
              <a:t>the union is used</a:t>
            </a:r>
          </a:p>
          <a:p>
            <a:pPr lvl="1"/>
            <a:r>
              <a:rPr lang="en-US" dirty="0"/>
              <a:t>E.g.,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which_kind</a:t>
            </a:r>
            <a:r>
              <a:rPr lang="en-US" dirty="0"/>
              <a:t> of 0 to mean</a:t>
            </a:r>
            <a:br>
              <a:rPr lang="en-US" dirty="0"/>
            </a:br>
            <a:r>
              <a:rPr lang="en-US" dirty="0"/>
              <a:t>sandwich meal, 1 for pizza, etc.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DD8C1728-0C39-904F-A96C-12C3858D5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7519" y="4697435"/>
            <a:ext cx="3050171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/>
            <a:r>
              <a:rPr lang="en-US" b="1" dirty="0">
                <a:latin typeface="Courier New" pitchFamily="49" charset="0"/>
              </a:rPr>
              <a:t>typedef struct {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int </a:t>
            </a:r>
            <a:r>
              <a:rPr lang="en-US" b="1" dirty="0" err="1">
                <a:latin typeface="Courier New" pitchFamily="49" charset="0"/>
              </a:rPr>
              <a:t>n_pieces_bread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char *toppings[2];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float </a:t>
            </a:r>
            <a:r>
              <a:rPr lang="en-US" b="1" dirty="0" err="1">
                <a:latin typeface="Courier New" pitchFamily="49" charset="0"/>
              </a:rPr>
              <a:t>mayo_ounces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} </a:t>
            </a:r>
            <a:r>
              <a:rPr lang="en-US" b="1" dirty="0" err="1">
                <a:latin typeface="Courier New" pitchFamily="49" charset="0"/>
              </a:rPr>
              <a:t>Sandwich_t</a:t>
            </a:r>
            <a:r>
              <a:rPr lang="en-US" b="1" dirty="0">
                <a:latin typeface="Courier New" pitchFamily="49" charset="0"/>
              </a:rPr>
              <a:t>;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F6C67827-48CC-A74A-A76A-3135465C3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7518" y="2944417"/>
            <a:ext cx="3050172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/>
            <a:r>
              <a:rPr lang="en-US" b="1" dirty="0">
                <a:latin typeface="Courier New" pitchFamily="49" charset="0"/>
              </a:rPr>
              <a:t>typedef union {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</a:rPr>
              <a:t>Sandwich_t</a:t>
            </a:r>
            <a:r>
              <a:rPr lang="en-US" b="1" dirty="0">
                <a:latin typeface="Courier New" pitchFamily="49" charset="0"/>
              </a:rPr>
              <a:t> s;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</a:rPr>
              <a:t>Pizza_t</a:t>
            </a:r>
            <a:r>
              <a:rPr lang="en-US" b="1" dirty="0">
                <a:latin typeface="Courier New" pitchFamily="49" charset="0"/>
              </a:rPr>
              <a:t> p;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</a:rPr>
              <a:t>Burrito_t</a:t>
            </a:r>
            <a:r>
              <a:rPr lang="en-US" b="1" dirty="0">
                <a:latin typeface="Courier New" pitchFamily="49" charset="0"/>
              </a:rPr>
              <a:t> b;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} </a:t>
            </a:r>
            <a:r>
              <a:rPr lang="en-US" b="1" dirty="0" err="1">
                <a:latin typeface="Courier New" pitchFamily="49" charset="0"/>
              </a:rPr>
              <a:t>MealKind_t</a:t>
            </a:r>
            <a:r>
              <a:rPr lang="en-US" b="1" dirty="0">
                <a:latin typeface="Courier New" pitchFamily="49" charset="0"/>
              </a:rPr>
              <a:t>;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0FFD4228-7936-1B46-9834-578AC3B22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7518" y="914400"/>
            <a:ext cx="3050172" cy="17517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/>
            <a:r>
              <a:rPr lang="en-US" b="1" dirty="0">
                <a:latin typeface="Courier New" pitchFamily="49" charset="0"/>
              </a:rPr>
              <a:t>typedef struct {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char </a:t>
            </a:r>
            <a:r>
              <a:rPr lang="en-US" b="1" dirty="0" err="1">
                <a:latin typeface="Courier New" pitchFamily="49" charset="0"/>
              </a:rPr>
              <a:t>which_kind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char </a:t>
            </a:r>
            <a:r>
              <a:rPr lang="en-US" b="1" dirty="0" err="1">
                <a:latin typeface="Courier New" pitchFamily="49" charset="0"/>
              </a:rPr>
              <a:t>n_sides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char cost;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</a:rPr>
              <a:t>MealKind_t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mk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} </a:t>
            </a:r>
            <a:r>
              <a:rPr lang="en-US" b="1" dirty="0" err="1">
                <a:latin typeface="Courier New" pitchFamily="49" charset="0"/>
              </a:rPr>
              <a:t>Meal_t</a:t>
            </a:r>
            <a:r>
              <a:rPr lang="en-US" b="1" dirty="0">
                <a:latin typeface="Courier New" pitchFamily="49" charset="0"/>
              </a:rPr>
              <a:t>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7A4AEC-F2BC-4DBC-A7ED-3C0C65B7A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635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419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allocation</a:t>
            </a:r>
          </a:p>
        </p:txBody>
      </p:sp>
      <p:sp>
        <p:nvSpPr>
          <p:cNvPr id="699395" name="Rectangle 3"/>
          <p:cNvSpPr>
            <a:spLocks noGrp="1" noChangeArrowheads="1"/>
          </p:cNvSpPr>
          <p:nvPr>
            <p:ph idx="1"/>
          </p:nvPr>
        </p:nvSpPr>
        <p:spPr>
          <a:xfrm>
            <a:off x="607595" y="1143000"/>
            <a:ext cx="7271276" cy="1652407"/>
          </a:xfrm>
          <a:noFill/>
          <a:ln/>
        </p:spPr>
        <p:txBody>
          <a:bodyPr vert="horz" lIns="90487" tIns="44450" rIns="90487" bIns="44450" rtlCol="0">
            <a:normAutofit/>
          </a:bodyPr>
          <a:lstStyle/>
          <a:p>
            <a:r>
              <a:rPr lang="en-US" sz="2400" dirty="0"/>
              <a:t>Principles</a:t>
            </a:r>
          </a:p>
          <a:p>
            <a:pPr lvl="1"/>
            <a:r>
              <a:rPr lang="en-US" sz="2000" dirty="0"/>
              <a:t>Overlay union elements</a:t>
            </a:r>
          </a:p>
          <a:p>
            <a:pPr lvl="1"/>
            <a:r>
              <a:rPr lang="en-US" sz="2000" dirty="0"/>
              <a:t>Allocate according to largest element (strictest)</a:t>
            </a:r>
          </a:p>
          <a:p>
            <a:pPr lvl="1"/>
            <a:r>
              <a:rPr lang="en-US" sz="2000" dirty="0"/>
              <a:t>Can only use one field at a time</a:t>
            </a:r>
          </a:p>
        </p:txBody>
      </p:sp>
      <p:sp>
        <p:nvSpPr>
          <p:cNvPr id="699396" name="Rectangle 4"/>
          <p:cNvSpPr>
            <a:spLocks noChangeArrowheads="1"/>
          </p:cNvSpPr>
          <p:nvPr/>
        </p:nvSpPr>
        <p:spPr bwMode="auto">
          <a:xfrm>
            <a:off x="622648" y="4770027"/>
            <a:ext cx="2209800" cy="147478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/>
            <a:r>
              <a:rPr lang="en-US" b="1" dirty="0">
                <a:latin typeface="Courier New" pitchFamily="49" charset="0"/>
              </a:rPr>
              <a:t>union U1 {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char c;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[2];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double v;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} up;</a:t>
            </a:r>
          </a:p>
        </p:txBody>
      </p:sp>
      <p:sp>
        <p:nvSpPr>
          <p:cNvPr id="699405" name="Rectangle 13"/>
          <p:cNvSpPr>
            <a:spLocks noChangeArrowheads="1"/>
          </p:cNvSpPr>
          <p:nvPr/>
        </p:nvSpPr>
        <p:spPr bwMode="auto">
          <a:xfrm>
            <a:off x="607595" y="2896907"/>
            <a:ext cx="2214563" cy="147478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/>
            <a:r>
              <a:rPr lang="en-US" b="1" dirty="0">
                <a:latin typeface="Courier New" pitchFamily="49" charset="0"/>
              </a:rPr>
              <a:t>struct S1 {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char c;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int 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[2];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double v;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} </a:t>
            </a:r>
            <a:r>
              <a:rPr lang="en-US" b="1" dirty="0" err="1">
                <a:latin typeface="Courier New" pitchFamily="49" charset="0"/>
              </a:rPr>
              <a:t>sp</a:t>
            </a:r>
            <a:r>
              <a:rPr lang="en-US" b="1" dirty="0">
                <a:latin typeface="Courier New" pitchFamily="49" charset="0"/>
              </a:rPr>
              <a:t>;</a:t>
            </a:r>
          </a:p>
        </p:txBody>
      </p:sp>
      <p:graphicFrame>
        <p:nvGraphicFramePr>
          <p:cNvPr id="26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996286"/>
              </p:ext>
            </p:extLst>
          </p:nvPr>
        </p:nvGraphicFramePr>
        <p:xfrm>
          <a:off x="3214936" y="3253301"/>
          <a:ext cx="8647113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3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4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sp+0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sp+4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sp+8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sp+16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sp+24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Group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916917"/>
              </p:ext>
            </p:extLst>
          </p:nvPr>
        </p:nvGraphicFramePr>
        <p:xfrm>
          <a:off x="3214936" y="4804802"/>
          <a:ext cx="3175000" cy="1549400"/>
        </p:xfrm>
        <a:graphic>
          <a:graphicData uri="http://schemas.openxmlformats.org/drawingml/2006/table">
            <a:tbl>
              <a:tblPr/>
              <a:tblGrid>
                <a:gridCol w="31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7 bytes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[0]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up+0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up+4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up+8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 bwMode="auto">
          <a:xfrm flipV="1">
            <a:off x="2915358" y="5517442"/>
            <a:ext cx="533799" cy="3498"/>
          </a:xfrm>
          <a:prstGeom prst="straightConnector1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8367005" y="1143000"/>
            <a:ext cx="2920030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alibri" pitchFamily="34" charset="0"/>
              </a:rPr>
              <a:t>Structs</a:t>
            </a:r>
            <a:r>
              <a:rPr lang="en-US" dirty="0">
                <a:latin typeface="Calibri" pitchFamily="34" charset="0"/>
              </a:rPr>
              <a:t>: </a:t>
            </a:r>
            <a:r>
              <a:rPr lang="en-US" i="1" dirty="0">
                <a:latin typeface="Calibri" pitchFamily="34" charset="0"/>
              </a:rPr>
              <a:t>All</a:t>
            </a:r>
            <a:r>
              <a:rPr lang="en-US" dirty="0">
                <a:latin typeface="Calibri" pitchFamily="34" charset="0"/>
              </a:rPr>
              <a:t> of the above,</a:t>
            </a:r>
          </a:p>
          <a:p>
            <a:r>
              <a:rPr lang="en-US" dirty="0">
                <a:latin typeface="Calibri" pitchFamily="34" charset="0"/>
              </a:rPr>
              <a:t>together, one after the other.</a:t>
            </a:r>
            <a:br>
              <a:rPr lang="en-US" dirty="0">
                <a:latin typeface="Calibri" pitchFamily="34" charset="0"/>
              </a:rPr>
            </a:br>
            <a:endParaRPr lang="en-US" dirty="0">
              <a:latin typeface="Calibri" pitchFamily="34" charset="0"/>
            </a:endParaRPr>
          </a:p>
          <a:p>
            <a:r>
              <a:rPr lang="en-US" b="1" dirty="0">
                <a:latin typeface="Calibri" pitchFamily="34" charset="0"/>
              </a:rPr>
              <a:t>Unions</a:t>
            </a:r>
            <a:r>
              <a:rPr lang="en-US" dirty="0">
                <a:latin typeface="Calibri" pitchFamily="34" charset="0"/>
              </a:rPr>
              <a:t>: </a:t>
            </a:r>
            <a:r>
              <a:rPr lang="en-US" i="1" dirty="0">
                <a:latin typeface="Calibri" pitchFamily="34" charset="0"/>
              </a:rPr>
              <a:t>One</a:t>
            </a:r>
            <a:r>
              <a:rPr lang="en-US" dirty="0">
                <a:latin typeface="Calibri" pitchFamily="34" charset="0"/>
              </a:rPr>
              <a:t> of the above,</a:t>
            </a:r>
          </a:p>
          <a:p>
            <a:r>
              <a:rPr lang="en-US" dirty="0">
                <a:latin typeface="Calibri" pitchFamily="34" charset="0"/>
              </a:rPr>
              <a:t>you pick the one you want.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3BC0EE-ED8D-44C4-8406-80BA87712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1C0E798-42A3-434B-AC43-0AB98DAE61D7}"/>
              </a:ext>
            </a:extLst>
          </p:cNvPr>
          <p:cNvCxnSpPr/>
          <p:nvPr/>
        </p:nvCxnSpPr>
        <p:spPr bwMode="auto">
          <a:xfrm flipV="1">
            <a:off x="2948036" y="3436746"/>
            <a:ext cx="533799" cy="3498"/>
          </a:xfrm>
          <a:prstGeom prst="straightConnector1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Rectangle 3">
            <a:extLst>
              <a:ext uri="{FF2B5EF4-FFF2-40B4-BE49-F238E27FC236}">
                <a16:creationId xmlns:a16="http://schemas.microsoft.com/office/drawing/2014/main" id="{5EA53B86-1C4D-4953-A53A-D6C4D7ACD1DD}"/>
              </a:ext>
            </a:extLst>
          </p:cNvPr>
          <p:cNvSpPr txBox="1">
            <a:spLocks noChangeArrowheads="1"/>
          </p:cNvSpPr>
          <p:nvPr/>
        </p:nvSpPr>
        <p:spPr>
          <a:xfrm>
            <a:off x="6424309" y="4644301"/>
            <a:ext cx="5156086" cy="1652407"/>
          </a:xfrm>
          <a:prstGeom prst="rect">
            <a:avLst/>
          </a:prstGeom>
          <a:noFill/>
          <a:ln/>
        </p:spPr>
        <p:txBody>
          <a:bodyPr vert="horz" lIns="90487" tIns="44450" rIns="90487" bIns="4445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Union: same bits, different contexts</a:t>
            </a:r>
          </a:p>
          <a:p>
            <a:pPr lvl="1"/>
            <a:r>
              <a:rPr lang="en-US" sz="2000" dirty="0"/>
              <a:t>8 bytes are allocated for the union</a:t>
            </a:r>
          </a:p>
          <a:p>
            <a:pPr lvl="1"/>
            <a:r>
              <a:rPr lang="en-US" sz="2000" dirty="0"/>
              <a:t>Can be interpreted as any member</a:t>
            </a:r>
          </a:p>
          <a:p>
            <a:pPr lvl="1"/>
            <a:r>
              <a:rPr lang="en-US" sz="2000" dirty="0"/>
              <a:t>Changing one member will change some bits of the others</a:t>
            </a:r>
          </a:p>
        </p:txBody>
      </p:sp>
    </p:spTree>
    <p:extLst>
      <p:ext uri="{BB962C8B-B14F-4D97-AF65-F5344CB8AC3E}">
        <p14:creationId xmlns:p14="http://schemas.microsoft.com/office/powerpoint/2010/main" val="12928000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419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allocation</a:t>
            </a:r>
          </a:p>
        </p:txBody>
      </p:sp>
      <p:sp>
        <p:nvSpPr>
          <p:cNvPr id="699395" name="Rectangle 3"/>
          <p:cNvSpPr>
            <a:spLocks noGrp="1" noChangeArrowheads="1"/>
          </p:cNvSpPr>
          <p:nvPr>
            <p:ph idx="1"/>
          </p:nvPr>
        </p:nvSpPr>
        <p:spPr>
          <a:xfrm>
            <a:off x="607595" y="1143000"/>
            <a:ext cx="7271276" cy="1652407"/>
          </a:xfrm>
          <a:noFill/>
          <a:ln/>
        </p:spPr>
        <p:txBody>
          <a:bodyPr vert="horz" lIns="90487" tIns="44450" rIns="90487" bIns="44450" rtlCol="0">
            <a:normAutofit/>
          </a:bodyPr>
          <a:lstStyle/>
          <a:p>
            <a:r>
              <a:rPr lang="en-US" sz="2400" dirty="0"/>
              <a:t>Principles</a:t>
            </a:r>
          </a:p>
          <a:p>
            <a:pPr lvl="1"/>
            <a:r>
              <a:rPr lang="en-US" sz="2000" dirty="0"/>
              <a:t>Overlay union elements</a:t>
            </a:r>
          </a:p>
          <a:p>
            <a:pPr lvl="1"/>
            <a:r>
              <a:rPr lang="en-US" sz="2000" dirty="0"/>
              <a:t>Allocate according to largest element (strictest)</a:t>
            </a:r>
          </a:p>
          <a:p>
            <a:pPr lvl="1"/>
            <a:r>
              <a:rPr lang="en-US" sz="2000" dirty="0"/>
              <a:t>Can only use one field at a time</a:t>
            </a:r>
          </a:p>
        </p:txBody>
      </p:sp>
      <p:sp>
        <p:nvSpPr>
          <p:cNvPr id="699396" name="Rectangle 4"/>
          <p:cNvSpPr>
            <a:spLocks noChangeArrowheads="1"/>
          </p:cNvSpPr>
          <p:nvPr/>
        </p:nvSpPr>
        <p:spPr bwMode="auto">
          <a:xfrm>
            <a:off x="622648" y="4770027"/>
            <a:ext cx="2209800" cy="147478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/>
            <a:r>
              <a:rPr lang="en-US" b="1" dirty="0">
                <a:latin typeface="Courier New" pitchFamily="49" charset="0"/>
              </a:rPr>
              <a:t>union U1 {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char c;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[2];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double v;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} up;</a:t>
            </a:r>
          </a:p>
        </p:txBody>
      </p:sp>
      <p:sp>
        <p:nvSpPr>
          <p:cNvPr id="699405" name="Rectangle 13"/>
          <p:cNvSpPr>
            <a:spLocks noChangeArrowheads="1"/>
          </p:cNvSpPr>
          <p:nvPr/>
        </p:nvSpPr>
        <p:spPr bwMode="auto">
          <a:xfrm>
            <a:off x="607595" y="2896907"/>
            <a:ext cx="2214563" cy="147478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/>
            <a:r>
              <a:rPr lang="en-US" b="1" dirty="0">
                <a:latin typeface="Courier New" pitchFamily="49" charset="0"/>
              </a:rPr>
              <a:t>struct S1 {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char c;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int 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[2];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double v;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} </a:t>
            </a:r>
            <a:r>
              <a:rPr lang="en-US" b="1" dirty="0" err="1">
                <a:latin typeface="Courier New" pitchFamily="49" charset="0"/>
              </a:rPr>
              <a:t>sp</a:t>
            </a:r>
            <a:r>
              <a:rPr lang="en-US" b="1" dirty="0">
                <a:latin typeface="Courier New" pitchFamily="49" charset="0"/>
              </a:rPr>
              <a:t>;</a:t>
            </a:r>
          </a:p>
        </p:txBody>
      </p:sp>
      <p:graphicFrame>
        <p:nvGraphicFramePr>
          <p:cNvPr id="26" name="Group 7"/>
          <p:cNvGraphicFramePr>
            <a:graphicFrameLocks noGrp="1"/>
          </p:cNvGraphicFramePr>
          <p:nvPr/>
        </p:nvGraphicFramePr>
        <p:xfrm>
          <a:off x="3214936" y="3253301"/>
          <a:ext cx="8647113" cy="762000"/>
        </p:xfrm>
        <a:graphic>
          <a:graphicData uri="http://schemas.openxmlformats.org/drawingml/2006/table">
            <a:tbl>
              <a:tblPr/>
              <a:tblGrid>
                <a:gridCol w="320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3976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639763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3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[0]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4 bytes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sp+0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sp+4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sp+8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sp+16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sp+24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Group 111"/>
          <p:cNvGraphicFramePr>
            <a:graphicFrameLocks noGrp="1"/>
          </p:cNvGraphicFramePr>
          <p:nvPr/>
        </p:nvGraphicFramePr>
        <p:xfrm>
          <a:off x="3214936" y="4804802"/>
          <a:ext cx="3175000" cy="1549400"/>
        </p:xfrm>
        <a:graphic>
          <a:graphicData uri="http://schemas.openxmlformats.org/drawingml/2006/table">
            <a:tbl>
              <a:tblPr/>
              <a:tblGrid>
                <a:gridCol w="31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 Bold Italic" charset="0"/>
                          <a:ea typeface="Calibri Bold Italic" charset="0"/>
                          <a:cs typeface="Calibri Bold Italic" charset="0"/>
                          <a:sym typeface="Calibri Bold Italic" charset="0"/>
                        </a:rPr>
                        <a:t>7 bytes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[0]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[1]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up+0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up+4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up+8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689513" y="4442578"/>
            <a:ext cx="4771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Quiz: If we had 3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err="1">
                <a:latin typeface="Calibri" pitchFamily="34" charset="0"/>
              </a:rPr>
              <a:t>s</a:t>
            </a:r>
            <a:r>
              <a:rPr lang="en-US" sz="2400" dirty="0">
                <a:latin typeface="Calibri" pitchFamily="34" charset="0"/>
              </a:rPr>
              <a:t> in that array, how much space would the union take?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89513" y="5758568"/>
            <a:ext cx="4646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Answer: 16 bytes (8-byte aligned)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2915358" y="5517442"/>
            <a:ext cx="533799" cy="3498"/>
          </a:xfrm>
          <a:prstGeom prst="straightConnector1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8367005" y="1143000"/>
            <a:ext cx="2920030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alibri" pitchFamily="34" charset="0"/>
              </a:rPr>
              <a:t>Structs</a:t>
            </a:r>
            <a:r>
              <a:rPr lang="en-US" dirty="0">
                <a:latin typeface="Calibri" pitchFamily="34" charset="0"/>
              </a:rPr>
              <a:t>: </a:t>
            </a:r>
            <a:r>
              <a:rPr lang="en-US" i="1" dirty="0">
                <a:latin typeface="Calibri" pitchFamily="34" charset="0"/>
              </a:rPr>
              <a:t>All</a:t>
            </a:r>
            <a:r>
              <a:rPr lang="en-US" dirty="0">
                <a:latin typeface="Calibri" pitchFamily="34" charset="0"/>
              </a:rPr>
              <a:t> of the above,</a:t>
            </a:r>
          </a:p>
          <a:p>
            <a:r>
              <a:rPr lang="en-US" dirty="0">
                <a:latin typeface="Calibri" pitchFamily="34" charset="0"/>
              </a:rPr>
              <a:t>together, one after the other.</a:t>
            </a:r>
            <a:br>
              <a:rPr lang="en-US" dirty="0">
                <a:latin typeface="Calibri" pitchFamily="34" charset="0"/>
              </a:rPr>
            </a:br>
            <a:endParaRPr lang="en-US" dirty="0">
              <a:latin typeface="Calibri" pitchFamily="34" charset="0"/>
            </a:endParaRPr>
          </a:p>
          <a:p>
            <a:r>
              <a:rPr lang="en-US" b="1" dirty="0">
                <a:latin typeface="Calibri" pitchFamily="34" charset="0"/>
              </a:rPr>
              <a:t>Unions</a:t>
            </a:r>
            <a:r>
              <a:rPr lang="en-US" dirty="0">
                <a:latin typeface="Calibri" pitchFamily="34" charset="0"/>
              </a:rPr>
              <a:t>: </a:t>
            </a:r>
            <a:r>
              <a:rPr lang="en-US" i="1" dirty="0">
                <a:latin typeface="Calibri" pitchFamily="34" charset="0"/>
              </a:rPr>
              <a:t>One</a:t>
            </a:r>
            <a:r>
              <a:rPr lang="en-US" dirty="0">
                <a:latin typeface="Calibri" pitchFamily="34" charset="0"/>
              </a:rPr>
              <a:t> of the above,</a:t>
            </a:r>
          </a:p>
          <a:p>
            <a:r>
              <a:rPr lang="en-US" dirty="0">
                <a:latin typeface="Calibri" pitchFamily="34" charset="0"/>
              </a:rPr>
              <a:t>you pick the one you want.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3BC0EE-ED8D-44C4-8406-80BA87712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1C0E798-42A3-434B-AC43-0AB98DAE61D7}"/>
              </a:ext>
            </a:extLst>
          </p:cNvPr>
          <p:cNvCxnSpPr/>
          <p:nvPr/>
        </p:nvCxnSpPr>
        <p:spPr bwMode="auto">
          <a:xfrm flipV="1">
            <a:off x="2948036" y="3436746"/>
            <a:ext cx="533799" cy="3498"/>
          </a:xfrm>
          <a:prstGeom prst="straightConnector1">
            <a:avLst/>
          </a:prstGeom>
          <a:noFill/>
          <a:ln w="1270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22403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/>
          </p:cNvSpPr>
          <p:nvPr/>
        </p:nvSpPr>
        <p:spPr bwMode="auto">
          <a:xfrm>
            <a:off x="967558" y="914400"/>
            <a:ext cx="2527300" cy="1323975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typedef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union {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float f;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unsigned u;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}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bit_float_t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sp>
        <p:nvSpPr>
          <p:cNvPr id="32772" name="Rectangle 4"/>
          <p:cNvSpPr>
            <a:spLocks/>
          </p:cNvSpPr>
          <p:nvPr/>
        </p:nvSpPr>
        <p:spPr bwMode="auto">
          <a:xfrm>
            <a:off x="967558" y="2621723"/>
            <a:ext cx="4641304" cy="1455606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unsigned float2bit(float f) {</a:t>
            </a:r>
            <a:endParaRPr lang="en-US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bit_float_t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temp;</a:t>
            </a:r>
            <a:endParaRPr lang="en-US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temp.f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= f;</a:t>
            </a:r>
            <a:endParaRPr lang="en-US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temp.u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32773" name="Rectangle 5"/>
          <p:cNvSpPr>
            <a:spLocks/>
          </p:cNvSpPr>
          <p:nvPr/>
        </p:nvSpPr>
        <p:spPr bwMode="auto">
          <a:xfrm>
            <a:off x="967558" y="4236689"/>
            <a:ext cx="4641304" cy="1812925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r>
              <a:rPr lang="cs-CZ" dirty="0">
                <a:latin typeface="Courier New" pitchFamily="49" charset="0"/>
                <a:cs typeface="Courier New" pitchFamily="49" charset="0"/>
                <a:sym typeface="Courier New Bold" charset="0"/>
              </a:rPr>
              <a:t>  # </a:t>
            </a:r>
            <a:r>
              <a:rPr lang="cs-CZ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procedure</a:t>
            </a:r>
            <a:r>
              <a:rPr lang="cs-CZ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with</a:t>
            </a:r>
            <a:r>
              <a:rPr lang="cs-CZ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float</a:t>
            </a:r>
            <a:r>
              <a:rPr lang="cs-CZ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arg</a:t>
            </a:r>
            <a:endParaRPr lang="cs-CZ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r>
              <a:rPr lang="cs-CZ" dirty="0">
                <a:latin typeface="Courier New" pitchFamily="49" charset="0"/>
                <a:cs typeface="Courier New" pitchFamily="49" charset="0"/>
                <a:sym typeface="Courier New Bold" charset="0"/>
              </a:rPr>
              <a:t>  # arg1 </a:t>
            </a:r>
            <a:r>
              <a:rPr lang="cs-CZ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passed</a:t>
            </a:r>
            <a:r>
              <a:rPr lang="cs-CZ" dirty="0">
                <a:latin typeface="Courier New" pitchFamily="49" charset="0"/>
                <a:cs typeface="Courier New" pitchFamily="49" charset="0"/>
                <a:sym typeface="Courier New Bold" charset="0"/>
              </a:rPr>
              <a:t> in %xmm0</a:t>
            </a:r>
          </a:p>
          <a:p>
            <a:r>
              <a:rPr lang="cs-CZ" dirty="0">
                <a:latin typeface="Courier New" pitchFamily="49" charset="0"/>
                <a:cs typeface="Courier New" pitchFamily="49" charset="0"/>
                <a:sym typeface="Courier New Bold" charset="0"/>
              </a:rPr>
              <a:t>  # </a:t>
            </a:r>
            <a:r>
              <a:rPr lang="cs-CZ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movss</a:t>
            </a:r>
            <a:r>
              <a:rPr lang="cs-CZ" dirty="0"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cs-CZ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move</a:t>
            </a:r>
            <a:r>
              <a:rPr lang="cs-CZ" dirty="0">
                <a:latin typeface="Courier New" pitchFamily="49" charset="0"/>
                <a:cs typeface="Courier New" pitchFamily="49" charset="0"/>
                <a:sym typeface="Courier New Bold" charset="0"/>
              </a:rPr>
              <a:t> single-</a:t>
            </a:r>
            <a:r>
              <a:rPr lang="cs-CZ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precision</a:t>
            </a:r>
            <a:endParaRPr lang="cs-CZ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r>
              <a:rPr lang="cs-CZ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cs-CZ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movss</a:t>
            </a:r>
            <a:r>
              <a:rPr lang="cs-CZ" dirty="0">
                <a:latin typeface="Courier New" pitchFamily="49" charset="0"/>
                <a:cs typeface="Courier New" pitchFamily="49" charset="0"/>
                <a:sym typeface="Courier New Bold" charset="0"/>
              </a:rPr>
              <a:t> %xmm0, -4(%</a:t>
            </a:r>
            <a:r>
              <a:rPr lang="cs-CZ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cs-CZ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r>
              <a:rPr lang="cs-CZ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cs-CZ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cs-CZ" dirty="0">
                <a:latin typeface="Courier New" pitchFamily="49" charset="0"/>
                <a:cs typeface="Courier New" pitchFamily="49" charset="0"/>
                <a:sym typeface="Courier New Bold" charset="0"/>
              </a:rPr>
              <a:t> -4(%</a:t>
            </a:r>
            <a:r>
              <a:rPr lang="cs-CZ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cs-CZ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cs-CZ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eax</a:t>
            </a:r>
            <a:endParaRPr lang="cs-CZ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r>
              <a:rPr lang="cs-CZ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Using union to access bit patterns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F60380-DE3F-4A65-823B-3E4DE70B2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p:graphicFrame>
        <p:nvGraphicFramePr>
          <p:cNvPr id="32777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025128"/>
              </p:ext>
            </p:extLst>
          </p:nvPr>
        </p:nvGraphicFramePr>
        <p:xfrm>
          <a:off x="3703862" y="1017414"/>
          <a:ext cx="1905000" cy="1143000"/>
        </p:xfrm>
        <a:graphic>
          <a:graphicData uri="http://schemas.openxmlformats.org/drawingml/2006/table">
            <a:tbl>
              <a:tblPr/>
              <a:tblGrid>
                <a:gridCol w="31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7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u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D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ヒラギノ角ゴ ProN W6" charset="0"/>
                        <a:cs typeface="Courier New" pitchFamily="49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  <a:sym typeface="Courier New Bold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54D84AF-59B4-41CD-A239-B3D98794AC96}"/>
              </a:ext>
            </a:extLst>
          </p:cNvPr>
          <p:cNvSpPr txBox="1">
            <a:spLocks/>
          </p:cNvSpPr>
          <p:nvPr/>
        </p:nvSpPr>
        <p:spPr>
          <a:xfrm>
            <a:off x="5999967" y="914400"/>
            <a:ext cx="5580428" cy="51352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Store union using one type &amp; access it with another one</a:t>
            </a:r>
          </a:p>
          <a:p>
            <a:pPr lvl="1"/>
            <a:endParaRPr lang="en-US" sz="2000" dirty="0"/>
          </a:p>
          <a:p>
            <a:r>
              <a:rPr lang="en-US" sz="2400" dirty="0"/>
              <a:t>Get direct access to bit representation of float</a:t>
            </a:r>
          </a:p>
          <a:p>
            <a:pPr lvl="1"/>
            <a:endParaRPr lang="en-US" sz="2000" dirty="0"/>
          </a:p>
          <a:p>
            <a:r>
              <a:rPr lang="en-US" sz="2400" dirty="0"/>
              <a:t>float2bit generates bit pattern from float</a:t>
            </a:r>
          </a:p>
          <a:p>
            <a:pPr lvl="1"/>
            <a:r>
              <a:rPr lang="en-US" sz="2000" dirty="0"/>
              <a:t>NOT the same as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(unsigned) f</a:t>
            </a:r>
            <a:r>
              <a:rPr lang="en-US" sz="2000" dirty="0"/>
              <a:t> !</a:t>
            </a:r>
          </a:p>
          <a:p>
            <a:pPr lvl="1"/>
            <a:r>
              <a:rPr lang="en-US" sz="2000" dirty="0"/>
              <a:t>Doesn’t convert value to unsigned</a:t>
            </a:r>
          </a:p>
          <a:p>
            <a:pPr lvl="1"/>
            <a:r>
              <a:rPr lang="en-US" sz="2000" dirty="0"/>
              <a:t>Keeps the same bits but interprets them differently</a:t>
            </a:r>
          </a:p>
          <a:p>
            <a:pPr lvl="1"/>
            <a:endParaRPr lang="en-US" sz="2000" dirty="0"/>
          </a:p>
          <a:p>
            <a:r>
              <a:rPr lang="en-US" sz="2400" dirty="0"/>
              <a:t>Assembly doesn’t have type info</a:t>
            </a:r>
          </a:p>
          <a:p>
            <a:pPr lvl="1"/>
            <a:r>
              <a:rPr lang="en-US" sz="2000" dirty="0"/>
              <a:t>Just moves the bytes</a:t>
            </a:r>
          </a:p>
        </p:txBody>
      </p:sp>
    </p:spTree>
    <p:extLst>
      <p:ext uri="{BB962C8B-B14F-4D97-AF65-F5344CB8AC3E}">
        <p14:creationId xmlns:p14="http://schemas.microsoft.com/office/powerpoint/2010/main" val="327371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4"/>
          <p:cNvSpPr>
            <a:spLocks/>
          </p:cNvSpPr>
          <p:nvPr/>
        </p:nvSpPr>
        <p:spPr bwMode="auto">
          <a:xfrm>
            <a:off x="1919536" y="2276872"/>
            <a:ext cx="3898900" cy="1816100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unsigned float2bit(float f) {</a:t>
            </a:r>
          </a:p>
          <a:p>
            <a:r>
              <a:rPr lang="en-US" dirty="0"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unsigned *p;</a:t>
            </a:r>
          </a:p>
          <a:p>
            <a:r>
              <a:rPr lang="en-US" dirty="0"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p = (unsigned *) &amp;f;</a:t>
            </a:r>
          </a:p>
          <a:p>
            <a:r>
              <a:rPr lang="en-US" dirty="0"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return *p;</a:t>
            </a:r>
            <a:endParaRPr lang="en-US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Access to Bit Pattern Non-Solution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E492EA-F9F8-46B3-81C8-99127EC11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6168008" y="2420888"/>
            <a:ext cx="4032448" cy="10156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cs typeface="Calibri"/>
              </a:rPr>
              <a:t>Undefined behavior in C.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cs typeface="Calibri"/>
              </a:rPr>
              <a:t>Don’t do that.</a:t>
            </a:r>
          </a:p>
        </p:txBody>
      </p:sp>
    </p:spTree>
    <p:extLst>
      <p:ext uri="{BB962C8B-B14F-4D97-AF65-F5344CB8AC3E}">
        <p14:creationId xmlns:p14="http://schemas.microsoft.com/office/powerpoint/2010/main" val="11161689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en-US" dirty="0">
                <a:ea typeface="Calibri" charset="0"/>
                <a:cs typeface="Calibri" charset="0"/>
                <a:sym typeface="Calibri" charset="0"/>
              </a:rPr>
              <a:t>Byte ordering revisited</a:t>
            </a:r>
            <a:endParaRPr lang="en-US" dirty="0"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33796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 fontScale="92500" lnSpcReduction="20000"/>
          </a:bodyPr>
          <a:lstStyle/>
          <a:p>
            <a:pPr marL="215900" indent="-215900">
              <a:spcBef>
                <a:spcPct val="0"/>
              </a:spcBef>
            </a:pPr>
            <a:r>
              <a:rPr lang="en-US" dirty="0">
                <a:ea typeface="Calibri" charset="0"/>
                <a:cs typeface="Calibri" charset="0"/>
              </a:rPr>
              <a:t>Idea</a:t>
            </a:r>
            <a:endParaRPr lang="en-US" dirty="0"/>
          </a:p>
          <a:p>
            <a:pPr lvl="1"/>
            <a:r>
              <a:rPr lang="en-US" dirty="0"/>
              <a:t>Words/long words/quad words stored in memory as 2/4/8 consecutive bytes</a:t>
            </a:r>
          </a:p>
          <a:p>
            <a:pPr lvl="1"/>
            <a:r>
              <a:rPr lang="en-US" dirty="0"/>
              <a:t>At which byte address in memory is the most (least) significant byte stored?</a:t>
            </a:r>
          </a:p>
          <a:p>
            <a:pPr lvl="1"/>
            <a:r>
              <a:rPr lang="en-US" dirty="0"/>
              <a:t>Can cause problems when exchanging binary data between machines</a:t>
            </a:r>
          </a:p>
          <a:p>
            <a:pPr lvl="1"/>
            <a:endParaRPr lang="en-US" dirty="0"/>
          </a:p>
          <a:p>
            <a:pPr marL="215900" indent="-215900"/>
            <a:r>
              <a:rPr lang="en-US" dirty="0">
                <a:ea typeface="Calibri" charset="0"/>
                <a:cs typeface="Calibri" charset="0"/>
              </a:rPr>
              <a:t>Little Endian</a:t>
            </a:r>
            <a:endParaRPr lang="en-US" dirty="0"/>
          </a:p>
          <a:p>
            <a:pPr lvl="1"/>
            <a:r>
              <a:rPr lang="en-US" dirty="0"/>
              <a:t>Least significant byte has lowest address</a:t>
            </a:r>
          </a:p>
          <a:p>
            <a:pPr lvl="1"/>
            <a:r>
              <a:rPr lang="en-US" dirty="0"/>
              <a:t>Intel x86(-64), ARM Android and IOS</a:t>
            </a:r>
          </a:p>
          <a:p>
            <a:pPr lvl="1"/>
            <a:endParaRPr lang="en-US" dirty="0"/>
          </a:p>
          <a:p>
            <a:r>
              <a:rPr lang="en-US" dirty="0">
                <a:ea typeface="Calibri" charset="0"/>
                <a:cs typeface="Calibri" charset="0"/>
              </a:rPr>
              <a:t>Big Endian</a:t>
            </a:r>
            <a:endParaRPr lang="en-US" dirty="0"/>
          </a:p>
          <a:p>
            <a:pPr lvl="1"/>
            <a:r>
              <a:rPr lang="en-US" dirty="0"/>
              <a:t>Most significant byte has lowest address</a:t>
            </a:r>
          </a:p>
          <a:p>
            <a:pPr lvl="1"/>
            <a:r>
              <a:rPr lang="en-US" dirty="0"/>
              <a:t>Sun/Sparc, Networks</a:t>
            </a:r>
          </a:p>
          <a:p>
            <a:endParaRPr lang="en-US" dirty="0"/>
          </a:p>
          <a:p>
            <a:r>
              <a:rPr lang="en-US" dirty="0"/>
              <a:t>Have to worry about it when working with unions!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32093D-4599-4B41-856F-EA17D4A29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844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Byte Ordering Example</a:t>
            </a:r>
            <a:endParaRPr lang="en-US" dirty="0">
              <a:latin typeface="Calibri" charset="0"/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81ACD6-AF22-48A0-81C7-8A2910FB5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  <p:sp>
        <p:nvSpPr>
          <p:cNvPr id="35844" name="Rectangle 4"/>
          <p:cNvSpPr>
            <a:spLocks/>
          </p:cNvSpPr>
          <p:nvPr/>
        </p:nvSpPr>
        <p:spPr bwMode="auto">
          <a:xfrm>
            <a:off x="1225698" y="2289224"/>
            <a:ext cx="9736591" cy="4249688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700" dirty="0">
                <a:latin typeface="Courier New" pitchFamily="49" charset="0"/>
                <a:cs typeface="Courier New" pitchFamily="49" charset="0"/>
                <a:sym typeface="Courier New Bold" charset="0"/>
              </a:rPr>
              <a:t>for (int j = 0; j &lt; 8; </a:t>
            </a:r>
            <a:r>
              <a:rPr lang="en-US" sz="17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j++</a:t>
            </a:r>
            <a:r>
              <a:rPr lang="en-US" sz="1700" dirty="0"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  <a:endParaRPr lang="en-US" sz="17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7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17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dw.c</a:t>
            </a:r>
            <a:r>
              <a:rPr lang="en-US" sz="1700" dirty="0">
                <a:latin typeface="Courier New" pitchFamily="49" charset="0"/>
                <a:cs typeface="Courier New" pitchFamily="49" charset="0"/>
                <a:sym typeface="Courier New Bold" charset="0"/>
              </a:rPr>
              <a:t>[j] = 0xf0 + j;</a:t>
            </a:r>
          </a:p>
          <a:p>
            <a:pPr algn="l"/>
            <a:r>
              <a:rPr lang="en-US" sz="1700" dirty="0"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}</a:t>
            </a:r>
            <a:endParaRPr lang="en-US" sz="1700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endParaRPr lang="en-US" sz="1700" dirty="0"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7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printf</a:t>
            </a:r>
            <a:r>
              <a:rPr lang="en-US" sz="1700" dirty="0">
                <a:latin typeface="Courier New" pitchFamily="49" charset="0"/>
                <a:cs typeface="Courier New" pitchFamily="49" charset="0"/>
                <a:sym typeface="Courier New Bold" charset="0"/>
              </a:rPr>
              <a:t>("Chars 0-7 ==  [0x%x, 0x%x, 0x%x, 0x%x, 0x%x, 0x%x, 0x%x, 0x%x]\n",</a:t>
            </a:r>
            <a:endParaRPr lang="en-US" sz="17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7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dw.c[0], dw.c[1], dw.c[2], dw.c[3],</a:t>
            </a:r>
            <a:endParaRPr lang="en-US" sz="17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7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dw.c[4], dw.c[5], dw.c[6], dw.c[7]);</a:t>
            </a:r>
            <a:endParaRPr lang="en-US" sz="17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endParaRPr lang="en-US" sz="1700" dirty="0"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7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printf</a:t>
            </a:r>
            <a:r>
              <a:rPr lang="en-US" sz="1700" dirty="0">
                <a:latin typeface="Courier New" pitchFamily="49" charset="0"/>
                <a:cs typeface="Courier New" pitchFamily="49" charset="0"/>
                <a:sym typeface="Courier New Bold" charset="0"/>
              </a:rPr>
              <a:t>("Shorts 0-3 == [0x%x, 0x%x, 0x%x, 0x%x]\n",</a:t>
            </a:r>
            <a:endParaRPr lang="en-US" sz="17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7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dw.s[0], dw.s[1], dw.s[2], dw.s[3]);</a:t>
            </a:r>
            <a:endParaRPr lang="en-US" sz="17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endParaRPr lang="en-US" sz="1700" dirty="0"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7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printf</a:t>
            </a:r>
            <a:r>
              <a:rPr lang="en-US" sz="1700" dirty="0">
                <a:latin typeface="Courier New" pitchFamily="49" charset="0"/>
                <a:cs typeface="Courier New" pitchFamily="49" charset="0"/>
                <a:sym typeface="Courier New Bold" charset="0"/>
              </a:rPr>
              <a:t>("</a:t>
            </a:r>
            <a:r>
              <a:rPr lang="en-US" sz="17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Ints</a:t>
            </a:r>
            <a:r>
              <a:rPr lang="en-US" sz="1700" dirty="0">
                <a:latin typeface="Courier New" pitchFamily="49" charset="0"/>
                <a:cs typeface="Courier New" pitchFamily="49" charset="0"/>
                <a:sym typeface="Courier New Bold" charset="0"/>
              </a:rPr>
              <a:t> 0-1 == [0x%x, 0x%x]\n",</a:t>
            </a:r>
            <a:endParaRPr lang="en-US" sz="17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7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dw.i[0], dw.i[1]);</a:t>
            </a:r>
            <a:endParaRPr lang="en-US" sz="17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endParaRPr lang="en-US" sz="1700" dirty="0"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sz="17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printf("Long</a:t>
            </a:r>
            <a:r>
              <a:rPr lang="en-US" sz="1700" dirty="0">
                <a:latin typeface="Courier New" pitchFamily="49" charset="0"/>
                <a:cs typeface="Courier New" pitchFamily="49" charset="0"/>
                <a:sym typeface="Courier New Bold" charset="0"/>
              </a:rPr>
              <a:t> 0 == [0x%lx]\n",</a:t>
            </a:r>
            <a:endParaRPr lang="en-US" sz="17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sz="17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dw.l[0]);</a:t>
            </a:r>
          </a:p>
        </p:txBody>
      </p:sp>
      <p:sp>
        <p:nvSpPr>
          <p:cNvPr id="4" name="Rectangle 4"/>
          <p:cNvSpPr>
            <a:spLocks/>
          </p:cNvSpPr>
          <p:nvPr/>
        </p:nvSpPr>
        <p:spPr bwMode="auto">
          <a:xfrm>
            <a:off x="6384032" y="332656"/>
            <a:ext cx="4051300" cy="1820862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  union {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 unsigned char c[8];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 unsigned short s[4];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 unsigned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[2];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 unsigned long l[1];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  }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dw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433628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en-US" dirty="0">
                <a:ea typeface="Calibri" charset="0"/>
                <a:cs typeface="Calibri" charset="0"/>
                <a:sym typeface="Calibri" charset="0"/>
              </a:rPr>
              <a:t>Byte ordering on Little Endian</a:t>
            </a:r>
            <a:endParaRPr lang="en-US" dirty="0"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F33429-EF67-4BE2-810E-04094BF67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  <p:sp>
        <p:nvSpPr>
          <p:cNvPr id="37894" name="Rectangle 6"/>
          <p:cNvSpPr>
            <a:spLocks/>
          </p:cNvSpPr>
          <p:nvPr/>
        </p:nvSpPr>
        <p:spPr bwMode="auto">
          <a:xfrm>
            <a:off x="607595" y="3828987"/>
            <a:ext cx="3670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 dirty="0">
                <a:latin typeface="Calibri" charset="0"/>
                <a:ea typeface="Calibri" charset="0"/>
                <a:cs typeface="Calibri" charset="0"/>
                <a:sym typeface="Calibri" charset="0"/>
              </a:rPr>
              <a:t>Output:</a:t>
            </a:r>
          </a:p>
        </p:txBody>
      </p:sp>
      <p:graphicFrame>
        <p:nvGraphicFramePr>
          <p:cNvPr id="48" name="Table 47"/>
          <p:cNvGraphicFramePr>
            <a:graphicFrameLocks noGrp="1"/>
          </p:cNvGraphicFramePr>
          <p:nvPr/>
        </p:nvGraphicFramePr>
        <p:xfrm>
          <a:off x="5484393" y="1202175"/>
          <a:ext cx="6096000" cy="1854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c[7]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l[0]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9" name="Rectangle 12"/>
          <p:cNvSpPr>
            <a:spLocks/>
          </p:cNvSpPr>
          <p:nvPr/>
        </p:nvSpPr>
        <p:spPr bwMode="auto">
          <a:xfrm>
            <a:off x="5571808" y="3056375"/>
            <a:ext cx="331822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LSB</a:t>
            </a:r>
          </a:p>
        </p:txBody>
      </p:sp>
      <p:sp>
        <p:nvSpPr>
          <p:cNvPr id="52" name="Rectangle 12"/>
          <p:cNvSpPr>
            <a:spLocks/>
          </p:cNvSpPr>
          <p:nvPr/>
        </p:nvSpPr>
        <p:spPr bwMode="auto">
          <a:xfrm>
            <a:off x="11170024" y="3056375"/>
            <a:ext cx="410370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MSB</a:t>
            </a:r>
          </a:p>
        </p:txBody>
      </p:sp>
      <p:sp>
        <p:nvSpPr>
          <p:cNvPr id="53" name="Line 42"/>
          <p:cNvSpPr>
            <a:spLocks noChangeShapeType="1"/>
          </p:cNvSpPr>
          <p:nvPr/>
        </p:nvSpPr>
        <p:spPr bwMode="auto">
          <a:xfrm flipH="1" flipV="1">
            <a:off x="6006906" y="3367157"/>
            <a:ext cx="5034902" cy="10949"/>
          </a:xfrm>
          <a:prstGeom prst="line">
            <a:avLst/>
          </a:prstGeom>
          <a:noFill/>
          <a:ln w="25400" cap="flat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" name="Rectangle 4"/>
          <p:cNvSpPr>
            <a:spLocks/>
          </p:cNvSpPr>
          <p:nvPr/>
        </p:nvSpPr>
        <p:spPr bwMode="auto">
          <a:xfrm>
            <a:off x="607595" y="1202175"/>
            <a:ext cx="3155813" cy="1820862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union {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unsigned char c[8];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unsigned short s[4];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unsigned int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[2];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unsigned long l[1];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}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dw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004995" y="1218434"/>
            <a:ext cx="103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Contents</a:t>
            </a:r>
          </a:p>
        </p:txBody>
      </p:sp>
      <p:cxnSp>
        <p:nvCxnSpPr>
          <p:cNvPr id="4" name="Straight Arrow Connector 3"/>
          <p:cNvCxnSpPr>
            <a:stCxn id="2" idx="3"/>
          </p:cNvCxnSpPr>
          <p:nvPr/>
        </p:nvCxnSpPr>
        <p:spPr bwMode="auto">
          <a:xfrm>
            <a:off x="5042010" y="1403100"/>
            <a:ext cx="441633" cy="0"/>
          </a:xfrm>
          <a:prstGeom prst="straightConnector1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Rectangle 43">
            <a:extLst>
              <a:ext uri="{FF2B5EF4-FFF2-40B4-BE49-F238E27FC236}">
                <a16:creationId xmlns:a16="http://schemas.microsoft.com/office/drawing/2014/main" id="{A4A9F4D6-85B2-4B44-839E-A423A90C1E4B}"/>
              </a:ext>
            </a:extLst>
          </p:cNvPr>
          <p:cNvSpPr>
            <a:spLocks/>
          </p:cNvSpPr>
          <p:nvPr/>
        </p:nvSpPr>
        <p:spPr bwMode="auto">
          <a:xfrm>
            <a:off x="8318081" y="3347522"/>
            <a:ext cx="435115" cy="2921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Print</a:t>
            </a: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04D26C36-79CB-41F1-8FFE-7520BE79D716}"/>
              </a:ext>
            </a:extLst>
          </p:cNvPr>
          <p:cNvSpPr>
            <a:spLocks/>
          </p:cNvSpPr>
          <p:nvPr/>
        </p:nvSpPr>
        <p:spPr bwMode="auto">
          <a:xfrm>
            <a:off x="610406" y="4320506"/>
            <a:ext cx="9521736" cy="12319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" charset="0"/>
              </a:rPr>
              <a:t>Characters 0-7 == [0xf0, 0xf1, 0xf2, 0xf3, 0xf4, 0xf5, 0xf6, 0xf7]</a:t>
            </a:r>
            <a:endParaRPr lang="en-US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" charset="0"/>
              </a:rPr>
              <a:t>Shorts     0-3 == [0xf1f0, 0xf3f2, 0xf5f4, 0xf7f6]</a:t>
            </a:r>
            <a:endParaRPr lang="en-US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 err="1">
                <a:latin typeface="Courier New" pitchFamily="49" charset="0"/>
                <a:cs typeface="Courier New" pitchFamily="49" charset="0"/>
                <a:sym typeface="Courier New" charset="0"/>
              </a:rPr>
              <a:t>Ints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" charset="0"/>
              </a:rPr>
              <a:t>       0-1 == [0xf3f2f1f0, 0xf7f6f5f4]</a:t>
            </a:r>
            <a:endParaRPr lang="en-US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" charset="0"/>
              </a:rPr>
              <a:t>Long       0   == [0xf7f6f5f4f3f2f1f0]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EA6649-43FA-4585-9982-4974B05747C6}"/>
              </a:ext>
            </a:extLst>
          </p:cNvPr>
          <p:cNvSpPr txBox="1"/>
          <p:nvPr/>
        </p:nvSpPr>
        <p:spPr>
          <a:xfrm>
            <a:off x="4295843" y="210960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Views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95DE7129-6533-485A-8BEB-AA492F6D58EF}"/>
              </a:ext>
            </a:extLst>
          </p:cNvPr>
          <p:cNvSpPr/>
          <p:nvPr/>
        </p:nvSpPr>
        <p:spPr>
          <a:xfrm>
            <a:off x="5031941" y="1587767"/>
            <a:ext cx="451701" cy="1435268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98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80963" indent="-80963"/>
            <a:r>
              <a:rPr lang="en-US" dirty="0">
                <a:ea typeface="Calibri" charset="0"/>
                <a:cs typeface="Calibri" charset="0"/>
                <a:sym typeface="Calibri" charset="0"/>
              </a:rPr>
              <a:t>Byte ordering on Big Endian</a:t>
            </a:r>
            <a:endParaRPr lang="en-US" dirty="0">
              <a:ea typeface="ヒラギノ角ゴ ProN W3" charset="0"/>
              <a:cs typeface="ヒラギノ角ゴ ProN W3" charset="0"/>
              <a:sym typeface="Calibri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F33429-EF67-4BE2-810E-04094BF67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  <p:sp>
        <p:nvSpPr>
          <p:cNvPr id="37893" name="Rectangle 5"/>
          <p:cNvSpPr>
            <a:spLocks/>
          </p:cNvSpPr>
          <p:nvPr/>
        </p:nvSpPr>
        <p:spPr bwMode="auto">
          <a:xfrm>
            <a:off x="607595" y="4323927"/>
            <a:ext cx="9716276" cy="12954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" charset="0"/>
              </a:rPr>
              <a:t>Characters 0-7 == [0xf0, 0xf1, 0xf2, 0xf3, 0xf4, 0xf5, 0xf6, 0xf7]</a:t>
            </a:r>
            <a:endParaRPr lang="en-US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" charset="0"/>
              </a:rPr>
              <a:t>Shorts     0-3 == [0xf0f1, 0xf2f3, 0xf4f5, 0xf6f7]</a:t>
            </a:r>
            <a:endParaRPr lang="en-US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 err="1">
                <a:latin typeface="Courier New" pitchFamily="49" charset="0"/>
                <a:cs typeface="Courier New" pitchFamily="49" charset="0"/>
                <a:sym typeface="Courier New" charset="0"/>
              </a:rPr>
              <a:t>Ints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" charset="0"/>
              </a:rPr>
              <a:t>       0-1 == [0xf0f1f2f3, 0xf4f5f6f7]</a:t>
            </a:r>
            <a:endParaRPr lang="en-US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" charset="0"/>
              </a:rPr>
              <a:t>Long       0   == [0xf0f1f2f3f4f5f6f7]</a:t>
            </a:r>
          </a:p>
        </p:txBody>
      </p:sp>
      <p:sp>
        <p:nvSpPr>
          <p:cNvPr id="37894" name="Rectangle 6"/>
          <p:cNvSpPr>
            <a:spLocks/>
          </p:cNvSpPr>
          <p:nvPr/>
        </p:nvSpPr>
        <p:spPr bwMode="auto">
          <a:xfrm>
            <a:off x="607595" y="3828987"/>
            <a:ext cx="3670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 dirty="0">
                <a:latin typeface="Calibri" charset="0"/>
                <a:ea typeface="Calibri" charset="0"/>
                <a:cs typeface="Calibri" charset="0"/>
                <a:sym typeface="Calibri" charset="0"/>
              </a:rPr>
              <a:t>Output:</a:t>
            </a:r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568748"/>
              </p:ext>
            </p:extLst>
          </p:nvPr>
        </p:nvGraphicFramePr>
        <p:xfrm>
          <a:off x="5484393" y="1202175"/>
          <a:ext cx="6096000" cy="1854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f7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c[7]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s[3]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8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l[0]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1C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latin typeface="Courier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9" name="Rectangle 12"/>
          <p:cNvSpPr>
            <a:spLocks/>
          </p:cNvSpPr>
          <p:nvPr/>
        </p:nvSpPr>
        <p:spPr bwMode="auto">
          <a:xfrm>
            <a:off x="5483643" y="3056375"/>
            <a:ext cx="419987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MSB</a:t>
            </a:r>
          </a:p>
        </p:txBody>
      </p:sp>
      <p:sp>
        <p:nvSpPr>
          <p:cNvPr id="52" name="Rectangle 12"/>
          <p:cNvSpPr>
            <a:spLocks/>
          </p:cNvSpPr>
          <p:nvPr/>
        </p:nvSpPr>
        <p:spPr bwMode="auto">
          <a:xfrm>
            <a:off x="11242160" y="3056375"/>
            <a:ext cx="338234" cy="292388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LSB</a:t>
            </a:r>
          </a:p>
        </p:txBody>
      </p:sp>
      <p:sp>
        <p:nvSpPr>
          <p:cNvPr id="53" name="Line 42"/>
          <p:cNvSpPr>
            <a:spLocks noChangeShapeType="1"/>
          </p:cNvSpPr>
          <p:nvPr/>
        </p:nvSpPr>
        <p:spPr bwMode="auto">
          <a:xfrm flipH="1" flipV="1">
            <a:off x="6006906" y="3367157"/>
            <a:ext cx="5034902" cy="10949"/>
          </a:xfrm>
          <a:prstGeom prst="line">
            <a:avLst/>
          </a:prstGeom>
          <a:noFill/>
          <a:ln w="25400" cap="flat">
            <a:solidFill>
              <a:schemeClr val="accent2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" name="Rectangle 4"/>
          <p:cNvSpPr>
            <a:spLocks/>
          </p:cNvSpPr>
          <p:nvPr/>
        </p:nvSpPr>
        <p:spPr bwMode="auto">
          <a:xfrm>
            <a:off x="607595" y="1202175"/>
            <a:ext cx="3155813" cy="1820862"/>
          </a:xfrm>
          <a:prstGeom prst="rect">
            <a:avLst/>
          </a:prstGeom>
          <a:solidFill>
            <a:srgbClr val="FF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union {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unsigned char c[8];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unsigned short s[4];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unsigned int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[2];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unsigned long l[1];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" charset="0"/>
            </a:endParaRPr>
          </a:p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}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dw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004995" y="1218434"/>
            <a:ext cx="103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alibri" pitchFamily="34" charset="0"/>
              </a:rPr>
              <a:t>Contents</a:t>
            </a:r>
            <a:endParaRPr lang="en-US" dirty="0">
              <a:latin typeface="Calibri" pitchFamily="34" charset="0"/>
            </a:endParaRPr>
          </a:p>
        </p:txBody>
      </p:sp>
      <p:cxnSp>
        <p:nvCxnSpPr>
          <p:cNvPr id="4" name="Straight Arrow Connector 3"/>
          <p:cNvCxnSpPr>
            <a:stCxn id="2" idx="3"/>
          </p:cNvCxnSpPr>
          <p:nvPr/>
        </p:nvCxnSpPr>
        <p:spPr bwMode="auto">
          <a:xfrm>
            <a:off x="5042010" y="1403100"/>
            <a:ext cx="441633" cy="0"/>
          </a:xfrm>
          <a:prstGeom prst="straightConnector1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Rectangle 43">
            <a:extLst>
              <a:ext uri="{FF2B5EF4-FFF2-40B4-BE49-F238E27FC236}">
                <a16:creationId xmlns:a16="http://schemas.microsoft.com/office/drawing/2014/main" id="{A4A9F4D6-85B2-4B44-839E-A423A90C1E4B}"/>
              </a:ext>
            </a:extLst>
          </p:cNvPr>
          <p:cNvSpPr>
            <a:spLocks/>
          </p:cNvSpPr>
          <p:nvPr/>
        </p:nvSpPr>
        <p:spPr bwMode="auto">
          <a:xfrm>
            <a:off x="8318081" y="3347522"/>
            <a:ext cx="435115" cy="2921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4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Print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9076FD-964F-47FF-93A2-C4920850CC97}"/>
              </a:ext>
            </a:extLst>
          </p:cNvPr>
          <p:cNvSpPr txBox="1"/>
          <p:nvPr/>
        </p:nvSpPr>
        <p:spPr>
          <a:xfrm>
            <a:off x="4295843" y="210960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Views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1E4D93F8-F780-4BF1-84D8-135C0571B488}"/>
              </a:ext>
            </a:extLst>
          </p:cNvPr>
          <p:cNvSpPr/>
          <p:nvPr/>
        </p:nvSpPr>
        <p:spPr>
          <a:xfrm>
            <a:off x="5031941" y="1587767"/>
            <a:ext cx="451701" cy="1435268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21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Wrap up x86-64 assembly!</a:t>
            </a:r>
          </a:p>
          <a:p>
            <a:pPr lvl="1"/>
            <a:r>
              <a:rPr lang="en-US" dirty="0"/>
              <a:t>Discuss how structures are accessed</a:t>
            </a:r>
          </a:p>
          <a:p>
            <a:endParaRPr lang="en-US" dirty="0"/>
          </a:p>
          <a:p>
            <a:r>
              <a:rPr lang="en-US" dirty="0"/>
              <a:t>Memory layout details</a:t>
            </a:r>
          </a:p>
          <a:p>
            <a:pPr lvl="1"/>
            <a:r>
              <a:rPr lang="en-US" dirty="0"/>
              <a:t>Explore details about how structure memory is aligned</a:t>
            </a:r>
          </a:p>
          <a:p>
            <a:pPr lvl="1"/>
            <a:r>
              <a:rPr lang="en-US" dirty="0"/>
              <a:t>Introduce unions in C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Bonus: deep-dive into how processors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0E5EE-FCD3-45B8-9FC4-43D37315B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Thinking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2FA4D-6C56-4D3F-B6F9-A906F215D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We’ve covered everything we need to from assembly</a:t>
            </a:r>
          </a:p>
          <a:p>
            <a:endParaRPr lang="en-US" dirty="0"/>
          </a:p>
          <a:p>
            <a:r>
              <a:rPr lang="en-US" dirty="0"/>
              <a:t>Do we know enough to “compile” C++ in x86-64?</a:t>
            </a:r>
          </a:p>
          <a:p>
            <a:pPr lvl="1"/>
            <a:r>
              <a:rPr lang="en-US" dirty="0"/>
              <a:t>Yes!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Classes are structs</a:t>
            </a:r>
          </a:p>
          <a:p>
            <a:pPr lvl="2"/>
            <a:r>
              <a:rPr lang="en-US" dirty="0"/>
              <a:t>Likely with extra members to keep track of things</a:t>
            </a:r>
          </a:p>
          <a:p>
            <a:pPr lvl="2"/>
            <a:r>
              <a:rPr lang="en-US" dirty="0"/>
              <a:t>And function pointers as members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References are just pointers that the compiler handles for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45E58A-A9C8-4B22-A4F9-036442D69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4429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 BONUS</a:t>
            </a:r>
            <a:br>
              <a:rPr lang="en-US" dirty="0"/>
            </a:br>
            <a:r>
              <a:rPr lang="en-US" dirty="0"/>
              <a:t>Assembly to Transistors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CS213 – Intro to Computer Systems</a:t>
            </a:r>
          </a:p>
          <a:p>
            <a:r>
              <a:rPr lang="en-US" dirty="0"/>
              <a:t>Branden Ghena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St-Amour, </a:t>
            </a:r>
            <a:r>
              <a:rPr lang="en-US" sz="1600" dirty="0" err="1"/>
              <a:t>Hardavellas</a:t>
            </a:r>
            <a:r>
              <a:rPr lang="en-US" sz="1600" dirty="0"/>
              <a:t>, </a:t>
            </a:r>
            <a:r>
              <a:rPr lang="en-US" sz="1600" dirty="0" err="1"/>
              <a:t>Bustamente</a:t>
            </a:r>
            <a:r>
              <a:rPr lang="en-US" sz="1600" dirty="0"/>
              <a:t> (Northwestern), Bryant, </a:t>
            </a:r>
            <a:r>
              <a:rPr lang="en-US" sz="1600" dirty="0" err="1"/>
              <a:t>O’Hallaron</a:t>
            </a:r>
            <a:r>
              <a:rPr lang="en-US" sz="1600" dirty="0"/>
              <a:t> (CMU), Garcia, Weaver (UC Berkeley)</a:t>
            </a:r>
          </a:p>
        </p:txBody>
      </p:sp>
    </p:spTree>
    <p:extLst>
      <p:ext uri="{BB962C8B-B14F-4D97-AF65-F5344CB8AC3E}">
        <p14:creationId xmlns:p14="http://schemas.microsoft.com/office/powerpoint/2010/main" val="22289795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0E5EE-FCD3-45B8-9FC4-43D37315B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into machine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45E58A-A9C8-4B22-A4F9-036442D69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EB81D9A-2EE6-440C-8F5B-E7025BC51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7085" y="1143000"/>
            <a:ext cx="3873309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Machine code are the numerical versions of each instruction</a:t>
            </a:r>
          </a:p>
          <a:p>
            <a:pPr lvl="1"/>
            <a:endParaRPr lang="en-US" dirty="0"/>
          </a:p>
          <a:p>
            <a:r>
              <a:rPr lang="en-US" dirty="0"/>
              <a:t>Number breaks down into parts</a:t>
            </a:r>
          </a:p>
          <a:p>
            <a:pPr lvl="1"/>
            <a:r>
              <a:rPr lang="en-US" dirty="0"/>
              <a:t>Operation</a:t>
            </a:r>
          </a:p>
          <a:p>
            <a:pPr lvl="1"/>
            <a:r>
              <a:rPr lang="en-US" dirty="0"/>
              <a:t>Source</a:t>
            </a:r>
          </a:p>
          <a:p>
            <a:pPr lvl="1"/>
            <a:r>
              <a:rPr lang="en-US" dirty="0"/>
              <a:t>Destination</a:t>
            </a:r>
          </a:p>
          <a:p>
            <a:pPr lvl="1"/>
            <a:endParaRPr lang="en-US" dirty="0"/>
          </a:p>
          <a:p>
            <a:r>
              <a:rPr lang="en-US" dirty="0" err="1"/>
              <a:t>Immediates</a:t>
            </a:r>
            <a:r>
              <a:rPr lang="en-US" dirty="0"/>
              <a:t> are stored in the instruction encoding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1E974CC-A7AB-40F9-A47E-FE009F824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5" y="1142999"/>
            <a:ext cx="6441184" cy="502919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9B47D6D-3643-4747-B56F-35BF2DFE2DBD}"/>
              </a:ext>
            </a:extLst>
          </p:cNvPr>
          <p:cNvSpPr/>
          <p:nvPr/>
        </p:nvSpPr>
        <p:spPr>
          <a:xfrm>
            <a:off x="2077032" y="1449874"/>
            <a:ext cx="1881194" cy="45093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407D8A8-304B-4714-AD73-505D8DA16F58}"/>
              </a:ext>
            </a:extLst>
          </p:cNvPr>
          <p:cNvSpPr/>
          <p:nvPr/>
        </p:nvSpPr>
        <p:spPr>
          <a:xfrm>
            <a:off x="2077030" y="2207687"/>
            <a:ext cx="1881195" cy="45093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1FA73C-6360-47A5-810A-C3C97E398E02}"/>
              </a:ext>
            </a:extLst>
          </p:cNvPr>
          <p:cNvSpPr/>
          <p:nvPr/>
        </p:nvSpPr>
        <p:spPr>
          <a:xfrm>
            <a:off x="2077030" y="2978063"/>
            <a:ext cx="1355104" cy="45093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6360CA-BD38-4091-AB5D-4775D9596CBE}"/>
              </a:ext>
            </a:extLst>
          </p:cNvPr>
          <p:cNvSpPr/>
          <p:nvPr/>
        </p:nvSpPr>
        <p:spPr>
          <a:xfrm>
            <a:off x="2077029" y="3748440"/>
            <a:ext cx="1355104" cy="45093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6AE6CE-4D4D-4957-B675-F1385303FD35}"/>
              </a:ext>
            </a:extLst>
          </p:cNvPr>
          <p:cNvSpPr/>
          <p:nvPr/>
        </p:nvSpPr>
        <p:spPr>
          <a:xfrm>
            <a:off x="2077027" y="4515671"/>
            <a:ext cx="3434425" cy="45093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AA5BC0-FF93-41AF-84C4-6679AAA15F27}"/>
              </a:ext>
            </a:extLst>
          </p:cNvPr>
          <p:cNvSpPr/>
          <p:nvPr/>
        </p:nvSpPr>
        <p:spPr>
          <a:xfrm>
            <a:off x="2077029" y="5298498"/>
            <a:ext cx="565964" cy="45093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452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51A24-8CE5-4A77-87B5-2FD764BA7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code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78826-BD9F-4971-B092-3604464E6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ADD $0x4351FF23, %</a:t>
            </a:r>
            <a:r>
              <a:rPr lang="en-US" dirty="0" err="1"/>
              <a:t>rax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ADD with destination %</a:t>
            </a:r>
            <a:r>
              <a:rPr lang="en-US" dirty="0" err="1"/>
              <a:t>rax</a:t>
            </a:r>
            <a:r>
              <a:rPr lang="en-US" dirty="0"/>
              <a:t> translates into 0x05</a:t>
            </a:r>
          </a:p>
          <a:p>
            <a:pPr lvl="1"/>
            <a:r>
              <a:rPr lang="en-US" dirty="0"/>
              <a:t>Immediate is appended on to that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Machine code: 0x0523FF5143</a:t>
            </a:r>
          </a:p>
          <a:p>
            <a:pPr lvl="1"/>
            <a:endParaRPr lang="en-US" dirty="0"/>
          </a:p>
          <a:p>
            <a:r>
              <a:rPr lang="en-US" dirty="0"/>
              <a:t>Number of bytes for each instruction is variable</a:t>
            </a:r>
          </a:p>
          <a:p>
            <a:pPr lvl="1"/>
            <a:r>
              <a:rPr lang="en-US" dirty="0"/>
              <a:t>1-15 bytes depending on instruction and operands</a:t>
            </a:r>
          </a:p>
          <a:p>
            <a:pPr lvl="1"/>
            <a:endParaRPr lang="en-US" dirty="0"/>
          </a:p>
          <a:p>
            <a:r>
              <a:rPr lang="en-US" dirty="0"/>
              <a:t>Translation in complicated</a:t>
            </a:r>
          </a:p>
          <a:p>
            <a:pPr lvl="1"/>
            <a:r>
              <a:rPr lang="en-US" dirty="0"/>
              <a:t>We’re not going to do it by hand, although Attack Lab will touch it a bit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1549B-1466-49DC-A72B-ECC724804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300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663F1-BCAD-4E18-9B8F-42662DE03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instructions as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3B7AE-2245-4845-A678-02B6268EC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represent instructions as numbers?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Everything in memory is “just a number”</a:t>
            </a:r>
          </a:p>
          <a:p>
            <a:pPr lvl="1"/>
            <a:r>
              <a:rPr lang="en-US" dirty="0"/>
              <a:t>And instructions go in memory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Hardware can “decode” number to figure out what to do</a:t>
            </a:r>
          </a:p>
          <a:p>
            <a:pPr lvl="1"/>
            <a:r>
              <a:rPr lang="en-US" dirty="0"/>
              <a:t>Break number apart into bits (just like floating point)</a:t>
            </a:r>
          </a:p>
          <a:p>
            <a:pPr lvl="1"/>
            <a:r>
              <a:rPr lang="en-US" dirty="0"/>
              <a:t>Some bits pick operation</a:t>
            </a:r>
          </a:p>
          <a:p>
            <a:pPr lvl="1"/>
            <a:r>
              <a:rPr lang="en-US" dirty="0"/>
              <a:t>Some bits pick register or specify immediate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2ED5FF-A4B0-4D79-A4D8-44BEEF51B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071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C4928-FBCE-456D-9ED7-612ABE6F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Processor (in five easy steps)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EE2CA-0A82-4AF7-8A04-37FBD87B7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Reads instruction from memory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Decodes it into an Operation plus Configurations</a:t>
            </a:r>
          </a:p>
          <a:p>
            <a:pPr lvl="1"/>
            <a:r>
              <a:rPr lang="en-US" dirty="0" err="1"/>
              <a:t>Immediates</a:t>
            </a:r>
            <a:r>
              <a:rPr lang="en-US" dirty="0"/>
              <a:t>, Registers, Memory, etc.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Reads from source (based on configuration)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Executes that operation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Writes to destination (based on configuration)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1A365-4186-471D-BFD3-22D6DDE3D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240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C4928-FBCE-456D-9ED7-612ABE6F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These steps are relatively easy (we’ll skip them)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EE2CA-0A82-4AF7-8A04-37FBD87B7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Reads instruction from memory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Decodes it into an Operation plus Configurations</a:t>
            </a:r>
          </a:p>
          <a:p>
            <a:pPr lvl="1"/>
            <a:r>
              <a:rPr lang="en-US" dirty="0" err="1"/>
              <a:t>Immediates</a:t>
            </a:r>
            <a:r>
              <a:rPr lang="en-US" dirty="0"/>
              <a:t>, Registers, Memory, etc.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Reads from source (based on configuration)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Executes that operation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Writes to destination (based on configuration)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1A365-4186-471D-BFD3-22D6DDE3D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966EE1-372F-410C-A6B3-E8EE37CEE097}"/>
              </a:ext>
            </a:extLst>
          </p:cNvPr>
          <p:cNvSpPr/>
          <p:nvPr/>
        </p:nvSpPr>
        <p:spPr>
          <a:xfrm>
            <a:off x="607595" y="2029216"/>
            <a:ext cx="8260832" cy="1152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866904-4784-4966-92B2-4E2024952322}"/>
              </a:ext>
            </a:extLst>
          </p:cNvPr>
          <p:cNvSpPr/>
          <p:nvPr/>
        </p:nvSpPr>
        <p:spPr>
          <a:xfrm>
            <a:off x="484422" y="4100708"/>
            <a:ext cx="8260832" cy="1152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2425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C4928-FBCE-456D-9ED7-612ABE6F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extremely complicated for x86-64 (skip it too)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EE2CA-0A82-4AF7-8A04-37FBD87B7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Reads instruction from memory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Decodes it into an Operation plus Configurations</a:t>
            </a:r>
          </a:p>
          <a:p>
            <a:pPr lvl="1"/>
            <a:r>
              <a:rPr lang="en-US" dirty="0" err="1"/>
              <a:t>Immediates</a:t>
            </a:r>
            <a:r>
              <a:rPr lang="en-US" dirty="0"/>
              <a:t>, Registers, Memory, etc.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Reads from source (based on configuration)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Executes that operation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Writes to destination (based on configuration)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1A365-4186-471D-BFD3-22D6DDE3D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966EE1-372F-410C-A6B3-E8EE37CEE097}"/>
              </a:ext>
            </a:extLst>
          </p:cNvPr>
          <p:cNvSpPr/>
          <p:nvPr/>
        </p:nvSpPr>
        <p:spPr>
          <a:xfrm>
            <a:off x="607595" y="958850"/>
            <a:ext cx="8260832" cy="1152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866904-4784-4966-92B2-4E2024952322}"/>
              </a:ext>
            </a:extLst>
          </p:cNvPr>
          <p:cNvSpPr/>
          <p:nvPr/>
        </p:nvSpPr>
        <p:spPr>
          <a:xfrm>
            <a:off x="484422" y="3131508"/>
            <a:ext cx="8260832" cy="30406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437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C4928-FBCE-456D-9ED7-612ABE6F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talk about what execution means though!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EE2CA-0A82-4AF7-8A04-37FBD87B7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Reads instruction from memory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Decodes it into an Operation plus Configurations</a:t>
            </a:r>
          </a:p>
          <a:p>
            <a:pPr lvl="1"/>
            <a:r>
              <a:rPr lang="en-US" dirty="0" err="1"/>
              <a:t>Immediates</a:t>
            </a:r>
            <a:r>
              <a:rPr lang="en-US" dirty="0"/>
              <a:t>, Registers, Memory, etc.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Reads from source (based on configuration)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Executes that operation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Writes to destination (based on configuration)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1A365-4186-471D-BFD3-22D6DDE3D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966EE1-372F-410C-A6B3-E8EE37CEE097}"/>
              </a:ext>
            </a:extLst>
          </p:cNvPr>
          <p:cNvSpPr/>
          <p:nvPr/>
        </p:nvSpPr>
        <p:spPr>
          <a:xfrm>
            <a:off x="607595" y="958850"/>
            <a:ext cx="8260832" cy="31371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866904-4784-4966-92B2-4E2024952322}"/>
              </a:ext>
            </a:extLst>
          </p:cNvPr>
          <p:cNvSpPr/>
          <p:nvPr/>
        </p:nvSpPr>
        <p:spPr>
          <a:xfrm>
            <a:off x="484422" y="5311036"/>
            <a:ext cx="8260832" cy="8611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1483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5C431-4E56-45D4-BCF1-C870F942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</p:spPr>
        <p:txBody>
          <a:bodyPr anchor="ctr">
            <a:normAutofit/>
          </a:bodyPr>
          <a:lstStyle/>
          <a:p>
            <a:r>
              <a:rPr lang="en-US" dirty="0"/>
              <a:t>Arithmetic Logic Unit (ALU)</a:t>
            </a:r>
          </a:p>
        </p:txBody>
      </p: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BB8D6998-6F1D-431C-934C-F6EA83ABD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r>
              <a:rPr lang="en-US" dirty="0"/>
              <a:t>Piece of hardware</a:t>
            </a:r>
          </a:p>
          <a:p>
            <a:pPr lvl="1"/>
            <a:endParaRPr lang="en-US" dirty="0"/>
          </a:p>
          <a:p>
            <a:r>
              <a:rPr lang="en-US" dirty="0"/>
              <a:t>Takes in two operands</a:t>
            </a:r>
          </a:p>
          <a:p>
            <a:pPr lvl="1"/>
            <a:r>
              <a:rPr lang="en-US" dirty="0"/>
              <a:t>Source and Destination </a:t>
            </a:r>
            <a:r>
              <a:rPr lang="en-US" i="1" dirty="0"/>
              <a:t>values</a:t>
            </a:r>
          </a:p>
          <a:p>
            <a:pPr lvl="1"/>
            <a:endParaRPr lang="en-US" i="1" dirty="0"/>
          </a:p>
          <a:p>
            <a:r>
              <a:rPr lang="en-US" dirty="0"/>
              <a:t>Takes in an Opcode</a:t>
            </a:r>
          </a:p>
          <a:p>
            <a:pPr lvl="1"/>
            <a:r>
              <a:rPr lang="en-US" dirty="0"/>
              <a:t>Which operation to run</a:t>
            </a:r>
          </a:p>
          <a:p>
            <a:pPr lvl="1"/>
            <a:endParaRPr lang="en-US" dirty="0"/>
          </a:p>
          <a:p>
            <a:r>
              <a:rPr lang="en-US" dirty="0"/>
              <a:t>Performs operation and outputs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5196E0-2793-44BA-BE62-1901D3884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778C724-3839-4D76-A707-B4C23905D055}" type="slidenum">
              <a:rPr lang="en-US" smtClean="0"/>
              <a:pPr>
                <a:spcAft>
                  <a:spcPts val="600"/>
                </a:spcAft>
              </a:pPr>
              <a:t>49</a:t>
            </a:fld>
            <a:endParaRPr lang="en-US"/>
          </a:p>
        </p:txBody>
      </p:sp>
      <p:pic>
        <p:nvPicPr>
          <p:cNvPr id="1026" name="Picture 2" descr="Diagram&#10;&#10;Description automatically generated">
            <a:extLst>
              <a:ext uri="{FF2B5EF4-FFF2-40B4-BE49-F238E27FC236}">
                <a16:creationId xmlns:a16="http://schemas.microsoft.com/office/drawing/2014/main" id="{08093B6D-56B2-4B20-8B5F-0314F436A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56961" y="1954061"/>
            <a:ext cx="5740181" cy="3166068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427826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Structure Layout</a:t>
            </a:r>
          </a:p>
          <a:p>
            <a:endParaRPr lang="en-US" dirty="0"/>
          </a:p>
          <a:p>
            <a:r>
              <a:rPr lang="en-US" dirty="0"/>
              <a:t>Struct Padding and Alignment</a:t>
            </a:r>
          </a:p>
          <a:p>
            <a:endParaRPr lang="en-US" dirty="0"/>
          </a:p>
          <a:p>
            <a:r>
              <a:rPr lang="en-US" dirty="0"/>
              <a:t>Unions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358CB-3DE0-493D-9A5F-6F7736AB8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an ALU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13CF8-C3D7-4E7D-BFEC-1DB8ED554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 the basic arithmetic operations</a:t>
            </a:r>
          </a:p>
          <a:p>
            <a:pPr lvl="1"/>
            <a:r>
              <a:rPr lang="en-US" dirty="0"/>
              <a:t>Add</a:t>
            </a:r>
          </a:p>
          <a:p>
            <a:pPr lvl="1"/>
            <a:r>
              <a:rPr lang="en-US" dirty="0"/>
              <a:t>Subtract</a:t>
            </a:r>
          </a:p>
          <a:p>
            <a:pPr lvl="1"/>
            <a:r>
              <a:rPr lang="en-US" dirty="0"/>
              <a:t>Bitwise And</a:t>
            </a:r>
          </a:p>
          <a:p>
            <a:pPr lvl="1"/>
            <a:r>
              <a:rPr lang="en-US" dirty="0"/>
              <a:t>Bitwise Or</a:t>
            </a:r>
          </a:p>
          <a:p>
            <a:pPr lvl="1"/>
            <a:r>
              <a:rPr lang="en-US" dirty="0"/>
              <a:t>Bitwise </a:t>
            </a:r>
            <a:r>
              <a:rPr lang="en-US" dirty="0" err="1"/>
              <a:t>Xor</a:t>
            </a:r>
            <a:endParaRPr lang="en-US" dirty="0"/>
          </a:p>
          <a:p>
            <a:pPr lvl="1"/>
            <a:r>
              <a:rPr lang="en-US" dirty="0"/>
              <a:t>Arithmetic Shift Right</a:t>
            </a:r>
          </a:p>
          <a:p>
            <a:pPr lvl="1"/>
            <a:r>
              <a:rPr lang="en-US" dirty="0"/>
              <a:t>Logical Shift Right</a:t>
            </a:r>
          </a:p>
          <a:p>
            <a:pPr lvl="1"/>
            <a:r>
              <a:rPr lang="en-US" dirty="0"/>
              <a:t>Logical Shift Left</a:t>
            </a:r>
          </a:p>
          <a:p>
            <a:endParaRPr lang="en-US" dirty="0"/>
          </a:p>
          <a:p>
            <a:r>
              <a:rPr lang="en-US" dirty="0"/>
              <a:t>Complex operations are separate hardware</a:t>
            </a:r>
          </a:p>
          <a:p>
            <a:pPr lvl="1"/>
            <a:r>
              <a:rPr lang="en-US" dirty="0"/>
              <a:t>Multiply, Divide, Anything floating point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52A4D1-1B98-4E1C-A242-C6113AC2A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312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6CB1C-5EA2-469F-BED2-764242044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86100"/>
            <a:ext cx="10972799" cy="685800"/>
          </a:xfrm>
        </p:spPr>
        <p:txBody>
          <a:bodyPr/>
          <a:lstStyle/>
          <a:p>
            <a:pPr algn="ctr"/>
            <a:r>
              <a:rPr lang="en-US" dirty="0"/>
              <a:t>Let’s zoom 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B3E388-FB28-4C88-9DD3-9F9F0948F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884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AB5AB-8004-48DB-B511-3B330A632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an ALU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82E6F-EB81-4237-854E-2AE391AAA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8385" y="1143000"/>
            <a:ext cx="4902009" cy="5029200"/>
          </a:xfrm>
        </p:spPr>
        <p:txBody>
          <a:bodyPr/>
          <a:lstStyle/>
          <a:p>
            <a:r>
              <a:rPr lang="en-US" dirty="0"/>
              <a:t>Input values go into separate hardware blocks for each operation</a:t>
            </a:r>
          </a:p>
          <a:p>
            <a:endParaRPr lang="en-US" dirty="0"/>
          </a:p>
          <a:p>
            <a:r>
              <a:rPr lang="en-US" dirty="0"/>
              <a:t>Every operation occurs in parallel, simultaneously</a:t>
            </a:r>
          </a:p>
          <a:p>
            <a:pPr lvl="1"/>
            <a:r>
              <a:rPr lang="en-US" dirty="0"/>
              <a:t>We are in hardware so this is essentially free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FB657E-7C89-419A-BD89-921AC4188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2236631-FE72-4713-AC8D-19A707D9A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95" y="1143000"/>
            <a:ext cx="5638117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4B953E-8F56-4564-9257-F2060A6727D7}"/>
              </a:ext>
            </a:extLst>
          </p:cNvPr>
          <p:cNvSpPr txBox="1"/>
          <p:nvPr/>
        </p:nvSpPr>
        <p:spPr>
          <a:xfrm>
            <a:off x="404472" y="2708846"/>
            <a:ext cx="1352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ALU Inputs</a:t>
            </a:r>
          </a:p>
        </p:txBody>
      </p:sp>
    </p:spTree>
    <p:extLst>
      <p:ext uri="{BB962C8B-B14F-4D97-AF65-F5344CB8AC3E}">
        <p14:creationId xmlns:p14="http://schemas.microsoft.com/office/powerpoint/2010/main" val="9318017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E03C1-5886-4881-A8A2-1A37E3245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an ALU – selecting the correct output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0416C9-B124-4A8F-AD23-CB9484DC2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0625C94-F838-45BD-BE2B-498FF341D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95" y="1143000"/>
            <a:ext cx="5638117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rapezoid 5">
            <a:extLst>
              <a:ext uri="{FF2B5EF4-FFF2-40B4-BE49-F238E27FC236}">
                <a16:creationId xmlns:a16="http://schemas.microsoft.com/office/drawing/2014/main" id="{4750D7E2-B6FD-43F9-B692-DFC113B8DF72}"/>
              </a:ext>
            </a:extLst>
          </p:cNvPr>
          <p:cNvSpPr/>
          <p:nvPr/>
        </p:nvSpPr>
        <p:spPr>
          <a:xfrm rot="5400000">
            <a:off x="6935301" y="3120100"/>
            <a:ext cx="2880504" cy="1075000"/>
          </a:xfrm>
          <a:prstGeom prst="trapezoid">
            <a:avLst>
              <a:gd name="adj" fmla="val 58939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wrap="none" lIns="91440" tIns="0" bIns="9144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Selector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12D01000-87FB-4DCE-A9B7-4AE100915725}"/>
              </a:ext>
            </a:extLst>
          </p:cNvPr>
          <p:cNvCxnSpPr>
            <a:cxnSpLocks/>
          </p:cNvCxnSpPr>
          <p:nvPr/>
        </p:nvCxnSpPr>
        <p:spPr>
          <a:xfrm>
            <a:off x="6245712" y="1878904"/>
            <a:ext cx="1592341" cy="101460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B695C235-3167-4F95-B84C-A2AA99752F02}"/>
              </a:ext>
            </a:extLst>
          </p:cNvPr>
          <p:cNvCxnSpPr>
            <a:cxnSpLocks/>
          </p:cNvCxnSpPr>
          <p:nvPr/>
        </p:nvCxnSpPr>
        <p:spPr>
          <a:xfrm flipV="1">
            <a:off x="6291941" y="4532856"/>
            <a:ext cx="1546112" cy="90344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E3FCDB-D0F5-4311-ADFD-4D1C4F6F2B62}"/>
              </a:ext>
            </a:extLst>
          </p:cNvPr>
          <p:cNvCxnSpPr>
            <a:stCxn id="5" idx="3"/>
          </p:cNvCxnSpPr>
          <p:nvPr/>
        </p:nvCxnSpPr>
        <p:spPr>
          <a:xfrm>
            <a:off x="6245712" y="3657600"/>
            <a:ext cx="15923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67542F8-980A-4E99-9D5E-8F2752D90629}"/>
              </a:ext>
            </a:extLst>
          </p:cNvPr>
          <p:cNvCxnSpPr/>
          <p:nvPr/>
        </p:nvCxnSpPr>
        <p:spPr>
          <a:xfrm>
            <a:off x="8913053" y="3657600"/>
            <a:ext cx="15923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2F25F8E-FF87-4620-9299-E0DCA05CA893}"/>
              </a:ext>
            </a:extLst>
          </p:cNvPr>
          <p:cNvSpPr txBox="1"/>
          <p:nvPr/>
        </p:nvSpPr>
        <p:spPr>
          <a:xfrm>
            <a:off x="9709223" y="3220730"/>
            <a:ext cx="1352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ALU Output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A6B832D-FF0B-4334-81A5-293F91211E37}"/>
              </a:ext>
            </a:extLst>
          </p:cNvPr>
          <p:cNvCxnSpPr>
            <a:cxnSpLocks/>
          </p:cNvCxnSpPr>
          <p:nvPr/>
        </p:nvCxnSpPr>
        <p:spPr>
          <a:xfrm flipH="1" flipV="1">
            <a:off x="8372162" y="4759109"/>
            <a:ext cx="3391" cy="489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97120A4-0863-4A4D-8A86-9D4C6800D7C1}"/>
              </a:ext>
            </a:extLst>
          </p:cNvPr>
          <p:cNvSpPr txBox="1"/>
          <p:nvPr/>
        </p:nvSpPr>
        <p:spPr>
          <a:xfrm>
            <a:off x="404472" y="2708846"/>
            <a:ext cx="1352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ALU Inputs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29C343-0D00-4154-BDC6-B65EB4C2A0D9}"/>
              </a:ext>
            </a:extLst>
          </p:cNvPr>
          <p:cNvSpPr txBox="1"/>
          <p:nvPr/>
        </p:nvSpPr>
        <p:spPr>
          <a:xfrm>
            <a:off x="7884282" y="5326452"/>
            <a:ext cx="1352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Opcode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AB2A12B-F061-4BCE-B730-871DCB8A001F}"/>
              </a:ext>
            </a:extLst>
          </p:cNvPr>
          <p:cNvSpPr txBox="1"/>
          <p:nvPr/>
        </p:nvSpPr>
        <p:spPr>
          <a:xfrm>
            <a:off x="9709223" y="4511541"/>
            <a:ext cx="17942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Selects ALU output based on Opcode</a:t>
            </a:r>
          </a:p>
        </p:txBody>
      </p:sp>
    </p:spTree>
    <p:extLst>
      <p:ext uri="{BB962C8B-B14F-4D97-AF65-F5344CB8AC3E}">
        <p14:creationId xmlns:p14="http://schemas.microsoft.com/office/powerpoint/2010/main" val="27305548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6CB1C-5EA2-469F-BED2-764242044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86100"/>
            <a:ext cx="10972799" cy="685800"/>
          </a:xfrm>
        </p:spPr>
        <p:txBody>
          <a:bodyPr/>
          <a:lstStyle/>
          <a:p>
            <a:pPr algn="ctr"/>
            <a:r>
              <a:rPr lang="en-US" dirty="0"/>
              <a:t>Let’s zoom 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B3E388-FB28-4C88-9DD3-9F9F0948F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547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CC4AE-4E93-40DF-921F-502E30657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an ALU made?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211D2-8D5F-4C06-97C1-564B8D39F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486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All of those arithmetic operations can be broken down into a series of 1-bit Boolean operations</a:t>
            </a:r>
          </a:p>
          <a:p>
            <a:pPr lvl="1"/>
            <a:r>
              <a:rPr lang="en-US" dirty="0"/>
              <a:t>Add is XOR for result + AND for carry</a:t>
            </a:r>
          </a:p>
          <a:p>
            <a:pPr lvl="1"/>
            <a:r>
              <a:rPr lang="en-US" dirty="0"/>
              <a:t>Subtract is Flip bits (NOT), Add one (XOR + AND), then Add (XOR + AND)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And/Or/</a:t>
            </a:r>
            <a:r>
              <a:rPr lang="en-US" dirty="0" err="1"/>
              <a:t>Xor</a:t>
            </a:r>
            <a:r>
              <a:rPr lang="en-US" dirty="0"/>
              <a:t> are just their respective operations</a:t>
            </a:r>
          </a:p>
          <a:p>
            <a:pPr lvl="1"/>
            <a:r>
              <a:rPr lang="en-US" dirty="0"/>
              <a:t>Shifts are just move the bits around (simple in hardware, just move wires)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A4ACAD-F32D-4067-BDBB-BFB06DC45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74595CF-421F-4144-96C8-A38C4AC4F50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073" y="2712366"/>
            <a:ext cx="3381766" cy="255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31634AF-0112-4C61-B9C4-1BC2D83B0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317" y="2854691"/>
            <a:ext cx="4644416" cy="2763232"/>
          </a:xfrm>
          <a:prstGeom prst="rect">
            <a:avLst/>
          </a:prstGeom>
          <a:noFill/>
          <a:ln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29622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061E59E-64F5-4EBF-81C2-53DC25C0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32-bit OR operation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0DDB2A6-C419-463A-92D3-53231BAD9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OR operation on each individual bit</a:t>
            </a:r>
          </a:p>
          <a:p>
            <a:pPr lvl="1"/>
            <a:r>
              <a:rPr lang="en-US" dirty="0"/>
              <a:t>Pictured is a series of 1-bit OR gates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A5244-C826-40A2-B117-C968B5417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C3669A8D-A6A6-4E5E-8082-DA1C58E69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28" y="2298769"/>
            <a:ext cx="8511354" cy="3873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5734F68B-853B-40A2-9E3E-36128A75B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328" y="294818"/>
            <a:ext cx="3652038" cy="2172809"/>
          </a:xfrm>
          <a:prstGeom prst="rect">
            <a:avLst/>
          </a:prstGeom>
          <a:noFill/>
          <a:ln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65612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D4F4D-F41C-46D1-95F0-D516C48AC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32-bit ADD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56DE8-178F-4B5B-B9F8-39D1B76EE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Below is the 1-bit version with carry-in/out</a:t>
            </a:r>
          </a:p>
          <a:p>
            <a:pPr lvl="1"/>
            <a:r>
              <a:rPr lang="en-US" dirty="0"/>
              <a:t>Two 1-bit AND, two 1-bit XOR, one 1-bit OR</a:t>
            </a:r>
          </a:p>
          <a:p>
            <a:pPr lvl="1"/>
            <a:r>
              <a:rPr lang="en-US" dirty="0"/>
              <a:t>Repeat 32 times, connecting carries together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1B0D8-7561-436D-80EE-76D4F2795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B69AC8E-554A-4680-AEB6-74B4EE1AC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57" y="2487789"/>
            <a:ext cx="5204482" cy="3684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F9C3DA98-810D-4FE1-8045-0929F1461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392" y="286019"/>
            <a:ext cx="2298608" cy="5886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6C20C6B5-87BF-498D-94A7-C7190596D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732" y="4344974"/>
            <a:ext cx="3757926" cy="2235808"/>
          </a:xfrm>
          <a:prstGeom prst="rect">
            <a:avLst/>
          </a:prstGeom>
          <a:noFill/>
          <a:ln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2776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6CB1C-5EA2-469F-BED2-764242044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86100"/>
            <a:ext cx="10972799" cy="685800"/>
          </a:xfrm>
        </p:spPr>
        <p:txBody>
          <a:bodyPr/>
          <a:lstStyle/>
          <a:p>
            <a:pPr algn="ctr"/>
            <a:r>
              <a:rPr lang="en-US" dirty="0"/>
              <a:t>Let’s zoom 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B3E388-FB28-4C88-9DD3-9F9F0948F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086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65058-8627-4F31-BFEC-EA762E73F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gates can be created with transistors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7FCDB-82D9-4E84-AF73-341FFA7EF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CMOS implementation of logic gates</a:t>
            </a:r>
          </a:p>
          <a:p>
            <a:pPr lvl="1"/>
            <a:r>
              <a:rPr lang="en-US" dirty="0"/>
              <a:t>Complementary Metal-Oxide Semiconductor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013EB-403C-4B92-B52E-81B310466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87130C-9B6A-461B-AE2B-7EA1F79C0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537" y="2229011"/>
            <a:ext cx="7588027" cy="3866343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DF2831-1614-4DC7-9D5C-87B9BB5DD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3506" y="1913582"/>
            <a:ext cx="3064139" cy="17022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643B0C-76D1-4EE0-BE65-DF7EA7E32E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3506" y="3844481"/>
            <a:ext cx="3347827" cy="17902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283FC69-23C6-4946-9B33-21094DBE5E8B}"/>
              </a:ext>
            </a:extLst>
          </p:cNvPr>
          <p:cNvSpPr txBox="1"/>
          <p:nvPr/>
        </p:nvSpPr>
        <p:spPr>
          <a:xfrm>
            <a:off x="8545250" y="1022202"/>
            <a:ext cx="2660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Transistors are just on/off switches</a:t>
            </a:r>
          </a:p>
        </p:txBody>
      </p:sp>
    </p:spTree>
    <p:extLst>
      <p:ext uri="{BB962C8B-B14F-4D97-AF65-F5344CB8AC3E}">
        <p14:creationId xmlns:p14="http://schemas.microsoft.com/office/powerpoint/2010/main" val="1632850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representation in C</a:t>
            </a:r>
          </a:p>
        </p:txBody>
      </p:sp>
      <p:sp>
        <p:nvSpPr>
          <p:cNvPr id="323590" name="Rectangle 6"/>
          <p:cNvSpPr>
            <a:spLocks noGrp="1" noChangeArrowheads="1"/>
          </p:cNvSpPr>
          <p:nvPr>
            <p:ph idx="1"/>
          </p:nvPr>
        </p:nvSpPr>
        <p:spPr>
          <a:xfrm>
            <a:off x="607595" y="2617944"/>
            <a:ext cx="10972800" cy="35542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Structure represented as block of memory</a:t>
            </a:r>
          </a:p>
          <a:p>
            <a:pPr lvl="1"/>
            <a:r>
              <a:rPr lang="en-US" dirty="0">
                <a:cs typeface="Courier New"/>
              </a:rPr>
              <a:t>Big enough to hold all of the fields</a:t>
            </a:r>
          </a:p>
          <a:p>
            <a:r>
              <a:rPr lang="en-US" dirty="0">
                <a:cs typeface="Courier New"/>
              </a:rPr>
              <a:t>Fields ordered according to declaration order</a:t>
            </a:r>
          </a:p>
          <a:p>
            <a:pPr lvl="1"/>
            <a:r>
              <a:rPr lang="en-US" dirty="0">
                <a:cs typeface="Courier New"/>
              </a:rPr>
              <a:t>Even if another ordering could yield a more compact representation</a:t>
            </a:r>
          </a:p>
          <a:p>
            <a:pPr lvl="1"/>
            <a:r>
              <a:rPr lang="en-US" dirty="0">
                <a:cs typeface="Courier New"/>
              </a:rPr>
              <a:t>(We’ll see how that could happen in a bit)</a:t>
            </a:r>
          </a:p>
          <a:p>
            <a:r>
              <a:rPr lang="en-US" dirty="0">
                <a:cs typeface="Courier New"/>
              </a:rPr>
              <a:t>Compiler determines overall size + positions of fields</a:t>
            </a:r>
          </a:p>
          <a:p>
            <a:pPr lvl="1"/>
            <a:r>
              <a:rPr lang="en-US" dirty="0">
                <a:cs typeface="Courier New"/>
              </a:rPr>
              <a:t>Looking at memory, no way to tell it’s a struct (like arrays); just bytes</a:t>
            </a:r>
          </a:p>
          <a:p>
            <a:pPr lvl="1"/>
            <a:r>
              <a:rPr lang="en-US" dirty="0">
                <a:cs typeface="Courier New"/>
              </a:rPr>
              <a:t>It’s all in how the code treats that region of memory!</a:t>
            </a: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5889354" y="1586793"/>
            <a:ext cx="1739478" cy="4318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eaLnBrk="0" hangingPunct="0">
              <a:defRPr/>
            </a:pPr>
            <a:r>
              <a:rPr lang="en-US" sz="2000">
                <a:latin typeface="Courier New" pitchFamily="49" charset="0"/>
              </a:rPr>
              <a:t>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745339" y="785088"/>
            <a:ext cx="3979019" cy="1611991"/>
            <a:chOff x="4283968" y="1024921"/>
            <a:chExt cx="3979019" cy="1611991"/>
          </a:xfrm>
        </p:grpSpPr>
        <p:sp>
          <p:nvSpPr>
            <p:cNvPr id="30" name="Line 16"/>
            <p:cNvSpPr>
              <a:spLocks noChangeShapeType="1"/>
            </p:cNvSpPr>
            <p:nvPr/>
          </p:nvSpPr>
          <p:spPr bwMode="auto">
            <a:xfrm>
              <a:off x="4436368" y="1405921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17"/>
            <p:cNvSpPr>
              <a:spLocks noChangeArrowheads="1"/>
            </p:cNvSpPr>
            <p:nvPr/>
          </p:nvSpPr>
          <p:spPr bwMode="auto">
            <a:xfrm>
              <a:off x="4283968" y="1024921"/>
              <a:ext cx="322524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r</a:t>
              </a:r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6161106" y="1826627"/>
              <a:ext cx="876300" cy="431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>
                  <a:latin typeface="Courier New" pitchFamily="-96" charset="0"/>
                </a:rPr>
                <a:t>i</a:t>
              </a:r>
              <a:endParaRPr lang="en-US" sz="2000" dirty="0">
                <a:latin typeface="Courier New" pitchFamily="-96" charset="0"/>
              </a:endParaRPr>
            </a:p>
          </p:txBody>
        </p:sp>
        <p:sp>
          <p:nvSpPr>
            <p:cNvPr id="23" name="Rectangle 12"/>
            <p:cNvSpPr>
              <a:spLocks noChangeArrowheads="1"/>
            </p:cNvSpPr>
            <p:nvPr/>
          </p:nvSpPr>
          <p:spPr bwMode="auto">
            <a:xfrm>
              <a:off x="7037406" y="1826627"/>
              <a:ext cx="869944" cy="431800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latin typeface="Courier New" pitchFamily="-96" charset="0"/>
                </a:rPr>
                <a:t>next</a:t>
              </a:r>
            </a:p>
          </p:txBody>
        </p:sp>
        <p:sp>
          <p:nvSpPr>
            <p:cNvPr id="24" name="Rectangle 13"/>
            <p:cNvSpPr>
              <a:spLocks noChangeArrowheads="1"/>
            </p:cNvSpPr>
            <p:nvPr/>
          </p:nvSpPr>
          <p:spPr bwMode="auto">
            <a:xfrm>
              <a:off x="4355976" y="2242552"/>
              <a:ext cx="333375" cy="3937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0</a:t>
              </a:r>
            </a:p>
          </p:txBody>
        </p:sp>
        <p:sp>
          <p:nvSpPr>
            <p:cNvPr id="25" name="Rectangle 14"/>
            <p:cNvSpPr>
              <a:spLocks noChangeArrowheads="1"/>
            </p:cNvSpPr>
            <p:nvPr/>
          </p:nvSpPr>
          <p:spPr bwMode="auto">
            <a:xfrm>
              <a:off x="5886488" y="2239367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16</a:t>
              </a:r>
            </a:p>
          </p:txBody>
        </p:sp>
        <p:sp>
          <p:nvSpPr>
            <p:cNvPr id="26" name="Rectangle 15"/>
            <p:cNvSpPr>
              <a:spLocks noChangeArrowheads="1"/>
            </p:cNvSpPr>
            <p:nvPr/>
          </p:nvSpPr>
          <p:spPr bwMode="auto">
            <a:xfrm>
              <a:off x="6794518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24</a:t>
              </a:r>
            </a:p>
          </p:txBody>
        </p:sp>
        <p:sp>
          <p:nvSpPr>
            <p:cNvPr id="27" name="Rectangle 16"/>
            <p:cNvSpPr>
              <a:spLocks noChangeArrowheads="1"/>
            </p:cNvSpPr>
            <p:nvPr/>
          </p:nvSpPr>
          <p:spPr bwMode="auto">
            <a:xfrm>
              <a:off x="7772419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32</a:t>
              </a:r>
            </a:p>
          </p:txBody>
        </p:sp>
      </p:grpSp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1645112" y="922316"/>
            <a:ext cx="3296295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 err="1">
                <a:latin typeface="Courier New" pitchFamily="-96" charset="0"/>
              </a:rPr>
              <a:t>struct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rec</a:t>
            </a:r>
            <a:r>
              <a:rPr lang="en-US" dirty="0">
                <a:latin typeface="Courier New" pitchFamily="-96" charset="0"/>
              </a:rPr>
              <a:t> {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  </a:t>
            </a:r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a[4];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  </a:t>
            </a:r>
            <a:r>
              <a:rPr lang="en-US" dirty="0" err="1">
                <a:latin typeface="Courier New" pitchFamily="-96" charset="0"/>
              </a:rPr>
              <a:t>size_t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i</a:t>
            </a:r>
            <a:r>
              <a:rPr lang="en-US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  </a:t>
            </a:r>
            <a:r>
              <a:rPr lang="en-US" dirty="0" err="1">
                <a:latin typeface="Courier New" pitchFamily="-96" charset="0"/>
              </a:rPr>
              <a:t>struct</a:t>
            </a:r>
            <a:r>
              <a:rPr lang="en-US" dirty="0">
                <a:latin typeface="Courier New" pitchFamily="-96" charset="0"/>
              </a:rPr>
              <a:t> rec *next;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};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B057F4-4BF4-42AF-82EA-BA06AD64F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307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6CB1C-5EA2-469F-BED2-764242044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86100"/>
            <a:ext cx="10972799" cy="685800"/>
          </a:xfrm>
        </p:spPr>
        <p:txBody>
          <a:bodyPr/>
          <a:lstStyle/>
          <a:p>
            <a:pPr algn="ctr"/>
            <a:r>
              <a:rPr lang="en-US" dirty="0"/>
              <a:t>Let’s zoom 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B3E388-FB28-4C88-9DD3-9F9F0948F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5916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AC528-AA30-4AE1-8206-2CE6F1582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Transistors are made out of silicon and other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CD8F1-66F7-4F07-B5D4-CCBFADA69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267112" cy="5029200"/>
          </a:xfrm>
        </p:spPr>
        <p:txBody>
          <a:bodyPr/>
          <a:lstStyle/>
          <a:p>
            <a:r>
              <a:rPr lang="en-US" dirty="0"/>
              <a:t>Turning gate on/off causes source and drain to connect or disconnect</a:t>
            </a:r>
          </a:p>
          <a:p>
            <a:pPr lvl="1"/>
            <a:r>
              <a:rPr lang="en-US" dirty="0"/>
              <a:t>Acts as a switch</a:t>
            </a:r>
          </a:p>
          <a:p>
            <a:pPr lvl="1"/>
            <a:endParaRPr lang="en-US" dirty="0"/>
          </a:p>
          <a:p>
            <a:r>
              <a:rPr lang="en-US" dirty="0"/>
              <a:t>We can make very small transistors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9F98BA-A57A-4544-A028-33A8AF35C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61</a:t>
            </a:fld>
            <a:endParaRPr lang="en-US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7B31142D-9FD4-4E1E-AA3A-2042D6895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994" y="1143000"/>
            <a:ext cx="5500723" cy="505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787B0956-995A-4261-9CE3-22673BE6B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3228" y="4312172"/>
            <a:ext cx="2267210" cy="2088628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5673196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6CB1C-5EA2-469F-BED2-764242044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86100"/>
            <a:ext cx="10972799" cy="685800"/>
          </a:xfrm>
        </p:spPr>
        <p:txBody>
          <a:bodyPr/>
          <a:lstStyle/>
          <a:p>
            <a:pPr algn="ctr"/>
            <a:r>
              <a:rPr lang="en-US" dirty="0"/>
              <a:t>That’s the bottom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B3E388-FB28-4C88-9DD3-9F9F0948F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0662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15185-EF74-41A3-A9B9-606AB1984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Zooming out again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78FF1-1376-4385-BF48-ED8017F16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Transistors make logic gates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07079E-4D8C-4E15-A81A-EA5024E13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106B9F-9128-4072-835B-660094DB9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146" y="1878904"/>
            <a:ext cx="3064139" cy="17022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76CAFB-B9FD-4FDD-83BD-83D3860E8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146" y="3809803"/>
            <a:ext cx="3347827" cy="17902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7CAE6D-26FA-4DC9-BFA6-22FF73C6E0A8}"/>
              </a:ext>
            </a:extLst>
          </p:cNvPr>
          <p:cNvSpPr txBox="1"/>
          <p:nvPr/>
        </p:nvSpPr>
        <p:spPr>
          <a:xfrm>
            <a:off x="7399910" y="5484167"/>
            <a:ext cx="2668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1-bit AND gate</a:t>
            </a:r>
          </a:p>
        </p:txBody>
      </p:sp>
      <p:pic>
        <p:nvPicPr>
          <p:cNvPr id="11266" name="Picture 2" descr="How Logic Gates Work | Homemade Circuit Projects">
            <a:extLst>
              <a:ext uri="{FF2B5EF4-FFF2-40B4-BE49-F238E27FC236}">
                <a16:creationId xmlns:a16="http://schemas.microsoft.com/office/drawing/2014/main" id="{883AD97B-FC0B-4F29-84F2-98C1686B2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073" y="2730053"/>
            <a:ext cx="3684941" cy="162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083532-7798-4462-82D6-A14364FB059F}"/>
              </a:ext>
            </a:extLst>
          </p:cNvPr>
          <p:cNvSpPr txBox="1"/>
          <p:nvPr/>
        </p:nvSpPr>
        <p:spPr>
          <a:xfrm>
            <a:off x="10396603" y="3256767"/>
            <a:ext cx="438411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658F21-D57E-43C7-93F0-AC9784BEC1A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062" t="52917" r="68125" b="9640"/>
          <a:stretch/>
        </p:blipFill>
        <p:spPr>
          <a:xfrm>
            <a:off x="6815242" y="1842833"/>
            <a:ext cx="4133590" cy="345718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693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C3F28-4D10-47A1-905C-054F9506B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Zooming out again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0690C-D8C4-419A-BD00-8202E2FA0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 gates make operations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35382-09DE-4D10-9EF4-02A68A287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496980-F9AF-4186-BC29-3517DC47DC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62" t="52917" r="68125" b="9640"/>
          <a:stretch/>
        </p:blipFill>
        <p:spPr>
          <a:xfrm>
            <a:off x="1064711" y="2653951"/>
            <a:ext cx="2937319" cy="2456667"/>
          </a:xfrm>
          <a:prstGeom prst="rect">
            <a:avLst/>
          </a:prstGeom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62C127-FBC9-4F47-B957-863F3B221642}"/>
              </a:ext>
            </a:extLst>
          </p:cNvPr>
          <p:cNvSpPr txBox="1"/>
          <p:nvPr/>
        </p:nvSpPr>
        <p:spPr>
          <a:xfrm>
            <a:off x="1540701" y="5293145"/>
            <a:ext cx="2668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1-bit AND gate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79D571-08A7-4A3E-932B-30A3F9ADDA18}"/>
              </a:ext>
            </a:extLst>
          </p:cNvPr>
          <p:cNvSpPr txBox="1"/>
          <p:nvPr/>
        </p:nvSpPr>
        <p:spPr>
          <a:xfrm>
            <a:off x="6327394" y="5526204"/>
            <a:ext cx="3029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1-bit ADD operation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9A3C470-5277-4C10-ADBB-02F98084F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931" y="1727478"/>
            <a:ext cx="5362815" cy="379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860229-8058-40E0-8B9B-4221A1009A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62" t="52917" r="68125" b="9640"/>
          <a:stretch/>
        </p:blipFill>
        <p:spPr>
          <a:xfrm>
            <a:off x="5965891" y="3579935"/>
            <a:ext cx="723008" cy="604698"/>
          </a:xfrm>
          <a:prstGeom prst="rect">
            <a:avLst/>
          </a:prstGeom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EAAF0D-042D-4E47-8F58-1A9D899154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62" t="52917" r="68125" b="9640"/>
          <a:stretch/>
        </p:blipFill>
        <p:spPr>
          <a:xfrm>
            <a:off x="8094814" y="3533439"/>
            <a:ext cx="723008" cy="604698"/>
          </a:xfrm>
          <a:prstGeom prst="rect">
            <a:avLst/>
          </a:prstGeom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83A412-101C-4E7A-A35B-D0F55E94CC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804" t="52638" r="24383" b="9919"/>
          <a:stretch/>
        </p:blipFill>
        <p:spPr>
          <a:xfrm>
            <a:off x="7043382" y="4504857"/>
            <a:ext cx="723008" cy="604698"/>
          </a:xfrm>
          <a:prstGeom prst="rect">
            <a:avLst/>
          </a:prstGeom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2B41277-E533-4D9D-B7B2-F5AEB7E9C6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804" t="52638" r="24383" b="9919"/>
          <a:stretch/>
        </p:blipFill>
        <p:spPr>
          <a:xfrm>
            <a:off x="6658830" y="2558588"/>
            <a:ext cx="723008" cy="604698"/>
          </a:xfrm>
          <a:prstGeom prst="rect">
            <a:avLst/>
          </a:prstGeom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BBE0B71-7988-4F73-BDC0-5F0E96AADF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804" t="52638" r="24383" b="9919"/>
          <a:stretch/>
        </p:blipFill>
        <p:spPr>
          <a:xfrm>
            <a:off x="9266331" y="2422889"/>
            <a:ext cx="723008" cy="60469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2631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C3F28-4D10-47A1-905C-054F9506B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Zooming out again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0690C-D8C4-419A-BD00-8202E2FA0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1-bit operations make 32-bit operations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35382-09DE-4D10-9EF4-02A68A287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DF5148-0704-4ABC-A6C4-737D43A2DC60}"/>
              </a:ext>
            </a:extLst>
          </p:cNvPr>
          <p:cNvSpPr txBox="1"/>
          <p:nvPr/>
        </p:nvSpPr>
        <p:spPr>
          <a:xfrm>
            <a:off x="1019461" y="5453012"/>
            <a:ext cx="3455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1-bit ADD operation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8CCF213-EE11-4496-8E0E-6FDA83887D91}"/>
              </a:ext>
            </a:extLst>
          </p:cNvPr>
          <p:cNvGrpSpPr/>
          <p:nvPr/>
        </p:nvGrpSpPr>
        <p:grpSpPr>
          <a:xfrm>
            <a:off x="874145" y="1908406"/>
            <a:ext cx="4399313" cy="3362201"/>
            <a:chOff x="5583931" y="1727478"/>
            <a:chExt cx="5362815" cy="3796500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AFA6DBFE-B215-4309-BFF9-945E481FB3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3931" y="1727478"/>
              <a:ext cx="5362815" cy="379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95EA6EE-1654-4A33-A7D8-06F8E29FA6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062" t="52917" r="68125" b="9640"/>
            <a:stretch/>
          </p:blipFill>
          <p:spPr>
            <a:xfrm>
              <a:off x="5965891" y="3579935"/>
              <a:ext cx="723008" cy="60469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61094F7-7C40-4C33-936B-9A8CE39307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062" t="52917" r="68125" b="9640"/>
            <a:stretch/>
          </p:blipFill>
          <p:spPr>
            <a:xfrm>
              <a:off x="8094814" y="3533439"/>
              <a:ext cx="723008" cy="60469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432D6D9-8DC0-486E-8D00-8948922D8E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2804" t="52638" r="24383" b="9919"/>
            <a:stretch/>
          </p:blipFill>
          <p:spPr>
            <a:xfrm>
              <a:off x="7043382" y="4504857"/>
              <a:ext cx="723008" cy="60469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2CF3D25-DDD9-44BD-AD4F-04C06AE287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2804" t="52638" r="24383" b="9919"/>
            <a:stretch/>
          </p:blipFill>
          <p:spPr>
            <a:xfrm>
              <a:off x="6658830" y="2558588"/>
              <a:ext cx="723008" cy="60469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F281B94-368C-4B9C-8E4E-0F0F860CD4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2804" t="52638" r="24383" b="9919"/>
            <a:stretch/>
          </p:blipFill>
          <p:spPr>
            <a:xfrm>
              <a:off x="9266331" y="2422889"/>
              <a:ext cx="723008" cy="604698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13" name="Picture 4">
            <a:extLst>
              <a:ext uri="{FF2B5EF4-FFF2-40B4-BE49-F238E27FC236}">
                <a16:creationId xmlns:a16="http://schemas.microsoft.com/office/drawing/2014/main" id="{B80D2D12-0CE5-4A73-A331-70B139512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265" y="378094"/>
            <a:ext cx="2298608" cy="5886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CFBFD32-2AD0-409F-90DA-0928D6625FD6}"/>
              </a:ext>
            </a:extLst>
          </p:cNvPr>
          <p:cNvGrpSpPr/>
          <p:nvPr/>
        </p:nvGrpSpPr>
        <p:grpSpPr>
          <a:xfrm>
            <a:off x="8829885" y="801769"/>
            <a:ext cx="915364" cy="757011"/>
            <a:chOff x="5583931" y="1727478"/>
            <a:chExt cx="5362815" cy="3796500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84B001EA-FC88-4750-BDB1-19F201E330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3931" y="1727478"/>
              <a:ext cx="5362815" cy="379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4E92563-4387-4D0A-A0BD-F2ED6A54C0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062" t="52917" r="68125" b="9640"/>
            <a:stretch/>
          </p:blipFill>
          <p:spPr>
            <a:xfrm>
              <a:off x="5965891" y="3579935"/>
              <a:ext cx="723008" cy="60469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0CD9D36-4B73-400A-A292-4BF0F871A5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062" t="52917" r="68125" b="9640"/>
            <a:stretch/>
          </p:blipFill>
          <p:spPr>
            <a:xfrm>
              <a:off x="8094814" y="3533439"/>
              <a:ext cx="723008" cy="60469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40B72A6-0C03-4BC2-8C1F-EFDA6E547F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2804" t="52638" r="24383" b="9919"/>
            <a:stretch/>
          </p:blipFill>
          <p:spPr>
            <a:xfrm>
              <a:off x="7043382" y="4504857"/>
              <a:ext cx="723008" cy="60469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4133F62-FC93-4630-91F0-46597D2FDB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2804" t="52638" r="24383" b="9919"/>
            <a:stretch/>
          </p:blipFill>
          <p:spPr>
            <a:xfrm>
              <a:off x="6658830" y="2558588"/>
              <a:ext cx="723008" cy="60469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1179468-7534-43E7-A993-7EB4B8C397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2804" t="52638" r="24383" b="9919"/>
            <a:stretch/>
          </p:blipFill>
          <p:spPr>
            <a:xfrm>
              <a:off x="9266331" y="2422889"/>
              <a:ext cx="723008" cy="604698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D163C52-C56E-4E24-988C-2049D57B51AA}"/>
              </a:ext>
            </a:extLst>
          </p:cNvPr>
          <p:cNvGrpSpPr/>
          <p:nvPr/>
        </p:nvGrpSpPr>
        <p:grpSpPr>
          <a:xfrm>
            <a:off x="8800779" y="1767255"/>
            <a:ext cx="915364" cy="757011"/>
            <a:chOff x="5583931" y="1727478"/>
            <a:chExt cx="5362815" cy="3796500"/>
          </a:xfrm>
        </p:grpSpPr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8F158789-4D7A-4A15-BA5E-53FF06C12A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3931" y="1727478"/>
              <a:ext cx="5362815" cy="379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0DE4E1D-FB16-4A88-BB90-AC14BC297B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062" t="52917" r="68125" b="9640"/>
            <a:stretch/>
          </p:blipFill>
          <p:spPr>
            <a:xfrm>
              <a:off x="5965891" y="3579935"/>
              <a:ext cx="723008" cy="60469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68AD594-1832-420F-AD56-E5545A1C33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062" t="52917" r="68125" b="9640"/>
            <a:stretch/>
          </p:blipFill>
          <p:spPr>
            <a:xfrm>
              <a:off x="8094814" y="3533439"/>
              <a:ext cx="723008" cy="60469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73B894F-B3EB-43B5-969A-2A07B19475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2804" t="52638" r="24383" b="9919"/>
            <a:stretch/>
          </p:blipFill>
          <p:spPr>
            <a:xfrm>
              <a:off x="7043382" y="4504857"/>
              <a:ext cx="723008" cy="60469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4023CD8-D546-450A-9129-57C2EB441B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2804" t="52638" r="24383" b="9919"/>
            <a:stretch/>
          </p:blipFill>
          <p:spPr>
            <a:xfrm>
              <a:off x="6658830" y="2558588"/>
              <a:ext cx="723008" cy="60469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20A600D9-E523-42AA-B823-0DD89D6616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2804" t="52638" r="24383" b="9919"/>
            <a:stretch/>
          </p:blipFill>
          <p:spPr>
            <a:xfrm>
              <a:off x="9266331" y="2422889"/>
              <a:ext cx="723008" cy="604698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CAD970B-55D5-4279-98C7-6F349F6FF87A}"/>
              </a:ext>
            </a:extLst>
          </p:cNvPr>
          <p:cNvGrpSpPr/>
          <p:nvPr/>
        </p:nvGrpSpPr>
        <p:grpSpPr>
          <a:xfrm>
            <a:off x="8771673" y="2770015"/>
            <a:ext cx="915364" cy="757011"/>
            <a:chOff x="5583931" y="1727478"/>
            <a:chExt cx="5362815" cy="3796500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647B03FA-4ABD-46C7-800D-7C55BE0300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3931" y="1727478"/>
              <a:ext cx="5362815" cy="379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78450039-CBAD-4F1D-8072-94A2F42288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062" t="52917" r="68125" b="9640"/>
            <a:stretch/>
          </p:blipFill>
          <p:spPr>
            <a:xfrm>
              <a:off x="5965891" y="3579935"/>
              <a:ext cx="723008" cy="60469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189E8A6B-3EA0-4D3E-AB3B-A2C269B527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062" t="52917" r="68125" b="9640"/>
            <a:stretch/>
          </p:blipFill>
          <p:spPr>
            <a:xfrm>
              <a:off x="8094814" y="3533439"/>
              <a:ext cx="723008" cy="60469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501B795-07F8-4918-BB52-52D9A0F3A4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2804" t="52638" r="24383" b="9919"/>
            <a:stretch/>
          </p:blipFill>
          <p:spPr>
            <a:xfrm>
              <a:off x="7043382" y="4504857"/>
              <a:ext cx="723008" cy="60469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E42A0CCE-4231-40D3-ABC7-ADEBB6F46B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2804" t="52638" r="24383" b="9919"/>
            <a:stretch/>
          </p:blipFill>
          <p:spPr>
            <a:xfrm>
              <a:off x="6658830" y="2558588"/>
              <a:ext cx="723008" cy="60469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121357A-B773-4A12-88B1-FA9C029C34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2804" t="52638" r="24383" b="9919"/>
            <a:stretch/>
          </p:blipFill>
          <p:spPr>
            <a:xfrm>
              <a:off x="9266331" y="2422889"/>
              <a:ext cx="723008" cy="604698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708264F-14EB-44AE-AE34-5B83134C9EAC}"/>
              </a:ext>
            </a:extLst>
          </p:cNvPr>
          <p:cNvGrpSpPr/>
          <p:nvPr/>
        </p:nvGrpSpPr>
        <p:grpSpPr>
          <a:xfrm>
            <a:off x="8801285" y="4067218"/>
            <a:ext cx="915364" cy="757011"/>
            <a:chOff x="5583931" y="1727478"/>
            <a:chExt cx="5362815" cy="3796500"/>
          </a:xfrm>
        </p:grpSpPr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id="{8792060F-D302-4F0F-A425-DA1CB2FB08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3931" y="1727478"/>
              <a:ext cx="5362815" cy="379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610E50EE-10DD-4702-833B-D9719E70B9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062" t="52917" r="68125" b="9640"/>
            <a:stretch/>
          </p:blipFill>
          <p:spPr>
            <a:xfrm>
              <a:off x="5965891" y="3579935"/>
              <a:ext cx="723008" cy="60469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BB139515-0FEA-440A-A90E-2CF0AAD6C8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062" t="52917" r="68125" b="9640"/>
            <a:stretch/>
          </p:blipFill>
          <p:spPr>
            <a:xfrm>
              <a:off x="8094814" y="3533439"/>
              <a:ext cx="723008" cy="60469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74BC68D9-DEFE-416C-9E0A-01C8025C0F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2804" t="52638" r="24383" b="9919"/>
            <a:stretch/>
          </p:blipFill>
          <p:spPr>
            <a:xfrm>
              <a:off x="7043382" y="4504857"/>
              <a:ext cx="723008" cy="60469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D346AB4C-D4BE-4976-B3BD-A45656D746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2804" t="52638" r="24383" b="9919"/>
            <a:stretch/>
          </p:blipFill>
          <p:spPr>
            <a:xfrm>
              <a:off x="6658830" y="2558588"/>
              <a:ext cx="723008" cy="60469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6AA805F2-93A2-486C-9B28-45616FEB59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2804" t="52638" r="24383" b="9919"/>
            <a:stretch/>
          </p:blipFill>
          <p:spPr>
            <a:xfrm>
              <a:off x="9266331" y="2422889"/>
              <a:ext cx="723008" cy="604698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F709532-A4FC-4AAA-B394-BFDB9917EB9D}"/>
              </a:ext>
            </a:extLst>
          </p:cNvPr>
          <p:cNvGrpSpPr/>
          <p:nvPr/>
        </p:nvGrpSpPr>
        <p:grpSpPr>
          <a:xfrm>
            <a:off x="8742567" y="5052829"/>
            <a:ext cx="915364" cy="757011"/>
            <a:chOff x="5583931" y="1727478"/>
            <a:chExt cx="5362815" cy="3796500"/>
          </a:xfrm>
        </p:grpSpPr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73E5DC89-C246-4C73-815C-A68C1661C9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3931" y="1727478"/>
              <a:ext cx="5362815" cy="3796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C630B216-1408-4898-8A60-373FC7E130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062" t="52917" r="68125" b="9640"/>
            <a:stretch/>
          </p:blipFill>
          <p:spPr>
            <a:xfrm>
              <a:off x="5965891" y="3579935"/>
              <a:ext cx="723008" cy="60469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DF012419-3248-4A21-9426-C2A5639985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062" t="52917" r="68125" b="9640"/>
            <a:stretch/>
          </p:blipFill>
          <p:spPr>
            <a:xfrm>
              <a:off x="8094814" y="3533439"/>
              <a:ext cx="723008" cy="60469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D80F2B6A-F455-4E1A-9B8E-40365D58CB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2804" t="52638" r="24383" b="9919"/>
            <a:stretch/>
          </p:blipFill>
          <p:spPr>
            <a:xfrm>
              <a:off x="7043382" y="4504857"/>
              <a:ext cx="723008" cy="60469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247D9EF-66A8-4DF5-BD5A-558AC054E6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2804" t="52638" r="24383" b="9919"/>
            <a:stretch/>
          </p:blipFill>
          <p:spPr>
            <a:xfrm>
              <a:off x="6658830" y="2558588"/>
              <a:ext cx="723008" cy="60469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75F0A2FA-665B-4B64-8763-18F842348F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2804" t="52638" r="24383" b="9919"/>
            <a:stretch/>
          </p:blipFill>
          <p:spPr>
            <a:xfrm>
              <a:off x="9266331" y="2422889"/>
              <a:ext cx="723008" cy="604698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395013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C3F28-4D10-47A1-905C-054F9506B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Zooming out again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0690C-D8C4-419A-BD00-8202E2FA0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0771" y="1143000"/>
            <a:ext cx="7999624" cy="5029200"/>
          </a:xfrm>
        </p:spPr>
        <p:txBody>
          <a:bodyPr/>
          <a:lstStyle/>
          <a:p>
            <a:r>
              <a:rPr lang="en-US" dirty="0"/>
              <a:t>Operations make an ALU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35382-09DE-4D10-9EF4-02A68A287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66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4A2FDC5-860E-43B2-A000-8C1755445490}"/>
              </a:ext>
            </a:extLst>
          </p:cNvPr>
          <p:cNvGrpSpPr/>
          <p:nvPr/>
        </p:nvGrpSpPr>
        <p:grpSpPr>
          <a:xfrm>
            <a:off x="4618508" y="2092770"/>
            <a:ext cx="6961885" cy="3765857"/>
            <a:chOff x="404472" y="1143000"/>
            <a:chExt cx="8953016" cy="5029200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436DA5CD-73A3-45E2-AC52-76F2DF6526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595" y="1143000"/>
              <a:ext cx="5638117" cy="502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rapezoid 5">
              <a:extLst>
                <a:ext uri="{FF2B5EF4-FFF2-40B4-BE49-F238E27FC236}">
                  <a16:creationId xmlns:a16="http://schemas.microsoft.com/office/drawing/2014/main" id="{65DB3793-29BB-4B1C-B34C-76D63337A653}"/>
                </a:ext>
              </a:extLst>
            </p:cNvPr>
            <p:cNvSpPr/>
            <p:nvPr/>
          </p:nvSpPr>
          <p:spPr>
            <a:xfrm rot="5400000">
              <a:off x="6026924" y="3120101"/>
              <a:ext cx="2880504" cy="1075000"/>
            </a:xfrm>
            <a:prstGeom prst="trapezoid">
              <a:avLst>
                <a:gd name="adj" fmla="val 58939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wrap="none" lIns="91440" tIns="0" bIns="91440"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Selector</a:t>
              </a:r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CE42972C-16E0-4048-8640-DB3D8BDAE88C}"/>
                </a:ext>
              </a:extLst>
            </p:cNvPr>
            <p:cNvCxnSpPr>
              <a:cxnSpLocks/>
            </p:cNvCxnSpPr>
            <p:nvPr/>
          </p:nvCxnSpPr>
          <p:spPr>
            <a:xfrm>
              <a:off x="6245711" y="1878905"/>
              <a:ext cx="637736" cy="551266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BED8ABAB-F315-4F25-81A7-FD07A04944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91941" y="4981078"/>
              <a:ext cx="547376" cy="455220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CD9807D-7468-4634-A34D-C73824859C9E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6245713" y="3657600"/>
              <a:ext cx="59360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47C2DAD-32D2-49D0-8ABA-2FC49A2B6429}"/>
                </a:ext>
              </a:extLst>
            </p:cNvPr>
            <p:cNvCxnSpPr>
              <a:cxnSpLocks/>
            </p:cNvCxnSpPr>
            <p:nvPr/>
          </p:nvCxnSpPr>
          <p:spPr>
            <a:xfrm>
              <a:off x="8004677" y="3657600"/>
              <a:ext cx="47403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2AB3F55-8DFB-4E68-B000-D23BCAFAF318}"/>
                </a:ext>
              </a:extLst>
            </p:cNvPr>
            <p:cNvSpPr txBox="1"/>
            <p:nvPr/>
          </p:nvSpPr>
          <p:spPr>
            <a:xfrm>
              <a:off x="8004677" y="3186654"/>
              <a:ext cx="1352811" cy="383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ALU Output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114044C-07F6-4BEF-9DCF-256A3E67659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63784" y="4759109"/>
              <a:ext cx="3390" cy="4892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82CD9B-ED3F-485D-A5A6-9C5A342F1BA9}"/>
                </a:ext>
              </a:extLst>
            </p:cNvPr>
            <p:cNvSpPr txBox="1"/>
            <p:nvPr/>
          </p:nvSpPr>
          <p:spPr>
            <a:xfrm>
              <a:off x="404472" y="2708845"/>
              <a:ext cx="1352811" cy="395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ALU Inputs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D22A416-14EF-4B3F-96A2-E1BBD80B9563}"/>
                </a:ext>
              </a:extLst>
            </p:cNvPr>
            <p:cNvSpPr txBox="1"/>
            <p:nvPr/>
          </p:nvSpPr>
          <p:spPr>
            <a:xfrm>
              <a:off x="6975903" y="5326451"/>
              <a:ext cx="1352811" cy="395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Opcode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B4E0F49-19F5-4ADC-AB83-A8CF2C53E9EB}"/>
              </a:ext>
            </a:extLst>
          </p:cNvPr>
          <p:cNvGrpSpPr/>
          <p:nvPr/>
        </p:nvGrpSpPr>
        <p:grpSpPr>
          <a:xfrm>
            <a:off x="1021989" y="1058789"/>
            <a:ext cx="2009341" cy="5275483"/>
            <a:chOff x="8294265" y="378094"/>
            <a:chExt cx="2298608" cy="5886181"/>
          </a:xfrm>
        </p:grpSpPr>
        <p:pic>
          <p:nvPicPr>
            <p:cNvPr id="23" name="Picture 4">
              <a:extLst>
                <a:ext uri="{FF2B5EF4-FFF2-40B4-BE49-F238E27FC236}">
                  <a16:creationId xmlns:a16="http://schemas.microsoft.com/office/drawing/2014/main" id="{260EA20D-0F6E-42AC-9C74-69BC011AFF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4265" y="378094"/>
              <a:ext cx="2298608" cy="5886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38A0281-8A38-41B8-964D-288C5518FC41}"/>
                </a:ext>
              </a:extLst>
            </p:cNvPr>
            <p:cNvGrpSpPr/>
            <p:nvPr/>
          </p:nvGrpSpPr>
          <p:grpSpPr>
            <a:xfrm>
              <a:off x="8829885" y="801769"/>
              <a:ext cx="915364" cy="757011"/>
              <a:chOff x="5583931" y="1727478"/>
              <a:chExt cx="5362815" cy="3796500"/>
            </a:xfrm>
          </p:grpSpPr>
          <p:pic>
            <p:nvPicPr>
              <p:cNvPr id="53" name="Picture 2">
                <a:extLst>
                  <a:ext uri="{FF2B5EF4-FFF2-40B4-BE49-F238E27FC236}">
                    <a16:creationId xmlns:a16="http://schemas.microsoft.com/office/drawing/2014/main" id="{8357DAAB-6ED5-4E76-AD8B-741996E95D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83931" y="1727478"/>
                <a:ext cx="5362815" cy="3796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6261F312-C72E-421D-A7C2-FDF20A69992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9062" t="52917" r="68125" b="9640"/>
              <a:stretch/>
            </p:blipFill>
            <p:spPr>
              <a:xfrm>
                <a:off x="5965891" y="3579935"/>
                <a:ext cx="723008" cy="60469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55" name="Picture 54">
                <a:extLst>
                  <a:ext uri="{FF2B5EF4-FFF2-40B4-BE49-F238E27FC236}">
                    <a16:creationId xmlns:a16="http://schemas.microsoft.com/office/drawing/2014/main" id="{EEBB9E7B-055A-4B93-A7D9-BB3A7EEC913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9062" t="52917" r="68125" b="9640"/>
              <a:stretch/>
            </p:blipFill>
            <p:spPr>
              <a:xfrm>
                <a:off x="8094814" y="3533439"/>
                <a:ext cx="723008" cy="60469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56" name="Picture 55">
                <a:extLst>
                  <a:ext uri="{FF2B5EF4-FFF2-40B4-BE49-F238E27FC236}">
                    <a16:creationId xmlns:a16="http://schemas.microsoft.com/office/drawing/2014/main" id="{D2B3BA7D-1A20-429A-BECF-A0DE2874DA5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52804" t="52638" r="24383" b="9919"/>
              <a:stretch/>
            </p:blipFill>
            <p:spPr>
              <a:xfrm>
                <a:off x="7043382" y="4504857"/>
                <a:ext cx="723008" cy="60469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28DF9994-6EA4-4588-9986-44EA96BC35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52804" t="52638" r="24383" b="9919"/>
              <a:stretch/>
            </p:blipFill>
            <p:spPr>
              <a:xfrm>
                <a:off x="6658830" y="2558588"/>
                <a:ext cx="723008" cy="60469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C8C642E5-A707-437A-BD25-9A6068C01FE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52804" t="52638" r="24383" b="9919"/>
              <a:stretch/>
            </p:blipFill>
            <p:spPr>
              <a:xfrm>
                <a:off x="9266331" y="2422889"/>
                <a:ext cx="723008" cy="604698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575450C-A29B-4ECD-ADD5-EEB2F7CAD33D}"/>
                </a:ext>
              </a:extLst>
            </p:cNvPr>
            <p:cNvGrpSpPr/>
            <p:nvPr/>
          </p:nvGrpSpPr>
          <p:grpSpPr>
            <a:xfrm>
              <a:off x="8800779" y="1767255"/>
              <a:ext cx="915364" cy="757011"/>
              <a:chOff x="5583931" y="1727478"/>
              <a:chExt cx="5362815" cy="3796500"/>
            </a:xfrm>
          </p:grpSpPr>
          <p:pic>
            <p:nvPicPr>
              <p:cNvPr id="47" name="Picture 2">
                <a:extLst>
                  <a:ext uri="{FF2B5EF4-FFF2-40B4-BE49-F238E27FC236}">
                    <a16:creationId xmlns:a16="http://schemas.microsoft.com/office/drawing/2014/main" id="{142248E5-2AF7-464C-9124-680288D2B34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83931" y="1727478"/>
                <a:ext cx="5362815" cy="3796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885ADA11-F94D-4093-91ED-64EE046A92B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9062" t="52917" r="68125" b="9640"/>
              <a:stretch/>
            </p:blipFill>
            <p:spPr>
              <a:xfrm>
                <a:off x="5965891" y="3579935"/>
                <a:ext cx="723008" cy="60469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CD945573-2CA1-455C-9E4B-5C251B1C5FD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9062" t="52917" r="68125" b="9640"/>
              <a:stretch/>
            </p:blipFill>
            <p:spPr>
              <a:xfrm>
                <a:off x="8094814" y="3533439"/>
                <a:ext cx="723008" cy="60469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57E27089-7A89-4F61-8A47-397C01113D8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52804" t="52638" r="24383" b="9919"/>
              <a:stretch/>
            </p:blipFill>
            <p:spPr>
              <a:xfrm>
                <a:off x="7043382" y="4504857"/>
                <a:ext cx="723008" cy="60469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69D03782-383E-4A03-BE60-8529544BBA8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52804" t="52638" r="24383" b="9919"/>
              <a:stretch/>
            </p:blipFill>
            <p:spPr>
              <a:xfrm>
                <a:off x="6658830" y="2558588"/>
                <a:ext cx="723008" cy="60469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98CBF5FC-6B7A-471D-8C2D-E7085BF2C0B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52804" t="52638" r="24383" b="9919"/>
              <a:stretch/>
            </p:blipFill>
            <p:spPr>
              <a:xfrm>
                <a:off x="9266331" y="2422889"/>
                <a:ext cx="723008" cy="604698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8F209B3-B3A7-4AAB-A95C-10846079E3C6}"/>
                </a:ext>
              </a:extLst>
            </p:cNvPr>
            <p:cNvGrpSpPr/>
            <p:nvPr/>
          </p:nvGrpSpPr>
          <p:grpSpPr>
            <a:xfrm>
              <a:off x="8771673" y="2770015"/>
              <a:ext cx="915364" cy="757011"/>
              <a:chOff x="5583931" y="1727478"/>
              <a:chExt cx="5362815" cy="3796500"/>
            </a:xfrm>
          </p:grpSpPr>
          <p:pic>
            <p:nvPicPr>
              <p:cNvPr id="41" name="Picture 2">
                <a:extLst>
                  <a:ext uri="{FF2B5EF4-FFF2-40B4-BE49-F238E27FC236}">
                    <a16:creationId xmlns:a16="http://schemas.microsoft.com/office/drawing/2014/main" id="{11451C3E-7521-4541-BFD6-35E36BA25F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83931" y="1727478"/>
                <a:ext cx="5362815" cy="3796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803F7FD7-C23A-40BC-B10F-787B616B946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9062" t="52917" r="68125" b="9640"/>
              <a:stretch/>
            </p:blipFill>
            <p:spPr>
              <a:xfrm>
                <a:off x="5965891" y="3579935"/>
                <a:ext cx="723008" cy="60469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245D0DEF-0DBF-4AA6-B842-C9120EFD27C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9062" t="52917" r="68125" b="9640"/>
              <a:stretch/>
            </p:blipFill>
            <p:spPr>
              <a:xfrm>
                <a:off x="8094814" y="3533439"/>
                <a:ext cx="723008" cy="60469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EE101918-8443-4064-AA54-862E49FBA8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52804" t="52638" r="24383" b="9919"/>
              <a:stretch/>
            </p:blipFill>
            <p:spPr>
              <a:xfrm>
                <a:off x="7043382" y="4504857"/>
                <a:ext cx="723008" cy="60469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2CD0DD38-D62C-40F6-9ACF-0EF080BB9C6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52804" t="52638" r="24383" b="9919"/>
              <a:stretch/>
            </p:blipFill>
            <p:spPr>
              <a:xfrm>
                <a:off x="6658830" y="2558588"/>
                <a:ext cx="723008" cy="60469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6CC2D053-A67D-4548-88A7-9A3D05C5F18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52804" t="52638" r="24383" b="9919"/>
              <a:stretch/>
            </p:blipFill>
            <p:spPr>
              <a:xfrm>
                <a:off x="9266331" y="2422889"/>
                <a:ext cx="723008" cy="604698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C3040AE-18F2-48D4-ACD3-405AC61BC6A9}"/>
                </a:ext>
              </a:extLst>
            </p:cNvPr>
            <p:cNvGrpSpPr/>
            <p:nvPr/>
          </p:nvGrpSpPr>
          <p:grpSpPr>
            <a:xfrm>
              <a:off x="8801285" y="4067218"/>
              <a:ext cx="915364" cy="757011"/>
              <a:chOff x="5583931" y="1727478"/>
              <a:chExt cx="5362815" cy="3796500"/>
            </a:xfrm>
          </p:grpSpPr>
          <p:pic>
            <p:nvPicPr>
              <p:cNvPr id="35" name="Picture 2">
                <a:extLst>
                  <a:ext uri="{FF2B5EF4-FFF2-40B4-BE49-F238E27FC236}">
                    <a16:creationId xmlns:a16="http://schemas.microsoft.com/office/drawing/2014/main" id="{FD46BAFD-49D2-43A2-B7B9-E84ADF325E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83931" y="1727478"/>
                <a:ext cx="5362815" cy="3796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6EF991FD-4BE0-49E5-8746-63091AFC709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9062" t="52917" r="68125" b="9640"/>
              <a:stretch/>
            </p:blipFill>
            <p:spPr>
              <a:xfrm>
                <a:off x="5965891" y="3579935"/>
                <a:ext cx="723008" cy="60469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3466A782-4BD3-4692-90E1-A2E25706415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9062" t="52917" r="68125" b="9640"/>
              <a:stretch/>
            </p:blipFill>
            <p:spPr>
              <a:xfrm>
                <a:off x="8094814" y="3533439"/>
                <a:ext cx="723008" cy="60469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C0F63B08-B7F9-49F5-95A4-0403F24CBB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52804" t="52638" r="24383" b="9919"/>
              <a:stretch/>
            </p:blipFill>
            <p:spPr>
              <a:xfrm>
                <a:off x="7043382" y="4504857"/>
                <a:ext cx="723008" cy="60469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94B18EA6-6F8B-4235-8F99-6D41EF86F64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52804" t="52638" r="24383" b="9919"/>
              <a:stretch/>
            </p:blipFill>
            <p:spPr>
              <a:xfrm>
                <a:off x="6658830" y="2558588"/>
                <a:ext cx="723008" cy="60469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EA6B2FF3-771D-4AD4-9E33-9DAF5E4C293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52804" t="52638" r="24383" b="9919"/>
              <a:stretch/>
            </p:blipFill>
            <p:spPr>
              <a:xfrm>
                <a:off x="9266331" y="2422889"/>
                <a:ext cx="723008" cy="604698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F8412EF-1139-4F9C-971B-E1BEB46D65F9}"/>
                </a:ext>
              </a:extLst>
            </p:cNvPr>
            <p:cNvGrpSpPr/>
            <p:nvPr/>
          </p:nvGrpSpPr>
          <p:grpSpPr>
            <a:xfrm>
              <a:off x="8742567" y="5052829"/>
              <a:ext cx="915364" cy="757011"/>
              <a:chOff x="5583931" y="1727478"/>
              <a:chExt cx="5362815" cy="3796500"/>
            </a:xfrm>
          </p:grpSpPr>
          <p:pic>
            <p:nvPicPr>
              <p:cNvPr id="29" name="Picture 2">
                <a:extLst>
                  <a:ext uri="{FF2B5EF4-FFF2-40B4-BE49-F238E27FC236}">
                    <a16:creationId xmlns:a16="http://schemas.microsoft.com/office/drawing/2014/main" id="{A3738622-720E-4EFC-9553-5B039793B6F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83931" y="1727478"/>
                <a:ext cx="5362815" cy="3796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80E7E60D-9600-4084-B9F6-EE1992676B5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9062" t="52917" r="68125" b="9640"/>
              <a:stretch/>
            </p:blipFill>
            <p:spPr>
              <a:xfrm>
                <a:off x="5965891" y="3579935"/>
                <a:ext cx="723008" cy="60469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E0FA3C3A-D584-4E31-B1C4-F052FC49090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9062" t="52917" r="68125" b="9640"/>
              <a:stretch/>
            </p:blipFill>
            <p:spPr>
              <a:xfrm>
                <a:off x="8094814" y="3533439"/>
                <a:ext cx="723008" cy="60469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EF748E5D-48B6-4F48-B5A2-7056D85043F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52804" t="52638" r="24383" b="9919"/>
              <a:stretch/>
            </p:blipFill>
            <p:spPr>
              <a:xfrm>
                <a:off x="7043382" y="4504857"/>
                <a:ext cx="723008" cy="60469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FD3EB8A6-5E72-491F-8531-54E00DEC810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52804" t="52638" r="24383" b="9919"/>
              <a:stretch/>
            </p:blipFill>
            <p:spPr>
              <a:xfrm>
                <a:off x="6658830" y="2558588"/>
                <a:ext cx="723008" cy="60469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C2011D76-FE46-4C7D-BE24-15009B78CC8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52804" t="52638" r="24383" b="9919"/>
              <a:stretch/>
            </p:blipFill>
            <p:spPr>
              <a:xfrm>
                <a:off x="9266331" y="2422889"/>
                <a:ext cx="723008" cy="604698"/>
              </a:xfrm>
              <a:prstGeom prst="rect">
                <a:avLst/>
              </a:prstGeom>
              <a:ln>
                <a:noFill/>
              </a:ln>
            </p:spPr>
          </p:pic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F6A9CEF-25B0-47B4-9F05-809896CB75DC}"/>
              </a:ext>
            </a:extLst>
          </p:cNvPr>
          <p:cNvGrpSpPr/>
          <p:nvPr/>
        </p:nvGrpSpPr>
        <p:grpSpPr>
          <a:xfrm>
            <a:off x="7851750" y="4521873"/>
            <a:ext cx="811233" cy="2129875"/>
            <a:chOff x="8294265" y="378094"/>
            <a:chExt cx="2298608" cy="5886181"/>
          </a:xfrm>
        </p:grpSpPr>
        <p:pic>
          <p:nvPicPr>
            <p:cNvPr id="60" name="Picture 4">
              <a:extLst>
                <a:ext uri="{FF2B5EF4-FFF2-40B4-BE49-F238E27FC236}">
                  <a16:creationId xmlns:a16="http://schemas.microsoft.com/office/drawing/2014/main" id="{1D4FC967-73D0-43F2-9700-D876CC99E1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4265" y="378094"/>
              <a:ext cx="2298608" cy="5886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09907675-081B-4474-8F86-E7752B0A750E}"/>
                </a:ext>
              </a:extLst>
            </p:cNvPr>
            <p:cNvGrpSpPr/>
            <p:nvPr/>
          </p:nvGrpSpPr>
          <p:grpSpPr>
            <a:xfrm>
              <a:off x="8829885" y="801769"/>
              <a:ext cx="915364" cy="757011"/>
              <a:chOff x="5583931" y="1727478"/>
              <a:chExt cx="5362815" cy="3796500"/>
            </a:xfrm>
          </p:grpSpPr>
          <p:pic>
            <p:nvPicPr>
              <p:cNvPr id="90" name="Picture 2">
                <a:extLst>
                  <a:ext uri="{FF2B5EF4-FFF2-40B4-BE49-F238E27FC236}">
                    <a16:creationId xmlns:a16="http://schemas.microsoft.com/office/drawing/2014/main" id="{FDD2AB5F-A032-4931-8498-93DB4F9A926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83931" y="1727478"/>
                <a:ext cx="5362815" cy="3796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1" name="Picture 90">
                <a:extLst>
                  <a:ext uri="{FF2B5EF4-FFF2-40B4-BE49-F238E27FC236}">
                    <a16:creationId xmlns:a16="http://schemas.microsoft.com/office/drawing/2014/main" id="{48A4CB8E-0D1A-4C22-A1DC-36D8969F58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9062" t="52917" r="68125" b="9640"/>
              <a:stretch/>
            </p:blipFill>
            <p:spPr>
              <a:xfrm>
                <a:off x="5965891" y="3579935"/>
                <a:ext cx="723008" cy="60469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92" name="Picture 91">
                <a:extLst>
                  <a:ext uri="{FF2B5EF4-FFF2-40B4-BE49-F238E27FC236}">
                    <a16:creationId xmlns:a16="http://schemas.microsoft.com/office/drawing/2014/main" id="{04E0160A-0074-4DE1-AD9E-8683262647C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9062" t="52917" r="68125" b="9640"/>
              <a:stretch/>
            </p:blipFill>
            <p:spPr>
              <a:xfrm>
                <a:off x="8094814" y="3533439"/>
                <a:ext cx="723008" cy="60469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93" name="Picture 92">
                <a:extLst>
                  <a:ext uri="{FF2B5EF4-FFF2-40B4-BE49-F238E27FC236}">
                    <a16:creationId xmlns:a16="http://schemas.microsoft.com/office/drawing/2014/main" id="{A8EA5DDF-146A-4521-9AFF-329C3FB5FCF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52804" t="52638" r="24383" b="9919"/>
              <a:stretch/>
            </p:blipFill>
            <p:spPr>
              <a:xfrm>
                <a:off x="7043382" y="4504857"/>
                <a:ext cx="723008" cy="60469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94" name="Picture 93">
                <a:extLst>
                  <a:ext uri="{FF2B5EF4-FFF2-40B4-BE49-F238E27FC236}">
                    <a16:creationId xmlns:a16="http://schemas.microsoft.com/office/drawing/2014/main" id="{44FA9123-9E7E-4006-B6F6-866AAFB84AD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52804" t="52638" r="24383" b="9919"/>
              <a:stretch/>
            </p:blipFill>
            <p:spPr>
              <a:xfrm>
                <a:off x="6658830" y="2558588"/>
                <a:ext cx="723008" cy="60469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95" name="Picture 94">
                <a:extLst>
                  <a:ext uri="{FF2B5EF4-FFF2-40B4-BE49-F238E27FC236}">
                    <a16:creationId xmlns:a16="http://schemas.microsoft.com/office/drawing/2014/main" id="{75BDD663-C857-4A1A-A164-BF126A7DD9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52804" t="52638" r="24383" b="9919"/>
              <a:stretch/>
            </p:blipFill>
            <p:spPr>
              <a:xfrm>
                <a:off x="9266331" y="2422889"/>
                <a:ext cx="723008" cy="604698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4EE4B895-E9F4-4D95-89CD-8DF6CEB11374}"/>
                </a:ext>
              </a:extLst>
            </p:cNvPr>
            <p:cNvGrpSpPr/>
            <p:nvPr/>
          </p:nvGrpSpPr>
          <p:grpSpPr>
            <a:xfrm>
              <a:off x="8800779" y="1767255"/>
              <a:ext cx="915364" cy="757011"/>
              <a:chOff x="5583931" y="1727478"/>
              <a:chExt cx="5362815" cy="3796500"/>
            </a:xfrm>
          </p:grpSpPr>
          <p:pic>
            <p:nvPicPr>
              <p:cNvPr id="84" name="Picture 2">
                <a:extLst>
                  <a:ext uri="{FF2B5EF4-FFF2-40B4-BE49-F238E27FC236}">
                    <a16:creationId xmlns:a16="http://schemas.microsoft.com/office/drawing/2014/main" id="{9F392E61-6799-47E4-9BE6-02DE8F6C938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83931" y="1727478"/>
                <a:ext cx="5362815" cy="3796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5" name="Picture 84">
                <a:extLst>
                  <a:ext uri="{FF2B5EF4-FFF2-40B4-BE49-F238E27FC236}">
                    <a16:creationId xmlns:a16="http://schemas.microsoft.com/office/drawing/2014/main" id="{6A7E56F0-8247-4DF4-8A01-12FF1A578CA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9062" t="52917" r="68125" b="9640"/>
              <a:stretch/>
            </p:blipFill>
            <p:spPr>
              <a:xfrm>
                <a:off x="5965891" y="3579935"/>
                <a:ext cx="723008" cy="60469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86" name="Picture 85">
                <a:extLst>
                  <a:ext uri="{FF2B5EF4-FFF2-40B4-BE49-F238E27FC236}">
                    <a16:creationId xmlns:a16="http://schemas.microsoft.com/office/drawing/2014/main" id="{285BDBD8-B417-441E-A824-FE25B410575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9062" t="52917" r="68125" b="9640"/>
              <a:stretch/>
            </p:blipFill>
            <p:spPr>
              <a:xfrm>
                <a:off x="8094814" y="3533439"/>
                <a:ext cx="723008" cy="60469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87" name="Picture 86">
                <a:extLst>
                  <a:ext uri="{FF2B5EF4-FFF2-40B4-BE49-F238E27FC236}">
                    <a16:creationId xmlns:a16="http://schemas.microsoft.com/office/drawing/2014/main" id="{27703442-FFE0-486F-878A-43BEBEE6272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52804" t="52638" r="24383" b="9919"/>
              <a:stretch/>
            </p:blipFill>
            <p:spPr>
              <a:xfrm>
                <a:off x="7043382" y="4504857"/>
                <a:ext cx="723008" cy="60469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88" name="Picture 87">
                <a:extLst>
                  <a:ext uri="{FF2B5EF4-FFF2-40B4-BE49-F238E27FC236}">
                    <a16:creationId xmlns:a16="http://schemas.microsoft.com/office/drawing/2014/main" id="{78BC7EDF-B9CB-4FFA-9658-6B402D7532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52804" t="52638" r="24383" b="9919"/>
              <a:stretch/>
            </p:blipFill>
            <p:spPr>
              <a:xfrm>
                <a:off x="6658830" y="2558588"/>
                <a:ext cx="723008" cy="60469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89" name="Picture 88">
                <a:extLst>
                  <a:ext uri="{FF2B5EF4-FFF2-40B4-BE49-F238E27FC236}">
                    <a16:creationId xmlns:a16="http://schemas.microsoft.com/office/drawing/2014/main" id="{0EFA6509-5808-4C59-AECC-36E0A928CA1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52804" t="52638" r="24383" b="9919"/>
              <a:stretch/>
            </p:blipFill>
            <p:spPr>
              <a:xfrm>
                <a:off x="9266331" y="2422889"/>
                <a:ext cx="723008" cy="604698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D421E064-3FF6-4273-9038-7C49967DB2FA}"/>
                </a:ext>
              </a:extLst>
            </p:cNvPr>
            <p:cNvGrpSpPr/>
            <p:nvPr/>
          </p:nvGrpSpPr>
          <p:grpSpPr>
            <a:xfrm>
              <a:off x="8771673" y="2770015"/>
              <a:ext cx="915364" cy="757011"/>
              <a:chOff x="5583931" y="1727478"/>
              <a:chExt cx="5362815" cy="3796500"/>
            </a:xfrm>
          </p:grpSpPr>
          <p:pic>
            <p:nvPicPr>
              <p:cNvPr id="78" name="Picture 2">
                <a:extLst>
                  <a:ext uri="{FF2B5EF4-FFF2-40B4-BE49-F238E27FC236}">
                    <a16:creationId xmlns:a16="http://schemas.microsoft.com/office/drawing/2014/main" id="{45519D3E-2A4D-4601-8B4E-6B320CDA20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83931" y="1727478"/>
                <a:ext cx="5362815" cy="3796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9" name="Picture 78">
                <a:extLst>
                  <a:ext uri="{FF2B5EF4-FFF2-40B4-BE49-F238E27FC236}">
                    <a16:creationId xmlns:a16="http://schemas.microsoft.com/office/drawing/2014/main" id="{E89AE33D-23EC-4486-839F-041177C25D2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9062" t="52917" r="68125" b="9640"/>
              <a:stretch/>
            </p:blipFill>
            <p:spPr>
              <a:xfrm>
                <a:off x="5965891" y="3579935"/>
                <a:ext cx="723008" cy="60469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80" name="Picture 79">
                <a:extLst>
                  <a:ext uri="{FF2B5EF4-FFF2-40B4-BE49-F238E27FC236}">
                    <a16:creationId xmlns:a16="http://schemas.microsoft.com/office/drawing/2014/main" id="{B424B0FC-467E-4CB8-A799-06BB9708236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9062" t="52917" r="68125" b="9640"/>
              <a:stretch/>
            </p:blipFill>
            <p:spPr>
              <a:xfrm>
                <a:off x="8094814" y="3533439"/>
                <a:ext cx="723008" cy="60469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10886082-F6A5-40C7-9738-93CA86F22EC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52804" t="52638" r="24383" b="9919"/>
              <a:stretch/>
            </p:blipFill>
            <p:spPr>
              <a:xfrm>
                <a:off x="7043382" y="4504857"/>
                <a:ext cx="723008" cy="60469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ED993EE1-40A7-4932-A4EA-516303CB36F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52804" t="52638" r="24383" b="9919"/>
              <a:stretch/>
            </p:blipFill>
            <p:spPr>
              <a:xfrm>
                <a:off x="6658830" y="2558588"/>
                <a:ext cx="723008" cy="60469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83" name="Picture 82">
                <a:extLst>
                  <a:ext uri="{FF2B5EF4-FFF2-40B4-BE49-F238E27FC236}">
                    <a16:creationId xmlns:a16="http://schemas.microsoft.com/office/drawing/2014/main" id="{35309FEA-EFB1-4954-85D6-8220753C415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52804" t="52638" r="24383" b="9919"/>
              <a:stretch/>
            </p:blipFill>
            <p:spPr>
              <a:xfrm>
                <a:off x="9266331" y="2422889"/>
                <a:ext cx="723008" cy="604698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3E6EF121-AC64-4F01-AFDA-E6499412225E}"/>
                </a:ext>
              </a:extLst>
            </p:cNvPr>
            <p:cNvGrpSpPr/>
            <p:nvPr/>
          </p:nvGrpSpPr>
          <p:grpSpPr>
            <a:xfrm>
              <a:off x="8801285" y="4067218"/>
              <a:ext cx="915364" cy="757011"/>
              <a:chOff x="5583931" y="1727478"/>
              <a:chExt cx="5362815" cy="3796500"/>
            </a:xfrm>
          </p:grpSpPr>
          <p:pic>
            <p:nvPicPr>
              <p:cNvPr id="72" name="Picture 2">
                <a:extLst>
                  <a:ext uri="{FF2B5EF4-FFF2-40B4-BE49-F238E27FC236}">
                    <a16:creationId xmlns:a16="http://schemas.microsoft.com/office/drawing/2014/main" id="{7B8CAEF6-5A51-4EBB-8011-7E165D8B64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83931" y="1727478"/>
                <a:ext cx="5362815" cy="3796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3" name="Picture 72">
                <a:extLst>
                  <a:ext uri="{FF2B5EF4-FFF2-40B4-BE49-F238E27FC236}">
                    <a16:creationId xmlns:a16="http://schemas.microsoft.com/office/drawing/2014/main" id="{31606081-8C43-4CE5-A7FC-4CE5CD7605C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9062" t="52917" r="68125" b="9640"/>
              <a:stretch/>
            </p:blipFill>
            <p:spPr>
              <a:xfrm>
                <a:off x="5965891" y="3579935"/>
                <a:ext cx="723008" cy="60469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74" name="Picture 73">
                <a:extLst>
                  <a:ext uri="{FF2B5EF4-FFF2-40B4-BE49-F238E27FC236}">
                    <a16:creationId xmlns:a16="http://schemas.microsoft.com/office/drawing/2014/main" id="{247C009D-28FC-4696-8CA9-43EF7B96F4F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9062" t="52917" r="68125" b="9640"/>
              <a:stretch/>
            </p:blipFill>
            <p:spPr>
              <a:xfrm>
                <a:off x="8094814" y="3533439"/>
                <a:ext cx="723008" cy="60469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AE2C6D01-C054-4E00-A50B-6B075B6B959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52804" t="52638" r="24383" b="9919"/>
              <a:stretch/>
            </p:blipFill>
            <p:spPr>
              <a:xfrm>
                <a:off x="7043382" y="4504857"/>
                <a:ext cx="723008" cy="60469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76" name="Picture 75">
                <a:extLst>
                  <a:ext uri="{FF2B5EF4-FFF2-40B4-BE49-F238E27FC236}">
                    <a16:creationId xmlns:a16="http://schemas.microsoft.com/office/drawing/2014/main" id="{DC1E311B-2276-433C-9701-4D87F68B9CD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52804" t="52638" r="24383" b="9919"/>
              <a:stretch/>
            </p:blipFill>
            <p:spPr>
              <a:xfrm>
                <a:off x="6658830" y="2558588"/>
                <a:ext cx="723008" cy="60469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A91E80F9-7746-49F3-AD3C-B5704B2BB75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52804" t="52638" r="24383" b="9919"/>
              <a:stretch/>
            </p:blipFill>
            <p:spPr>
              <a:xfrm>
                <a:off x="9266331" y="2422889"/>
                <a:ext cx="723008" cy="604698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6D01C11F-CDEA-4DF5-BEC6-588FC79EE5C8}"/>
                </a:ext>
              </a:extLst>
            </p:cNvPr>
            <p:cNvGrpSpPr/>
            <p:nvPr/>
          </p:nvGrpSpPr>
          <p:grpSpPr>
            <a:xfrm>
              <a:off x="8742567" y="5052829"/>
              <a:ext cx="915364" cy="757011"/>
              <a:chOff x="5583931" y="1727478"/>
              <a:chExt cx="5362815" cy="3796500"/>
            </a:xfrm>
          </p:grpSpPr>
          <p:pic>
            <p:nvPicPr>
              <p:cNvPr id="66" name="Picture 2">
                <a:extLst>
                  <a:ext uri="{FF2B5EF4-FFF2-40B4-BE49-F238E27FC236}">
                    <a16:creationId xmlns:a16="http://schemas.microsoft.com/office/drawing/2014/main" id="{913C59E6-8D8C-4114-8494-26E8AF7581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83931" y="1727478"/>
                <a:ext cx="5362815" cy="3796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7" name="Picture 66">
                <a:extLst>
                  <a:ext uri="{FF2B5EF4-FFF2-40B4-BE49-F238E27FC236}">
                    <a16:creationId xmlns:a16="http://schemas.microsoft.com/office/drawing/2014/main" id="{82020F8F-F588-465C-A392-B18B4723001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9062" t="52917" r="68125" b="9640"/>
              <a:stretch/>
            </p:blipFill>
            <p:spPr>
              <a:xfrm>
                <a:off x="5965891" y="3579935"/>
                <a:ext cx="723008" cy="60469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68" name="Picture 67">
                <a:extLst>
                  <a:ext uri="{FF2B5EF4-FFF2-40B4-BE49-F238E27FC236}">
                    <a16:creationId xmlns:a16="http://schemas.microsoft.com/office/drawing/2014/main" id="{39923943-8F5E-4CFD-8C92-78A02BF7FA4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9062" t="52917" r="68125" b="9640"/>
              <a:stretch/>
            </p:blipFill>
            <p:spPr>
              <a:xfrm>
                <a:off x="8094814" y="3533439"/>
                <a:ext cx="723008" cy="60469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69" name="Picture 68">
                <a:extLst>
                  <a:ext uri="{FF2B5EF4-FFF2-40B4-BE49-F238E27FC236}">
                    <a16:creationId xmlns:a16="http://schemas.microsoft.com/office/drawing/2014/main" id="{72C0E69C-3FAA-4015-8238-67DA13ADD43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52804" t="52638" r="24383" b="9919"/>
              <a:stretch/>
            </p:blipFill>
            <p:spPr>
              <a:xfrm>
                <a:off x="7043382" y="4504857"/>
                <a:ext cx="723008" cy="60469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70" name="Picture 69">
                <a:extLst>
                  <a:ext uri="{FF2B5EF4-FFF2-40B4-BE49-F238E27FC236}">
                    <a16:creationId xmlns:a16="http://schemas.microsoft.com/office/drawing/2014/main" id="{207C00B4-0270-4E47-AC20-7D0C2A4D03C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52804" t="52638" r="24383" b="9919"/>
              <a:stretch/>
            </p:blipFill>
            <p:spPr>
              <a:xfrm>
                <a:off x="6658830" y="2558588"/>
                <a:ext cx="723008" cy="60469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71" name="Picture 70">
                <a:extLst>
                  <a:ext uri="{FF2B5EF4-FFF2-40B4-BE49-F238E27FC236}">
                    <a16:creationId xmlns:a16="http://schemas.microsoft.com/office/drawing/2014/main" id="{9F9EE6EC-5624-4ED4-8A86-3DC8262E7EB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52804" t="52638" r="24383" b="9919"/>
              <a:stretch/>
            </p:blipFill>
            <p:spPr>
              <a:xfrm>
                <a:off x="9266331" y="2422889"/>
                <a:ext cx="723008" cy="604698"/>
              </a:xfrm>
              <a:prstGeom prst="rect">
                <a:avLst/>
              </a:prstGeom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3227127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C4928-FBCE-456D-9ED7-612ABE6F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ALU allows us to execute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EE2CA-0A82-4AF7-8A04-37FBD87B7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Reads instruction from memory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Decodes it into an Operation plus Configurations</a:t>
            </a:r>
          </a:p>
          <a:p>
            <a:pPr lvl="1"/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Immediates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Registers, Memory, etc.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Reads from source (based on configuration)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Executes that operation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Writes to destination (based on configuration)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1A365-4186-471D-BFD3-22D6DDE3D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81030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0371E-BC8F-4A16-BB15-5367628E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the way back to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A3FC4-F56D-4938-9922-2F381291B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1143" y="1143000"/>
            <a:ext cx="4069252" cy="5029200"/>
          </a:xfrm>
        </p:spPr>
        <p:txBody>
          <a:bodyPr/>
          <a:lstStyle/>
          <a:p>
            <a:r>
              <a:rPr lang="en-US" dirty="0"/>
              <a:t>C compiles into assembly</a:t>
            </a:r>
          </a:p>
          <a:p>
            <a:endParaRPr lang="en-US" dirty="0"/>
          </a:p>
          <a:p>
            <a:r>
              <a:rPr lang="en-US" dirty="0"/>
              <a:t>Assembly translates into machine code</a:t>
            </a:r>
          </a:p>
          <a:p>
            <a:endParaRPr lang="en-US" dirty="0"/>
          </a:p>
          <a:p>
            <a:r>
              <a:rPr lang="en-US" dirty="0"/>
              <a:t>Machine code specifies what should be executed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2D7D5D-8563-4C28-A610-E711C0A59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F2E0B6-D257-4D1D-8A84-684BA55EB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5" y="1142999"/>
            <a:ext cx="6441184" cy="50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79686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05196-E902-4478-8FF4-B70886BE4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processor is just a lot of transistors connected very carefully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F6A77-8811-46E6-927A-31E5F414E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ALU plus other operations make up a Core</a:t>
            </a:r>
          </a:p>
          <a:p>
            <a:pPr lvl="1"/>
            <a:r>
              <a:rPr lang="en-US" dirty="0"/>
              <a:t>And decode logic</a:t>
            </a:r>
          </a:p>
          <a:p>
            <a:pPr lvl="1"/>
            <a:endParaRPr lang="en-US" dirty="0"/>
          </a:p>
          <a:p>
            <a:r>
              <a:rPr lang="en-US" dirty="0"/>
              <a:t>Multiple cores, plus registers, plus caches make up a Processor</a:t>
            </a:r>
          </a:p>
          <a:p>
            <a:pPr lvl="1"/>
            <a:r>
              <a:rPr lang="en-US" dirty="0"/>
              <a:t>And other stuff these days like graphics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454078-1066-4084-A0FE-9EC31A3C2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69</a:t>
            </a:fld>
            <a:endParaRPr lang="en-US"/>
          </a:p>
        </p:txBody>
      </p:sp>
      <p:pic>
        <p:nvPicPr>
          <p:cNvPr id="5" name="Picture 4" descr="Ivy-Bridge_Die_Labelsm.jpg">
            <a:extLst>
              <a:ext uri="{FF2B5EF4-FFF2-40B4-BE49-F238E27FC236}">
                <a16:creationId xmlns:a16="http://schemas.microsoft.com/office/drawing/2014/main" id="{9502C65A-B9A6-43DB-975B-860C3FE1B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734" y="3567112"/>
            <a:ext cx="713232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608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access</a:t>
            </a:r>
          </a:p>
        </p:txBody>
      </p:sp>
      <p:sp>
        <p:nvSpPr>
          <p:cNvPr id="323590" name="Rectangle 6"/>
          <p:cNvSpPr>
            <a:spLocks noGrp="1" noChangeArrowheads="1"/>
          </p:cNvSpPr>
          <p:nvPr>
            <p:ph idx="1"/>
          </p:nvPr>
        </p:nvSpPr>
        <p:spPr>
          <a:xfrm>
            <a:off x="607595" y="2511950"/>
            <a:ext cx="10972800" cy="199204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Accessing Structure Member</a:t>
            </a:r>
          </a:p>
          <a:p>
            <a:pPr lvl="1"/>
            <a:r>
              <a:rPr lang="en-US" dirty="0"/>
              <a:t>Pointer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indicates first byte of structure</a:t>
            </a:r>
          </a:p>
          <a:p>
            <a:pPr lvl="1"/>
            <a:r>
              <a:rPr lang="en-US" dirty="0"/>
              <a:t>Access member with offsets</a:t>
            </a:r>
          </a:p>
          <a:p>
            <a:pPr lvl="1"/>
            <a:r>
              <a:rPr lang="en-US" dirty="0"/>
              <a:t>Offset of each structure member determined at compile time</a:t>
            </a:r>
          </a:p>
          <a:p>
            <a:pPr lvl="2"/>
            <a:r>
              <a:rPr lang="en-US" dirty="0"/>
              <a:t>Another use for Displacement in memory addressing!</a:t>
            </a:r>
          </a:p>
        </p:txBody>
      </p:sp>
      <p:sp>
        <p:nvSpPr>
          <p:cNvPr id="28" name="Line 14"/>
          <p:cNvSpPr>
            <a:spLocks noChangeShapeType="1"/>
          </p:cNvSpPr>
          <p:nvPr/>
        </p:nvSpPr>
        <p:spPr bwMode="auto">
          <a:xfrm>
            <a:off x="7701214" y="92968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7548815" y="548680"/>
            <a:ext cx="73609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Courier New" pitchFamily="-96" charset="0"/>
              </a:rPr>
              <a:t>r+16</a:t>
            </a: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5951984" y="1350386"/>
            <a:ext cx="1739478" cy="431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eaLnBrk="0" hangingPunct="0">
              <a:defRPr/>
            </a:pPr>
            <a:r>
              <a:rPr lang="en-US" sz="2000">
                <a:latin typeface="Courier New" pitchFamily="49" charset="0"/>
              </a:rPr>
              <a:t>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807969" y="548681"/>
            <a:ext cx="3979019" cy="1611991"/>
            <a:chOff x="4283968" y="1024921"/>
            <a:chExt cx="3979019" cy="1611991"/>
          </a:xfrm>
        </p:grpSpPr>
        <p:sp>
          <p:nvSpPr>
            <p:cNvPr id="30" name="Line 16"/>
            <p:cNvSpPr>
              <a:spLocks noChangeShapeType="1"/>
            </p:cNvSpPr>
            <p:nvPr/>
          </p:nvSpPr>
          <p:spPr bwMode="auto">
            <a:xfrm>
              <a:off x="4436368" y="1405921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17"/>
            <p:cNvSpPr>
              <a:spLocks noChangeArrowheads="1"/>
            </p:cNvSpPr>
            <p:nvPr/>
          </p:nvSpPr>
          <p:spPr bwMode="auto">
            <a:xfrm>
              <a:off x="4283968" y="1024921"/>
              <a:ext cx="322524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r</a:t>
              </a:r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6161106" y="1826627"/>
              <a:ext cx="876300" cy="431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>
                  <a:latin typeface="Courier New" pitchFamily="-96" charset="0"/>
                </a:rPr>
                <a:t>i</a:t>
              </a:r>
              <a:endParaRPr lang="en-US" sz="2000" dirty="0">
                <a:latin typeface="Courier New" pitchFamily="-96" charset="0"/>
              </a:endParaRPr>
            </a:p>
          </p:txBody>
        </p:sp>
        <p:sp>
          <p:nvSpPr>
            <p:cNvPr id="23" name="Rectangle 12"/>
            <p:cNvSpPr>
              <a:spLocks noChangeArrowheads="1"/>
            </p:cNvSpPr>
            <p:nvPr/>
          </p:nvSpPr>
          <p:spPr bwMode="auto">
            <a:xfrm>
              <a:off x="7037406" y="1826627"/>
              <a:ext cx="869944" cy="431800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latin typeface="Courier New" pitchFamily="-96" charset="0"/>
                </a:rPr>
                <a:t>next</a:t>
              </a:r>
            </a:p>
          </p:txBody>
        </p:sp>
        <p:sp>
          <p:nvSpPr>
            <p:cNvPr id="24" name="Rectangle 13"/>
            <p:cNvSpPr>
              <a:spLocks noChangeArrowheads="1"/>
            </p:cNvSpPr>
            <p:nvPr/>
          </p:nvSpPr>
          <p:spPr bwMode="auto">
            <a:xfrm>
              <a:off x="4355976" y="2242552"/>
              <a:ext cx="333375" cy="3937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0</a:t>
              </a:r>
            </a:p>
          </p:txBody>
        </p:sp>
        <p:sp>
          <p:nvSpPr>
            <p:cNvPr id="25" name="Rectangle 14"/>
            <p:cNvSpPr>
              <a:spLocks noChangeArrowheads="1"/>
            </p:cNvSpPr>
            <p:nvPr/>
          </p:nvSpPr>
          <p:spPr bwMode="auto">
            <a:xfrm>
              <a:off x="5886488" y="2239367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16</a:t>
              </a:r>
            </a:p>
          </p:txBody>
        </p:sp>
        <p:sp>
          <p:nvSpPr>
            <p:cNvPr id="26" name="Rectangle 15"/>
            <p:cNvSpPr>
              <a:spLocks noChangeArrowheads="1"/>
            </p:cNvSpPr>
            <p:nvPr/>
          </p:nvSpPr>
          <p:spPr bwMode="auto">
            <a:xfrm>
              <a:off x="6794518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24</a:t>
              </a:r>
            </a:p>
          </p:txBody>
        </p:sp>
        <p:sp>
          <p:nvSpPr>
            <p:cNvPr id="27" name="Rectangle 16"/>
            <p:cNvSpPr>
              <a:spLocks noChangeArrowheads="1"/>
            </p:cNvSpPr>
            <p:nvPr/>
          </p:nvSpPr>
          <p:spPr bwMode="auto">
            <a:xfrm>
              <a:off x="7772419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32</a:t>
              </a:r>
            </a:p>
          </p:txBody>
        </p:sp>
      </p:grp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2079626" y="820772"/>
            <a:ext cx="3296295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 err="1">
                <a:latin typeface="Courier New" pitchFamily="-96" charset="0"/>
              </a:rPr>
              <a:t>struct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rec</a:t>
            </a:r>
            <a:r>
              <a:rPr lang="en-US" dirty="0">
                <a:latin typeface="Courier New" pitchFamily="-96" charset="0"/>
              </a:rPr>
              <a:t> {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  </a:t>
            </a:r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a[4];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  </a:t>
            </a:r>
            <a:r>
              <a:rPr lang="en-US" dirty="0" err="1">
                <a:latin typeface="Courier New" pitchFamily="-96" charset="0"/>
              </a:rPr>
              <a:t>size_t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i</a:t>
            </a:r>
            <a:r>
              <a:rPr lang="en-US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  </a:t>
            </a:r>
            <a:r>
              <a:rPr lang="en-US" dirty="0" err="1">
                <a:latin typeface="Courier New" pitchFamily="-96" charset="0"/>
              </a:rPr>
              <a:t>struct</a:t>
            </a:r>
            <a:r>
              <a:rPr lang="en-US" dirty="0">
                <a:latin typeface="Courier New" pitchFamily="-96" charset="0"/>
              </a:rPr>
              <a:t> rec *next;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};</a:t>
            </a:r>
          </a:p>
        </p:txBody>
      </p:sp>
      <p:sp>
        <p:nvSpPr>
          <p:cNvPr id="323588" name="Rectangle 4"/>
          <p:cNvSpPr>
            <a:spLocks noChangeArrowheads="1"/>
          </p:cNvSpPr>
          <p:nvPr/>
        </p:nvSpPr>
        <p:spPr bwMode="auto">
          <a:xfrm>
            <a:off x="1852990" y="4653136"/>
            <a:ext cx="4243010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 err="1">
                <a:latin typeface="Courier New" pitchFamily="-96" charset="0"/>
              </a:rPr>
              <a:t>size_t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get_i</a:t>
            </a:r>
            <a:r>
              <a:rPr lang="en-US" dirty="0">
                <a:latin typeface="Courier New" pitchFamily="-96" charset="0"/>
              </a:rPr>
              <a:t>(</a:t>
            </a:r>
            <a:r>
              <a:rPr lang="en-US" dirty="0" err="1">
                <a:latin typeface="Courier New" pitchFamily="-96" charset="0"/>
              </a:rPr>
              <a:t>struct</a:t>
            </a:r>
            <a:r>
              <a:rPr lang="en-US" dirty="0">
                <a:latin typeface="Courier New" pitchFamily="-96" charset="0"/>
              </a:rPr>
              <a:t> rec *r)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return r-&gt;</a:t>
            </a:r>
            <a:r>
              <a:rPr lang="en-US" dirty="0" err="1">
                <a:latin typeface="Courier New" pitchFamily="-96" charset="0"/>
              </a:rPr>
              <a:t>i</a:t>
            </a:r>
            <a:r>
              <a:rPr lang="en-US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}</a:t>
            </a:r>
          </a:p>
        </p:txBody>
      </p:sp>
      <p:sp>
        <p:nvSpPr>
          <p:cNvPr id="323587" name="Rectangle 3"/>
          <p:cNvSpPr>
            <a:spLocks noChangeArrowheads="1"/>
          </p:cNvSpPr>
          <p:nvPr/>
        </p:nvSpPr>
        <p:spPr bwMode="auto">
          <a:xfrm>
            <a:off x="6234554" y="4653137"/>
            <a:ext cx="4181926" cy="9207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114300" algn="l"/>
                <a:tab pos="1033463" algn="l"/>
                <a:tab pos="3263900" algn="l"/>
              </a:tabLst>
              <a:defRPr/>
            </a:pPr>
            <a:r>
              <a:rPr lang="en-US" dirty="0">
                <a:latin typeface="Courier New" pitchFamily="49" charset="0"/>
              </a:rPr>
              <a:t>  # r in %</a:t>
            </a:r>
            <a:r>
              <a:rPr lang="en-US" dirty="0" err="1">
                <a:latin typeface="Courier New" pitchFamily="49" charset="0"/>
              </a:rPr>
              <a:t>rdi</a:t>
            </a:r>
            <a:r>
              <a:rPr lang="en-US" dirty="0">
                <a:latin typeface="Courier New" pitchFamily="49" charset="0"/>
              </a:rPr>
              <a:t> </a:t>
            </a:r>
          </a:p>
          <a:p>
            <a:pPr eaLnBrk="0" hangingPunct="0">
              <a:tabLst>
                <a:tab pos="114300" algn="l"/>
                <a:tab pos="1033463" algn="l"/>
                <a:tab pos="3263900" algn="l"/>
              </a:tabLst>
              <a:defRPr/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</a:rPr>
              <a:t>movq</a:t>
            </a:r>
            <a:r>
              <a:rPr lang="en-US" dirty="0">
                <a:latin typeface="Courier New" pitchFamily="49" charset="0"/>
              </a:rPr>
              <a:t> 16(%</a:t>
            </a:r>
            <a:r>
              <a:rPr lang="en-US" dirty="0" err="1">
                <a:latin typeface="Courier New" pitchFamily="49" charset="0"/>
              </a:rPr>
              <a:t>rdi</a:t>
            </a:r>
            <a:r>
              <a:rPr lang="en-US" dirty="0">
                <a:latin typeface="Courier New" pitchFamily="49" charset="0"/>
              </a:rPr>
              <a:t>), %</a:t>
            </a:r>
            <a:r>
              <a:rPr lang="en-US" dirty="0" err="1">
                <a:latin typeface="Courier New" pitchFamily="49" charset="0"/>
              </a:rPr>
              <a:t>rax</a:t>
            </a:r>
            <a:endParaRPr lang="en-US" dirty="0">
              <a:latin typeface="Courier New" pitchFamily="49" charset="0"/>
            </a:endParaRPr>
          </a:p>
          <a:p>
            <a:pPr eaLnBrk="0" hangingPunct="0">
              <a:tabLst>
                <a:tab pos="114300" algn="l"/>
                <a:tab pos="1033463" algn="l"/>
                <a:tab pos="3263900" algn="l"/>
              </a:tabLst>
              <a:defRPr/>
            </a:pPr>
            <a:r>
              <a:rPr lang="en-US" dirty="0">
                <a:latin typeface="Courier New" pitchFamily="49" charset="0"/>
              </a:rPr>
              <a:t>  ret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63553" y="5939458"/>
            <a:ext cx="5560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r</a:t>
            </a:r>
            <a:r>
              <a:rPr lang="en-US" dirty="0">
                <a:latin typeface="Calibri" pitchFamily="34" charset="0"/>
              </a:rPr>
              <a:t> is a pointer to a struct.</a:t>
            </a:r>
          </a:p>
          <a:p>
            <a:r>
              <a:rPr lang="en-US" dirty="0">
                <a:latin typeface="Calibri" pitchFamily="34" charset="0"/>
              </a:rPr>
              <a:t>Dereference the </a:t>
            </a:r>
            <a:r>
              <a:rPr lang="en-US" dirty="0" err="1">
                <a:latin typeface="Calibri" pitchFamily="34" charset="0"/>
              </a:rPr>
              <a:t>ponter</a:t>
            </a:r>
            <a:r>
              <a:rPr lang="en-US" dirty="0">
                <a:latin typeface="Calibri" pitchFamily="34" charset="0"/>
              </a:rPr>
              <a:t>, then get the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dirty="0">
                <a:latin typeface="Calibri" pitchFamily="34" charset="0"/>
              </a:rPr>
              <a:t> field of the struct.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V="1">
            <a:off x="3431704" y="5573902"/>
            <a:ext cx="0" cy="447387"/>
          </a:xfrm>
          <a:prstGeom prst="straightConnector1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C97FD2-4581-47AD-8F4A-EC434ABF9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9206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Structure Layout</a:t>
            </a:r>
          </a:p>
          <a:p>
            <a:endParaRPr lang="en-US" dirty="0"/>
          </a:p>
          <a:p>
            <a:r>
              <a:rPr lang="en-US" dirty="0"/>
              <a:t>Struct Padding and Alignment</a:t>
            </a:r>
          </a:p>
          <a:p>
            <a:endParaRPr lang="en-US" dirty="0"/>
          </a:p>
          <a:p>
            <a:r>
              <a:rPr lang="en-US" dirty="0"/>
              <a:t>Unions</a:t>
            </a:r>
          </a:p>
          <a:p>
            <a:endParaRPr lang="en-US" dirty="0"/>
          </a:p>
          <a:p>
            <a:r>
              <a:rPr lang="en-US" dirty="0"/>
              <a:t>Assembly to Transistors (and back)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692233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7" name="Rectangle 3"/>
          <p:cNvSpPr>
            <a:spLocks noChangeArrowheads="1"/>
          </p:cNvSpPr>
          <p:nvPr/>
        </p:nvSpPr>
        <p:spPr bwMode="auto">
          <a:xfrm>
            <a:off x="6234554" y="4978573"/>
            <a:ext cx="4181926" cy="11977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114300" algn="l"/>
                <a:tab pos="1033463" algn="l"/>
                <a:tab pos="3263900" algn="l"/>
              </a:tabLst>
              <a:defRPr/>
            </a:pPr>
            <a:r>
              <a:rPr lang="en-US" dirty="0">
                <a:latin typeface="Courier New" pitchFamily="49" charset="0"/>
              </a:rPr>
              <a:t>  # r in %</a:t>
            </a:r>
            <a:r>
              <a:rPr lang="en-US" dirty="0" err="1">
                <a:latin typeface="Courier New" pitchFamily="49" charset="0"/>
              </a:rPr>
              <a:t>rdi</a:t>
            </a:r>
            <a:r>
              <a:rPr lang="en-US" dirty="0">
                <a:latin typeface="Courier New" pitchFamily="49" charset="0"/>
              </a:rPr>
              <a:t> </a:t>
            </a:r>
          </a:p>
          <a:p>
            <a:pPr eaLnBrk="0" hangingPunct="0">
              <a:tabLst>
                <a:tab pos="114300" algn="l"/>
                <a:tab pos="1033463" algn="l"/>
                <a:tab pos="3263900" algn="l"/>
              </a:tabLst>
              <a:defRPr/>
            </a:pPr>
            <a:r>
              <a:rPr lang="en-US" dirty="0">
                <a:latin typeface="Courier New" pitchFamily="49" charset="0"/>
              </a:rPr>
              <a:t>  # </a:t>
            </a:r>
            <a:r>
              <a:rPr lang="en-US" dirty="0" err="1">
                <a:latin typeface="Courier New" pitchFamily="49" charset="0"/>
              </a:rPr>
              <a:t>idx</a:t>
            </a:r>
            <a:r>
              <a:rPr lang="en-US" dirty="0">
                <a:latin typeface="Courier New" pitchFamily="49" charset="0"/>
              </a:rPr>
              <a:t> in %</a:t>
            </a:r>
            <a:r>
              <a:rPr lang="en-US" dirty="0" err="1">
                <a:latin typeface="Courier New" pitchFamily="49" charset="0"/>
              </a:rPr>
              <a:t>rsi</a:t>
            </a:r>
            <a:r>
              <a:rPr lang="en-US" dirty="0">
                <a:latin typeface="Courier New" pitchFamily="49" charset="0"/>
              </a:rPr>
              <a:t>  </a:t>
            </a:r>
          </a:p>
          <a:p>
            <a:pPr eaLnBrk="0" hangingPunct="0">
              <a:tabLst>
                <a:tab pos="114300" algn="l"/>
                <a:tab pos="1033463" algn="l"/>
                <a:tab pos="3263900" algn="l"/>
              </a:tabLst>
              <a:defRPr/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</a:rPr>
              <a:t>movq</a:t>
            </a:r>
            <a:r>
              <a:rPr lang="en-US" dirty="0">
                <a:latin typeface="Courier New" pitchFamily="49" charset="0"/>
              </a:rPr>
              <a:t> (%rdi,%rsi,4), %</a:t>
            </a:r>
            <a:r>
              <a:rPr lang="en-US" dirty="0" err="1">
                <a:latin typeface="Courier New" pitchFamily="49" charset="0"/>
              </a:rPr>
              <a:t>rax</a:t>
            </a:r>
            <a:endParaRPr lang="en-US" dirty="0">
              <a:latin typeface="Courier New" pitchFamily="49" charset="0"/>
            </a:endParaRPr>
          </a:p>
          <a:p>
            <a:pPr eaLnBrk="0" hangingPunct="0">
              <a:tabLst>
                <a:tab pos="114300" algn="l"/>
                <a:tab pos="1033463" algn="l"/>
                <a:tab pos="3263900" algn="l"/>
              </a:tabLst>
              <a:defRPr/>
            </a:pPr>
            <a:r>
              <a:rPr lang="en-US" dirty="0">
                <a:latin typeface="Courier New" pitchFamily="49" charset="0"/>
              </a:rPr>
              <a:t>  ret</a:t>
            </a:r>
          </a:p>
        </p:txBody>
      </p:sp>
      <p:sp>
        <p:nvSpPr>
          <p:cNvPr id="323588" name="Rectangle 4"/>
          <p:cNvSpPr>
            <a:spLocks noChangeArrowheads="1"/>
          </p:cNvSpPr>
          <p:nvPr/>
        </p:nvSpPr>
        <p:spPr bwMode="auto">
          <a:xfrm>
            <a:off x="1991544" y="4978574"/>
            <a:ext cx="4037910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get_a</a:t>
            </a:r>
            <a:r>
              <a:rPr lang="en-US" dirty="0">
                <a:latin typeface="Courier New" pitchFamily="-96" charset="0"/>
              </a:rPr>
              <a:t> (</a:t>
            </a:r>
            <a:r>
              <a:rPr lang="en-US" dirty="0" err="1">
                <a:latin typeface="Courier New" pitchFamily="-96" charset="0"/>
              </a:rPr>
              <a:t>struct</a:t>
            </a:r>
            <a:r>
              <a:rPr lang="en-US" dirty="0">
                <a:latin typeface="Courier New" pitchFamily="-96" charset="0"/>
              </a:rPr>
              <a:t> rec *r,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	    </a:t>
            </a:r>
            <a:r>
              <a:rPr lang="en-US" dirty="0" err="1">
                <a:latin typeface="Courier New" pitchFamily="-96" charset="0"/>
              </a:rPr>
              <a:t>size_t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idx</a:t>
            </a:r>
            <a:r>
              <a:rPr lang="en-US" dirty="0">
                <a:latin typeface="Courier New" pitchFamily="-96" charset="0"/>
              </a:rPr>
              <a:t>)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return r-&gt;a[</a:t>
            </a:r>
            <a:r>
              <a:rPr lang="en-US" dirty="0" err="1">
                <a:latin typeface="Courier New" pitchFamily="-96" charset="0"/>
              </a:rPr>
              <a:t>idx</a:t>
            </a:r>
            <a:r>
              <a:rPr lang="en-US" dirty="0">
                <a:latin typeface="Courier New" pitchFamily="-96" charset="0"/>
              </a:rPr>
              <a:t>];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}</a:t>
            </a:r>
          </a:p>
        </p:txBody>
      </p:sp>
      <p:sp>
        <p:nvSpPr>
          <p:cNvPr id="11981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within a struct</a:t>
            </a:r>
          </a:p>
        </p:txBody>
      </p:sp>
      <p:sp>
        <p:nvSpPr>
          <p:cNvPr id="323590" name="Rectangle 6"/>
          <p:cNvSpPr>
            <a:spLocks noGrp="1" noChangeArrowheads="1"/>
          </p:cNvSpPr>
          <p:nvPr>
            <p:ph idx="1"/>
          </p:nvPr>
        </p:nvSpPr>
        <p:spPr>
          <a:xfrm>
            <a:off x="607595" y="2650221"/>
            <a:ext cx="10972800" cy="220957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Same as before; just need to also index in the array</a:t>
            </a:r>
          </a:p>
          <a:p>
            <a:pPr lvl="1"/>
            <a:r>
              <a:rPr lang="en-US" dirty="0"/>
              <a:t>Pointer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indicates first byte of structure</a:t>
            </a:r>
          </a:p>
          <a:p>
            <a:pPr lvl="2"/>
            <a:r>
              <a:rPr lang="en-US" dirty="0"/>
              <a:t>Offset of each structure member determined at compile time</a:t>
            </a:r>
          </a:p>
          <a:p>
            <a:pPr lvl="2"/>
            <a:r>
              <a:rPr lang="en-US" dirty="0"/>
              <a:t>Offset into array determined based on index and type</a:t>
            </a:r>
          </a:p>
          <a:p>
            <a:pPr lvl="1"/>
            <a:r>
              <a:rPr lang="en-US" dirty="0"/>
              <a:t>Compute as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structAddr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 offset + K*index)</a:t>
            </a:r>
            <a:r>
              <a:rPr lang="en-US" b="1" dirty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;</a:t>
            </a:r>
            <a:endParaRPr lang="en-US" b="1" dirty="0">
              <a:latin typeface="Calibri" charset="0"/>
              <a:ea typeface="Calibri" charset="0"/>
              <a:cs typeface="Calibri" charset="0"/>
            </a:endParaRPr>
          </a:p>
          <a:p>
            <a:pPr lvl="2"/>
            <a:r>
              <a:rPr lang="en-US" dirty="0">
                <a:ea typeface="Calibri" charset="0"/>
                <a:cs typeface="Calibri" charset="0"/>
              </a:rPr>
              <a:t>Uses full addressing mode!</a:t>
            </a:r>
          </a:p>
        </p:txBody>
      </p:sp>
      <p:sp>
        <p:nvSpPr>
          <p:cNvPr id="28" name="Line 14"/>
          <p:cNvSpPr>
            <a:spLocks noChangeShapeType="1"/>
          </p:cNvSpPr>
          <p:nvPr/>
        </p:nvSpPr>
        <p:spPr bwMode="auto">
          <a:xfrm>
            <a:off x="6846905" y="1145704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6694505" y="764704"/>
            <a:ext cx="114967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Courier New" pitchFamily="-96" charset="0"/>
              </a:rPr>
              <a:t>r+4*</a:t>
            </a:r>
            <a:r>
              <a:rPr lang="en-US" dirty="0" err="1">
                <a:latin typeface="Courier New" pitchFamily="-96" charset="0"/>
              </a:rPr>
              <a:t>idx</a:t>
            </a:r>
            <a:endParaRPr lang="en-US" dirty="0">
              <a:latin typeface="Courier New" pitchFamily="-96" charset="0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5951984" y="1566410"/>
            <a:ext cx="1739478" cy="431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 eaLnBrk="0" hangingPunct="0">
              <a:defRPr/>
            </a:pPr>
            <a:r>
              <a:rPr lang="en-US" sz="2000">
                <a:latin typeface="Courier New" pitchFamily="49" charset="0"/>
              </a:rPr>
              <a:t>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807969" y="764705"/>
            <a:ext cx="3979019" cy="1611991"/>
            <a:chOff x="4283968" y="1024921"/>
            <a:chExt cx="3979019" cy="1611991"/>
          </a:xfrm>
        </p:grpSpPr>
        <p:sp>
          <p:nvSpPr>
            <p:cNvPr id="30" name="Line 16"/>
            <p:cNvSpPr>
              <a:spLocks noChangeShapeType="1"/>
            </p:cNvSpPr>
            <p:nvPr/>
          </p:nvSpPr>
          <p:spPr bwMode="auto">
            <a:xfrm>
              <a:off x="4436368" y="1405921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17"/>
            <p:cNvSpPr>
              <a:spLocks noChangeArrowheads="1"/>
            </p:cNvSpPr>
            <p:nvPr/>
          </p:nvSpPr>
          <p:spPr bwMode="auto">
            <a:xfrm>
              <a:off x="4283968" y="1024921"/>
              <a:ext cx="322524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r</a:t>
              </a:r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6161106" y="1826627"/>
              <a:ext cx="876300" cy="431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 err="1">
                  <a:latin typeface="Courier New" pitchFamily="-96" charset="0"/>
                </a:rPr>
                <a:t>i</a:t>
              </a:r>
              <a:endParaRPr lang="en-US" sz="2000" dirty="0">
                <a:latin typeface="Courier New" pitchFamily="-96" charset="0"/>
              </a:endParaRPr>
            </a:p>
          </p:txBody>
        </p:sp>
        <p:sp>
          <p:nvSpPr>
            <p:cNvPr id="23" name="Rectangle 12"/>
            <p:cNvSpPr>
              <a:spLocks noChangeArrowheads="1"/>
            </p:cNvSpPr>
            <p:nvPr/>
          </p:nvSpPr>
          <p:spPr bwMode="auto">
            <a:xfrm>
              <a:off x="7037406" y="1826627"/>
              <a:ext cx="869944" cy="431800"/>
            </a:xfrm>
            <a:prstGeom prst="rect">
              <a:avLst/>
            </a:prstGeom>
            <a:solidFill>
              <a:srgbClr val="D5F1C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latin typeface="Courier New" pitchFamily="-96" charset="0"/>
                </a:rPr>
                <a:t>next</a:t>
              </a:r>
            </a:p>
          </p:txBody>
        </p:sp>
        <p:sp>
          <p:nvSpPr>
            <p:cNvPr id="24" name="Rectangle 13"/>
            <p:cNvSpPr>
              <a:spLocks noChangeArrowheads="1"/>
            </p:cNvSpPr>
            <p:nvPr/>
          </p:nvSpPr>
          <p:spPr bwMode="auto">
            <a:xfrm>
              <a:off x="4355976" y="2242552"/>
              <a:ext cx="333375" cy="3937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0</a:t>
              </a:r>
            </a:p>
          </p:txBody>
        </p:sp>
        <p:sp>
          <p:nvSpPr>
            <p:cNvPr id="25" name="Rectangle 14"/>
            <p:cNvSpPr>
              <a:spLocks noChangeArrowheads="1"/>
            </p:cNvSpPr>
            <p:nvPr/>
          </p:nvSpPr>
          <p:spPr bwMode="auto">
            <a:xfrm>
              <a:off x="5886488" y="2239367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16</a:t>
              </a:r>
            </a:p>
          </p:txBody>
        </p:sp>
        <p:sp>
          <p:nvSpPr>
            <p:cNvPr id="26" name="Rectangle 15"/>
            <p:cNvSpPr>
              <a:spLocks noChangeArrowheads="1"/>
            </p:cNvSpPr>
            <p:nvPr/>
          </p:nvSpPr>
          <p:spPr bwMode="auto">
            <a:xfrm>
              <a:off x="6794518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24</a:t>
              </a:r>
            </a:p>
          </p:txBody>
        </p:sp>
        <p:sp>
          <p:nvSpPr>
            <p:cNvPr id="27" name="Rectangle 16"/>
            <p:cNvSpPr>
              <a:spLocks noChangeArrowheads="1"/>
            </p:cNvSpPr>
            <p:nvPr/>
          </p:nvSpPr>
          <p:spPr bwMode="auto">
            <a:xfrm>
              <a:off x="7772419" y="2225089"/>
              <a:ext cx="49056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dirty="0">
                  <a:latin typeface="Courier New" pitchFamily="-96" charset="0"/>
                </a:rPr>
                <a:t>32</a:t>
              </a:r>
            </a:p>
          </p:txBody>
        </p:sp>
      </p:grp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2079626" y="1036796"/>
            <a:ext cx="3296295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 err="1">
                <a:latin typeface="Courier New" pitchFamily="-96" charset="0"/>
              </a:rPr>
              <a:t>struct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rec</a:t>
            </a:r>
            <a:r>
              <a:rPr lang="en-US" dirty="0">
                <a:latin typeface="Courier New" pitchFamily="-96" charset="0"/>
              </a:rPr>
              <a:t> {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  </a:t>
            </a:r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a[4];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  </a:t>
            </a:r>
            <a:r>
              <a:rPr lang="en-US" dirty="0" err="1">
                <a:latin typeface="Courier New" pitchFamily="-96" charset="0"/>
              </a:rPr>
              <a:t>size_t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i</a:t>
            </a:r>
            <a:r>
              <a:rPr lang="en-US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  </a:t>
            </a:r>
            <a:r>
              <a:rPr lang="en-US" dirty="0" err="1">
                <a:latin typeface="Courier New" pitchFamily="-96" charset="0"/>
              </a:rPr>
              <a:t>struct</a:t>
            </a:r>
            <a:r>
              <a:rPr lang="en-US" dirty="0">
                <a:latin typeface="Courier New" pitchFamily="-96" charset="0"/>
              </a:rPr>
              <a:t> rec *next;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};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C3A165-B4F0-40BC-A4D8-835C5ABF3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4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2"/>
          <p:cNvSpPr>
            <a:spLocks noChangeArrowheads="1"/>
          </p:cNvSpPr>
          <p:nvPr/>
        </p:nvSpPr>
        <p:spPr bwMode="auto">
          <a:xfrm>
            <a:off x="2079626" y="1096981"/>
            <a:ext cx="2444739" cy="17517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Courier New" pitchFamily="-96" charset="0"/>
              </a:rPr>
              <a:t>struct rec {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</a:t>
            </a:r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j;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</a:t>
            </a:r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i</a:t>
            </a:r>
            <a:r>
              <a:rPr lang="en-US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</a:t>
            </a:r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a[2];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</a:t>
            </a:r>
            <a:r>
              <a:rPr lang="en-US" dirty="0" err="1">
                <a:latin typeface="Courier New" pitchFamily="-96" charset="0"/>
              </a:rPr>
              <a:t>struct</a:t>
            </a:r>
            <a:r>
              <a:rPr lang="en-US" dirty="0">
                <a:latin typeface="Courier New" pitchFamily="-96" charset="0"/>
              </a:rPr>
              <a:t> rec *n;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};</a:t>
            </a:r>
          </a:p>
        </p:txBody>
      </p:sp>
      <p:sp>
        <p:nvSpPr>
          <p:cNvPr id="322564" name="Rectangle 4"/>
          <p:cNvSpPr>
            <a:spLocks noChangeArrowheads="1"/>
          </p:cNvSpPr>
          <p:nvPr/>
        </p:nvSpPr>
        <p:spPr bwMode="auto">
          <a:xfrm>
            <a:off x="5889668" y="4347406"/>
            <a:ext cx="3590709" cy="64376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114300" algn="l"/>
                <a:tab pos="2913063" algn="l"/>
              </a:tabLst>
              <a:defRPr/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</a:rPr>
              <a:t>movl</a:t>
            </a:r>
            <a:r>
              <a:rPr lang="en-US" dirty="0">
                <a:latin typeface="Courier New" pitchFamily="49" charset="0"/>
              </a:rPr>
              <a:t> ______, _______</a:t>
            </a:r>
          </a:p>
          <a:p>
            <a:pPr eaLnBrk="0" hangingPunct="0">
              <a:tabLst>
                <a:tab pos="114300" algn="l"/>
                <a:tab pos="2913063" algn="l"/>
              </a:tabLst>
              <a:defRPr/>
            </a:pPr>
            <a:r>
              <a:rPr lang="en-US" dirty="0">
                <a:latin typeface="Courier New" pitchFamily="49" charset="0"/>
              </a:rPr>
              <a:t>  ret</a:t>
            </a:r>
          </a:p>
        </p:txBody>
      </p:sp>
      <p:sp>
        <p:nvSpPr>
          <p:cNvPr id="322565" name="Rectangle 5"/>
          <p:cNvSpPr>
            <a:spLocks noChangeArrowheads="1"/>
          </p:cNvSpPr>
          <p:nvPr/>
        </p:nvSpPr>
        <p:spPr bwMode="auto">
          <a:xfrm>
            <a:off x="2079626" y="3241747"/>
            <a:ext cx="2968625" cy="17494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Courier New" pitchFamily="-96" charset="0"/>
              </a:rPr>
              <a:t>void </a:t>
            </a:r>
          </a:p>
          <a:p>
            <a:pPr eaLnBrk="0" hangingPunct="0"/>
            <a:r>
              <a:rPr lang="en-US" dirty="0" err="1">
                <a:latin typeface="Courier New" pitchFamily="-96" charset="0"/>
              </a:rPr>
              <a:t>set_i</a:t>
            </a:r>
            <a:r>
              <a:rPr lang="en-US" dirty="0">
                <a:latin typeface="Courier New" pitchFamily="-96" charset="0"/>
              </a:rPr>
              <a:t>(struct rec *r,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    int </a:t>
            </a:r>
            <a:r>
              <a:rPr lang="en-US" dirty="0" err="1">
                <a:latin typeface="Courier New" pitchFamily="-96" charset="0"/>
              </a:rPr>
              <a:t>val</a:t>
            </a:r>
            <a:r>
              <a:rPr lang="en-US" dirty="0">
                <a:latin typeface="Courier New" pitchFamily="-96" charset="0"/>
              </a:rPr>
              <a:t>)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r-&gt;</a:t>
            </a:r>
            <a:r>
              <a:rPr lang="en-US" dirty="0" err="1">
                <a:latin typeface="Courier New" pitchFamily="-96" charset="0"/>
              </a:rPr>
              <a:t>i</a:t>
            </a:r>
            <a:r>
              <a:rPr lang="en-US" dirty="0">
                <a:latin typeface="Courier New" pitchFamily="-96" charset="0"/>
              </a:rPr>
              <a:t> = </a:t>
            </a:r>
            <a:r>
              <a:rPr lang="en-US" dirty="0" err="1">
                <a:latin typeface="Courier New" pitchFamily="-96" charset="0"/>
              </a:rPr>
              <a:t>val</a:t>
            </a:r>
            <a:r>
              <a:rPr lang="en-US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}</a:t>
            </a:r>
          </a:p>
        </p:txBody>
      </p:sp>
      <p:sp>
        <p:nvSpPr>
          <p:cNvPr id="11776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-96" charset="0"/>
              </a:rPr>
              <a:t>Structure Access Practice 1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6925808" y="4359981"/>
            <a:ext cx="851523" cy="377738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ourier New"/>
                <a:cs typeface="Courier New"/>
              </a:rPr>
              <a:t>%</a:t>
            </a:r>
            <a:r>
              <a:rPr lang="en-US" dirty="0" err="1">
                <a:latin typeface="Courier New"/>
                <a:cs typeface="Courier New"/>
              </a:rPr>
              <a:t>esi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993121" y="4377503"/>
            <a:ext cx="1152128" cy="377738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ourier New"/>
                <a:cs typeface="Courier New"/>
              </a:rPr>
              <a:t>4(%</a:t>
            </a:r>
            <a:r>
              <a:rPr lang="en-US" dirty="0" err="1">
                <a:latin typeface="Courier New"/>
                <a:cs typeface="Courier New"/>
              </a:rPr>
              <a:t>rdi</a:t>
            </a:r>
            <a:r>
              <a:rPr lang="en-US" dirty="0">
                <a:latin typeface="Courier New"/>
                <a:cs typeface="Courier New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5B5DE2-E39B-44E3-9DA8-12BD83134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8F61C2-C60B-4692-BC6D-4C6908993E39}"/>
              </a:ext>
            </a:extLst>
          </p:cNvPr>
          <p:cNvSpPr txBox="1"/>
          <p:nvPr/>
        </p:nvSpPr>
        <p:spPr>
          <a:xfrm>
            <a:off x="10112374" y="228600"/>
            <a:ext cx="16485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Arguments: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%r8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%r9</a:t>
            </a:r>
          </a:p>
        </p:txBody>
      </p:sp>
    </p:spTree>
    <p:extLst>
      <p:ext uri="{BB962C8B-B14F-4D97-AF65-F5344CB8AC3E}">
        <p14:creationId xmlns:p14="http://schemas.microsoft.com/office/powerpoint/2010/main" val="56030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</p:bldLst>
  </p:timing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346_template.potx" id="{01D7DB3A-C6B7-43B3-8B0D-AE4B5EAE26AA}" vid="{73879976-79F9-4556-B0E5-A15670A28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cs213_template</Template>
  <TotalTime>1733</TotalTime>
  <Words>5535</Words>
  <Application>Microsoft Office PowerPoint</Application>
  <PresentationFormat>Widescreen</PresentationFormat>
  <Paragraphs>1207</Paragraphs>
  <Slides>70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81" baseType="lpstr">
      <vt:lpstr>Arial</vt:lpstr>
      <vt:lpstr>Calibri</vt:lpstr>
      <vt:lpstr>Calibri Bold</vt:lpstr>
      <vt:lpstr>Calibri Bold Italic</vt:lpstr>
      <vt:lpstr>Courier</vt:lpstr>
      <vt:lpstr>Courier New</vt:lpstr>
      <vt:lpstr>Courier New Bold</vt:lpstr>
      <vt:lpstr>Tahoma</vt:lpstr>
      <vt:lpstr>Times New Roman</vt:lpstr>
      <vt:lpstr>Wingdings 2</vt:lpstr>
      <vt:lpstr>Class Slides</vt:lpstr>
      <vt:lpstr>Lecture 10 Structured Data</vt:lpstr>
      <vt:lpstr>Administrivia</vt:lpstr>
      <vt:lpstr>Administrivia</vt:lpstr>
      <vt:lpstr>Today’s Goals</vt:lpstr>
      <vt:lpstr>Outline</vt:lpstr>
      <vt:lpstr>Structure representation in C</vt:lpstr>
      <vt:lpstr>Structure access</vt:lpstr>
      <vt:lpstr>Array within a struct</vt:lpstr>
      <vt:lpstr>Structure Access Practice 1</vt:lpstr>
      <vt:lpstr>Structure Access Practice 2</vt:lpstr>
      <vt:lpstr>Structure Access Practice 3</vt:lpstr>
      <vt:lpstr>Following Linked List</vt:lpstr>
      <vt:lpstr>Following Linked List</vt:lpstr>
      <vt:lpstr>Following Linked List</vt:lpstr>
      <vt:lpstr>Following Linked List</vt:lpstr>
      <vt:lpstr>Following Linked List</vt:lpstr>
      <vt:lpstr>Outline</vt:lpstr>
      <vt:lpstr>Problem: reordering can lead to different layouts</vt:lpstr>
      <vt:lpstr>Padding is added to struct to preserve alignment</vt:lpstr>
      <vt:lpstr>Alignment</vt:lpstr>
      <vt:lpstr>The why and how of alignment</vt:lpstr>
      <vt:lpstr>Specific Cases of Alignment (x86-64, Linux)</vt:lpstr>
      <vt:lpstr>Satisfying Alignment within Structures</vt:lpstr>
      <vt:lpstr>Meeting Overall Alignment Requirement</vt:lpstr>
      <vt:lpstr>Arrays of Structures</vt:lpstr>
      <vt:lpstr>Accessing Array Elements</vt:lpstr>
      <vt:lpstr>Saving Space</vt:lpstr>
      <vt:lpstr>Break + Quiz</vt:lpstr>
      <vt:lpstr>Break + Quiz</vt:lpstr>
      <vt:lpstr>Outline</vt:lpstr>
      <vt:lpstr>Unions</vt:lpstr>
      <vt:lpstr>Union allocation</vt:lpstr>
      <vt:lpstr>Union allocation</vt:lpstr>
      <vt:lpstr>Using union to access bit patterns</vt:lpstr>
      <vt:lpstr>Access to Bit Pattern Non-Solution</vt:lpstr>
      <vt:lpstr>Byte ordering revisited</vt:lpstr>
      <vt:lpstr>Byte Ordering Example</vt:lpstr>
      <vt:lpstr>Byte ordering on Little Endian</vt:lpstr>
      <vt:lpstr>Byte ordering on Big Endian</vt:lpstr>
      <vt:lpstr>Break + Thinking</vt:lpstr>
      <vt:lpstr>Lecture BONUS Assembly to Transistors</vt:lpstr>
      <vt:lpstr>Assembly into machine code</vt:lpstr>
      <vt:lpstr>Machine code ideas</vt:lpstr>
      <vt:lpstr>Representing instructions as numbers</vt:lpstr>
      <vt:lpstr>Computer Processor (in five easy steps)</vt:lpstr>
      <vt:lpstr>These steps are relatively easy (we’ll skip them)</vt:lpstr>
      <vt:lpstr>This is extremely complicated for x86-64 (skip it too)</vt:lpstr>
      <vt:lpstr>We can talk about what execution means though!</vt:lpstr>
      <vt:lpstr>Arithmetic Logic Unit (ALU)</vt:lpstr>
      <vt:lpstr>What can an ALU do?</vt:lpstr>
      <vt:lpstr>Let’s zoom in</vt:lpstr>
      <vt:lpstr>Inside an ALU</vt:lpstr>
      <vt:lpstr>Inside an ALU – selecting the correct output</vt:lpstr>
      <vt:lpstr>Let’s zoom in</vt:lpstr>
      <vt:lpstr>How is an ALU made?</vt:lpstr>
      <vt:lpstr>32-bit OR operation</vt:lpstr>
      <vt:lpstr>32-bit ADD operation</vt:lpstr>
      <vt:lpstr>Let’s zoom in</vt:lpstr>
      <vt:lpstr>Logic gates can be created with transistors</vt:lpstr>
      <vt:lpstr>Let’s zoom in</vt:lpstr>
      <vt:lpstr>Transistors are made out of silicon and other materials</vt:lpstr>
      <vt:lpstr>That’s the bottom</vt:lpstr>
      <vt:lpstr>Zooming out again</vt:lpstr>
      <vt:lpstr>Zooming out again</vt:lpstr>
      <vt:lpstr>Zooming out again</vt:lpstr>
      <vt:lpstr>Zooming out again</vt:lpstr>
      <vt:lpstr>ALU allows us to execute operations</vt:lpstr>
      <vt:lpstr>All the way back to software</vt:lpstr>
      <vt:lpstr>A processor is just a lot of transistors connected very carefully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10 Structured Data</dc:title>
  <dc:creator>Branden Ghena</dc:creator>
  <cp:lastModifiedBy>Branden Ghena</cp:lastModifiedBy>
  <cp:revision>62</cp:revision>
  <dcterms:created xsi:type="dcterms:W3CDTF">2021-05-05T16:10:10Z</dcterms:created>
  <dcterms:modified xsi:type="dcterms:W3CDTF">2022-02-08T15:17:06Z</dcterms:modified>
</cp:coreProperties>
</file>