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49"/>
  </p:notesMasterIdLst>
  <p:sldIdLst>
    <p:sldId id="256" r:id="rId2"/>
    <p:sldId id="384" r:id="rId3"/>
    <p:sldId id="264" r:id="rId4"/>
    <p:sldId id="348" r:id="rId5"/>
    <p:sldId id="1354" r:id="rId6"/>
    <p:sldId id="1243" r:id="rId7"/>
    <p:sldId id="1339" r:id="rId8"/>
    <p:sldId id="1346" r:id="rId9"/>
    <p:sldId id="1290" r:id="rId10"/>
    <p:sldId id="1340" r:id="rId11"/>
    <p:sldId id="1291" r:id="rId12"/>
    <p:sldId id="1329" r:id="rId13"/>
    <p:sldId id="1330" r:id="rId14"/>
    <p:sldId id="1341" r:id="rId15"/>
    <p:sldId id="1338" r:id="rId16"/>
    <p:sldId id="1303" r:id="rId17"/>
    <p:sldId id="1368" r:id="rId18"/>
    <p:sldId id="389" r:id="rId19"/>
    <p:sldId id="1358" r:id="rId20"/>
    <p:sldId id="1359" r:id="rId21"/>
    <p:sldId id="1351" r:id="rId22"/>
    <p:sldId id="1355" r:id="rId23"/>
    <p:sldId id="1292" r:id="rId24"/>
    <p:sldId id="1293" r:id="rId25"/>
    <p:sldId id="1294" r:id="rId26"/>
    <p:sldId id="1332" r:id="rId27"/>
    <p:sldId id="1347" r:id="rId28"/>
    <p:sldId id="1369" r:id="rId29"/>
    <p:sldId id="388" r:id="rId30"/>
    <p:sldId id="1357" r:id="rId31"/>
    <p:sldId id="1301" r:id="rId32"/>
    <p:sldId id="1302" r:id="rId33"/>
    <p:sldId id="1298" r:id="rId34"/>
    <p:sldId id="1257" r:id="rId35"/>
    <p:sldId id="1361" r:id="rId36"/>
    <p:sldId id="1362" r:id="rId37"/>
    <p:sldId id="1356" r:id="rId38"/>
    <p:sldId id="1363" r:id="rId39"/>
    <p:sldId id="1365" r:id="rId40"/>
    <p:sldId id="1364" r:id="rId41"/>
    <p:sldId id="1353" r:id="rId42"/>
    <p:sldId id="1305" r:id="rId43"/>
    <p:sldId id="1360" r:id="rId44"/>
    <p:sldId id="1309" r:id="rId45"/>
    <p:sldId id="1323" r:id="rId46"/>
    <p:sldId id="1367" r:id="rId47"/>
    <p:sldId id="1366" r:id="rId4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264"/>
          </p14:sldIdLst>
        </p14:section>
        <p14:section name="Cache Organization" id="{B55B8E8C-5EAB-4A1E-A4E9-AE5E896E46FA}">
          <p14:sldIdLst>
            <p14:sldId id="348"/>
            <p14:sldId id="1354"/>
            <p14:sldId id="1243"/>
            <p14:sldId id="1339"/>
            <p14:sldId id="1346"/>
            <p14:sldId id="1290"/>
            <p14:sldId id="1340"/>
            <p14:sldId id="1291"/>
            <p14:sldId id="1329"/>
            <p14:sldId id="1330"/>
            <p14:sldId id="1341"/>
            <p14:sldId id="1338"/>
            <p14:sldId id="1303"/>
            <p14:sldId id="1368"/>
            <p14:sldId id="389"/>
            <p14:sldId id="1358"/>
          </p14:sldIdLst>
        </p14:section>
        <p14:section name="Associativity" id="{FCF0DEBF-5A84-4019-8EE5-68D81DC4C292}">
          <p14:sldIdLst>
            <p14:sldId id="1359"/>
            <p14:sldId id="1351"/>
            <p14:sldId id="1355"/>
            <p14:sldId id="1292"/>
            <p14:sldId id="1293"/>
            <p14:sldId id="1294"/>
            <p14:sldId id="1332"/>
            <p14:sldId id="1347"/>
            <p14:sldId id="1369"/>
            <p14:sldId id="388"/>
            <p14:sldId id="1357"/>
            <p14:sldId id="1301"/>
            <p14:sldId id="1302"/>
            <p14:sldId id="1298"/>
            <p14:sldId id="1257"/>
            <p14:sldId id="1361"/>
            <p14:sldId id="1362"/>
            <p14:sldId id="1356"/>
            <p14:sldId id="1363"/>
            <p14:sldId id="1365"/>
            <p14:sldId id="1364"/>
            <p14:sldId id="1353"/>
            <p14:sldId id="1305"/>
          </p14:sldIdLst>
        </p14:section>
        <p14:section name="Cache Performance" id="{33A03CC9-3A06-4DBE-B818-F1D98BDD497A}">
          <p14:sldIdLst>
            <p14:sldId id="1360"/>
            <p14:sldId id="1309"/>
            <p14:sldId id="1323"/>
            <p14:sldId id="1367"/>
          </p14:sldIdLst>
        </p14:section>
        <p14:section name="Wrapup" id="{29A7F866-9DA9-446B-8359-CE426CB89C7A}">
          <p14:sldIdLst>
            <p14:sldId id="136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6993" autoAdjust="0"/>
    <p:restoredTop sz="97440" autoAdjust="0"/>
  </p:normalViewPr>
  <p:slideViewPr>
    <p:cSldViewPr snapToGrid="0">
      <p:cViewPr varScale="1">
        <p:scale>
          <a:sx n="147" d="100"/>
          <a:sy n="147" d="100"/>
        </p:scale>
        <p:origin x="120" y="576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viewProps" Target="viewProp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2/17/2022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994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12995" name="Rectangle 3"/>
          <p:cNvSpPr>
            <a:spLocks noGrp="1" noChangeArrowheads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697188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78556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4514" name="Text Box 1"/>
          <p:cNvSpPr txBox="1">
            <a:spLocks noChangeArrowheads="1"/>
          </p:cNvSpPr>
          <p:nvPr/>
        </p:nvSpPr>
        <p:spPr bwMode="auto">
          <a:xfrm>
            <a:off x="1276247" y="726094"/>
            <a:ext cx="4752421" cy="3580528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  <p:sp>
        <p:nvSpPr>
          <p:cNvPr id="64515" name="Rectangle 2"/>
          <p:cNvSpPr txBox="1"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lIns="95308" tIns="47654" rIns="95308" bIns="47654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644591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4122174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7261803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4969120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26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707198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27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415478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466" name="Rectangle 7"/>
          <p:cNvSpPr>
            <a:spLocks noGrp="1" noChangeArrowheads="1"/>
          </p:cNvSpPr>
          <p:nvPr>
            <p:ph type="sldNum" sz="quarter" idx="5"/>
          </p:nvPr>
        </p:nvSpPr>
        <p:spPr>
          <a:noFill/>
        </p:spPr>
        <p:txBody>
          <a:bodyPr/>
          <a:lstStyle/>
          <a:p>
            <a:fld id="{1A4BAF43-1426-4F41-873B-477D014C183E}" type="slidenum">
              <a:rPr lang="en-US"/>
              <a:pPr/>
              <a:t>28</a:t>
            </a:fld>
            <a:endParaRPr lang="en-US"/>
          </a:p>
        </p:txBody>
      </p:sp>
      <p:sp>
        <p:nvSpPr>
          <p:cNvPr id="62467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1488" y="725488"/>
            <a:ext cx="6367462" cy="3582987"/>
          </a:xfrm>
          <a:ln/>
        </p:spPr>
      </p:sp>
      <p:sp>
        <p:nvSpPr>
          <p:cNvPr id="62468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4619" y="4552517"/>
            <a:ext cx="5353265" cy="4314745"/>
          </a:xfrm>
          <a:noFill/>
          <a:ln/>
        </p:spPr>
        <p:txBody>
          <a:bodyPr/>
          <a:lstStyle/>
          <a:p>
            <a:pPr eaLnBrk="1" hangingPunct="1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277066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63139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02090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681672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778" name="Rectangle 2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73075" y="727075"/>
            <a:ext cx="6364288" cy="3581400"/>
          </a:xfrm>
          <a:ln/>
        </p:spPr>
      </p:sp>
      <p:sp>
        <p:nvSpPr>
          <p:cNvPr id="203779" name="Rectangle 3"/>
          <p:cNvSpPr>
            <a:spLocks noGrp="1" noChangeArrowheads="1"/>
          </p:cNvSpPr>
          <p:nvPr>
            <p:ph type="body" idx="1"/>
          </p:nvPr>
        </p:nvSpPr>
        <p:spPr>
          <a:xfrm>
            <a:off x="973778" y="4551798"/>
            <a:ext cx="5354947" cy="4315104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2396358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Rectangle 2"/>
          <p:cNvSpPr>
            <a:spLocks noGrp="1" noChangeArrowheads="1"/>
          </p:cNvSpPr>
          <p:nvPr>
            <p:ph type="body"/>
          </p:nvPr>
        </p:nvSpPr>
        <p:spPr>
          <a:xfrm>
            <a:off x="974391" y="4554201"/>
            <a:ext cx="5354925" cy="4314943"/>
          </a:xfrm>
          <a:noFill/>
          <a:ln/>
        </p:spPr>
        <p:txBody>
          <a:bodyPr wrap="none" anchor="ctr"/>
          <a:lstStyle/>
          <a:p>
            <a:endParaRPr lang="en-US"/>
          </a:p>
        </p:txBody>
      </p:sp>
      <p:sp>
        <p:nvSpPr>
          <p:cNvPr id="39939" name="Text Box 3"/>
          <p:cNvSpPr txBox="1">
            <a:spLocks noChangeArrowheads="1"/>
          </p:cNvSpPr>
          <p:nvPr/>
        </p:nvSpPr>
        <p:spPr bwMode="auto">
          <a:xfrm>
            <a:off x="1278663" y="726094"/>
            <a:ext cx="4754835" cy="3582609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wrap="none" anchor="ctr"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6324822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62" name="Rectangle 2"/>
          <p:cNvSpPr>
            <a:spLocks noGrp="1" noChangeArrowheads="1"/>
          </p:cNvSpPr>
          <p:nvPr>
            <p:ph type="body" idx="1"/>
          </p:nvPr>
        </p:nvSpPr>
        <p:spPr>
          <a:xfrm>
            <a:off x="973184" y="4554201"/>
            <a:ext cx="5356133" cy="4314943"/>
          </a:xfrm>
          <a:noFill/>
          <a:ln/>
        </p:spPr>
        <p:txBody>
          <a:bodyPr lIns="95683" tIns="47003" rIns="95683" bIns="47003"/>
          <a:lstStyle/>
          <a:p>
            <a:endParaRPr lang="en-US"/>
          </a:p>
        </p:txBody>
      </p:sp>
      <p:sp>
        <p:nvSpPr>
          <p:cNvPr id="40963" name="Rectangle 3"/>
          <p:cNvSpPr>
            <a:spLocks noGrp="1" noRot="1" noChangeAspect="1" noChangeArrowheads="1" noTextEdit="1"/>
          </p:cNvSpPr>
          <p:nvPr>
            <p:ph type="sldImg"/>
          </p:nvPr>
        </p:nvSpPr>
        <p:spPr>
          <a:xfrm>
            <a:off x="454025" y="715963"/>
            <a:ext cx="6396038" cy="3598862"/>
          </a:xfrm>
          <a:ln w="12700" cap="flat">
            <a:solidFill>
              <a:schemeClr val="tx1"/>
            </a:solidFill>
          </a:ln>
        </p:spPr>
      </p:sp>
    </p:spTree>
    <p:extLst>
      <p:ext uri="{BB962C8B-B14F-4D97-AF65-F5344CB8AC3E}">
        <p14:creationId xmlns:p14="http://schemas.microsoft.com/office/powerpoint/2010/main" val="1728127829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0558942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Typical B: 32, 64, sometimes up to 256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4829921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33172495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674502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812706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9766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pPr>
              <a:defRPr/>
            </a:pPr>
            <a:fld id="{40F64717-A5A5-4C4E-9291-2F18B7410B06}" type="slidenum">
              <a:rPr lang="en-US" smtClean="0"/>
              <a:pPr>
                <a:defRPr/>
              </a:pPr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61063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487ADF06-6660-4569-8E2A-54017E8E4167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4962731-3AA3-41E1-A33D-782A9002FB22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6BBEDB5-872B-410C-BFE9-93C03AC0E8C5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06B2BA-EACB-43FE-B97D-E188A29C3DE4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9E7A8-68EC-40DC-AFEC-7827D6DBF8B4}" type="datetime1">
              <a:rPr lang="en-US" smtClean="0"/>
              <a:t>2/17/2022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87598A8F-E016-4853-AA74-346FF6B158FE}" type="datetime1">
              <a:rPr lang="en-US" smtClean="0"/>
              <a:t>2/17/2022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A46D99F2-4334-4EEF-B640-38E3A44AE575}" type="datetime1">
              <a:rPr lang="en-US" smtClean="0"/>
              <a:t>2/17/2022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4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4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Cache Memories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CS213 – Intro to Computer Systems</a:t>
            </a:r>
          </a:p>
          <a:p>
            <a:r>
              <a:rPr lang="en-US" dirty="0"/>
              <a:t>Branden Ghena – Winter 2022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St-Amour, </a:t>
            </a:r>
            <a:r>
              <a:rPr lang="en-US" sz="1600" dirty="0" err="1"/>
              <a:t>Hardavellas</a:t>
            </a:r>
            <a:r>
              <a:rPr lang="en-US" sz="1600" dirty="0"/>
              <a:t>, </a:t>
            </a:r>
            <a:r>
              <a:rPr lang="en-US" sz="1600" dirty="0" err="1"/>
              <a:t>Bustamente</a:t>
            </a:r>
            <a:r>
              <a:rPr lang="en-US" sz="1600" dirty="0"/>
              <a:t> (Northwestern), Bryant, </a:t>
            </a:r>
            <a:r>
              <a:rPr lang="en-US" sz="1600" dirty="0" err="1"/>
              <a:t>O’Hallaron</a:t>
            </a:r>
            <a:r>
              <a:rPr lang="en-US" sz="1600" dirty="0"/>
              <a:t> (CMU), Garcia, Weaver (UC Berkeley)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438399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8194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Cache: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44" idx="3"/>
          </p:cNvCxnSpPr>
          <p:nvPr/>
        </p:nvCxnSpPr>
        <p:spPr bwMode="auto">
          <a:xfrm rot="5400000">
            <a:off x="7302590" y="3594012"/>
            <a:ext cx="2247900" cy="1308279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3622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4" name="Rectangle 8"/>
          <p:cNvSpPr>
            <a:spLocks noChangeArrowheads="1"/>
          </p:cNvSpPr>
          <p:nvPr/>
        </p:nvSpPr>
        <p:spPr bwMode="auto">
          <a:xfrm>
            <a:off x="6705600" y="5257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5" name="Rectangle 9"/>
          <p:cNvSpPr>
            <a:spLocks noChangeArrowheads="1"/>
          </p:cNvSpPr>
          <p:nvPr/>
        </p:nvSpPr>
        <p:spPr bwMode="auto">
          <a:xfrm>
            <a:off x="6705600" y="5638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10"/>
          <p:cNvSpPr>
            <a:spLocks noChangeArrowheads="1"/>
          </p:cNvSpPr>
          <p:nvPr/>
        </p:nvSpPr>
        <p:spPr bwMode="auto">
          <a:xfrm>
            <a:off x="6705600" y="6019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7" name="Rectangle 25"/>
          <p:cNvSpPr>
            <a:spLocks noChangeArrowheads="1"/>
          </p:cNvSpPr>
          <p:nvPr/>
        </p:nvSpPr>
        <p:spPr bwMode="auto">
          <a:xfrm>
            <a:off x="6705600" y="4114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8" name="Rectangle 26"/>
          <p:cNvSpPr>
            <a:spLocks noChangeArrowheads="1"/>
          </p:cNvSpPr>
          <p:nvPr/>
        </p:nvSpPr>
        <p:spPr bwMode="auto">
          <a:xfrm>
            <a:off x="6705600" y="4495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7"/>
          <p:cNvSpPr>
            <a:spLocks noChangeArrowheads="1"/>
          </p:cNvSpPr>
          <p:nvPr/>
        </p:nvSpPr>
        <p:spPr bwMode="auto">
          <a:xfrm>
            <a:off x="6705600" y="4876800"/>
            <a:ext cx="1066800" cy="2286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853352"/>
            <a:ext cx="990600" cy="268774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8852078" y="28533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4" name="Rectangle 53"/>
          <p:cNvSpPr/>
          <p:nvPr/>
        </p:nvSpPr>
        <p:spPr bwMode="auto">
          <a:xfrm>
            <a:off x="9614078" y="285335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84C004BF-9D68-474F-9647-CF6C98B31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  <p:sp>
        <p:nvSpPr>
          <p:cNvPr id="50" name="Rectangle 4">
            <a:extLst>
              <a:ext uri="{FF2B5EF4-FFF2-40B4-BE49-F238E27FC236}">
                <a16:creationId xmlns:a16="http://schemas.microsoft.com/office/drawing/2014/main" id="{297320DF-350C-4D7C-8341-5EBF3CF45458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6" name="Rectangle 6">
            <a:extLst>
              <a:ext uri="{FF2B5EF4-FFF2-40B4-BE49-F238E27FC236}">
                <a16:creationId xmlns:a16="http://schemas.microsoft.com/office/drawing/2014/main" id="{944EDDA4-AA34-43B6-8975-5F709B3730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AutoShape 16">
            <a:extLst>
              <a:ext uri="{FF2B5EF4-FFF2-40B4-BE49-F238E27FC236}">
                <a16:creationId xmlns:a16="http://schemas.microsoft.com/office/drawing/2014/main" id="{CA8DE3CA-69C6-43D1-8488-8BEC49E564EE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58" name="Straight Arrow Connector 57">
            <a:extLst>
              <a:ext uri="{FF2B5EF4-FFF2-40B4-BE49-F238E27FC236}">
                <a16:creationId xmlns:a16="http://schemas.microsoft.com/office/drawing/2014/main" id="{7ADFAE6B-9805-48B9-8856-7B286E044F55}"/>
              </a:ext>
            </a:extLst>
          </p:cNvPr>
          <p:cNvCxnSpPr>
            <a:stCxn id="50" idx="3"/>
            <a:endCxn id="56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28049758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1" grpId="0" animBg="1"/>
      <p:bldP spid="53" grpId="0" animBg="1"/>
      <p:bldP spid="54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(1): Locate 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5" y="1094114"/>
            <a:ext cx="15370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3400"/>
            <a:ext cx="1274708" cy="369332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</p:txBody>
      </p:sp>
      <p:sp>
        <p:nvSpPr>
          <p:cNvPr id="44" name="Rectangle 43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" name="Straight Arrow Connector 9"/>
          <p:cNvCxnSpPr>
            <a:stCxn id="7" idx="3"/>
          </p:cNvCxnSpPr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9" name="TextBox 8"/>
          <p:cNvSpPr txBox="1"/>
          <p:nvPr/>
        </p:nvSpPr>
        <p:spPr>
          <a:xfrm>
            <a:off x="3048000" y="4873751"/>
            <a:ext cx="5227933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Each address maps to a particular set!</a:t>
            </a:r>
          </a:p>
          <a:p>
            <a:r>
              <a:rPr lang="en-US" dirty="0">
                <a:latin typeface="Calibri" pitchFamily="34" charset="0"/>
              </a:rPr>
              <a:t>Data has to be stored at that particular set!</a:t>
            </a:r>
          </a:p>
          <a:p>
            <a:r>
              <a:rPr lang="en-US" dirty="0">
                <a:latin typeface="Calibri" pitchFamily="34" charset="0"/>
              </a:rPr>
              <a:t>Even if that set is full and there “is space” elsewhere!</a:t>
            </a:r>
          </a:p>
          <a:p>
            <a:r>
              <a:rPr lang="en-US" dirty="0">
                <a:latin typeface="Calibri" pitchFamily="34" charset="0"/>
              </a:rPr>
              <a:t>(That’s where conflict misses come from.)</a:t>
            </a:r>
          </a:p>
        </p:txBody>
      </p:sp>
      <p:sp>
        <p:nvSpPr>
          <p:cNvPr id="11" name="Slide Number Placeholder 10">
            <a:extLst>
              <a:ext uri="{FF2B5EF4-FFF2-40B4-BE49-F238E27FC236}">
                <a16:creationId xmlns:a16="http://schemas.microsoft.com/office/drawing/2014/main" id="{29A1DA5D-1510-4F36-9804-4A4337FE1C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4" grpId="0" animBg="1"/>
      <p:bldP spid="7" grpId="0"/>
      <p:bldP spid="9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(2): Tag Match + Valid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5" name="TextBox 104"/>
          <p:cNvSpPr txBox="1"/>
          <p:nvPr/>
        </p:nvSpPr>
        <p:spPr>
          <a:xfrm>
            <a:off x="7835007" y="531675"/>
            <a:ext cx="2759089" cy="1200329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block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valid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21" name="Elbow Connector 20"/>
          <p:cNvCxnSpPr>
            <a:stCxn id="75" idx="2"/>
            <a:endCxn id="95" idx="0"/>
          </p:cNvCxnSpPr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7" name="Elbow Connector 76"/>
          <p:cNvCxnSpPr>
            <a:endCxn id="97" idx="0"/>
          </p:cNvCxnSpPr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8" name="Elbow Connector 77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59" name="Rectangle 58"/>
          <p:cNvSpPr/>
          <p:nvPr/>
        </p:nvSpPr>
        <p:spPr bwMode="auto">
          <a:xfrm>
            <a:off x="8851367" y="2602832"/>
            <a:ext cx="762000" cy="264875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767640" y="4103375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62" name="Straight Arrow Connector 61"/>
          <p:cNvCxnSpPr/>
          <p:nvPr/>
        </p:nvCxnSpPr>
        <p:spPr bwMode="auto">
          <a:xfrm flipV="1">
            <a:off x="2503738" y="4284521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63" name="Rectangle 62"/>
          <p:cNvSpPr/>
          <p:nvPr/>
        </p:nvSpPr>
        <p:spPr bwMode="auto">
          <a:xfrm>
            <a:off x="7861123" y="2601764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3738786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7013444" y="4858788"/>
            <a:ext cx="4237332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Within a set, could be anywhere! So, need to check all lines!</a:t>
            </a:r>
            <a:br>
              <a:rPr lang="en-US" dirty="0">
                <a:latin typeface="Calibri" pitchFamily="34" charset="0"/>
              </a:rPr>
            </a:br>
            <a:r>
              <a:rPr lang="en-US" sz="1100" dirty="0">
                <a:latin typeface="Calibri" pitchFamily="34" charset="0"/>
              </a:rPr>
              <a:t> 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But if it’s not in that set, it’s not in the cache at all! (It’s the only place it could be.)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AB14018-CF00-4C90-A70E-1C8FD65466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13233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9" grpId="0" animBg="1"/>
      <p:bldP spid="64" grpId="0" animBg="1"/>
      <p:bldP spid="72" grpId="0" animBg="1"/>
      <p:bldP spid="73" grpId="0" animBg="1"/>
      <p:bldP spid="74" grpId="0"/>
      <p:bldP spid="63" grpId="0" animBg="1"/>
      <p:bldP spid="65" grpId="0" animBg="1"/>
      <p:bldP spid="67" grpId="0" animBg="1"/>
      <p:bldP spid="66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Read (3): Block Offset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5082235" y="-540921"/>
            <a:ext cx="228600" cy="4237334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3077868" y="1828479"/>
            <a:ext cx="4237333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45" name="Straight Connector 44"/>
          <p:cNvCxnSpPr/>
          <p:nvPr/>
        </p:nvCxnSpPr>
        <p:spPr bwMode="auto">
          <a:xfrm>
            <a:off x="3306468" y="3768763"/>
            <a:ext cx="3875673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696867" y="181721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4381604" y="1094114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A</a:t>
            </a:r>
            <a:r>
              <a:rPr lang="en-US" dirty="0">
                <a:latin typeface="Calibri" pitchFamily="34" charset="0"/>
              </a:rPr>
              <a:t>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1600200" y="299388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K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3077868" y="2397163"/>
            <a:ext cx="4237333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5" name="Group 86"/>
          <p:cNvGrpSpPr/>
          <p:nvPr/>
        </p:nvGrpSpPr>
        <p:grpSpPr>
          <a:xfrm>
            <a:off x="3077868" y="2971479"/>
            <a:ext cx="423733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3077868" y="4038279"/>
            <a:ext cx="423733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3143864" y="4459044"/>
            <a:ext cx="3523449" cy="865914"/>
          </a:xfrm>
          <a:prstGeom prst="trapezoid">
            <a:avLst>
              <a:gd name="adj" fmla="val 141754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3143864" y="532495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6280596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006636" y="5439459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31933" y="544017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4631262" y="543925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090138" y="543836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5185833" y="560841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739518" y="543925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270508" y="543925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4" name="TextBox 73"/>
          <p:cNvSpPr txBox="1"/>
          <p:nvPr/>
        </p:nvSpPr>
        <p:spPr>
          <a:xfrm>
            <a:off x="2514600" y="5857148"/>
            <a:ext cx="9523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 bit</a:t>
            </a:r>
          </a:p>
        </p:txBody>
      </p:sp>
      <p:cxnSp>
        <p:nvCxnSpPr>
          <p:cNvPr id="76" name="Straight Connector 75"/>
          <p:cNvCxnSpPr/>
          <p:nvPr/>
        </p:nvCxnSpPr>
        <p:spPr bwMode="auto">
          <a:xfrm rot="5400000" flipH="1" flipV="1">
            <a:off x="3289550" y="5887481"/>
            <a:ext cx="3048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lg"/>
          </a:ln>
          <a:effectLst/>
        </p:spPr>
      </p:cxn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493184" y="508294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5643033" y="6050068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i="1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0283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0283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02832"/>
            <a:ext cx="6858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26287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571698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683182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759381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15158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13949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013930" y="3061549"/>
            <a:ext cx="524242" cy="1921702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7" idx="0"/>
          </p:cNvCxnSpPr>
          <p:nvPr/>
        </p:nvCxnSpPr>
        <p:spPr bwMode="auto">
          <a:xfrm rot="5400000">
            <a:off x="7057437" y="2571078"/>
            <a:ext cx="1679891" cy="4058292"/>
          </a:xfrm>
          <a:prstGeom prst="bentConnector3">
            <a:avLst>
              <a:gd name="adj1" fmla="val 7412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5080504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latin typeface="Calibri" pitchFamily="34" charset="0"/>
              </a:rPr>
              <a:t>data begins at this offset</a:t>
            </a:r>
          </a:p>
        </p:txBody>
      </p:sp>
      <p:sp>
        <p:nvSpPr>
          <p:cNvPr id="105" name="TextBox 104"/>
          <p:cNvSpPr txBox="1"/>
          <p:nvPr/>
        </p:nvSpPr>
        <p:spPr>
          <a:xfrm>
            <a:off x="7835007" y="531675"/>
            <a:ext cx="3450944" cy="1477328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line in set</a:t>
            </a: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Tag matches + V bit set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  <a:sym typeface="Wingdings"/>
              </a:rPr>
              <a:t> Cache Hit!</a:t>
            </a:r>
            <a:endParaRPr lang="en-US" dirty="0">
              <a:latin typeface="Calibri" pitchFamily="34" charset="0"/>
            </a:endParaRPr>
          </a:p>
          <a:p>
            <a:pPr marL="115888" indent="-115888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Locate data starting at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13949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cxnSp>
        <p:nvCxnSpPr>
          <p:cNvPr id="63" name="Elbow Connector 62"/>
          <p:cNvCxnSpPr/>
          <p:nvPr/>
        </p:nvCxnSpPr>
        <p:spPr bwMode="auto">
          <a:xfrm rot="5400000">
            <a:off x="5252607" y="2330398"/>
            <a:ext cx="1954768" cy="4262952"/>
          </a:xfrm>
          <a:prstGeom prst="bentConnector3">
            <a:avLst>
              <a:gd name="adj1" fmla="val 63658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79" name="Elbow Connector 78"/>
          <p:cNvCxnSpPr/>
          <p:nvPr/>
        </p:nvCxnSpPr>
        <p:spPr bwMode="auto">
          <a:xfrm rot="5400000">
            <a:off x="5732551" y="1504880"/>
            <a:ext cx="649306" cy="4608526"/>
          </a:xfrm>
          <a:prstGeom prst="bentConnector3">
            <a:avLst>
              <a:gd name="adj1" fmla="val 28884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87" name="Elbow Connector 86"/>
          <p:cNvCxnSpPr/>
          <p:nvPr/>
        </p:nvCxnSpPr>
        <p:spPr bwMode="auto">
          <a:xfrm rot="10800000" flipV="1">
            <a:off x="6641099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cxnSp>
        <p:nvCxnSpPr>
          <p:cNvPr id="100" name="Elbow Connector 99"/>
          <p:cNvCxnSpPr/>
          <p:nvPr/>
        </p:nvCxnSpPr>
        <p:spPr bwMode="auto">
          <a:xfrm rot="10800000" flipV="1">
            <a:off x="4920096" y="3677003"/>
            <a:ext cx="1719700" cy="456793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med"/>
          </a:ln>
          <a:effectLst/>
        </p:spPr>
      </p:cxnSp>
      <p:sp>
        <p:nvSpPr>
          <p:cNvPr id="101" name="Rectangle 100"/>
          <p:cNvSpPr/>
          <p:nvPr/>
        </p:nvSpPr>
        <p:spPr bwMode="auto">
          <a:xfrm>
            <a:off x="8852099" y="2601939"/>
            <a:ext cx="762000" cy="27225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sp>
        <p:nvSpPr>
          <p:cNvPr id="103" name="TextBox 102"/>
          <p:cNvSpPr txBox="1"/>
          <p:nvPr/>
        </p:nvSpPr>
        <p:spPr>
          <a:xfrm>
            <a:off x="1768372" y="4102482"/>
            <a:ext cx="7360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ourier New" charset="0"/>
                <a:ea typeface="Courier New" charset="0"/>
                <a:cs typeface="Courier New" charset="0"/>
              </a:rPr>
              <a:t>0xFF</a:t>
            </a:r>
          </a:p>
        </p:txBody>
      </p:sp>
      <p:cxnSp>
        <p:nvCxnSpPr>
          <p:cNvPr id="106" name="Straight Arrow Connector 105"/>
          <p:cNvCxnSpPr/>
          <p:nvPr/>
        </p:nvCxnSpPr>
        <p:spPr bwMode="auto">
          <a:xfrm flipV="1">
            <a:off x="2504470" y="4283628"/>
            <a:ext cx="544262" cy="3520"/>
          </a:xfrm>
          <a:prstGeom prst="straightConnector1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/>
          </a:ln>
          <a:effectLst/>
        </p:spPr>
      </p:cxnSp>
      <p:sp>
        <p:nvSpPr>
          <p:cNvPr id="107" name="Rectangle 106"/>
          <p:cNvSpPr/>
          <p:nvPr/>
        </p:nvSpPr>
        <p:spPr bwMode="auto">
          <a:xfrm>
            <a:off x="7861855" y="2600871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3739518" y="5438365"/>
            <a:ext cx="717995" cy="304086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ourier New" charset="0"/>
                <a:ea typeface="Courier New" charset="0"/>
                <a:cs typeface="Courier New" charset="0"/>
              </a:rPr>
              <a:t>0x1E45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3271240" y="5438365"/>
            <a:ext cx="272605" cy="304800"/>
          </a:xfrm>
          <a:prstGeom prst="rect">
            <a:avLst/>
          </a:prstGeom>
          <a:solidFill>
            <a:srgbClr val="F6F5BD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9614078" y="2603348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ourier New" charset="0"/>
                <a:ea typeface="Courier New" charset="0"/>
                <a:cs typeface="Courier New" charset="0"/>
              </a:rPr>
              <a:t>0x2</a:t>
            </a:r>
          </a:p>
        </p:txBody>
      </p:sp>
      <p:sp>
        <p:nvSpPr>
          <p:cNvPr id="111" name="Rectangle 110">
            <a:extLst>
              <a:ext uri="{FF2B5EF4-FFF2-40B4-BE49-F238E27FC236}">
                <a16:creationId xmlns:a16="http://schemas.microsoft.com/office/drawing/2014/main" id="{A803B4D6-9B70-EB4D-B974-B7CAAA2DFFDC}"/>
              </a:ext>
            </a:extLst>
          </p:cNvPr>
          <p:cNvSpPr/>
          <p:nvPr/>
        </p:nvSpPr>
        <p:spPr bwMode="auto">
          <a:xfrm>
            <a:off x="5730318" y="543656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64411EB-7CA1-4FB2-B1CE-8EE315ABE4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588017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5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4" grpId="0"/>
      <p:bldP spid="110" grpId="0" animBg="1"/>
      <p:bldP spid="111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Rectangle 90"/>
          <p:cNvSpPr/>
          <p:nvPr/>
        </p:nvSpPr>
        <p:spPr bwMode="auto">
          <a:xfrm>
            <a:off x="5193626" y="149581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92" name="Rectangle 91"/>
          <p:cNvSpPr/>
          <p:nvPr/>
        </p:nvSpPr>
        <p:spPr bwMode="auto">
          <a:xfrm>
            <a:off x="66918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2" name="Rectangle 101"/>
          <p:cNvSpPr/>
          <p:nvPr/>
        </p:nvSpPr>
        <p:spPr bwMode="auto">
          <a:xfrm>
            <a:off x="69644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7" name="Rectangle 106"/>
          <p:cNvSpPr/>
          <p:nvPr/>
        </p:nvSpPr>
        <p:spPr bwMode="auto">
          <a:xfrm>
            <a:off x="7878875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0" name="Rectangle 109"/>
          <p:cNvSpPr/>
          <p:nvPr/>
        </p:nvSpPr>
        <p:spPr bwMode="auto">
          <a:xfrm>
            <a:off x="8139669" y="1610116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1" name="Rectangle 110"/>
          <p:cNvSpPr/>
          <p:nvPr/>
        </p:nvSpPr>
        <p:spPr bwMode="auto">
          <a:xfrm>
            <a:off x="7237080" y="161011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12" name="Straight Connector 111"/>
          <p:cNvCxnSpPr/>
          <p:nvPr/>
        </p:nvCxnSpPr>
        <p:spPr bwMode="auto">
          <a:xfrm>
            <a:off x="7345474" y="176172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13" name="Rectangle 112"/>
          <p:cNvSpPr/>
          <p:nvPr/>
        </p:nvSpPr>
        <p:spPr bwMode="auto">
          <a:xfrm>
            <a:off x="5789280" y="161011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</a:t>
            </a:r>
            <a:r>
              <a:rPr lang="is-IS" sz="1600" dirty="0">
                <a:latin typeface="Calibri" pitchFamily="34" charset="0"/>
              </a:rPr>
              <a:t>…0</a:t>
            </a: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5320270" y="161011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Example: 128 sets, 64 bytes per block</a:t>
            </a:r>
          </a:p>
        </p:txBody>
      </p:sp>
      <p:sp>
        <p:nvSpPr>
          <p:cNvPr id="11" name="Rectangle 10"/>
          <p:cNvSpPr/>
          <p:nvPr/>
        </p:nvSpPr>
        <p:spPr bwMode="auto">
          <a:xfrm>
            <a:off x="765134" y="5185530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" name="Rectangle 14"/>
          <p:cNvSpPr/>
          <p:nvPr/>
        </p:nvSpPr>
        <p:spPr bwMode="auto">
          <a:xfrm>
            <a:off x="872969" y="5300322"/>
            <a:ext cx="457200" cy="311297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63</a:t>
            </a:r>
          </a:p>
        </p:txBody>
      </p:sp>
      <p:sp>
        <p:nvSpPr>
          <p:cNvPr id="16" name="Rectangle 15"/>
          <p:cNvSpPr/>
          <p:nvPr/>
        </p:nvSpPr>
        <p:spPr bwMode="auto">
          <a:xfrm>
            <a:off x="1345303" y="5301185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17" name="Straight Connector 16"/>
          <p:cNvCxnSpPr/>
          <p:nvPr/>
        </p:nvCxnSpPr>
        <p:spPr bwMode="auto">
          <a:xfrm>
            <a:off x="1456047" y="546490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0" name="Rectangle 19"/>
          <p:cNvSpPr/>
          <p:nvPr/>
        </p:nvSpPr>
        <p:spPr bwMode="auto">
          <a:xfrm>
            <a:off x="1987096" y="5301185"/>
            <a:ext cx="414727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" name="Rectangle 20"/>
          <p:cNvSpPr/>
          <p:nvPr/>
        </p:nvSpPr>
        <p:spPr bwMode="auto">
          <a:xfrm>
            <a:off x="2421217" y="5301185"/>
            <a:ext cx="457200" cy="310435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" name="Rectangle 21"/>
          <p:cNvSpPr/>
          <p:nvPr/>
        </p:nvSpPr>
        <p:spPr bwMode="auto">
          <a:xfrm>
            <a:off x="2890028" y="530118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3" name="Rectangle 22"/>
          <p:cNvSpPr/>
          <p:nvPr/>
        </p:nvSpPr>
        <p:spPr bwMode="auto">
          <a:xfrm>
            <a:off x="765134" y="46536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4" name="Rectangle 23"/>
          <p:cNvSpPr/>
          <p:nvPr/>
        </p:nvSpPr>
        <p:spPr bwMode="auto">
          <a:xfrm>
            <a:off x="880027" y="4773420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127</a:t>
            </a:r>
          </a:p>
        </p:txBody>
      </p:sp>
      <p:sp>
        <p:nvSpPr>
          <p:cNvPr id="25" name="Rectangle 24"/>
          <p:cNvSpPr/>
          <p:nvPr/>
        </p:nvSpPr>
        <p:spPr bwMode="auto">
          <a:xfrm>
            <a:off x="1350625" y="4773420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26" name="Straight Connector 25"/>
          <p:cNvCxnSpPr/>
          <p:nvPr/>
        </p:nvCxnSpPr>
        <p:spPr bwMode="auto">
          <a:xfrm>
            <a:off x="1463227" y="4928819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27" name="Rectangle 26"/>
          <p:cNvSpPr/>
          <p:nvPr/>
        </p:nvSpPr>
        <p:spPr bwMode="auto">
          <a:xfrm>
            <a:off x="1987097" y="4767984"/>
            <a:ext cx="42265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66</a:t>
            </a:r>
          </a:p>
        </p:txBody>
      </p:sp>
      <p:sp>
        <p:nvSpPr>
          <p:cNvPr id="28" name="Rectangle 27"/>
          <p:cNvSpPr/>
          <p:nvPr/>
        </p:nvSpPr>
        <p:spPr bwMode="auto">
          <a:xfrm>
            <a:off x="2420276" y="4768445"/>
            <a:ext cx="457200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65</a:t>
            </a:r>
          </a:p>
        </p:txBody>
      </p:sp>
      <p:sp>
        <p:nvSpPr>
          <p:cNvPr id="29" name="Rectangle 28"/>
          <p:cNvSpPr/>
          <p:nvPr/>
        </p:nvSpPr>
        <p:spPr bwMode="auto">
          <a:xfrm>
            <a:off x="2892641" y="4768272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64</a:t>
            </a:r>
          </a:p>
        </p:txBody>
      </p:sp>
      <p:sp>
        <p:nvSpPr>
          <p:cNvPr id="30" name="Rectangle 29"/>
          <p:cNvSpPr/>
          <p:nvPr/>
        </p:nvSpPr>
        <p:spPr bwMode="auto">
          <a:xfrm>
            <a:off x="765134" y="4120284"/>
            <a:ext cx="2704912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31" name="Rectangle 30"/>
          <p:cNvSpPr/>
          <p:nvPr/>
        </p:nvSpPr>
        <p:spPr bwMode="auto">
          <a:xfrm>
            <a:off x="876498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191</a:t>
            </a:r>
          </a:p>
        </p:txBody>
      </p:sp>
      <p:sp>
        <p:nvSpPr>
          <p:cNvPr id="32" name="Rectangle 31"/>
          <p:cNvSpPr/>
          <p:nvPr/>
        </p:nvSpPr>
        <p:spPr bwMode="auto">
          <a:xfrm>
            <a:off x="1333699" y="4234783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33" name="Straight Connector 32"/>
          <p:cNvCxnSpPr/>
          <p:nvPr/>
        </p:nvCxnSpPr>
        <p:spPr bwMode="auto">
          <a:xfrm>
            <a:off x="1451580" y="439823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34" name="Rectangle 33"/>
          <p:cNvSpPr/>
          <p:nvPr/>
        </p:nvSpPr>
        <p:spPr bwMode="auto">
          <a:xfrm>
            <a:off x="1987097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130</a:t>
            </a:r>
          </a:p>
        </p:txBody>
      </p:sp>
      <p:sp>
        <p:nvSpPr>
          <p:cNvPr id="35" name="Rectangle 34"/>
          <p:cNvSpPr/>
          <p:nvPr/>
        </p:nvSpPr>
        <p:spPr bwMode="auto">
          <a:xfrm>
            <a:off x="2448910" y="4234584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129</a:t>
            </a:r>
          </a:p>
        </p:txBody>
      </p:sp>
      <p:sp>
        <p:nvSpPr>
          <p:cNvPr id="36" name="Rectangle 35"/>
          <p:cNvSpPr/>
          <p:nvPr/>
        </p:nvSpPr>
        <p:spPr bwMode="auto">
          <a:xfrm>
            <a:off x="2910723" y="4235655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128</a:t>
            </a:r>
          </a:p>
        </p:txBody>
      </p:sp>
      <p:cxnSp>
        <p:nvCxnSpPr>
          <p:cNvPr id="37" name="Straight Connector 36"/>
          <p:cNvCxnSpPr/>
          <p:nvPr/>
        </p:nvCxnSpPr>
        <p:spPr bwMode="auto">
          <a:xfrm flipV="1">
            <a:off x="2060534" y="3583488"/>
            <a:ext cx="0" cy="39266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40" name="TextBox 39"/>
          <p:cNvSpPr txBox="1"/>
          <p:nvPr/>
        </p:nvSpPr>
        <p:spPr>
          <a:xfrm>
            <a:off x="1525754" y="3181890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sp>
        <p:nvSpPr>
          <p:cNvPr id="41" name="Rectangle 40"/>
          <p:cNvSpPr/>
          <p:nvPr/>
        </p:nvSpPr>
        <p:spPr bwMode="auto">
          <a:xfrm>
            <a:off x="1896986" y="1938213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42" name="Rectangle 41"/>
          <p:cNvSpPr/>
          <p:nvPr/>
        </p:nvSpPr>
        <p:spPr bwMode="auto">
          <a:xfrm>
            <a:off x="2658985" y="1938213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3567960" y="1938213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55700" y="1083839"/>
            <a:ext cx="174759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65</a:t>
            </a:r>
            <a:r>
              <a:rPr lang="en-US" baseline="-25000" dirty="0">
                <a:latin typeface="Calibri" pitchFamily="34" charset="0"/>
              </a:rPr>
              <a:t>10</a:t>
            </a:r>
            <a:r>
              <a:rPr lang="en-US" dirty="0">
                <a:latin typeface="Calibri" pitchFamily="34" charset="0"/>
              </a:rPr>
              <a:t> = 100 0001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46" name="Rectangle 45"/>
          <p:cNvSpPr/>
          <p:nvPr/>
        </p:nvSpPr>
        <p:spPr bwMode="auto">
          <a:xfrm>
            <a:off x="1896986" y="1572016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00...0</a:t>
            </a:r>
          </a:p>
        </p:txBody>
      </p:sp>
      <p:sp>
        <p:nvSpPr>
          <p:cNvPr id="47" name="Rectangle 46"/>
          <p:cNvSpPr/>
          <p:nvPr/>
        </p:nvSpPr>
        <p:spPr bwMode="auto">
          <a:xfrm>
            <a:off x="2658986" y="1572016"/>
            <a:ext cx="90897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0000001</a:t>
            </a:r>
          </a:p>
        </p:txBody>
      </p:sp>
      <p:sp>
        <p:nvSpPr>
          <p:cNvPr id="48" name="Rectangle 47"/>
          <p:cNvSpPr/>
          <p:nvPr/>
        </p:nvSpPr>
        <p:spPr bwMode="auto">
          <a:xfrm>
            <a:off x="3567960" y="1572016"/>
            <a:ext cx="845414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000001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1841142" y="2257816"/>
            <a:ext cx="3085204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64 bytes per block </a:t>
            </a:r>
            <a:r>
              <a:rPr lang="en-US" dirty="0">
                <a:latin typeface="Calibri" pitchFamily="34" charset="0"/>
                <a:sym typeface="Wingdings"/>
              </a:rPr>
              <a:t> b = 6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128 sets  s = 7 bits</a:t>
            </a:r>
          </a:p>
          <a:p>
            <a:r>
              <a:rPr lang="en-US" dirty="0">
                <a:latin typeface="Calibri" pitchFamily="34" charset="0"/>
                <a:sym typeface="Wingdings"/>
              </a:rPr>
              <a:t>remaining address bits  t bits</a:t>
            </a:r>
            <a:endParaRPr lang="en-US" dirty="0">
              <a:latin typeface="Calibri" pitchFamily="34" charset="0"/>
            </a:endParaRPr>
          </a:p>
        </p:txBody>
      </p:sp>
      <p:sp>
        <p:nvSpPr>
          <p:cNvPr id="50" name="TextBox 49"/>
          <p:cNvSpPr txBox="1"/>
          <p:nvPr/>
        </p:nvSpPr>
        <p:spPr>
          <a:xfrm>
            <a:off x="1762853" y="6036156"/>
            <a:ext cx="29290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a byte in memory</a:t>
            </a:r>
          </a:p>
        </p:txBody>
      </p:sp>
      <p:sp>
        <p:nvSpPr>
          <p:cNvPr id="53" name="Freeform 52"/>
          <p:cNvSpPr/>
          <p:nvPr/>
        </p:nvSpPr>
        <p:spPr>
          <a:xfrm>
            <a:off x="1109813" y="5516652"/>
            <a:ext cx="686447" cy="733837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Freeform 53"/>
          <p:cNvSpPr/>
          <p:nvPr/>
        </p:nvSpPr>
        <p:spPr>
          <a:xfrm>
            <a:off x="982585" y="1453171"/>
            <a:ext cx="1529056" cy="3402794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chemeClr val="tx1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3" name="AutoShape 16"/>
          <p:cNvSpPr>
            <a:spLocks/>
          </p:cNvSpPr>
          <p:nvPr/>
        </p:nvSpPr>
        <p:spPr bwMode="auto">
          <a:xfrm rot="5400000">
            <a:off x="7840774" y="1876283"/>
            <a:ext cx="228600" cy="27431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64" name="Group 79"/>
          <p:cNvGrpSpPr/>
          <p:nvPr/>
        </p:nvGrpSpPr>
        <p:grpSpPr>
          <a:xfrm>
            <a:off x="6583474" y="3498615"/>
            <a:ext cx="2743197" cy="492484"/>
            <a:chOff x="3276778" y="1995289"/>
            <a:chExt cx="3009188" cy="492484"/>
          </a:xfrm>
        </p:grpSpPr>
        <p:sp>
          <p:nvSpPr>
            <p:cNvPr id="65" name="Rectangle 64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6" name="Rectangle 65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7" name="Rectangle 66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68" name="Rectangle 67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69" name="Straight Connector 68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cxnSp>
        <p:nvCxnSpPr>
          <p:cNvPr id="70" name="Straight Connector 69"/>
          <p:cNvCxnSpPr/>
          <p:nvPr/>
        </p:nvCxnSpPr>
        <p:spPr bwMode="auto">
          <a:xfrm>
            <a:off x="6583472" y="5438899"/>
            <a:ext cx="2610140" cy="1009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TextBox 71"/>
          <p:cNvSpPr txBox="1"/>
          <p:nvPr/>
        </p:nvSpPr>
        <p:spPr>
          <a:xfrm>
            <a:off x="7155078" y="2764250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lines per set</a:t>
            </a:r>
          </a:p>
        </p:txBody>
      </p:sp>
      <p:grpSp>
        <p:nvGrpSpPr>
          <p:cNvPr id="73" name="Group 80"/>
          <p:cNvGrpSpPr/>
          <p:nvPr/>
        </p:nvGrpSpPr>
        <p:grpSpPr>
          <a:xfrm>
            <a:off x="6583473" y="4067299"/>
            <a:ext cx="2743201" cy="492484"/>
            <a:chOff x="3276774" y="1995289"/>
            <a:chExt cx="3009192" cy="492484"/>
          </a:xfrm>
        </p:grpSpPr>
        <p:sp>
          <p:nvSpPr>
            <p:cNvPr id="74" name="Rectangle 73"/>
            <p:cNvSpPr/>
            <p:nvPr/>
          </p:nvSpPr>
          <p:spPr bwMode="auto">
            <a:xfrm>
              <a:off x="3276774" y="1995289"/>
              <a:ext cx="3009192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5" name="Rectangle 74"/>
            <p:cNvSpPr/>
            <p:nvPr/>
          </p:nvSpPr>
          <p:spPr bwMode="auto">
            <a:xfrm>
              <a:off x="3443953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6" name="Rectangle 75"/>
            <p:cNvSpPr/>
            <p:nvPr/>
          </p:nvSpPr>
          <p:spPr bwMode="auto">
            <a:xfrm>
              <a:off x="4112662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77" name="Rectangle 76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78" name="Straight Connector 77"/>
            <p:cNvCxnSpPr/>
            <p:nvPr/>
          </p:nvCxnSpPr>
          <p:spPr bwMode="auto">
            <a:xfrm>
              <a:off x="4840480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79" name="Group 86"/>
          <p:cNvGrpSpPr/>
          <p:nvPr/>
        </p:nvGrpSpPr>
        <p:grpSpPr>
          <a:xfrm>
            <a:off x="6583475" y="4641615"/>
            <a:ext cx="2743199" cy="492484"/>
            <a:chOff x="3276777" y="1995289"/>
            <a:chExt cx="3009189" cy="492484"/>
          </a:xfrm>
        </p:grpSpPr>
        <p:sp>
          <p:nvSpPr>
            <p:cNvPr id="80" name="Rectangle 79"/>
            <p:cNvSpPr/>
            <p:nvPr/>
          </p:nvSpPr>
          <p:spPr bwMode="auto">
            <a:xfrm>
              <a:off x="3276777" y="1995289"/>
              <a:ext cx="3009189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1" name="Rectangle 80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2" name="Rectangle 81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4" name="Straight Connector 83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85" name="Group 92"/>
          <p:cNvGrpSpPr/>
          <p:nvPr/>
        </p:nvGrpSpPr>
        <p:grpSpPr>
          <a:xfrm>
            <a:off x="6583475" y="5708415"/>
            <a:ext cx="2743198" cy="492484"/>
            <a:chOff x="3276778" y="1995289"/>
            <a:chExt cx="3009188" cy="492484"/>
          </a:xfrm>
        </p:grpSpPr>
        <p:sp>
          <p:nvSpPr>
            <p:cNvPr id="86" name="Rectangle 85"/>
            <p:cNvSpPr/>
            <p:nvPr/>
          </p:nvSpPr>
          <p:spPr bwMode="auto">
            <a:xfrm>
              <a:off x="3276778" y="1995289"/>
              <a:ext cx="3009188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7" name="Rectangle 86"/>
            <p:cNvSpPr/>
            <p:nvPr/>
          </p:nvSpPr>
          <p:spPr bwMode="auto">
            <a:xfrm>
              <a:off x="3443955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8" name="Rectangle 87"/>
            <p:cNvSpPr/>
            <p:nvPr/>
          </p:nvSpPr>
          <p:spPr bwMode="auto">
            <a:xfrm>
              <a:off x="4112664" y="2090806"/>
              <a:ext cx="585120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5533671" y="2090806"/>
              <a:ext cx="606333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0" name="Straight Connector 89"/>
            <p:cNvCxnSpPr/>
            <p:nvPr/>
          </p:nvCxnSpPr>
          <p:spPr bwMode="auto">
            <a:xfrm>
              <a:off x="4840482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3" name="TextBox 92"/>
          <p:cNvSpPr txBox="1"/>
          <p:nvPr/>
        </p:nvSpPr>
        <p:spPr>
          <a:xfrm>
            <a:off x="5897674" y="3563938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0: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5897674" y="40866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1:</a:t>
            </a:r>
          </a:p>
        </p:txBody>
      </p:sp>
      <p:sp>
        <p:nvSpPr>
          <p:cNvPr id="95" name="TextBox 94"/>
          <p:cNvSpPr txBox="1"/>
          <p:nvPr/>
        </p:nvSpPr>
        <p:spPr>
          <a:xfrm>
            <a:off x="5897674" y="4696216"/>
            <a:ext cx="7058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2:</a:t>
            </a:r>
          </a:p>
        </p:txBody>
      </p:sp>
      <p:sp>
        <p:nvSpPr>
          <p:cNvPr id="96" name="TextBox 95"/>
          <p:cNvSpPr txBox="1"/>
          <p:nvPr/>
        </p:nvSpPr>
        <p:spPr>
          <a:xfrm>
            <a:off x="5669075" y="5774684"/>
            <a:ext cx="9398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127:</a:t>
            </a:r>
          </a:p>
        </p:txBody>
      </p:sp>
      <p:sp>
        <p:nvSpPr>
          <p:cNvPr id="97" name="Oval 96"/>
          <p:cNvSpPr/>
          <p:nvPr/>
        </p:nvSpPr>
        <p:spPr bwMode="auto">
          <a:xfrm>
            <a:off x="2621075" y="1481566"/>
            <a:ext cx="920934" cy="418029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98" name="Freeform 97"/>
          <p:cNvSpPr/>
          <p:nvPr/>
        </p:nvSpPr>
        <p:spPr>
          <a:xfrm flipH="1" flipV="1">
            <a:off x="3196184" y="1907650"/>
            <a:ext cx="2930090" cy="2319951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6" name="Freeform 105"/>
          <p:cNvSpPr/>
          <p:nvPr/>
        </p:nvSpPr>
        <p:spPr>
          <a:xfrm>
            <a:off x="6583472" y="2029217"/>
            <a:ext cx="2286002" cy="2299255"/>
          </a:xfrm>
          <a:custGeom>
            <a:avLst/>
            <a:gdLst>
              <a:gd name="connsiteX0" fmla="*/ 686447 w 686447"/>
              <a:gd name="connsiteY0" fmla="*/ 1241169 h 1241169"/>
              <a:gd name="connsiteX1" fmla="*/ 109197 w 686447"/>
              <a:gd name="connsiteY1" fmla="*/ 880364 h 1241169"/>
              <a:gd name="connsiteX2" fmla="*/ 963 w 686447"/>
              <a:gd name="connsiteY2" fmla="*/ 0 h 124116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686447" h="1241169">
                <a:moveTo>
                  <a:pt x="686447" y="1241169"/>
                </a:moveTo>
                <a:cubicBezTo>
                  <a:pt x="454945" y="1164197"/>
                  <a:pt x="223444" y="1087226"/>
                  <a:pt x="109197" y="880364"/>
                </a:cubicBezTo>
                <a:cubicBezTo>
                  <a:pt x="-5050" y="673502"/>
                  <a:pt x="-2044" y="336751"/>
                  <a:pt x="963" y="0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8" name="Oval 107"/>
          <p:cNvSpPr/>
          <p:nvPr/>
        </p:nvSpPr>
        <p:spPr bwMode="auto">
          <a:xfrm>
            <a:off x="3579920" y="1460148"/>
            <a:ext cx="845112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8" name="Oval 117"/>
          <p:cNvSpPr/>
          <p:nvPr/>
        </p:nvSpPr>
        <p:spPr bwMode="auto">
          <a:xfrm>
            <a:off x="1820786" y="1470786"/>
            <a:ext cx="800288" cy="445532"/>
          </a:xfrm>
          <a:prstGeom prst="ellipse">
            <a:avLst/>
          </a:prstGeom>
          <a:noFill/>
          <a:ln w="38100" cap="flat" cmpd="sng" algn="ctr">
            <a:solidFill>
              <a:srgbClr val="FF0000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9" name="Freeform 118"/>
          <p:cNvSpPr/>
          <p:nvPr/>
        </p:nvSpPr>
        <p:spPr>
          <a:xfrm>
            <a:off x="2524190" y="810017"/>
            <a:ext cx="3449685" cy="953293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0" name="TextBox 119"/>
          <p:cNvSpPr txBox="1"/>
          <p:nvPr/>
        </p:nvSpPr>
        <p:spPr>
          <a:xfrm>
            <a:off x="619190" y="796161"/>
            <a:ext cx="32626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Goal: Get byte M[65] from cache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7875608" y="1608788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9" name="Freeform 108"/>
          <p:cNvSpPr/>
          <p:nvPr/>
        </p:nvSpPr>
        <p:spPr>
          <a:xfrm>
            <a:off x="4265613" y="985193"/>
            <a:ext cx="3743343" cy="698308"/>
          </a:xfrm>
          <a:custGeom>
            <a:avLst/>
            <a:gdLst>
              <a:gd name="connsiteX0" fmla="*/ 0 w 2980053"/>
              <a:gd name="connsiteY0" fmla="*/ 521339 h 680093"/>
              <a:gd name="connsiteX1" fmla="*/ 1594653 w 2980053"/>
              <a:gd name="connsiteY1" fmla="*/ 1780 h 680093"/>
              <a:gd name="connsiteX2" fmla="*/ 2980053 w 2980053"/>
              <a:gd name="connsiteY2" fmla="*/ 680093 h 6800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2980053" h="680093">
                <a:moveTo>
                  <a:pt x="0" y="521339"/>
                </a:moveTo>
                <a:cubicBezTo>
                  <a:pt x="548989" y="248330"/>
                  <a:pt x="1097978" y="-24679"/>
                  <a:pt x="1594653" y="1780"/>
                </a:cubicBezTo>
                <a:cubicBezTo>
                  <a:pt x="2091329" y="28239"/>
                  <a:pt x="2980053" y="680093"/>
                  <a:pt x="2980053" y="680093"/>
                </a:cubicBezTo>
              </a:path>
            </a:pathLst>
          </a:custGeom>
          <a:ln w="25400">
            <a:solidFill>
              <a:srgbClr val="FF0000"/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C8C1D501-D9B5-D147-80D0-B328821C1CD8}"/>
              </a:ext>
            </a:extLst>
          </p:cNvPr>
          <p:cNvSpPr txBox="1"/>
          <p:nvPr/>
        </p:nvSpPr>
        <p:spPr>
          <a:xfrm>
            <a:off x="9600098" y="1707440"/>
            <a:ext cx="1946751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#1: which set</a:t>
            </a:r>
          </a:p>
          <a:p>
            <a:r>
              <a:rPr lang="en-US" dirty="0">
                <a:latin typeface="Calibri" pitchFamily="34" charset="0"/>
              </a:rPr>
              <a:t>should we look in?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DD739358-8E02-EB4D-9B87-D819ADEF2F20}"/>
              </a:ext>
            </a:extLst>
          </p:cNvPr>
          <p:cNvSpPr txBox="1"/>
          <p:nvPr/>
        </p:nvSpPr>
        <p:spPr>
          <a:xfrm>
            <a:off x="9600098" y="2899730"/>
            <a:ext cx="203741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#2: which tag</a:t>
            </a:r>
          </a:p>
          <a:p>
            <a:r>
              <a:rPr lang="en-US" dirty="0">
                <a:latin typeface="Calibri" pitchFamily="34" charset="0"/>
              </a:rPr>
              <a:t>are we looking for?</a:t>
            </a:r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7D62277B-EA66-4446-9E62-52B44464FDE2}"/>
              </a:ext>
            </a:extLst>
          </p:cNvPr>
          <p:cNvSpPr txBox="1"/>
          <p:nvPr/>
        </p:nvSpPr>
        <p:spPr>
          <a:xfrm>
            <a:off x="9600098" y="4092020"/>
            <a:ext cx="2257349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QUIZ #3: which byte</a:t>
            </a:r>
          </a:p>
          <a:p>
            <a:r>
              <a:rPr lang="en-US" dirty="0">
                <a:latin typeface="Calibri" pitchFamily="34" charset="0"/>
              </a:rPr>
              <a:t>within the block is the</a:t>
            </a:r>
          </a:p>
          <a:p>
            <a:r>
              <a:rPr lang="en-US" dirty="0">
                <a:latin typeface="Calibri" pitchFamily="34" charset="0"/>
              </a:rPr>
              <a:t>one that we want?</a:t>
            </a:r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57D997F4-347A-415F-AFE7-F64BDBB80C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5128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9" fill="hold">
                      <p:stCondLst>
                        <p:cond delay="indefinite"/>
                      </p:stCondLst>
                      <p:childTnLst>
                        <p:par>
                          <p:cTn id="50" fill="hold">
                            <p:stCondLst>
                              <p:cond delay="0"/>
                            </p:stCondLst>
                            <p:childTnLst>
                              <p:par>
                                <p:cTn id="5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4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5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56" dur="10" fill="hold"/>
                                        <p:tgtEl>
                                          <p:spTgt spid="47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8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D9E2F3"/>
                                      </p:to>
                                    </p:animClr>
                                    <p:set>
                                      <p:cBhvr>
                                        <p:cTn id="59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60" dur="1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3" fill="hold">
                      <p:stCondLst>
                        <p:cond delay="indefinite"/>
                      </p:stCondLst>
                      <p:childTnLst>
                        <p:par>
                          <p:cTn id="84" fill="hold">
                            <p:stCondLst>
                              <p:cond delay="0"/>
                            </p:stCondLst>
                            <p:childTnLst>
                              <p:par>
                                <p:cTn id="8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2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3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4" dur="10" fill="hold"/>
                                        <p:tgtEl>
                                          <p:spTgt spid="46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96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99191"/>
                                      </p:to>
                                    </p:animClr>
                                    <p:set>
                                      <p:cBhvr>
                                        <p:cTn id="97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98" dur="10" fill="hold"/>
                                        <p:tgtEl>
                                          <p:spTgt spid="41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9" fill="hold">
                      <p:stCondLst>
                        <p:cond delay="indefinite"/>
                      </p:stCondLst>
                      <p:childTnLst>
                        <p:par>
                          <p:cTn id="100" fill="hold">
                            <p:stCondLst>
                              <p:cond delay="0"/>
                            </p:stCondLst>
                            <p:childTnLst>
                              <p:par>
                                <p:cTn id="10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5" fill="hold">
                      <p:stCondLst>
                        <p:cond delay="indefinite"/>
                      </p:stCondLst>
                      <p:childTnLst>
                        <p:par>
                          <p:cTn id="106" fill="hold">
                            <p:stCondLst>
                              <p:cond delay="0"/>
                            </p:stCondLst>
                            <p:childTnLst>
                              <p:par>
                                <p:cTn id="10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0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3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4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5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16" dur="1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7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118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BE5D5"/>
                                      </p:to>
                                    </p:animClr>
                                    <p:set>
                                      <p:cBhvr>
                                        <p:cTn id="119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120" dur="10" fill="hold"/>
                                        <p:tgtEl>
                                          <p:spTgt spid="43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1" grpId="0" animBg="1"/>
      <p:bldP spid="92" grpId="0" animBg="1"/>
      <p:bldP spid="102" grpId="0" animBg="1"/>
      <p:bldP spid="107" grpId="0" animBg="1"/>
      <p:bldP spid="110" grpId="0" animBg="1"/>
      <p:bldP spid="111" grpId="0" animBg="1"/>
      <p:bldP spid="113" grpId="0" animBg="1"/>
      <p:bldP spid="114" grpId="0" animBg="1"/>
      <p:bldP spid="41" grpId="0" animBg="1"/>
      <p:bldP spid="42" grpId="0" animBg="1"/>
      <p:bldP spid="43" grpId="0" animBg="1"/>
      <p:bldP spid="45" grpId="0"/>
      <p:bldP spid="46" grpId="0" animBg="1"/>
      <p:bldP spid="47" grpId="0" animBg="1"/>
      <p:bldP spid="48" grpId="0" animBg="1"/>
      <p:bldP spid="49" grpId="0"/>
      <p:bldP spid="54" grpId="0" animBg="1"/>
      <p:bldP spid="63" grpId="0" animBg="1"/>
      <p:bldP spid="72" grpId="0"/>
      <p:bldP spid="93" grpId="0"/>
      <p:bldP spid="94" grpId="0"/>
      <p:bldP spid="95" grpId="0"/>
      <p:bldP spid="96" grpId="0"/>
      <p:bldP spid="97" grpId="0" animBg="1"/>
      <p:bldP spid="98" grpId="0" animBg="1"/>
      <p:bldP spid="106" grpId="0" animBg="1"/>
      <p:bldP spid="108" grpId="0" animBg="1"/>
      <p:bldP spid="118" grpId="0" animBg="1"/>
      <p:bldP spid="119" grpId="0" animBg="1"/>
      <p:bldP spid="121" grpId="0" animBg="1"/>
      <p:bldP spid="109" grpId="0" animBg="1"/>
      <p:bldP spid="99" grpId="0"/>
      <p:bldP spid="100" grpId="0"/>
      <p:bldP spid="101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access overview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6040449" y="1652327"/>
            <a:ext cx="228601" cy="295175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5" name="Straight Connector 44"/>
          <p:cNvCxnSpPr/>
          <p:nvPr/>
        </p:nvCxnSpPr>
        <p:spPr bwMode="auto">
          <a:xfrm>
            <a:off x="4772937" y="4039788"/>
            <a:ext cx="2705288" cy="0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4419600" y="3330373"/>
            <a:ext cx="228600" cy="1375899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5300496" y="2677004"/>
            <a:ext cx="156199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 lines per set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3623966" y="3824014"/>
            <a:ext cx="7956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grpSp>
        <p:nvGrpSpPr>
          <p:cNvPr id="5" name="Group 86"/>
          <p:cNvGrpSpPr/>
          <p:nvPr/>
        </p:nvGrpSpPr>
        <p:grpSpPr>
          <a:xfrm>
            <a:off x="4678873" y="3318704"/>
            <a:ext cx="2951753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grpSp>
        <p:nvGrpSpPr>
          <p:cNvPr id="6" name="Group 92"/>
          <p:cNvGrpSpPr/>
          <p:nvPr/>
        </p:nvGrpSpPr>
        <p:grpSpPr>
          <a:xfrm>
            <a:off x="4678873" y="4213787"/>
            <a:ext cx="2951753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</p:grpSp>
      <p:sp>
        <p:nvSpPr>
          <p:cNvPr id="99" name="Trapezoid 98"/>
          <p:cNvSpPr/>
          <p:nvPr/>
        </p:nvSpPr>
        <p:spPr bwMode="auto">
          <a:xfrm>
            <a:off x="4200622" y="4640917"/>
            <a:ext cx="3523449" cy="709429"/>
          </a:xfrm>
          <a:prstGeom prst="trapezoid">
            <a:avLst>
              <a:gd name="adj" fmla="val 207980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4206640" y="5350348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73152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7042596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6781801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5682224" y="5464648"/>
            <a:ext cx="457200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6140006" y="5464648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6248400" y="5616254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4802294" y="5464648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4333284" y="5464648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6555960" y="5108337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6071874" y="6149772"/>
            <a:ext cx="3834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 = 2</a:t>
            </a:r>
            <a:r>
              <a:rPr lang="en-US" baseline="30000" dirty="0">
                <a:latin typeface="Calibri" pitchFamily="34" charset="0"/>
              </a:rPr>
              <a:t>b</a:t>
            </a:r>
            <a:r>
              <a:rPr lang="en-US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51" name="Rectangle 50"/>
          <p:cNvSpPr/>
          <p:nvPr/>
        </p:nvSpPr>
        <p:spPr bwMode="auto">
          <a:xfrm>
            <a:off x="7861478" y="2666856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8852078" y="2666856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 bits</a:t>
            </a:r>
          </a:p>
        </p:txBody>
      </p:sp>
      <p:sp>
        <p:nvSpPr>
          <p:cNvPr id="53" name="Rectangle 52"/>
          <p:cNvSpPr/>
          <p:nvPr/>
        </p:nvSpPr>
        <p:spPr bwMode="auto">
          <a:xfrm>
            <a:off x="9614078" y="2666856"/>
            <a:ext cx="685800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b bits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8" name="AutoShape 16"/>
          <p:cNvSpPr>
            <a:spLocks/>
          </p:cNvSpPr>
          <p:nvPr/>
        </p:nvSpPr>
        <p:spPr bwMode="auto">
          <a:xfrm rot="16200000" flipV="1">
            <a:off x="8242478" y="2635722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60" name="AutoShape 16"/>
          <p:cNvSpPr>
            <a:spLocks/>
          </p:cNvSpPr>
          <p:nvPr/>
        </p:nvSpPr>
        <p:spPr bwMode="auto">
          <a:xfrm rot="16200000" flipV="1">
            <a:off x="9118779" y="2747206"/>
            <a:ext cx="228600" cy="7619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1" name="AutoShape 16"/>
          <p:cNvSpPr>
            <a:spLocks/>
          </p:cNvSpPr>
          <p:nvPr/>
        </p:nvSpPr>
        <p:spPr bwMode="auto">
          <a:xfrm rot="16200000" flipV="1">
            <a:off x="9804578" y="2823405"/>
            <a:ext cx="228600" cy="609600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5" name="TextBox 74"/>
          <p:cNvSpPr txBox="1"/>
          <p:nvPr/>
        </p:nvSpPr>
        <p:spPr>
          <a:xfrm>
            <a:off x="8118773" y="3179182"/>
            <a:ext cx="48538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</a:t>
            </a:r>
          </a:p>
        </p:txBody>
      </p:sp>
      <p:sp>
        <p:nvSpPr>
          <p:cNvPr id="80" name="TextBox 79"/>
          <p:cNvSpPr txBox="1"/>
          <p:nvPr/>
        </p:nvSpPr>
        <p:spPr>
          <a:xfrm>
            <a:off x="8884273" y="3177973"/>
            <a:ext cx="70525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set</a:t>
            </a:r>
          </a:p>
          <a:p>
            <a:pPr algn="ctr"/>
            <a:r>
              <a:rPr lang="en-US" dirty="0">
                <a:latin typeface="Calibri" pitchFamily="34" charset="0"/>
              </a:rPr>
              <a:t>index</a:t>
            </a:r>
          </a:p>
        </p:txBody>
      </p:sp>
      <p:cxnSp>
        <p:nvCxnSpPr>
          <p:cNvPr id="93" name="Shape 92"/>
          <p:cNvCxnSpPr>
            <a:stCxn id="80" idx="2"/>
            <a:endCxn id="94" idx="3"/>
          </p:cNvCxnSpPr>
          <p:nvPr/>
        </p:nvCxnSpPr>
        <p:spPr bwMode="auto">
          <a:xfrm rot="5400000">
            <a:off x="8115901" y="3339029"/>
            <a:ext cx="635726" cy="1606277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02" name="Elbow Connector 101"/>
          <p:cNvCxnSpPr>
            <a:stCxn id="81" idx="2"/>
            <a:endCxn id="69" idx="0"/>
          </p:cNvCxnSpPr>
          <p:nvPr/>
        </p:nvCxnSpPr>
        <p:spPr bwMode="auto">
          <a:xfrm rot="5400000">
            <a:off x="7373544" y="2911663"/>
            <a:ext cx="1640345" cy="3465624"/>
          </a:xfrm>
          <a:prstGeom prst="bentConnector3">
            <a:avLst>
              <a:gd name="adj1" fmla="val 65375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04" name="TextBox 103"/>
          <p:cNvSpPr txBox="1"/>
          <p:nvPr/>
        </p:nvSpPr>
        <p:spPr>
          <a:xfrm>
            <a:off x="7995299" y="4868461"/>
            <a:ext cx="20152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>
                <a:solidFill>
                  <a:schemeClr val="accent2">
                    <a:lumMod val="75000"/>
                  </a:schemeClr>
                </a:solidFill>
                <a:latin typeface="Calibri" pitchFamily="34" charset="0"/>
              </a:rPr>
              <a:t>data begins at this offset</a:t>
            </a:r>
          </a:p>
        </p:txBody>
      </p:sp>
      <p:sp>
        <p:nvSpPr>
          <p:cNvPr id="81" name="TextBox 80"/>
          <p:cNvSpPr txBox="1"/>
          <p:nvPr/>
        </p:nvSpPr>
        <p:spPr>
          <a:xfrm>
            <a:off x="9557195" y="3177973"/>
            <a:ext cx="73866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dirty="0">
                <a:latin typeface="Calibri" pitchFamily="34" charset="0"/>
              </a:rPr>
              <a:t>block</a:t>
            </a:r>
          </a:p>
          <a:p>
            <a:pPr algn="ctr"/>
            <a:r>
              <a:rPr lang="en-US" dirty="0">
                <a:latin typeface="Calibri" pitchFamily="34" charset="0"/>
              </a:rPr>
              <a:t>offset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7772401" y="2326894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cxnSp>
        <p:nvCxnSpPr>
          <p:cNvPr id="100" name="Shape 92"/>
          <p:cNvCxnSpPr/>
          <p:nvPr/>
        </p:nvCxnSpPr>
        <p:spPr bwMode="auto">
          <a:xfrm rot="16200000" flipH="1">
            <a:off x="6683068" y="1614248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grpSp>
        <p:nvGrpSpPr>
          <p:cNvPr id="124" name="Group 42"/>
          <p:cNvGrpSpPr>
            <a:grpSpLocks/>
          </p:cNvGrpSpPr>
          <p:nvPr/>
        </p:nvGrpSpPr>
        <p:grpSpPr bwMode="auto">
          <a:xfrm>
            <a:off x="536338" y="2437072"/>
            <a:ext cx="685800" cy="3581400"/>
            <a:chOff x="3984" y="1008"/>
            <a:chExt cx="1584" cy="2256"/>
          </a:xfrm>
        </p:grpSpPr>
        <p:sp>
          <p:nvSpPr>
            <p:cNvPr id="125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6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7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8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29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0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32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33" name="Group 51"/>
          <p:cNvGrpSpPr>
            <a:grpSpLocks/>
          </p:cNvGrpSpPr>
          <p:nvPr/>
        </p:nvGrpSpPr>
        <p:grpSpPr bwMode="auto">
          <a:xfrm>
            <a:off x="1222138" y="2437072"/>
            <a:ext cx="1066800" cy="3581400"/>
            <a:chOff x="3984" y="1008"/>
            <a:chExt cx="1584" cy="2256"/>
          </a:xfrm>
        </p:grpSpPr>
        <p:sp>
          <p:nvSpPr>
            <p:cNvPr id="134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5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6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7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8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39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41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0x104</a:t>
              </a:r>
            </a:p>
          </p:txBody>
        </p:sp>
      </p:grpSp>
      <p:sp>
        <p:nvSpPr>
          <p:cNvPr id="16" name="Freeform 15"/>
          <p:cNvSpPr/>
          <p:nvPr/>
        </p:nvSpPr>
        <p:spPr>
          <a:xfrm>
            <a:off x="1843762" y="2666856"/>
            <a:ext cx="4480839" cy="2765831"/>
          </a:xfrm>
          <a:custGeom>
            <a:avLst/>
            <a:gdLst>
              <a:gd name="connsiteX0" fmla="*/ 3184705 w 3184705"/>
              <a:gd name="connsiteY0" fmla="*/ 2597909 h 2597909"/>
              <a:gd name="connsiteX1" fmla="*/ 2578552 w 3184705"/>
              <a:gd name="connsiteY1" fmla="*/ 1068029 h 2597909"/>
              <a:gd name="connsiteX2" fmla="*/ 0 w 3184705"/>
              <a:gd name="connsiteY2" fmla="*/ 0 h 259790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3184705" h="2597909">
                <a:moveTo>
                  <a:pt x="3184705" y="2597909"/>
                </a:moveTo>
                <a:cubicBezTo>
                  <a:pt x="3147020" y="2049461"/>
                  <a:pt x="3109336" y="1501014"/>
                  <a:pt x="2578552" y="1068029"/>
                </a:cubicBezTo>
                <a:cubicBezTo>
                  <a:pt x="2047768" y="635044"/>
                  <a:pt x="0" y="0"/>
                  <a:pt x="0" y="0"/>
                </a:cubicBezTo>
              </a:path>
            </a:pathLst>
          </a:custGeom>
          <a:ln w="25400">
            <a:solidFill>
              <a:schemeClr val="accent2">
                <a:lumMod val="75000"/>
              </a:schemeClr>
            </a:solidFill>
            <a:tailEnd type="triangle" w="lg" len="lg"/>
          </a:ln>
        </p:spPr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Slide Number Placeholder 2">
            <a:extLst>
              <a:ext uri="{FF2B5EF4-FFF2-40B4-BE49-F238E27FC236}">
                <a16:creationId xmlns:a16="http://schemas.microsoft.com/office/drawing/2014/main" id="{9AB963A1-1F43-4A02-A04F-16C3C2D567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  <p:sp>
        <p:nvSpPr>
          <p:cNvPr id="82" name="Rectangle 4">
            <a:extLst>
              <a:ext uri="{FF2B5EF4-FFF2-40B4-BE49-F238E27FC236}">
                <a16:creationId xmlns:a16="http://schemas.microsoft.com/office/drawing/2014/main" id="{DD71A20D-F750-421E-AD49-FB31E5C413DE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065063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3" name="Rectangle 6">
            <a:extLst>
              <a:ext uri="{FF2B5EF4-FFF2-40B4-BE49-F238E27FC236}">
                <a16:creationId xmlns:a16="http://schemas.microsoft.com/office/drawing/2014/main" id="{29C31401-A7D7-4026-BEEE-5733DF1C0135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065063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84" name="AutoShape 16">
            <a:extLst>
              <a:ext uri="{FF2B5EF4-FFF2-40B4-BE49-F238E27FC236}">
                <a16:creationId xmlns:a16="http://schemas.microsoft.com/office/drawing/2014/main" id="{1B188902-59DF-4F14-B59F-28518D005D3A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293663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85" name="Straight Arrow Connector 84">
            <a:extLst>
              <a:ext uri="{FF2B5EF4-FFF2-40B4-BE49-F238E27FC236}">
                <a16:creationId xmlns:a16="http://schemas.microsoft.com/office/drawing/2014/main" id="{F39C7DB6-CDAC-4F51-949A-F927F7D297C7}"/>
              </a:ext>
            </a:extLst>
          </p:cNvPr>
          <p:cNvCxnSpPr>
            <a:stCxn id="82" idx="3"/>
            <a:endCxn id="83" idx="1"/>
          </p:cNvCxnSpPr>
          <p:nvPr/>
        </p:nvCxnSpPr>
        <p:spPr bwMode="auto">
          <a:xfrm>
            <a:off x="4099222" y="1525445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86" name="TextBox 85">
            <a:extLst>
              <a:ext uri="{FF2B5EF4-FFF2-40B4-BE49-F238E27FC236}">
                <a16:creationId xmlns:a16="http://schemas.microsoft.com/office/drawing/2014/main" id="{673A6A9A-85E5-4286-9B76-D55A1CB9F1C2}"/>
              </a:ext>
            </a:extLst>
          </p:cNvPr>
          <p:cNvSpPr txBox="1"/>
          <p:nvPr/>
        </p:nvSpPr>
        <p:spPr>
          <a:xfrm>
            <a:off x="3072832" y="5405133"/>
            <a:ext cx="9282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</a:t>
            </a:r>
            <a:r>
              <a:rPr lang="en-US" sz="1600" dirty="0">
                <a:latin typeface="Calibri" pitchFamily="34" charset="0"/>
              </a:rPr>
              <a:t> bit</a:t>
            </a:r>
          </a:p>
        </p:txBody>
      </p:sp>
      <p:cxnSp>
        <p:nvCxnSpPr>
          <p:cNvPr id="105" name="Straight Connector 104">
            <a:extLst>
              <a:ext uri="{FF2B5EF4-FFF2-40B4-BE49-F238E27FC236}">
                <a16:creationId xmlns:a16="http://schemas.microsoft.com/office/drawing/2014/main" id="{5A0A1676-8F93-45A8-83E7-C7EB0129DFFF}"/>
              </a:ext>
            </a:extLst>
          </p:cNvPr>
          <p:cNvCxnSpPr>
            <a:cxnSpLocks/>
          </p:cNvCxnSpPr>
          <p:nvPr/>
        </p:nvCxnSpPr>
        <p:spPr bwMode="auto">
          <a:xfrm>
            <a:off x="3908121" y="5595924"/>
            <a:ext cx="438667" cy="0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F4C544A6-05E2-4A2B-AD0D-CC7432EB9E36}"/>
              </a:ext>
            </a:extLst>
          </p:cNvPr>
          <p:cNvSpPr txBox="1"/>
          <p:nvPr/>
        </p:nvSpPr>
        <p:spPr>
          <a:xfrm>
            <a:off x="2701131" y="5957359"/>
            <a:ext cx="246016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identifies which data is in this cache block</a:t>
            </a:r>
            <a:endParaRPr lang="en-US" sz="1600" dirty="0">
              <a:latin typeface="Calibri" pitchFamily="34" charset="0"/>
            </a:endParaRPr>
          </a:p>
        </p:txBody>
      </p:sp>
      <p:cxnSp>
        <p:nvCxnSpPr>
          <p:cNvPr id="107" name="Straight Connector 106">
            <a:extLst>
              <a:ext uri="{FF2B5EF4-FFF2-40B4-BE49-F238E27FC236}">
                <a16:creationId xmlns:a16="http://schemas.microsoft.com/office/drawing/2014/main" id="{058E7515-3AF3-4E30-8E8D-E8239C5C6473}"/>
              </a:ext>
            </a:extLst>
          </p:cNvPr>
          <p:cNvCxnSpPr>
            <a:cxnSpLocks/>
          </p:cNvCxnSpPr>
          <p:nvPr/>
        </p:nvCxnSpPr>
        <p:spPr bwMode="auto">
          <a:xfrm flipV="1">
            <a:off x="5149133" y="5707338"/>
            <a:ext cx="0" cy="478396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  <p:extLst>
      <p:ext uri="{BB962C8B-B14F-4D97-AF65-F5344CB8AC3E}">
        <p14:creationId xmlns:p14="http://schemas.microsoft.com/office/powerpoint/2010/main" val="63230999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What about writes?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copies of data exist: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L1, L2, Main Memory, Disk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Don’t want them to get (or at least not to stay) out of sync!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Otherwise, who do you believe?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Multiple configuration options that a cache could have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2D23A-07B9-4DAE-987F-4267F8C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</p:cSld>
  <p:clrMapOvr>
    <a:masterClrMapping/>
  </p:clrMapOvr>
  <p:transition spd="med"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22" name="Rectangle 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>
              <a:tabLst>
                <a:tab pos="0" algn="l"/>
                <a:tab pos="914400" algn="l"/>
                <a:tab pos="1828800" algn="l"/>
                <a:tab pos="2743200" algn="l"/>
                <a:tab pos="3657600" algn="l"/>
                <a:tab pos="4572000" algn="l"/>
                <a:tab pos="5486400" algn="l"/>
                <a:tab pos="6400800" algn="l"/>
                <a:tab pos="7315200" algn="l"/>
                <a:tab pos="8229600" algn="l"/>
                <a:tab pos="9144000" algn="l"/>
                <a:tab pos="10058400" algn="l"/>
              </a:tabLst>
            </a:pPr>
            <a:r>
              <a:rPr lang="en-GB" dirty="0"/>
              <a:t>Write configurations</a:t>
            </a:r>
          </a:p>
        </p:txBody>
      </p:sp>
      <p:sp>
        <p:nvSpPr>
          <p:cNvPr id="26626" name="Rectangle 2"/>
          <p:cNvSpPr>
            <a:spLocks noGrp="1" noChangeArrowheads="1"/>
          </p:cNvSpPr>
          <p:nvPr>
            <p:ph idx="1"/>
          </p:nvPr>
        </p:nvSpPr>
        <p:spPr/>
        <p:txBody>
          <a:bodyPr vert="horz" lIns="90360" tIns="44280" rIns="90360" bIns="44280" rtlCol="0">
            <a:normAutofit fontScale="92500" lnSpcReduction="20000"/>
          </a:bodyPr>
          <a:lstStyle/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write-hit?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Write-through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 immediately to memory)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Write-back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(delay write until we evict this cache block)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Need a dirty bit (indicate if line differs from memory)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We had an example of that last time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What to do on a write-miss?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(load into cache, update line in cache)</a:t>
            </a:r>
          </a:p>
          <a:p>
            <a:pPr lvl="2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Good if more writes to the location follow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i="1" dirty="0"/>
              <a:t>No-write-allocate</a:t>
            </a:r>
            <a:r>
              <a:rPr lang="en-GB" dirty="0">
                <a:solidFill>
                  <a:srgbClr val="FF0000"/>
                </a:solidFill>
              </a:rPr>
              <a:t> </a:t>
            </a:r>
            <a:r>
              <a:rPr lang="en-GB" dirty="0"/>
              <a:t>(writes immediately to memory, doesn’t bring into cache)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endParaRPr lang="en-GB" dirty="0"/>
          </a:p>
          <a:p>
            <a:pPr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Typical</a:t>
            </a:r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b="1" dirty="0"/>
              <a:t>Write-back + Write-allocate ← by far the most common</a:t>
            </a:r>
            <a:endParaRPr lang="en-GB" dirty="0"/>
          </a:p>
          <a:p>
            <a:pPr lvl="1">
              <a:tabLst>
                <a:tab pos="319088" algn="l"/>
                <a:tab pos="846138" algn="l"/>
                <a:tab pos="1760538" algn="l"/>
                <a:tab pos="2674938" algn="l"/>
                <a:tab pos="3589338" algn="l"/>
                <a:tab pos="4503738" algn="l"/>
                <a:tab pos="5418138" algn="l"/>
                <a:tab pos="6332538" algn="l"/>
                <a:tab pos="7246938" algn="l"/>
                <a:tab pos="8161338" algn="l"/>
                <a:tab pos="9075738" algn="l"/>
                <a:tab pos="9990138" algn="l"/>
              </a:tabLst>
              <a:defRPr/>
            </a:pPr>
            <a:r>
              <a:rPr lang="en-GB" dirty="0"/>
              <a:t>Write-through + No-write-allocate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60E2D23A-07B9-4DAE-987F-4267F8C8F1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1700906"/>
      </p:ext>
    </p:extLst>
  </p:cSld>
  <p:clrMapOvr>
    <a:masterClrMapping/>
  </p:clrMapOvr>
  <p:transition spd="med"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dirty="0"/>
              <a:t>D: 49 bits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866137354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64-bit, byte-addressed system</a:t>
            </a:r>
          </a:p>
          <a:p>
            <a:r>
              <a:rPr lang="en-US" dirty="0"/>
              <a:t>32 kB cache</a:t>
            </a:r>
          </a:p>
          <a:p>
            <a:pPr lvl="1"/>
            <a:r>
              <a:rPr lang="en-US" dirty="0"/>
              <a:t>512 sets and 64-byte blocks</a:t>
            </a:r>
          </a:p>
          <a:p>
            <a:pPr lvl="1"/>
            <a:endParaRPr lang="en-US" dirty="0"/>
          </a:p>
          <a:p>
            <a:r>
              <a:rPr lang="en-US" sz="3200" dirty="0"/>
              <a:t>How many bits for Tag?	(6 bits for block, 9 bits for set)</a:t>
            </a:r>
          </a:p>
          <a:p>
            <a:pPr lvl="1"/>
            <a:r>
              <a:rPr lang="en-US" sz="3200" dirty="0"/>
              <a:t>A: 6 bits</a:t>
            </a:r>
          </a:p>
          <a:p>
            <a:pPr lvl="1"/>
            <a:r>
              <a:rPr lang="en-US" sz="3200" dirty="0"/>
              <a:t>B: 9 bits</a:t>
            </a:r>
          </a:p>
          <a:p>
            <a:pPr lvl="1"/>
            <a:r>
              <a:rPr lang="en-US" sz="3200" dirty="0"/>
              <a:t>C: 17 bits</a:t>
            </a:r>
          </a:p>
          <a:p>
            <a:pPr lvl="1"/>
            <a:r>
              <a:rPr lang="en-US" sz="3200" b="1" dirty="0"/>
              <a:t>D: 49 bits		</a:t>
            </a:r>
            <a:r>
              <a:rPr lang="en-US" sz="3200" dirty="0"/>
              <a:t>(Tag is remaining bits. 64 - 6 - 9 = 49)</a:t>
            </a:r>
            <a:endParaRPr lang="en-US" sz="3200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grpSp>
        <p:nvGrpSpPr>
          <p:cNvPr id="16" name="Group 15">
            <a:extLst>
              <a:ext uri="{FF2B5EF4-FFF2-40B4-BE49-F238E27FC236}">
                <a16:creationId xmlns:a16="http://schemas.microsoft.com/office/drawing/2014/main" id="{A7AC7320-19A5-4281-97C0-64241394B410}"/>
              </a:ext>
            </a:extLst>
          </p:cNvPr>
          <p:cNvGrpSpPr/>
          <p:nvPr/>
        </p:nvGrpSpPr>
        <p:grpSpPr>
          <a:xfrm>
            <a:off x="7108522" y="371441"/>
            <a:ext cx="3897578" cy="2143432"/>
            <a:chOff x="7772401" y="2262870"/>
            <a:chExt cx="2527477" cy="1389959"/>
          </a:xfrm>
        </p:grpSpPr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10D1BAF4-610A-4A63-9977-E3B28A87C618}"/>
                </a:ext>
              </a:extLst>
            </p:cNvPr>
            <p:cNvSpPr/>
            <p:nvPr/>
          </p:nvSpPr>
          <p:spPr bwMode="auto">
            <a:xfrm>
              <a:off x="7861478" y="2602832"/>
              <a:ext cx="990600" cy="270848"/>
            </a:xfrm>
            <a:prstGeom prst="rect">
              <a:avLst/>
            </a:prstGeom>
            <a:solidFill>
              <a:srgbClr val="FF9999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t bits</a:t>
              </a:r>
            </a:p>
          </p:txBody>
        </p:sp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CB879C96-911D-4B65-8D73-0A6757733776}"/>
                </a:ext>
              </a:extLst>
            </p:cNvPr>
            <p:cNvSpPr/>
            <p:nvPr/>
          </p:nvSpPr>
          <p:spPr bwMode="auto">
            <a:xfrm>
              <a:off x="8852078" y="2602832"/>
              <a:ext cx="762000" cy="270848"/>
            </a:xfrm>
            <a:prstGeom prst="rect">
              <a:avLst/>
            </a:prstGeom>
            <a:solidFill>
              <a:schemeClr val="bg1"/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itchFamily="34" charset="0"/>
                </a:rPr>
                <a:t>s bits</a:t>
              </a:r>
            </a:p>
          </p:txBody>
        </p:sp>
        <p:sp>
          <p:nvSpPr>
            <p:cNvPr id="7" name="Rectangle 6">
              <a:extLst>
                <a:ext uri="{FF2B5EF4-FFF2-40B4-BE49-F238E27FC236}">
                  <a16:creationId xmlns:a16="http://schemas.microsoft.com/office/drawing/2014/main" id="{DB45BA3E-2CCA-453C-ABE1-817B65791D82}"/>
                </a:ext>
              </a:extLst>
            </p:cNvPr>
            <p:cNvSpPr/>
            <p:nvPr/>
          </p:nvSpPr>
          <p:spPr bwMode="auto">
            <a:xfrm>
              <a:off x="9614078" y="2602832"/>
              <a:ext cx="685800" cy="270848"/>
            </a:xfrm>
            <a:prstGeom prst="rect">
              <a:avLst/>
            </a:prstGeom>
            <a:solidFill>
              <a:schemeClr val="accent2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lvl="0" algn="ctr"/>
              <a:r>
                <a:rPr lang="en-US" sz="2000" dirty="0">
                  <a:solidFill>
                    <a:srgbClr val="000000"/>
                  </a:solidFill>
                  <a:latin typeface="Calibri" pitchFamily="34" charset="0"/>
                </a:rPr>
                <a:t>b bits</a:t>
              </a:r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6923A84F-D402-4998-A810-44ADF32FB5ED}"/>
                </a:ext>
              </a:extLst>
            </p:cNvPr>
            <p:cNvSpPr txBox="1"/>
            <p:nvPr/>
          </p:nvSpPr>
          <p:spPr>
            <a:xfrm>
              <a:off x="7772401" y="2262870"/>
              <a:ext cx="1494019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Address of word:</a:t>
              </a:r>
            </a:p>
          </p:txBody>
        </p:sp>
        <p:sp>
          <p:nvSpPr>
            <p:cNvPr id="9" name="AutoShape 16">
              <a:extLst>
                <a:ext uri="{FF2B5EF4-FFF2-40B4-BE49-F238E27FC236}">
                  <a16:creationId xmlns:a16="http://schemas.microsoft.com/office/drawing/2014/main" id="{F2702573-4B80-4FE2-8DEF-847EDEB5928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8242478" y="2571698"/>
              <a:ext cx="228600" cy="9905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0" name="AutoShape 16">
              <a:extLst>
                <a:ext uri="{FF2B5EF4-FFF2-40B4-BE49-F238E27FC236}">
                  <a16:creationId xmlns:a16="http://schemas.microsoft.com/office/drawing/2014/main" id="{5B00B280-95F8-4D1C-910C-DA68D475EECC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118779" y="2683182"/>
              <a:ext cx="228600" cy="761998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1" name="AutoShape 16">
              <a:extLst>
                <a:ext uri="{FF2B5EF4-FFF2-40B4-BE49-F238E27FC236}">
                  <a16:creationId xmlns:a16="http://schemas.microsoft.com/office/drawing/2014/main" id="{4998BFCD-4EE0-47E1-A37A-52BF4289D2BE}"/>
                </a:ext>
              </a:extLst>
            </p:cNvPr>
            <p:cNvSpPr>
              <a:spLocks/>
            </p:cNvSpPr>
            <p:nvPr/>
          </p:nvSpPr>
          <p:spPr bwMode="auto">
            <a:xfrm rot="16200000" flipV="1">
              <a:off x="9804578" y="2759381"/>
              <a:ext cx="228600" cy="609600"/>
            </a:xfrm>
            <a:prstGeom prst="leftBrace">
              <a:avLst>
                <a:gd name="adj1" fmla="val 75000"/>
                <a:gd name="adj2" fmla="val 50000"/>
              </a:avLst>
            </a:prstGeom>
            <a:noFill/>
            <a:ln w="19050">
              <a:solidFill>
                <a:schemeClr val="tx1"/>
              </a:solidFill>
              <a:round/>
              <a:headEnd/>
              <a:tailEnd/>
            </a:ln>
            <a:effectLst/>
          </p:spPr>
          <p:txBody>
            <a:bodyPr wrap="none" anchor="ctr"/>
            <a:lstStyle/>
            <a:p>
              <a:endParaRPr lang="en-US" sz="2400" dirty="0">
                <a:latin typeface="Calibri" pitchFamily="34" charset="0"/>
              </a:endParaRPr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39BDD782-5AB4-455E-920F-2F5974CE1854}"/>
                </a:ext>
              </a:extLst>
            </p:cNvPr>
            <p:cNvSpPr txBox="1"/>
            <p:nvPr/>
          </p:nvSpPr>
          <p:spPr>
            <a:xfrm>
              <a:off x="8118773" y="3115158"/>
              <a:ext cx="373016" cy="299378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400" dirty="0">
                  <a:latin typeface="Calibri" pitchFamily="34" charset="0"/>
                </a:rPr>
                <a:t>tag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0B9917E2-56CB-462A-92CD-354B1EC1273E}"/>
                </a:ext>
              </a:extLst>
            </p:cNvPr>
            <p:cNvSpPr txBox="1"/>
            <p:nvPr/>
          </p:nvSpPr>
          <p:spPr>
            <a:xfrm>
              <a:off x="8957651" y="3113949"/>
              <a:ext cx="558505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set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index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331996C-863D-4060-8ED9-718A9D002C8F}"/>
                </a:ext>
              </a:extLst>
            </p:cNvPr>
            <p:cNvSpPr txBox="1"/>
            <p:nvPr/>
          </p:nvSpPr>
          <p:spPr>
            <a:xfrm>
              <a:off x="9633512" y="3113949"/>
              <a:ext cx="586032" cy="53888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pPr algn="ctr"/>
              <a:r>
                <a:rPr lang="en-US" sz="2400" dirty="0">
                  <a:latin typeface="Calibri" pitchFamily="34" charset="0"/>
                </a:rPr>
                <a:t>block</a:t>
              </a:r>
            </a:p>
            <a:p>
              <a:pPr algn="ctr"/>
              <a:r>
                <a:rPr lang="en-US" sz="2400" dirty="0">
                  <a:latin typeface="Calibri" pitchFamily="34" charset="0"/>
                </a:rPr>
                <a:t>offset</a:t>
              </a:r>
            </a:p>
          </p:txBody>
        </p:sp>
        <p:sp>
          <p:nvSpPr>
            <p:cNvPr id="15" name="Rectangle 14">
              <a:extLst>
                <a:ext uri="{FF2B5EF4-FFF2-40B4-BE49-F238E27FC236}">
                  <a16:creationId xmlns:a16="http://schemas.microsoft.com/office/drawing/2014/main" id="{669F5505-11AD-4D17-975B-0EDB501AB510}"/>
                </a:ext>
              </a:extLst>
            </p:cNvPr>
            <p:cNvSpPr/>
            <p:nvPr/>
          </p:nvSpPr>
          <p:spPr bwMode="auto">
            <a:xfrm>
              <a:off x="8851367" y="2602832"/>
              <a:ext cx="762000" cy="264875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12700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r>
                <a:rPr lang="en-US" sz="2000" dirty="0">
                  <a:latin typeface="Calibri" panose="020F0502020204030204" pitchFamily="34" charset="0"/>
                  <a:ea typeface="Courier New" charset="0"/>
                  <a:cs typeface="Calibri" panose="020F0502020204030204" pitchFamily="34" charset="0"/>
                </a:rPr>
                <a:t>s bits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59506436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94444-BF30-480F-B5EA-71E9A75A03A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Announcements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39CDB5-2357-4A02-9783-15467A85C26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3 due today</a:t>
            </a:r>
          </a:p>
          <a:p>
            <a:endParaRPr lang="en-US" dirty="0"/>
          </a:p>
          <a:p>
            <a:r>
              <a:rPr lang="en-US" dirty="0"/>
              <a:t>Attack Lab due next week</a:t>
            </a:r>
          </a:p>
          <a:p>
            <a:pPr lvl="1"/>
            <a:r>
              <a:rPr lang="en-US" dirty="0"/>
              <a:t>Get started ASAP!</a:t>
            </a:r>
          </a:p>
          <a:p>
            <a:endParaRPr lang="en-US" dirty="0"/>
          </a:p>
          <a:p>
            <a:pPr lvl="1"/>
            <a:r>
              <a:rPr lang="en-US" dirty="0"/>
              <a:t>Be sure to check out the </a:t>
            </a:r>
            <a:r>
              <a:rPr lang="en-US" dirty="0" err="1"/>
              <a:t>Campuswire</a:t>
            </a:r>
            <a:r>
              <a:rPr lang="en-US" dirty="0"/>
              <a:t> post on</a:t>
            </a:r>
            <a:br>
              <a:rPr lang="en-US" dirty="0"/>
            </a:br>
            <a:r>
              <a:rPr lang="en-US" dirty="0"/>
              <a:t>“Attack Lab Even Return Requirement”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PM </a:t>
            </a:r>
            <a:r>
              <a:rPr lang="en-US" dirty="0" err="1"/>
              <a:t>Huaxuan</a:t>
            </a:r>
            <a:r>
              <a:rPr lang="en-US" dirty="0"/>
              <a:t> Chen did an overview of the Attack Lab</a:t>
            </a:r>
          </a:p>
          <a:p>
            <a:pPr lvl="2"/>
            <a:r>
              <a:rPr lang="en-US" dirty="0"/>
              <a:t>Slides posted to </a:t>
            </a:r>
            <a:r>
              <a:rPr lang="en-US" dirty="0" err="1"/>
              <a:t>Campuswire</a:t>
            </a:r>
            <a:r>
              <a:rPr lang="en-US" dirty="0"/>
              <a:t>, and recording on Canvas-&gt;Panopto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A830A06-E9D3-4B9F-80F5-96959446403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0004303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b="1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43150098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memory associativity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When designing a cache, a number of parameters to choose</a:t>
            </a:r>
          </a:p>
          <a:p>
            <a:pPr lvl="1"/>
            <a:r>
              <a:rPr lang="en-US" dirty="0"/>
              <a:t>Total size (C), cache block size (B), number of sets (K), </a:t>
            </a:r>
            <a:r>
              <a:rPr lang="is-IS" dirty="0"/>
              <a:t>…</a:t>
            </a:r>
          </a:p>
          <a:p>
            <a:pPr lvl="1"/>
            <a:endParaRPr lang="en-US" dirty="0"/>
          </a:p>
          <a:p>
            <a:r>
              <a:rPr lang="en-US" dirty="0"/>
              <a:t>The most interesting one: associativity (A)</a:t>
            </a:r>
          </a:p>
          <a:p>
            <a:pPr lvl="1"/>
            <a:r>
              <a:rPr lang="en-US" dirty="0"/>
              <a:t>i.e., how many cache blocks per set</a:t>
            </a:r>
          </a:p>
          <a:p>
            <a:pPr lvl="1"/>
            <a:r>
              <a:rPr lang="en-US" dirty="0"/>
              <a:t>Has a significant impact on effectiveness (and complexity!)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476583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block per set, blocks can only go in that one block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cache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cache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49519438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7194D46-F419-4FC1-AB68-9F08D873E35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0" grpId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cxnSp>
        <p:nvCxnSpPr>
          <p:cNvPr id="71" name="Elbow Connector 70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26" name="TextBox 25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27" name="Rectangle 26"/>
          <p:cNvSpPr/>
          <p:nvPr/>
        </p:nvSpPr>
        <p:spPr bwMode="auto">
          <a:xfrm>
            <a:off x="3648975" y="3242096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902E39F-7D2C-4623-8823-B51DBEC0B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36CB0929-24BC-4075-BD05-50D9C44E97BB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2" grpId="0"/>
      <p:bldP spid="69" grpId="0"/>
      <p:bldP spid="26" grpId="0"/>
      <p:bldP spid="27" grpId="0" animBg="1"/>
    </p:bld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61" name="Shape 60"/>
          <p:cNvCxnSpPr>
            <a:stCxn id="128" idx="1"/>
          </p:cNvCxnSpPr>
          <p:nvPr/>
        </p:nvCxnSpPr>
        <p:spPr bwMode="auto">
          <a:xfrm rot="10800000" flipV="1">
            <a:off x="4002653" y="2837586"/>
            <a:ext cx="3782627" cy="400914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2" name="TextBox 61"/>
          <p:cNvSpPr txBox="1"/>
          <p:nvPr/>
        </p:nvSpPr>
        <p:spPr>
          <a:xfrm>
            <a:off x="3892639" y="2514600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 </a:t>
            </a:r>
            <a:r>
              <a:rPr lang="en-US" dirty="0">
                <a:latin typeface="Calibri" pitchFamily="34" charset="0"/>
              </a:rPr>
              <a:t>hit</a:t>
            </a:r>
          </a:p>
        </p:txBody>
      </p:sp>
      <p:cxnSp>
        <p:nvCxnSpPr>
          <p:cNvPr id="68" name="Straight Connector 67"/>
          <p:cNvCxnSpPr/>
          <p:nvPr/>
        </p:nvCxnSpPr>
        <p:spPr bwMode="auto">
          <a:xfrm rot="5400000">
            <a:off x="3106476" y="303804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9" name="TextBox 68"/>
          <p:cNvSpPr txBox="1"/>
          <p:nvPr/>
        </p:nvSpPr>
        <p:spPr>
          <a:xfrm>
            <a:off x="2926727" y="2514600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 +</a:t>
            </a:r>
          </a:p>
        </p:txBody>
      </p:sp>
      <p:sp>
        <p:nvSpPr>
          <p:cNvPr id="26" name="Down Arrow 25"/>
          <p:cNvSpPr/>
          <p:nvPr/>
        </p:nvSpPr>
        <p:spPr bwMode="auto">
          <a:xfrm flipV="1">
            <a:off x="4755616" y="3545971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27" name="TextBox 26"/>
          <p:cNvSpPr txBox="1"/>
          <p:nvPr/>
        </p:nvSpPr>
        <p:spPr>
          <a:xfrm>
            <a:off x="3965751" y="4624439"/>
            <a:ext cx="214603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 is here (4 bytes)</a:t>
            </a:r>
          </a:p>
        </p:txBody>
      </p:sp>
      <p:sp>
        <p:nvSpPr>
          <p:cNvPr id="28" name="TextBox 27"/>
          <p:cNvSpPr txBox="1"/>
          <p:nvPr/>
        </p:nvSpPr>
        <p:spPr>
          <a:xfrm>
            <a:off x="7239000" y="3962400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cxnSp>
        <p:nvCxnSpPr>
          <p:cNvPr id="30" name="Elbow Connector 29"/>
          <p:cNvCxnSpPr/>
          <p:nvPr/>
        </p:nvCxnSpPr>
        <p:spPr bwMode="auto">
          <a:xfrm rot="10800000" flipV="1">
            <a:off x="5489274" y="2988189"/>
            <a:ext cx="4308866" cy="532190"/>
          </a:xfrm>
          <a:prstGeom prst="bentConnector4">
            <a:avLst>
              <a:gd name="adj1" fmla="val -262"/>
              <a:gd name="adj2" fmla="val 190683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AFE9AF1-3858-4A4E-A660-CECE4585EE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35C195D1-07D4-4A89-9D0C-0044406C6A73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Direct-mapped cache (associativity = 1)</a:t>
            </a:r>
          </a:p>
        </p:txBody>
      </p:sp>
      <p:sp>
        <p:nvSpPr>
          <p:cNvPr id="54" name="AutoShape 16"/>
          <p:cNvSpPr>
            <a:spLocks/>
          </p:cNvSpPr>
          <p:nvPr/>
        </p:nvSpPr>
        <p:spPr bwMode="auto">
          <a:xfrm>
            <a:off x="2696867" y="2448736"/>
            <a:ext cx="228600" cy="29614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sz="1400" dirty="0">
              <a:latin typeface="Calibri" pitchFamily="34" charset="0"/>
            </a:endParaRPr>
          </a:p>
        </p:txBody>
      </p:sp>
      <p:sp>
        <p:nvSpPr>
          <p:cNvPr id="57" name="TextBox 56"/>
          <p:cNvSpPr txBox="1"/>
          <p:nvPr/>
        </p:nvSpPr>
        <p:spPr>
          <a:xfrm>
            <a:off x="1600200" y="3625405"/>
            <a:ext cx="1141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K = 2</a:t>
            </a:r>
            <a:r>
              <a:rPr lang="en-US" baseline="30000" dirty="0">
                <a:latin typeface="Calibri" pitchFamily="34" charset="0"/>
              </a:rPr>
              <a:t>s</a:t>
            </a:r>
            <a:r>
              <a:rPr lang="en-US" dirty="0">
                <a:latin typeface="Calibri" pitchFamily="34" charset="0"/>
              </a:rPr>
              <a:t> sets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3429002" y="4640062"/>
            <a:ext cx="3124199" cy="8138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Direct mapped: One line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7785278" y="270216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8775878" y="2702162"/>
            <a:ext cx="762000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537878" y="2702162"/>
            <a:ext cx="520522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2" name="Rectangle 131"/>
          <p:cNvSpPr/>
          <p:nvPr/>
        </p:nvSpPr>
        <p:spPr bwMode="auto">
          <a:xfrm>
            <a:off x="3048000" y="38100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33" name="Rectangle 132"/>
          <p:cNvSpPr/>
          <p:nvPr/>
        </p:nvSpPr>
        <p:spPr bwMode="auto">
          <a:xfrm>
            <a:off x="45462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34" name="Rectangle 133"/>
          <p:cNvSpPr/>
          <p:nvPr/>
        </p:nvSpPr>
        <p:spPr bwMode="auto">
          <a:xfrm>
            <a:off x="4818849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35" name="Rectangle 134"/>
          <p:cNvSpPr/>
          <p:nvPr/>
        </p:nvSpPr>
        <p:spPr bwMode="auto">
          <a:xfrm>
            <a:off x="5079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36" name="Rectangle 135"/>
          <p:cNvSpPr/>
          <p:nvPr/>
        </p:nvSpPr>
        <p:spPr bwMode="auto">
          <a:xfrm>
            <a:off x="65016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39" name="Rectangle 138"/>
          <p:cNvSpPr/>
          <p:nvPr/>
        </p:nvSpPr>
        <p:spPr bwMode="auto">
          <a:xfrm>
            <a:off x="3643654" y="39243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40" name="Rectangle 139"/>
          <p:cNvSpPr/>
          <p:nvPr/>
        </p:nvSpPr>
        <p:spPr bwMode="auto">
          <a:xfrm>
            <a:off x="3174644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41" name="Rectangle 140"/>
          <p:cNvSpPr/>
          <p:nvPr/>
        </p:nvSpPr>
        <p:spPr bwMode="auto">
          <a:xfrm>
            <a:off x="5352972" y="39243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42" name="Rectangle 141"/>
          <p:cNvSpPr/>
          <p:nvPr/>
        </p:nvSpPr>
        <p:spPr bwMode="auto">
          <a:xfrm>
            <a:off x="6210488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43" name="Rectangle 142"/>
          <p:cNvSpPr/>
          <p:nvPr/>
        </p:nvSpPr>
        <p:spPr bwMode="auto">
          <a:xfrm>
            <a:off x="5918566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44" name="Rectangle 143"/>
          <p:cNvSpPr/>
          <p:nvPr/>
        </p:nvSpPr>
        <p:spPr bwMode="auto">
          <a:xfrm>
            <a:off x="5626644" y="39243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7" name="Rectangle 146"/>
          <p:cNvSpPr/>
          <p:nvPr/>
        </p:nvSpPr>
        <p:spPr bwMode="auto">
          <a:xfrm>
            <a:off x="3048000" y="31242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48" name="Rectangle 147"/>
          <p:cNvSpPr/>
          <p:nvPr/>
        </p:nvSpPr>
        <p:spPr bwMode="auto">
          <a:xfrm>
            <a:off x="45462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49" name="Rectangle 148"/>
          <p:cNvSpPr/>
          <p:nvPr/>
        </p:nvSpPr>
        <p:spPr bwMode="auto">
          <a:xfrm>
            <a:off x="4818849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50" name="Rectangle 149"/>
          <p:cNvSpPr/>
          <p:nvPr/>
        </p:nvSpPr>
        <p:spPr bwMode="auto">
          <a:xfrm>
            <a:off x="5079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51" name="Rectangle 150"/>
          <p:cNvSpPr/>
          <p:nvPr/>
        </p:nvSpPr>
        <p:spPr bwMode="auto">
          <a:xfrm>
            <a:off x="65016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52" name="Rectangle 151"/>
          <p:cNvSpPr/>
          <p:nvPr/>
        </p:nvSpPr>
        <p:spPr bwMode="auto">
          <a:xfrm>
            <a:off x="3643654" y="32385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53" name="Rectangle 152"/>
          <p:cNvSpPr/>
          <p:nvPr/>
        </p:nvSpPr>
        <p:spPr bwMode="auto">
          <a:xfrm>
            <a:off x="3174644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54" name="Rectangle 153"/>
          <p:cNvSpPr/>
          <p:nvPr/>
        </p:nvSpPr>
        <p:spPr bwMode="auto">
          <a:xfrm>
            <a:off x="5352972" y="32385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55" name="Rectangle 154"/>
          <p:cNvSpPr/>
          <p:nvPr/>
        </p:nvSpPr>
        <p:spPr bwMode="auto">
          <a:xfrm>
            <a:off x="6210488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56" name="Rectangle 155"/>
          <p:cNvSpPr/>
          <p:nvPr/>
        </p:nvSpPr>
        <p:spPr bwMode="auto">
          <a:xfrm>
            <a:off x="5918566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57" name="Rectangle 156"/>
          <p:cNvSpPr/>
          <p:nvPr/>
        </p:nvSpPr>
        <p:spPr bwMode="auto">
          <a:xfrm>
            <a:off x="5626644" y="32385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59" name="Rectangle 158"/>
          <p:cNvSpPr/>
          <p:nvPr/>
        </p:nvSpPr>
        <p:spPr bwMode="auto">
          <a:xfrm>
            <a:off x="3048000" y="24384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  <a:norm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60" name="Rectangle 159"/>
          <p:cNvSpPr/>
          <p:nvPr/>
        </p:nvSpPr>
        <p:spPr bwMode="auto">
          <a:xfrm>
            <a:off x="45462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61" name="Rectangle 160"/>
          <p:cNvSpPr/>
          <p:nvPr/>
        </p:nvSpPr>
        <p:spPr bwMode="auto">
          <a:xfrm>
            <a:off x="4818849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62" name="Rectangle 161"/>
          <p:cNvSpPr/>
          <p:nvPr/>
        </p:nvSpPr>
        <p:spPr bwMode="auto">
          <a:xfrm>
            <a:off x="5079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63" name="Rectangle 162"/>
          <p:cNvSpPr/>
          <p:nvPr/>
        </p:nvSpPr>
        <p:spPr bwMode="auto">
          <a:xfrm>
            <a:off x="65016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64" name="Rectangle 163"/>
          <p:cNvSpPr/>
          <p:nvPr/>
        </p:nvSpPr>
        <p:spPr bwMode="auto">
          <a:xfrm>
            <a:off x="3643654" y="25527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65" name="Rectangle 164"/>
          <p:cNvSpPr/>
          <p:nvPr/>
        </p:nvSpPr>
        <p:spPr bwMode="auto">
          <a:xfrm>
            <a:off x="3174644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66" name="Rectangle 165"/>
          <p:cNvSpPr/>
          <p:nvPr/>
        </p:nvSpPr>
        <p:spPr bwMode="auto">
          <a:xfrm>
            <a:off x="5352972" y="25527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67" name="Rectangle 166"/>
          <p:cNvSpPr/>
          <p:nvPr/>
        </p:nvSpPr>
        <p:spPr bwMode="auto">
          <a:xfrm>
            <a:off x="6210488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68" name="Rectangle 167"/>
          <p:cNvSpPr/>
          <p:nvPr/>
        </p:nvSpPr>
        <p:spPr bwMode="auto">
          <a:xfrm>
            <a:off x="5918566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69" name="Rectangle 168"/>
          <p:cNvSpPr/>
          <p:nvPr/>
        </p:nvSpPr>
        <p:spPr bwMode="auto">
          <a:xfrm>
            <a:off x="5626644" y="25527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71" name="Rectangle 170"/>
          <p:cNvSpPr/>
          <p:nvPr/>
        </p:nvSpPr>
        <p:spPr bwMode="auto">
          <a:xfrm>
            <a:off x="3048000" y="4876800"/>
            <a:ext cx="3848288" cy="533400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400" dirty="0">
              <a:latin typeface="Calibri" pitchFamily="34" charset="0"/>
            </a:endParaRPr>
          </a:p>
        </p:txBody>
      </p:sp>
      <p:sp>
        <p:nvSpPr>
          <p:cNvPr id="172" name="Rectangle 171"/>
          <p:cNvSpPr/>
          <p:nvPr/>
        </p:nvSpPr>
        <p:spPr bwMode="auto">
          <a:xfrm>
            <a:off x="45462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3" name="Rectangle 172"/>
          <p:cNvSpPr/>
          <p:nvPr/>
        </p:nvSpPr>
        <p:spPr bwMode="auto">
          <a:xfrm>
            <a:off x="4818849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74" name="Rectangle 173"/>
          <p:cNvSpPr/>
          <p:nvPr/>
        </p:nvSpPr>
        <p:spPr bwMode="auto">
          <a:xfrm>
            <a:off x="5079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75" name="Rectangle 174"/>
          <p:cNvSpPr/>
          <p:nvPr/>
        </p:nvSpPr>
        <p:spPr bwMode="auto">
          <a:xfrm>
            <a:off x="65016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76" name="Rectangle 175"/>
          <p:cNvSpPr/>
          <p:nvPr/>
        </p:nvSpPr>
        <p:spPr bwMode="auto">
          <a:xfrm>
            <a:off x="3643654" y="4991100"/>
            <a:ext cx="717995" cy="30480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rmAutofit fontScale="92500" lnSpcReduction="10000"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77" name="Rectangle 176"/>
          <p:cNvSpPr/>
          <p:nvPr/>
        </p:nvSpPr>
        <p:spPr bwMode="auto">
          <a:xfrm>
            <a:off x="3174644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78" name="Rectangle 177"/>
          <p:cNvSpPr/>
          <p:nvPr/>
        </p:nvSpPr>
        <p:spPr bwMode="auto">
          <a:xfrm>
            <a:off x="5352972" y="49911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79" name="Rectangle 178"/>
          <p:cNvSpPr/>
          <p:nvPr/>
        </p:nvSpPr>
        <p:spPr bwMode="auto">
          <a:xfrm>
            <a:off x="6210488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0" name="Rectangle 179"/>
          <p:cNvSpPr/>
          <p:nvPr/>
        </p:nvSpPr>
        <p:spPr bwMode="auto">
          <a:xfrm>
            <a:off x="5918566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81" name="Rectangle 180"/>
          <p:cNvSpPr/>
          <p:nvPr/>
        </p:nvSpPr>
        <p:spPr bwMode="auto">
          <a:xfrm>
            <a:off x="5626644" y="4991100"/>
            <a:ext cx="292644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183" name="Shape 182"/>
          <p:cNvCxnSpPr>
            <a:stCxn id="129" idx="2"/>
          </p:cNvCxnSpPr>
          <p:nvPr/>
        </p:nvCxnSpPr>
        <p:spPr bwMode="auto">
          <a:xfrm rot="5400000">
            <a:off x="7817638" y="2051660"/>
            <a:ext cx="417890" cy="2260590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0" name="TextBox 59"/>
          <p:cNvSpPr txBox="1"/>
          <p:nvPr/>
        </p:nvSpPr>
        <p:spPr>
          <a:xfrm>
            <a:off x="8399253" y="3344174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8" name="TextBox 57"/>
          <p:cNvSpPr txBox="1"/>
          <p:nvPr/>
        </p:nvSpPr>
        <p:spPr>
          <a:xfrm>
            <a:off x="1909036" y="5624163"/>
            <a:ext cx="6797245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If tag doesn’t match or valid bit is not set: cache miss!</a:t>
            </a:r>
          </a:p>
          <a:p>
            <a:r>
              <a:rPr lang="en-US" sz="2000" dirty="0">
                <a:latin typeface="Calibri" pitchFamily="34" charset="0"/>
                <a:sym typeface="Wingdings"/>
              </a:rPr>
              <a:t> </a:t>
            </a:r>
            <a:r>
              <a:rPr lang="en-US" sz="2000" dirty="0">
                <a:latin typeface="Calibri" pitchFamily="34" charset="0"/>
              </a:rPr>
              <a:t>old line is evicted and replaced with currently requested one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788103" y="3071373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59" name="TextBox 58"/>
          <p:cNvSpPr txBox="1"/>
          <p:nvPr/>
        </p:nvSpPr>
        <p:spPr>
          <a:xfrm>
            <a:off x="3094512" y="3063582"/>
            <a:ext cx="410689" cy="58477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3200" dirty="0">
                <a:solidFill>
                  <a:srgbClr val="FF0000"/>
                </a:solidFill>
                <a:latin typeface="Calibri" pitchFamily="34" charset="0"/>
              </a:rPr>
              <a:t>X</a:t>
            </a:r>
          </a:p>
        </p:txBody>
      </p:sp>
      <p:sp>
        <p:nvSpPr>
          <p:cNvPr id="61" name="Rectangle 60"/>
          <p:cNvSpPr/>
          <p:nvPr/>
        </p:nvSpPr>
        <p:spPr bwMode="auto">
          <a:xfrm>
            <a:off x="3647069" y="3245436"/>
            <a:ext cx="71799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62" name="Rectangle 61"/>
          <p:cNvSpPr/>
          <p:nvPr/>
        </p:nvSpPr>
        <p:spPr bwMode="auto">
          <a:xfrm>
            <a:off x="3178059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0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3" name="Rectangle 62"/>
          <p:cNvSpPr/>
          <p:nvPr/>
        </p:nvSpPr>
        <p:spPr bwMode="auto">
          <a:xfrm>
            <a:off x="45449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64" name="Rectangle 63"/>
          <p:cNvSpPr/>
          <p:nvPr/>
        </p:nvSpPr>
        <p:spPr bwMode="auto">
          <a:xfrm>
            <a:off x="4817570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65" name="Rectangle 64"/>
          <p:cNvSpPr/>
          <p:nvPr/>
        </p:nvSpPr>
        <p:spPr bwMode="auto">
          <a:xfrm>
            <a:off x="5078365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65004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351693" y="3245436"/>
            <a:ext cx="272605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209209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5917287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70" name="Rectangle 69"/>
          <p:cNvSpPr/>
          <p:nvPr/>
        </p:nvSpPr>
        <p:spPr bwMode="auto">
          <a:xfrm>
            <a:off x="5625365" y="3245436"/>
            <a:ext cx="292644" cy="304800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CA46FA-DAD4-4C98-8800-43E6D47281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8025864E-BC50-4926-A05A-E46C9AC681D6}"/>
              </a:ext>
            </a:extLst>
          </p:cNvPr>
          <p:cNvSpPr txBox="1"/>
          <p:nvPr/>
        </p:nvSpPr>
        <p:spPr>
          <a:xfrm>
            <a:off x="7696201" y="2362200"/>
            <a:ext cx="17077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</p:spTree>
    <p:extLst>
      <p:ext uri="{BB962C8B-B14F-4D97-AF65-F5344CB8AC3E}">
        <p14:creationId xmlns:p14="http://schemas.microsoft.com/office/powerpoint/2010/main" val="164187801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xit" presetSubtype="0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1" fill="hold">
                            <p:stCondLst>
                              <p:cond delay="0"/>
                            </p:stCondLst>
                            <p:childTnLst>
                              <p:par>
                                <p:cTn id="22" presetID="1" presetClass="exit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2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4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6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8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0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2" fill="hold">
                      <p:stCondLst>
                        <p:cond delay="indefinite"/>
                      </p:stCondLst>
                      <p:childTnLst>
                        <p:par>
                          <p:cTn id="43" fill="hold">
                            <p:stCondLst>
                              <p:cond delay="0"/>
                            </p:stCondLst>
                            <p:childTnLst>
                              <p:par>
                                <p:cTn id="44" presetID="5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4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4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48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3" dur="1000"/>
                                        <p:tgtEl>
                                          <p:spTgt spid="6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5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5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58" dur="1000"/>
                                        <p:tgtEl>
                                          <p:spTgt spid="6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4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3" dur="1000"/>
                                        <p:tgtEl>
                                          <p:spTgt spid="6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6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6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68" dur="1000"/>
                                        <p:tgtEl>
                                          <p:spTgt spid="6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3" dur="1000"/>
                                        <p:tgtEl>
                                          <p:spTgt spid="6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7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7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7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78" dur="1000"/>
                                        <p:tgtEl>
                                          <p:spTgt spid="6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8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3" dur="1000"/>
                                        <p:tgtEl>
                                          <p:spTgt spid="6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4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86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87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88" dur="1000"/>
                                        <p:tgtEl>
                                          <p:spTgt spid="6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9" presetID="5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Scale>
                                      <p:cBhvr>
                                        <p:cTn id="91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</p:cBhvr>
                                      <p:from x="250000" y="250000"/>
                                      <p:to x="100000" y="100000"/>
                                    </p:animScale>
                                    <p:animMotion origin="layout" path="M -0.46736 0.92887  C -0.37517 0.88508  -0.02552 0.75279  0.0908 0.66613  C  0.20747 0.57948  0.21649 0.50394  0.23177 0.40825  C 0.24705 0.31256  0.22118 0.15964   0.18264 0.09152  C 0.1441 0.02341  0.03802 0.0  0.0 0.0  " pathEditMode="relative" ptsTypes="">
                                      <p:cBhvr>
                                        <p:cTn id="92" dur="1000" decel="50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0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</p:animMotion>
                                    <p:animEffect transition="in" filter="fade">
                                      <p:cBhvr>
                                        <p:cTn id="93" dur="1000"/>
                                        <p:tgtEl>
                                          <p:spTgt spid="7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48" grpId="0" animBg="1"/>
      <p:bldP spid="149" grpId="0" animBg="1"/>
      <p:bldP spid="150" grpId="0" animBg="1"/>
      <p:bldP spid="151" grpId="0" animBg="1"/>
      <p:bldP spid="152" grpId="0" animBg="1"/>
      <p:bldP spid="153" grpId="0" animBg="1"/>
      <p:bldP spid="154" grpId="0" animBg="1"/>
      <p:bldP spid="155" grpId="0" animBg="1"/>
      <p:bldP spid="156" grpId="0" animBg="1"/>
      <p:bldP spid="157" grpId="0" animBg="1"/>
      <p:bldP spid="60" grpId="0"/>
      <p:bldP spid="3" grpId="0"/>
      <p:bldP spid="3" grpId="1"/>
      <p:bldP spid="59" grpId="0"/>
      <p:bldP spid="59" grpId="1"/>
      <p:bldP spid="61" grpId="0" animBg="1"/>
      <p:bldP spid="62" grpId="0" animBg="1"/>
      <p:bldP spid="63" grpId="0" animBg="1"/>
      <p:bldP spid="64" grpId="0" animBg="1"/>
      <p:bldP spid="65" grpId="0" animBg="1"/>
      <p:bldP spid="66" grpId="0" animBg="1"/>
      <p:bldP spid="67" grpId="0" animBg="1"/>
      <p:bldP spid="68" grpId="0" animBg="1"/>
      <p:bldP spid="69" grpId="0" animBg="1"/>
      <p:bldP spid="70" grpId="0" animBg="1"/>
    </p:bld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Direct-mapped cache simulation</a:t>
            </a:r>
          </a:p>
        </p:txBody>
      </p:sp>
      <p:sp>
        <p:nvSpPr>
          <p:cNvPr id="26767" name="Rectangle 45"/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50" name="Rectangle 63"/>
          <p:cNvSpPr>
            <a:spLocks noChangeArrowheads="1"/>
          </p:cNvSpPr>
          <p:nvPr/>
        </p:nvSpPr>
        <p:spPr bwMode="auto">
          <a:xfrm>
            <a:off x="4119773" y="4383260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8 </a:t>
            </a:r>
            <a:r>
              <a:rPr lang="en-US">
                <a:latin typeface="Calibri"/>
                <a:cs typeface="Calibri"/>
              </a:rPr>
              <a:t>[1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33" name="Rectangle 81"/>
          <p:cNvSpPr>
            <a:spLocks noChangeArrowheads="1"/>
          </p:cNvSpPr>
          <p:nvPr/>
        </p:nvSpPr>
        <p:spPr bwMode="auto">
          <a:xfrm>
            <a:off x="4112818" y="5501352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68" name="Rectangle 27"/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grpSp>
        <p:nvGrpSpPr>
          <p:cNvPr id="160" name="Group 4"/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grpSp>
        <p:nvGrpSpPr>
          <p:cNvPr id="188" name="Group 187"/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/>
              <p:cNvCxnSpPr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/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231" name="Rectangle 27"/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34" name="TextBox 233"/>
          <p:cNvSpPr txBox="1"/>
          <p:nvPr/>
        </p:nvSpPr>
        <p:spPr>
          <a:xfrm>
            <a:off x="8364279" y="114300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5" name="TextBox 234"/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6" name="TextBox 235"/>
          <p:cNvSpPr txBox="1"/>
          <p:nvPr/>
        </p:nvSpPr>
        <p:spPr>
          <a:xfrm>
            <a:off x="8364278" y="181858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37" name="TextBox 236"/>
          <p:cNvSpPr txBox="1"/>
          <p:nvPr/>
        </p:nvSpPr>
        <p:spPr>
          <a:xfrm>
            <a:off x="8361547" y="1140830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238" name="TextBox 237"/>
          <p:cNvSpPr txBox="1"/>
          <p:nvPr/>
        </p:nvSpPr>
        <p:spPr>
          <a:xfrm>
            <a:off x="8363994" y="1147774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1      0      m[1]       m[0]</a:t>
            </a:r>
          </a:p>
        </p:txBody>
      </p:sp>
      <p:sp>
        <p:nvSpPr>
          <p:cNvPr id="239" name="TextBox 238"/>
          <p:cNvSpPr txBox="1"/>
          <p:nvPr/>
        </p:nvSpPr>
        <p:spPr>
          <a:xfrm>
            <a:off x="8366390" y="18200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241" name="Rectangle 27"/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2" name="Rectangle 27"/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43" name="Rectangle 27"/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4" name="Rectangle 27"/>
          <p:cNvSpPr>
            <a:spLocks noChangeArrowheads="1"/>
          </p:cNvSpPr>
          <p:nvPr/>
        </p:nvSpPr>
        <p:spPr bwMode="auto">
          <a:xfrm>
            <a:off x="5643520" y="4383260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5639673" y="5501352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2" name="TextBox 91"/>
          <p:cNvSpPr txBox="1"/>
          <p:nvPr/>
        </p:nvSpPr>
        <p:spPr>
          <a:xfrm>
            <a:off x="8364684" y="1136623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1      m[9]       m[8]</a:t>
            </a:r>
          </a:p>
        </p:txBody>
      </p:sp>
      <p:sp>
        <p:nvSpPr>
          <p:cNvPr id="93" name="TextBox 92"/>
          <p:cNvSpPr txBox="1"/>
          <p:nvPr/>
        </p:nvSpPr>
        <p:spPr>
          <a:xfrm>
            <a:off x="8373219" y="1166734"/>
            <a:ext cx="17436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4" name="TextBox 93"/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9" name="TextBox 98"/>
          <p:cNvSpPr txBox="1"/>
          <p:nvPr/>
        </p:nvSpPr>
        <p:spPr>
          <a:xfrm>
            <a:off x="8364278" y="183242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104" name="Rectangle 27">
            <a:extLst>
              <a:ext uri="{FF2B5EF4-FFF2-40B4-BE49-F238E27FC236}">
                <a16:creationId xmlns:a16="http://schemas.microsoft.com/office/drawing/2014/main" id="{3C1CBE1D-7635-204A-9719-38EA2D8C8F6B}"/>
              </a:ext>
            </a:extLst>
          </p:cNvPr>
          <p:cNvSpPr>
            <a:spLocks noChangeArrowheads="1"/>
          </p:cNvSpPr>
          <p:nvPr/>
        </p:nvSpPr>
        <p:spPr bwMode="auto">
          <a:xfrm>
            <a:off x="5639078" y="2267387"/>
            <a:ext cx="504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???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3692-09C5-42A6-A0D2-3D8894DA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6235783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62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63" dur="500"/>
                                        <p:tgtEl>
                                          <p:spTgt spid="23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2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100"/>
                                        <p:tgtEl>
                                          <p:spTgt spid="237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68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69" dur="400" fill="hold"/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0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71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2" fill="hold">
                      <p:stCondLst>
                        <p:cond delay="indefinite"/>
                      </p:stCondLst>
                      <p:childTnLst>
                        <p:par>
                          <p:cTn id="73" fill="hold">
                            <p:stCondLst>
                              <p:cond delay="0"/>
                            </p:stCondLst>
                            <p:childTnLst>
                              <p:par>
                                <p:cTn id="74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7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6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0" fill="hold">
                      <p:stCondLst>
                        <p:cond delay="indefinite"/>
                      </p:stCondLst>
                      <p:childTnLst>
                        <p:par>
                          <p:cTn id="81" fill="hold">
                            <p:stCondLst>
                              <p:cond delay="0"/>
                            </p:stCondLst>
                            <p:childTnLst>
                              <p:par>
                                <p:cTn id="82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2" presetClass="exit" presetSubtype="12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 calcmode="lin" valueType="num">
                                      <p:cBhvr additive="base">
                                        <p:cTn id="87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x"/>
                                          </p:val>
                                        </p:tav>
                                        <p:tav tm="100000">
                                          <p:val>
                                            <p:strVal val="0-ppt_w/2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8" dur="500"/>
                                        <p:tgtEl>
                                          <p:spTgt spid="9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ppt_y"/>
                                          </p:val>
                                        </p:tav>
                                        <p:tav tm="100000">
                                          <p:val>
                                            <p:strVal val="1+ppt_h/2"/>
                                          </p:val>
                                        </p:tav>
                                      </p:tavLst>
                                    </p:anim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43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100"/>
                                        <p:tgtEl>
                                          <p:spTgt spid="238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93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4" dur="400" fill="hold"/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+0.31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5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1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2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2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3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3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4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4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50000">
                                          <p:val>
                                            <p:strVal val="#ppt_x+0.1550"/>
                                          </p:val>
                                        </p:tav>
                                        <p:tav tm="55000">
                                          <p:val>
                                            <p:strVal val="#ppt_x+0.1531"/>
                                          </p:val>
                                        </p:tav>
                                        <p:tav tm="60000">
                                          <p:val>
                                            <p:strVal val="#ppt_x+0.1474"/>
                                          </p:val>
                                        </p:tav>
                                        <p:tav tm="65000">
                                          <p:val>
                                            <p:strVal val="#ppt_x+0.1381"/>
                                          </p:val>
                                        </p:tav>
                                        <p:tav tm="70000">
                                          <p:val>
                                            <p:strVal val="#ppt_x+0.1254"/>
                                          </p:val>
                                        </p:tav>
                                        <p:tav tm="75000">
                                          <p:val>
                                            <p:strVal val="#ppt_x+0.1096"/>
                                          </p:val>
                                        </p:tav>
                                        <p:tav tm="80000">
                                          <p:val>
                                            <p:strVal val="#ppt_x+0.0911"/>
                                          </p:val>
                                        </p:tav>
                                        <p:tav tm="85000">
                                          <p:val>
                                            <p:strVal val="#ppt_x+0.0704"/>
                                          </p:val>
                                        </p:tav>
                                        <p:tav tm="90000">
                                          <p:val>
                                            <p:strVal val="#ppt_x+0.0479"/>
                                          </p:val>
                                        </p:tav>
                                        <p:tav tm="95000">
                                          <p:val>
                                            <p:strVal val="#ppt_x+0.024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6" dur="600" decel="50000" fill="hold">
                                          <p:stCondLst>
                                            <p:cond delay="400"/>
                                          </p:stCondLst>
                                        </p:cTn>
                                        <p:tgtEl>
                                          <p:spTgt spid="23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0.31"/>
                                          </p:val>
                                        </p:tav>
                                        <p:tav tm="5000">
                                          <p:val>
                                            <p:strVal val="#ppt_y+0.308"/>
                                          </p:val>
                                        </p:tav>
                                        <p:tav tm="10000">
                                          <p:val>
                                            <p:strVal val="#ppt_y+0.3024"/>
                                          </p:val>
                                        </p:tav>
                                        <p:tav tm="15000">
                                          <p:val>
                                            <p:strVal val="#ppt_y+0.2931"/>
                                          </p:val>
                                        </p:tav>
                                        <p:tav tm="20000">
                                          <p:val>
                                            <p:strVal val="#ppt_y+0.2804"/>
                                          </p:val>
                                        </p:tav>
                                        <p:tav tm="25000">
                                          <p:val>
                                            <p:strVal val="#ppt_y+0.2646"/>
                                          </p:val>
                                        </p:tav>
                                        <p:tav tm="30000">
                                          <p:val>
                                            <p:strVal val="#ppt_y+0.2461"/>
                                          </p:val>
                                        </p:tav>
                                        <p:tav tm="35000">
                                          <p:val>
                                            <p:strVal val="#ppt_y+0.2253"/>
                                          </p:val>
                                        </p:tav>
                                        <p:tav tm="40000">
                                          <p:val>
                                            <p:strVal val="#ppt_y+0.2029"/>
                                          </p:val>
                                        </p:tav>
                                        <p:tav tm="45000">
                                          <p:val>
                                            <p:strVal val="#ppt_y+0.1792"/>
                                          </p:val>
                                        </p:tav>
                                        <p:tav tm="50000">
                                          <p:val>
                                            <p:strVal val="#ppt_y+0.155"/>
                                          </p:val>
                                        </p:tav>
                                        <p:tav tm="55000">
                                          <p:val>
                                            <p:strVal val="#ppt_y+0.1307"/>
                                          </p:val>
                                        </p:tav>
                                        <p:tav tm="60000">
                                          <p:val>
                                            <p:strVal val="#ppt_y+0.1071"/>
                                          </p:val>
                                        </p:tav>
                                        <p:tav tm="65000">
                                          <p:val>
                                            <p:strVal val="#ppt_y+0.0846"/>
                                          </p:val>
                                        </p:tav>
                                        <p:tav tm="70000">
                                          <p:val>
                                            <p:strVal val="#ppt_y+0.0639"/>
                                          </p:val>
                                        </p:tav>
                                        <p:tav tm="75000">
                                          <p:val>
                                            <p:strVal val="#ppt_y+0.0454"/>
                                          </p:val>
                                        </p:tav>
                                        <p:tav tm="80000">
                                          <p:val>
                                            <p:strVal val="#ppt_y+0.0296"/>
                                          </p:val>
                                        </p:tav>
                                        <p:tav tm="85000">
                                          <p:val>
                                            <p:strVal val="#ppt_y+0.0169"/>
                                          </p:val>
                                        </p:tav>
                                        <p:tav tm="90000">
                                          <p:val>
                                            <p:strVal val="#ppt_y+0.0076"/>
                                          </p:val>
                                        </p:tav>
                                        <p:tav tm="95000">
                                          <p:val>
                                            <p:strVal val="#ppt_y+0.0019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6767" grpId="0"/>
      <p:bldP spid="26750" grpId="0"/>
      <p:bldP spid="26733" grpId="0"/>
      <p:bldP spid="168" grpId="0"/>
      <p:bldP spid="231" grpId="0"/>
      <p:bldP spid="234" grpId="0"/>
      <p:bldP spid="234" grpId="1"/>
      <p:bldP spid="235" grpId="0"/>
      <p:bldP spid="235" grpId="1"/>
      <p:bldP spid="236" grpId="0"/>
      <p:bldP spid="236" grpId="1"/>
      <p:bldP spid="237" grpId="0"/>
      <p:bldP spid="237" grpId="1"/>
      <p:bldP spid="238" grpId="0"/>
      <p:bldP spid="239" grpId="0"/>
      <p:bldP spid="241" grpId="0"/>
      <p:bldP spid="242" grpId="0"/>
      <p:bldP spid="243" grpId="0"/>
      <p:bldP spid="244" grpId="0"/>
      <p:bldP spid="245" grpId="0"/>
      <p:bldP spid="92" grpId="0"/>
      <p:bldP spid="92" grpId="1"/>
      <p:bldP spid="93" grpId="0"/>
      <p:bldP spid="99" grpId="0"/>
      <p:bldP spid="104" grpId="0"/>
      <p:bldP spid="104" grpId="1"/>
    </p:bld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8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pPr eaLnBrk="1" hangingPunct="1"/>
            <a:r>
              <a:rPr lang="en-US" dirty="0"/>
              <a:t>What are the types of each miss here?</a:t>
            </a:r>
          </a:p>
        </p:txBody>
      </p:sp>
      <p:sp>
        <p:nvSpPr>
          <p:cNvPr id="26767" name="Rectangle 45"/>
          <p:cNvSpPr>
            <a:spLocks noChangeArrowheads="1"/>
          </p:cNvSpPr>
          <p:nvPr/>
        </p:nvSpPr>
        <p:spPr bwMode="auto">
          <a:xfrm>
            <a:off x="4119773" y="3121053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7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11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50" name="Rectangle 63"/>
          <p:cNvSpPr>
            <a:spLocks noChangeArrowheads="1"/>
          </p:cNvSpPr>
          <p:nvPr/>
        </p:nvSpPr>
        <p:spPr bwMode="auto">
          <a:xfrm>
            <a:off x="4119773" y="4383260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8 </a:t>
            </a:r>
            <a:r>
              <a:rPr lang="en-US">
                <a:latin typeface="Calibri"/>
                <a:cs typeface="Calibri"/>
              </a:rPr>
              <a:t>[1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6733" name="Rectangle 81"/>
          <p:cNvSpPr>
            <a:spLocks noChangeArrowheads="1"/>
          </p:cNvSpPr>
          <p:nvPr/>
        </p:nvSpPr>
        <p:spPr bwMode="auto">
          <a:xfrm>
            <a:off x="4112818" y="5501352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0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168" name="Rectangle 27"/>
          <p:cNvSpPr>
            <a:spLocks noChangeArrowheads="1"/>
          </p:cNvSpPr>
          <p:nvPr/>
        </p:nvSpPr>
        <p:spPr bwMode="auto">
          <a:xfrm>
            <a:off x="4119773" y="2267387"/>
            <a:ext cx="1251945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1 </a:t>
            </a:r>
            <a:r>
              <a:rPr lang="en-US">
                <a:latin typeface="Calibri"/>
                <a:cs typeface="Calibri"/>
              </a:rPr>
              <a:t>[0  </a:t>
            </a:r>
            <a:r>
              <a:rPr lang="en-US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>
                <a:latin typeface="Calibri"/>
                <a:cs typeface="Calibri"/>
              </a:rPr>
              <a:t>1</a:t>
            </a:r>
            <a:r>
              <a:rPr lang="en-US" baseline="-2500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</a:t>
            </a:r>
            <a:endParaRPr lang="en-US" i="1" dirty="0">
              <a:latin typeface="Calibri"/>
              <a:cs typeface="Calibri"/>
            </a:endParaRPr>
          </a:p>
        </p:txBody>
      </p:sp>
      <p:grpSp>
        <p:nvGrpSpPr>
          <p:cNvPr id="160" name="Group 4"/>
          <p:cNvGrpSpPr>
            <a:grpSpLocks/>
          </p:cNvGrpSpPr>
          <p:nvPr/>
        </p:nvGrpSpPr>
        <p:grpSpPr bwMode="auto">
          <a:xfrm>
            <a:off x="830244" y="1053402"/>
            <a:ext cx="2044700" cy="549275"/>
            <a:chOff x="179" y="994"/>
            <a:chExt cx="1288" cy="346"/>
          </a:xfrm>
        </p:grpSpPr>
        <p:sp>
          <p:nvSpPr>
            <p:cNvPr id="161" name="Rectangle 5"/>
            <p:cNvSpPr>
              <a:spLocks noChangeArrowheads="1"/>
            </p:cNvSpPr>
            <p:nvPr/>
          </p:nvSpPr>
          <p:spPr bwMode="auto">
            <a:xfrm>
              <a:off x="179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  <p:sp>
          <p:nvSpPr>
            <p:cNvPr id="162" name="Rectangle 6"/>
            <p:cNvSpPr>
              <a:spLocks noChangeArrowheads="1"/>
            </p:cNvSpPr>
            <p:nvPr/>
          </p:nvSpPr>
          <p:spPr bwMode="auto">
            <a:xfrm>
              <a:off x="294" y="994"/>
              <a:ext cx="318" cy="229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t=1</a:t>
              </a:r>
            </a:p>
          </p:txBody>
        </p:sp>
        <p:sp>
          <p:nvSpPr>
            <p:cNvPr id="163" name="Rectangle 7"/>
            <p:cNvSpPr>
              <a:spLocks noChangeArrowheads="1"/>
            </p:cNvSpPr>
            <p:nvPr/>
          </p:nvSpPr>
          <p:spPr bwMode="auto">
            <a:xfrm>
              <a:off x="630" y="994"/>
              <a:ext cx="31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s=2</a:t>
              </a:r>
            </a:p>
          </p:txBody>
        </p:sp>
        <p:sp>
          <p:nvSpPr>
            <p:cNvPr id="164" name="Rectangle 8"/>
            <p:cNvSpPr>
              <a:spLocks noChangeArrowheads="1"/>
            </p:cNvSpPr>
            <p:nvPr/>
          </p:nvSpPr>
          <p:spPr bwMode="auto">
            <a:xfrm>
              <a:off x="1110" y="994"/>
              <a:ext cx="339" cy="231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>
                  <a:latin typeface="Calibri"/>
                  <a:cs typeface="Calibri"/>
                </a:rPr>
                <a:t>b=1</a:t>
              </a:r>
            </a:p>
          </p:txBody>
        </p:sp>
        <p:sp>
          <p:nvSpPr>
            <p:cNvPr id="165" name="Rectangle 9"/>
            <p:cNvSpPr>
              <a:spLocks noChangeArrowheads="1"/>
            </p:cNvSpPr>
            <p:nvPr/>
          </p:nvSpPr>
          <p:spPr bwMode="auto">
            <a:xfrm>
              <a:off x="611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xx</a:t>
              </a:r>
            </a:p>
          </p:txBody>
        </p:sp>
        <p:sp>
          <p:nvSpPr>
            <p:cNvPr id="166" name="Rectangle 10"/>
            <p:cNvSpPr>
              <a:spLocks noChangeArrowheads="1"/>
            </p:cNvSpPr>
            <p:nvPr/>
          </p:nvSpPr>
          <p:spPr bwMode="auto">
            <a:xfrm>
              <a:off x="1043" y="1204"/>
              <a:ext cx="424" cy="136"/>
            </a:xfrm>
            <a:prstGeom prst="rect">
              <a:avLst/>
            </a:prstGeom>
            <a:solidFill>
              <a:schemeClr val="bg1"/>
            </a:solidFill>
            <a:ln w="12700">
              <a:solidFill>
                <a:schemeClr val="tx1"/>
              </a:solidFill>
              <a:miter lim="800000"/>
              <a:headEnd/>
              <a:tailEnd/>
            </a:ln>
          </p:spPr>
          <p:txBody>
            <a:bodyPr wrap="none" lIns="90487" tIns="44450" rIns="90487" bIns="44450" anchor="ctr"/>
            <a:lstStyle/>
            <a:p>
              <a:pPr algn="ctr" eaLnBrk="0" hangingPunct="0"/>
              <a:r>
                <a:rPr lang="en-US">
                  <a:latin typeface="Calibri"/>
                  <a:cs typeface="Calibri"/>
                </a:rPr>
                <a:t>x</a:t>
              </a:r>
            </a:p>
          </p:txBody>
        </p:sp>
      </p:grpSp>
      <p:sp>
        <p:nvSpPr>
          <p:cNvPr id="172" name="TextBox 171"/>
          <p:cNvSpPr txBox="1"/>
          <p:nvPr/>
        </p:nvSpPr>
        <p:spPr>
          <a:xfrm>
            <a:off x="7743208" y="4994931"/>
            <a:ext cx="366878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>
                <a:latin typeface="Calibri" charset="0"/>
                <a:ea typeface="Calibri" charset="0"/>
                <a:cs typeface="Calibri" charset="0"/>
              </a:rPr>
              <a:t>Conflict misses</a:t>
            </a:r>
            <a:r>
              <a:rPr lang="en-US" i="1" dirty="0">
                <a:latin typeface="Calibri" charset="0"/>
                <a:ea typeface="Calibri" charset="0"/>
                <a:cs typeface="Calibri" charset="0"/>
              </a:rPr>
              <a:t>:</a:t>
            </a:r>
            <a:br>
              <a:rPr lang="en-US" i="1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There is “room” in the cache,</a:t>
            </a:r>
            <a:br>
              <a:rPr lang="en-US" dirty="0">
                <a:latin typeface="Calibri" charset="0"/>
                <a:ea typeface="Calibri" charset="0"/>
                <a:cs typeface="Calibri" charset="0"/>
              </a:rPr>
            </a:br>
            <a:r>
              <a:rPr lang="en-US" dirty="0">
                <a:latin typeface="Calibri" charset="0"/>
                <a:ea typeface="Calibri" charset="0"/>
                <a:cs typeface="Calibri" charset="0"/>
              </a:rPr>
              <a:t>but two blocks map to the same set; one evicts the other!</a:t>
            </a:r>
          </a:p>
        </p:txBody>
      </p:sp>
      <p:grpSp>
        <p:nvGrpSpPr>
          <p:cNvPr id="188" name="Group 187"/>
          <p:cNvGrpSpPr/>
          <p:nvPr/>
        </p:nvGrpSpPr>
        <p:grpSpPr>
          <a:xfrm>
            <a:off x="8288079" y="838200"/>
            <a:ext cx="2819400" cy="1295400"/>
            <a:chOff x="609600" y="2895600"/>
            <a:chExt cx="2819400" cy="1295400"/>
          </a:xfrm>
        </p:grpSpPr>
        <p:grpSp>
          <p:nvGrpSpPr>
            <p:cNvPr id="183" name="Group 182"/>
            <p:cNvGrpSpPr/>
            <p:nvPr/>
          </p:nvGrpSpPr>
          <p:grpSpPr>
            <a:xfrm>
              <a:off x="609600" y="3276600"/>
              <a:ext cx="2819400" cy="914400"/>
              <a:chOff x="609600" y="3276600"/>
              <a:chExt cx="2819400" cy="914400"/>
            </a:xfrm>
          </p:grpSpPr>
          <p:grpSp>
            <p:nvGrpSpPr>
              <p:cNvPr id="178" name="Group 177"/>
              <p:cNvGrpSpPr/>
              <p:nvPr/>
            </p:nvGrpSpPr>
            <p:grpSpPr>
              <a:xfrm>
                <a:off x="609600" y="3276600"/>
                <a:ext cx="2819400" cy="914400"/>
                <a:chOff x="5105400" y="1143000"/>
                <a:chExt cx="2819400" cy="914400"/>
              </a:xfrm>
            </p:grpSpPr>
            <p:sp>
              <p:nvSpPr>
                <p:cNvPr id="173" name="Rectangle 172"/>
                <p:cNvSpPr/>
                <p:nvPr/>
              </p:nvSpPr>
              <p:spPr bwMode="auto">
                <a:xfrm>
                  <a:off x="5105400" y="1143000"/>
                  <a:ext cx="2819400" cy="914400"/>
                </a:xfrm>
                <a:prstGeom prst="rect">
                  <a:avLst/>
                </a:prstGeom>
                <a:solidFill>
                  <a:schemeClr val="bg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  <p:txBody>
                <a:bodyPr vert="horz" wrap="none" lIns="91440" tIns="45720" rIns="91440" bIns="45720" numCol="1" rtlCol="0" anchor="t" anchorCtr="0" compatLnSpc="1">
                  <a:prstTxWarp prst="textNoShape">
                    <a:avLst/>
                  </a:prstTxWarp>
                </a:bodyPr>
                <a:lstStyle/>
                <a:p>
                  <a:pPr fontAlgn="base">
                    <a:spcBef>
                      <a:spcPct val="0"/>
                    </a:spcBef>
                    <a:spcAft>
                      <a:spcPct val="0"/>
                    </a:spcAft>
                  </a:pPr>
                  <a:endParaRPr lang="en-US" sz="2000">
                    <a:latin typeface="Calibri"/>
                    <a:cs typeface="Calibri"/>
                  </a:endParaRPr>
                </a:p>
              </p:txBody>
            </p:sp>
            <p:cxnSp>
              <p:nvCxnSpPr>
                <p:cNvPr id="175" name="Straight Connector 174"/>
                <p:cNvCxnSpPr/>
                <p:nvPr/>
              </p:nvCxnSpPr>
              <p:spPr bwMode="auto">
                <a:xfrm rot="5400000" flipH="1" flipV="1">
                  <a:off x="51054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6" name="Straight Connector 175"/>
                <p:cNvCxnSpPr/>
                <p:nvPr/>
              </p:nvCxnSpPr>
              <p:spPr bwMode="auto">
                <a:xfrm rot="5400000" flipH="1" flipV="1">
                  <a:off x="56388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  <p:cxnSp>
              <p:nvCxnSpPr>
                <p:cNvPr id="177" name="Straight Connector 176"/>
                <p:cNvCxnSpPr/>
                <p:nvPr/>
              </p:nvCxnSpPr>
              <p:spPr bwMode="auto">
                <a:xfrm rot="5400000" flipH="1" flipV="1">
                  <a:off x="6477000" y="1600200"/>
                  <a:ext cx="914400" cy="0"/>
                </a:xfrm>
                <a:prstGeom prst="line">
                  <a:avLst/>
                </a:prstGeom>
                <a:solidFill>
                  <a:schemeClr val="accent1"/>
                </a:solidFill>
                <a:ln w="28575" cap="sq" cmpd="sng" algn="ctr">
                  <a:solidFill>
                    <a:schemeClr val="tx1"/>
                  </a:solidFill>
                  <a:prstDash val="solid"/>
                  <a:round/>
                  <a:headEnd type="none" w="sm" len="sm"/>
                  <a:tailEnd type="none" w="sm" len="sm"/>
                </a:ln>
                <a:effectLst/>
              </p:spPr>
            </p:cxnSp>
          </p:grpSp>
          <p:cxnSp>
            <p:nvCxnSpPr>
              <p:cNvPr id="180" name="Straight Connector 179"/>
              <p:cNvCxnSpPr>
                <a:stCxn id="173" idx="1"/>
                <a:endCxn id="173" idx="3"/>
              </p:cNvCxnSpPr>
              <p:nvPr/>
            </p:nvCxnSpPr>
            <p:spPr bwMode="auto">
              <a:xfrm rot="10800000" flipH="1">
                <a:off x="609600" y="37338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1" name="Straight Connector 180"/>
              <p:cNvCxnSpPr/>
              <p:nvPr/>
            </p:nvCxnSpPr>
            <p:spPr bwMode="auto">
              <a:xfrm rot="10800000" flipH="1">
                <a:off x="609600" y="3505200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  <p:cxnSp>
            <p:nvCxnSpPr>
              <p:cNvPr id="182" name="Straight Connector 181"/>
              <p:cNvCxnSpPr/>
              <p:nvPr/>
            </p:nvCxnSpPr>
            <p:spPr bwMode="auto">
              <a:xfrm rot="10800000" flipH="1">
                <a:off x="609600" y="3962399"/>
                <a:ext cx="2819400" cy="0"/>
              </a:xfrm>
              <a:prstGeom prst="line">
                <a:avLst/>
              </a:prstGeom>
              <a:solidFill>
                <a:schemeClr val="accent1"/>
              </a:solidFill>
              <a:ln w="12700" cap="sq" cmpd="sng" algn="ctr">
                <a:solidFill>
                  <a:schemeClr val="tx1"/>
                </a:solidFill>
                <a:prstDash val="solid"/>
                <a:round/>
                <a:headEnd type="none" w="sm" len="sm"/>
                <a:tailEnd type="none" w="sm" len="sm"/>
              </a:ln>
              <a:effectLst/>
            </p:spPr>
          </p:cxnSp>
        </p:grpSp>
        <p:sp>
          <p:nvSpPr>
            <p:cNvPr id="184" name="Rectangle 17"/>
            <p:cNvSpPr>
              <a:spLocks noChangeArrowheads="1"/>
            </p:cNvSpPr>
            <p:nvPr/>
          </p:nvSpPr>
          <p:spPr bwMode="auto">
            <a:xfrm>
              <a:off x="2057400" y="2902716"/>
              <a:ext cx="681276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r>
                <a:rPr lang="en-US">
                  <a:latin typeface="Calibri"/>
                  <a:cs typeface="Calibri"/>
                </a:rPr>
                <a:t>block</a:t>
              </a:r>
              <a:endParaRPr lang="en-US" dirty="0">
                <a:latin typeface="Calibri"/>
                <a:cs typeface="Calibri"/>
              </a:endParaRPr>
            </a:p>
          </p:txBody>
        </p:sp>
        <p:sp>
          <p:nvSpPr>
            <p:cNvPr id="186" name="Rectangle 17"/>
            <p:cNvSpPr>
              <a:spLocks noChangeArrowheads="1"/>
            </p:cNvSpPr>
            <p:nvPr/>
          </p:nvSpPr>
          <p:spPr bwMode="auto">
            <a:xfrm>
              <a:off x="692442" y="2895600"/>
              <a:ext cx="298158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v</a:t>
              </a:r>
            </a:p>
          </p:txBody>
        </p:sp>
        <p:sp>
          <p:nvSpPr>
            <p:cNvPr id="187" name="Rectangle 17"/>
            <p:cNvSpPr>
              <a:spLocks noChangeArrowheads="1"/>
            </p:cNvSpPr>
            <p:nvPr/>
          </p:nvSpPr>
          <p:spPr bwMode="auto">
            <a:xfrm>
              <a:off x="1096858" y="2895600"/>
              <a:ext cx="479284" cy="366767"/>
            </a:xfrm>
            <a:prstGeom prst="rect">
              <a:avLst/>
            </a:prstGeom>
            <a:noFill/>
            <a:ln w="12700">
              <a:noFill/>
              <a:miter lim="800000"/>
              <a:headEnd/>
              <a:tailEnd/>
            </a:ln>
          </p:spPr>
          <p:txBody>
            <a:bodyPr wrap="none" lIns="90487" tIns="44450" rIns="90487" bIns="44450">
              <a:spAutoFit/>
            </a:bodyPr>
            <a:lstStyle/>
            <a:p>
              <a:pPr eaLnBrk="0" hangingPunct="0"/>
              <a:r>
                <a:rPr lang="en-US" dirty="0">
                  <a:latin typeface="Calibri"/>
                  <a:cs typeface="Calibri"/>
                </a:rPr>
                <a:t>tag</a:t>
              </a:r>
            </a:p>
          </p:txBody>
        </p:sp>
      </p:grpSp>
      <p:sp>
        <p:nvSpPr>
          <p:cNvPr id="231" name="Rectangle 27"/>
          <p:cNvSpPr>
            <a:spLocks noChangeArrowheads="1"/>
          </p:cNvSpPr>
          <p:nvPr/>
        </p:nvSpPr>
        <p:spPr bwMode="auto">
          <a:xfrm>
            <a:off x="4112818" y="1580418"/>
            <a:ext cx="130484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0 [0  </a:t>
            </a:r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00  </a:t>
            </a:r>
            <a:r>
              <a:rPr lang="en-US" dirty="0">
                <a:latin typeface="Calibri"/>
                <a:cs typeface="Calibri"/>
              </a:rPr>
              <a:t>0</a:t>
            </a:r>
            <a:r>
              <a:rPr lang="en-US" baseline="-25000" dirty="0">
                <a:latin typeface="Calibri"/>
                <a:cs typeface="Calibri"/>
              </a:rPr>
              <a:t>2</a:t>
            </a:r>
            <a:r>
              <a:rPr lang="en-US" dirty="0">
                <a:latin typeface="Calibri"/>
                <a:cs typeface="Calibri"/>
              </a:rPr>
              <a:t>] </a:t>
            </a:r>
            <a:endParaRPr lang="en-US" i="1" dirty="0">
              <a:latin typeface="Calibri"/>
              <a:cs typeface="Calibri"/>
            </a:endParaRPr>
          </a:p>
        </p:txBody>
      </p:sp>
      <p:sp>
        <p:nvSpPr>
          <p:cNvPr id="241" name="Rectangle 27"/>
          <p:cNvSpPr>
            <a:spLocks noChangeArrowheads="1"/>
          </p:cNvSpPr>
          <p:nvPr/>
        </p:nvSpPr>
        <p:spPr bwMode="auto">
          <a:xfrm>
            <a:off x="5643520" y="1569708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2" name="Rectangle 27"/>
          <p:cNvSpPr>
            <a:spLocks noChangeArrowheads="1"/>
          </p:cNvSpPr>
          <p:nvPr/>
        </p:nvSpPr>
        <p:spPr bwMode="auto">
          <a:xfrm>
            <a:off x="5639078" y="2267387"/>
            <a:ext cx="434413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43" name="Rectangle 27"/>
          <p:cNvSpPr>
            <a:spLocks noChangeArrowheads="1"/>
          </p:cNvSpPr>
          <p:nvPr/>
        </p:nvSpPr>
        <p:spPr bwMode="auto">
          <a:xfrm>
            <a:off x="5637284" y="3121053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4" name="Rectangle 27"/>
          <p:cNvSpPr>
            <a:spLocks noChangeArrowheads="1"/>
          </p:cNvSpPr>
          <p:nvPr/>
        </p:nvSpPr>
        <p:spPr bwMode="auto">
          <a:xfrm>
            <a:off x="5643520" y="4383260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45" name="Rectangle 27"/>
          <p:cNvSpPr>
            <a:spLocks noChangeArrowheads="1"/>
          </p:cNvSpPr>
          <p:nvPr/>
        </p:nvSpPr>
        <p:spPr bwMode="auto">
          <a:xfrm>
            <a:off x="5639673" y="5501352"/>
            <a:ext cx="599522" cy="366767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</p:spPr>
        <p:txBody>
          <a:bodyPr wrap="none" lIns="90487" tIns="44450" rIns="90487" bIns="44450">
            <a:spAutoFit/>
          </a:bodyPr>
          <a:lstStyle/>
          <a:p>
            <a:pPr eaLnBrk="0" hangingPunct="0"/>
            <a:r>
              <a:rPr lang="en-US" dirty="0">
                <a:latin typeface="Calibri"/>
                <a:cs typeface="Calibri"/>
              </a:rPr>
              <a:t>miss</a:t>
            </a:r>
          </a:p>
        </p:txBody>
      </p:sp>
      <p:sp>
        <p:nvSpPr>
          <p:cNvPr id="2" name="Rectangle 1"/>
          <p:cNvSpPr/>
          <p:nvPr/>
        </p:nvSpPr>
        <p:spPr>
          <a:xfrm>
            <a:off x="822306" y="2723987"/>
            <a:ext cx="2546138" cy="163121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M=16 addresses,</a:t>
            </a:r>
          </a:p>
          <a:p>
            <a:r>
              <a:rPr lang="en-US" sz="2000" dirty="0">
                <a:latin typeface="Calibri"/>
                <a:cs typeface="Calibri"/>
              </a:rPr>
              <a:t>      byte-addressable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B=2 bytes/block </a:t>
            </a:r>
          </a:p>
          <a:p>
            <a:r>
              <a:rPr lang="en-US" sz="2000" dirty="0">
                <a:latin typeface="Calibri"/>
                <a:cs typeface="Calibri"/>
              </a:rPr>
              <a:t>K=4 sets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A=1 blocks/set</a:t>
            </a:r>
          </a:p>
        </p:txBody>
      </p:sp>
      <p:sp>
        <p:nvSpPr>
          <p:cNvPr id="3" name="Rectangle 2"/>
          <p:cNvSpPr/>
          <p:nvPr/>
        </p:nvSpPr>
        <p:spPr>
          <a:xfrm>
            <a:off x="4038600" y="958240"/>
            <a:ext cx="3048000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>
                <a:latin typeface="Calibri"/>
                <a:cs typeface="Calibri"/>
              </a:rPr>
              <a:t>Address trace 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(reads, one byte per read):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501169" y="1082383"/>
            <a:ext cx="85417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01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10</a:t>
            </a:r>
            <a:r>
              <a:rPr lang="en-US" baseline="-25000" dirty="0">
                <a:latin typeface="Calibri" pitchFamily="34" charset="0"/>
              </a:rPr>
              <a:t>2</a:t>
            </a:r>
          </a:p>
          <a:p>
            <a:r>
              <a:rPr lang="en-US" dirty="0">
                <a:latin typeface="Calibri" pitchFamily="34" charset="0"/>
              </a:rPr>
              <a:t>set 11</a:t>
            </a:r>
            <a:r>
              <a:rPr lang="en-US" baseline="-25000" dirty="0">
                <a:latin typeface="Calibri" pitchFamily="34" charset="0"/>
              </a:rPr>
              <a:t>2</a:t>
            </a:r>
          </a:p>
        </p:txBody>
      </p:sp>
      <p:sp>
        <p:nvSpPr>
          <p:cNvPr id="94" name="TextBox 93"/>
          <p:cNvSpPr txBox="1"/>
          <p:nvPr/>
        </p:nvSpPr>
        <p:spPr>
          <a:xfrm>
            <a:off x="8364279" y="1383268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95" name="TextBox 94"/>
          <p:cNvSpPr txBox="1"/>
          <p:nvPr/>
        </p:nvSpPr>
        <p:spPr>
          <a:xfrm>
            <a:off x="8364279" y="1604005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solidFill>
                  <a:srgbClr val="FF0000"/>
                </a:solidFill>
                <a:latin typeface="Calibri"/>
                <a:cs typeface="Calibri"/>
              </a:rPr>
              <a:t> </a:t>
            </a:r>
            <a:r>
              <a:rPr lang="en-US" dirty="0">
                <a:latin typeface="Calibri"/>
                <a:cs typeface="Calibri"/>
              </a:rPr>
              <a:t>0</a:t>
            </a:r>
            <a:endParaRPr lang="en-US" dirty="0">
              <a:solidFill>
                <a:srgbClr val="FF0000"/>
              </a:solidFill>
              <a:latin typeface="Calibri"/>
              <a:cs typeface="Calibri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593692-09C5-42A6-A0D2-3D8894DAD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EFA0E33A-A935-4A51-A9E0-2AE1A5EB976C}"/>
              </a:ext>
            </a:extLst>
          </p:cNvPr>
          <p:cNvSpPr txBox="1"/>
          <p:nvPr/>
        </p:nvSpPr>
        <p:spPr>
          <a:xfrm>
            <a:off x="6296318" y="1655058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FA57EC3C-341B-4C45-91BE-CE2EC97EEBF1}"/>
              </a:ext>
            </a:extLst>
          </p:cNvPr>
          <p:cNvSpPr txBox="1"/>
          <p:nvPr/>
        </p:nvSpPr>
        <p:spPr>
          <a:xfrm>
            <a:off x="6296318" y="3213556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6E21F2C8-1929-4DEC-8DC9-29A4D298C2CF}"/>
              </a:ext>
            </a:extLst>
          </p:cNvPr>
          <p:cNvSpPr txBox="1"/>
          <p:nvPr/>
        </p:nvSpPr>
        <p:spPr>
          <a:xfrm>
            <a:off x="6296318" y="4477612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Compulsory Miss</a:t>
            </a: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3EF67AF6-3A7F-45D1-9963-21F49D8205FD}"/>
              </a:ext>
            </a:extLst>
          </p:cNvPr>
          <p:cNvSpPr txBox="1"/>
          <p:nvPr/>
        </p:nvSpPr>
        <p:spPr>
          <a:xfrm>
            <a:off x="6292614" y="5589749"/>
            <a:ext cx="938151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dirty="0"/>
              <a:t>Conflict Miss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B8AC2A06-87C4-4E19-841D-B130DBD68581}"/>
              </a:ext>
            </a:extLst>
          </p:cNvPr>
          <p:cNvSpPr txBox="1"/>
          <p:nvPr/>
        </p:nvSpPr>
        <p:spPr>
          <a:xfrm>
            <a:off x="8366390" y="1820021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m[7]       m[6]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E1A213BC-B002-4390-A486-BE72DD831D59}"/>
              </a:ext>
            </a:extLst>
          </p:cNvPr>
          <p:cNvSpPr txBox="1"/>
          <p:nvPr/>
        </p:nvSpPr>
        <p:spPr>
          <a:xfrm>
            <a:off x="7743208" y="2972798"/>
            <a:ext cx="1673158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Options: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Compulsory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Capacity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Conflict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D7175FC9-5637-48FB-A63F-8D6B869CB726}"/>
              </a:ext>
            </a:extLst>
          </p:cNvPr>
          <p:cNvSpPr txBox="1"/>
          <p:nvPr/>
        </p:nvSpPr>
        <p:spPr>
          <a:xfrm>
            <a:off x="8364279" y="1140599"/>
            <a:ext cx="2819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/>
                <a:cs typeface="Calibri"/>
              </a:rPr>
              <a:t> 1      0      m[1]       m[0]</a:t>
            </a:r>
          </a:p>
        </p:txBody>
      </p:sp>
    </p:spTree>
    <p:extLst>
      <p:ext uri="{BB962C8B-B14F-4D97-AF65-F5344CB8AC3E}">
        <p14:creationId xmlns:p14="http://schemas.microsoft.com/office/powerpoint/2010/main" val="1244861124"/>
      </p:ext>
    </p:extLst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72" grpId="0"/>
      <p:bldP spid="5" grpId="0"/>
      <p:bldP spid="51" grpId="0"/>
      <p:bldP spid="52" grpId="0"/>
      <p:bldP spid="53" grpId="0"/>
    </p:bld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direct-mapped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380054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Discuss organization of various cache designs</a:t>
            </a:r>
          </a:p>
          <a:p>
            <a:pPr lvl="1"/>
            <a:r>
              <a:rPr lang="en-US" dirty="0"/>
              <a:t>Direct-mapped caches</a:t>
            </a:r>
          </a:p>
          <a:p>
            <a:pPr lvl="1"/>
            <a:r>
              <a:rPr lang="en-US" dirty="0"/>
              <a:t>N-way set-associative caches</a:t>
            </a:r>
          </a:p>
          <a:p>
            <a:pPr lvl="1"/>
            <a:r>
              <a:rPr lang="en-US" dirty="0"/>
              <a:t>Fully-associative caches</a:t>
            </a:r>
          </a:p>
          <a:p>
            <a:endParaRPr lang="en-US" dirty="0"/>
          </a:p>
          <a:p>
            <a:r>
              <a:rPr lang="en-US" dirty="0"/>
              <a:t>Understand how cache memories are used to reduce the average time to access memory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choices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Associativity 1 → </a:t>
            </a:r>
            <a:r>
              <a:rPr lang="en-US" b="1" dirty="0"/>
              <a:t>direct-mapped caches</a:t>
            </a:r>
          </a:p>
          <a:p>
            <a:pPr lvl="1"/>
            <a:r>
              <a:rPr lang="en-US" dirty="0"/>
              <a:t>One cache block per set, blocks can only go in that one block</a:t>
            </a:r>
          </a:p>
          <a:p>
            <a:pPr lvl="1"/>
            <a:r>
              <a:rPr lang="en-US" dirty="0"/>
              <a:t>Whenever we place data in a set, must evict whatever is there</a:t>
            </a:r>
          </a:p>
          <a:p>
            <a:pPr lvl="1"/>
            <a:endParaRPr lang="en-US" dirty="0"/>
          </a:p>
          <a:p>
            <a:r>
              <a:rPr lang="en-US" dirty="0"/>
              <a:t>Associativity &gt;1 → </a:t>
            </a:r>
            <a:r>
              <a:rPr lang="en-US" b="1" dirty="0"/>
              <a:t>set-associative caches</a:t>
            </a:r>
          </a:p>
          <a:p>
            <a:pPr lvl="1"/>
            <a:r>
              <a:rPr lang="en-US" dirty="0"/>
              <a:t>Can keep multiple cache blocks that would map to the same set</a:t>
            </a:r>
          </a:p>
          <a:p>
            <a:pPr lvl="1"/>
            <a:endParaRPr lang="en-US" dirty="0"/>
          </a:p>
          <a:p>
            <a:r>
              <a:rPr lang="en-US" dirty="0"/>
              <a:t>Single set → </a:t>
            </a:r>
            <a:r>
              <a:rPr lang="en-US" b="1" dirty="0"/>
              <a:t>fully-associative caches</a:t>
            </a:r>
          </a:p>
          <a:p>
            <a:pPr lvl="1"/>
            <a:r>
              <a:rPr lang="en-US" dirty="0"/>
              <a:t>Any cache block can go anywhere, 1 big set, tag is all that matters</a:t>
            </a:r>
          </a:p>
          <a:p>
            <a:pPr lvl="1"/>
            <a:r>
              <a:rPr lang="en-US" dirty="0"/>
              <a:t>Very rare for cache memories due to expensive hardware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667B27-157E-41A8-9CC6-B7E8448BE9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5314005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cxnSp>
        <p:nvCxnSpPr>
          <p:cNvPr id="125" name="Straight Connector 124"/>
          <p:cNvCxnSpPr/>
          <p:nvPr/>
        </p:nvCxnSpPr>
        <p:spPr bwMode="auto">
          <a:xfrm>
            <a:off x="2286000" y="4800601"/>
            <a:ext cx="6598924" cy="17189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lines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1981200" y="25146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5" name="Rectangle 74"/>
          <p:cNvSpPr/>
          <p:nvPr/>
        </p:nvSpPr>
        <p:spPr bwMode="auto">
          <a:xfrm>
            <a:off x="2130607" y="25908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76" name="Rectangle 75"/>
          <p:cNvSpPr/>
          <p:nvPr/>
        </p:nvSpPr>
        <p:spPr bwMode="auto">
          <a:xfrm>
            <a:off x="3423925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77" name="Rectangle 76"/>
          <p:cNvSpPr/>
          <p:nvPr/>
        </p:nvSpPr>
        <p:spPr bwMode="auto">
          <a:xfrm>
            <a:off x="3659243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78" name="Rectangle 77"/>
          <p:cNvSpPr/>
          <p:nvPr/>
        </p:nvSpPr>
        <p:spPr bwMode="auto">
          <a:xfrm>
            <a:off x="3884368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79" name="Rectangle 78"/>
          <p:cNvSpPr/>
          <p:nvPr/>
        </p:nvSpPr>
        <p:spPr bwMode="auto">
          <a:xfrm>
            <a:off x="511190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80" name="Rectangle 79"/>
          <p:cNvSpPr/>
          <p:nvPr/>
        </p:nvSpPr>
        <p:spPr bwMode="auto">
          <a:xfrm>
            <a:off x="2644789" y="26894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81" name="Rectangle 80"/>
          <p:cNvSpPr/>
          <p:nvPr/>
        </p:nvSpPr>
        <p:spPr bwMode="auto">
          <a:xfrm>
            <a:off x="2239929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82" name="Rectangle 81"/>
          <p:cNvSpPr/>
          <p:nvPr/>
        </p:nvSpPr>
        <p:spPr bwMode="auto">
          <a:xfrm>
            <a:off x="4120310" y="26894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83" name="Rectangle 82"/>
          <p:cNvSpPr/>
          <p:nvPr/>
        </p:nvSpPr>
        <p:spPr bwMode="auto">
          <a:xfrm>
            <a:off x="4860538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84" name="Rectangle 83"/>
          <p:cNvSpPr/>
          <p:nvPr/>
        </p:nvSpPr>
        <p:spPr bwMode="auto">
          <a:xfrm>
            <a:off x="4608545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85" name="Rectangle 84"/>
          <p:cNvSpPr/>
          <p:nvPr/>
        </p:nvSpPr>
        <p:spPr bwMode="auto">
          <a:xfrm>
            <a:off x="4356551" y="26894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87" name="Rectangle 86"/>
          <p:cNvSpPr/>
          <p:nvPr/>
        </p:nvSpPr>
        <p:spPr bwMode="auto">
          <a:xfrm>
            <a:off x="5604935" y="25940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88" name="Rectangle 87"/>
          <p:cNvSpPr/>
          <p:nvPr/>
        </p:nvSpPr>
        <p:spPr bwMode="auto">
          <a:xfrm>
            <a:off x="6898253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89" name="Rectangle 88"/>
          <p:cNvSpPr/>
          <p:nvPr/>
        </p:nvSpPr>
        <p:spPr bwMode="auto">
          <a:xfrm>
            <a:off x="7133571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90" name="Rectangle 89"/>
          <p:cNvSpPr/>
          <p:nvPr/>
        </p:nvSpPr>
        <p:spPr bwMode="auto">
          <a:xfrm>
            <a:off x="7358696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91" name="Rectangle 90"/>
          <p:cNvSpPr/>
          <p:nvPr/>
        </p:nvSpPr>
        <p:spPr bwMode="auto">
          <a:xfrm>
            <a:off x="858623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92" name="Rectangle 91"/>
          <p:cNvSpPr/>
          <p:nvPr/>
        </p:nvSpPr>
        <p:spPr bwMode="auto">
          <a:xfrm>
            <a:off x="6119117" y="26927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93" name="Rectangle 92"/>
          <p:cNvSpPr/>
          <p:nvPr/>
        </p:nvSpPr>
        <p:spPr bwMode="auto">
          <a:xfrm>
            <a:off x="5714257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94" name="Rectangle 93"/>
          <p:cNvSpPr/>
          <p:nvPr/>
        </p:nvSpPr>
        <p:spPr bwMode="auto">
          <a:xfrm>
            <a:off x="7594638" y="26927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95" name="Rectangle 94"/>
          <p:cNvSpPr/>
          <p:nvPr/>
        </p:nvSpPr>
        <p:spPr bwMode="auto">
          <a:xfrm>
            <a:off x="8334866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96" name="Rectangle 95"/>
          <p:cNvSpPr/>
          <p:nvPr/>
        </p:nvSpPr>
        <p:spPr bwMode="auto">
          <a:xfrm>
            <a:off x="8082873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97" name="Rectangle 96"/>
          <p:cNvSpPr/>
          <p:nvPr/>
        </p:nvSpPr>
        <p:spPr bwMode="auto">
          <a:xfrm>
            <a:off x="7830879" y="26927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37" name="Rectangle 136"/>
          <p:cNvSpPr/>
          <p:nvPr/>
        </p:nvSpPr>
        <p:spPr bwMode="auto">
          <a:xfrm>
            <a:off x="1981200" y="38862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1" name="Rectangle 190"/>
          <p:cNvSpPr/>
          <p:nvPr/>
        </p:nvSpPr>
        <p:spPr bwMode="auto">
          <a:xfrm>
            <a:off x="2130607" y="39624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92" name="Rectangle 191"/>
          <p:cNvSpPr/>
          <p:nvPr/>
        </p:nvSpPr>
        <p:spPr bwMode="auto">
          <a:xfrm>
            <a:off x="3423925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93" name="Rectangle 192"/>
          <p:cNvSpPr/>
          <p:nvPr/>
        </p:nvSpPr>
        <p:spPr bwMode="auto">
          <a:xfrm>
            <a:off x="3659243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94" name="Rectangle 193"/>
          <p:cNvSpPr/>
          <p:nvPr/>
        </p:nvSpPr>
        <p:spPr bwMode="auto">
          <a:xfrm>
            <a:off x="3884368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95" name="Rectangle 194"/>
          <p:cNvSpPr/>
          <p:nvPr/>
        </p:nvSpPr>
        <p:spPr bwMode="auto">
          <a:xfrm>
            <a:off x="511190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96" name="Rectangle 195"/>
          <p:cNvSpPr/>
          <p:nvPr/>
        </p:nvSpPr>
        <p:spPr bwMode="auto">
          <a:xfrm>
            <a:off x="2644789" y="40610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97" name="Rectangle 196"/>
          <p:cNvSpPr/>
          <p:nvPr/>
        </p:nvSpPr>
        <p:spPr bwMode="auto">
          <a:xfrm>
            <a:off x="2239929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98" name="Rectangle 197"/>
          <p:cNvSpPr/>
          <p:nvPr/>
        </p:nvSpPr>
        <p:spPr bwMode="auto">
          <a:xfrm>
            <a:off x="4120310" y="40610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99" name="Rectangle 198"/>
          <p:cNvSpPr/>
          <p:nvPr/>
        </p:nvSpPr>
        <p:spPr bwMode="auto">
          <a:xfrm>
            <a:off x="4860538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00" name="Rectangle 199"/>
          <p:cNvSpPr/>
          <p:nvPr/>
        </p:nvSpPr>
        <p:spPr bwMode="auto">
          <a:xfrm>
            <a:off x="4608545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01" name="Rectangle 200"/>
          <p:cNvSpPr/>
          <p:nvPr/>
        </p:nvSpPr>
        <p:spPr bwMode="auto">
          <a:xfrm>
            <a:off x="4356551" y="40610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46" name="Rectangle 145"/>
          <p:cNvSpPr/>
          <p:nvPr/>
        </p:nvSpPr>
        <p:spPr bwMode="auto">
          <a:xfrm>
            <a:off x="5604935" y="39656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58" name="Rectangle 157"/>
          <p:cNvSpPr/>
          <p:nvPr/>
        </p:nvSpPr>
        <p:spPr bwMode="auto">
          <a:xfrm>
            <a:off x="6898253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70" name="Rectangle 169"/>
          <p:cNvSpPr/>
          <p:nvPr/>
        </p:nvSpPr>
        <p:spPr bwMode="auto">
          <a:xfrm>
            <a:off x="7133571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82" name="Rectangle 181"/>
          <p:cNvSpPr/>
          <p:nvPr/>
        </p:nvSpPr>
        <p:spPr bwMode="auto">
          <a:xfrm>
            <a:off x="7358696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84" name="Rectangle 183"/>
          <p:cNvSpPr/>
          <p:nvPr/>
        </p:nvSpPr>
        <p:spPr bwMode="auto">
          <a:xfrm>
            <a:off x="858623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85" name="Rectangle 184"/>
          <p:cNvSpPr/>
          <p:nvPr/>
        </p:nvSpPr>
        <p:spPr bwMode="auto">
          <a:xfrm>
            <a:off x="6119117" y="40643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86" name="Rectangle 185"/>
          <p:cNvSpPr/>
          <p:nvPr/>
        </p:nvSpPr>
        <p:spPr bwMode="auto">
          <a:xfrm>
            <a:off x="5714257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87" name="Rectangle 186"/>
          <p:cNvSpPr/>
          <p:nvPr/>
        </p:nvSpPr>
        <p:spPr bwMode="auto">
          <a:xfrm>
            <a:off x="7594638" y="40643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88" name="Rectangle 187"/>
          <p:cNvSpPr/>
          <p:nvPr/>
        </p:nvSpPr>
        <p:spPr bwMode="auto">
          <a:xfrm>
            <a:off x="8334866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89" name="Rectangle 188"/>
          <p:cNvSpPr/>
          <p:nvPr/>
        </p:nvSpPr>
        <p:spPr bwMode="auto">
          <a:xfrm>
            <a:off x="8082873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90" name="Rectangle 189"/>
          <p:cNvSpPr/>
          <p:nvPr/>
        </p:nvSpPr>
        <p:spPr bwMode="auto">
          <a:xfrm>
            <a:off x="7830879" y="40643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5" name="Rectangle 204"/>
          <p:cNvSpPr/>
          <p:nvPr/>
        </p:nvSpPr>
        <p:spPr bwMode="auto">
          <a:xfrm>
            <a:off x="1981200" y="5102158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19" name="Rectangle 218"/>
          <p:cNvSpPr/>
          <p:nvPr/>
        </p:nvSpPr>
        <p:spPr bwMode="auto">
          <a:xfrm>
            <a:off x="2130607" y="5178361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20" name="Rectangle 219"/>
          <p:cNvSpPr/>
          <p:nvPr/>
        </p:nvSpPr>
        <p:spPr bwMode="auto">
          <a:xfrm>
            <a:off x="3423925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21" name="Rectangle 220"/>
          <p:cNvSpPr/>
          <p:nvPr/>
        </p:nvSpPr>
        <p:spPr bwMode="auto">
          <a:xfrm>
            <a:off x="3659243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22" name="Rectangle 221"/>
          <p:cNvSpPr/>
          <p:nvPr/>
        </p:nvSpPr>
        <p:spPr bwMode="auto">
          <a:xfrm>
            <a:off x="3884368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23" name="Rectangle 222"/>
          <p:cNvSpPr/>
          <p:nvPr/>
        </p:nvSpPr>
        <p:spPr bwMode="auto">
          <a:xfrm>
            <a:off x="511190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24" name="Rectangle 223"/>
          <p:cNvSpPr/>
          <p:nvPr/>
        </p:nvSpPr>
        <p:spPr bwMode="auto">
          <a:xfrm>
            <a:off x="2644789" y="5277026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25" name="Rectangle 224"/>
          <p:cNvSpPr/>
          <p:nvPr/>
        </p:nvSpPr>
        <p:spPr bwMode="auto">
          <a:xfrm>
            <a:off x="2239929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26" name="Rectangle 225"/>
          <p:cNvSpPr/>
          <p:nvPr/>
        </p:nvSpPr>
        <p:spPr bwMode="auto">
          <a:xfrm>
            <a:off x="4120310" y="5277026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27" name="Rectangle 226"/>
          <p:cNvSpPr/>
          <p:nvPr/>
        </p:nvSpPr>
        <p:spPr bwMode="auto">
          <a:xfrm>
            <a:off x="4860538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28" name="Rectangle 227"/>
          <p:cNvSpPr/>
          <p:nvPr/>
        </p:nvSpPr>
        <p:spPr bwMode="auto">
          <a:xfrm>
            <a:off x="4608545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29" name="Rectangle 228"/>
          <p:cNvSpPr/>
          <p:nvPr/>
        </p:nvSpPr>
        <p:spPr bwMode="auto">
          <a:xfrm>
            <a:off x="4356551" y="5277026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208" name="Rectangle 207"/>
          <p:cNvSpPr/>
          <p:nvPr/>
        </p:nvSpPr>
        <p:spPr bwMode="auto">
          <a:xfrm>
            <a:off x="5604935" y="5181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209" name="Rectangle 208"/>
          <p:cNvSpPr/>
          <p:nvPr/>
        </p:nvSpPr>
        <p:spPr bwMode="auto">
          <a:xfrm>
            <a:off x="6898253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210" name="Rectangle 209"/>
          <p:cNvSpPr/>
          <p:nvPr/>
        </p:nvSpPr>
        <p:spPr bwMode="auto">
          <a:xfrm>
            <a:off x="7133571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211" name="Rectangle 210"/>
          <p:cNvSpPr/>
          <p:nvPr/>
        </p:nvSpPr>
        <p:spPr bwMode="auto">
          <a:xfrm>
            <a:off x="7358696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212" name="Rectangle 211"/>
          <p:cNvSpPr/>
          <p:nvPr/>
        </p:nvSpPr>
        <p:spPr bwMode="auto">
          <a:xfrm>
            <a:off x="858623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213" name="Rectangle 212"/>
          <p:cNvSpPr/>
          <p:nvPr/>
        </p:nvSpPr>
        <p:spPr bwMode="auto">
          <a:xfrm>
            <a:off x="6119117" y="5280269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214" name="Rectangle 213"/>
          <p:cNvSpPr/>
          <p:nvPr/>
        </p:nvSpPr>
        <p:spPr bwMode="auto">
          <a:xfrm>
            <a:off x="5714257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215" name="Rectangle 214"/>
          <p:cNvSpPr/>
          <p:nvPr/>
        </p:nvSpPr>
        <p:spPr bwMode="auto">
          <a:xfrm>
            <a:off x="7594638" y="5280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216" name="Rectangle 215"/>
          <p:cNvSpPr/>
          <p:nvPr/>
        </p:nvSpPr>
        <p:spPr bwMode="auto">
          <a:xfrm>
            <a:off x="8334866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217" name="Rectangle 216"/>
          <p:cNvSpPr/>
          <p:nvPr/>
        </p:nvSpPr>
        <p:spPr bwMode="auto">
          <a:xfrm>
            <a:off x="8082873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218" name="Rectangle 217"/>
          <p:cNvSpPr/>
          <p:nvPr/>
        </p:nvSpPr>
        <p:spPr bwMode="auto">
          <a:xfrm>
            <a:off x="7830879" y="5280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2" name="TextBox 131"/>
          <p:cNvSpPr txBox="1"/>
          <p:nvPr/>
        </p:nvSpPr>
        <p:spPr>
          <a:xfrm>
            <a:off x="9448801" y="3246572"/>
            <a:ext cx="8996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find set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D0BB93-3C13-4ADC-B2F7-FA112A8031A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2" grpId="0"/>
      <p:bldP spid="132" grpId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lines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58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28106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7" y="2641599"/>
            <a:ext cx="23922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</a:t>
            </a:r>
            <a:r>
              <a:rPr lang="en-US" dirty="0">
                <a:latin typeface="Calibri" pitchFamily="34" charset="0"/>
                <a:sym typeface="Wingdings"/>
              </a:rPr>
              <a:t></a:t>
            </a:r>
            <a:r>
              <a:rPr lang="en-US" dirty="0">
                <a:latin typeface="Calibri" pitchFamily="34" charset="0"/>
              </a:rPr>
              <a:t> hit</a:t>
            </a:r>
          </a:p>
        </p:txBody>
      </p:sp>
      <p:cxnSp>
        <p:nvCxnSpPr>
          <p:cNvPr id="143" name="Elbow Connector 142"/>
          <p:cNvCxnSpPr>
            <a:stCxn id="130" idx="2"/>
            <a:endCxn id="121" idx="2"/>
          </p:cNvCxnSpPr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Rectangle 42"/>
          <p:cNvSpPr/>
          <p:nvPr/>
        </p:nvSpPr>
        <p:spPr bwMode="auto">
          <a:xfrm>
            <a:off x="2648186" y="3377238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2386707" y="5266226"/>
            <a:ext cx="7740324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The data we want is either on the left, or on the right, or not in </a:t>
            </a:r>
            <a:r>
              <a:rPr lang="en-US">
                <a:latin typeface="Calibri" pitchFamily="34" charset="0"/>
              </a:rPr>
              <a:t>the cache at all.</a:t>
            </a: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It can’t be anywhere else! Addresses map to a single set!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26E06D-E6DA-4D73-B75B-FDC1CE5CB9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5" grpId="0"/>
      <p:bldP spid="138" grpId="0"/>
      <p:bldP spid="139" grpId="0"/>
      <p:bldP spid="145" grpId="0"/>
      <p:bldP spid="43" grpId="0" animBg="1"/>
    </p:bld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(associativity = 2)</a:t>
            </a:r>
          </a:p>
        </p:txBody>
      </p:sp>
      <p:sp>
        <p:nvSpPr>
          <p:cNvPr id="127" name="TextBox 126"/>
          <p:cNvSpPr txBox="1"/>
          <p:nvPr/>
        </p:nvSpPr>
        <p:spPr>
          <a:xfrm>
            <a:off x="1905000" y="1154669"/>
            <a:ext cx="3594830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A = 2: Two lines per set</a:t>
            </a:r>
          </a:p>
          <a:p>
            <a:r>
              <a:rPr lang="en-US" sz="2000" dirty="0">
                <a:latin typeface="Calibri" pitchFamily="34" charset="0"/>
              </a:rPr>
              <a:t>Assume: cache block size 8 bytes</a:t>
            </a:r>
          </a:p>
        </p:txBody>
      </p:sp>
      <p:sp>
        <p:nvSpPr>
          <p:cNvPr id="128" name="Rectangle 127"/>
          <p:cNvSpPr/>
          <p:nvPr/>
        </p:nvSpPr>
        <p:spPr bwMode="auto">
          <a:xfrm>
            <a:off x="8090078" y="1862752"/>
            <a:ext cx="990600" cy="270848"/>
          </a:xfrm>
          <a:prstGeom prst="rect">
            <a:avLst/>
          </a:prstGeom>
          <a:solidFill>
            <a:srgbClr val="FF9999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 bits</a:t>
            </a:r>
          </a:p>
        </p:txBody>
      </p:sp>
      <p:sp>
        <p:nvSpPr>
          <p:cNvPr id="129" name="Rectangle 128"/>
          <p:cNvSpPr/>
          <p:nvPr/>
        </p:nvSpPr>
        <p:spPr bwMode="auto">
          <a:xfrm>
            <a:off x="9080678" y="1862752"/>
            <a:ext cx="762000" cy="27084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0…01</a:t>
            </a:r>
          </a:p>
        </p:txBody>
      </p:sp>
      <p:sp>
        <p:nvSpPr>
          <p:cNvPr id="130" name="Rectangle 129"/>
          <p:cNvSpPr/>
          <p:nvPr/>
        </p:nvSpPr>
        <p:spPr bwMode="auto">
          <a:xfrm>
            <a:off x="9842678" y="1862752"/>
            <a:ext cx="520522" cy="270848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lvl="0" algn="ctr"/>
            <a:r>
              <a:rPr lang="en-US" sz="1600" dirty="0">
                <a:solidFill>
                  <a:srgbClr val="000000"/>
                </a:solidFill>
                <a:latin typeface="Calibri" pitchFamily="34" charset="0"/>
              </a:rPr>
              <a:t>100</a:t>
            </a:r>
          </a:p>
        </p:txBody>
      </p:sp>
      <p:sp>
        <p:nvSpPr>
          <p:cNvPr id="131" name="TextBox 130"/>
          <p:cNvSpPr txBox="1"/>
          <p:nvPr/>
        </p:nvSpPr>
        <p:spPr>
          <a:xfrm>
            <a:off x="8001001" y="1522790"/>
            <a:ext cx="25348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</a:t>
            </a: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</a:t>
            </a:r>
            <a:r>
              <a:rPr lang="en-US" b="1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int</a:t>
            </a:r>
            <a:r>
              <a:rPr lang="en-US" dirty="0">
                <a:latin typeface="Calibri" pitchFamily="34" charset="0"/>
              </a:rPr>
              <a:t>:</a:t>
            </a:r>
          </a:p>
        </p:txBody>
      </p:sp>
      <p:sp>
        <p:nvSpPr>
          <p:cNvPr id="100" name="Rectangle 99"/>
          <p:cNvSpPr/>
          <p:nvPr/>
        </p:nvSpPr>
        <p:spPr bwMode="auto">
          <a:xfrm>
            <a:off x="1981200" y="3200401"/>
            <a:ext cx="7086600" cy="61284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14" name="Rectangle 113"/>
          <p:cNvSpPr/>
          <p:nvPr/>
        </p:nvSpPr>
        <p:spPr bwMode="auto">
          <a:xfrm>
            <a:off x="2130607" y="3276604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15" name="Rectangle 114"/>
          <p:cNvSpPr/>
          <p:nvPr/>
        </p:nvSpPr>
        <p:spPr bwMode="auto">
          <a:xfrm>
            <a:off x="3423925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16" name="Rectangle 115"/>
          <p:cNvSpPr/>
          <p:nvPr/>
        </p:nvSpPr>
        <p:spPr bwMode="auto">
          <a:xfrm>
            <a:off x="3659243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17" name="Rectangle 116"/>
          <p:cNvSpPr/>
          <p:nvPr/>
        </p:nvSpPr>
        <p:spPr bwMode="auto">
          <a:xfrm>
            <a:off x="3884368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18" name="Rectangle 117"/>
          <p:cNvSpPr/>
          <p:nvPr/>
        </p:nvSpPr>
        <p:spPr bwMode="auto">
          <a:xfrm>
            <a:off x="511190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19" name="Rectangle 118"/>
          <p:cNvSpPr/>
          <p:nvPr/>
        </p:nvSpPr>
        <p:spPr bwMode="auto">
          <a:xfrm>
            <a:off x="2644789" y="3375269"/>
            <a:ext cx="619789" cy="263110"/>
          </a:xfrm>
          <a:prstGeom prst="rect">
            <a:avLst/>
          </a:prstGeom>
          <a:solidFill>
            <a:srgbClr val="FF9999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20" name="Rectangle 119"/>
          <p:cNvSpPr/>
          <p:nvPr/>
        </p:nvSpPr>
        <p:spPr bwMode="auto">
          <a:xfrm>
            <a:off x="2239929" y="3375269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21" name="Rectangle 120"/>
          <p:cNvSpPr/>
          <p:nvPr/>
        </p:nvSpPr>
        <p:spPr bwMode="auto">
          <a:xfrm>
            <a:off x="4120310" y="3375269"/>
            <a:ext cx="235319" cy="26311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22" name="Rectangle 121"/>
          <p:cNvSpPr/>
          <p:nvPr/>
        </p:nvSpPr>
        <p:spPr bwMode="auto">
          <a:xfrm>
            <a:off x="4860538" y="3375269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23" name="Rectangle 122"/>
          <p:cNvSpPr/>
          <p:nvPr/>
        </p:nvSpPr>
        <p:spPr bwMode="auto">
          <a:xfrm>
            <a:off x="4608545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24" name="Rectangle 123"/>
          <p:cNvSpPr/>
          <p:nvPr/>
        </p:nvSpPr>
        <p:spPr bwMode="auto">
          <a:xfrm>
            <a:off x="4356551" y="3375269"/>
            <a:ext cx="252617" cy="263110"/>
          </a:xfrm>
          <a:prstGeom prst="rect">
            <a:avLst/>
          </a:prstGeom>
          <a:solidFill>
            <a:srgbClr val="FFFFFF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sp>
        <p:nvSpPr>
          <p:cNvPr id="103" name="Rectangle 102"/>
          <p:cNvSpPr/>
          <p:nvPr/>
        </p:nvSpPr>
        <p:spPr bwMode="auto">
          <a:xfrm>
            <a:off x="5604935" y="3279847"/>
            <a:ext cx="3321928" cy="4604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104" name="Rectangle 103"/>
          <p:cNvSpPr/>
          <p:nvPr/>
        </p:nvSpPr>
        <p:spPr bwMode="auto">
          <a:xfrm>
            <a:off x="6898253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7</a:t>
            </a:r>
          </a:p>
        </p:txBody>
      </p:sp>
      <p:sp>
        <p:nvSpPr>
          <p:cNvPr id="105" name="Rectangle 104"/>
          <p:cNvSpPr/>
          <p:nvPr/>
        </p:nvSpPr>
        <p:spPr bwMode="auto">
          <a:xfrm>
            <a:off x="7133571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6</a:t>
            </a:r>
          </a:p>
        </p:txBody>
      </p:sp>
      <p:sp>
        <p:nvSpPr>
          <p:cNvPr id="106" name="Rectangle 105"/>
          <p:cNvSpPr/>
          <p:nvPr/>
        </p:nvSpPr>
        <p:spPr bwMode="auto">
          <a:xfrm>
            <a:off x="7358696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5</a:t>
            </a:r>
          </a:p>
        </p:txBody>
      </p:sp>
      <p:sp>
        <p:nvSpPr>
          <p:cNvPr id="107" name="Rectangle 106"/>
          <p:cNvSpPr/>
          <p:nvPr/>
        </p:nvSpPr>
        <p:spPr bwMode="auto">
          <a:xfrm>
            <a:off x="858623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108" name="Rectangle 107"/>
          <p:cNvSpPr/>
          <p:nvPr/>
        </p:nvSpPr>
        <p:spPr bwMode="auto">
          <a:xfrm>
            <a:off x="6119117" y="3378512"/>
            <a:ext cx="619789" cy="263110"/>
          </a:xfrm>
          <a:prstGeom prst="rect">
            <a:avLst/>
          </a:prstGeom>
          <a:solidFill>
            <a:schemeClr val="accent3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109" name="Rectangle 108"/>
          <p:cNvSpPr/>
          <p:nvPr/>
        </p:nvSpPr>
        <p:spPr bwMode="auto">
          <a:xfrm>
            <a:off x="5714257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110" name="Rectangle 109"/>
          <p:cNvSpPr/>
          <p:nvPr/>
        </p:nvSpPr>
        <p:spPr bwMode="auto">
          <a:xfrm>
            <a:off x="7594638" y="3378512"/>
            <a:ext cx="235319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4</a:t>
            </a:r>
          </a:p>
        </p:txBody>
      </p:sp>
      <p:sp>
        <p:nvSpPr>
          <p:cNvPr id="111" name="Rectangle 110"/>
          <p:cNvSpPr/>
          <p:nvPr/>
        </p:nvSpPr>
        <p:spPr bwMode="auto">
          <a:xfrm>
            <a:off x="8334866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112" name="Rectangle 111"/>
          <p:cNvSpPr/>
          <p:nvPr/>
        </p:nvSpPr>
        <p:spPr bwMode="auto">
          <a:xfrm>
            <a:off x="8082873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113" name="Rectangle 112"/>
          <p:cNvSpPr/>
          <p:nvPr/>
        </p:nvSpPr>
        <p:spPr bwMode="auto">
          <a:xfrm>
            <a:off x="7830879" y="3378512"/>
            <a:ext cx="252617" cy="26311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3</a:t>
            </a:r>
          </a:p>
        </p:txBody>
      </p:sp>
      <p:cxnSp>
        <p:nvCxnSpPr>
          <p:cNvPr id="231" name="Shape 230"/>
          <p:cNvCxnSpPr>
            <a:stCxn id="129" idx="2"/>
            <a:endCxn id="100" idx="3"/>
          </p:cNvCxnSpPr>
          <p:nvPr/>
        </p:nvCxnSpPr>
        <p:spPr bwMode="auto">
          <a:xfrm rot="5400000">
            <a:off x="8578128" y="2623272"/>
            <a:ext cx="1373222" cy="393878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2" name="Shape 131"/>
          <p:cNvCxnSpPr>
            <a:stCxn id="128" idx="1"/>
            <a:endCxn id="108" idx="0"/>
          </p:cNvCxnSpPr>
          <p:nvPr/>
        </p:nvCxnSpPr>
        <p:spPr bwMode="auto">
          <a:xfrm rot="10800000" flipV="1">
            <a:off x="6429013" y="1998176"/>
            <a:ext cx="1661067" cy="1380336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133"/>
          <p:cNvCxnSpPr>
            <a:stCxn id="128" idx="1"/>
            <a:endCxn id="119" idx="0"/>
          </p:cNvCxnSpPr>
          <p:nvPr/>
        </p:nvCxnSpPr>
        <p:spPr bwMode="auto">
          <a:xfrm rot="10800000" flipV="1">
            <a:off x="2954685" y="1998176"/>
            <a:ext cx="5135395" cy="1377093"/>
          </a:xfrm>
          <a:prstGeom prst="bentConnector2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5" name="TextBox 134"/>
          <p:cNvSpPr txBox="1"/>
          <p:nvPr/>
        </p:nvSpPr>
        <p:spPr>
          <a:xfrm>
            <a:off x="4953001" y="1981200"/>
            <a:ext cx="152953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compare both</a:t>
            </a:r>
          </a:p>
        </p:txBody>
      </p:sp>
      <p:cxnSp>
        <p:nvCxnSpPr>
          <p:cNvPr id="136" name="Straight Connector 135"/>
          <p:cNvCxnSpPr/>
          <p:nvPr/>
        </p:nvCxnSpPr>
        <p:spPr bwMode="auto">
          <a:xfrm rot="5400000">
            <a:off x="2160949" y="3171463"/>
            <a:ext cx="400914" cy="1588"/>
          </a:xfrm>
          <a:prstGeom prst="line">
            <a:avLst/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138" name="TextBox 137"/>
          <p:cNvSpPr txBox="1"/>
          <p:nvPr/>
        </p:nvSpPr>
        <p:spPr>
          <a:xfrm>
            <a:off x="1981200" y="2641599"/>
            <a:ext cx="102124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valid?  + </a:t>
            </a:r>
          </a:p>
        </p:txBody>
      </p:sp>
      <p:sp>
        <p:nvSpPr>
          <p:cNvPr id="139" name="TextBox 138"/>
          <p:cNvSpPr txBox="1"/>
          <p:nvPr/>
        </p:nvSpPr>
        <p:spPr>
          <a:xfrm>
            <a:off x="2942538" y="2641599"/>
            <a:ext cx="22810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tag match? if yes = hit</a:t>
            </a:r>
          </a:p>
        </p:txBody>
      </p:sp>
      <p:sp>
        <p:nvSpPr>
          <p:cNvPr id="145" name="TextBox 144"/>
          <p:cNvSpPr txBox="1"/>
          <p:nvPr/>
        </p:nvSpPr>
        <p:spPr>
          <a:xfrm>
            <a:off x="6629400" y="4355068"/>
            <a:ext cx="130131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block offset</a:t>
            </a:r>
          </a:p>
        </p:txBody>
      </p:sp>
      <p:sp>
        <p:nvSpPr>
          <p:cNvPr id="43" name="Down Arrow 42"/>
          <p:cNvSpPr/>
          <p:nvPr/>
        </p:nvSpPr>
        <p:spPr bwMode="auto">
          <a:xfrm flipV="1">
            <a:off x="3677048" y="3733800"/>
            <a:ext cx="733658" cy="1066800"/>
          </a:xfrm>
          <a:prstGeom prst="downArrow">
            <a:avLst/>
          </a:prstGeom>
          <a:solidFill>
            <a:schemeClr val="bg1">
              <a:lumMod val="65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4" name="TextBox 43"/>
          <p:cNvSpPr txBox="1"/>
          <p:nvPr/>
        </p:nvSpPr>
        <p:spPr>
          <a:xfrm>
            <a:off x="2763040" y="4812268"/>
            <a:ext cx="29731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short int</a:t>
            </a:r>
            <a:r>
              <a:rPr lang="en-US" dirty="0">
                <a:latin typeface="Calibri" pitchFamily="34" charset="0"/>
              </a:rPr>
              <a:t> is here (2 bytes)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981200" y="5199459"/>
            <a:ext cx="7361631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If no match: 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One line in set is selected for eviction and replacement</a:t>
            </a:r>
          </a:p>
          <a:p>
            <a:pPr marL="228600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Replacement policies: random, least recently used (LRU), …</a:t>
            </a:r>
          </a:p>
          <a:p>
            <a:pPr marL="685800" lvl="1" indent="-228600">
              <a:buFont typeface="Arial" pitchFamily="34" charset="0"/>
              <a:buChar char="•"/>
            </a:pPr>
            <a:r>
              <a:rPr lang="en-US" dirty="0">
                <a:latin typeface="Calibri" pitchFamily="34" charset="0"/>
              </a:rPr>
              <a:t>More clever </a:t>
            </a:r>
            <a:r>
              <a:rPr lang="is-IS" dirty="0">
                <a:latin typeface="Calibri" pitchFamily="34" charset="0"/>
              </a:rPr>
              <a:t>→</a:t>
            </a:r>
            <a:r>
              <a:rPr lang="en-US" dirty="0">
                <a:latin typeface="Calibri" pitchFamily="34" charset="0"/>
              </a:rPr>
              <a:t> lower miss rate, but harder to implement in hardware</a:t>
            </a:r>
          </a:p>
        </p:txBody>
      </p:sp>
      <p:cxnSp>
        <p:nvCxnSpPr>
          <p:cNvPr id="46" name="Elbow Connector 45"/>
          <p:cNvCxnSpPr/>
          <p:nvPr/>
        </p:nvCxnSpPr>
        <p:spPr bwMode="auto">
          <a:xfrm rot="5400000">
            <a:off x="6418066" y="-46496"/>
            <a:ext cx="1504779" cy="5864970"/>
          </a:xfrm>
          <a:prstGeom prst="bentConnector3">
            <a:avLst>
              <a:gd name="adj1" fmla="val 150040"/>
            </a:avLst>
          </a:prstGeom>
          <a:noFill/>
          <a:ln w="254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A4A07E2-A58D-4F97-A382-31139802E0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02" name="Rectangle 50"/>
          <p:cNvSpPr>
            <a:spLocks noChangeArrowheads="1"/>
          </p:cNvSpPr>
          <p:nvPr/>
        </p:nvSpPr>
        <p:spPr bwMode="auto">
          <a:xfrm>
            <a:off x="2935443" y="5195219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801" name="Rectangle 49"/>
          <p:cNvSpPr>
            <a:spLocks noChangeArrowheads="1"/>
          </p:cNvSpPr>
          <p:nvPr/>
        </p:nvSpPr>
        <p:spPr bwMode="auto">
          <a:xfrm>
            <a:off x="7059610" y="5181764"/>
            <a:ext cx="2662237" cy="397545"/>
          </a:xfrm>
          <a:prstGeom prst="rect">
            <a:avLst/>
          </a:prstGeom>
          <a:solidFill>
            <a:srgbClr val="DEDFF5"/>
          </a:solidFill>
          <a:ln w="5715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lIns="90487" tIns="44450" rIns="90487" bIns="44450" anchor="ctr">
            <a:prstTxWarp prst="textNoShape">
              <a:avLst/>
            </a:prstTxWarp>
            <a:spAutoFit/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54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2-way set-associative cache simulation</a:t>
            </a:r>
          </a:p>
        </p:txBody>
      </p:sp>
      <p:sp>
        <p:nvSpPr>
          <p:cNvPr id="202755" name="Rectangle 3"/>
          <p:cNvSpPr>
            <a:spLocks noChangeArrowheads="1"/>
          </p:cNvSpPr>
          <p:nvPr/>
        </p:nvSpPr>
        <p:spPr bwMode="auto">
          <a:xfrm>
            <a:off x="1860749" y="2327929"/>
            <a:ext cx="4572000" cy="1936428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Address </a:t>
            </a:r>
            <a:r>
              <a:rPr lang="en-US" sz="2000" dirty="0">
                <a:latin typeface="Calibri"/>
                <a:cs typeface="Calibri"/>
              </a:rPr>
              <a:t>trace (reads, one byte per read):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1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7	[01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1   </a:t>
            </a:r>
            <a:r>
              <a:rPr lang="en-US" sz="2000" dirty="0">
                <a:latin typeface="Calibri"/>
                <a:cs typeface="Calibri"/>
              </a:rPr>
              <a:t>1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8	[10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  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	0	[00   </a:t>
            </a: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0   </a:t>
            </a:r>
            <a:r>
              <a:rPr lang="en-US" sz="2000" dirty="0">
                <a:latin typeface="Calibri"/>
                <a:cs typeface="Calibri"/>
              </a:rPr>
              <a:t>0</a:t>
            </a:r>
            <a:r>
              <a:rPr lang="en-US" sz="2000" baseline="-25000" dirty="0">
                <a:latin typeface="Calibri"/>
                <a:cs typeface="Calibri"/>
              </a:rPr>
              <a:t>2</a:t>
            </a:r>
            <a:r>
              <a:rPr lang="en-US" sz="2000" dirty="0">
                <a:latin typeface="Calibri"/>
                <a:cs typeface="Calibri"/>
              </a:rPr>
              <a:t>]</a:t>
            </a:r>
          </a:p>
        </p:txBody>
      </p:sp>
      <p:sp>
        <p:nvSpPr>
          <p:cNvPr id="202756" name="Rectangle 4"/>
          <p:cNvSpPr>
            <a:spLocks noChangeArrowheads="1"/>
          </p:cNvSpPr>
          <p:nvPr/>
        </p:nvSpPr>
        <p:spPr bwMode="auto">
          <a:xfrm>
            <a:off x="296491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xx</a:t>
            </a:r>
          </a:p>
        </p:txBody>
      </p:sp>
      <p:sp>
        <p:nvSpPr>
          <p:cNvPr id="202757" name="Rectangle 5"/>
          <p:cNvSpPr>
            <a:spLocks noChangeArrowheads="1"/>
          </p:cNvSpPr>
          <p:nvPr/>
        </p:nvSpPr>
        <p:spPr bwMode="auto">
          <a:xfrm>
            <a:off x="3083975" y="1601545"/>
            <a:ext cx="526385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t=2</a:t>
            </a:r>
          </a:p>
        </p:txBody>
      </p:sp>
      <p:sp>
        <p:nvSpPr>
          <p:cNvPr id="202758" name="Rectangle 6"/>
          <p:cNvSpPr>
            <a:spLocks noChangeArrowheads="1"/>
          </p:cNvSpPr>
          <p:nvPr/>
        </p:nvSpPr>
        <p:spPr bwMode="auto">
          <a:xfrm>
            <a:off x="3712625" y="1601545"/>
            <a:ext cx="553937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s=1</a:t>
            </a:r>
          </a:p>
        </p:txBody>
      </p:sp>
      <p:sp>
        <p:nvSpPr>
          <p:cNvPr id="202759" name="Rectangle 7"/>
          <p:cNvSpPr>
            <a:spLocks noChangeArrowheads="1"/>
          </p:cNvSpPr>
          <p:nvPr/>
        </p:nvSpPr>
        <p:spPr bwMode="auto">
          <a:xfrm>
            <a:off x="4452399" y="1601545"/>
            <a:ext cx="58123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b=1</a:t>
            </a:r>
          </a:p>
        </p:txBody>
      </p:sp>
      <p:sp>
        <p:nvSpPr>
          <p:cNvPr id="202760" name="Rectangle 8"/>
          <p:cNvSpPr>
            <a:spLocks noChangeArrowheads="1"/>
          </p:cNvSpPr>
          <p:nvPr/>
        </p:nvSpPr>
        <p:spPr bwMode="auto">
          <a:xfrm>
            <a:off x="3682462" y="1935589"/>
            <a:ext cx="703262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sp>
        <p:nvSpPr>
          <p:cNvPr id="202761" name="Rectangle 9"/>
          <p:cNvSpPr>
            <a:spLocks noChangeArrowheads="1"/>
          </p:cNvSpPr>
          <p:nvPr/>
        </p:nvSpPr>
        <p:spPr bwMode="auto">
          <a:xfrm>
            <a:off x="4398425" y="1935589"/>
            <a:ext cx="703263" cy="28575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lIns="90487" tIns="44450" rIns="90487" bIns="44450" anchor="ctr">
            <a:prstTxWarp prst="textNoShape">
              <a:avLst/>
            </a:prstTxWarp>
          </a:bodyPr>
          <a:lstStyle/>
          <a:p>
            <a:pPr algn="ctr">
              <a:lnSpc>
                <a:spcPct val="100000"/>
              </a:lnSpc>
            </a:pPr>
            <a:r>
              <a:rPr lang="en-US" sz="2000">
                <a:latin typeface="Calibri"/>
                <a:cs typeface="Calibri"/>
              </a:rPr>
              <a:t>x</a:t>
            </a:r>
          </a:p>
        </p:txBody>
      </p:sp>
      <p:grpSp>
        <p:nvGrpSpPr>
          <p:cNvPr id="2" name="Group 10"/>
          <p:cNvGrpSpPr>
            <a:grpSpLocks/>
          </p:cNvGrpSpPr>
          <p:nvPr/>
        </p:nvGrpSpPr>
        <p:grpSpPr bwMode="auto">
          <a:xfrm>
            <a:off x="2935443" y="508919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63" name="Rectangle 11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</a:t>
              </a:r>
            </a:p>
          </p:txBody>
        </p:sp>
        <p:sp>
          <p:nvSpPr>
            <p:cNvPr id="202764" name="Rectangle 12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  <p:sp>
          <p:nvSpPr>
            <p:cNvPr id="202765" name="Rectangle 13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?</a:t>
              </a:r>
            </a:p>
          </p:txBody>
        </p:sp>
      </p:grpSp>
      <p:sp>
        <p:nvSpPr>
          <p:cNvPr id="202766" name="Rectangle 14"/>
          <p:cNvSpPr>
            <a:spLocks noChangeArrowheads="1"/>
          </p:cNvSpPr>
          <p:nvPr/>
        </p:nvSpPr>
        <p:spPr bwMode="auto">
          <a:xfrm>
            <a:off x="3084667" y="4706604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202767" name="Rectangle 15"/>
          <p:cNvSpPr>
            <a:spLocks noChangeArrowheads="1"/>
          </p:cNvSpPr>
          <p:nvPr/>
        </p:nvSpPr>
        <p:spPr bwMode="auto">
          <a:xfrm>
            <a:off x="3562505" y="4706604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202768" name="Rectangle 16"/>
          <p:cNvSpPr>
            <a:spLocks noChangeArrowheads="1"/>
          </p:cNvSpPr>
          <p:nvPr/>
        </p:nvSpPr>
        <p:spPr bwMode="auto">
          <a:xfrm>
            <a:off x="4422930" y="4706604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202769" name="Rectangle 17"/>
          <p:cNvSpPr>
            <a:spLocks noChangeArrowheads="1"/>
          </p:cNvSpPr>
          <p:nvPr/>
        </p:nvSpPr>
        <p:spPr bwMode="auto">
          <a:xfrm>
            <a:off x="2935442" y="5398753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0" name="Rectangle 18"/>
          <p:cNvSpPr>
            <a:spLocks noChangeArrowheads="1"/>
          </p:cNvSpPr>
          <p:nvPr/>
        </p:nvSpPr>
        <p:spPr bwMode="auto">
          <a:xfrm>
            <a:off x="3510117" y="5398753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1" name="Rectangle 19"/>
          <p:cNvSpPr>
            <a:spLocks noChangeArrowheads="1"/>
          </p:cNvSpPr>
          <p:nvPr/>
        </p:nvSpPr>
        <p:spPr bwMode="auto">
          <a:xfrm>
            <a:off x="4178455" y="5398753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2" name="Rectangle 20"/>
          <p:cNvSpPr>
            <a:spLocks noChangeArrowheads="1"/>
          </p:cNvSpPr>
          <p:nvPr/>
        </p:nvSpPr>
        <p:spPr bwMode="auto">
          <a:xfrm>
            <a:off x="7059609" y="507573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3" name="Rectangle 21"/>
          <p:cNvSpPr>
            <a:spLocks noChangeArrowheads="1"/>
          </p:cNvSpPr>
          <p:nvPr/>
        </p:nvSpPr>
        <p:spPr bwMode="auto">
          <a:xfrm>
            <a:off x="7634284" y="507573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4" name="Rectangle 22"/>
          <p:cNvSpPr>
            <a:spLocks noChangeArrowheads="1"/>
          </p:cNvSpPr>
          <p:nvPr/>
        </p:nvSpPr>
        <p:spPr bwMode="auto">
          <a:xfrm>
            <a:off x="8302622" y="507573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5" name="Rectangle 23"/>
          <p:cNvSpPr>
            <a:spLocks noChangeArrowheads="1"/>
          </p:cNvSpPr>
          <p:nvPr/>
        </p:nvSpPr>
        <p:spPr bwMode="auto">
          <a:xfrm>
            <a:off x="7059609" y="5399586"/>
            <a:ext cx="55721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>
                <a:latin typeface="Calibri"/>
                <a:cs typeface="Calibri"/>
              </a:rPr>
              <a:t>0</a:t>
            </a:r>
          </a:p>
        </p:txBody>
      </p:sp>
      <p:sp>
        <p:nvSpPr>
          <p:cNvPr id="202776" name="Rectangle 24"/>
          <p:cNvSpPr>
            <a:spLocks noChangeArrowheads="1"/>
          </p:cNvSpPr>
          <p:nvPr/>
        </p:nvSpPr>
        <p:spPr bwMode="auto">
          <a:xfrm>
            <a:off x="7634284" y="5399586"/>
            <a:ext cx="652462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7" name="Rectangle 25"/>
          <p:cNvSpPr>
            <a:spLocks noChangeArrowheads="1"/>
          </p:cNvSpPr>
          <p:nvPr/>
        </p:nvSpPr>
        <p:spPr bwMode="auto">
          <a:xfrm>
            <a:off x="8302622" y="5399586"/>
            <a:ext cx="1419225" cy="3048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 sz="2000">
              <a:latin typeface="Calibri"/>
              <a:cs typeface="Calibri"/>
            </a:endParaRPr>
          </a:p>
        </p:txBody>
      </p:sp>
      <p:sp>
        <p:nvSpPr>
          <p:cNvPr id="202779" name="Text Box 27"/>
          <p:cNvSpPr txBox="1">
            <a:spLocks noChangeArrowheads="1"/>
          </p:cNvSpPr>
          <p:nvPr/>
        </p:nvSpPr>
        <p:spPr bwMode="auto">
          <a:xfrm>
            <a:off x="5335955" y="2699441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3" name="Group 28"/>
          <p:cNvGrpSpPr>
            <a:grpSpLocks/>
          </p:cNvGrpSpPr>
          <p:nvPr/>
        </p:nvGrpSpPr>
        <p:grpSpPr bwMode="auto">
          <a:xfrm>
            <a:off x="2935443" y="5092367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1" name="Rectangle 29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2" name="Rectangle 30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00</a:t>
              </a:r>
            </a:p>
          </p:txBody>
        </p:sp>
        <p:sp>
          <p:nvSpPr>
            <p:cNvPr id="202783" name="Rectangle 31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M[1-0]</a:t>
              </a:r>
            </a:p>
          </p:txBody>
        </p:sp>
      </p:grpSp>
      <p:sp>
        <p:nvSpPr>
          <p:cNvPr id="202784" name="Text Box 32"/>
          <p:cNvSpPr txBox="1">
            <a:spLocks noChangeArrowheads="1"/>
          </p:cNvSpPr>
          <p:nvPr/>
        </p:nvSpPr>
        <p:spPr bwMode="auto">
          <a:xfrm>
            <a:off x="5426443" y="29913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202785" name="Text Box 33"/>
          <p:cNvSpPr txBox="1">
            <a:spLocks noChangeArrowheads="1"/>
          </p:cNvSpPr>
          <p:nvPr/>
        </p:nvSpPr>
        <p:spPr bwMode="auto">
          <a:xfrm>
            <a:off x="5335955" y="32961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4" name="Group 34"/>
          <p:cNvGrpSpPr>
            <a:grpSpLocks/>
          </p:cNvGrpSpPr>
          <p:nvPr/>
        </p:nvGrpSpPr>
        <p:grpSpPr bwMode="auto">
          <a:xfrm>
            <a:off x="7059610" y="5072562"/>
            <a:ext cx="2662237" cy="306387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87" name="Rectangle 35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88" name="Rectangle 36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01</a:t>
              </a:r>
            </a:p>
          </p:txBody>
        </p:sp>
        <p:sp>
          <p:nvSpPr>
            <p:cNvPr id="202789" name="Rectangle 37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M[7-6]</a:t>
              </a:r>
            </a:p>
          </p:txBody>
        </p:sp>
      </p:grpSp>
      <p:sp>
        <p:nvSpPr>
          <p:cNvPr id="202790" name="Text Box 38"/>
          <p:cNvSpPr txBox="1">
            <a:spLocks noChangeArrowheads="1"/>
          </p:cNvSpPr>
          <p:nvPr/>
        </p:nvSpPr>
        <p:spPr bwMode="auto">
          <a:xfrm>
            <a:off x="5335955" y="3600943"/>
            <a:ext cx="658834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</p:txBody>
      </p:sp>
      <p:grpSp>
        <p:nvGrpSpPr>
          <p:cNvPr id="5" name="Group 39"/>
          <p:cNvGrpSpPr>
            <a:grpSpLocks/>
          </p:cNvGrpSpPr>
          <p:nvPr/>
        </p:nvGrpSpPr>
        <p:grpSpPr bwMode="auto">
          <a:xfrm>
            <a:off x="2935443" y="5395578"/>
            <a:ext cx="2662237" cy="306388"/>
            <a:chOff x="2027" y="3244"/>
            <a:chExt cx="1677" cy="193"/>
          </a:xfrm>
          <a:solidFill>
            <a:srgbClr val="DEDFF5"/>
          </a:solidFill>
        </p:grpSpPr>
        <p:sp>
          <p:nvSpPr>
            <p:cNvPr id="202792" name="Rectangle 40"/>
            <p:cNvSpPr>
              <a:spLocks noChangeArrowheads="1"/>
            </p:cNvSpPr>
            <p:nvPr/>
          </p:nvSpPr>
          <p:spPr bwMode="auto">
            <a:xfrm>
              <a:off x="2027" y="3244"/>
              <a:ext cx="35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</a:t>
              </a:r>
            </a:p>
          </p:txBody>
        </p:sp>
        <p:sp>
          <p:nvSpPr>
            <p:cNvPr id="202793" name="Rectangle 41"/>
            <p:cNvSpPr>
              <a:spLocks noChangeArrowheads="1"/>
            </p:cNvSpPr>
            <p:nvPr/>
          </p:nvSpPr>
          <p:spPr bwMode="auto">
            <a:xfrm>
              <a:off x="2389" y="3244"/>
              <a:ext cx="411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>
                  <a:latin typeface="Calibri"/>
                  <a:cs typeface="Calibri"/>
                </a:rPr>
                <a:t>10</a:t>
              </a:r>
            </a:p>
          </p:txBody>
        </p:sp>
        <p:sp>
          <p:nvSpPr>
            <p:cNvPr id="202794" name="Rectangle 42"/>
            <p:cNvSpPr>
              <a:spLocks noChangeArrowheads="1"/>
            </p:cNvSpPr>
            <p:nvPr/>
          </p:nvSpPr>
          <p:spPr bwMode="auto">
            <a:xfrm>
              <a:off x="2810" y="3244"/>
              <a:ext cx="894" cy="193"/>
            </a:xfrm>
            <a:prstGeom prst="rect">
              <a:avLst/>
            </a:prstGeom>
            <a:grpFill/>
            <a:ln w="127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lIns="90487" tIns="44450" rIns="90487" bIns="44450" anchor="ctr">
              <a:prstTxWarp prst="textNoShape">
                <a:avLst/>
              </a:prstTxWarp>
            </a:bodyPr>
            <a:lstStyle/>
            <a:p>
              <a:pPr>
                <a:lnSpc>
                  <a:spcPct val="100000"/>
                </a:lnSpc>
              </a:pPr>
              <a:r>
                <a:rPr lang="en-US" sz="2000" dirty="0">
                  <a:latin typeface="Calibri"/>
                  <a:cs typeface="Calibri"/>
                </a:rPr>
                <a:t>M[9-8]</a:t>
              </a:r>
            </a:p>
          </p:txBody>
        </p:sp>
      </p:grpSp>
      <p:sp>
        <p:nvSpPr>
          <p:cNvPr id="202795" name="Text Box 43"/>
          <p:cNvSpPr txBox="1">
            <a:spLocks noChangeArrowheads="1"/>
          </p:cNvSpPr>
          <p:nvPr/>
        </p:nvSpPr>
        <p:spPr bwMode="auto">
          <a:xfrm>
            <a:off x="5426443" y="3905743"/>
            <a:ext cx="471282" cy="307520"/>
          </a:xfrm>
          <a:prstGeom prst="rect">
            <a:avLst/>
          </a:prstGeom>
          <a:noFill/>
          <a:ln w="28575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>
              <a:lnSpc>
                <a:spcPct val="65000"/>
              </a:lnSpc>
              <a:spcBef>
                <a:spcPct val="50000"/>
              </a:spcBef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</p:txBody>
      </p:sp>
      <p:sp>
        <p:nvSpPr>
          <p:cNvPr id="47" name="TextBox 46"/>
          <p:cNvSpPr txBox="1"/>
          <p:nvPr/>
        </p:nvSpPr>
        <p:spPr>
          <a:xfrm>
            <a:off x="1524000" y="5416550"/>
            <a:ext cx="858838" cy="369332"/>
          </a:xfrm>
          <a:prstGeom prst="rect">
            <a:avLst/>
          </a:prstGeom>
          <a:noFill/>
        </p:spPr>
        <p:txBody>
          <a:bodyPr wrap="square" rtlCol="0">
            <a:normAutofit/>
          </a:bodyPr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48" name="TextBox 47"/>
          <p:cNvSpPr txBox="1"/>
          <p:nvPr/>
        </p:nvSpPr>
        <p:spPr>
          <a:xfrm>
            <a:off x="2239775" y="5163803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0</a:t>
            </a:r>
          </a:p>
        </p:txBody>
      </p:sp>
      <p:sp>
        <p:nvSpPr>
          <p:cNvPr id="49" name="TextBox 48"/>
          <p:cNvSpPr txBox="1"/>
          <p:nvPr/>
        </p:nvSpPr>
        <p:spPr>
          <a:xfrm>
            <a:off x="6363942" y="5182654"/>
            <a:ext cx="65915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Set 1</a:t>
            </a:r>
          </a:p>
        </p:txBody>
      </p:sp>
      <p:sp>
        <p:nvSpPr>
          <p:cNvPr id="50" name="Rectangle 3"/>
          <p:cNvSpPr>
            <a:spLocks noChangeArrowheads="1"/>
          </p:cNvSpPr>
          <p:nvPr/>
        </p:nvSpPr>
        <p:spPr bwMode="auto">
          <a:xfrm>
            <a:off x="6618588" y="1999088"/>
            <a:ext cx="4122643" cy="224420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The same address sequence in the</a:t>
            </a:r>
            <a:br>
              <a:rPr lang="en-US" sz="2000" dirty="0">
                <a:latin typeface="Calibri"/>
                <a:cs typeface="Calibri"/>
              </a:rPr>
            </a:br>
            <a:r>
              <a:rPr lang="en-US" sz="2000" dirty="0">
                <a:latin typeface="Calibri"/>
                <a:cs typeface="Calibri"/>
              </a:rPr>
              <a:t>direct mapped cache resulted in: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hit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miss</a:t>
            </a:r>
          </a:p>
          <a:p>
            <a:pPr algn="l">
              <a:lnSpc>
                <a:spcPct val="100000"/>
              </a:lnSpc>
            </a:pPr>
            <a:r>
              <a:rPr lang="en-US" sz="2000" dirty="0">
                <a:solidFill>
                  <a:srgbClr val="FF0000"/>
                </a:solidFill>
                <a:latin typeface="Calibri"/>
                <a:cs typeface="Calibri"/>
              </a:rPr>
              <a:t>miss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1646488" y="805692"/>
            <a:ext cx="4373313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/>
                <a:cs typeface="Calibri"/>
              </a:rPr>
              <a:t>M=16 addresses, byte-addressable,</a:t>
            </a:r>
          </a:p>
          <a:p>
            <a:r>
              <a:rPr lang="en-US" sz="1900" dirty="0">
                <a:latin typeface="Calibri"/>
                <a:cs typeface="Calibri"/>
              </a:rPr>
              <a:t>B=2 bytes/block, K=2 sets, A=2 blocks/set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7766649" y="2855159"/>
            <a:ext cx="2898486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Higher associativity =</a:t>
            </a:r>
          </a:p>
          <a:p>
            <a:r>
              <a:rPr lang="en-US" dirty="0">
                <a:latin typeface="Calibri" pitchFamily="34" charset="0"/>
              </a:rPr>
              <a:t>Less likely to have to evict!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Temporal locality: want data</a:t>
            </a:r>
            <a:br>
              <a:rPr lang="en-US" dirty="0">
                <a:latin typeface="Calibri" pitchFamily="34" charset="0"/>
              </a:rPr>
            </a:br>
            <a:r>
              <a:rPr lang="en-US" dirty="0">
                <a:latin typeface="Calibri" pitchFamily="34" charset="0"/>
              </a:rPr>
              <a:t>in cache to </a:t>
            </a:r>
            <a:r>
              <a:rPr lang="en-US" i="1" dirty="0">
                <a:latin typeface="Calibri" pitchFamily="34" charset="0"/>
              </a:rPr>
              <a:t>stay</a:t>
            </a:r>
            <a:r>
              <a:rPr lang="en-US" dirty="0">
                <a:latin typeface="Calibri" pitchFamily="34" charset="0"/>
              </a:rPr>
              <a:t> in cache!</a:t>
            </a:r>
          </a:p>
        </p:txBody>
      </p:sp>
      <p:sp>
        <p:nvSpPr>
          <p:cNvPr id="53" name="Rectangle 14"/>
          <p:cNvSpPr>
            <a:spLocks noChangeArrowheads="1"/>
          </p:cNvSpPr>
          <p:nvPr/>
        </p:nvSpPr>
        <p:spPr bwMode="auto">
          <a:xfrm>
            <a:off x="7232355" y="4699451"/>
            <a:ext cx="298158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 err="1">
                <a:latin typeface="Calibri"/>
                <a:cs typeface="Calibri"/>
              </a:rPr>
              <a:t>v</a:t>
            </a:r>
            <a:endParaRPr lang="en-US" sz="2000" dirty="0">
              <a:latin typeface="Calibri"/>
              <a:cs typeface="Calibri"/>
            </a:endParaRPr>
          </a:p>
        </p:txBody>
      </p:sp>
      <p:sp>
        <p:nvSpPr>
          <p:cNvPr id="54" name="Rectangle 15"/>
          <p:cNvSpPr>
            <a:spLocks noChangeArrowheads="1"/>
          </p:cNvSpPr>
          <p:nvPr/>
        </p:nvSpPr>
        <p:spPr bwMode="auto">
          <a:xfrm>
            <a:off x="7710193" y="4699451"/>
            <a:ext cx="538533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Tag</a:t>
            </a:r>
          </a:p>
        </p:txBody>
      </p:sp>
      <p:sp>
        <p:nvSpPr>
          <p:cNvPr id="55" name="Rectangle 16"/>
          <p:cNvSpPr>
            <a:spLocks noChangeArrowheads="1"/>
          </p:cNvSpPr>
          <p:nvPr/>
        </p:nvSpPr>
        <p:spPr bwMode="auto">
          <a:xfrm>
            <a:off x="8570618" y="4699451"/>
            <a:ext cx="757819" cy="397545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lIns="90487" tIns="44450" rIns="90487" bIns="44450">
            <a:prstTxWarp prst="textNoShape">
              <a:avLst/>
            </a:prstTxWarp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000" dirty="0">
                <a:latin typeface="Calibri"/>
                <a:cs typeface="Calibri"/>
              </a:rPr>
              <a:t>Block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6111201" y="806304"/>
            <a:ext cx="4416915" cy="67710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900" dirty="0">
                <a:latin typeface="Calibri" pitchFamily="34" charset="0"/>
              </a:rPr>
              <a:t>Same total size and block size as before.</a:t>
            </a:r>
          </a:p>
          <a:p>
            <a:r>
              <a:rPr lang="en-US" sz="1900" dirty="0">
                <a:latin typeface="Calibri" pitchFamily="34" charset="0"/>
              </a:rPr>
              <a:t>Associativity (and thus # of sets) changed.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26AEA620-8915-4B50-A2BD-ACF8064AE4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4CD5EFF-3AB3-4177-BB8B-1FE8139701A6}"/>
              </a:ext>
            </a:extLst>
          </p:cNvPr>
          <p:cNvSpPr/>
          <p:nvPr/>
        </p:nvSpPr>
        <p:spPr>
          <a:xfrm>
            <a:off x="6551812" y="1935589"/>
            <a:ext cx="4260671" cy="2396898"/>
          </a:xfrm>
          <a:prstGeom prst="rect">
            <a:avLst/>
          </a:prstGeom>
          <a:noFill/>
          <a:ln w="571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27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2779" grpId="0"/>
      <p:bldP spid="202784" grpId="0"/>
      <p:bldP spid="202785" grpId="0"/>
      <p:bldP spid="202790" grpId="0"/>
      <p:bldP spid="202795" grpId="0"/>
      <p:bldP spid="50" grpId="0"/>
      <p:bldP spid="9" grpId="0"/>
      <p:bldP spid="7" grpId="0" animBg="1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Pause for questions on set-associative caches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4294967295"/>
          </p:nvPr>
        </p:nvSpPr>
        <p:spPr>
          <a:xfrm>
            <a:off x="0" y="1143000"/>
            <a:ext cx="10972800" cy="5029200"/>
          </a:xfrm>
        </p:spPr>
        <p:txBody>
          <a:bodyPr/>
          <a:lstStyle/>
          <a:p>
            <a:endParaRPr lang="en-US" dirty="0"/>
          </a:p>
          <a:p>
            <a:endParaRPr lang="en-US" dirty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5654780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Fully-associative caches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D80BFC-25DA-46DE-B804-DC2D1F1EC1F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changes with fully-associative caches?</a:t>
            </a:r>
          </a:p>
          <a:p>
            <a:pPr lvl="1"/>
            <a:r>
              <a:rPr lang="en-US" dirty="0"/>
              <a:t>Anything can go anywhere</a:t>
            </a:r>
          </a:p>
          <a:p>
            <a:pPr lvl="1"/>
            <a:r>
              <a:rPr lang="en-US" dirty="0"/>
              <a:t>Only one set (s = 0 bits)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Otherwise, same steps as for a set-associative cache</a:t>
            </a:r>
          </a:p>
          <a:p>
            <a:pPr lvl="1"/>
            <a:r>
              <a:rPr lang="en-US" dirty="0"/>
              <a:t>Compare tag against all blocks in the set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6728585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</a:t>
            </a:r>
          </a:p>
          <a:p>
            <a:pPr lvl="1"/>
            <a:r>
              <a:rPr lang="en-US" dirty="0"/>
              <a:t>0x0410</a:t>
            </a:r>
          </a:p>
          <a:p>
            <a:pPr lvl="1"/>
            <a:r>
              <a:rPr lang="en-US" dirty="0"/>
              <a:t>0xC002</a:t>
            </a:r>
          </a:p>
          <a:p>
            <a:pPr lvl="1"/>
            <a:r>
              <a:rPr lang="en-US" dirty="0"/>
              <a:t>0xC048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37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</p:spTree>
    <p:extLst>
      <p:ext uri="{BB962C8B-B14F-4D97-AF65-F5344CB8AC3E}">
        <p14:creationId xmlns:p14="http://schemas.microsoft.com/office/powerpoint/2010/main" val="1045616977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0x0400⇨0b0000 0100 0000 0000</a:t>
            </a:r>
            <a:endParaRPr lang="en-US" b="1" dirty="0"/>
          </a:p>
          <a:p>
            <a:pPr lvl="1"/>
            <a:r>
              <a:rPr lang="en-US" dirty="0"/>
              <a:t>0x0410⇨0b0000 0100 0001 0000</a:t>
            </a:r>
          </a:p>
          <a:p>
            <a:pPr lvl="1"/>
            <a:r>
              <a:rPr lang="en-US" dirty="0"/>
              <a:t>0xC002⇨0b1100 0000 0000 0010</a:t>
            </a:r>
          </a:p>
          <a:p>
            <a:pPr lvl="1"/>
            <a:r>
              <a:rPr lang="en-US" dirty="0"/>
              <a:t>0xC048⇨0b1100 0000 0100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38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</p:spTree>
    <p:extLst>
      <p:ext uri="{BB962C8B-B14F-4D97-AF65-F5344CB8AC3E}">
        <p14:creationId xmlns:p14="http://schemas.microsoft.com/office/powerpoint/2010/main" val="1354032960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>
            <a:extLst>
              <a:ext uri="{FF2B5EF4-FFF2-40B4-BE49-F238E27FC236}">
                <a16:creationId xmlns:a16="http://schemas.microsoft.com/office/drawing/2014/main" id="{3E2A3612-5394-425D-977D-0271D06C187B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</a:t>
            </a:r>
            <a:endParaRPr lang="en-US" b="1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39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</p:spTree>
    <p:extLst>
      <p:ext uri="{BB962C8B-B14F-4D97-AF65-F5344CB8AC3E}">
        <p14:creationId xmlns:p14="http://schemas.microsoft.com/office/powerpoint/2010/main" val="10094200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Rectangle 14">
            <a:extLst>
              <a:ext uri="{FF2B5EF4-FFF2-40B4-BE49-F238E27FC236}">
                <a16:creationId xmlns:a16="http://schemas.microsoft.com/office/drawing/2014/main" id="{D2A07653-01A2-4854-BD84-4D5E8025DBA4}"/>
              </a:ext>
            </a:extLst>
          </p:cNvPr>
          <p:cNvSpPr/>
          <p:nvPr/>
        </p:nvSpPr>
        <p:spPr>
          <a:xfrm>
            <a:off x="2968668" y="4158641"/>
            <a:ext cx="1853854" cy="151564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Question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04657" cy="5029200"/>
          </a:xfrm>
        </p:spPr>
        <p:txBody>
          <a:bodyPr/>
          <a:lstStyle/>
          <a:p>
            <a:r>
              <a:rPr lang="en-US" dirty="0"/>
              <a:t>Fully-associative cache on a 16-bit system</a:t>
            </a:r>
          </a:p>
          <a:p>
            <a:pPr lvl="1"/>
            <a:r>
              <a:rPr lang="en-US" dirty="0"/>
              <a:t>One set (fully associative!)</a:t>
            </a:r>
          </a:p>
          <a:p>
            <a:pPr lvl="1"/>
            <a:r>
              <a:rPr lang="en-US" dirty="0"/>
              <a:t>Eight, 64-byte blocks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Are the following addresses in the cache?</a:t>
            </a:r>
          </a:p>
          <a:p>
            <a:pPr lvl="1"/>
            <a:r>
              <a:rPr lang="en-US" dirty="0"/>
              <a:t>0x0400⇨0b</a:t>
            </a:r>
            <a:r>
              <a:rPr lang="en-US" u="sng" dirty="0"/>
              <a:t>0000 0100 00</a:t>
            </a:r>
            <a:r>
              <a:rPr lang="en-US" dirty="0"/>
              <a:t>00 0000 → Tag 0x010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0x0410⇨0b</a:t>
            </a:r>
            <a:r>
              <a:rPr lang="en-US" u="sng" dirty="0"/>
              <a:t>0000 0100 00</a:t>
            </a:r>
            <a:r>
              <a:rPr lang="en-US" dirty="0"/>
              <a:t>01 0000 → Tag 0x010 (same block!)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0xC002⇨0b</a:t>
            </a:r>
            <a:r>
              <a:rPr lang="en-US" u="sng" dirty="0"/>
              <a:t>1100 0000 00</a:t>
            </a:r>
            <a:r>
              <a:rPr lang="en-US" dirty="0"/>
              <a:t>00 0010 → Tag 0x300				</a:t>
            </a:r>
            <a:r>
              <a:rPr lang="en-US" b="1" dirty="0"/>
              <a:t>HIT</a:t>
            </a:r>
          </a:p>
          <a:p>
            <a:pPr lvl="1"/>
            <a:r>
              <a:rPr lang="en-US" dirty="0"/>
              <a:t>0xC048⇨0b</a:t>
            </a:r>
            <a:r>
              <a:rPr lang="en-US" u="sng" dirty="0"/>
              <a:t>1100 0000 01</a:t>
            </a:r>
            <a:r>
              <a:rPr lang="en-US" dirty="0"/>
              <a:t>00 1000 → Tag 0x301 (different block!)	</a:t>
            </a:r>
            <a:r>
              <a:rPr lang="en-US" b="1" dirty="0"/>
              <a:t>MISS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40</a:t>
            </a:fld>
            <a:endParaRPr lang="en-US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B3EC483E-EFBC-4C69-9D55-4652F0EFE539}"/>
              </a:ext>
            </a:extLst>
          </p:cNvPr>
          <p:cNvSpPr/>
          <p:nvPr/>
        </p:nvSpPr>
        <p:spPr bwMode="auto">
          <a:xfrm>
            <a:off x="607595" y="2517732"/>
            <a:ext cx="10972800" cy="911268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28575" cap="flat" cmpd="sng" algn="ctr">
            <a:noFill/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A6FE6A55-65D4-4F5C-9DC1-BC5D7B9D4DE8}"/>
              </a:ext>
            </a:extLst>
          </p:cNvPr>
          <p:cNvSpPr/>
          <p:nvPr/>
        </p:nvSpPr>
        <p:spPr bwMode="auto">
          <a:xfrm>
            <a:off x="344249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0x010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8E7B50C5-7B58-473B-A208-0893B622C988}"/>
              </a:ext>
            </a:extLst>
          </p:cNvPr>
          <p:cNvSpPr/>
          <p:nvPr/>
        </p:nvSpPr>
        <p:spPr bwMode="auto">
          <a:xfrm>
            <a:off x="4796938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0x011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37D28797-AF8E-46AC-A276-7EB607AA0E67}"/>
              </a:ext>
            </a:extLst>
          </p:cNvPr>
          <p:cNvSpPr/>
          <p:nvPr/>
        </p:nvSpPr>
        <p:spPr bwMode="auto">
          <a:xfrm>
            <a:off x="73467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0x000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EC8DBC9A-1935-4882-AB51-B839D8F1146A}"/>
              </a:ext>
            </a:extLst>
          </p:cNvPr>
          <p:cNvSpPr/>
          <p:nvPr/>
        </p:nvSpPr>
        <p:spPr bwMode="auto">
          <a:xfrm>
            <a:off x="2089112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0x1FF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4DBD1C7-46FB-485A-B9B5-57BFB3BE0B33}"/>
              </a:ext>
            </a:extLst>
          </p:cNvPr>
          <p:cNvSpPr/>
          <p:nvPr/>
        </p:nvSpPr>
        <p:spPr bwMode="auto">
          <a:xfrm>
            <a:off x="8859205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0x052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60D1425C-2AEC-4E35-BE4A-E38A2E7176DB}"/>
              </a:ext>
            </a:extLst>
          </p:cNvPr>
          <p:cNvSpPr/>
          <p:nvPr/>
        </p:nvSpPr>
        <p:spPr bwMode="auto">
          <a:xfrm>
            <a:off x="10213647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0x300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9BB39D31-8B15-4C64-8E9F-B0E8BF4C6C7C}"/>
              </a:ext>
            </a:extLst>
          </p:cNvPr>
          <p:cNvSpPr/>
          <p:nvPr/>
        </p:nvSpPr>
        <p:spPr bwMode="auto">
          <a:xfrm>
            <a:off x="6151380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0x050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E1CAF153-10BF-4616-8390-6A5D2B9CC1E8}"/>
              </a:ext>
            </a:extLst>
          </p:cNvPr>
          <p:cNvSpPr/>
          <p:nvPr/>
        </p:nvSpPr>
        <p:spPr bwMode="auto">
          <a:xfrm>
            <a:off x="7505821" y="2694472"/>
            <a:ext cx="1272737" cy="577994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dirty="0">
                <a:latin typeface="Calibri" pitchFamily="34" charset="0"/>
              </a:rPr>
              <a:t>Tag: 0x051</a:t>
            </a:r>
          </a:p>
        </p:txBody>
      </p:sp>
    </p:spTree>
    <p:extLst>
      <p:ext uri="{BB962C8B-B14F-4D97-AF65-F5344CB8AC3E}">
        <p14:creationId xmlns:p14="http://schemas.microsoft.com/office/powerpoint/2010/main" val="3244337268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Associativity Pros and Cons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85000" lnSpcReduction="20000"/>
          </a:bodyPr>
          <a:lstStyle/>
          <a:p>
            <a:r>
              <a:rPr lang="en-US" dirty="0"/>
              <a:t>Direct-mapped</a:t>
            </a:r>
          </a:p>
          <a:p>
            <a:pPr lvl="1"/>
            <a:r>
              <a:rPr lang="en-US" dirty="0"/>
              <a:t>Simplest to implement: look-up compares tag with 1 cache line</a:t>
            </a:r>
            <a:br>
              <a:rPr lang="en-US" dirty="0"/>
            </a:br>
            <a:r>
              <a:rPr lang="is-IS" dirty="0"/>
              <a:t>→ requires fewer transistors, which can be used elsewhere on the chip</a:t>
            </a:r>
          </a:p>
          <a:p>
            <a:pPr lvl="1"/>
            <a:r>
              <a:rPr lang="is-IS" dirty="0"/>
              <a:t>Conflicts can easily lead to </a:t>
            </a:r>
            <a:r>
              <a:rPr lang="is-IS" i="1" dirty="0"/>
              <a:t>thrashing</a:t>
            </a:r>
          </a:p>
          <a:p>
            <a:pPr lvl="2"/>
            <a:r>
              <a:rPr lang="is-IS" dirty="0"/>
              <a:t>Two cache lines map to the same set, program needs both, and they keep kicking each other out of the cache. Lots of misses. Bad times.</a:t>
            </a:r>
          </a:p>
          <a:p>
            <a:pPr lvl="2"/>
            <a:endParaRPr lang="is-IS" dirty="0"/>
          </a:p>
          <a:p>
            <a:r>
              <a:rPr lang="is-IS" dirty="0"/>
              <a:t>Set-associative</a:t>
            </a:r>
          </a:p>
          <a:p>
            <a:pPr lvl="1"/>
            <a:r>
              <a:rPr lang="is-IS" dirty="0"/>
              <a:t>More complex implementation: requires more (HW) tag comparators</a:t>
            </a:r>
          </a:p>
          <a:p>
            <a:pPr lvl="1"/>
            <a:r>
              <a:rPr lang="is-IS" dirty="0"/>
              <a:t>Lower miss rate than direct-mapped caches (fewer conflict misses)</a:t>
            </a:r>
          </a:p>
          <a:p>
            <a:pPr lvl="2"/>
            <a:r>
              <a:rPr lang="is-IS" dirty="0"/>
              <a:t>2-way is a significant improvement over direct-mapped</a:t>
            </a:r>
          </a:p>
          <a:p>
            <a:pPr lvl="2"/>
            <a:r>
              <a:rPr lang="is-IS" dirty="0"/>
              <a:t>4-way is a more modest improvement over 2-way, and so on</a:t>
            </a:r>
          </a:p>
          <a:p>
            <a:pPr lvl="2"/>
            <a:endParaRPr lang="is-IS" dirty="0"/>
          </a:p>
          <a:p>
            <a:r>
              <a:rPr lang="is-IS" dirty="0"/>
              <a:t>Fully-associative</a:t>
            </a:r>
          </a:p>
          <a:p>
            <a:pPr lvl="1"/>
            <a:r>
              <a:rPr lang="is-IS" dirty="0"/>
              <a:t>One comparator per cache line in the cache. Ouch.</a:t>
            </a:r>
          </a:p>
          <a:p>
            <a:pPr lvl="2"/>
            <a:r>
              <a:rPr lang="is-IS" dirty="0"/>
              <a:t>Often a deal-breaker for hardware</a:t>
            </a:r>
          </a:p>
          <a:p>
            <a:pPr lvl="1"/>
            <a:r>
              <a:rPr lang="is-IS" dirty="0"/>
              <a:t>Very low miss rate!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4345DD2-D1E8-4965-B61E-D237C1A77F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4521773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Rectangle 425"/>
          <p:cNvSpPr>
            <a:spLocks noChangeArrowheads="1"/>
          </p:cNvSpPr>
          <p:nvPr/>
        </p:nvSpPr>
        <p:spPr bwMode="auto">
          <a:xfrm>
            <a:off x="975986" y="1349375"/>
            <a:ext cx="6172200" cy="3886200"/>
          </a:xfrm>
          <a:prstGeom prst="rect">
            <a:avLst/>
          </a:prstGeom>
          <a:solidFill>
            <a:srgbClr val="D5F1CF"/>
          </a:solidFill>
          <a:ln w="12700">
            <a:solidFill>
              <a:schemeClr val="tx1"/>
            </a:solidFill>
            <a:prstDash val="dash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Rectangle 404"/>
          <p:cNvSpPr>
            <a:spLocks noChangeArrowheads="1"/>
          </p:cNvSpPr>
          <p:nvPr/>
        </p:nvSpPr>
        <p:spPr bwMode="auto">
          <a:xfrm>
            <a:off x="11283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0" name="Rectangle 413"/>
          <p:cNvSpPr>
            <a:spLocks noChangeArrowheads="1"/>
          </p:cNvSpPr>
          <p:nvPr/>
        </p:nvSpPr>
        <p:spPr bwMode="auto">
          <a:xfrm>
            <a:off x="4862186" y="1654175"/>
            <a:ext cx="2122488" cy="2438400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noFill/>
        </p:spPr>
        <p:txBody>
          <a:bodyPr/>
          <a:lstStyle/>
          <a:p>
            <a:r>
              <a:rPr lang="en-US" dirty="0"/>
              <a:t>Intel Core i7 Cache Hierarchy</a:t>
            </a:r>
          </a:p>
        </p:txBody>
      </p:sp>
      <p:sp>
        <p:nvSpPr>
          <p:cNvPr id="4" name="Rectangle 396"/>
          <p:cNvSpPr>
            <a:spLocks noChangeArrowheads="1"/>
          </p:cNvSpPr>
          <p:nvPr/>
        </p:nvSpPr>
        <p:spPr bwMode="auto">
          <a:xfrm>
            <a:off x="12934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dirty="0" err="1"/>
              <a:t>Regs</a:t>
            </a:r>
            <a:endParaRPr lang="en-US" dirty="0"/>
          </a:p>
        </p:txBody>
      </p:sp>
      <p:sp>
        <p:nvSpPr>
          <p:cNvPr id="5" name="Rectangle 397"/>
          <p:cNvSpPr>
            <a:spLocks noChangeArrowheads="1"/>
          </p:cNvSpPr>
          <p:nvPr/>
        </p:nvSpPr>
        <p:spPr bwMode="auto">
          <a:xfrm>
            <a:off x="13363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/>
              <a:t>L1 </a:t>
            </a:r>
          </a:p>
          <a:p>
            <a:pPr algn="ctr"/>
            <a:r>
              <a:rPr lang="en-US" sz="1700"/>
              <a:t>d-cache</a:t>
            </a:r>
          </a:p>
        </p:txBody>
      </p:sp>
      <p:sp>
        <p:nvSpPr>
          <p:cNvPr id="6" name="Rectangle 399"/>
          <p:cNvSpPr>
            <a:spLocks noChangeArrowheads="1"/>
          </p:cNvSpPr>
          <p:nvPr/>
        </p:nvSpPr>
        <p:spPr bwMode="auto">
          <a:xfrm>
            <a:off x="22713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7" name="Rectangle 400"/>
          <p:cNvSpPr>
            <a:spLocks noChangeArrowheads="1"/>
          </p:cNvSpPr>
          <p:nvPr/>
        </p:nvSpPr>
        <p:spPr bwMode="auto">
          <a:xfrm>
            <a:off x="13569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8" name="Line 401"/>
          <p:cNvSpPr>
            <a:spLocks noChangeShapeType="1"/>
          </p:cNvSpPr>
          <p:nvPr/>
        </p:nvSpPr>
        <p:spPr bwMode="auto">
          <a:xfrm>
            <a:off x="18141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402"/>
          <p:cNvSpPr>
            <a:spLocks noChangeShapeType="1"/>
          </p:cNvSpPr>
          <p:nvPr/>
        </p:nvSpPr>
        <p:spPr bwMode="auto">
          <a:xfrm>
            <a:off x="1814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Line 403"/>
          <p:cNvSpPr>
            <a:spLocks noChangeShapeType="1"/>
          </p:cNvSpPr>
          <p:nvPr/>
        </p:nvSpPr>
        <p:spPr bwMode="auto">
          <a:xfrm>
            <a:off x="26523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2" name="Text Box 405"/>
          <p:cNvSpPr txBox="1">
            <a:spLocks noChangeArrowheads="1"/>
          </p:cNvSpPr>
          <p:nvPr/>
        </p:nvSpPr>
        <p:spPr bwMode="auto">
          <a:xfrm>
            <a:off x="10521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0</a:t>
            </a:r>
          </a:p>
        </p:txBody>
      </p:sp>
      <p:sp>
        <p:nvSpPr>
          <p:cNvPr id="13" name="Rectangle 406"/>
          <p:cNvSpPr>
            <a:spLocks noChangeArrowheads="1"/>
          </p:cNvSpPr>
          <p:nvPr/>
        </p:nvSpPr>
        <p:spPr bwMode="auto">
          <a:xfrm>
            <a:off x="5027286" y="1806575"/>
            <a:ext cx="977900" cy="304800"/>
          </a:xfrm>
          <a:prstGeom prst="rect">
            <a:avLst/>
          </a:prstGeom>
          <a:solidFill>
            <a:schemeClr val="bg1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Regs</a:t>
            </a:r>
          </a:p>
        </p:txBody>
      </p:sp>
      <p:sp>
        <p:nvSpPr>
          <p:cNvPr id="14" name="Rectangle 407"/>
          <p:cNvSpPr>
            <a:spLocks noChangeArrowheads="1"/>
          </p:cNvSpPr>
          <p:nvPr/>
        </p:nvSpPr>
        <p:spPr bwMode="auto">
          <a:xfrm>
            <a:off x="5070150" y="2454275"/>
            <a:ext cx="782637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d</a:t>
            </a:r>
            <a:r>
              <a:rPr lang="en-US" sz="1700" dirty="0"/>
              <a:t>-cache</a:t>
            </a:r>
          </a:p>
        </p:txBody>
      </p:sp>
      <p:sp>
        <p:nvSpPr>
          <p:cNvPr id="15" name="Rectangle 408"/>
          <p:cNvSpPr>
            <a:spLocks noChangeArrowheads="1"/>
          </p:cNvSpPr>
          <p:nvPr/>
        </p:nvSpPr>
        <p:spPr bwMode="auto">
          <a:xfrm>
            <a:off x="6005186" y="2454275"/>
            <a:ext cx="7953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700" dirty="0"/>
              <a:t>L1 </a:t>
            </a:r>
          </a:p>
          <a:p>
            <a:pPr algn="ctr"/>
            <a:r>
              <a:rPr lang="en-US" sz="1700" dirty="0" err="1"/>
              <a:t>i</a:t>
            </a:r>
            <a:r>
              <a:rPr lang="en-US" sz="1700" dirty="0"/>
              <a:t>-cache</a:t>
            </a:r>
          </a:p>
        </p:txBody>
      </p:sp>
      <p:sp>
        <p:nvSpPr>
          <p:cNvPr id="16" name="Rectangle 409"/>
          <p:cNvSpPr>
            <a:spLocks noChangeArrowheads="1"/>
          </p:cNvSpPr>
          <p:nvPr/>
        </p:nvSpPr>
        <p:spPr bwMode="auto">
          <a:xfrm>
            <a:off x="5090786" y="3368675"/>
            <a:ext cx="1709738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L2 unified cache</a:t>
            </a:r>
          </a:p>
        </p:txBody>
      </p:sp>
      <p:sp>
        <p:nvSpPr>
          <p:cNvPr id="17" name="Line 410"/>
          <p:cNvSpPr>
            <a:spLocks noChangeShapeType="1"/>
          </p:cNvSpPr>
          <p:nvPr/>
        </p:nvSpPr>
        <p:spPr bwMode="auto">
          <a:xfrm>
            <a:off x="5547986" y="21113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Line 411"/>
          <p:cNvSpPr>
            <a:spLocks noChangeShapeType="1"/>
          </p:cNvSpPr>
          <p:nvPr/>
        </p:nvSpPr>
        <p:spPr bwMode="auto">
          <a:xfrm>
            <a:off x="55479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Line 412"/>
          <p:cNvSpPr>
            <a:spLocks noChangeShapeType="1"/>
          </p:cNvSpPr>
          <p:nvPr/>
        </p:nvSpPr>
        <p:spPr bwMode="auto">
          <a:xfrm>
            <a:off x="6386186" y="3025775"/>
            <a:ext cx="0" cy="3429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1" name="Text Box 414"/>
          <p:cNvSpPr txBox="1">
            <a:spLocks noChangeArrowheads="1"/>
          </p:cNvSpPr>
          <p:nvPr/>
        </p:nvSpPr>
        <p:spPr bwMode="auto">
          <a:xfrm>
            <a:off x="4785987" y="1349375"/>
            <a:ext cx="850361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/>
              <a:t>Core 3</a:t>
            </a:r>
          </a:p>
        </p:txBody>
      </p:sp>
      <p:sp>
        <p:nvSpPr>
          <p:cNvPr id="22" name="Text Box 415"/>
          <p:cNvSpPr txBox="1">
            <a:spLocks noChangeArrowheads="1"/>
          </p:cNvSpPr>
          <p:nvPr/>
        </p:nvSpPr>
        <p:spPr bwMode="auto">
          <a:xfrm>
            <a:off x="3719186" y="2656444"/>
            <a:ext cx="723900" cy="646331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square">
            <a:prstTxWarp prst="textNoShape">
              <a:avLst/>
            </a:prstTxWarp>
            <a:spAutoFit/>
          </a:bodyPr>
          <a:lstStyle/>
          <a:p>
            <a:pPr algn="ctr"/>
            <a:r>
              <a:rPr lang="en-US" sz="3600" dirty="0"/>
              <a:t>…</a:t>
            </a:r>
          </a:p>
        </p:txBody>
      </p:sp>
      <p:sp>
        <p:nvSpPr>
          <p:cNvPr id="23" name="Line 417"/>
          <p:cNvSpPr>
            <a:spLocks noChangeShapeType="1"/>
          </p:cNvSpPr>
          <p:nvPr/>
        </p:nvSpPr>
        <p:spPr bwMode="auto">
          <a:xfrm>
            <a:off x="21951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4" name="Line 418"/>
          <p:cNvSpPr>
            <a:spLocks noChangeShapeType="1"/>
          </p:cNvSpPr>
          <p:nvPr/>
        </p:nvSpPr>
        <p:spPr bwMode="auto">
          <a:xfrm>
            <a:off x="5928986" y="3940175"/>
            <a:ext cx="0" cy="5334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5" name="Rectangle 419"/>
          <p:cNvSpPr>
            <a:spLocks noChangeArrowheads="1"/>
          </p:cNvSpPr>
          <p:nvPr/>
        </p:nvSpPr>
        <p:spPr bwMode="auto">
          <a:xfrm>
            <a:off x="1845936" y="4473575"/>
            <a:ext cx="4387850" cy="5715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L3 unified cache</a:t>
            </a:r>
          </a:p>
          <a:p>
            <a:pPr algn="ctr"/>
            <a:r>
              <a:rPr lang="en-US"/>
              <a:t>(shared by all cores)</a:t>
            </a:r>
          </a:p>
        </p:txBody>
      </p:sp>
      <p:sp>
        <p:nvSpPr>
          <p:cNvPr id="26" name="Rectangle 420"/>
          <p:cNvSpPr>
            <a:spLocks noChangeArrowheads="1"/>
          </p:cNvSpPr>
          <p:nvPr/>
        </p:nvSpPr>
        <p:spPr bwMode="auto">
          <a:xfrm>
            <a:off x="975986" y="5730875"/>
            <a:ext cx="6172200" cy="571500"/>
          </a:xfrm>
          <a:prstGeom prst="rect">
            <a:avLst/>
          </a:prstGeom>
          <a:solidFill>
            <a:schemeClr val="accent5">
              <a:lumMod val="60000"/>
              <a:lumOff val="40000"/>
            </a:schemeClr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anchor="ctr">
            <a:prstTxWarp prst="textNoShape">
              <a:avLst/>
            </a:prstTxWarp>
          </a:bodyPr>
          <a:lstStyle/>
          <a:p>
            <a:pPr algn="ctr"/>
            <a:r>
              <a:rPr lang="en-US"/>
              <a:t>Main memory</a:t>
            </a:r>
          </a:p>
        </p:txBody>
      </p:sp>
      <p:sp>
        <p:nvSpPr>
          <p:cNvPr id="27" name="Line 421"/>
          <p:cNvSpPr>
            <a:spLocks noChangeShapeType="1"/>
          </p:cNvSpPr>
          <p:nvPr/>
        </p:nvSpPr>
        <p:spPr bwMode="auto">
          <a:xfrm>
            <a:off x="4119236" y="5045075"/>
            <a:ext cx="0" cy="68580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9" name="Text Box 426"/>
          <p:cNvSpPr txBox="1">
            <a:spLocks noChangeArrowheads="1"/>
          </p:cNvSpPr>
          <p:nvPr/>
        </p:nvSpPr>
        <p:spPr bwMode="auto">
          <a:xfrm>
            <a:off x="899787" y="968375"/>
            <a:ext cx="2075055" cy="369332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>
            <a:prstTxWarp prst="textNoShape">
              <a:avLst/>
            </a:prstTxWarp>
            <a:spAutoFit/>
          </a:bodyPr>
          <a:lstStyle/>
          <a:p>
            <a:r>
              <a:rPr lang="en-US" dirty="0"/>
              <a:t>Processor package</a:t>
            </a:r>
          </a:p>
        </p:txBody>
      </p:sp>
      <p:sp>
        <p:nvSpPr>
          <p:cNvPr id="30" name="TextBox 29"/>
          <p:cNvSpPr txBox="1"/>
          <p:nvPr/>
        </p:nvSpPr>
        <p:spPr>
          <a:xfrm>
            <a:off x="7521205" y="612844"/>
            <a:ext cx="4443320" cy="563231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</a:t>
            </a:r>
            <a:r>
              <a:rPr lang="en-US" dirty="0" err="1">
                <a:latin typeface="Calibri" pitchFamily="34" charset="0"/>
              </a:rPr>
              <a:t>i</a:t>
            </a:r>
            <a:r>
              <a:rPr lang="en-US" dirty="0">
                <a:latin typeface="Calibri" pitchFamily="34" charset="0"/>
              </a:rPr>
              <a:t>-cache and </a:t>
            </a:r>
            <a:r>
              <a:rPr lang="en-US" dirty="0" err="1">
                <a:latin typeface="Calibri" pitchFamily="34" charset="0"/>
              </a:rPr>
              <a:t>d</a:t>
            </a:r>
            <a:r>
              <a:rPr lang="en-US" dirty="0">
                <a:latin typeface="Calibri" pitchFamily="34" charset="0"/>
              </a:rPr>
              <a:t>-cache:</a:t>
            </a:r>
          </a:p>
          <a:p>
            <a:pPr lvl="1"/>
            <a:r>
              <a:rPr lang="en-US" dirty="0">
                <a:latin typeface="Calibri" pitchFamily="34" charset="0"/>
              </a:rPr>
              <a:t>32 KB, 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4 cycles</a:t>
            </a:r>
          </a:p>
          <a:p>
            <a:r>
              <a:rPr lang="en-US" dirty="0">
                <a:latin typeface="Calibri" pitchFamily="34" charset="0"/>
              </a:rPr>
              <a:t>Keep separate caches for instructions and data. Don’t want them to step on each other’s toes!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L2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 256 KB, 8-way, </a:t>
            </a:r>
          </a:p>
          <a:p>
            <a:pPr lvl="1"/>
            <a:r>
              <a:rPr lang="en-US" dirty="0">
                <a:latin typeface="Calibri" pitchFamily="34" charset="0"/>
              </a:rPr>
              <a:t>Access: 11 cycles</a:t>
            </a:r>
          </a:p>
          <a:p>
            <a:pPr lvl="1"/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L3 unified cache:</a:t>
            </a:r>
          </a:p>
          <a:p>
            <a:pPr lvl="1"/>
            <a:r>
              <a:rPr lang="en-US" dirty="0">
                <a:latin typeface="Calibri" pitchFamily="34" charset="0"/>
              </a:rPr>
              <a:t>8 MB, 16-way,</a:t>
            </a:r>
          </a:p>
          <a:p>
            <a:pPr lvl="1"/>
            <a:r>
              <a:rPr lang="en-US" dirty="0">
                <a:latin typeface="Calibri" pitchFamily="34" charset="0"/>
              </a:rPr>
              <a:t>Access: 30-40 cycles</a:t>
            </a:r>
            <a:br>
              <a:rPr lang="en-US" dirty="0">
                <a:latin typeface="Calibri" pitchFamily="34" charset="0"/>
              </a:rPr>
            </a:br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Last resort before going to main memory (slow!) So want this large and highly-associative, to have very few misses.</a:t>
            </a:r>
          </a:p>
          <a:p>
            <a:endParaRPr lang="en-US" dirty="0">
              <a:latin typeface="Calibri" pitchFamily="34" charset="0"/>
            </a:endParaRPr>
          </a:p>
          <a:p>
            <a:r>
              <a:rPr lang="en-US" dirty="0">
                <a:latin typeface="Calibri" pitchFamily="34" charset="0"/>
              </a:rPr>
              <a:t>Block size: 64 bytes for all caches. </a:t>
            </a:r>
          </a:p>
        </p:txBody>
      </p:sp>
      <p:sp>
        <p:nvSpPr>
          <p:cNvPr id="31" name="Slide Number Placeholder 30">
            <a:extLst>
              <a:ext uri="{FF2B5EF4-FFF2-40B4-BE49-F238E27FC236}">
                <a16:creationId xmlns:a16="http://schemas.microsoft.com/office/drawing/2014/main" id="{CC39AF6D-AF9E-4C45-A054-7A5FAA222F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42</a:t>
            </a:fld>
            <a:endParaRPr lang="en-US"/>
          </a:p>
        </p:txBody>
      </p:sp>
    </p:spTree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43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b="1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287036483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2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Cache Performance Metrics</a:t>
            </a:r>
          </a:p>
        </p:txBody>
      </p:sp>
      <p:sp>
        <p:nvSpPr>
          <p:cNvPr id="114691" name="Rectangle 3"/>
          <p:cNvSpPr>
            <a:spLocks noGrp="1" noChangeArrowheads="1"/>
          </p:cNvSpPr>
          <p:nvPr>
            <p:ph idx="1"/>
          </p:nvPr>
        </p:nvSpPr>
        <p:spPr/>
        <p:txBody>
          <a:bodyPr>
            <a:normAutofit fontScale="77500" lnSpcReduction="20000"/>
          </a:bodyPr>
          <a:lstStyle/>
          <a:p>
            <a:r>
              <a:rPr lang="en-GB" dirty="0"/>
              <a:t>Miss Rate</a:t>
            </a:r>
          </a:p>
          <a:p>
            <a:pPr lvl="1"/>
            <a:r>
              <a:rPr lang="en-GB" dirty="0"/>
              <a:t>Fraction of memory references not found in cache (misses / accesses) = 1 – hit rate</a:t>
            </a:r>
          </a:p>
          <a:p>
            <a:pPr lvl="1"/>
            <a:r>
              <a:rPr lang="en-GB" dirty="0"/>
              <a:t>Typical numbers (in percentages):</a:t>
            </a:r>
          </a:p>
          <a:p>
            <a:pPr lvl="2"/>
            <a:r>
              <a:rPr lang="en-GB" dirty="0"/>
              <a:t>3-10% for L1</a:t>
            </a:r>
          </a:p>
          <a:p>
            <a:pPr lvl="2"/>
            <a:r>
              <a:rPr lang="en-GB" dirty="0"/>
              <a:t>Can be quite small (e.g., &lt; 1%) for L2, depending on dataset size, etc.</a:t>
            </a:r>
          </a:p>
          <a:p>
            <a:pPr lvl="2"/>
            <a:r>
              <a:rPr lang="en-GB" dirty="0"/>
              <a:t>However, many applications have &gt;30% miss rate in L2 cache</a:t>
            </a:r>
            <a:br>
              <a:rPr lang="en-GB" dirty="0"/>
            </a:br>
            <a:endParaRPr lang="en-GB" dirty="0"/>
          </a:p>
          <a:p>
            <a:r>
              <a:rPr lang="en-GB" dirty="0"/>
              <a:t>Hit Time</a:t>
            </a:r>
          </a:p>
          <a:p>
            <a:pPr lvl="1"/>
            <a:r>
              <a:rPr lang="en-GB" dirty="0"/>
              <a:t>Time to deliver a line in the cache to the processor</a:t>
            </a:r>
          </a:p>
          <a:p>
            <a:pPr lvl="2"/>
            <a:r>
              <a:rPr lang="en-GB" dirty="0"/>
              <a:t>Includes time to determine whether the line is in the cache</a:t>
            </a:r>
          </a:p>
          <a:p>
            <a:pPr lvl="1"/>
            <a:r>
              <a:rPr lang="en-GB" dirty="0"/>
              <a:t>Typical numbers:</a:t>
            </a:r>
          </a:p>
          <a:p>
            <a:pPr lvl="2"/>
            <a:r>
              <a:rPr lang="en-GB" dirty="0"/>
              <a:t>1-2 clock cycles for L1</a:t>
            </a:r>
          </a:p>
          <a:p>
            <a:pPr lvl="2"/>
            <a:r>
              <a:rPr lang="en-GB" dirty="0"/>
              <a:t>5-20 clock cycles for L2</a:t>
            </a:r>
            <a:br>
              <a:rPr lang="en-GB" dirty="0"/>
            </a:br>
            <a:endParaRPr lang="en-GB" dirty="0"/>
          </a:p>
          <a:p>
            <a:r>
              <a:rPr lang="en-GB" dirty="0"/>
              <a:t>Miss Penalty</a:t>
            </a:r>
          </a:p>
          <a:p>
            <a:pPr lvl="1"/>
            <a:r>
              <a:rPr lang="en-GB" dirty="0"/>
              <a:t>Additional time required because of a miss</a:t>
            </a:r>
          </a:p>
          <a:p>
            <a:pPr lvl="1"/>
            <a:r>
              <a:rPr lang="en-GB" dirty="0"/>
              <a:t>Typically 50-200 cycles for main memory</a:t>
            </a:r>
          </a:p>
          <a:p>
            <a:pPr lvl="2"/>
            <a:r>
              <a:rPr lang="en-GB" dirty="0"/>
              <a:t>Not really a “penalty”, just how long it takes to read from memory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17BD5C30-B024-4A25-BF9A-F580F300FB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44</a:t>
            </a:fld>
            <a:endParaRPr lang="en-US"/>
          </a:p>
        </p:txBody>
      </p:sp>
    </p:spTree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2"/>
          <p:cNvSpPr>
            <a:spLocks noGrp="1" noChangeArrowheads="1"/>
          </p:cNvSpPr>
          <p:nvPr>
            <p:ph type="title"/>
          </p:nvPr>
        </p:nvSpPr>
        <p:spPr/>
        <p:txBody>
          <a:bodyPr vert="horz" lIns="90488" tIns="44450" rIns="90488" bIns="44450" rtlCol="0" anchor="b">
            <a:normAutofit/>
          </a:bodyPr>
          <a:lstStyle/>
          <a:p>
            <a:pPr eaLnBrk="1" hangingPunct="1"/>
            <a:r>
              <a:rPr lang="en-US" dirty="0"/>
              <a:t>Let’s think about those numbers</a:t>
            </a:r>
          </a:p>
        </p:txBody>
      </p:sp>
      <p:sp>
        <p:nvSpPr>
          <p:cNvPr id="112643" name="Rectangle 3"/>
          <p:cNvSpPr>
            <a:spLocks noGrp="1" noChangeArrowheads="1"/>
          </p:cNvSpPr>
          <p:nvPr>
            <p:ph idx="1"/>
          </p:nvPr>
        </p:nvSpPr>
        <p:spPr/>
        <p:txBody>
          <a:bodyPr vert="horz" lIns="90488" tIns="44450" rIns="90488" bIns="44450" rtlCol="0">
            <a:normAutofit fontScale="92500" lnSpcReduction="10000"/>
          </a:bodyPr>
          <a:lstStyle/>
          <a:p>
            <a:pPr>
              <a:defRPr/>
            </a:pPr>
            <a:r>
              <a:rPr lang="en-US" dirty="0"/>
              <a:t>Huge difference between a hit and a miss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Could be 100x, if comparing L1 and main memory</a:t>
            </a:r>
            <a:endParaRPr lang="en-US" dirty="0"/>
          </a:p>
          <a:p>
            <a:pPr>
              <a:defRPr/>
            </a:pPr>
            <a:r>
              <a:rPr lang="en-US" dirty="0"/>
              <a:t>Would you believe a 99% hit rate is twice as good as 97%?</a:t>
            </a:r>
          </a:p>
          <a:p>
            <a:pPr lvl="1" eaLnBrk="1" hangingPunct="1">
              <a:lnSpc>
                <a:spcPct val="100000"/>
              </a:lnSpc>
              <a:defRPr/>
            </a:pPr>
            <a:r>
              <a:rPr lang="en-US" sz="1800" dirty="0"/>
              <a:t>Consider: </a:t>
            </a:r>
            <a:br>
              <a:rPr lang="en-US" sz="1800" dirty="0"/>
            </a:br>
            <a:r>
              <a:rPr lang="en-US" sz="1800" dirty="0"/>
              <a:t>cache hit time of 1 cycle</a:t>
            </a:r>
            <a:br>
              <a:rPr lang="en-US" sz="1800" dirty="0"/>
            </a:br>
            <a:r>
              <a:rPr lang="en-US" sz="1800" dirty="0"/>
              <a:t>miss penalty of 100 cycles</a:t>
            </a:r>
          </a:p>
          <a:p>
            <a:pPr lvl="1">
              <a:defRPr/>
            </a:pPr>
            <a:r>
              <a:rPr lang="en-US" sz="1800" dirty="0"/>
              <a:t>Average access time: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97% hits:  100 instructions: 100 cycles (1 per instruction) + 3*100 (misses)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		on average: 1 cycle/instr. + 0.03 * 100 cycles/instr. =</a:t>
            </a:r>
            <a:r>
              <a:rPr lang="en-US" sz="1800" dirty="0">
                <a:solidFill>
                  <a:srgbClr val="FF0000"/>
                </a:solidFill>
              </a:rPr>
              <a:t> </a:t>
            </a:r>
            <a:r>
              <a:rPr lang="en-US" sz="1800" b="1" dirty="0">
                <a:solidFill>
                  <a:srgbClr val="C00000"/>
                </a:solidFill>
              </a:rPr>
              <a:t>4 cycles/instr.</a:t>
            </a:r>
          </a:p>
          <a:p>
            <a:pPr lvl="1" eaLnBrk="1" hangingPunct="1">
              <a:lnSpc>
                <a:spcPct val="100000"/>
              </a:lnSpc>
              <a:buFont typeface="Wingdings" pitchFamily="2" charset="2"/>
              <a:buNone/>
              <a:defRPr/>
            </a:pPr>
            <a:r>
              <a:rPr lang="en-US" sz="1800" dirty="0"/>
              <a:t>	 99% hits:  	on average: 1 cycle/instr. + 0.01 * 100 cycles/instr. = </a:t>
            </a:r>
            <a:r>
              <a:rPr lang="en-US" sz="1800" b="1" dirty="0">
                <a:solidFill>
                  <a:srgbClr val="C00000"/>
                </a:solidFill>
              </a:rPr>
              <a:t>2 cycles/instr.</a:t>
            </a:r>
            <a:endParaRPr lang="en-US" sz="1600" dirty="0">
              <a:solidFill>
                <a:srgbClr val="C00000"/>
              </a:solidFill>
            </a:endParaRPr>
          </a:p>
          <a:p>
            <a:pPr>
              <a:defRPr/>
            </a:pPr>
            <a:r>
              <a:rPr lang="en-US" dirty="0"/>
              <a:t>This is why “miss rate” is used instead of “hit rate”</a:t>
            </a:r>
          </a:p>
          <a:p>
            <a:pPr lvl="1">
              <a:defRPr/>
            </a:pPr>
            <a:r>
              <a:rPr lang="en-US" sz="1800" dirty="0"/>
              <a:t>In our example, 1% miss rate vs. 3% miss rate</a:t>
            </a:r>
          </a:p>
          <a:p>
            <a:pPr lvl="1">
              <a:defRPr/>
            </a:pPr>
            <a:r>
              <a:rPr lang="en-US" sz="1800" dirty="0"/>
              <a:t>Makes the radical performance difference more obvious</a:t>
            </a:r>
          </a:p>
          <a:p>
            <a:pPr lvl="1">
              <a:defRPr/>
            </a:pPr>
            <a:endParaRPr lang="en-US" sz="1800" dirty="0"/>
          </a:p>
          <a:p>
            <a:pPr>
              <a:defRPr/>
            </a:pPr>
            <a:r>
              <a:rPr lang="en-US" sz="2200" dirty="0"/>
              <a:t>“Computation is what happens between cache misses.”</a:t>
            </a:r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2550DE4E-38E3-4BF7-8F32-D535E54DB3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45</a:t>
            </a:fld>
            <a:endParaRPr lang="en-US"/>
          </a:p>
        </p:txBody>
      </p:sp>
    </p:spTree>
  </p:cSld>
  <p:clrMapOvr>
    <a:masterClrMapping/>
  </p:clrMapOvr>
  <p:transition/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4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9A51EE-8659-49CA-A141-19C99DA71B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Average Memory Access Time (AMAT)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CC2187-0C6C-4D1B-97E5-E2A9B3BC5B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11342236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AMAT = Hit time + Miss rate × Miss penalty</a:t>
            </a:r>
          </a:p>
          <a:p>
            <a:pPr lvl="1"/>
            <a:r>
              <a:rPr lang="en-US" dirty="0"/>
              <a:t>Generalization of previous formula</a:t>
            </a:r>
          </a:p>
          <a:p>
            <a:pPr lvl="1"/>
            <a:endParaRPr lang="en-US" dirty="0"/>
          </a:p>
          <a:p>
            <a:r>
              <a:rPr lang="en-US" dirty="0"/>
              <a:t>Can extend for multiple layers of caching</a:t>
            </a:r>
          </a:p>
          <a:p>
            <a:pPr lvl="1"/>
            <a:r>
              <a:rPr lang="en-US" dirty="0"/>
              <a:t>AMAT = Hit Time L1 + Miss Rate L1 × Miss Penalty L1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L1 = Hit Time L2 + Miss Rate L2 × Miss Penalty L2</a:t>
            </a:r>
          </a:p>
          <a:p>
            <a:pPr lvl="2"/>
            <a:endParaRPr lang="en-US" dirty="0"/>
          </a:p>
          <a:p>
            <a:pPr lvl="2"/>
            <a:r>
              <a:rPr lang="en-US" dirty="0"/>
              <a:t>Miss Penalty L2 = Hit Time Main Memory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Multi-level caching helps minimize AMAT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D4F9573-05A2-455E-A016-0808903BF2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329572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47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Cache Organization</a:t>
            </a:r>
          </a:p>
          <a:p>
            <a:endParaRPr lang="en-US" dirty="0"/>
          </a:p>
          <a:p>
            <a:r>
              <a:rPr lang="en-US" dirty="0"/>
              <a:t>Associativity</a:t>
            </a:r>
          </a:p>
          <a:p>
            <a:endParaRPr lang="en-US" dirty="0"/>
          </a:p>
          <a:p>
            <a:r>
              <a:rPr lang="en-US" dirty="0"/>
              <a:t>Cache Performance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14530341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Caching speeds up code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/>
              <a:t>Cache: smaller, faster storage device that keeps copies of a subset of the data in a larger, slower device</a:t>
            </a:r>
          </a:p>
          <a:p>
            <a:pPr lvl="1"/>
            <a:r>
              <a:rPr lang="en-US" dirty="0"/>
              <a:t>If the data we access is already in the cache, we win!</a:t>
            </a:r>
          </a:p>
          <a:p>
            <a:pPr lvl="1"/>
            <a:r>
              <a:rPr lang="en-US" dirty="0"/>
              <a:t>Can get access time of faster memory, with overall capacity of larger</a:t>
            </a:r>
          </a:p>
          <a:p>
            <a:pPr lvl="1"/>
            <a:endParaRPr lang="en-US" dirty="0"/>
          </a:p>
          <a:p>
            <a:r>
              <a:rPr lang="en-US" dirty="0"/>
              <a:t>Locality helps predict which data code is likely to access</a:t>
            </a:r>
          </a:p>
          <a:p>
            <a:pPr lvl="1"/>
            <a:r>
              <a:rPr lang="en-US" dirty="0"/>
              <a:t>So want to design caches to take advantage of it!</a:t>
            </a:r>
          </a:p>
          <a:p>
            <a:pPr lvl="2"/>
            <a:r>
              <a:rPr lang="en-US" dirty="0"/>
              <a:t>Most code has good locality</a:t>
            </a:r>
          </a:p>
          <a:p>
            <a:pPr lvl="2"/>
            <a:r>
              <a:rPr lang="en-US" dirty="0"/>
              <a:t>Well-written code has great locality!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Spatial locality</a:t>
            </a:r>
            <a:r>
              <a:rPr lang="en-US" dirty="0"/>
              <a:t>: if you need a byte, you’re likely to need its neighbors</a:t>
            </a:r>
          </a:p>
          <a:p>
            <a:pPr lvl="2"/>
            <a:r>
              <a:rPr lang="en-US" dirty="0"/>
              <a:t>Caches should load whole blocks, not single bytes!</a:t>
            </a:r>
          </a:p>
          <a:p>
            <a:pPr lvl="2"/>
            <a:endParaRPr lang="en-US" dirty="0"/>
          </a:p>
          <a:p>
            <a:pPr lvl="1"/>
            <a:r>
              <a:rPr lang="en-US" b="1" dirty="0"/>
              <a:t>Temporal locality</a:t>
            </a:r>
            <a:r>
              <a:rPr lang="en-US" dirty="0"/>
              <a:t>: if you need a byte, you’re likely to need it again</a:t>
            </a:r>
          </a:p>
          <a:p>
            <a:pPr lvl="2"/>
            <a:r>
              <a:rPr lang="en-US" dirty="0"/>
              <a:t>Caches should try to keep recently cached data in the cache!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02FC553-DB59-4804-A561-802BA1602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6498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7423" name="Rectangle 31"/>
          <p:cNvSpPr>
            <a:spLocks noGrp="1" noChangeArrowheads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Cache memories</a:t>
            </a:r>
          </a:p>
        </p:txBody>
      </p:sp>
      <p:sp>
        <p:nvSpPr>
          <p:cNvPr id="187424" name="Rectangle 32"/>
          <p:cNvSpPr>
            <a:spLocks noGrp="1" noChangeArrowheads="1"/>
          </p:cNvSpPr>
          <p:nvPr>
            <p:ph idx="1"/>
          </p:nvPr>
        </p:nvSpPr>
        <p:spPr>
          <a:xfrm>
            <a:off x="607595" y="1143001"/>
            <a:ext cx="10972800" cy="3454051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A specific instance of the general principle of caching  </a:t>
            </a:r>
          </a:p>
          <a:p>
            <a:pPr lvl="1"/>
            <a:r>
              <a:rPr lang="en-US" dirty="0"/>
              <a:t>Small, fast SRAM-based memories between CPU and main memory</a:t>
            </a:r>
          </a:p>
          <a:p>
            <a:pPr lvl="1"/>
            <a:r>
              <a:rPr lang="en-US" dirty="0"/>
              <a:t>Can include multiple levels</a:t>
            </a:r>
          </a:p>
          <a:p>
            <a:pPr lvl="2"/>
            <a:r>
              <a:rPr lang="en-US" dirty="0"/>
              <a:t>L1 = small, but really fast, L2 = larger, slower, L3, etc.</a:t>
            </a:r>
          </a:p>
          <a:p>
            <a:pPr lvl="1"/>
            <a:endParaRPr lang="en-US" dirty="0"/>
          </a:p>
          <a:p>
            <a:r>
              <a:rPr lang="en-US" dirty="0"/>
              <a:t>CPU looks for data in caches first</a:t>
            </a:r>
          </a:p>
          <a:p>
            <a:pPr lvl="1"/>
            <a:r>
              <a:rPr lang="en-US" dirty="0"/>
              <a:t>e.g., L1, then L2, then L3, then finally in main memory as a last resort</a:t>
            </a:r>
          </a:p>
          <a:p>
            <a:pPr lvl="1"/>
            <a:endParaRPr lang="en-US" dirty="0"/>
          </a:p>
          <a:p>
            <a:r>
              <a:rPr lang="en-US" dirty="0"/>
              <a:t>Mechanisms we’ll see today are implemented in </a:t>
            </a:r>
            <a:r>
              <a:rPr lang="en-US" i="1" dirty="0"/>
              <a:t>hardware</a:t>
            </a:r>
          </a:p>
          <a:p>
            <a:pPr lvl="1"/>
            <a:endParaRPr lang="en-US" dirty="0"/>
          </a:p>
          <a:p>
            <a:r>
              <a:rPr lang="en-US" dirty="0"/>
              <a:t>Typical system structure:</a:t>
            </a:r>
          </a:p>
        </p:txBody>
      </p:sp>
      <p:sp>
        <p:nvSpPr>
          <p:cNvPr id="33" name="Rectangle 146"/>
          <p:cNvSpPr>
            <a:spLocks noChangeAspect="1" noChangeArrowheads="1"/>
          </p:cNvSpPr>
          <p:nvPr/>
        </p:nvSpPr>
        <p:spPr bwMode="auto">
          <a:xfrm>
            <a:off x="10335277" y="5605581"/>
            <a:ext cx="819150" cy="8239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Main</a:t>
            </a:r>
          </a:p>
          <a:p>
            <a:pPr algn="ctr"/>
            <a:r>
              <a:rPr lang="en-US" sz="1600"/>
              <a:t>memory</a:t>
            </a:r>
          </a:p>
        </p:txBody>
      </p:sp>
      <p:sp>
        <p:nvSpPr>
          <p:cNvPr id="34" name="AutoShape 201"/>
          <p:cNvSpPr>
            <a:spLocks noChangeAspect="1" noChangeArrowheads="1"/>
          </p:cNvSpPr>
          <p:nvPr/>
        </p:nvSpPr>
        <p:spPr bwMode="auto">
          <a:xfrm>
            <a:off x="8962090" y="5742106"/>
            <a:ext cx="1344612" cy="481013"/>
          </a:xfrm>
          <a:prstGeom prst="leftRightArrow">
            <a:avLst>
              <a:gd name="adj1" fmla="val 50000"/>
              <a:gd name="adj2" fmla="val 55908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5" name="Rectangle 202"/>
          <p:cNvSpPr>
            <a:spLocks noChangeAspect="1" noChangeArrowheads="1"/>
          </p:cNvSpPr>
          <p:nvPr/>
        </p:nvSpPr>
        <p:spPr bwMode="auto">
          <a:xfrm>
            <a:off x="8138177" y="5770680"/>
            <a:ext cx="81915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I/O</a:t>
            </a:r>
          </a:p>
          <a:p>
            <a:pPr algn="ctr"/>
            <a:r>
              <a:rPr lang="en-US" sz="1600"/>
              <a:t>bridge</a:t>
            </a:r>
          </a:p>
        </p:txBody>
      </p:sp>
      <p:sp>
        <p:nvSpPr>
          <p:cNvPr id="36" name="AutoShape 205"/>
          <p:cNvSpPr>
            <a:spLocks noChangeAspect="1" noChangeArrowheads="1"/>
          </p:cNvSpPr>
          <p:nvPr/>
        </p:nvSpPr>
        <p:spPr bwMode="auto">
          <a:xfrm>
            <a:off x="6825316" y="5742106"/>
            <a:ext cx="1309687" cy="481013"/>
          </a:xfrm>
          <a:prstGeom prst="leftRightArrow">
            <a:avLst>
              <a:gd name="adj1" fmla="val 50000"/>
              <a:gd name="adj2" fmla="val 54455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7" name="Rectangle 206"/>
          <p:cNvSpPr>
            <a:spLocks noChangeAspect="1" noChangeArrowheads="1"/>
          </p:cNvSpPr>
          <p:nvPr/>
        </p:nvSpPr>
        <p:spPr bwMode="auto">
          <a:xfrm>
            <a:off x="4426602" y="5770680"/>
            <a:ext cx="2374900" cy="520700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Bus interface</a:t>
            </a:r>
          </a:p>
        </p:txBody>
      </p:sp>
      <p:sp>
        <p:nvSpPr>
          <p:cNvPr id="38" name="Rectangle 207"/>
          <p:cNvSpPr>
            <a:spLocks noChangeAspect="1" noChangeArrowheads="1"/>
          </p:cNvSpPr>
          <p:nvPr/>
        </p:nvSpPr>
        <p:spPr bwMode="auto">
          <a:xfrm>
            <a:off x="5939490" y="4575293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39" name="Rectangle 208"/>
          <p:cNvSpPr>
            <a:spLocks noChangeAspect="1" noChangeArrowheads="1"/>
          </p:cNvSpPr>
          <p:nvPr/>
        </p:nvSpPr>
        <p:spPr bwMode="auto">
          <a:xfrm>
            <a:off x="5939490" y="4713406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0" name="Rectangle 210"/>
          <p:cNvSpPr>
            <a:spLocks noChangeAspect="1" noChangeArrowheads="1"/>
          </p:cNvSpPr>
          <p:nvPr/>
        </p:nvSpPr>
        <p:spPr bwMode="auto">
          <a:xfrm>
            <a:off x="5939490" y="4849931"/>
            <a:ext cx="615950" cy="138113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1" name="Rectangle 211"/>
          <p:cNvSpPr>
            <a:spLocks noChangeAspect="1" noChangeArrowheads="1"/>
          </p:cNvSpPr>
          <p:nvPr/>
        </p:nvSpPr>
        <p:spPr bwMode="auto">
          <a:xfrm>
            <a:off x="5939490" y="4988044"/>
            <a:ext cx="615950" cy="136525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2" name="Rectangle 212"/>
          <p:cNvSpPr>
            <a:spLocks noChangeAspect="1" noChangeArrowheads="1"/>
          </p:cNvSpPr>
          <p:nvPr/>
        </p:nvSpPr>
        <p:spPr bwMode="auto">
          <a:xfrm>
            <a:off x="5939490" y="5124568"/>
            <a:ext cx="615950" cy="138112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3" name="AutoShape 214"/>
          <p:cNvSpPr>
            <a:spLocks noChangeAspect="1" noChangeArrowheads="1"/>
          </p:cNvSpPr>
          <p:nvPr/>
        </p:nvSpPr>
        <p:spPr bwMode="auto">
          <a:xfrm>
            <a:off x="6636402" y="4575293"/>
            <a:ext cx="400050" cy="342900"/>
          </a:xfrm>
          <a:prstGeom prst="rightArrow">
            <a:avLst>
              <a:gd name="adj1" fmla="val 50000"/>
              <a:gd name="adj2" fmla="val 29167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4" name="AutoShape 215"/>
          <p:cNvSpPr>
            <a:spLocks noChangeAspect="1" noChangeArrowheads="1"/>
          </p:cNvSpPr>
          <p:nvPr/>
        </p:nvSpPr>
        <p:spPr bwMode="auto">
          <a:xfrm flipH="1">
            <a:off x="6555440" y="4918194"/>
            <a:ext cx="400050" cy="344487"/>
          </a:xfrm>
          <a:prstGeom prst="rightArrow">
            <a:avLst>
              <a:gd name="adj1" fmla="val 50000"/>
              <a:gd name="adj2" fmla="val 29032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5" name="Rectangle 220"/>
          <p:cNvSpPr>
            <a:spLocks noChangeAspect="1" noChangeArrowheads="1"/>
          </p:cNvSpPr>
          <p:nvPr/>
        </p:nvSpPr>
        <p:spPr bwMode="auto">
          <a:xfrm>
            <a:off x="7036453" y="4438769"/>
            <a:ext cx="479425" cy="960437"/>
          </a:xfrm>
          <a:prstGeom prst="rect">
            <a:avLst/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/>
              <a:t>ALU</a:t>
            </a:r>
          </a:p>
        </p:txBody>
      </p:sp>
      <p:sp>
        <p:nvSpPr>
          <p:cNvPr id="46" name="Text Box 221"/>
          <p:cNvSpPr txBox="1">
            <a:spLocks noChangeAspect="1" noChangeArrowheads="1"/>
          </p:cNvSpPr>
          <p:nvPr/>
        </p:nvSpPr>
        <p:spPr bwMode="auto">
          <a:xfrm>
            <a:off x="5640567" y="4269491"/>
            <a:ext cx="124713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Register file</a:t>
            </a:r>
          </a:p>
        </p:txBody>
      </p:sp>
      <p:sp>
        <p:nvSpPr>
          <p:cNvPr id="47" name="AutoShape 222"/>
          <p:cNvSpPr>
            <a:spLocks noChangeAspect="1" noChangeArrowheads="1"/>
          </p:cNvSpPr>
          <p:nvPr/>
        </p:nvSpPr>
        <p:spPr bwMode="auto">
          <a:xfrm>
            <a:off x="6006166" y="5330943"/>
            <a:ext cx="549275" cy="411162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8" name="Rectangle 223"/>
          <p:cNvSpPr>
            <a:spLocks noChangeAspect="1" noChangeArrowheads="1"/>
          </p:cNvSpPr>
          <p:nvPr/>
        </p:nvSpPr>
        <p:spPr bwMode="auto">
          <a:xfrm>
            <a:off x="4274202" y="4232393"/>
            <a:ext cx="3379788" cy="2197100"/>
          </a:xfrm>
          <a:prstGeom prst="rect">
            <a:avLst/>
          </a:prstGeom>
          <a:noFill/>
          <a:ln w="12700" cap="rnd">
            <a:solidFill>
              <a:schemeClr val="tx1"/>
            </a:solidFill>
            <a:prstDash val="sysDot"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49" name="Text Box 225"/>
          <p:cNvSpPr txBox="1">
            <a:spLocks noChangeAspect="1" noChangeArrowheads="1"/>
          </p:cNvSpPr>
          <p:nvPr/>
        </p:nvSpPr>
        <p:spPr bwMode="auto">
          <a:xfrm>
            <a:off x="4223222" y="3940878"/>
            <a:ext cx="989374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 dirty="0"/>
              <a:t>CPU chip</a:t>
            </a:r>
          </a:p>
        </p:txBody>
      </p:sp>
      <p:sp>
        <p:nvSpPr>
          <p:cNvPr id="50" name="Text Box 229"/>
          <p:cNvSpPr txBox="1">
            <a:spLocks noChangeAspect="1" noChangeArrowheads="1"/>
          </p:cNvSpPr>
          <p:nvPr/>
        </p:nvSpPr>
        <p:spPr bwMode="auto">
          <a:xfrm>
            <a:off x="7687451" y="5107691"/>
            <a:ext cx="1222129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System bus</a:t>
            </a:r>
          </a:p>
        </p:txBody>
      </p:sp>
      <p:sp>
        <p:nvSpPr>
          <p:cNvPr id="51" name="Line 230"/>
          <p:cNvSpPr>
            <a:spLocks noChangeAspect="1" noChangeShapeType="1"/>
          </p:cNvSpPr>
          <p:nvPr/>
        </p:nvSpPr>
        <p:spPr bwMode="auto">
          <a:xfrm flipH="1">
            <a:off x="7515878" y="5399205"/>
            <a:ext cx="619125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2" name="Text Box 231"/>
          <p:cNvSpPr txBox="1">
            <a:spLocks noChangeAspect="1" noChangeArrowheads="1"/>
          </p:cNvSpPr>
          <p:nvPr/>
        </p:nvSpPr>
        <p:spPr bwMode="auto">
          <a:xfrm>
            <a:off x="8993767" y="5107691"/>
            <a:ext cx="1295547" cy="338554"/>
          </a:xfrm>
          <a:prstGeom prst="rect">
            <a:avLst/>
          </a:prstGeom>
          <a:noFill/>
          <a:ln w="12700">
            <a:noFill/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  <a:spAutoFit/>
          </a:bodyPr>
          <a:lstStyle/>
          <a:p>
            <a:pPr algn="ctr"/>
            <a:r>
              <a:rPr lang="en-US" sz="1600"/>
              <a:t>Memory bus</a:t>
            </a:r>
          </a:p>
        </p:txBody>
      </p:sp>
      <p:sp>
        <p:nvSpPr>
          <p:cNvPr id="53" name="Line 232"/>
          <p:cNvSpPr>
            <a:spLocks noChangeAspect="1" noChangeShapeType="1"/>
          </p:cNvSpPr>
          <p:nvPr/>
        </p:nvSpPr>
        <p:spPr bwMode="auto">
          <a:xfrm>
            <a:off x="9608202" y="5399205"/>
            <a:ext cx="0" cy="412750"/>
          </a:xfrm>
          <a:prstGeom prst="line">
            <a:avLst/>
          </a:prstGeom>
          <a:noFill/>
          <a:ln w="12700">
            <a:solidFill>
              <a:schemeClr val="tx1"/>
            </a:solidFill>
            <a:round/>
            <a:headEnd/>
            <a:tailEnd type="triangle" w="med" len="med"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4" name="Rectangle 233"/>
          <p:cNvSpPr>
            <a:spLocks noChangeAspect="1" noChangeArrowheads="1"/>
          </p:cNvSpPr>
          <p:nvPr/>
        </p:nvSpPr>
        <p:spPr bwMode="auto">
          <a:xfrm>
            <a:off x="4426602" y="4672130"/>
            <a:ext cx="1066800" cy="520700"/>
          </a:xfrm>
          <a:prstGeom prst="rect">
            <a:avLst/>
          </a:prstGeom>
          <a:solidFill>
            <a:srgbClr val="DEDFF5"/>
          </a:solidFill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r>
              <a:rPr lang="en-US" sz="1600" dirty="0"/>
              <a:t>Cache </a:t>
            </a:r>
          </a:p>
          <a:p>
            <a:pPr algn="ctr"/>
            <a:r>
              <a:rPr lang="en-US" sz="1600" dirty="0"/>
              <a:t>memories</a:t>
            </a:r>
          </a:p>
        </p:txBody>
      </p:sp>
      <p:sp>
        <p:nvSpPr>
          <p:cNvPr id="55" name="AutoShape 234"/>
          <p:cNvSpPr>
            <a:spLocks noChangeAspect="1" noChangeArrowheads="1"/>
          </p:cNvSpPr>
          <p:nvPr/>
        </p:nvSpPr>
        <p:spPr bwMode="auto">
          <a:xfrm>
            <a:off x="4655203" y="5192831"/>
            <a:ext cx="549275" cy="549275"/>
          </a:xfrm>
          <a:prstGeom prst="upDownArrow">
            <a:avLst>
              <a:gd name="adj1" fmla="val 50000"/>
              <a:gd name="adj2" fmla="val 20000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56" name="AutoShape 236"/>
          <p:cNvSpPr>
            <a:spLocks noChangeAspect="1" noChangeArrowheads="1"/>
          </p:cNvSpPr>
          <p:nvPr/>
        </p:nvSpPr>
        <p:spPr bwMode="auto">
          <a:xfrm flipH="1">
            <a:off x="5518802" y="4719755"/>
            <a:ext cx="400050" cy="344488"/>
          </a:xfrm>
          <a:prstGeom prst="leftRightArrow">
            <a:avLst>
              <a:gd name="adj1" fmla="val 50000"/>
              <a:gd name="adj2" fmla="val 23226"/>
            </a:avLst>
          </a:prstGeom>
          <a:noFill/>
          <a:ln w="127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>
            <a:prstTxWarp prst="textNoShape">
              <a:avLst/>
            </a:prstTxWarp>
          </a:bodyPr>
          <a:lstStyle/>
          <a:p>
            <a:pPr algn="ctr"/>
            <a:endParaRPr lang="en-US" sz="1600"/>
          </a:p>
        </p:txBody>
      </p:sp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55BF31E0-0F53-4927-B3A2-6F17D55AB4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You Probably Thought a Memory Access Worked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556398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556398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556398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556398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556398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556398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5561220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/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59" idx="3"/>
          </p:cNvCxnSpPr>
          <p:nvPr/>
        </p:nvCxnSpPr>
        <p:spPr bwMode="auto">
          <a:xfrm rot="5400000">
            <a:off x="6671410" y="3083570"/>
            <a:ext cx="2324100" cy="240536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stCxn id="59" idx="1"/>
            <a:endCxn id="119" idx="3"/>
          </p:cNvCxnSpPr>
          <p:nvPr/>
        </p:nvCxnSpPr>
        <p:spPr bwMode="auto">
          <a:xfrm rot="10800000">
            <a:off x="3505200" y="3009900"/>
            <a:ext cx="2058780" cy="24384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7ED136-2494-4CAF-8E89-5BC1C6F4D59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7</a:t>
            </a:fld>
            <a:endParaRPr lang="en-US"/>
          </a:p>
        </p:txBody>
      </p:sp>
      <p:sp>
        <p:nvSpPr>
          <p:cNvPr id="37" name="Rectangle 4">
            <a:extLst>
              <a:ext uri="{FF2B5EF4-FFF2-40B4-BE49-F238E27FC236}">
                <a16:creationId xmlns:a16="http://schemas.microsoft.com/office/drawing/2014/main" id="{B0283A19-D9A9-46EC-8D96-0C3160C6910B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8" name="Rectangle 6">
            <a:extLst>
              <a:ext uri="{FF2B5EF4-FFF2-40B4-BE49-F238E27FC236}">
                <a16:creationId xmlns:a16="http://schemas.microsoft.com/office/drawing/2014/main" id="{390CB65F-072A-4783-AF47-1C0C5D18F02C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39" name="AutoShape 16">
            <a:extLst>
              <a:ext uri="{FF2B5EF4-FFF2-40B4-BE49-F238E27FC236}">
                <a16:creationId xmlns:a16="http://schemas.microsoft.com/office/drawing/2014/main" id="{98243BB4-2273-4D7D-BB46-CB17A112FFE2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F1D6EF0F-889A-4063-8AF4-BC68D9ECD1C3}"/>
              </a:ext>
            </a:extLst>
          </p:cNvPr>
          <p:cNvCxnSpPr>
            <a:stCxn id="37" idx="3"/>
            <a:endCxn id="38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</p:spTree>
    <p:extLst>
      <p:ext uri="{BB962C8B-B14F-4D97-AF65-F5344CB8AC3E}">
        <p14:creationId xmlns:p14="http://schemas.microsoft.com/office/powerpoint/2010/main" val="11105837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 Memory Access Actually Works</a:t>
            </a:r>
          </a:p>
        </p:txBody>
      </p:sp>
      <p:sp>
        <p:nvSpPr>
          <p:cNvPr id="52" name="Rectangle 51"/>
          <p:cNvSpPr/>
          <p:nvPr/>
        </p:nvSpPr>
        <p:spPr bwMode="auto">
          <a:xfrm>
            <a:off x="7861480" y="2853352"/>
            <a:ext cx="2349321" cy="270848"/>
          </a:xfrm>
          <a:prstGeom prst="rect">
            <a:avLst/>
          </a:prstGeom>
          <a:solidFill>
            <a:schemeClr val="bg1"/>
          </a:solidFill>
          <a:ln w="127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Some memory address</a:t>
            </a:r>
          </a:p>
        </p:txBody>
      </p:sp>
      <p:sp>
        <p:nvSpPr>
          <p:cNvPr id="55" name="TextBox 54"/>
          <p:cNvSpPr txBox="1"/>
          <p:nvPr/>
        </p:nvSpPr>
        <p:spPr>
          <a:xfrm>
            <a:off x="7772401" y="2513390"/>
            <a:ext cx="181081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Address of word:</a:t>
            </a:r>
          </a:p>
        </p:txBody>
      </p:sp>
      <p:sp>
        <p:nvSpPr>
          <p:cNvPr id="59" name="Rectangle 8"/>
          <p:cNvSpPr>
            <a:spLocks noChangeArrowheads="1"/>
          </p:cNvSpPr>
          <p:nvPr/>
        </p:nvSpPr>
        <p:spPr bwMode="auto">
          <a:xfrm>
            <a:off x="4727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63" name="Rectangle 9"/>
          <p:cNvSpPr>
            <a:spLocks noChangeArrowheads="1"/>
          </p:cNvSpPr>
          <p:nvPr/>
        </p:nvSpPr>
        <p:spPr bwMode="auto">
          <a:xfrm>
            <a:off x="4727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79" name="Rectangle 10"/>
          <p:cNvSpPr>
            <a:spLocks noChangeArrowheads="1"/>
          </p:cNvSpPr>
          <p:nvPr/>
        </p:nvSpPr>
        <p:spPr bwMode="auto">
          <a:xfrm>
            <a:off x="4727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105" name="Rectangle 25"/>
          <p:cNvSpPr>
            <a:spLocks noChangeArrowheads="1"/>
          </p:cNvSpPr>
          <p:nvPr/>
        </p:nvSpPr>
        <p:spPr bwMode="auto">
          <a:xfrm>
            <a:off x="4727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6" name="Rectangle 26"/>
          <p:cNvSpPr>
            <a:spLocks noChangeArrowheads="1"/>
          </p:cNvSpPr>
          <p:nvPr/>
        </p:nvSpPr>
        <p:spPr bwMode="auto">
          <a:xfrm>
            <a:off x="4727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7" name="Rectangle 27"/>
          <p:cNvSpPr>
            <a:spLocks noChangeArrowheads="1"/>
          </p:cNvSpPr>
          <p:nvPr/>
        </p:nvSpPr>
        <p:spPr bwMode="auto">
          <a:xfrm>
            <a:off x="4727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108" name="TextBox 107"/>
          <p:cNvSpPr txBox="1"/>
          <p:nvPr/>
        </p:nvSpPr>
        <p:spPr>
          <a:xfrm>
            <a:off x="4724401" y="3745468"/>
            <a:ext cx="10695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Memory:</a:t>
            </a:r>
          </a:p>
        </p:txBody>
      </p:sp>
      <p:grpSp>
        <p:nvGrpSpPr>
          <p:cNvPr id="109" name="Group 42"/>
          <p:cNvGrpSpPr>
            <a:grpSpLocks/>
          </p:cNvGrpSpPr>
          <p:nvPr/>
        </p:nvGrpSpPr>
        <p:grpSpPr bwMode="auto">
          <a:xfrm>
            <a:off x="1752600" y="2819400"/>
            <a:ext cx="685800" cy="3581400"/>
            <a:chOff x="3984" y="1008"/>
            <a:chExt cx="1584" cy="2256"/>
          </a:xfrm>
        </p:grpSpPr>
        <p:sp>
          <p:nvSpPr>
            <p:cNvPr id="110" name="Rectangle 43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rax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1" name="Rectangle 44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2" name="Rectangle 45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rcx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3" name="Rectangle 46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rbx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4" name="Rectangle 47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5" name="Rectangle 48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rdi</a:t>
              </a:r>
              <a:endParaRPr lang="en-US" dirty="0">
                <a:latin typeface="Courier New" pitchFamily="49" charset="0"/>
              </a:endParaRPr>
            </a:p>
          </p:txBody>
        </p:sp>
        <p:sp>
          <p:nvSpPr>
            <p:cNvPr id="117" name="Rectangle 50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>
                <a:lnSpc>
                  <a:spcPct val="100000"/>
                </a:lnSpc>
              </a:pPr>
              <a:r>
                <a:rPr lang="en-US" dirty="0">
                  <a:latin typeface="Courier New" pitchFamily="49" charset="0"/>
                </a:rPr>
                <a:t>%</a:t>
              </a:r>
              <a:r>
                <a:rPr lang="en-US" dirty="0" err="1">
                  <a:latin typeface="Courier New" pitchFamily="49" charset="0"/>
                </a:rPr>
                <a:t>rsp</a:t>
              </a:r>
              <a:endParaRPr lang="en-US" dirty="0">
                <a:latin typeface="Courier New" pitchFamily="49" charset="0"/>
              </a:endParaRPr>
            </a:p>
          </p:txBody>
        </p:sp>
      </p:grpSp>
      <p:grpSp>
        <p:nvGrpSpPr>
          <p:cNvPr id="118" name="Group 51"/>
          <p:cNvGrpSpPr>
            <a:grpSpLocks/>
          </p:cNvGrpSpPr>
          <p:nvPr/>
        </p:nvGrpSpPr>
        <p:grpSpPr bwMode="auto">
          <a:xfrm>
            <a:off x="2438400" y="2819400"/>
            <a:ext cx="1066800" cy="3581400"/>
            <a:chOff x="3984" y="1008"/>
            <a:chExt cx="1584" cy="2256"/>
          </a:xfrm>
        </p:grpSpPr>
        <p:sp>
          <p:nvSpPr>
            <p:cNvPr id="119" name="Rectangle 52"/>
            <p:cNvSpPr>
              <a:spLocks noChangeArrowheads="1"/>
            </p:cNvSpPr>
            <p:nvPr/>
          </p:nvSpPr>
          <p:spPr bwMode="auto">
            <a:xfrm>
              <a:off x="3984" y="100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0" name="Rectangle 53"/>
            <p:cNvSpPr>
              <a:spLocks noChangeArrowheads="1"/>
            </p:cNvSpPr>
            <p:nvPr/>
          </p:nvSpPr>
          <p:spPr bwMode="auto">
            <a:xfrm>
              <a:off x="3984" y="1296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1" name="Rectangle 54"/>
            <p:cNvSpPr>
              <a:spLocks noChangeArrowheads="1"/>
            </p:cNvSpPr>
            <p:nvPr/>
          </p:nvSpPr>
          <p:spPr bwMode="auto">
            <a:xfrm>
              <a:off x="3984" y="1584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2" name="Rectangle 55"/>
            <p:cNvSpPr>
              <a:spLocks noChangeArrowheads="1"/>
            </p:cNvSpPr>
            <p:nvPr/>
          </p:nvSpPr>
          <p:spPr bwMode="auto">
            <a:xfrm>
              <a:off x="3984" y="1872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3" name="Rectangle 56"/>
            <p:cNvSpPr>
              <a:spLocks noChangeArrowheads="1"/>
            </p:cNvSpPr>
            <p:nvPr/>
          </p:nvSpPr>
          <p:spPr bwMode="auto">
            <a:xfrm>
              <a:off x="3984" y="2160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4" name="Rectangle 57"/>
            <p:cNvSpPr>
              <a:spLocks noChangeArrowheads="1"/>
            </p:cNvSpPr>
            <p:nvPr/>
          </p:nvSpPr>
          <p:spPr bwMode="auto">
            <a:xfrm>
              <a:off x="3984" y="2448"/>
              <a:ext cx="1584" cy="240"/>
            </a:xfrm>
            <a:prstGeom prst="rect">
              <a:avLst/>
            </a:prstGeom>
            <a:solidFill>
              <a:schemeClr val="bg1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endParaRPr lang="en-US">
                <a:latin typeface="Courier New" pitchFamily="49" charset="0"/>
              </a:endParaRPr>
            </a:p>
          </p:txBody>
        </p:sp>
        <p:sp>
          <p:nvSpPr>
            <p:cNvPr id="126" name="Rectangle 59"/>
            <p:cNvSpPr>
              <a:spLocks noChangeArrowheads="1"/>
            </p:cNvSpPr>
            <p:nvPr/>
          </p:nvSpPr>
          <p:spPr bwMode="auto">
            <a:xfrm>
              <a:off x="3984" y="3024"/>
              <a:ext cx="1584" cy="240"/>
            </a:xfrm>
            <a:prstGeom prst="rect">
              <a:avLst/>
            </a:prstGeom>
            <a:solidFill>
              <a:srgbClr val="EFBFBF"/>
            </a:solidFill>
            <a:ln w="25400">
              <a:solidFill>
                <a:schemeClr val="tx1"/>
              </a:solidFill>
              <a:miter lim="800000"/>
              <a:headEnd/>
              <a:tailEnd/>
            </a:ln>
            <a:effectLst/>
          </p:spPr>
          <p:txBody>
            <a:bodyPr wrap="none" anchor="ctr"/>
            <a:lstStyle/>
            <a:p>
              <a:pPr algn="r">
                <a:lnSpc>
                  <a:spcPct val="100000"/>
                </a:lnSpc>
              </a:pPr>
              <a:r>
                <a:rPr lang="en-US">
                  <a:latin typeface="Courier New" pitchFamily="49" charset="0"/>
                </a:rPr>
                <a:t>0x104</a:t>
              </a:r>
            </a:p>
          </p:txBody>
        </p:sp>
      </p:grpSp>
      <p:cxnSp>
        <p:nvCxnSpPr>
          <p:cNvPr id="127" name="Shape 92"/>
          <p:cNvCxnSpPr>
            <a:cxnSpLocks/>
          </p:cNvCxnSpPr>
          <p:nvPr/>
        </p:nvCxnSpPr>
        <p:spPr bwMode="auto">
          <a:xfrm rot="16200000" flipH="1">
            <a:off x="6683068" y="1800744"/>
            <a:ext cx="1245022" cy="1111798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1" name="Shape 92"/>
          <p:cNvCxnSpPr>
            <a:stCxn id="52" idx="2"/>
            <a:endCxn id="35" idx="3"/>
          </p:cNvCxnSpPr>
          <p:nvPr/>
        </p:nvCxnSpPr>
        <p:spPr bwMode="auto">
          <a:xfrm rot="5400000">
            <a:off x="7623220" y="4035380"/>
            <a:ext cx="2324100" cy="501740"/>
          </a:xfrm>
          <a:prstGeom prst="bentConnector2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cxnSp>
        <p:nvCxnSpPr>
          <p:cNvPr id="134" name="Shape 92"/>
          <p:cNvCxnSpPr>
            <a:cxnSpLocks/>
            <a:endCxn id="119" idx="3"/>
          </p:cNvCxnSpPr>
          <p:nvPr/>
        </p:nvCxnSpPr>
        <p:spPr bwMode="auto">
          <a:xfrm rot="10800000">
            <a:off x="3505200" y="3009900"/>
            <a:ext cx="3151632" cy="419100"/>
          </a:xfrm>
          <a:prstGeom prst="bentConnector3">
            <a:avLst>
              <a:gd name="adj1" fmla="val 50000"/>
            </a:avLst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35" name="Rectangle 8"/>
          <p:cNvSpPr>
            <a:spLocks noChangeArrowheads="1"/>
          </p:cNvSpPr>
          <p:nvPr/>
        </p:nvSpPr>
        <p:spPr bwMode="auto">
          <a:xfrm>
            <a:off x="7467600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6" name="Rectangle 9"/>
          <p:cNvSpPr>
            <a:spLocks noChangeArrowheads="1"/>
          </p:cNvSpPr>
          <p:nvPr/>
        </p:nvSpPr>
        <p:spPr bwMode="auto">
          <a:xfrm>
            <a:off x="7467600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37" name="Rectangle 10"/>
          <p:cNvSpPr>
            <a:spLocks noChangeArrowheads="1"/>
          </p:cNvSpPr>
          <p:nvPr/>
        </p:nvSpPr>
        <p:spPr bwMode="auto">
          <a:xfrm>
            <a:off x="7467600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38" name="Rectangle 25"/>
          <p:cNvSpPr>
            <a:spLocks noChangeArrowheads="1"/>
          </p:cNvSpPr>
          <p:nvPr/>
        </p:nvSpPr>
        <p:spPr bwMode="auto">
          <a:xfrm>
            <a:off x="7467600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39" name="Rectangle 26"/>
          <p:cNvSpPr>
            <a:spLocks noChangeArrowheads="1"/>
          </p:cNvSpPr>
          <p:nvPr/>
        </p:nvSpPr>
        <p:spPr bwMode="auto">
          <a:xfrm>
            <a:off x="7467600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0" name="Rectangle 27"/>
          <p:cNvSpPr>
            <a:spLocks noChangeArrowheads="1"/>
          </p:cNvSpPr>
          <p:nvPr/>
        </p:nvSpPr>
        <p:spPr bwMode="auto">
          <a:xfrm>
            <a:off x="7467600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1" name="TextBox 40"/>
          <p:cNvSpPr txBox="1"/>
          <p:nvPr/>
        </p:nvSpPr>
        <p:spPr>
          <a:xfrm>
            <a:off x="7464840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L1 Cache:</a:t>
            </a:r>
          </a:p>
        </p:txBody>
      </p:sp>
      <p:sp>
        <p:nvSpPr>
          <p:cNvPr id="45" name="Rectangle 8"/>
          <p:cNvSpPr>
            <a:spLocks noChangeArrowheads="1"/>
          </p:cNvSpPr>
          <p:nvPr/>
        </p:nvSpPr>
        <p:spPr bwMode="auto">
          <a:xfrm>
            <a:off x="6251161" y="5257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6" name="Rectangle 9"/>
          <p:cNvSpPr>
            <a:spLocks noChangeArrowheads="1"/>
          </p:cNvSpPr>
          <p:nvPr/>
        </p:nvSpPr>
        <p:spPr bwMode="auto">
          <a:xfrm>
            <a:off x="6251161" y="5638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ourier New" pitchFamily="49" charset="0"/>
            </a:endParaRPr>
          </a:p>
        </p:txBody>
      </p:sp>
      <p:sp>
        <p:nvSpPr>
          <p:cNvPr id="47" name="Rectangle 10"/>
          <p:cNvSpPr>
            <a:spLocks noChangeArrowheads="1"/>
          </p:cNvSpPr>
          <p:nvPr/>
        </p:nvSpPr>
        <p:spPr bwMode="auto">
          <a:xfrm>
            <a:off x="6251161" y="6019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48" name="Rectangle 25"/>
          <p:cNvSpPr>
            <a:spLocks noChangeArrowheads="1"/>
          </p:cNvSpPr>
          <p:nvPr/>
        </p:nvSpPr>
        <p:spPr bwMode="auto">
          <a:xfrm>
            <a:off x="6251161" y="4114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49" name="Rectangle 26"/>
          <p:cNvSpPr>
            <a:spLocks noChangeArrowheads="1"/>
          </p:cNvSpPr>
          <p:nvPr/>
        </p:nvSpPr>
        <p:spPr bwMode="auto">
          <a:xfrm>
            <a:off x="6251161" y="4495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0" name="Rectangle 27"/>
          <p:cNvSpPr>
            <a:spLocks noChangeArrowheads="1"/>
          </p:cNvSpPr>
          <p:nvPr/>
        </p:nvSpPr>
        <p:spPr bwMode="auto">
          <a:xfrm>
            <a:off x="6251161" y="4876800"/>
            <a:ext cx="1066800" cy="381000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25400">
            <a:solidFill>
              <a:schemeClr val="tx1"/>
            </a:solidFill>
            <a:miter lim="800000"/>
            <a:headEnd/>
            <a:tailEnd/>
          </a:ln>
          <a:effectLst/>
        </p:spPr>
        <p:txBody>
          <a:bodyPr wrap="none" anchor="ctr"/>
          <a:lstStyle/>
          <a:p>
            <a:pPr>
              <a:lnSpc>
                <a:spcPct val="100000"/>
              </a:lnSpc>
            </a:pPr>
            <a:endParaRPr lang="en-US">
              <a:latin typeface="Courier New" pitchFamily="49" charset="0"/>
            </a:endParaRPr>
          </a:p>
        </p:txBody>
      </p:sp>
      <p:sp>
        <p:nvSpPr>
          <p:cNvPr id="51" name="TextBox 50"/>
          <p:cNvSpPr txBox="1"/>
          <p:nvPr/>
        </p:nvSpPr>
        <p:spPr>
          <a:xfrm>
            <a:off x="6248401" y="3745468"/>
            <a:ext cx="108793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L2 Cache: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5878776" y="4920734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54" name="TextBox 53"/>
          <p:cNvSpPr txBox="1"/>
          <p:nvPr/>
        </p:nvSpPr>
        <p:spPr>
          <a:xfrm>
            <a:off x="5878776" y="3733800"/>
            <a:ext cx="3696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Calibri" pitchFamily="34" charset="0"/>
              </a:rPr>
              <a:t>...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AB0B4ED-0175-41C5-A0F4-9F8EF6673E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  <p:sp>
        <p:nvSpPr>
          <p:cNvPr id="56" name="Rectangle 4">
            <a:extLst>
              <a:ext uri="{FF2B5EF4-FFF2-40B4-BE49-F238E27FC236}">
                <a16:creationId xmlns:a16="http://schemas.microsoft.com/office/drawing/2014/main" id="{EA4A8BCF-5BBE-404C-81BD-D8EEB0237FD0}"/>
              </a:ext>
            </a:extLst>
          </p:cNvPr>
          <p:cNvSpPr>
            <a:spLocks noChangeArrowheads="1"/>
          </p:cNvSpPr>
          <p:nvPr/>
        </p:nvSpPr>
        <p:spPr bwMode="auto">
          <a:xfrm>
            <a:off x="2188505" y="1251559"/>
            <a:ext cx="1910717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return var;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7" name="Rectangle 6">
            <a:extLst>
              <a:ext uri="{FF2B5EF4-FFF2-40B4-BE49-F238E27FC236}">
                <a16:creationId xmlns:a16="http://schemas.microsoft.com/office/drawing/2014/main" id="{18353C71-4023-4439-A3CD-62965FD15784}"/>
              </a:ext>
            </a:extLst>
          </p:cNvPr>
          <p:cNvSpPr>
            <a:spLocks noChangeArrowheads="1"/>
          </p:cNvSpPr>
          <p:nvPr/>
        </p:nvSpPr>
        <p:spPr bwMode="auto">
          <a:xfrm>
            <a:off x="5448112" y="1251559"/>
            <a:ext cx="2971800" cy="920765"/>
          </a:xfrm>
          <a:prstGeom prst="rect">
            <a:avLst/>
          </a:prstGeom>
          <a:solidFill>
            <a:srgbClr val="F6F5BD"/>
          </a:solidFill>
          <a:ln w="12700">
            <a:solidFill>
              <a:schemeClr val="tx1"/>
            </a:solidFill>
            <a:miter lim="800000"/>
            <a:headEnd/>
            <a:tailEnd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  <p:txBody>
          <a:bodyPr wrap="square" lIns="90487" tIns="44450" rIns="90487" bIns="44450">
            <a:spAutoFit/>
          </a:bodyPr>
          <a:lstStyle/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 err="1">
                <a:latin typeface="Courier New" pitchFamily="49" charset="0"/>
              </a:rPr>
              <a:t>movq</a:t>
            </a:r>
            <a:r>
              <a:rPr lang="en-US" dirty="0">
                <a:latin typeface="Courier New" pitchFamily="49" charset="0"/>
              </a:rPr>
              <a:t> -12(%</a:t>
            </a:r>
            <a:r>
              <a:rPr lang="en-US" dirty="0" err="1">
                <a:latin typeface="Courier New" pitchFamily="49" charset="0"/>
              </a:rPr>
              <a:t>rsp</a:t>
            </a:r>
            <a:r>
              <a:rPr lang="en-US" dirty="0">
                <a:latin typeface="Courier New" pitchFamily="49" charset="0"/>
              </a:rPr>
              <a:t>),%</a:t>
            </a:r>
            <a:r>
              <a:rPr lang="en-US" dirty="0" err="1">
                <a:latin typeface="Courier New" pitchFamily="49" charset="0"/>
              </a:rPr>
              <a:t>rax</a:t>
            </a:r>
            <a:endParaRPr lang="en-US" dirty="0">
              <a:latin typeface="Courier New" pitchFamily="49" charset="0"/>
            </a:endParaRPr>
          </a:p>
          <a:p>
            <a:pPr>
              <a:tabLst>
                <a:tab pos="457200" algn="l"/>
                <a:tab pos="1485900" algn="l"/>
              </a:tabLst>
            </a:pPr>
            <a:r>
              <a:rPr lang="en-US" dirty="0">
                <a:latin typeface="Courier New" pitchFamily="49" charset="0"/>
              </a:rPr>
              <a:t>...</a:t>
            </a:r>
          </a:p>
        </p:txBody>
      </p:sp>
      <p:sp>
        <p:nvSpPr>
          <p:cNvPr id="58" name="AutoShape 16">
            <a:extLst>
              <a:ext uri="{FF2B5EF4-FFF2-40B4-BE49-F238E27FC236}">
                <a16:creationId xmlns:a16="http://schemas.microsoft.com/office/drawing/2014/main" id="{7D0B4DEC-0FF4-40CB-850A-FD5776B671CB}"/>
              </a:ext>
            </a:extLst>
          </p:cNvPr>
          <p:cNvSpPr>
            <a:spLocks/>
          </p:cNvSpPr>
          <p:nvPr/>
        </p:nvSpPr>
        <p:spPr bwMode="auto">
          <a:xfrm rot="16200000" flipV="1">
            <a:off x="6629401" y="1480159"/>
            <a:ext cx="228600" cy="990598"/>
          </a:xfrm>
          <a:prstGeom prst="leftBrace">
            <a:avLst>
              <a:gd name="adj1" fmla="val 75000"/>
              <a:gd name="adj2" fmla="val 50000"/>
            </a:avLst>
          </a:prstGeom>
          <a:noFill/>
          <a:ln w="1905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Arrow Connector 59">
            <a:extLst>
              <a:ext uri="{FF2B5EF4-FFF2-40B4-BE49-F238E27FC236}">
                <a16:creationId xmlns:a16="http://schemas.microsoft.com/office/drawing/2014/main" id="{A88620F6-79A5-4295-8070-3F0A2A5D67AF}"/>
              </a:ext>
            </a:extLst>
          </p:cNvPr>
          <p:cNvCxnSpPr>
            <a:stCxn id="56" idx="3"/>
            <a:endCxn id="57" idx="1"/>
          </p:cNvCxnSpPr>
          <p:nvPr/>
        </p:nvCxnSpPr>
        <p:spPr bwMode="auto">
          <a:xfrm>
            <a:off x="4099222" y="1711941"/>
            <a:ext cx="1348891" cy="0"/>
          </a:xfrm>
          <a:prstGeom prst="straightConnector1">
            <a:avLst/>
          </a:prstGeom>
          <a:noFill/>
          <a:ln w="25400" cap="flat" cmpd="sng" algn="ctr">
            <a:solidFill>
              <a:schemeClr val="accent2">
                <a:lumMod val="75000"/>
              </a:schemeClr>
            </a:solidFill>
            <a:prstDash val="solid"/>
            <a:round/>
            <a:headEnd type="none" w="med" len="med"/>
            <a:tailEnd type="triangle" w="lg" len="lg"/>
          </a:ln>
          <a:effectLst/>
        </p:spPr>
      </p:cxnSp>
      <p:sp>
        <p:nvSpPr>
          <p:cNvPr id="6" name="Right Brace 5">
            <a:extLst>
              <a:ext uri="{FF2B5EF4-FFF2-40B4-BE49-F238E27FC236}">
                <a16:creationId xmlns:a16="http://schemas.microsoft.com/office/drawing/2014/main" id="{E0561B6F-6DBF-4053-A14F-E0D0A2EEAEE6}"/>
              </a:ext>
            </a:extLst>
          </p:cNvPr>
          <p:cNvSpPr/>
          <p:nvPr/>
        </p:nvSpPr>
        <p:spPr>
          <a:xfrm rot="16200000">
            <a:off x="6448282" y="1749921"/>
            <a:ext cx="369331" cy="3718561"/>
          </a:xfrm>
          <a:prstGeom prst="rightBrace">
            <a:avLst/>
          </a:prstGeom>
          <a:ln w="28575"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644356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Cache Organization (S, A, B)</a:t>
            </a:r>
          </a:p>
        </p:txBody>
      </p:sp>
      <p:sp>
        <p:nvSpPr>
          <p:cNvPr id="8" name="AutoShape 16"/>
          <p:cNvSpPr>
            <a:spLocks/>
          </p:cNvSpPr>
          <p:nvPr/>
        </p:nvSpPr>
        <p:spPr bwMode="auto">
          <a:xfrm rot="5400000">
            <a:off x="4899765" y="-766675"/>
            <a:ext cx="228600" cy="4648201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grpSp>
        <p:nvGrpSpPr>
          <p:cNvPr id="3" name="Group 79"/>
          <p:cNvGrpSpPr/>
          <p:nvPr/>
        </p:nvGrpSpPr>
        <p:grpSpPr>
          <a:xfrm>
            <a:off x="2689964" y="1808159"/>
            <a:ext cx="4648200" cy="492484"/>
            <a:chOff x="1637766" y="1995289"/>
            <a:chExt cx="4648200" cy="492484"/>
          </a:xfrm>
        </p:grpSpPr>
        <p:sp>
          <p:nvSpPr>
            <p:cNvPr id="34" name="Rectangle 3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5" name="Rectangle 3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36" name="Rectangle 3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38" name="Straight Connector 3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37" name="Rectangle 3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cxnSp>
        <p:nvCxnSpPr>
          <p:cNvPr id="45" name="Straight Connector 44"/>
          <p:cNvCxnSpPr/>
          <p:nvPr/>
        </p:nvCxnSpPr>
        <p:spPr bwMode="auto">
          <a:xfrm>
            <a:off x="2918564" y="3748443"/>
            <a:ext cx="4267200" cy="11116"/>
          </a:xfrm>
          <a:prstGeom prst="line">
            <a:avLst/>
          </a:prstGeom>
          <a:noFill/>
          <a:ln w="762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54" name="AutoShape 16"/>
          <p:cNvSpPr>
            <a:spLocks/>
          </p:cNvSpPr>
          <p:nvPr/>
        </p:nvSpPr>
        <p:spPr bwMode="auto">
          <a:xfrm>
            <a:off x="2308964" y="1796896"/>
            <a:ext cx="228600" cy="2732865"/>
          </a:xfrm>
          <a:prstGeom prst="leftBrace">
            <a:avLst>
              <a:gd name="adj1" fmla="val 75000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56" name="TextBox 55"/>
          <p:cNvSpPr txBox="1"/>
          <p:nvPr/>
        </p:nvSpPr>
        <p:spPr>
          <a:xfrm>
            <a:off x="3058434" y="1049177"/>
            <a:ext cx="394361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b="1" i="1" dirty="0">
                <a:latin typeface="Calibri" pitchFamily="34" charset="0"/>
              </a:rPr>
              <a:t>A</a:t>
            </a:r>
            <a:r>
              <a:rPr lang="en-US" sz="2000" dirty="0">
                <a:latin typeface="Calibri" pitchFamily="34" charset="0"/>
              </a:rPr>
              <a:t> blocks per set (associativity)</a:t>
            </a:r>
          </a:p>
        </p:txBody>
      </p:sp>
      <p:sp>
        <p:nvSpPr>
          <p:cNvPr id="57" name="TextBox 56"/>
          <p:cNvSpPr txBox="1"/>
          <p:nvPr/>
        </p:nvSpPr>
        <p:spPr>
          <a:xfrm>
            <a:off x="675041" y="2423030"/>
            <a:ext cx="1239698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K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s</a:t>
            </a:r>
            <a:r>
              <a:rPr lang="en-US" sz="2000" dirty="0">
                <a:latin typeface="Calibri" pitchFamily="34" charset="0"/>
              </a:rPr>
              <a:t> sets</a:t>
            </a:r>
          </a:p>
        </p:txBody>
      </p:sp>
      <p:cxnSp>
        <p:nvCxnSpPr>
          <p:cNvPr id="59" name="Straight Connector 58"/>
          <p:cNvCxnSpPr/>
          <p:nvPr/>
        </p:nvCxnSpPr>
        <p:spPr bwMode="auto">
          <a:xfrm>
            <a:off x="7325364" y="4096654"/>
            <a:ext cx="609600" cy="1588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1" name="TextBox 60"/>
          <p:cNvSpPr txBox="1"/>
          <p:nvPr/>
        </p:nvSpPr>
        <p:spPr>
          <a:xfrm>
            <a:off x="7910198" y="3815878"/>
            <a:ext cx="115903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set</a:t>
            </a:r>
          </a:p>
        </p:txBody>
      </p:sp>
      <p:grpSp>
        <p:nvGrpSpPr>
          <p:cNvPr id="4" name="Group 80"/>
          <p:cNvGrpSpPr/>
          <p:nvPr/>
        </p:nvGrpSpPr>
        <p:grpSpPr>
          <a:xfrm>
            <a:off x="2689964" y="2376843"/>
            <a:ext cx="4648200" cy="492484"/>
            <a:chOff x="1637766" y="1995289"/>
            <a:chExt cx="4648200" cy="492484"/>
          </a:xfrm>
        </p:grpSpPr>
        <p:sp>
          <p:nvSpPr>
            <p:cNvPr id="82" name="Rectangle 81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3" name="Rectangle 82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4" name="Rectangle 83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86" name="Straight Connector 85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85" name="Rectangle 84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5" name="Group 86"/>
          <p:cNvGrpSpPr/>
          <p:nvPr/>
        </p:nvGrpSpPr>
        <p:grpSpPr>
          <a:xfrm>
            <a:off x="2689964" y="2951159"/>
            <a:ext cx="4648200" cy="492484"/>
            <a:chOff x="1637766" y="1995289"/>
            <a:chExt cx="4648200" cy="492484"/>
          </a:xfrm>
        </p:grpSpPr>
        <p:sp>
          <p:nvSpPr>
            <p:cNvPr id="88" name="Rectangle 87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89" name="Rectangle 88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0" name="Rectangle 89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2" name="Straight Connector 91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1" name="Rectangle 90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grpSp>
        <p:nvGrpSpPr>
          <p:cNvPr id="6" name="Group 92"/>
          <p:cNvGrpSpPr/>
          <p:nvPr/>
        </p:nvGrpSpPr>
        <p:grpSpPr>
          <a:xfrm>
            <a:off x="2689964" y="4017959"/>
            <a:ext cx="4648200" cy="492484"/>
            <a:chOff x="1637766" y="1995289"/>
            <a:chExt cx="4648200" cy="492484"/>
          </a:xfrm>
        </p:grpSpPr>
        <p:sp>
          <p:nvSpPr>
            <p:cNvPr id="94" name="Rectangle 93"/>
            <p:cNvSpPr/>
            <p:nvPr/>
          </p:nvSpPr>
          <p:spPr bwMode="auto">
            <a:xfrm>
              <a:off x="1637766" y="1995289"/>
              <a:ext cx="4648200" cy="492484"/>
            </a:xfrm>
            <a:prstGeom prst="rect">
              <a:avLst/>
            </a:prstGeom>
            <a:solidFill>
              <a:schemeClr val="accent1">
                <a:lumMod val="20000"/>
                <a:lumOff val="80000"/>
              </a:schemeClr>
            </a:solidFill>
            <a:ln w="28575" cap="flat" cmpd="sng" algn="ctr">
              <a:noFill/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5" name="Rectangle 94"/>
            <p:cNvSpPr/>
            <p:nvPr/>
          </p:nvSpPr>
          <p:spPr bwMode="auto">
            <a:xfrm>
              <a:off x="1784795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sp>
          <p:nvSpPr>
            <p:cNvPr id="96" name="Rectangle 95"/>
            <p:cNvSpPr/>
            <p:nvPr/>
          </p:nvSpPr>
          <p:spPr bwMode="auto">
            <a:xfrm>
              <a:off x="3048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  <p:cxnSp>
          <p:nvCxnSpPr>
            <p:cNvPr id="98" name="Straight Connector 97"/>
            <p:cNvCxnSpPr/>
            <p:nvPr/>
          </p:nvCxnSpPr>
          <p:spPr bwMode="auto">
            <a:xfrm>
              <a:off x="4349839" y="2254873"/>
              <a:ext cx="609600" cy="1588"/>
            </a:xfrm>
            <a:prstGeom prst="line">
              <a:avLst/>
            </a:prstGeom>
            <a:noFill/>
            <a:ln w="76200" cap="rnd" cmpd="sng" algn="ctr">
              <a:solidFill>
                <a:schemeClr val="tx1"/>
              </a:solidFill>
              <a:prstDash val="sysDot"/>
              <a:round/>
              <a:headEnd type="none" w="med" len="med"/>
              <a:tailEnd type="none" w="med" len="med"/>
            </a:ln>
            <a:effectLst/>
          </p:spPr>
        </p:cxnSp>
        <p:sp>
          <p:nvSpPr>
            <p:cNvPr id="97" name="Rectangle 96"/>
            <p:cNvSpPr/>
            <p:nvPr/>
          </p:nvSpPr>
          <p:spPr bwMode="auto">
            <a:xfrm>
              <a:off x="4953000" y="2090806"/>
              <a:ext cx="1187005" cy="312370"/>
            </a:xfrm>
            <a:prstGeom prst="rect">
              <a:avLst/>
            </a:prstGeom>
            <a:solidFill>
              <a:schemeClr val="accent2">
                <a:lumMod val="40000"/>
                <a:lumOff val="60000"/>
              </a:schemeClr>
            </a:solidFill>
            <a:ln w="28575" cap="flat" cmpd="sng" algn="ctr">
              <a:solidFill>
                <a:schemeClr val="tx1"/>
              </a:solidFill>
              <a:prstDash val="solid"/>
              <a:round/>
              <a:headEnd type="none" w="med" len="med"/>
              <a:tailEnd type="triangle" w="med" len="med"/>
            </a:ln>
            <a:effectLst/>
          </p:spPr>
          <p:txBody>
            <a:bodyPr vert="horz" wrap="square" lIns="91440" tIns="45720" rIns="91440" bIns="45720" numCol="1" rtlCol="0" anchor="ctr" anchorCtr="1" compatLnSpc="1">
              <a:prstTxWarp prst="textNoShape">
                <a:avLst/>
              </a:prstTxWarp>
            </a:bodyPr>
            <a:lstStyle/>
            <a:p>
              <a:pPr algn="ctr" eaLnBrk="0" fontAlgn="base" hangingPunct="0">
                <a:spcBef>
                  <a:spcPct val="0"/>
                </a:spcBef>
                <a:spcAft>
                  <a:spcPct val="0"/>
                </a:spcAft>
              </a:pPr>
              <a:endParaRPr lang="en-US" dirty="0">
                <a:latin typeface="Calibri" pitchFamily="34" charset="0"/>
              </a:endParaRPr>
            </a:p>
          </p:txBody>
        </p:sp>
      </p:grpSp>
      <p:sp>
        <p:nvSpPr>
          <p:cNvPr id="99" name="Trapezoid 98"/>
          <p:cNvSpPr/>
          <p:nvPr/>
        </p:nvSpPr>
        <p:spPr bwMode="auto">
          <a:xfrm>
            <a:off x="2931789" y="4438725"/>
            <a:ext cx="3523449" cy="489394"/>
          </a:xfrm>
          <a:prstGeom prst="trapezoid">
            <a:avLst>
              <a:gd name="adj" fmla="val 234881"/>
            </a:avLst>
          </a:prstGeom>
          <a:noFill/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dirty="0">
              <a:latin typeface="Calibri" pitchFamily="34" charset="0"/>
            </a:endParaRPr>
          </a:p>
        </p:txBody>
      </p:sp>
      <p:sp>
        <p:nvSpPr>
          <p:cNvPr id="64" name="Rectangle 63"/>
          <p:cNvSpPr/>
          <p:nvPr/>
        </p:nvSpPr>
        <p:spPr bwMode="auto">
          <a:xfrm>
            <a:off x="2931789" y="4941156"/>
            <a:ext cx="3523449" cy="5334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squar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sp>
        <p:nvSpPr>
          <p:cNvPr id="65" name="Rectangle 64"/>
          <p:cNvSpPr/>
          <p:nvPr/>
        </p:nvSpPr>
        <p:spPr bwMode="auto">
          <a:xfrm>
            <a:off x="4430033" y="5055456"/>
            <a:ext cx="437537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B-1</a:t>
            </a:r>
          </a:p>
        </p:txBody>
      </p:sp>
      <p:sp>
        <p:nvSpPr>
          <p:cNvPr id="66" name="Rectangle 65"/>
          <p:cNvSpPr/>
          <p:nvPr/>
        </p:nvSpPr>
        <p:spPr bwMode="auto">
          <a:xfrm>
            <a:off x="5509365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2</a:t>
            </a:r>
          </a:p>
        </p:txBody>
      </p:sp>
      <p:sp>
        <p:nvSpPr>
          <p:cNvPr id="67" name="Rectangle 66"/>
          <p:cNvSpPr/>
          <p:nvPr/>
        </p:nvSpPr>
        <p:spPr bwMode="auto">
          <a:xfrm>
            <a:off x="5770160" y="5055456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1</a:t>
            </a:r>
          </a:p>
        </p:txBody>
      </p:sp>
      <p:sp>
        <p:nvSpPr>
          <p:cNvPr id="68" name="Rectangle 67"/>
          <p:cNvSpPr/>
          <p:nvPr/>
        </p:nvSpPr>
        <p:spPr bwMode="auto">
          <a:xfrm>
            <a:off x="6042764" y="5055456"/>
            <a:ext cx="292268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0</a:t>
            </a:r>
          </a:p>
        </p:txBody>
      </p:sp>
      <p:sp>
        <p:nvSpPr>
          <p:cNvPr id="69" name="Rectangle 68"/>
          <p:cNvSpPr/>
          <p:nvPr/>
        </p:nvSpPr>
        <p:spPr bwMode="auto">
          <a:xfrm>
            <a:off x="4867570" y="5055456"/>
            <a:ext cx="6417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sz="1600" dirty="0">
              <a:latin typeface="Calibri" pitchFamily="34" charset="0"/>
            </a:endParaRPr>
          </a:p>
        </p:txBody>
      </p:sp>
      <p:cxnSp>
        <p:nvCxnSpPr>
          <p:cNvPr id="70" name="Straight Connector 69"/>
          <p:cNvCxnSpPr/>
          <p:nvPr/>
        </p:nvCxnSpPr>
        <p:spPr bwMode="auto">
          <a:xfrm>
            <a:off x="4975964" y="5207062"/>
            <a:ext cx="457200" cy="1588"/>
          </a:xfrm>
          <a:prstGeom prst="line">
            <a:avLst/>
          </a:prstGeom>
          <a:noFill/>
          <a:ln w="38100" cap="rnd" cmpd="sng" algn="ctr">
            <a:solidFill>
              <a:schemeClr val="tx1"/>
            </a:solidFill>
            <a:prstDash val="sysDot"/>
            <a:round/>
            <a:headEnd type="none" w="med" len="med"/>
            <a:tailEnd type="none" w="med" len="med"/>
          </a:ln>
          <a:effectLst/>
        </p:spPr>
      </p:cxnSp>
      <p:sp>
        <p:nvSpPr>
          <p:cNvPr id="72" name="Rectangle 71"/>
          <p:cNvSpPr/>
          <p:nvPr/>
        </p:nvSpPr>
        <p:spPr bwMode="auto">
          <a:xfrm>
            <a:off x="3527443" y="5055456"/>
            <a:ext cx="71799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tag</a:t>
            </a:r>
          </a:p>
        </p:txBody>
      </p:sp>
      <p:sp>
        <p:nvSpPr>
          <p:cNvPr id="73" name="Rectangle 72"/>
          <p:cNvSpPr/>
          <p:nvPr/>
        </p:nvSpPr>
        <p:spPr bwMode="auto">
          <a:xfrm>
            <a:off x="3058433" y="5067800"/>
            <a:ext cx="272605" cy="304800"/>
          </a:xfrm>
          <a:prstGeom prst="rect">
            <a:avLst/>
          </a:prstGeom>
          <a:solidFill>
            <a:schemeClr val="bg1"/>
          </a:solidFill>
          <a:ln w="28575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  <p:txBody>
          <a:bodyPr vert="horz" wrap="none" lIns="91440" tIns="45720" rIns="91440" bIns="45720" numCol="1" rtlCol="0" anchor="ctr" anchorCtr="1" compatLnSpc="1">
            <a:prstTxWarp prst="textNoShape">
              <a:avLst/>
            </a:prstTxWarp>
            <a:noAutofit/>
          </a:bodyPr>
          <a:lstStyle/>
          <a:p>
            <a:pPr algn="ctr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sz="1600" dirty="0">
                <a:latin typeface="Calibri" pitchFamily="34" charset="0"/>
              </a:rPr>
              <a:t>v</a:t>
            </a:r>
          </a:p>
        </p:txBody>
      </p:sp>
      <p:sp>
        <p:nvSpPr>
          <p:cNvPr id="77" name="AutoShape 16"/>
          <p:cNvSpPr>
            <a:spLocks/>
          </p:cNvSpPr>
          <p:nvPr/>
        </p:nvSpPr>
        <p:spPr bwMode="auto">
          <a:xfrm rot="16200000" flipV="1">
            <a:off x="5281109" y="4699145"/>
            <a:ext cx="228600" cy="1905000"/>
          </a:xfrm>
          <a:prstGeom prst="leftBrace">
            <a:avLst>
              <a:gd name="adj1" fmla="val 136972"/>
              <a:gd name="adj2" fmla="val 50000"/>
            </a:avLst>
          </a:prstGeom>
          <a:noFill/>
          <a:ln w="25400">
            <a:solidFill>
              <a:schemeClr val="tx1"/>
            </a:solidFill>
            <a:round/>
            <a:headEnd/>
            <a:tailEnd/>
          </a:ln>
          <a:effectLst/>
        </p:spPr>
        <p:txBody>
          <a:bodyPr wrap="none" anchor="ctr"/>
          <a:lstStyle/>
          <a:p>
            <a:endParaRPr lang="en-US" dirty="0">
              <a:latin typeface="Calibri" pitchFamily="34" charset="0"/>
            </a:endParaRPr>
          </a:p>
        </p:txBody>
      </p:sp>
      <p:sp>
        <p:nvSpPr>
          <p:cNvPr id="78" name="TextBox 77"/>
          <p:cNvSpPr txBox="1"/>
          <p:nvPr/>
        </p:nvSpPr>
        <p:spPr>
          <a:xfrm>
            <a:off x="4659206" y="5751621"/>
            <a:ext cx="4180183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b="1" i="1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= 2</a:t>
            </a:r>
            <a:r>
              <a:rPr lang="en-US" sz="2000" baseline="30000" dirty="0">
                <a:latin typeface="Calibri" pitchFamily="34" charset="0"/>
              </a:rPr>
              <a:t>b</a:t>
            </a:r>
            <a:r>
              <a:rPr lang="en-US" sz="2000" dirty="0">
                <a:latin typeface="Calibri" pitchFamily="34" charset="0"/>
              </a:rPr>
              <a:t> bytes per cache block (the data)</a:t>
            </a:r>
          </a:p>
        </p:txBody>
      </p:sp>
      <p:sp>
        <p:nvSpPr>
          <p:cNvPr id="100" name="TextBox 99"/>
          <p:cNvSpPr txBox="1"/>
          <p:nvPr/>
        </p:nvSpPr>
        <p:spPr>
          <a:xfrm>
            <a:off x="8080322" y="1706535"/>
            <a:ext cx="3059299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i="1" dirty="0">
                <a:solidFill>
                  <a:srgbClr val="C00000"/>
                </a:solidFill>
                <a:latin typeface="Calibri" pitchFamily="34" charset="0"/>
              </a:rPr>
              <a:t>Cache size:</a:t>
            </a:r>
          </a:p>
          <a:p>
            <a:r>
              <a:rPr lang="en-US" sz="2400" i="1" dirty="0">
                <a:latin typeface="Calibri" pitchFamily="34" charset="0"/>
              </a:rPr>
              <a:t>C = K x A x B data bytes</a:t>
            </a:r>
          </a:p>
        </p:txBody>
      </p:sp>
      <p:sp>
        <p:nvSpPr>
          <p:cNvPr id="53" name="TextBox 52"/>
          <p:cNvSpPr txBox="1"/>
          <p:nvPr/>
        </p:nvSpPr>
        <p:spPr>
          <a:xfrm>
            <a:off x="1451339" y="5020145"/>
            <a:ext cx="977575" cy="4001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valid</a:t>
            </a:r>
            <a:r>
              <a:rPr lang="en-US" dirty="0">
                <a:latin typeface="Calibri" pitchFamily="34" charset="0"/>
              </a:rPr>
              <a:t> bit</a:t>
            </a:r>
          </a:p>
        </p:txBody>
      </p:sp>
      <p:cxnSp>
        <p:nvCxnSpPr>
          <p:cNvPr id="55" name="Straight Connector 54"/>
          <p:cNvCxnSpPr>
            <a:cxnSpLocks/>
          </p:cNvCxnSpPr>
          <p:nvPr/>
        </p:nvCxnSpPr>
        <p:spPr bwMode="auto">
          <a:xfrm>
            <a:off x="2423264" y="5220200"/>
            <a:ext cx="634996" cy="0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  <p:cxnSp>
        <p:nvCxnSpPr>
          <p:cNvPr id="62" name="Straight Connector 61"/>
          <p:cNvCxnSpPr/>
          <p:nvPr/>
        </p:nvCxnSpPr>
        <p:spPr bwMode="auto">
          <a:xfrm>
            <a:off x="7180394" y="4371065"/>
            <a:ext cx="449771" cy="4242"/>
          </a:xfrm>
          <a:prstGeom prst="line">
            <a:avLst/>
          </a:prstGeom>
          <a:noFill/>
          <a:ln w="38100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</p:spPr>
      </p:cxnSp>
      <p:sp>
        <p:nvSpPr>
          <p:cNvPr id="63" name="TextBox 62"/>
          <p:cNvSpPr txBox="1"/>
          <p:nvPr/>
        </p:nvSpPr>
        <p:spPr>
          <a:xfrm>
            <a:off x="7634568" y="4160665"/>
            <a:ext cx="1800429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cache block</a:t>
            </a:r>
          </a:p>
          <a:p>
            <a:r>
              <a:rPr lang="en-US" sz="2000" dirty="0">
                <a:latin typeface="Calibri" pitchFamily="34" charset="0"/>
              </a:rPr>
              <a:t>(aka cache line)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D8BE5AA-5FAC-DD40-BF8B-141FAB4536C5}"/>
              </a:ext>
            </a:extLst>
          </p:cNvPr>
          <p:cNvSpPr txBox="1"/>
          <p:nvPr/>
        </p:nvSpPr>
        <p:spPr>
          <a:xfrm>
            <a:off x="637297" y="2874535"/>
            <a:ext cx="1785967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Set ≈ column from last time.</a:t>
            </a:r>
          </a:p>
          <a:p>
            <a:r>
              <a:rPr lang="en-US" sz="2000" dirty="0">
                <a:latin typeface="Calibri" pitchFamily="34" charset="0"/>
              </a:rPr>
              <a:t>Specific data can go in only one set!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3967534-3A8F-4D20-A123-9C8979FFA2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1846567B-420D-4785-9362-F97B64D41C7B}"/>
              </a:ext>
            </a:extLst>
          </p:cNvPr>
          <p:cNvSpPr txBox="1"/>
          <p:nvPr/>
        </p:nvSpPr>
        <p:spPr>
          <a:xfrm>
            <a:off x="1176178" y="5701361"/>
            <a:ext cx="2797927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Calibri" pitchFamily="34" charset="0"/>
              </a:rPr>
              <a:t>tag identifies which data is in this cache block</a:t>
            </a:r>
            <a:endParaRPr lang="en-US" dirty="0">
              <a:latin typeface="Calibri" pitchFamily="34" charset="0"/>
            </a:endParaRPr>
          </a:p>
        </p:txBody>
      </p:sp>
      <p:cxnSp>
        <p:nvCxnSpPr>
          <p:cNvPr id="60" name="Straight Connector 59">
            <a:extLst>
              <a:ext uri="{FF2B5EF4-FFF2-40B4-BE49-F238E27FC236}">
                <a16:creationId xmlns:a16="http://schemas.microsoft.com/office/drawing/2014/main" id="{82633D06-42FD-4864-AC28-8DB1EC4B3F95}"/>
              </a:ext>
            </a:extLst>
          </p:cNvPr>
          <p:cNvCxnSpPr>
            <a:cxnSpLocks/>
          </p:cNvCxnSpPr>
          <p:nvPr/>
        </p:nvCxnSpPr>
        <p:spPr bwMode="auto">
          <a:xfrm flipV="1">
            <a:off x="3900313" y="5509045"/>
            <a:ext cx="0" cy="478396"/>
          </a:xfrm>
          <a:prstGeom prst="line">
            <a:avLst/>
          </a:prstGeom>
          <a:noFill/>
          <a:ln w="63500" cap="flat" cmpd="sng" algn="ctr">
            <a:solidFill>
              <a:schemeClr val="tx1"/>
            </a:solidFill>
            <a:prstDash val="solid"/>
            <a:round/>
            <a:headEnd type="none" w="med" len="med"/>
            <a:tailEnd type="triangle" w="med" len="med"/>
          </a:ln>
          <a:effectLst/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8" grpId="0" animBg="1"/>
      <p:bldP spid="54" grpId="0" animBg="1"/>
      <p:bldP spid="56" grpId="0"/>
      <p:bldP spid="57" grpId="0"/>
      <p:bldP spid="61" grpId="0"/>
      <p:bldP spid="99" grpId="0" animBg="1"/>
      <p:bldP spid="72" grpId="0" animBg="1"/>
      <p:bldP spid="73" grpId="0" animBg="1"/>
      <p:bldP spid="100" grpId="0"/>
      <p:bldP spid="53" grpId="0"/>
      <p:bldP spid="63" grpId="0"/>
      <p:bldP spid="58" grpId="0"/>
    </p:bldLst>
  </p:timing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e346_template.potx" id="{01D7DB3A-C6B7-43B3-8B0D-AE4B5EAE26AA}" vid="{73879976-79F9-4556-B0E5-A15670A283A8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cs213_template</Template>
  <TotalTime>458</TotalTime>
  <Words>3878</Words>
  <Application>Microsoft Office PowerPoint</Application>
  <PresentationFormat>Widescreen</PresentationFormat>
  <Paragraphs>1108</Paragraphs>
  <Slides>47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47</vt:i4>
      </vt:variant>
    </vt:vector>
  </HeadingPairs>
  <TitlesOfParts>
    <vt:vector size="53" baseType="lpstr">
      <vt:lpstr>Arial</vt:lpstr>
      <vt:lpstr>Calibri</vt:lpstr>
      <vt:lpstr>Courier New</vt:lpstr>
      <vt:lpstr>Tahoma</vt:lpstr>
      <vt:lpstr>Wingdings</vt:lpstr>
      <vt:lpstr>Class Slides</vt:lpstr>
      <vt:lpstr>Lecture 13 Cache Memories</vt:lpstr>
      <vt:lpstr>Announcements</vt:lpstr>
      <vt:lpstr>Today’s Goals</vt:lpstr>
      <vt:lpstr>Outline</vt:lpstr>
      <vt:lpstr>Caching speeds up code</vt:lpstr>
      <vt:lpstr>Cache memories</vt:lpstr>
      <vt:lpstr>How You Probably Thought a Memory Access Worked</vt:lpstr>
      <vt:lpstr>How a Memory Access Actually Works</vt:lpstr>
      <vt:lpstr>General Cache Organization (S, A, B)</vt:lpstr>
      <vt:lpstr>Cache Access</vt:lpstr>
      <vt:lpstr>Cache Read (1): Locate Set</vt:lpstr>
      <vt:lpstr>Cache Read (2): Tag Match + Valid</vt:lpstr>
      <vt:lpstr>Cache Read (3): Block Offset</vt:lpstr>
      <vt:lpstr>Example: 128 sets, 64 bytes per block</vt:lpstr>
      <vt:lpstr>Cache access overview</vt:lpstr>
      <vt:lpstr>What about writes?</vt:lpstr>
      <vt:lpstr>Write configurations</vt:lpstr>
      <vt:lpstr>Break + Question</vt:lpstr>
      <vt:lpstr>Break + Question</vt:lpstr>
      <vt:lpstr>Outline</vt:lpstr>
      <vt:lpstr>Cache memory associativity</vt:lpstr>
      <vt:lpstr>Associativity choices</vt:lpstr>
      <vt:lpstr>Direct-mapped cache (associativity = 1)</vt:lpstr>
      <vt:lpstr>Direct-mapped cache (associativity = 1)</vt:lpstr>
      <vt:lpstr>Direct-mapped cache (associativity = 1)</vt:lpstr>
      <vt:lpstr>Direct-mapped cache (associativity = 1)</vt:lpstr>
      <vt:lpstr>Direct-mapped cache simulation</vt:lpstr>
      <vt:lpstr>What are the types of each miss here?</vt:lpstr>
      <vt:lpstr>Pause for questions on direct-mapped caches</vt:lpstr>
      <vt:lpstr>Associativity choices</vt:lpstr>
      <vt:lpstr>2-way set-associative cache (associativity = 2)</vt:lpstr>
      <vt:lpstr>2-way set-associative cache (associativity = 2)</vt:lpstr>
      <vt:lpstr>2-way set-associative cache (associativity = 2)</vt:lpstr>
      <vt:lpstr>2-way set-associative cache simulation</vt:lpstr>
      <vt:lpstr>Pause for questions on set-associative caches</vt:lpstr>
      <vt:lpstr>Fully-associative caches</vt:lpstr>
      <vt:lpstr>Break + Question</vt:lpstr>
      <vt:lpstr>Break + Question</vt:lpstr>
      <vt:lpstr>Break + Question</vt:lpstr>
      <vt:lpstr>Break + Question</vt:lpstr>
      <vt:lpstr>Associativity Pros and Cons</vt:lpstr>
      <vt:lpstr>Intel Core i7 Cache Hierarchy</vt:lpstr>
      <vt:lpstr>Outline</vt:lpstr>
      <vt:lpstr>Cache Performance Metrics</vt:lpstr>
      <vt:lpstr>Let’s think about those numbers</vt:lpstr>
      <vt:lpstr>Average Memory Access Time (AMAT)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Cache Memories</dc:title>
  <dc:creator>Branden Ghena</dc:creator>
  <cp:lastModifiedBy>Branden Ghena</cp:lastModifiedBy>
  <cp:revision>47</cp:revision>
  <dcterms:created xsi:type="dcterms:W3CDTF">2021-05-18T14:05:21Z</dcterms:created>
  <dcterms:modified xsi:type="dcterms:W3CDTF">2022-02-17T15:13:23Z</dcterms:modified>
</cp:coreProperties>
</file>