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2"/>
  </p:notesMasterIdLst>
  <p:sldIdLst>
    <p:sldId id="256" r:id="rId2"/>
    <p:sldId id="1561" r:id="rId3"/>
    <p:sldId id="1563" r:id="rId4"/>
    <p:sldId id="264" r:id="rId5"/>
    <p:sldId id="348" r:id="rId6"/>
    <p:sldId id="1488" r:id="rId7"/>
    <p:sldId id="1490" r:id="rId8"/>
    <p:sldId id="1491" r:id="rId9"/>
    <p:sldId id="1492" r:id="rId10"/>
    <p:sldId id="1493" r:id="rId11"/>
    <p:sldId id="1523" r:id="rId12"/>
    <p:sldId id="1533" r:id="rId13"/>
    <p:sldId id="1557" r:id="rId14"/>
    <p:sldId id="1539" r:id="rId15"/>
    <p:sldId id="1547" r:id="rId16"/>
    <p:sldId id="1535" r:id="rId17"/>
    <p:sldId id="1550" r:id="rId18"/>
    <p:sldId id="1549" r:id="rId19"/>
    <p:sldId id="1548" r:id="rId20"/>
    <p:sldId id="1552" r:id="rId21"/>
    <p:sldId id="1536" r:id="rId22"/>
    <p:sldId id="1553" r:id="rId23"/>
    <p:sldId id="1554" r:id="rId24"/>
    <p:sldId id="1562" r:id="rId25"/>
    <p:sldId id="1558" r:id="rId26"/>
    <p:sldId id="1543" r:id="rId27"/>
    <p:sldId id="1496" r:id="rId28"/>
    <p:sldId id="1497" r:id="rId29"/>
    <p:sldId id="1499" r:id="rId30"/>
    <p:sldId id="1524" r:id="rId31"/>
    <p:sldId id="1525" r:id="rId32"/>
    <p:sldId id="1526" r:id="rId33"/>
    <p:sldId id="1527" r:id="rId34"/>
    <p:sldId id="1528" r:id="rId35"/>
    <p:sldId id="1505" r:id="rId36"/>
    <p:sldId id="1506" r:id="rId37"/>
    <p:sldId id="1545" r:id="rId38"/>
    <p:sldId id="1544" r:id="rId39"/>
    <p:sldId id="1546" r:id="rId40"/>
    <p:sldId id="1559" r:id="rId41"/>
    <p:sldId id="1508" r:id="rId42"/>
    <p:sldId id="1509" r:id="rId43"/>
    <p:sldId id="1529" r:id="rId44"/>
    <p:sldId id="1541" r:id="rId45"/>
    <p:sldId id="1542" r:id="rId46"/>
    <p:sldId id="1511" r:id="rId47"/>
    <p:sldId id="1512" r:id="rId48"/>
    <p:sldId id="1513" r:id="rId49"/>
    <p:sldId id="1514" r:id="rId50"/>
    <p:sldId id="156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1561"/>
            <p14:sldId id="1563"/>
            <p14:sldId id="264"/>
          </p14:sldIdLst>
        </p14:section>
        <p14:section name="Memory Mountain" id="{B55B8E8C-5EAB-4A1E-A4E9-AE5E896E46FA}">
          <p14:sldIdLst>
            <p14:sldId id="348"/>
            <p14:sldId id="1488"/>
            <p14:sldId id="1490"/>
            <p14:sldId id="1491"/>
            <p14:sldId id="1492"/>
            <p14:sldId id="1493"/>
            <p14:sldId id="1523"/>
            <p14:sldId id="1533"/>
          </p14:sldIdLst>
        </p14:section>
        <p14:section name="First Section" id="{E887FD7B-EB5B-42C2-97C5-0C9A34B2FF13}">
          <p14:sldIdLst>
            <p14:sldId id="1557"/>
            <p14:sldId id="1539"/>
            <p14:sldId id="1547"/>
            <p14:sldId id="1535"/>
            <p14:sldId id="1550"/>
            <p14:sldId id="1549"/>
            <p14:sldId id="1548"/>
            <p14:sldId id="1552"/>
            <p14:sldId id="1536"/>
            <p14:sldId id="1553"/>
            <p14:sldId id="1554"/>
            <p14:sldId id="1562"/>
          </p14:sldIdLst>
        </p14:section>
        <p14:section name="Rearranging Matrix Math" id="{375C8AA7-52F2-43BA-8566-F37821D2D2CD}">
          <p14:sldIdLst>
            <p14:sldId id="1558"/>
            <p14:sldId id="1543"/>
            <p14:sldId id="1496"/>
            <p14:sldId id="1497"/>
            <p14:sldId id="1499"/>
            <p14:sldId id="1524"/>
            <p14:sldId id="1525"/>
            <p14:sldId id="1526"/>
            <p14:sldId id="1527"/>
            <p14:sldId id="1528"/>
            <p14:sldId id="1505"/>
            <p14:sldId id="1506"/>
            <p14:sldId id="1545"/>
            <p14:sldId id="1544"/>
            <p14:sldId id="1546"/>
          </p14:sldIdLst>
        </p14:section>
        <p14:section name="Matrix Math in Blocks" id="{552741AA-632A-46F9-86C2-1E4DCB50C22E}">
          <p14:sldIdLst>
            <p14:sldId id="1559"/>
            <p14:sldId id="1508"/>
            <p14:sldId id="1509"/>
            <p14:sldId id="1529"/>
            <p14:sldId id="1541"/>
            <p14:sldId id="1542"/>
            <p14:sldId id="1511"/>
            <p14:sldId id="1512"/>
            <p14:sldId id="1513"/>
            <p14:sldId id="1514"/>
          </p14:sldIdLst>
        </p14:section>
        <p14:section name="Wrapup" id="{29A7F866-9DA9-446B-8359-CE426CB89C7A}">
          <p14:sldIdLst>
            <p14:sldId id="15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roh:Downloads:corei7mountain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Macintosh%20HD:Users:droh:Downloads:corei7mountain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Macintosh%20HD:Users:droh:Downloads:corei7mountain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7-3F4D-8841-330C4B2E644A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7-3F4D-8841-330C4B2E644A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7-3F4D-8841-330C4B2E644A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97-3F4D-8841-330C4B2E644A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97-3F4D-8841-330C4B2E644A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97-3F4D-8841-330C4B2E644A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97-3F4D-8841-330C4B2E644A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97-3F4D-8841-330C4B2E644A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97-3F4D-8841-330C4B2E644A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97-3F4D-8841-330C4B2E644A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97-3F4D-8841-330C4B2E644A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E97-3F4D-8841-330C4B2E644A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97-3F4D-8841-330C4B2E644A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E97-3F4D-8841-330C4B2E644A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97-3F4D-8841-330C4B2E644A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E97-3F4D-8841-330C4B2E644A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1304480"/>
        <c:axId val="-103764784"/>
        <c:axId val="-446830784"/>
      </c:surface3DChart>
      <c:catAx>
        <c:axId val="-431304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0376478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1304480"/>
        <c:crosses val="autoZero"/>
        <c:crossBetween val="between"/>
      </c:valAx>
      <c:serAx>
        <c:axId val="-446830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3-8045-AC3E-6EFA9EC9CF9D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B3-8045-AC3E-6EFA9EC9CF9D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B3-8045-AC3E-6EFA9EC9CF9D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B3-8045-AC3E-6EFA9EC9CF9D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B3-8045-AC3E-6EFA9EC9CF9D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B3-8045-AC3E-6EFA9EC9CF9D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B3-8045-AC3E-6EFA9EC9CF9D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6B3-8045-AC3E-6EFA9EC9CF9D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B3-8045-AC3E-6EFA9EC9CF9D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6B3-8045-AC3E-6EFA9EC9CF9D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6B3-8045-AC3E-6EFA9EC9CF9D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6B3-8045-AC3E-6EFA9EC9CF9D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6B3-8045-AC3E-6EFA9EC9CF9D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6B3-8045-AC3E-6EFA9EC9CF9D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6B3-8045-AC3E-6EFA9EC9CF9D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6B3-8045-AC3E-6EFA9EC9CF9D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3088832"/>
        <c:axId val="-433680832"/>
        <c:axId val="-480985776"/>
      </c:surface3DChart>
      <c:catAx>
        <c:axId val="-433088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680832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43368083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088832"/>
        <c:crosses val="autoZero"/>
        <c:crossBetween val="between"/>
      </c:valAx>
      <c:serAx>
        <c:axId val="-48098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680832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D-AA42-958D-61CA906539F2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1D-AA42-958D-61CA906539F2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1D-AA42-958D-61CA906539F2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1D-AA42-958D-61CA906539F2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1D-AA42-958D-61CA906539F2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1D-AA42-958D-61CA906539F2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1D-AA42-958D-61CA906539F2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D1D-AA42-958D-61CA906539F2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1D-AA42-958D-61CA906539F2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D1D-AA42-958D-61CA906539F2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D1D-AA42-958D-61CA906539F2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D1D-AA42-958D-61CA906539F2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D1D-AA42-958D-61CA906539F2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D1D-AA42-958D-61CA906539F2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D1D-AA42-958D-61CA906539F2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D1D-AA42-958D-61CA906539F2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63312192"/>
        <c:axId val="-134285696"/>
        <c:axId val="-454591264"/>
      </c:surface3DChart>
      <c:catAx>
        <c:axId val="-463312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34285696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3428569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63312192"/>
        <c:crosses val="autoZero"/>
        <c:crossBetween val="between"/>
      </c:valAx>
      <c:serAx>
        <c:axId val="-454591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34285696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"/>
          <c:y val="3.9215686274509803E-2"/>
          <c:w val="0.832592592592592"/>
          <c:h val="0.83660130718954195"/>
        </c:manualLayout>
      </c:layout>
      <c:lineChart>
        <c:grouping val="standard"/>
        <c:varyColors val="0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4.1399999999999997</c:v>
                </c:pt>
                <c:pt idx="3">
                  <c:v>5.53</c:v>
                </c:pt>
                <c:pt idx="4">
                  <c:v>10.93</c:v>
                </c:pt>
                <c:pt idx="5">
                  <c:v>33.229999999999997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7-BE43-BC16-D34E148F8450}"/>
            </c:ext>
          </c:extLst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6.8199999999999976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</c:v>
                </c:pt>
                <c:pt idx="14">
                  <c:v>52.23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7-BE43-BC16-D34E148F8450}"/>
            </c:ext>
          </c:extLst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3.83</c:v>
                </c:pt>
                <c:pt idx="8">
                  <c:v>4.5999999999999996</c:v>
                </c:pt>
                <c:pt idx="9">
                  <c:v>7.74</c:v>
                </c:pt>
                <c:pt idx="10">
                  <c:v>11.71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7-BE43-BC16-D34E148F8450}"/>
            </c:ext>
          </c:extLst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4.6399999999999997</c:v>
                </c:pt>
                <c:pt idx="9">
                  <c:v>7.57</c:v>
                </c:pt>
                <c:pt idx="10">
                  <c:v>11.62</c:v>
                </c:pt>
                <c:pt idx="11">
                  <c:v>16.440000000000001</c:v>
                </c:pt>
                <c:pt idx="12">
                  <c:v>20.440000000000001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C7-BE43-BC16-D34E148F8450}"/>
            </c:ext>
          </c:extLst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5.3599999999999977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C7-BE43-BC16-D34E148F8450}"/>
            </c:ext>
          </c:extLst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BC7-BE43-BC16-D34E148F8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0429984"/>
        <c:axId val="-410499136"/>
      </c:lineChart>
      <c:catAx>
        <c:axId val="-41042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99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4104991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"/>
              <c:y val="0.17630978174708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2998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396"/>
          <c:y val="0.33986928104575198"/>
          <c:w val="6.9629629629629597E-2"/>
          <c:h val="0.23747276688453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"/>
          <c:y val="3.9215686274509803E-2"/>
          <c:w val="0.832592592592592"/>
          <c:h val="0.83660130718954195"/>
        </c:manualLayout>
      </c:layout>
      <c:lineChart>
        <c:grouping val="standard"/>
        <c:varyColors val="0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4.1399999999999997</c:v>
                </c:pt>
                <c:pt idx="3">
                  <c:v>5.53</c:v>
                </c:pt>
                <c:pt idx="4">
                  <c:v>10.93</c:v>
                </c:pt>
                <c:pt idx="5">
                  <c:v>33.229999999999997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7-BE43-BC16-D34E148F8450}"/>
            </c:ext>
          </c:extLst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6.8199999999999976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</c:v>
                </c:pt>
                <c:pt idx="14">
                  <c:v>52.23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7-BE43-BC16-D34E148F8450}"/>
            </c:ext>
          </c:extLst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3.83</c:v>
                </c:pt>
                <c:pt idx="8">
                  <c:v>4.5999999999999996</c:v>
                </c:pt>
                <c:pt idx="9">
                  <c:v>7.74</c:v>
                </c:pt>
                <c:pt idx="10">
                  <c:v>11.71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7-BE43-BC16-D34E148F8450}"/>
            </c:ext>
          </c:extLst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4.6399999999999997</c:v>
                </c:pt>
                <c:pt idx="9">
                  <c:v>7.57</c:v>
                </c:pt>
                <c:pt idx="10">
                  <c:v>11.62</c:v>
                </c:pt>
                <c:pt idx="11">
                  <c:v>16.440000000000001</c:v>
                </c:pt>
                <c:pt idx="12">
                  <c:v>20.440000000000001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C7-BE43-BC16-D34E148F8450}"/>
            </c:ext>
          </c:extLst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5.3599999999999977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C7-BE43-BC16-D34E148F8450}"/>
            </c:ext>
          </c:extLst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BC7-BE43-BC16-D34E148F8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0429984"/>
        <c:axId val="-410499136"/>
      </c:lineChart>
      <c:catAx>
        <c:axId val="-41042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99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4104991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"/>
              <c:y val="0.17630978174708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2998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396"/>
          <c:y val="0.33986928104575198"/>
          <c:w val="6.9629629629629597E-2"/>
          <c:h val="0.23747276688453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73772CF8-F0D9-1146-AFC2-6634874ACF9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C5B98FD6-5EB6-F14E-88B1-C69A7E90E99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1374CE02-0698-854E-82DB-FE3F8E62357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Approximate: nothing else in cache</a:t>
            </a:r>
          </a:p>
          <a:p>
            <a:r>
              <a:rPr lang="en-US" dirty="0"/>
              <a:t>Blue bits depend on replacement</a:t>
            </a:r>
            <a:r>
              <a:rPr lang="en-US" baseline="0" dirty="0"/>
              <a:t> policy; assume LRU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8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assume no conflict</a:t>
            </a:r>
            <a:r>
              <a:rPr lang="en-US" baseline="0" dirty="0"/>
              <a:t> misses; only capacity misses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DF1E10BE-C2B0-42C3-BB5A-AE38505ABA19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0F35-3AF3-4800-864B-31D583C4578E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BFA-1D30-423D-BEFD-69F441011390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FCDF-C44F-45B4-ADA8-9EB32A11721B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90B1-3EC9-4767-816C-82AD0B4FF60E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84B87F-461B-45AB-8E23-A98DA7441FF5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48AEDF-37E6-4854-B395-85CCBB391EBD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Cache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7" name="Freeform 6"/>
          <p:cNvSpPr/>
          <p:nvPr/>
        </p:nvSpPr>
        <p:spPr>
          <a:xfrm>
            <a:off x="3496980" y="3210850"/>
            <a:ext cx="886643" cy="1589450"/>
          </a:xfrm>
          <a:custGeom>
            <a:avLst/>
            <a:gdLst>
              <a:gd name="connsiteX0" fmla="*/ 0 w 886643"/>
              <a:gd name="connsiteY0" fmla="*/ 0 h 1589450"/>
              <a:gd name="connsiteX1" fmla="*/ 119817 w 886643"/>
              <a:gd name="connsiteY1" fmla="*/ 471244 h 1589450"/>
              <a:gd name="connsiteX2" fmla="*/ 303536 w 886643"/>
              <a:gd name="connsiteY2" fmla="*/ 902552 h 1589450"/>
              <a:gd name="connsiteX3" fmla="*/ 575120 w 886643"/>
              <a:gd name="connsiteY3" fmla="*/ 1301912 h 1589450"/>
              <a:gd name="connsiteX4" fmla="*/ 886643 w 886643"/>
              <a:gd name="connsiteY4" fmla="*/ 1589450 h 15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43" h="1589450">
                <a:moveTo>
                  <a:pt x="0" y="0"/>
                </a:moveTo>
                <a:cubicBezTo>
                  <a:pt x="34614" y="160409"/>
                  <a:pt x="69228" y="320819"/>
                  <a:pt x="119817" y="471244"/>
                </a:cubicBezTo>
                <a:cubicBezTo>
                  <a:pt x="170406" y="621669"/>
                  <a:pt x="227652" y="764107"/>
                  <a:pt x="303536" y="902552"/>
                </a:cubicBezTo>
                <a:cubicBezTo>
                  <a:pt x="379420" y="1040997"/>
                  <a:pt x="477936" y="1187429"/>
                  <a:pt x="575120" y="1301912"/>
                </a:cubicBezTo>
                <a:cubicBezTo>
                  <a:pt x="672304" y="1416395"/>
                  <a:pt x="779473" y="1502922"/>
                  <a:pt x="886643" y="1589450"/>
                </a:cubicBezTo>
              </a:path>
            </a:pathLst>
          </a:custGeom>
          <a:ln w="152400">
            <a:solidFill>
              <a:srgbClr val="FF0000"/>
            </a:solidFill>
            <a:tailEnd type="triangle" w="med" len="med"/>
          </a:ln>
          <a:effectLst>
            <a:outerShdw blurRad="50800" dist="38100" dir="108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1" y="4112328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Slopes of</a:t>
            </a:r>
          </a:p>
          <a:p>
            <a:pPr algn="ctr"/>
            <a:r>
              <a:rPr lang="en-US" i="1" dirty="0">
                <a:latin typeface="Calibri" pitchFamily="34" charset="0"/>
              </a:rPr>
              <a:t>spatial </a:t>
            </a:r>
          </a:p>
          <a:p>
            <a:pPr algn="ctr"/>
            <a:r>
              <a:rPr lang="en-US" i="1" dirty="0">
                <a:latin typeface="Calibri" pitchFamily="34" charset="0"/>
              </a:rPr>
              <a:t>locality</a:t>
            </a:r>
          </a:p>
        </p:txBody>
      </p:sp>
      <p:cxnSp>
        <p:nvCxnSpPr>
          <p:cNvPr id="12" name="Straight Arrow Connector 11"/>
          <p:cNvCxnSpPr>
            <a:stCxn id="16" idx="3"/>
          </p:cNvCxnSpPr>
          <p:nvPr/>
        </p:nvCxnSpPr>
        <p:spPr bwMode="auto">
          <a:xfrm flipV="1">
            <a:off x="2721879" y="3048001"/>
            <a:ext cx="2803302" cy="1525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Straight Arrow Connector 12"/>
          <p:cNvCxnSpPr>
            <a:stCxn id="16" idx="3"/>
          </p:cNvCxnSpPr>
          <p:nvPr/>
        </p:nvCxnSpPr>
        <p:spPr bwMode="auto">
          <a:xfrm flipV="1">
            <a:off x="2721879" y="3810001"/>
            <a:ext cx="2203802" cy="763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6" idx="3"/>
          </p:cNvCxnSpPr>
          <p:nvPr/>
        </p:nvCxnSpPr>
        <p:spPr bwMode="auto">
          <a:xfrm flipV="1">
            <a:off x="2721879" y="4419601"/>
            <a:ext cx="1060802" cy="1543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676401" y="5029200"/>
            <a:ext cx="1290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Throughput</a:t>
            </a:r>
          </a:p>
          <a:p>
            <a:r>
              <a:rPr lang="en-US" dirty="0">
                <a:latin typeface="Calibri" pitchFamily="34" charset="0"/>
              </a:rPr>
              <a:t>≈ inv. prop.</a:t>
            </a:r>
          </a:p>
          <a:p>
            <a:r>
              <a:rPr lang="en-US" dirty="0">
                <a:latin typeface="Calibri" pitchFamily="34" charset="0"/>
              </a:rPr>
              <a:t>to stride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AA0A-A152-4B0A-82E1-D2DEC5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d-cache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1" y="4112328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Slopes of</a:t>
            </a:r>
          </a:p>
          <a:p>
            <a:pPr algn="ctr"/>
            <a:r>
              <a:rPr lang="en-US" i="1" dirty="0">
                <a:latin typeface="Calibri" pitchFamily="34" charset="0"/>
              </a:rPr>
              <a:t>spatial </a:t>
            </a:r>
          </a:p>
          <a:p>
            <a:pPr algn="ctr"/>
            <a:r>
              <a:rPr lang="en-US" i="1" dirty="0">
                <a:latin typeface="Calibri" pitchFamily="34" charset="0"/>
              </a:rPr>
              <a:t>locality</a:t>
            </a:r>
          </a:p>
        </p:txBody>
      </p:sp>
      <p:sp>
        <p:nvSpPr>
          <p:cNvPr id="7" name="Freeform 6"/>
          <p:cNvSpPr/>
          <p:nvPr/>
        </p:nvSpPr>
        <p:spPr>
          <a:xfrm>
            <a:off x="3496980" y="3210850"/>
            <a:ext cx="886643" cy="1589450"/>
          </a:xfrm>
          <a:custGeom>
            <a:avLst/>
            <a:gdLst>
              <a:gd name="connsiteX0" fmla="*/ 0 w 886643"/>
              <a:gd name="connsiteY0" fmla="*/ 0 h 1589450"/>
              <a:gd name="connsiteX1" fmla="*/ 119817 w 886643"/>
              <a:gd name="connsiteY1" fmla="*/ 471244 h 1589450"/>
              <a:gd name="connsiteX2" fmla="*/ 303536 w 886643"/>
              <a:gd name="connsiteY2" fmla="*/ 902552 h 1589450"/>
              <a:gd name="connsiteX3" fmla="*/ 575120 w 886643"/>
              <a:gd name="connsiteY3" fmla="*/ 1301912 h 1589450"/>
              <a:gd name="connsiteX4" fmla="*/ 886643 w 886643"/>
              <a:gd name="connsiteY4" fmla="*/ 1589450 h 15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43" h="1589450">
                <a:moveTo>
                  <a:pt x="0" y="0"/>
                </a:moveTo>
                <a:cubicBezTo>
                  <a:pt x="34614" y="160409"/>
                  <a:pt x="69228" y="320819"/>
                  <a:pt x="119817" y="471244"/>
                </a:cubicBezTo>
                <a:cubicBezTo>
                  <a:pt x="170406" y="621669"/>
                  <a:pt x="227652" y="764107"/>
                  <a:pt x="303536" y="902552"/>
                </a:cubicBezTo>
                <a:cubicBezTo>
                  <a:pt x="379420" y="1040997"/>
                  <a:pt x="477936" y="1187429"/>
                  <a:pt x="575120" y="1301912"/>
                </a:cubicBezTo>
                <a:cubicBezTo>
                  <a:pt x="672304" y="1416395"/>
                  <a:pt x="779473" y="1502922"/>
                  <a:pt x="886643" y="1589450"/>
                </a:cubicBezTo>
              </a:path>
            </a:pathLst>
          </a:custGeom>
          <a:ln w="152400">
            <a:solidFill>
              <a:srgbClr val="FF0000"/>
            </a:solidFill>
            <a:tailEnd type="triangle" w="med" len="med"/>
          </a:ln>
          <a:effectLst>
            <a:outerShdw blurRad="50800" dist="38100" dir="108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 flipV="1">
            <a:off x="2721879" y="3048001"/>
            <a:ext cx="2803302" cy="1525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 flipV="1">
            <a:off x="2721879" y="3810001"/>
            <a:ext cx="2203802" cy="763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6" idx="3"/>
          </p:cNvCxnSpPr>
          <p:nvPr/>
        </p:nvCxnSpPr>
        <p:spPr bwMode="auto">
          <a:xfrm flipV="1">
            <a:off x="2721879" y="4419601"/>
            <a:ext cx="1060802" cy="1543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183407" y="3341398"/>
            <a:ext cx="117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Ridges of  </a:t>
            </a:r>
          </a:p>
          <a:p>
            <a:pPr algn="ctr"/>
            <a:r>
              <a:rPr lang="en-US" i="1" dirty="0">
                <a:latin typeface="Calibri" pitchFamily="34" charset="0"/>
              </a:rPr>
              <a:t>Temporal</a:t>
            </a:r>
          </a:p>
          <a:p>
            <a:pPr algn="ctr"/>
            <a:r>
              <a:rPr lang="en-US" i="1" dirty="0">
                <a:latin typeface="Calibri" pitchFamily="34" charset="0"/>
              </a:rPr>
              <a:t> locality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838296" y="1653636"/>
            <a:ext cx="426482" cy="3380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L1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96646" y="3276601"/>
            <a:ext cx="417909" cy="3380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L2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5228888" y="5045844"/>
            <a:ext cx="647224" cy="34392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600">
                <a:solidFill>
                  <a:srgbClr val="000000"/>
                </a:solidFill>
                <a:latin typeface="Helvetica"/>
              </a:rPr>
              <a:t>Mem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5936208" y="4003844"/>
            <a:ext cx="410368" cy="335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L3</a:t>
            </a:r>
          </a:p>
        </p:txBody>
      </p:sp>
      <p:sp>
        <p:nvSpPr>
          <p:cNvPr id="20" name="Freeform 19"/>
          <p:cNvSpPr/>
          <p:nvPr/>
        </p:nvSpPr>
        <p:spPr>
          <a:xfrm>
            <a:off x="5965201" y="1936885"/>
            <a:ext cx="1573591" cy="3622198"/>
          </a:xfrm>
          <a:custGeom>
            <a:avLst/>
            <a:gdLst>
              <a:gd name="connsiteX0" fmla="*/ 1573591 w 1573591"/>
              <a:gd name="connsiteY0" fmla="*/ 211669 h 3622198"/>
              <a:gd name="connsiteX1" fmla="*/ 1397860 w 1573591"/>
              <a:gd name="connsiteY1" fmla="*/ 123810 h 3622198"/>
              <a:gd name="connsiteX2" fmla="*/ 1222129 w 1573591"/>
              <a:gd name="connsiteY2" fmla="*/ 1681312 h 3622198"/>
              <a:gd name="connsiteX3" fmla="*/ 1086337 w 1573591"/>
              <a:gd name="connsiteY3" fmla="*/ 1745209 h 3622198"/>
              <a:gd name="connsiteX4" fmla="*/ 942557 w 1573591"/>
              <a:gd name="connsiteY4" fmla="*/ 2232428 h 3622198"/>
              <a:gd name="connsiteX5" fmla="*/ 447315 w 1573591"/>
              <a:gd name="connsiteY5" fmla="*/ 2567889 h 3622198"/>
              <a:gd name="connsiteX6" fmla="*/ 151768 w 1573591"/>
              <a:gd name="connsiteY6" fmla="*/ 3422519 h 3622198"/>
              <a:gd name="connsiteX7" fmla="*/ 0 w 1573591"/>
              <a:gd name="connsiteY7" fmla="*/ 3622198 h 362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3591" h="3622198">
                <a:moveTo>
                  <a:pt x="1573591" y="211669"/>
                </a:moveTo>
                <a:cubicBezTo>
                  <a:pt x="1515014" y="45269"/>
                  <a:pt x="1456437" y="-121130"/>
                  <a:pt x="1397860" y="123810"/>
                </a:cubicBezTo>
                <a:cubicBezTo>
                  <a:pt x="1339283" y="368750"/>
                  <a:pt x="1274049" y="1411079"/>
                  <a:pt x="1222129" y="1681312"/>
                </a:cubicBezTo>
                <a:cubicBezTo>
                  <a:pt x="1170209" y="1951545"/>
                  <a:pt x="1132932" y="1653356"/>
                  <a:pt x="1086337" y="1745209"/>
                </a:cubicBezTo>
                <a:cubicBezTo>
                  <a:pt x="1039742" y="1837062"/>
                  <a:pt x="1049061" y="2095315"/>
                  <a:pt x="942557" y="2232428"/>
                </a:cubicBezTo>
                <a:cubicBezTo>
                  <a:pt x="836053" y="2369541"/>
                  <a:pt x="579113" y="2369541"/>
                  <a:pt x="447315" y="2567889"/>
                </a:cubicBezTo>
                <a:cubicBezTo>
                  <a:pt x="315517" y="2766237"/>
                  <a:pt x="226320" y="3246801"/>
                  <a:pt x="151768" y="3422519"/>
                </a:cubicBezTo>
                <a:cubicBezTo>
                  <a:pt x="77216" y="3598237"/>
                  <a:pt x="0" y="3622198"/>
                  <a:pt x="0" y="3622198"/>
                </a:cubicBezTo>
              </a:path>
            </a:pathLst>
          </a:custGeom>
          <a:ln w="127000" cap="sq">
            <a:solidFill>
              <a:srgbClr val="FF0000"/>
            </a:solidFill>
            <a:tailEnd type="triangle" w="med" len="sm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1"/>
            <a:endCxn id="20" idx="1"/>
          </p:cNvCxnSpPr>
          <p:nvPr/>
        </p:nvCxnSpPr>
        <p:spPr bwMode="auto">
          <a:xfrm flipH="1" flipV="1">
            <a:off x="7363060" y="2060695"/>
            <a:ext cx="1820346" cy="174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20" idx="3"/>
          </p:cNvCxnSpPr>
          <p:nvPr/>
        </p:nvCxnSpPr>
        <p:spPr bwMode="auto">
          <a:xfrm flipH="1" flipV="1">
            <a:off x="7051537" y="3682095"/>
            <a:ext cx="2148554" cy="1209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6629401" y="3810000"/>
            <a:ext cx="2570687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2" idx="1"/>
            <a:endCxn id="20" idx="6"/>
          </p:cNvCxnSpPr>
          <p:nvPr/>
        </p:nvCxnSpPr>
        <p:spPr bwMode="auto">
          <a:xfrm flipH="1">
            <a:off x="6116968" y="3803064"/>
            <a:ext cx="3066438" cy="15563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676401" y="5029200"/>
            <a:ext cx="1290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Throughput</a:t>
            </a:r>
          </a:p>
          <a:p>
            <a:r>
              <a:rPr lang="en-US" dirty="0">
                <a:latin typeface="Calibri" pitchFamily="34" charset="0"/>
              </a:rPr>
              <a:t>≈ inv. prop.</a:t>
            </a:r>
          </a:p>
          <a:p>
            <a:r>
              <a:rPr lang="en-US" dirty="0">
                <a:latin typeface="Calibri" pitchFamily="34" charset="0"/>
              </a:rPr>
              <a:t>to stride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8245" y="4191000"/>
            <a:ext cx="2039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Sharp drops when</a:t>
            </a:r>
          </a:p>
          <a:p>
            <a:r>
              <a:rPr lang="en-US" dirty="0">
                <a:latin typeface="Calibri" pitchFamily="34" charset="0"/>
              </a:rPr>
              <a:t>data stops fitting in</a:t>
            </a:r>
          </a:p>
          <a:p>
            <a:r>
              <a:rPr lang="en-US" dirty="0">
                <a:latin typeface="Calibri" pitchFamily="34" charset="0"/>
              </a:rPr>
              <a:t>each cache level</a:t>
            </a:r>
          </a:p>
          <a:p>
            <a:r>
              <a:rPr lang="en-US" dirty="0">
                <a:latin typeface="Calibri" pitchFamily="34" charset="0"/>
              </a:rPr>
              <a:t>(capacity misses)</a:t>
            </a:r>
          </a:p>
          <a:p>
            <a:r>
              <a:rPr lang="en-US" dirty="0">
                <a:latin typeface="Calibri" pitchFamily="34" charset="0"/>
              </a:rPr>
              <a:t>Plateaus get wider</a:t>
            </a:r>
          </a:p>
          <a:p>
            <a:r>
              <a:rPr lang="en-US" dirty="0">
                <a:latin typeface="Calibri" pitchFamily="34" charset="0"/>
              </a:rPr>
              <a:t>as caches get larger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7946D7-9A66-4911-BE9F-4AED6015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4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Memory vs Indirection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rest of this lecture will focus on loops over arrays</a:t>
            </a:r>
          </a:p>
          <a:p>
            <a:pPr lvl="1"/>
            <a:r>
              <a:rPr lang="en-US" dirty="0"/>
              <a:t>I.e., operating on contiguous blocks of memory</a:t>
            </a:r>
          </a:p>
          <a:p>
            <a:pPr lvl="1"/>
            <a:endParaRPr lang="en-US" dirty="0"/>
          </a:p>
          <a:p>
            <a:r>
              <a:rPr lang="en-US" dirty="0"/>
              <a:t>Not all programs are like that</a:t>
            </a:r>
          </a:p>
          <a:p>
            <a:pPr lvl="1"/>
            <a:r>
              <a:rPr lang="en-US" dirty="0"/>
              <a:t>“Pointer-chasing” is common</a:t>
            </a:r>
          </a:p>
          <a:p>
            <a:pPr lvl="2"/>
            <a:r>
              <a:rPr lang="en-US" dirty="0"/>
              <a:t>E.g., traversing a linked list, following a pointer for every node</a:t>
            </a:r>
          </a:p>
          <a:p>
            <a:pPr lvl="1"/>
            <a:r>
              <a:rPr lang="en-US" dirty="0"/>
              <a:t>(Usually) terrible for locality</a:t>
            </a:r>
          </a:p>
          <a:p>
            <a:pPr lvl="2"/>
            <a:r>
              <a:rPr lang="en-US" dirty="0"/>
              <a:t>See earlier comment about some programs having &gt;30% L2 misses</a:t>
            </a:r>
          </a:p>
          <a:p>
            <a:pPr lvl="2"/>
            <a:r>
              <a:rPr lang="en-US" dirty="0"/>
              <a:t>A good allocator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dirty="0"/>
              <a:t>) can help some, but no miracles</a:t>
            </a:r>
          </a:p>
          <a:p>
            <a:pPr lvl="1"/>
            <a:endParaRPr lang="en-US" dirty="0"/>
          </a:p>
          <a:p>
            <a:r>
              <a:rPr lang="en-US" dirty="0"/>
              <a:t>Specialized data structures can improve locality while still having a linked structure, e.g., for trees</a:t>
            </a:r>
          </a:p>
          <a:p>
            <a:pPr lvl="1"/>
            <a:r>
              <a:rPr lang="en-US" dirty="0"/>
              <a:t>E.g., ropes, B-trees, HAMTs,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D1D26-A0CD-4240-90B8-CC9366D0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endParaRPr lang="en-US" dirty="0"/>
          </a:p>
          <a:p>
            <a:r>
              <a:rPr lang="en-US" b="1" dirty="0"/>
              <a:t>Cache Performance for Arrays</a:t>
            </a:r>
          </a:p>
          <a:p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4332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row in contiguous memory locations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Here, let’s assume we have a matrix of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dirty="0">
                <a:ea typeface="Courier New" charset="0"/>
                <a:cs typeface="Courier New" charset="0"/>
              </a:rPr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/>
              <a:t> (8 bytes)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That matrix is so large that we can’t even fit a whole row in the cache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N;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sum += a[0][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cache block size (B) &gt; 8 bytes (element size), exploit spatial locality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cold/compulsory miss rate = 1 miss / Elements in Block = 1/(Block size / 8) = 8 / Block size</a:t>
            </a:r>
            <a:br>
              <a:rPr lang="en-US" dirty="0"/>
            </a:b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for (j = 0; j &lt; M; </a:t>
            </a:r>
            <a:r>
              <a:rPr lang="en-US" b="1" dirty="0" err="1">
                <a:latin typeface="Courier New" charset="0"/>
              </a:rPr>
              <a:t>j++</a:t>
            </a:r>
            <a:r>
              <a:rPr lang="en-US" b="1" dirty="0">
                <a:latin typeface="Courier New" charset="0"/>
              </a:rPr>
              <a:t>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sum += a[j][0];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spatial locality!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cold/compulsory miss rate = 1 (i.e. 100%)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25304-59C9-475A-A986-D40209D8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7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cache performance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Cache parameters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/>
              <a:t>Blocks per set: 1</a:t>
            </a:r>
          </a:p>
          <a:p>
            <a:pPr lvl="1"/>
            <a:r>
              <a:rPr lang="en-US" sz="2000" dirty="0"/>
              <a:t>Sets: 256/16 = 16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Assume data starts at address 0 and cache starts empty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B5375-ABB3-416C-84BC-41C08650F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 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</p:txBody>
      </p:sp>
    </p:spTree>
    <p:extLst>
      <p:ext uri="{BB962C8B-B14F-4D97-AF65-F5344CB8AC3E}">
        <p14:creationId xmlns:p14="http://schemas.microsoft.com/office/powerpoint/2010/main" val="19521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F8A96-C1F7-4B96-A141-49DE4D34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cols * 16 rows fit in cache without overlap</a:t>
            </a:r>
          </a:p>
          <a:p>
            <a:pPr lvl="2"/>
            <a:r>
              <a:rPr lang="en-US" dirty="0"/>
              <a:t>Next 2 cols overlap with first 2 cols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E713CFE5-2DD3-4D4F-BE21-54CA71BA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4652"/>
              </p:ext>
            </p:extLst>
          </p:nvPr>
        </p:nvGraphicFramePr>
        <p:xfrm>
          <a:off x="866033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235B4573-2271-4F06-A07B-92CA384D2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07012"/>
              </p:ext>
            </p:extLst>
          </p:nvPr>
        </p:nvGraphicFramePr>
        <p:xfrm>
          <a:off x="4456952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2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0891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F1DC94EE-8E83-4BC5-972C-D13246A62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55126"/>
              </p:ext>
            </p:extLst>
          </p:nvPr>
        </p:nvGraphicFramePr>
        <p:xfrm>
          <a:off x="7993487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8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6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C8A99D4-A0D2-4C85-8AC3-7C54B27E978B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3590919" cy="3261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/>
          </a:p>
          <a:p>
            <a:r>
              <a:rPr lang="en-US"/>
              <a:t>First, think about how array maps to the cache</a:t>
            </a:r>
          </a:p>
          <a:p>
            <a:pPr lvl="1"/>
            <a:r>
              <a:rPr lang="en-US"/>
              <a:t>Element size: 4 bytes</a:t>
            </a:r>
          </a:p>
          <a:p>
            <a:pPr lvl="1"/>
            <a:r>
              <a:rPr lang="en-US"/>
              <a:t>Array size: 384 bytes (too big)</a:t>
            </a:r>
            <a:br>
              <a:rPr lang="en-US"/>
            </a:br>
            <a:endParaRPr lang="en-US"/>
          </a:p>
          <a:p>
            <a:pPr lvl="1"/>
            <a:r>
              <a:rPr lang="en-US"/>
              <a:t>4 elements per cache block</a:t>
            </a:r>
          </a:p>
          <a:p>
            <a:pPr lvl="1"/>
            <a:r>
              <a:rPr lang="en-US"/>
              <a:t>Array row takes up 4 cache blocks</a:t>
            </a:r>
            <a:br>
              <a:rPr lang="en-US"/>
            </a:br>
            <a:endParaRPr lang="en-US"/>
          </a:p>
          <a:p>
            <a:pPr lvl="1"/>
            <a:r>
              <a:rPr lang="en-US"/>
              <a:t>First 4 cols * 16 rows fit in cache without overlap</a:t>
            </a:r>
          </a:p>
          <a:p>
            <a:pPr lvl="2"/>
            <a:r>
              <a:rPr lang="en-US"/>
              <a:t>Next 2 cols overlap with first 2 cols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A171DAD-0081-45AF-8B3B-73D1C76CF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3334"/>
              </p:ext>
            </p:extLst>
          </p:nvPr>
        </p:nvGraphicFramePr>
        <p:xfrm>
          <a:off x="866033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1FC6CEAE-4048-4FDF-B533-E0BC32F6D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77603"/>
              </p:ext>
            </p:extLst>
          </p:nvPr>
        </p:nvGraphicFramePr>
        <p:xfrm>
          <a:off x="4456952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35318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FFBB06F1-5119-4E7D-8D4C-80D7C86B4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81112"/>
              </p:ext>
            </p:extLst>
          </p:nvPr>
        </p:nvGraphicFramePr>
        <p:xfrm>
          <a:off x="7993487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6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All four accesses within loop fit in a cache block!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1 miss, 3 hits</a:t>
            </a:r>
          </a:p>
          <a:p>
            <a:pPr lvl="1">
              <a:spcBef>
                <a:spcPts val="0"/>
              </a:spcBef>
            </a:pPr>
            <a:endParaRPr lang="nn-NO" sz="18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The next set of columns repeat pattern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The next row repeats pattern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Nothing already in cache from before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Never reference old cells again</a:t>
            </a:r>
          </a:p>
          <a:p>
            <a:pPr lvl="1">
              <a:spcBef>
                <a:spcPts val="0"/>
              </a:spcBef>
            </a:pPr>
            <a:endParaRPr lang="nn-NO" sz="18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1800" b="1" dirty="0">
                <a:cs typeface="Courier New" panose="02070309020205020404" pitchFamily="49" charset="0"/>
              </a:rPr>
              <a:t>Miss rate: 25%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7FADA98-B107-41FE-9827-00FA1ED3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cols * 16 rows fit in cache without overlap</a:t>
            </a:r>
          </a:p>
          <a:p>
            <a:pPr lvl="2"/>
            <a:r>
              <a:rPr lang="en-US" dirty="0"/>
              <a:t>Next 2 cols overlap with first 2 cols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D8DF59-FB72-4563-9A29-03473C1A3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95510"/>
              </p:ext>
            </p:extLst>
          </p:nvPr>
        </p:nvGraphicFramePr>
        <p:xfrm>
          <a:off x="866033" y="440457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reordering element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Does this change anything?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No! First access brings in entire block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Later accesses within block are hits</a:t>
            </a:r>
            <a:endParaRPr lang="en-US" sz="18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F903002-2BB1-4821-848B-149BE2D8A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3899"/>
              </p:ext>
            </p:extLst>
          </p:nvPr>
        </p:nvGraphicFramePr>
        <p:xfrm>
          <a:off x="6346347" y="449643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5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83311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A8786AC-653C-4165-B927-AE6764A2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cols * 16 rows fit in cache without overlap</a:t>
            </a:r>
          </a:p>
          <a:p>
            <a:pPr lvl="2"/>
            <a:r>
              <a:rPr lang="en-US" dirty="0"/>
              <a:t>Next 2 cols overlap with first 2 cols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16DB9F-33C7-41BF-98E5-64F5E0433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42303"/>
              </p:ext>
            </p:extLst>
          </p:nvPr>
        </p:nvGraphicFramePr>
        <p:xfrm>
          <a:off x="1090331" y="449643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C9F9A-2BEC-4164-9F75-126CEE69E86C}"/>
              </a:ext>
            </a:extLst>
          </p:cNvPr>
          <p:cNvCxnSpPr/>
          <p:nvPr/>
        </p:nvCxnSpPr>
        <p:spPr>
          <a:xfrm>
            <a:off x="4662152" y="5555293"/>
            <a:ext cx="1183502" cy="0"/>
          </a:xfrm>
          <a:prstGeom prst="straightConnector1">
            <a:avLst/>
          </a:prstGeom>
          <a:ln w="76200">
            <a:solidFill>
              <a:schemeClr val="tx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5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3C46-53D1-447A-A1A1-8DF46A44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75A7-9996-4821-8751-7014382F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pretty hard</a:t>
            </a:r>
          </a:p>
          <a:p>
            <a:pPr lvl="1"/>
            <a:r>
              <a:rPr lang="en-US" dirty="0"/>
              <a:t>I’ve been seeing a lot of students struggling with it in office hours</a:t>
            </a:r>
          </a:p>
          <a:p>
            <a:pPr lvl="1"/>
            <a:r>
              <a:rPr lang="en-US" dirty="0"/>
              <a:t>Be aware that office hours will get full on W/Th and you won’t be able to get much assistance</a:t>
            </a:r>
          </a:p>
          <a:p>
            <a:endParaRPr lang="en-US" dirty="0"/>
          </a:p>
          <a:p>
            <a:r>
              <a:rPr lang="en-US" dirty="0"/>
              <a:t>Best time to get started on it was days ago</a:t>
            </a:r>
          </a:p>
          <a:p>
            <a:pPr lvl="1"/>
            <a:r>
              <a:rPr lang="en-US" dirty="0"/>
              <a:t>Second-best time to get started on it is right after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4AF7B-0DEC-41E1-BA1B-1144C5C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03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cols * 16 rows fit in cache without overlap</a:t>
            </a:r>
          </a:p>
          <a:p>
            <a:pPr lvl="2"/>
            <a:r>
              <a:rPr lang="en-US" dirty="0"/>
              <a:t>Next 2 cols overlap with first 2 cols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84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3273FE-DEC7-4D8D-8A86-4FF0040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 (graphically)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A5B4-1B7B-4139-86FA-63F146C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893E9D3F-CC88-46D6-B4A8-6B2979C4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50578"/>
              </p:ext>
            </p:extLst>
          </p:nvPr>
        </p:nvGraphicFramePr>
        <p:xfrm>
          <a:off x="60759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F442BDB-9089-40E5-8F3E-F343D3C8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081"/>
              </p:ext>
            </p:extLst>
          </p:nvPr>
        </p:nvGraphicFramePr>
        <p:xfrm>
          <a:off x="414928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080A3F7-DC70-46AD-AA78-AA8EF66B8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6390"/>
              </p:ext>
            </p:extLst>
          </p:nvPr>
        </p:nvGraphicFramePr>
        <p:xfrm>
          <a:off x="769097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523245-CFE5-429F-991F-EFB2F52A9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3103"/>
              </p:ext>
            </p:extLst>
          </p:nvPr>
        </p:nvGraphicFramePr>
        <p:xfrm>
          <a:off x="607595" y="394113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DEDBF-C5C4-40BB-9839-8FC5278A3527}"/>
              </a:ext>
            </a:extLst>
          </p:cNvPr>
          <p:cNvSpPr/>
          <p:nvPr/>
        </p:nvSpPr>
        <p:spPr>
          <a:xfrm>
            <a:off x="1764406" y="3554569"/>
            <a:ext cx="7366715" cy="283335"/>
          </a:xfrm>
          <a:custGeom>
            <a:avLst/>
            <a:gdLst>
              <a:gd name="connsiteX0" fmla="*/ 7366715 w 7366715"/>
              <a:gd name="connsiteY0" fmla="*/ 0 h 283335"/>
              <a:gd name="connsiteX1" fmla="*/ 6053070 w 7366715"/>
              <a:gd name="connsiteY1" fmla="*/ 154546 h 283335"/>
              <a:gd name="connsiteX2" fmla="*/ 1081825 w 7366715"/>
              <a:gd name="connsiteY2" fmla="*/ 90152 h 283335"/>
              <a:gd name="connsiteX3" fmla="*/ 0 w 7366715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715" h="283335">
                <a:moveTo>
                  <a:pt x="7366715" y="0"/>
                </a:moveTo>
                <a:cubicBezTo>
                  <a:pt x="7233633" y="69760"/>
                  <a:pt x="6053070" y="154546"/>
                  <a:pt x="6053070" y="154546"/>
                </a:cubicBezTo>
                <a:lnTo>
                  <a:pt x="1081825" y="90152"/>
                </a:lnTo>
                <a:cubicBezTo>
                  <a:pt x="72980" y="111617"/>
                  <a:pt x="178158" y="233966"/>
                  <a:pt x="0" y="28333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545163-D0DD-46BD-854F-B79DD76CA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65627"/>
              </p:ext>
            </p:extLst>
          </p:nvPr>
        </p:nvGraphicFramePr>
        <p:xfrm>
          <a:off x="4149285" y="394113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C286DF2-FD61-4774-BDC0-F1244A408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26063"/>
              </p:ext>
            </p:extLst>
          </p:nvPr>
        </p:nvGraphicFramePr>
        <p:xfrm>
          <a:off x="7690975" y="3941329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E5B495-9F6B-4616-93DA-139036436B0A}"/>
              </a:ext>
            </a:extLst>
          </p:cNvPr>
          <p:cNvSpPr txBox="1"/>
          <p:nvPr/>
        </p:nvSpPr>
        <p:spPr>
          <a:xfrm>
            <a:off x="607595" y="842489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Grey blocks are loaded into the cache, but not accessed at this time</a:t>
            </a:r>
          </a:p>
        </p:txBody>
      </p:sp>
    </p:spTree>
    <p:extLst>
      <p:ext uri="{BB962C8B-B14F-4D97-AF65-F5344CB8AC3E}">
        <p14:creationId xmlns:p14="http://schemas.microsoft.com/office/powerpoint/2010/main" val="33550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6 misses for 1st load of each row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2nd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3rd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4th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Repeat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Miss rate = (6+4+4+4)/24 = 75%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cols * 16 rows fit in cache without overlap</a:t>
            </a:r>
          </a:p>
          <a:p>
            <a:pPr lvl="2"/>
            <a:r>
              <a:rPr lang="en-US" dirty="0"/>
              <a:t>Next 2 cols overlap with first 2 cols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FC2ADF-DA36-408D-A0B0-B9523D27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61970"/>
              </p:ext>
            </p:extLst>
          </p:nvPr>
        </p:nvGraphicFramePr>
        <p:xfrm>
          <a:off x="1097853" y="440457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7865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3405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4175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645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71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3447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7189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758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4547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0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33241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8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</a:t>
            </a:r>
            <a:r>
              <a:rPr lang="nn-NO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= i+1) { // 4!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900906" cy="471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][16];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cs typeface="Courier New" panose="02070309020205020404" pitchFamily="49" charset="0"/>
              </a:rPr>
              <a:t>Same cache from before:</a:t>
            </a:r>
          </a:p>
          <a:p>
            <a:pPr lvl="1"/>
            <a:r>
              <a:rPr lang="en-US" sz="2600" dirty="0"/>
              <a:t>Direct-mapped data cache</a:t>
            </a:r>
          </a:p>
          <a:p>
            <a:pPr lvl="1"/>
            <a:r>
              <a:rPr lang="en-US" sz="2600" dirty="0"/>
              <a:t>256-byte total size</a:t>
            </a:r>
          </a:p>
          <a:p>
            <a:pPr lvl="1"/>
            <a:r>
              <a:rPr lang="en-US" sz="2600" dirty="0"/>
              <a:t>16-byte blocks</a:t>
            </a:r>
          </a:p>
          <a:p>
            <a:pPr lvl="1"/>
            <a:endParaRPr lang="en-US" sz="2600" dirty="0"/>
          </a:p>
          <a:p>
            <a:r>
              <a:rPr lang="en-US" sz="2600" dirty="0"/>
              <a:t>Change matrix to be 4 rows of 16 columns (not 6 rows)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712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</a:t>
            </a:r>
            <a:r>
              <a:rPr lang="nn-NO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= i+1) { // 4!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Entire array fits in cache!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No conflicts</a:t>
            </a:r>
          </a:p>
          <a:p>
            <a:pPr lvl="2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1 miss per four accesses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Miss rate = 25%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900906" cy="471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][16];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cs typeface="Courier New" panose="02070309020205020404" pitchFamily="49" charset="0"/>
              </a:rPr>
              <a:t>Same cache from before:</a:t>
            </a:r>
          </a:p>
          <a:p>
            <a:pPr lvl="1"/>
            <a:r>
              <a:rPr lang="en-US" sz="2600" dirty="0"/>
              <a:t>Direct-mapped data cache</a:t>
            </a:r>
          </a:p>
          <a:p>
            <a:pPr lvl="1"/>
            <a:r>
              <a:rPr lang="en-US" sz="2600" dirty="0"/>
              <a:t>256-byte total size</a:t>
            </a:r>
          </a:p>
          <a:p>
            <a:pPr lvl="1"/>
            <a:r>
              <a:rPr lang="en-US" sz="2600" dirty="0"/>
              <a:t>16-byte blocks</a:t>
            </a:r>
          </a:p>
          <a:p>
            <a:pPr lvl="1"/>
            <a:endParaRPr lang="en-US" sz="2600" dirty="0"/>
          </a:p>
          <a:p>
            <a:r>
              <a:rPr lang="en-US" sz="2600" dirty="0"/>
              <a:t>Change matrix to be 4 rows of 16 columns (not 6 rows)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1884C4-0070-4131-8BA7-5A8541DC7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3965"/>
              </p:ext>
            </p:extLst>
          </p:nvPr>
        </p:nvGraphicFramePr>
        <p:xfrm>
          <a:off x="8551501" y="2321560"/>
          <a:ext cx="3332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7865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3405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4175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645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71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3447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7189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758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4547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0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33241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8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141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endParaRPr lang="en-US" dirty="0"/>
          </a:p>
          <a:p>
            <a:r>
              <a:rPr lang="en-US" dirty="0"/>
              <a:t>Cache Performance for Arrays</a:t>
            </a:r>
          </a:p>
          <a:p>
            <a:endParaRPr lang="en-US" dirty="0"/>
          </a:p>
          <a:p>
            <a:r>
              <a:rPr lang="en-US" b="1" dirty="0"/>
              <a:t>Improving code</a:t>
            </a:r>
          </a:p>
          <a:p>
            <a:pPr lvl="1"/>
            <a:r>
              <a:rPr lang="en-US" b="1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49490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Benchmark: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from your linear algebra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3690" y="2618235"/>
            <a:ext cx="74510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3</a:t>
            </a:r>
          </a:p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4</a:t>
            </a:r>
          </a:p>
          <a:p>
            <a:pPr marL="342900" indent="-342900">
              <a:buAutoNum type="arabicPlain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9788" y="2624372"/>
            <a:ext cx="74510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5	6</a:t>
            </a:r>
          </a:p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7	8</a:t>
            </a:r>
          </a:p>
        </p:txBody>
      </p:sp>
      <p:sp>
        <p:nvSpPr>
          <p:cNvPr id="6" name="Left Bracket 5"/>
          <p:cNvSpPr/>
          <p:nvPr/>
        </p:nvSpPr>
        <p:spPr bwMode="auto">
          <a:xfrm>
            <a:off x="4427490" y="2621816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 bwMode="auto">
          <a:xfrm>
            <a:off x="5663588" y="2624371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 bwMode="auto">
          <a:xfrm flipH="1">
            <a:off x="5121462" y="261823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 bwMode="auto">
          <a:xfrm flipH="1">
            <a:off x="6332490" y="2622837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04823" y="2802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6062" y="28028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7552" y="5128695"/>
            <a:ext cx="74510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3</a:t>
            </a:r>
          </a:p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4</a:t>
            </a:r>
          </a:p>
          <a:p>
            <a:pPr marL="342900" indent="-342900">
              <a:buAutoNum type="arabicPlain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Left Bracket 14"/>
          <p:cNvSpPr/>
          <p:nvPr/>
        </p:nvSpPr>
        <p:spPr bwMode="auto">
          <a:xfrm>
            <a:off x="4791352" y="5132276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 bwMode="auto">
          <a:xfrm flipH="1">
            <a:off x="5485324" y="512869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43360" y="4188395"/>
            <a:ext cx="74510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5	6</a:t>
            </a:r>
          </a:p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7	8</a:t>
            </a:r>
          </a:p>
        </p:txBody>
      </p:sp>
      <p:sp>
        <p:nvSpPr>
          <p:cNvPr id="18" name="Left Bracket 17"/>
          <p:cNvSpPr/>
          <p:nvPr/>
        </p:nvSpPr>
        <p:spPr bwMode="auto">
          <a:xfrm>
            <a:off x="5867160" y="4188394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 bwMode="auto">
          <a:xfrm flipH="1">
            <a:off x="6536062" y="4186860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 bwMode="auto">
          <a:xfrm>
            <a:off x="5867160" y="5130229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 bwMode="auto">
          <a:xfrm flipH="1">
            <a:off x="6536062" y="512869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 bwMode="auto">
          <a:xfrm>
            <a:off x="6942818" y="2619769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/>
          <p:cNvSpPr/>
          <p:nvPr/>
        </p:nvSpPr>
        <p:spPr bwMode="auto">
          <a:xfrm flipH="1">
            <a:off x="7611720" y="261823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4876560" y="5181600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Oval 25"/>
          <p:cNvSpPr/>
          <p:nvPr/>
        </p:nvSpPr>
        <p:spPr bwMode="auto">
          <a:xfrm>
            <a:off x="5951490" y="422135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Oval 26"/>
          <p:cNvSpPr/>
          <p:nvPr/>
        </p:nvSpPr>
        <p:spPr bwMode="auto">
          <a:xfrm>
            <a:off x="5219029" y="5181600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Oval 27"/>
          <p:cNvSpPr/>
          <p:nvPr/>
        </p:nvSpPr>
        <p:spPr bwMode="auto">
          <a:xfrm>
            <a:off x="4869630" y="5572436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Oval 28"/>
          <p:cNvSpPr/>
          <p:nvPr/>
        </p:nvSpPr>
        <p:spPr bwMode="auto">
          <a:xfrm>
            <a:off x="5219029" y="556883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Oval 29"/>
          <p:cNvSpPr/>
          <p:nvPr/>
        </p:nvSpPr>
        <p:spPr bwMode="auto">
          <a:xfrm>
            <a:off x="6290816" y="4227844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Oval 30"/>
          <p:cNvSpPr/>
          <p:nvPr/>
        </p:nvSpPr>
        <p:spPr bwMode="auto">
          <a:xfrm>
            <a:off x="5951490" y="4608844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Oval 31"/>
          <p:cNvSpPr/>
          <p:nvPr/>
        </p:nvSpPr>
        <p:spPr bwMode="auto">
          <a:xfrm>
            <a:off x="6288373" y="4607613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933751" y="5178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5931720" y="5175745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880661" y="4240023"/>
            <a:ext cx="69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 ×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0410" y="424002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+ 3 × 7 = 26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70434" y="46205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 × 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72280" y="46146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+ 3 × 8 = 30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68074" y="49969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 × 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72280" y="49911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+ 4 × 7 = 38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64968" y="535952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 × 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72279" y="535952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+ 4 × 8 = 44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81513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07761" y="5174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63784" y="5173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6309903" y="5161019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Oval 49"/>
          <p:cNvSpPr/>
          <p:nvPr/>
        </p:nvSpPr>
        <p:spPr bwMode="auto">
          <a:xfrm>
            <a:off x="5924498" y="556785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1" name="Oval 50"/>
          <p:cNvSpPr/>
          <p:nvPr/>
        </p:nvSpPr>
        <p:spPr bwMode="auto">
          <a:xfrm>
            <a:off x="6309903" y="556308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869669" y="5576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80015" y="55782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6535" y="5571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61400" y="55773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67577" y="2664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52489" y="2662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60504" y="3031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52489" y="30294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44</a:t>
            </a:r>
          </a:p>
        </p:txBody>
      </p:sp>
      <p:sp>
        <p:nvSpPr>
          <p:cNvPr id="57" name="Slide Number Placeholder 1">
            <a:extLst>
              <a:ext uri="{FF2B5EF4-FFF2-40B4-BE49-F238E27FC236}">
                <a16:creationId xmlns:a16="http://schemas.microsoft.com/office/drawing/2014/main" id="{9FAD6AE8-201F-468B-AB46-902581FC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3" grpId="0"/>
      <p:bldP spid="33" grpId="1"/>
      <p:bldP spid="34" grpId="0" animBg="1"/>
      <p:bldP spid="34" grpId="1" animBg="1"/>
      <p:bldP spid="35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6" grpId="1"/>
      <p:bldP spid="47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2" grpId="1"/>
      <p:bldP spid="54" grpId="0"/>
      <p:bldP spid="55" grpId="0"/>
      <p:bldP spid="55" grpId="1"/>
      <p:bldP spid="56" grpId="0"/>
      <p:bldP spid="58" grpId="0"/>
      <p:bldP spid="59" grpId="0"/>
      <p:bldP spid="60" grpId="0"/>
      <p:bldP spid="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Rate Analysis for Matrix Multiply</a:t>
            </a:r>
          </a:p>
        </p:txBody>
      </p:sp>
      <p:sp>
        <p:nvSpPr>
          <p:cNvPr id="168992" name="Rectangle 3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Line size = 32B (big enough for four 64-bit longs)</a:t>
            </a:r>
          </a:p>
          <a:p>
            <a:pPr lvl="1"/>
            <a:r>
              <a:rPr lang="en-US" dirty="0"/>
              <a:t>Matrix dimension (N) is very large</a:t>
            </a:r>
          </a:p>
          <a:p>
            <a:pPr lvl="2"/>
            <a:r>
              <a:rPr lang="en-US" dirty="0"/>
              <a:t>Approximate 1/N as 0.0</a:t>
            </a:r>
          </a:p>
          <a:p>
            <a:pPr lvl="1"/>
            <a:r>
              <a:rPr lang="en-US" dirty="0"/>
              <a:t>Cache is not big enough to hold even one row</a:t>
            </a:r>
          </a:p>
          <a:p>
            <a:r>
              <a:rPr lang="en-US" dirty="0"/>
              <a:t>Analysis Method:</a:t>
            </a:r>
          </a:p>
          <a:p>
            <a:pPr lvl="1"/>
            <a:r>
              <a:rPr lang="en-US" dirty="0"/>
              <a:t>Look at access pattern of inner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Now we’ll see why the standard matrix multiplication is bad!</a:t>
            </a:r>
          </a:p>
          <a:p>
            <a:pPr lvl="1"/>
            <a:r>
              <a:rPr lang="en-US" dirty="0"/>
              <a:t>From a performance standpoint, that is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352800" y="3733801"/>
            <a:ext cx="1295400" cy="1660267"/>
            <a:chOff x="1752600" y="4648200"/>
            <a:chExt cx="1295400" cy="1660267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i</a:t>
              </a:r>
              <a:endParaRPr lang="en-US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65178" y="3733801"/>
            <a:ext cx="1255297" cy="1660267"/>
            <a:chOff x="3505200" y="4648200"/>
            <a:chExt cx="1255297" cy="1660267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37450" y="3733801"/>
            <a:ext cx="1301750" cy="1606291"/>
            <a:chOff x="5334000" y="4648200"/>
            <a:chExt cx="1301750" cy="1606291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349454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sp>
        <p:nvSpPr>
          <p:cNvPr id="3" name="Multiply 2"/>
          <p:cNvSpPr/>
          <p:nvPr/>
        </p:nvSpPr>
        <p:spPr bwMode="auto">
          <a:xfrm>
            <a:off x="4867629" y="4240552"/>
            <a:ext cx="457200" cy="527051"/>
          </a:xfrm>
          <a:prstGeom prst="mathMultiply">
            <a:avLst/>
          </a:prstGeom>
          <a:solidFill>
            <a:srgbClr val="3366FF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Equal 3"/>
          <p:cNvSpPr/>
          <p:nvPr/>
        </p:nvSpPr>
        <p:spPr bwMode="auto">
          <a:xfrm>
            <a:off x="6889236" y="4309779"/>
            <a:ext cx="457200" cy="348002"/>
          </a:xfrm>
          <a:prstGeom prst="mathEqual">
            <a:avLst/>
          </a:prstGeom>
          <a:solidFill>
            <a:srgbClr val="3366FF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F7CC8-2A2C-4813-8CF0-DE591A26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758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02250" y="1676401"/>
            <a:ext cx="4984750" cy="5064125"/>
            <a:chOff x="3778250" y="1676400"/>
            <a:chExt cx="4984750" cy="5064125"/>
          </a:xfrm>
        </p:grpSpPr>
        <p:sp>
          <p:nvSpPr>
            <p:cNvPr id="4" name="Slide Number Placeholder 3"/>
            <p:cNvSpPr txBox="1">
              <a:spLocks/>
            </p:cNvSpPr>
            <p:nvPr/>
          </p:nvSpPr>
          <p:spPr>
            <a:xfrm>
              <a:off x="6856412" y="6283325"/>
              <a:ext cx="1905000" cy="4572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9pPr>
            </a:lstStyle>
            <a:p>
              <a:pPr eaLnBrk="1" hangingPunct="1"/>
              <a:fld id="{DF16C12B-8751-0243-98F0-BD581EAEDC7D}" type="slidenum">
                <a:rPr lang="en-US">
                  <a:solidFill>
                    <a:srgbClr val="000000"/>
                  </a:solidFill>
                  <a:latin typeface="Times New Roman" charset="0"/>
                </a:rPr>
                <a:pPr eaLnBrk="1" hangingPunct="1"/>
                <a:t>28</a:t>
              </a:fld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779837" y="4195763"/>
              <a:ext cx="2468563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92850" y="1681163"/>
              <a:ext cx="2468562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292850" y="4195763"/>
              <a:ext cx="2468562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664450" y="1681163"/>
              <a:ext cx="53975" cy="2468562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720012" y="4149725"/>
              <a:ext cx="1588" cy="1417638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664450" y="4119563"/>
              <a:ext cx="1587" cy="141763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6291262" y="6515100"/>
              <a:ext cx="2471738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9837" y="5567363"/>
              <a:ext cx="2468563" cy="55562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641432" y="5537247"/>
              <a:ext cx="112712" cy="10635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237287" y="5567363"/>
              <a:ext cx="1417638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237287" y="5621338"/>
              <a:ext cx="1417638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8609012" y="1676400"/>
              <a:ext cx="7938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8609012" y="4194175"/>
              <a:ext cx="7938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778250" y="6515100"/>
              <a:ext cx="2471737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 rot="16200000">
              <a:off x="8368497" y="2723636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 rot="16200000">
              <a:off x="8368497" y="5238236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892666" y="6172200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7350116" y="6172200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646612" y="4225925"/>
              <a:ext cx="1588" cy="1295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606925" y="4573588"/>
              <a:ext cx="27152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808412" y="57499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013200" y="5640388"/>
              <a:ext cx="35328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796212" y="1711325"/>
              <a:ext cx="1588" cy="914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7772400" y="1982788"/>
              <a:ext cx="35328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246812" y="2701925"/>
              <a:ext cx="1447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6661150" y="2619375"/>
              <a:ext cx="25389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7694612" y="4225925"/>
              <a:ext cx="1588" cy="1295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654925" y="4573588"/>
              <a:ext cx="27152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6170612" y="5597525"/>
              <a:ext cx="1447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6584950" y="5514975"/>
              <a:ext cx="25389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</a:p>
          </p:txBody>
        </p:sp>
      </p:grp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752601" y="762000"/>
            <a:ext cx="4492625" cy="29822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sum +=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7" name="Rectangle 9"/>
          <p:cNvSpPr txBox="1">
            <a:spLocks noChangeArrowheads="1"/>
          </p:cNvSpPr>
          <p:nvPr/>
        </p:nvSpPr>
        <p:spPr bwMode="auto">
          <a:xfrm>
            <a:off x="1676401" y="3942393"/>
            <a:ext cx="3641725" cy="279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dirty="0"/>
              <a:t>Multiply N x N matrices</a:t>
            </a:r>
          </a:p>
          <a:p>
            <a:r>
              <a:rPr lang="en-US" b="0" dirty="0"/>
              <a:t>O(N</a:t>
            </a:r>
            <a:r>
              <a:rPr lang="en-US" b="0" baseline="30000" dirty="0"/>
              <a:t>3</a:t>
            </a:r>
            <a:r>
              <a:rPr lang="en-US" b="0" dirty="0"/>
              <a:t>) total operations</a:t>
            </a:r>
          </a:p>
          <a:p>
            <a:r>
              <a:rPr lang="en-US" b="0" dirty="0"/>
              <a:t>Each source element read N times</a:t>
            </a:r>
          </a:p>
          <a:p>
            <a:r>
              <a:rPr lang="en-US" b="0" dirty="0"/>
              <a:t>N values summed per destination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6503282" y="838200"/>
            <a:ext cx="1587100" cy="6437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Variable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held in register</a:t>
            </a:r>
          </a:p>
        </p:txBody>
      </p:sp>
      <p:sp>
        <p:nvSpPr>
          <p:cNvPr id="39" name="Freeform 38"/>
          <p:cNvSpPr/>
          <p:nvPr/>
        </p:nvSpPr>
        <p:spPr>
          <a:xfrm>
            <a:off x="3799045" y="1184228"/>
            <a:ext cx="2750309" cy="728553"/>
          </a:xfrm>
          <a:custGeom>
            <a:avLst/>
            <a:gdLst>
              <a:gd name="connsiteX0" fmla="*/ 2750309 w 2750309"/>
              <a:gd name="connsiteY0" fmla="*/ 0 h 728553"/>
              <a:gd name="connsiteX1" fmla="*/ 1269973 w 2750309"/>
              <a:gd name="connsiteY1" fmla="*/ 662233 h 728553"/>
              <a:gd name="connsiteX2" fmla="*/ 0 w 2750309"/>
              <a:gd name="connsiteY2" fmla="*/ 670023 h 72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0309" h="728553">
                <a:moveTo>
                  <a:pt x="2750309" y="0"/>
                </a:moveTo>
                <a:cubicBezTo>
                  <a:pt x="2239333" y="275281"/>
                  <a:pt x="1728358" y="550563"/>
                  <a:pt x="1269973" y="662233"/>
                </a:cubicBezTo>
                <a:cubicBezTo>
                  <a:pt x="811588" y="773904"/>
                  <a:pt x="405794" y="721963"/>
                  <a:pt x="0" y="670023"/>
                </a:cubicBezTo>
              </a:path>
            </a:pathLst>
          </a:custGeom>
          <a:ln w="381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03A98B-9E27-43FD-ACC3-CB91EBA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ijk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28898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 +=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c[i][j</a:t>
            </a:r>
            <a:r>
              <a:rPr lang="en-US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729287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90134" y="914400"/>
            <a:ext cx="3353200" cy="3780156"/>
            <a:chOff x="5366134" y="914400"/>
            <a:chExt cx="3353200" cy="3780156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5005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3218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1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9274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4514" y="6188936"/>
            <a:ext cx="3140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</a:t>
            </a:r>
            <a:r>
              <a:rPr lang="en-US" sz="2000" dirty="0">
                <a:latin typeface="Calibri"/>
                <a:cs typeface="Calibri"/>
              </a:rPr>
              <a:t>misses</a:t>
            </a:r>
            <a:r>
              <a:rPr lang="en-US" dirty="0">
                <a:latin typeface="Calibri"/>
                <a:cs typeface="Calibri"/>
              </a:rPr>
              <a:t>/iteration: 1.25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8BD39-52F6-4382-B57A-BB9AEECB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97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5AB6-BD1E-4E4B-8EDE-93E09AB6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42B8-479B-4C7D-8031-FEC02AE6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Cybersecurity competitions</a:t>
            </a:r>
          </a:p>
          <a:p>
            <a:pPr lvl="1"/>
            <a:r>
              <a:rPr lang="en-US" dirty="0"/>
              <a:t>“Capture the flag”, but by hacking computers</a:t>
            </a:r>
          </a:p>
          <a:p>
            <a:pPr lvl="1"/>
            <a:endParaRPr lang="en-US" dirty="0"/>
          </a:p>
          <a:p>
            <a:r>
              <a:rPr lang="en-US" dirty="0"/>
              <a:t>Not just binary exploits, various security focuses</a:t>
            </a:r>
          </a:p>
          <a:p>
            <a:pPr lvl="1"/>
            <a:r>
              <a:rPr lang="en-US" dirty="0"/>
              <a:t>Web apps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Forensics</a:t>
            </a:r>
          </a:p>
          <a:p>
            <a:pPr lvl="1"/>
            <a:endParaRPr lang="en-US" dirty="0"/>
          </a:p>
          <a:p>
            <a:r>
              <a:rPr lang="en-US" dirty="0"/>
              <a:t>Post on </a:t>
            </a:r>
            <a:r>
              <a:rPr lang="en-US" dirty="0" err="1"/>
              <a:t>Campuswire</a:t>
            </a:r>
            <a:r>
              <a:rPr lang="en-US" dirty="0"/>
              <a:t> with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D09CA-9DAE-4381-923C-07FD711A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50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jik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28898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jik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j++) 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][j] = sum;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		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0"/>
            <a:ext cx="3353200" cy="3780156"/>
            <a:chOff x="5366134" y="914400"/>
            <a:chExt cx="3353200" cy="3780156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5005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73218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1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09274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4514" y="6188936"/>
            <a:ext cx="306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1.25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A8799B-8D00-4531-9A3B-8DD902F1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6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37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kij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kij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r * b[k][j];</a:t>
            </a:r>
            <a:r>
              <a:rPr lang="en-US" dirty="0">
                <a:latin typeface="Courier New" charset="0"/>
              </a:rPr>
              <a:t>  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5" y="914401"/>
            <a:ext cx="3359707" cy="3787393"/>
            <a:chOff x="5366134" y="914400"/>
            <a:chExt cx="3359707" cy="3787393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592286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000000"/>
                  </a:solidFill>
                </a:rPr>
                <a:t>i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7974535" y="3108553"/>
              <a:ext cx="292164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7227542" y="4299890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5559801" y="4304248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202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435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4514" y="6188936"/>
            <a:ext cx="3023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</a:t>
            </a:r>
            <a:r>
              <a:rPr lang="en-US" sz="2000" dirty="0">
                <a:latin typeface="Calibri"/>
                <a:cs typeface="Calibri"/>
              </a:rPr>
              <a:t>misses</a:t>
            </a:r>
            <a:r>
              <a:rPr lang="en-US" dirty="0">
                <a:latin typeface="Calibri"/>
                <a:cs typeface="Calibri"/>
              </a:rPr>
              <a:t>/iteration: 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CA443-4938-4FF7-8E58-BF021845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9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ikj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ikj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r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5" y="914401"/>
            <a:ext cx="3359707" cy="3787393"/>
            <a:chOff x="5366134" y="914400"/>
            <a:chExt cx="3359707" cy="3787393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592286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000000"/>
                  </a:solidFill>
                </a:rPr>
                <a:t>i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7974535" y="3108553"/>
              <a:ext cx="292164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7227542" y="4299890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5559801" y="4304248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202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435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4514" y="6188936"/>
            <a:ext cx="294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8FEE-9D51-4C94-82A5-25988C8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3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/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jki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jki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&lt;n;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1"/>
            <a:ext cx="3353200" cy="3787393"/>
            <a:chOff x="5366134" y="914400"/>
            <a:chExt cx="3353200" cy="3787393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116987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j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095681" y="3533840"/>
              <a:ext cx="1053172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814782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9677950" y="3561880"/>
            <a:ext cx="10531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194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1139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4514" y="6188936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7D5D-430C-410C-B875-2CDF55A9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kji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kji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&lt;n;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1"/>
            <a:ext cx="3353200" cy="3787393"/>
            <a:chOff x="5366134" y="914400"/>
            <a:chExt cx="3353200" cy="3787393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116987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j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095681" y="3533840"/>
              <a:ext cx="1053172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814782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9677950" y="3561880"/>
            <a:ext cx="10531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194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1139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4514" y="6188936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3CFA-DADC-4A41-B4EA-CC77D257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0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Matrix Multiplication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638801" y="11430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0 stores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638801" y="3200400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kij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ikj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0.5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638800" y="5463902"/>
            <a:ext cx="2082942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jki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kji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2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852612" y="814590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  sum +=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852612" y="2997559"/>
            <a:ext cx="3481388" cy="1802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r = a[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c[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852612" y="4875727"/>
            <a:ext cx="3481388" cy="1802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 c[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53402" y="533401"/>
            <a:ext cx="1838287" cy="1962661"/>
            <a:chOff x="5366134" y="914400"/>
            <a:chExt cx="3353200" cy="3786826"/>
          </a:xfrm>
        </p:grpSpPr>
        <p:grpSp>
          <p:nvGrpSpPr>
            <p:cNvPr id="11" name="Group 10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15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05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</a:rPr>
                  <a:t>i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4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5466579" y="4201416"/>
              <a:ext cx="1333351" cy="4998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805367" y="4196442"/>
              <a:ext cx="874281" cy="4998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6527570" y="1981202"/>
              <a:ext cx="1367810" cy="8264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wise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53401" y="2772917"/>
            <a:ext cx="1822663" cy="1909069"/>
            <a:chOff x="5366134" y="914400"/>
            <a:chExt cx="3359707" cy="387045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05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5922868" y="3108554"/>
              <a:ext cx="325533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000000"/>
                  </a:solidFill>
                </a:rPr>
                <a:t>i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5457670" y="3885297"/>
              <a:ext cx="344694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k</a:t>
              </a:r>
            </a:p>
          </p:txBody>
        </p:sp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7462802" y="1723792"/>
              <a:ext cx="31439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7974536" y="3108554"/>
              <a:ext cx="292164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7391400" y="3962166"/>
              <a:ext cx="28948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7227542" y="4259665"/>
              <a:ext cx="1347390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5559800" y="4196086"/>
              <a:ext cx="883486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419644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153401" y="4876752"/>
            <a:ext cx="1791087" cy="1828848"/>
            <a:chOff x="5366134" y="914400"/>
            <a:chExt cx="3353200" cy="3787393"/>
          </a:xfrm>
        </p:grpSpPr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05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6116986" y="3108553"/>
              <a:ext cx="32553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FF0000"/>
                  </a:solidFill>
                </a:rPr>
                <a:t>i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5457671" y="3885297"/>
              <a:ext cx="34469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k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8009581" y="985093"/>
              <a:ext cx="39556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7462803" y="1723793"/>
              <a:ext cx="31439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j</a:t>
              </a:r>
            </a:p>
          </p:txBody>
        </p: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5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6095681" y="3533839"/>
              <a:ext cx="1236441" cy="8870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897320" cy="5364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5" name="Text Box 23"/>
            <p:cNvSpPr txBox="1">
              <a:spLocks noChangeArrowheads="1"/>
            </p:cNvSpPr>
            <p:nvPr/>
          </p:nvSpPr>
          <p:spPr bwMode="auto">
            <a:xfrm>
              <a:off x="8147829" y="3108553"/>
              <a:ext cx="32553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FF0000"/>
                  </a:solidFill>
                </a:rPr>
                <a:t>i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2777A-538E-4789-85BE-F333DFBA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4088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676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1" y="152400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(2.0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5762" y="379089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(1.25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467290"/>
            <a:ext cx="26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(0.5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1243" y="763369"/>
            <a:ext cx="652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Essentially the same algorithm, just different data access patterns!</a:t>
            </a:r>
          </a:p>
          <a:p>
            <a:pPr algn="ctr"/>
            <a:r>
              <a:rPr lang="en-US" dirty="0">
                <a:latin typeface="Calibri" pitchFamily="34" charset="0"/>
              </a:rPr>
              <a:t>The most natural way to write code may not be the best one!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485B-3000-4977-BCA9-8C79F109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676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1" y="152400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(2.0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5762" y="379089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(1.25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467290"/>
            <a:ext cx="26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(0.5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1243" y="763369"/>
            <a:ext cx="652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Essentially the same algorithm, just different data access patterns!</a:t>
            </a:r>
          </a:p>
          <a:p>
            <a:pPr algn="ctr"/>
            <a:r>
              <a:rPr lang="en-US" dirty="0">
                <a:latin typeface="Calibri" pitchFamily="34" charset="0"/>
              </a:rPr>
              <a:t>The most natural way to write code may not be the best one!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485B-3000-4977-BCA9-8C79F109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69700-F008-4094-8020-C8F9DB78C758}"/>
              </a:ext>
            </a:extLst>
          </p:cNvPr>
          <p:cNvSpPr/>
          <p:nvPr/>
        </p:nvSpPr>
        <p:spPr>
          <a:xfrm>
            <a:off x="1996225" y="4829577"/>
            <a:ext cx="2499576" cy="179982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6A2AC-F7CB-4A4C-8542-7232ACF64905}"/>
              </a:ext>
            </a:extLst>
          </p:cNvPr>
          <p:cNvSpPr txBox="1"/>
          <p:nvPr/>
        </p:nvSpPr>
        <p:spPr>
          <a:xfrm>
            <a:off x="2064253" y="4127947"/>
            <a:ext cx="37091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a sufficiently small N, any implementation is “good enough”</a:t>
            </a:r>
          </a:p>
        </p:txBody>
      </p:sp>
    </p:spTree>
    <p:extLst>
      <p:ext uri="{BB962C8B-B14F-4D97-AF65-F5344CB8AC3E}">
        <p14:creationId xmlns:p14="http://schemas.microsoft.com/office/powerpoint/2010/main" val="453659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81F82-BF66-4672-BDBA-D93DC5D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A4DD7-CD1D-42FF-84B5-C286396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writes? Do they have additional costs?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FFFF4-6845-44D7-97D7-E0A785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3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81F82-BF66-4672-BDBA-D93DC5D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A4DD7-CD1D-42FF-84B5-C286396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writes? Do they have additional costs?</a:t>
            </a:r>
          </a:p>
          <a:p>
            <a:pPr lvl="1"/>
            <a:r>
              <a:rPr lang="en-US" dirty="0"/>
              <a:t>Assumption: write-back cache such that they don’t cost more than reads until evicted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long as evictions of modified (dirty) data happen once per array cell, we’re equivalent to the one write outside of the for loop</a:t>
            </a:r>
          </a:p>
          <a:p>
            <a:pPr lvl="2"/>
            <a:r>
              <a:rPr lang="en-US" dirty="0"/>
              <a:t>This is not the case here since entire row doesn’t fit in cache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evictions of modified (dirty) data happen multiple times per array cell,</a:t>
            </a:r>
            <a:br>
              <a:rPr lang="en-US" dirty="0"/>
            </a:br>
            <a:r>
              <a:rPr lang="en-US" dirty="0"/>
              <a:t>question becomes complicated</a:t>
            </a:r>
          </a:p>
          <a:p>
            <a:pPr lvl="2"/>
            <a:r>
              <a:rPr lang="en-US" dirty="0"/>
              <a:t>How much does that hurt compared to extra cache misses?</a:t>
            </a:r>
          </a:p>
          <a:p>
            <a:pPr lvl="2"/>
            <a:r>
              <a:rPr lang="en-US" dirty="0"/>
              <a:t>Writes can happen in the background (while processor is running)</a:t>
            </a:r>
          </a:p>
          <a:p>
            <a:pPr lvl="2"/>
            <a:r>
              <a:rPr lang="en-US" dirty="0"/>
              <a:t>Likely need to measure real-world performance to understand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FFFF4-6845-44D7-97D7-E0A785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impacts of cache and code design</a:t>
            </a:r>
          </a:p>
          <a:p>
            <a:endParaRPr lang="en-US" dirty="0"/>
          </a:p>
          <a:p>
            <a:r>
              <a:rPr lang="en-US" dirty="0"/>
              <a:t>Calculate cache performance based on array accesses</a:t>
            </a:r>
          </a:p>
          <a:p>
            <a:endParaRPr lang="en-US" dirty="0"/>
          </a:p>
          <a:p>
            <a:r>
              <a:rPr lang="en-US" dirty="0"/>
              <a:t>Understand what it means to write “cache-friendly code”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endParaRPr lang="en-US" dirty="0"/>
          </a:p>
          <a:p>
            <a:r>
              <a:rPr lang="en-US" dirty="0"/>
              <a:t>Cache Performance for Arrays</a:t>
            </a:r>
          </a:p>
          <a:p>
            <a:endParaRPr lang="en-US" dirty="0"/>
          </a:p>
          <a:p>
            <a:r>
              <a:rPr lang="en-US" b="1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b="1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63633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690133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90333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690133" y="58848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5403839" y="55999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493028" y="56997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5867" y="464820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5466" y="5443492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05000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71250" y="53340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8674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38859" y="1067378"/>
            <a:ext cx="6755053" cy="3229089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double *c = (double *) </a:t>
            </a:r>
            <a:r>
              <a:rPr lang="en-US" sz="1700" dirty="0" err="1">
                <a:latin typeface="Courier New" pitchFamily="49" charset="0"/>
              </a:rPr>
              <a:t>malloc</a:t>
            </a:r>
            <a:r>
              <a:rPr lang="en-US" sz="1700" dirty="0">
                <a:latin typeface="Courier New" pitchFamily="49" charset="0"/>
              </a:rPr>
              <a:t>(</a:t>
            </a:r>
            <a:r>
              <a:rPr lang="en-US" sz="1700" dirty="0" err="1">
                <a:latin typeface="Courier New" pitchFamily="49" charset="0"/>
              </a:rPr>
              <a:t>sizeof</a:t>
            </a:r>
            <a:r>
              <a:rPr lang="en-US" sz="1700" dirty="0">
                <a:latin typeface="Courier New" pitchFamily="49" charset="0"/>
              </a:rPr>
              <a:t>(double)*n*n);</a:t>
            </a:r>
          </a:p>
          <a:p>
            <a:pPr algn="l">
              <a:lnSpc>
                <a:spcPct val="100000"/>
              </a:lnSpc>
            </a:pPr>
            <a:endParaRPr lang="en-US" sz="17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void mmm(double *a, double *b, double *c, </a:t>
            </a:r>
            <a:r>
              <a:rPr lang="en-US" sz="1700" dirty="0" err="1">
                <a:latin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for (int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 = 0;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 &lt; n;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for (int j = 0; j &lt; n; j++)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double sum = 0.0;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for (int k = 0; k &lt; n; k++)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  sum += a[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*n + k] * b[k*n + j];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}</a:t>
            </a:r>
          </a:p>
          <a:p>
            <a:r>
              <a:rPr lang="en-US" sz="1700" dirty="0">
                <a:latin typeface="Courier New" pitchFamily="49" charset="0"/>
              </a:rPr>
              <a:t>      c[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*</a:t>
            </a:r>
            <a:r>
              <a:rPr lang="en-US" sz="1700" dirty="0" err="1">
                <a:latin typeface="Courier New" pitchFamily="49" charset="0"/>
              </a:rPr>
              <a:t>n+j</a:t>
            </a:r>
            <a:r>
              <a:rPr lang="en-US" sz="1700" dirty="0">
                <a:latin typeface="Courier New" pitchFamily="49" charset="0"/>
              </a:rPr>
              <a:t>] = sum;</a:t>
            </a:r>
          </a:p>
          <a:p>
            <a:r>
              <a:rPr lang="en-US" sz="1700" dirty="0">
                <a:latin typeface="Courier New" pitchFamily="49" charset="0"/>
              </a:rPr>
              <a:t>} } }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20876" y="5562600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endParaRPr lang="en-US" sz="2000" kern="0" dirty="0">
              <a:latin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73927" y="2553968"/>
            <a:ext cx="3353200" cy="3780156"/>
            <a:chOff x="5366134" y="914400"/>
            <a:chExt cx="3353200" cy="3780156"/>
          </a:xfrm>
        </p:grpSpPr>
        <p:grpSp>
          <p:nvGrpSpPr>
            <p:cNvPr id="19" name="Group 18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4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7196094-489F-47E8-BEE5-C587E1CF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4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7935999" y="3232165"/>
            <a:ext cx="2796466" cy="3152534"/>
            <a:chOff x="5974114" y="3476866"/>
            <a:chExt cx="2796466" cy="3152534"/>
          </a:xfrm>
        </p:grpSpPr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5974114" y="5067695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7384823" y="3476866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7384823" y="5067695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7388352" y="3476866"/>
              <a:ext cx="30299" cy="1561705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" name="Text Box 10"/>
            <p:cNvSpPr txBox="1">
              <a:spLocks noChangeArrowheads="1"/>
            </p:cNvSpPr>
            <p:nvPr/>
          </p:nvSpPr>
          <p:spPr bwMode="auto">
            <a:xfrm>
              <a:off x="5974114" y="5065776"/>
              <a:ext cx="1385757" cy="4572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>
              <a:off x="5990158" y="5191311"/>
              <a:ext cx="799225" cy="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6088053" y="5208400"/>
              <a:ext cx="287465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7551380" y="3476866"/>
              <a:ext cx="0" cy="1076051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7512180" y="3932396"/>
              <a:ext cx="32989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&lt;&lt;&lt; n (much smaller than n)</a:t>
            </a:r>
          </a:p>
          <a:p>
            <a:pPr lvl="1"/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 (</a:t>
            </a:r>
            <a:r>
              <a:rPr lang="en-US" dirty="0" err="1"/>
              <a:t>i,j,k</a:t>
            </a:r>
            <a:r>
              <a:rPr lang="en-US" dirty="0"/>
              <a:t>=0,0,*):</a:t>
            </a:r>
          </a:p>
          <a:p>
            <a:pPr lvl="1"/>
            <a:r>
              <a:rPr lang="en-US" dirty="0"/>
              <a:t>How many misses?</a:t>
            </a:r>
          </a:p>
          <a:p>
            <a:pPr lvl="1"/>
            <a:r>
              <a:rPr lang="en-US" dirty="0"/>
              <a:t>n/8 + n + 1 = </a:t>
            </a:r>
            <a:br>
              <a:rPr lang="en-US" dirty="0"/>
            </a:br>
            <a:r>
              <a:rPr lang="en-US" dirty="0"/>
              <a:t>9n/8+1 misses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938112" y="4822995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348821" y="323216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B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348821" y="4822995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358151" y="3232166"/>
            <a:ext cx="30299" cy="156170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938112" y="4830835"/>
            <a:ext cx="1385757" cy="35151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350424" y="4827660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3954156" y="4946610"/>
            <a:ext cx="799225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052051" y="4963700"/>
            <a:ext cx="28746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5515377" y="3232166"/>
            <a:ext cx="0" cy="1076051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5476177" y="3687696"/>
            <a:ext cx="3298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4142" y="3237435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Afterwards </a:t>
            </a:r>
            <a:r>
              <a:rPr lang="en-US" dirty="0">
                <a:solidFill>
                  <a:srgbClr val="0000FF"/>
                </a:solidFill>
              </a:rPr>
              <a:t>in cache: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170736" y="3805567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8-wide</a:t>
            </a:r>
          </a:p>
        </p:txBody>
      </p:sp>
      <p:sp>
        <p:nvSpPr>
          <p:cNvPr id="74" name="Freeform 73"/>
          <p:cNvSpPr/>
          <p:nvPr/>
        </p:nvSpPr>
        <p:spPr>
          <a:xfrm>
            <a:off x="8591285" y="4174899"/>
            <a:ext cx="730471" cy="457200"/>
          </a:xfrm>
          <a:custGeom>
            <a:avLst/>
            <a:gdLst>
              <a:gd name="connsiteX0" fmla="*/ 0 w 1042676"/>
              <a:gd name="connsiteY0" fmla="*/ 0 h 517437"/>
              <a:gd name="connsiteX1" fmla="*/ 423342 w 1042676"/>
              <a:gd name="connsiteY1" fmla="*/ 407678 h 517437"/>
              <a:gd name="connsiteX2" fmla="*/ 1042676 w 1042676"/>
              <a:gd name="connsiteY2" fmla="*/ 517437 h 5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676" h="517437">
                <a:moveTo>
                  <a:pt x="0" y="0"/>
                </a:moveTo>
                <a:cubicBezTo>
                  <a:pt x="124781" y="160719"/>
                  <a:pt x="249563" y="321439"/>
                  <a:pt x="423342" y="407678"/>
                </a:cubicBezTo>
                <a:cubicBezTo>
                  <a:pt x="597121" y="493917"/>
                  <a:pt x="1042676" y="517437"/>
                  <a:pt x="1042676" y="517437"/>
                </a:cubicBezTo>
              </a:path>
            </a:pathLst>
          </a:custGeom>
          <a:ln w="38100">
            <a:solidFill>
              <a:srgbClr val="0000FF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 bwMode="auto">
          <a:xfrm>
            <a:off x="9351550" y="4454541"/>
            <a:ext cx="62758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896085" y="4821552"/>
            <a:ext cx="43198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9346708" y="4454497"/>
            <a:ext cx="164890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9353286" y="4821076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9346708" y="4821075"/>
            <a:ext cx="16489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26A18-BC32-43AC-84AA-8C6F4750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  <p:bldP spid="74" grpId="0" animBg="1"/>
      <p:bldP spid="70" grpId="0" animBg="1"/>
      <p:bldP spid="72" grpId="0" animBg="1"/>
      <p:bldP spid="89" grpId="0" animBg="1"/>
      <p:bldP spid="9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&lt;&lt;&lt; n (much smaller than n)</a:t>
            </a:r>
          </a:p>
          <a:p>
            <a:pPr lvl="1"/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 (</a:t>
            </a:r>
            <a:r>
              <a:rPr lang="en-US" dirty="0" err="1"/>
              <a:t>i,j,k</a:t>
            </a:r>
            <a:r>
              <a:rPr lang="en-US" dirty="0"/>
              <a:t>=0,1,*):</a:t>
            </a:r>
          </a:p>
          <a:p>
            <a:pPr lvl="1"/>
            <a:r>
              <a:rPr lang="en-US" dirty="0"/>
              <a:t>Again:</a:t>
            </a:r>
            <a:br>
              <a:rPr lang="en-US" dirty="0"/>
            </a:br>
            <a:r>
              <a:rPr lang="en-US" dirty="0"/>
              <a:t>n/8 + n + 1 = </a:t>
            </a:r>
            <a:br>
              <a:rPr lang="en-US" dirty="0"/>
            </a:br>
            <a:r>
              <a:rPr lang="en-US" dirty="0"/>
              <a:t>9n/8+1 misses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934200" y="10668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Every iteration: 9n/8 + 1</a:t>
            </a:r>
          </a:p>
          <a:p>
            <a:pPr lvl="1"/>
            <a:r>
              <a:rPr lang="en-US"/>
              <a:t># iterations</a:t>
            </a:r>
            <a:r>
              <a:rPr lang="en-US" dirty="0"/>
              <a:t>: n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(9n/8+1)*n</a:t>
            </a:r>
            <a:r>
              <a:rPr lang="en-US" baseline="30000" dirty="0"/>
              <a:t>2</a:t>
            </a:r>
            <a:r>
              <a:rPr lang="en-US" dirty="0"/>
              <a:t> = (9/8)*n</a:t>
            </a:r>
            <a:r>
              <a:rPr lang="en-US" baseline="30000" dirty="0"/>
              <a:t>3</a:t>
            </a:r>
            <a:r>
              <a:rPr lang="en-US" dirty="0"/>
              <a:t> +n</a:t>
            </a:r>
            <a:r>
              <a:rPr lang="en-US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31EBB-1881-4CC6-8FE9-7B3C62B6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5" name="Text Box 3">
            <a:extLst>
              <a:ext uri="{FF2B5EF4-FFF2-40B4-BE49-F238E27FC236}">
                <a16:creationId xmlns:a16="http://schemas.microsoft.com/office/drawing/2014/main" id="{3933A9BF-085D-4B97-81B5-54CD55D5E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110" y="482299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C5F1FD5D-3F74-4BE6-B934-36E2E22F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19" y="3232167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B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5">
            <a:extLst>
              <a:ext uri="{FF2B5EF4-FFF2-40B4-BE49-F238E27FC236}">
                <a16:creationId xmlns:a16="http://schemas.microsoft.com/office/drawing/2014/main" id="{030FEA11-EAA1-44BE-AB41-270BE921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19" y="482299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58" name="Text Box 6">
            <a:extLst>
              <a:ext uri="{FF2B5EF4-FFF2-40B4-BE49-F238E27FC236}">
                <a16:creationId xmlns:a16="http://schemas.microsoft.com/office/drawing/2014/main" id="{41895323-1AD0-4C3E-9A99-51EA55377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77" y="3232167"/>
            <a:ext cx="30299" cy="156170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9" name="Text Box 10">
            <a:extLst>
              <a:ext uri="{FF2B5EF4-FFF2-40B4-BE49-F238E27FC236}">
                <a16:creationId xmlns:a16="http://schemas.microsoft.com/office/drawing/2014/main" id="{F8CE7F8E-3F4E-451D-A1F4-B61D2AD47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110" y="4830836"/>
            <a:ext cx="1385757" cy="35151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56DDC0F3-ABB4-4BE8-940E-914F179D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297" y="4827661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" name="Line 24">
            <a:extLst>
              <a:ext uri="{FF2B5EF4-FFF2-40B4-BE49-F238E27FC236}">
                <a16:creationId xmlns:a16="http://schemas.microsoft.com/office/drawing/2014/main" id="{0153EDE2-118F-4B42-B036-3DBDB9D0C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154" y="4946611"/>
            <a:ext cx="799225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18A83E2F-FA1F-498E-A598-1AEEFAF1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049" y="4963701"/>
            <a:ext cx="28746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63" name="Line 26">
            <a:extLst>
              <a:ext uri="{FF2B5EF4-FFF2-40B4-BE49-F238E27FC236}">
                <a16:creationId xmlns:a16="http://schemas.microsoft.com/office/drawing/2014/main" id="{7A26797D-560A-497C-969E-A6CAB4ED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015" y="3232167"/>
            <a:ext cx="0" cy="1076051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27">
            <a:extLst>
              <a:ext uri="{FF2B5EF4-FFF2-40B4-BE49-F238E27FC236}">
                <a16:creationId xmlns:a16="http://schemas.microsoft.com/office/drawing/2014/main" id="{66B0B71E-6522-4A01-927D-6F6C5F7A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285" y="3687697"/>
            <a:ext cx="3298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2D5E8FA-DD84-4377-8E83-5214AFCE7C06}"/>
              </a:ext>
            </a:extLst>
          </p:cNvPr>
          <p:cNvGrpSpPr/>
          <p:nvPr/>
        </p:nvGrpSpPr>
        <p:grpSpPr>
          <a:xfrm>
            <a:off x="7935994" y="3232166"/>
            <a:ext cx="2796466" cy="3152534"/>
            <a:chOff x="5974114" y="3476866"/>
            <a:chExt cx="2796466" cy="31525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78E04C6-23A3-4602-A40B-F98D204EF1BD}"/>
                </a:ext>
              </a:extLst>
            </p:cNvPr>
            <p:cNvGrpSpPr/>
            <p:nvPr/>
          </p:nvGrpSpPr>
          <p:grpSpPr>
            <a:xfrm>
              <a:off x="5974114" y="3476866"/>
              <a:ext cx="2796466" cy="3152534"/>
              <a:chOff x="5974114" y="3476866"/>
              <a:chExt cx="2796466" cy="3152534"/>
            </a:xfrm>
          </p:grpSpPr>
          <p:sp>
            <p:nvSpPr>
              <p:cNvPr id="91" name="Text Box 3">
                <a:extLst>
                  <a:ext uri="{FF2B5EF4-FFF2-40B4-BE49-F238E27FC236}">
                    <a16:creationId xmlns:a16="http://schemas.microsoft.com/office/drawing/2014/main" id="{A4A2CA37-67D5-4074-8A9B-AAFA98643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4114" y="5067695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</a:t>
                </a: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92" name="Text Box 4">
                <a:extLst>
                  <a:ext uri="{FF2B5EF4-FFF2-40B4-BE49-F238E27FC236}">
                    <a16:creationId xmlns:a16="http://schemas.microsoft.com/office/drawing/2014/main" id="{880337C7-E90C-450C-9AEB-36DC52F0E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4823" y="3476866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3" name="Text Box 5">
                <a:extLst>
                  <a:ext uri="{FF2B5EF4-FFF2-40B4-BE49-F238E27FC236}">
                    <a16:creationId xmlns:a16="http://schemas.microsoft.com/office/drawing/2014/main" id="{446DBFD0-45FE-4DC0-9435-A5CA5F6DF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4823" y="5067695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</a:t>
                </a: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94" name="Text Box 6">
                <a:extLst>
                  <a:ext uri="{FF2B5EF4-FFF2-40B4-BE49-F238E27FC236}">
                    <a16:creationId xmlns:a16="http://schemas.microsoft.com/office/drawing/2014/main" id="{8FAAAD91-EDD5-4B22-A9D2-FBC13A66E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7301" y="3476866"/>
                <a:ext cx="30299" cy="1561705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Text Box 10">
                <a:extLst>
                  <a:ext uri="{FF2B5EF4-FFF2-40B4-BE49-F238E27FC236}">
                    <a16:creationId xmlns:a16="http://schemas.microsoft.com/office/drawing/2014/main" id="{B03F27F2-1EDB-4747-BE9B-0009CAC73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4114" y="5075535"/>
                <a:ext cx="1385757" cy="35151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Line 24">
                <a:extLst>
                  <a:ext uri="{FF2B5EF4-FFF2-40B4-BE49-F238E27FC236}">
                    <a16:creationId xmlns:a16="http://schemas.microsoft.com/office/drawing/2014/main" id="{6F2E39DB-8CEA-483F-A8FE-89404BCA7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0158" y="5191311"/>
                <a:ext cx="799225" cy="0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Text Box 25">
                <a:extLst>
                  <a:ext uri="{FF2B5EF4-FFF2-40B4-BE49-F238E27FC236}">
                    <a16:creationId xmlns:a16="http://schemas.microsoft.com/office/drawing/2014/main" id="{CEA27CDC-48B4-4E2D-A631-A67723BB3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8053" y="5208400"/>
                <a:ext cx="287465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98" name="Line 26">
                <a:extLst>
                  <a:ext uri="{FF2B5EF4-FFF2-40B4-BE49-F238E27FC236}">
                    <a16:creationId xmlns:a16="http://schemas.microsoft.com/office/drawing/2014/main" id="{4C5AB703-EB26-44B2-B546-AAF3CC983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4900" y="3476866"/>
                <a:ext cx="0" cy="1076051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Text Box 27">
                <a:extLst>
                  <a:ext uri="{FF2B5EF4-FFF2-40B4-BE49-F238E27FC236}">
                    <a16:creationId xmlns:a16="http://schemas.microsoft.com/office/drawing/2014/main" id="{268BDD63-4BD4-48FC-AF50-49A7EBAF4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7870" y="3932396"/>
                <a:ext cx="329890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</p:grpSp>
        <p:sp>
          <p:nvSpPr>
            <p:cNvPr id="85" name="Text Box 11">
              <a:extLst>
                <a:ext uri="{FF2B5EF4-FFF2-40B4-BE49-F238E27FC236}">
                  <a16:creationId xmlns:a16="http://schemas.microsoft.com/office/drawing/2014/main" id="{4095E435-6E8A-4455-B326-81FA7A397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721" y="5065776"/>
              <a:ext cx="45719" cy="4571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9B80815-3E62-4C05-9FDB-58895E92B8FD}"/>
              </a:ext>
            </a:extLst>
          </p:cNvPr>
          <p:cNvSpPr txBox="1"/>
          <p:nvPr/>
        </p:nvSpPr>
        <p:spPr>
          <a:xfrm>
            <a:off x="8170731" y="3805568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8-wide</a:t>
            </a:r>
          </a:p>
        </p:txBody>
      </p:sp>
      <p:sp>
        <p:nvSpPr>
          <p:cNvPr id="102" name="Freeform 73">
            <a:extLst>
              <a:ext uri="{FF2B5EF4-FFF2-40B4-BE49-F238E27FC236}">
                <a16:creationId xmlns:a16="http://schemas.microsoft.com/office/drawing/2014/main" id="{9D17E53B-6412-4DE3-8F47-AA9C1F4EAC16}"/>
              </a:ext>
            </a:extLst>
          </p:cNvPr>
          <p:cNvSpPr/>
          <p:nvPr/>
        </p:nvSpPr>
        <p:spPr>
          <a:xfrm>
            <a:off x="8591280" y="4174900"/>
            <a:ext cx="730471" cy="457200"/>
          </a:xfrm>
          <a:custGeom>
            <a:avLst/>
            <a:gdLst>
              <a:gd name="connsiteX0" fmla="*/ 0 w 1042676"/>
              <a:gd name="connsiteY0" fmla="*/ 0 h 517437"/>
              <a:gd name="connsiteX1" fmla="*/ 423342 w 1042676"/>
              <a:gd name="connsiteY1" fmla="*/ 407678 h 517437"/>
              <a:gd name="connsiteX2" fmla="*/ 1042676 w 1042676"/>
              <a:gd name="connsiteY2" fmla="*/ 517437 h 5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676" h="517437">
                <a:moveTo>
                  <a:pt x="0" y="0"/>
                </a:moveTo>
                <a:cubicBezTo>
                  <a:pt x="124781" y="160719"/>
                  <a:pt x="249563" y="321439"/>
                  <a:pt x="423342" y="407678"/>
                </a:cubicBezTo>
                <a:cubicBezTo>
                  <a:pt x="597121" y="493917"/>
                  <a:pt x="1042676" y="517437"/>
                  <a:pt x="1042676" y="517437"/>
                </a:cubicBezTo>
              </a:path>
            </a:pathLst>
          </a:custGeom>
          <a:ln w="38100">
            <a:solidFill>
              <a:srgbClr val="0000FF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E54134-899F-4D7E-A06F-9FEB2B128913}"/>
              </a:ext>
            </a:extLst>
          </p:cNvPr>
          <p:cNvSpPr/>
          <p:nvPr/>
        </p:nvSpPr>
        <p:spPr bwMode="auto">
          <a:xfrm>
            <a:off x="8896080" y="4821553"/>
            <a:ext cx="43198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8AFD303-AE89-4261-B8BA-CCA362E91007}"/>
              </a:ext>
            </a:extLst>
          </p:cNvPr>
          <p:cNvSpPr/>
          <p:nvPr/>
        </p:nvSpPr>
        <p:spPr bwMode="auto">
          <a:xfrm>
            <a:off x="9354875" y="4454542"/>
            <a:ext cx="164890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4A8D2E9-53FE-468C-B368-9BB5DBEA5F2D}"/>
              </a:ext>
            </a:extLst>
          </p:cNvPr>
          <p:cNvSpPr/>
          <p:nvPr/>
        </p:nvSpPr>
        <p:spPr bwMode="auto">
          <a:xfrm>
            <a:off x="9354875" y="4821076"/>
            <a:ext cx="16489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5A9E7-A0DA-4BB5-9C9C-E0231D1A968D}"/>
              </a:ext>
            </a:extLst>
          </p:cNvPr>
          <p:cNvSpPr txBox="1"/>
          <p:nvPr/>
        </p:nvSpPr>
        <p:spPr>
          <a:xfrm>
            <a:off x="7068617" y="3236614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Afterwards </a:t>
            </a:r>
            <a:r>
              <a:rPr lang="en-US" dirty="0">
                <a:solidFill>
                  <a:srgbClr val="0000FF"/>
                </a:solidFill>
              </a:rPr>
              <a:t>in cache: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animBg="1"/>
      <p:bldP spid="103" grpId="0" animBg="1"/>
      <p:bldP spid="104" grpId="0" animBg="1"/>
      <p:bldP spid="105" grpId="0" animBg="1"/>
      <p:bldP spid="10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Blocking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Special class of algorithms designed specifically to have excellent temporal and spatial locality</a:t>
            </a:r>
          </a:p>
          <a:p>
            <a:r>
              <a:rPr lang="en-US" dirty="0"/>
              <a:t>Key idea: don’t operate on individual elements; instead operate on </a:t>
            </a:r>
            <a:r>
              <a:rPr lang="en-US" i="1" dirty="0"/>
              <a:t>blocks 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Treat the overall matrices as containing submatrices as elements</a:t>
            </a:r>
          </a:p>
          <a:p>
            <a:pPr lvl="2"/>
            <a:r>
              <a:rPr lang="en-US" dirty="0"/>
              <a:t>See next slide</a:t>
            </a:r>
          </a:p>
          <a:p>
            <a:r>
              <a:rPr lang="en-US" dirty="0"/>
              <a:t>General principle: use a piece of data as much as we can</a:t>
            </a:r>
          </a:p>
          <a:p>
            <a:pPr lvl="1"/>
            <a:r>
              <a:rPr lang="en-US" dirty="0"/>
              <a:t>Then it’s ok to kick it out of the cache</a:t>
            </a:r>
          </a:p>
          <a:p>
            <a:pPr lvl="1"/>
            <a:r>
              <a:rPr lang="en-US" dirty="0"/>
              <a:t>As opposed to using, kicking out, using again later, and so on</a:t>
            </a:r>
          </a:p>
          <a:p>
            <a:r>
              <a:rPr lang="en-US" dirty="0"/>
              <a:t>Same result, but much nicer locality!</a:t>
            </a:r>
          </a:p>
          <a:p>
            <a:pPr lvl="1"/>
            <a:r>
              <a:rPr lang="en-US" dirty="0"/>
              <a:t>And thus can leverage the cache better (more hits, fewer misses)</a:t>
            </a:r>
          </a:p>
          <a:p>
            <a:pPr lvl="1"/>
            <a:r>
              <a:rPr lang="en-US" dirty="0"/>
              <a:t>Still same computational complexity</a:t>
            </a:r>
          </a:p>
          <a:p>
            <a:r>
              <a:rPr lang="en-US" dirty="0"/>
              <a:t>May get a bit mind bending</a:t>
            </a:r>
          </a:p>
          <a:p>
            <a:pPr lvl="1"/>
            <a:r>
              <a:rPr lang="en-US" dirty="0"/>
              <a:t>I want you to understand the general principle</a:t>
            </a:r>
          </a:p>
          <a:p>
            <a:pPr lvl="1"/>
            <a:r>
              <a:rPr lang="en-US" dirty="0"/>
              <a:t>But you don’t need to fully understand the details of the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D6F5-9C88-406C-BA0B-4A60B9D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Matrices of Submatrices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are not scalars anymore</a:t>
            </a:r>
          </a:p>
          <a:p>
            <a:pPr lvl="1"/>
            <a:r>
              <a:rPr lang="en-US" dirty="0"/>
              <a:t>But rather smaller matrices</a:t>
            </a:r>
          </a:p>
          <a:p>
            <a:r>
              <a:rPr lang="en-US" dirty="0"/>
              <a:t>To compute a result submatrix</a:t>
            </a:r>
          </a:p>
          <a:p>
            <a:pPr lvl="1"/>
            <a:r>
              <a:rPr lang="en-US" dirty="0"/>
              <a:t>Just do a smaller matrix multiplication!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648200" y="3962400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543800" y="1091821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543800" y="3962400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825621" y="4178490"/>
            <a:ext cx="990600" cy="990600"/>
          </a:xfrm>
          <a:prstGeom prst="rect">
            <a:avLst/>
          </a:prstGeom>
          <a:solidFill>
            <a:srgbClr val="EBAFA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093157" y="4189294"/>
            <a:ext cx="990600" cy="990600"/>
          </a:xfrm>
          <a:prstGeom prst="rect">
            <a:avLst/>
          </a:prstGeom>
          <a:solidFill>
            <a:srgbClr val="F7F5C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825621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093157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1331794"/>
            <a:ext cx="990600" cy="99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039936" y="1342598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47581"/>
            <a:ext cx="990600" cy="990600"/>
          </a:xfrm>
          <a:prstGeom prst="rect">
            <a:avLst/>
          </a:prstGeom>
          <a:solidFill>
            <a:srgbClr val="ACE3A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9039936" y="2547581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4178490"/>
            <a:ext cx="990600" cy="990600"/>
          </a:xfrm>
          <a:prstGeom prst="rect">
            <a:avLst/>
          </a:prstGeom>
          <a:solidFill>
            <a:srgbClr val="D882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9039936" y="4189294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039936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883341" y="4269096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3</a:t>
            </a:r>
          </a:p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89261" y="4269096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5"/>
              <a:defRPr/>
            </a:pPr>
            <a:r>
              <a:rPr lang="en-US" dirty="0">
                <a:latin typeface="Calibri" pitchFamily="34" charset="0"/>
              </a:rPr>
              <a:t>7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97557" y="549815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9"/>
              <a:defRPr/>
            </a:pPr>
            <a:r>
              <a:rPr lang="en-US" dirty="0">
                <a:latin typeface="Calibri" pitchFamily="34" charset="0"/>
              </a:rPr>
              <a:t>11</a:t>
            </a:r>
          </a:p>
          <a:p>
            <a:pPr marL="457200" indent="-457200">
              <a:buFontTx/>
              <a:buAutoNum type="arabicPlain" startAt="9"/>
              <a:defRPr/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44906" y="5505167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13"/>
              <a:defRPr/>
            </a:pPr>
            <a:r>
              <a:rPr lang="en-US" dirty="0">
                <a:latin typeface="Calibri" pitchFamily="34" charset="0"/>
              </a:rPr>
              <a:t>15</a:t>
            </a:r>
          </a:p>
          <a:p>
            <a:pPr marL="457200" indent="-457200">
              <a:buFontTx/>
              <a:buAutoNum type="arabicPlain" startAt="13"/>
              <a:defRPr/>
            </a:pPr>
            <a:r>
              <a:rPr lang="en-US" dirty="0">
                <a:latin typeface="Calibri" pitchFamily="34" charset="0"/>
              </a:rPr>
              <a:t>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45190" y="143832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17"/>
              <a:defRPr/>
            </a:pPr>
            <a:r>
              <a:rPr lang="en-US" dirty="0">
                <a:latin typeface="Calibri" pitchFamily="34" charset="0"/>
              </a:rPr>
              <a:t>19</a:t>
            </a:r>
          </a:p>
          <a:p>
            <a:pPr marL="457200" indent="-457200">
              <a:buFontTx/>
              <a:buAutoNum type="arabicPlain" startAt="17"/>
              <a:defRPr/>
            </a:pPr>
            <a:r>
              <a:rPr lang="en-US" dirty="0">
                <a:latin typeface="Calibri" pitchFamily="34" charset="0"/>
              </a:rPr>
              <a:t>20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11872" y="143832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21	23</a:t>
            </a:r>
          </a:p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22	24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5190" y="2651458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3</a:t>
            </a:r>
          </a:p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11871" y="2651457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25"/>
              <a:defRPr/>
            </a:pPr>
            <a:r>
              <a:rPr lang="en-US" dirty="0">
                <a:latin typeface="Calibri" pitchFamily="34" charset="0"/>
              </a:rPr>
              <a:t>27</a:t>
            </a:r>
          </a:p>
          <a:p>
            <a:pPr marL="457200" indent="-457200">
              <a:buFontTx/>
              <a:buAutoNum type="arabicPlain" startAt="25"/>
              <a:defRPr/>
            </a:pPr>
            <a:r>
              <a:rPr lang="en-US" dirty="0">
                <a:latin typeface="Calibri" pitchFamily="34" charset="0"/>
              </a:rPr>
              <a:t>28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71546" y="4258292"/>
            <a:ext cx="108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(A*B) </a:t>
            </a:r>
          </a:p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+(C*D)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58716" y="3215016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38910" y="1442113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73718" y="3215016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4771" y="2739788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D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91312" y="3758822"/>
            <a:ext cx="0" cy="430473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587879" y="3747164"/>
            <a:ext cx="0" cy="430473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7240738" y="1740592"/>
            <a:ext cx="530809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7240737" y="3062952"/>
            <a:ext cx="530809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pic>
        <p:nvPicPr>
          <p:cNvPr id="1026" name="Picture 2" descr="o Dawg - Yo Dawg I heard you like matrices So I put a matrix in your matrix so you can 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69" y="3062952"/>
            <a:ext cx="3004342" cy="194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t's an old meme, but it checks out - 9GAG">
            <a:extLst>
              <a:ext uri="{FF2B5EF4-FFF2-40B4-BE49-F238E27FC236}">
                <a16:creationId xmlns:a16="http://schemas.microsoft.com/office/drawing/2014/main" id="{BFE19FA2-4B13-4741-92E9-DBE4F037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71" y="5114041"/>
            <a:ext cx="1938840" cy="155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47AC-090E-4CF4-86BB-CF4907B3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Matrix Multiplication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07595" y="788310"/>
            <a:ext cx="6475785" cy="4029308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double * c = (double *) </a:t>
            </a:r>
            <a:r>
              <a:rPr lang="en-US" sz="1600" dirty="0" err="1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(double)*n*n);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for (int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(int j = 0; j &lt; n; j+=B)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for (int k = 0; k &lt; n; k+=B)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for (int i1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i1 &lt; </a:t>
            </a:r>
            <a:r>
              <a:rPr lang="en-US" sz="1600" dirty="0" err="1">
                <a:latin typeface="Courier New" pitchFamily="49" charset="0"/>
              </a:rPr>
              <a:t>i+B</a:t>
            </a:r>
            <a:r>
              <a:rPr lang="en-US" sz="1600" dirty="0">
                <a:latin typeface="Courier New" pitchFamily="49" charset="0"/>
              </a:rPr>
              <a:t>; i1++)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for (int j1 = j; j1 &lt; </a:t>
            </a:r>
            <a:r>
              <a:rPr lang="en-US" sz="1600" dirty="0" err="1">
                <a:latin typeface="Courier New" pitchFamily="49" charset="0"/>
              </a:rPr>
              <a:t>j+B</a:t>
            </a:r>
            <a:r>
              <a:rPr lang="en-US" sz="1600" dirty="0">
                <a:latin typeface="Courier New" pitchFamily="49" charset="0"/>
              </a:rPr>
              <a:t>; j1++)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double sum = 0.0;</a:t>
            </a:r>
          </a:p>
          <a:p>
            <a:r>
              <a:rPr lang="en-US" sz="1600" dirty="0">
                <a:latin typeface="Courier New" pitchFamily="49" charset="0"/>
              </a:rPr>
              <a:t>            for (int k1 = k; k1 &lt; </a:t>
            </a:r>
            <a:r>
              <a:rPr lang="en-US" sz="1600" dirty="0" err="1">
                <a:latin typeface="Courier New" pitchFamily="49" charset="0"/>
              </a:rPr>
              <a:t>k+B</a:t>
            </a:r>
            <a:r>
              <a:rPr lang="en-US" sz="1600" dirty="0">
                <a:latin typeface="Courier New" pitchFamily="49" charset="0"/>
              </a:rPr>
              <a:t>; k1++)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 sum += a[i1*n + k1] * b[k1*n + j1];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}</a:t>
            </a:r>
          </a:p>
          <a:p>
            <a:r>
              <a:rPr lang="en-US" sz="1600" dirty="0">
                <a:latin typeface="Courier New" pitchFamily="49" charset="0"/>
              </a:rPr>
              <a:t>            c[i1*n + j1] = sum;</a:t>
            </a:r>
          </a:p>
          <a:p>
            <a:r>
              <a:rPr lang="en-US" sz="1600" dirty="0">
                <a:latin typeface="Courier New" pitchFamily="49" charset="0"/>
              </a:rPr>
              <a:t>} } } } } 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56627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56827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3162" y="56098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6158" y="45582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1959" y="53535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771494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37744" y="52440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4962" y="5726676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4896" y="6298719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 bwMode="auto">
          <a:xfrm flipH="1" flipV="1">
            <a:off x="4495747" y="5982251"/>
            <a:ext cx="3090" cy="3164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5557962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49519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942137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132637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324194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14694" y="5731939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732776" y="4944539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733894" y="5137157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733894" y="5328714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733894" y="5518157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733894" y="5709714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733894" y="5899157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18E6B7-8D7D-4841-BCBE-54AC5C3A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&lt;&lt;&lt;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Cache size</a:t>
            </a:r>
          </a:p>
          <a:p>
            <a:endParaRPr lang="en-US" dirty="0"/>
          </a:p>
          <a:p>
            <a:r>
              <a:rPr lang="en-US" dirty="0"/>
              <a:t>First (block) iteration:</a:t>
            </a:r>
          </a:p>
          <a:p>
            <a:pPr lvl="1"/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/8 misses for any given block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/8</a:t>
            </a:r>
            <a:r>
              <a:rPr lang="en-US" dirty="0"/>
              <a:t> misses for each </a:t>
            </a:r>
            <a:br>
              <a:rPr lang="en-US" dirty="0"/>
            </a:br>
            <a:r>
              <a:rPr lang="en-US" dirty="0" err="1"/>
              <a:t>BxB</a:t>
            </a:r>
            <a:r>
              <a:rPr lang="en-US" dirty="0"/>
              <a:t>-block multiplication</a:t>
            </a:r>
            <a:br>
              <a:rPr lang="en-US" dirty="0"/>
            </a:br>
            <a:r>
              <a:rPr lang="en-US" dirty="0"/>
              <a:t>(only counting A, B misses)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BxB</a:t>
            </a:r>
            <a:r>
              <a:rPr lang="en-US" dirty="0"/>
              <a:t> multiplications: </a:t>
            </a:r>
            <a:r>
              <a:rPr lang="en-US" dirty="0">
                <a:solidFill>
                  <a:srgbClr val="3366FF"/>
                </a:solidFill>
              </a:rPr>
              <a:t>n/B</a:t>
            </a:r>
          </a:p>
          <a:p>
            <a:pPr lvl="1"/>
            <a:r>
              <a:rPr lang="en-US" dirty="0">
                <a:solidFill>
                  <a:srgbClr val="8DBA84"/>
                </a:solidFill>
              </a:rPr>
              <a:t>B</a:t>
            </a:r>
            <a:r>
              <a:rPr lang="en-US" baseline="30000" dirty="0">
                <a:solidFill>
                  <a:srgbClr val="8DBA84"/>
                </a:solidFill>
              </a:rPr>
              <a:t>2</a:t>
            </a:r>
            <a:r>
              <a:rPr lang="en-US" dirty="0">
                <a:solidFill>
                  <a:srgbClr val="8DBA84"/>
                </a:solidFill>
              </a:rPr>
              <a:t>/8</a:t>
            </a:r>
            <a:r>
              <a:rPr lang="en-US" dirty="0"/>
              <a:t> misses for C[ ] block total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/8</a:t>
            </a:r>
            <a:r>
              <a:rPr lang="en-US" dirty="0"/>
              <a:t>*</a:t>
            </a:r>
            <a:r>
              <a:rPr lang="en-US" dirty="0">
                <a:solidFill>
                  <a:srgbClr val="3366FF"/>
                </a:solidFill>
              </a:rPr>
              <a:t>n/B</a:t>
            </a:r>
            <a:r>
              <a:rPr lang="en-US" dirty="0"/>
              <a:t>+</a:t>
            </a:r>
            <a:r>
              <a:rPr lang="en-US" dirty="0">
                <a:solidFill>
                  <a:srgbClr val="8DBA84"/>
                </a:solidFill>
              </a:rPr>
              <a:t>B</a:t>
            </a:r>
            <a:r>
              <a:rPr lang="en-US" baseline="30000" dirty="0">
                <a:solidFill>
                  <a:srgbClr val="8DBA84"/>
                </a:solidFill>
              </a:rPr>
              <a:t>2</a:t>
            </a:r>
            <a:r>
              <a:rPr lang="en-US" dirty="0">
                <a:solidFill>
                  <a:srgbClr val="8DBA84"/>
                </a:solidFill>
              </a:rPr>
              <a:t>/8</a:t>
            </a:r>
            <a:r>
              <a:rPr lang="en-US" dirty="0"/>
              <a:t> = </a:t>
            </a:r>
            <a:r>
              <a:rPr lang="en-US" dirty="0" err="1"/>
              <a:t>nB</a:t>
            </a:r>
            <a:r>
              <a:rPr lang="en-US" dirty="0"/>
              <a:t>/4+B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Afterwards in cache</a:t>
            </a:r>
          </a:p>
          <a:p>
            <a:pPr lvl="2"/>
            <a:r>
              <a:rPr lang="en-US" dirty="0"/>
              <a:t>No waste! We used all that we brought in!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881133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481333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6465" y="48650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96000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62250" y="47555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096000" y="445072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881133" y="4448858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9010818" y="490792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8444710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681777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980631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8209231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222484" y="4916391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3202546" y="212179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810309" y="4445794"/>
            <a:ext cx="213826" cy="223198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881133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A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9481333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66465" y="30362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096000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62250" y="29267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096000" y="262192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1133" y="2620058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9028685" y="307912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8444710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8681777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7980631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8209231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9248977" y="3087591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8795936" y="4042437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6200000" flipV="1">
            <a:off x="9411389" y="3948613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8337160" y="1848256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18625" y="1936124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096002" y="4452432"/>
            <a:ext cx="186267" cy="184561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55D1-A273-4016-9B79-70BB8E98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C086BE-FB34-441E-8495-03E0F0B657D7}"/>
              </a:ext>
            </a:extLst>
          </p:cNvPr>
          <p:cNvSpPr/>
          <p:nvPr/>
        </p:nvSpPr>
        <p:spPr bwMode="auto">
          <a:xfrm>
            <a:off x="9469631" y="5395913"/>
            <a:ext cx="224438" cy="197811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4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48" grpId="0" animBg="1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Cache size</a:t>
            </a:r>
          </a:p>
          <a:p>
            <a:endParaRPr lang="en-US" dirty="0"/>
          </a:p>
          <a:p>
            <a:r>
              <a:rPr lang="en-US" dirty="0"/>
              <a:t>Second (block) iteration:</a:t>
            </a:r>
          </a:p>
          <a:p>
            <a:pPr lvl="1"/>
            <a:r>
              <a:rPr lang="en-US" dirty="0"/>
              <a:t>Same as first iteration</a:t>
            </a:r>
          </a:p>
          <a:p>
            <a:pPr lvl="1"/>
            <a:r>
              <a:rPr lang="en-US" dirty="0"/>
              <a:t>misses = </a:t>
            </a:r>
            <a:r>
              <a:rPr lang="en-US" dirty="0" err="1"/>
              <a:t>nB</a:t>
            </a:r>
            <a:r>
              <a:rPr lang="en-US" dirty="0"/>
              <a:t>/4+B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#block iterations: (n/B)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nB</a:t>
            </a:r>
            <a:r>
              <a:rPr lang="en-US" dirty="0"/>
              <a:t>/4 +B</a:t>
            </a:r>
            <a:r>
              <a:rPr lang="en-US" baseline="30000" dirty="0"/>
              <a:t>2</a:t>
            </a:r>
            <a:r>
              <a:rPr lang="en-US" dirty="0"/>
              <a:t>/8)* (n/B)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3</a:t>
            </a:r>
            <a:r>
              <a:rPr lang="en-US" dirty="0"/>
              <a:t>/(4B) + n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423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024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9265" y="41480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638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5050" y="40386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833532" y="3733800"/>
            <a:ext cx="186268" cy="186268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423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8788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7987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224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523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7752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000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8540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9162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3135682" y="226721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879960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61425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354860" y="3739020"/>
            <a:ext cx="212074" cy="219206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5400000">
            <a:off x="9263677" y="4662101"/>
            <a:ext cx="194154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825FF-190B-4FBF-B14E-1CB1F647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Misses without blocking:	(9/8) * n</a:t>
                </a:r>
                <a:r>
                  <a:rPr lang="en-US" baseline="30000" dirty="0"/>
                  <a:t>3</a:t>
                </a:r>
                <a:r>
                  <a:rPr lang="en-US" dirty="0"/>
                  <a:t> + n</a:t>
                </a:r>
                <a:r>
                  <a:rPr lang="en-US" baseline="30000" dirty="0"/>
                  <a:t>2 </a:t>
                </a:r>
              </a:p>
              <a:p>
                <a:r>
                  <a:rPr lang="en-US" dirty="0"/>
                  <a:t>Misses with blocking:	1/(4B) * n</a:t>
                </a:r>
                <a:r>
                  <a:rPr lang="en-US" baseline="30000" dirty="0"/>
                  <a:t>3</a:t>
                </a:r>
                <a:r>
                  <a:rPr lang="en-US" dirty="0"/>
                  <a:t> + 1/8 * n</a:t>
                </a:r>
                <a:r>
                  <a:rPr lang="en-US" baseline="30000" dirty="0"/>
                  <a:t>2 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Largest possible block size B, but limit 3B</a:t>
                </a:r>
                <a:r>
                  <a:rPr lang="en-US" baseline="30000" dirty="0"/>
                  <a:t>2</a:t>
                </a:r>
                <a:r>
                  <a:rPr lang="en-US" dirty="0"/>
                  <a:t> &lt; C </a:t>
                </a:r>
                <a:r>
                  <a:rPr lang="is-IS" dirty="0"/>
                  <a:t>→ B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is-I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sz="500" b="0" dirty="0"/>
                  <a:t> </a:t>
                </a:r>
                <a:endParaRPr lang="en-US" b="0" dirty="0"/>
              </a:p>
              <a:p>
                <a:pPr lvl="1"/>
                <a:r>
                  <a:rPr lang="en-US" b="0" dirty="0"/>
                  <a:t>e.g., Cache size = 32K = 32,768 Bytes, then pick B = 104 (note: 104=13*8)</a:t>
                </a:r>
              </a:p>
              <a:p>
                <a:pPr lvl="1"/>
                <a:r>
                  <a:rPr lang="en-US" b="0" dirty="0"/>
                  <a:t>No blocking: 1.125*n</a:t>
                </a:r>
                <a:r>
                  <a:rPr lang="en-US" b="0" baseline="30000" dirty="0"/>
                  <a:t>3</a:t>
                </a:r>
                <a:r>
                  <a:rPr lang="en-US" b="0" dirty="0"/>
                  <a:t> + n</a:t>
                </a:r>
                <a:r>
                  <a:rPr lang="en-US" b="0" baseline="30000" dirty="0"/>
                  <a:t>2</a:t>
                </a:r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r>
                  <a:rPr lang="en-US" b="0" dirty="0"/>
                  <a:t>Blocking: 0.0024*n</a:t>
                </a:r>
                <a:r>
                  <a:rPr lang="en-US" b="0" baseline="30000" dirty="0"/>
                  <a:t>3</a:t>
                </a:r>
                <a:r>
                  <a:rPr lang="en-US" b="0" dirty="0"/>
                  <a:t> + 0.125*n</a:t>
                </a:r>
                <a:r>
                  <a:rPr lang="en-US" b="0" baseline="30000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Reason for dramatic difference:</a:t>
                </a:r>
              </a:p>
              <a:p>
                <a:pPr lvl="1"/>
                <a:r>
                  <a:rPr lang="en-US" dirty="0"/>
                  <a:t>Matrix multiplication has inherent temporal locality</a:t>
                </a:r>
              </a:p>
              <a:p>
                <a:pPr lvl="1"/>
                <a:r>
                  <a:rPr lang="en-US" dirty="0"/>
                  <a:t>But program has to be written properly to take advantage of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30652" y="3504088"/>
            <a:ext cx="69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468x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1516" y="3568040"/>
            <a:ext cx="624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8x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4" idx="3"/>
          </p:cNvCxnSpPr>
          <p:nvPr/>
        </p:nvCxnSpPr>
        <p:spPr bwMode="auto">
          <a:xfrm flipV="1">
            <a:off x="3329330" y="3429000"/>
            <a:ext cx="164421" cy="275143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 bwMode="auto">
          <a:xfrm>
            <a:off x="3329330" y="3704143"/>
            <a:ext cx="0" cy="26400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 flipV="1">
            <a:off x="4575791" y="3429000"/>
            <a:ext cx="895725" cy="38323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4972031" y="3812234"/>
            <a:ext cx="499485" cy="155916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AECEA-A36A-408E-A1DC-5EFECD4F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Memory Mountain</a:t>
            </a:r>
          </a:p>
          <a:p>
            <a:endParaRPr lang="en-US" dirty="0"/>
          </a:p>
          <a:p>
            <a:r>
              <a:rPr lang="en-US" dirty="0"/>
              <a:t>Cache Performance for Arrays</a:t>
            </a:r>
          </a:p>
          <a:p>
            <a:endParaRPr lang="en-US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endParaRPr lang="en-US" dirty="0"/>
          </a:p>
          <a:p>
            <a:r>
              <a:rPr lang="en-US" dirty="0"/>
              <a:t>Cache Performance for Arrays</a:t>
            </a:r>
          </a:p>
          <a:p>
            <a:endParaRPr lang="en-US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3030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Cache-Friendly Code</a:t>
            </a:r>
          </a:p>
        </p:txBody>
      </p:sp>
      <p:sp>
        <p:nvSpPr>
          <p:cNvPr id="160777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Caches are key to program performance</a:t>
            </a:r>
          </a:p>
          <a:p>
            <a:pPr lvl="1"/>
            <a:r>
              <a:rPr lang="en-US" dirty="0"/>
              <a:t>CPU accessing main memory = CPU twiddling its thumbs = bad</a:t>
            </a:r>
          </a:p>
          <a:p>
            <a:pPr lvl="1"/>
            <a:r>
              <a:rPr lang="en-US" dirty="0"/>
              <a:t>Want to avoid as much as possible</a:t>
            </a:r>
          </a:p>
          <a:p>
            <a:pPr lvl="1"/>
            <a:endParaRPr lang="en-US" dirty="0"/>
          </a:p>
          <a:p>
            <a:r>
              <a:rPr lang="en-US" dirty="0"/>
              <a:t>Minimize cache misses in the inner loops of core functions</a:t>
            </a:r>
          </a:p>
          <a:p>
            <a:pPr lvl="1"/>
            <a:r>
              <a:rPr lang="en-US" dirty="0"/>
              <a:t>That’s usually where your program spends most of its time (“hot” code)</a:t>
            </a:r>
          </a:p>
          <a:p>
            <a:pPr lvl="2"/>
            <a:r>
              <a:rPr lang="en-US" dirty="0"/>
              <a:t>Programmers are notoriously bad at guessing these spots</a:t>
            </a:r>
          </a:p>
          <a:p>
            <a:pPr lvl="2"/>
            <a:r>
              <a:rPr lang="en-US" dirty="0"/>
              <a:t>Use a profiler to find them (e.g.,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gprof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Repeated references to variables are good (</a:t>
            </a:r>
            <a:r>
              <a:rPr lang="en-US" b="1" i="1" dirty="0"/>
              <a:t>temporal locality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Stride-1 reference patterns are good (</a:t>
            </a:r>
            <a:r>
              <a:rPr lang="en-US" b="1" i="1" dirty="0"/>
              <a:t>spatial locality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I.e., accessing array elements in sequence, not jumping around</a:t>
            </a:r>
          </a:p>
          <a:p>
            <a:pPr lvl="2"/>
            <a:endParaRPr lang="en-US" dirty="0"/>
          </a:p>
          <a:p>
            <a:r>
              <a:rPr lang="en-US" dirty="0"/>
              <a:t>Now that we know how cache memories work</a:t>
            </a:r>
          </a:p>
          <a:p>
            <a:pPr lvl="1"/>
            <a:r>
              <a:rPr lang="en-US" dirty="0"/>
              <a:t>We can quantify the effect of locality on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86259-EE40-40AF-B571-1B77DD96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Read throughput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the memory subsystem per second (Mb/s)</a:t>
            </a:r>
          </a:p>
          <a:p>
            <a:pPr lvl="1"/>
            <a:r>
              <a:rPr lang="en-US" dirty="0"/>
              <a:t>The higher it is, the less likely your CPU is to be waiting on memory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i="1" dirty="0"/>
              <a:t>Memory mountain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Measures read throughput as a function of spatial and temporal locality.</a:t>
            </a:r>
          </a:p>
          <a:p>
            <a:pPr lvl="1"/>
            <a:r>
              <a:rPr lang="en-US" dirty="0"/>
              <a:t>We run variants of the same program with different levels of spatial and temporal locality, then measure read throughput</a:t>
            </a:r>
          </a:p>
          <a:p>
            <a:pPr lvl="1"/>
            <a:r>
              <a:rPr lang="en-US" dirty="0"/>
              <a:t>Compact way to characterize memory system performance</a:t>
            </a:r>
          </a:p>
          <a:p>
            <a:pPr lvl="1"/>
            <a:r>
              <a:rPr lang="en-US" dirty="0"/>
              <a:t>Different systems (with different caches) have different mountains!</a:t>
            </a:r>
          </a:p>
          <a:p>
            <a:pPr lvl="1"/>
            <a:endParaRPr lang="en-US" dirty="0"/>
          </a:p>
          <a:p>
            <a:r>
              <a:rPr lang="en-US" dirty="0"/>
              <a:t>Observation: if you decrease locality, bandwidth drops</a:t>
            </a:r>
          </a:p>
          <a:p>
            <a:pPr lvl="1"/>
            <a:r>
              <a:rPr lang="en-US" dirty="0"/>
              <a:t>As we’d expect; locality is key to having the right data in the cache</a:t>
            </a:r>
          </a:p>
          <a:p>
            <a:pPr lvl="1"/>
            <a:r>
              <a:rPr lang="en-US" dirty="0"/>
              <a:t>And if data is not in the cache, need to get it from next level down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52BBB-4DA1-4BA2-A1BB-DA33C94A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9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the Memory Mountain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828800" y="1435100"/>
            <a:ext cx="7924801" cy="493981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/* The test function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void test(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stride) {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, result = 0; 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volatile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sink; 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for (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= 0;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&lt; </a:t>
            </a:r>
            <a:r>
              <a:rPr lang="en-US" sz="1500" dirty="0" err="1">
                <a:solidFill>
                  <a:srgbClr val="FF0000"/>
                </a:solidFill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;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+= </a:t>
            </a:r>
            <a:r>
              <a:rPr lang="en-US" sz="1500" dirty="0">
                <a:solidFill>
                  <a:srgbClr val="FF0000"/>
                </a:solidFill>
                <a:latin typeface="Courier New" charset="0"/>
              </a:rPr>
              <a:t>stride</a:t>
            </a:r>
            <a:r>
              <a:rPr lang="en-US" sz="15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	result += data[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sink = result; /* So compiler doesn't optimize away the loop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/* Run test(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stride) and return read throughput (MB/s)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double run(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size,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stride, double </a:t>
            </a:r>
            <a:r>
              <a:rPr lang="en-US" sz="1500" dirty="0" err="1">
                <a:latin typeface="Courier New" charset="0"/>
              </a:rPr>
              <a:t>Mhz</a:t>
            </a:r>
            <a:r>
              <a:rPr lang="en-US" sz="15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double cycles;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 = size / </a:t>
            </a:r>
            <a:r>
              <a:rPr lang="en-US" sz="1500" dirty="0" err="1">
                <a:latin typeface="Courier New" charset="0"/>
              </a:rPr>
              <a:t>sizeof</a:t>
            </a:r>
            <a:r>
              <a:rPr lang="en-US" sz="1500" dirty="0">
                <a:latin typeface="Courier New" charset="0"/>
              </a:rPr>
              <a:t>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); 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test(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cycles = fcyc2(test,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stride, 0);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return (size / stride) / (cycles / </a:t>
            </a:r>
            <a:r>
              <a:rPr lang="en-US" sz="1500" dirty="0" err="1">
                <a:latin typeface="Courier New" charset="0"/>
              </a:rPr>
              <a:t>Mhz</a:t>
            </a:r>
            <a:r>
              <a:rPr lang="en-US" sz="1500" dirty="0">
                <a:latin typeface="Courier New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400800" y="2743200"/>
            <a:ext cx="838200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315201" y="2129135"/>
            <a:ext cx="292778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Lower = more spatial locality</a:t>
            </a:r>
          </a:p>
          <a:p>
            <a:r>
              <a:rPr lang="en-US" dirty="0">
                <a:latin typeface="Calibri" pitchFamily="34" charset="0"/>
              </a:rPr>
              <a:t>(we visit close-by addresses</a:t>
            </a:r>
          </a:p>
          <a:p>
            <a:r>
              <a:rPr lang="en-US" dirty="0">
                <a:latin typeface="Calibri" pitchFamily="34" charset="0"/>
              </a:rPr>
              <a:t>one after the other)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901" y="1097855"/>
            <a:ext cx="31690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Lower = more temporal locality</a:t>
            </a:r>
          </a:p>
          <a:p>
            <a:r>
              <a:rPr lang="en-US" dirty="0">
                <a:latin typeface="Calibri" pitchFamily="34" charset="0"/>
              </a:rPr>
              <a:t>(fewer elements = less likely to</a:t>
            </a:r>
          </a:p>
          <a:p>
            <a:r>
              <a:rPr lang="en-US" dirty="0">
                <a:latin typeface="Calibri" pitchFamily="34" charset="0"/>
              </a:rPr>
              <a:t>get kicked out by conflicts)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572000" y="1636415"/>
            <a:ext cx="2133600" cy="943012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01588" y="792550"/>
            <a:ext cx="417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Basically: a ton of memory reads in a loop</a:t>
            </a:r>
          </a:p>
          <a:p>
            <a:r>
              <a:rPr lang="en-US" dirty="0">
                <a:latin typeface="Calibri" pitchFamily="34" charset="0"/>
              </a:rPr>
              <a:t>and nothing else (that takes much time)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1" y="4286072"/>
            <a:ext cx="365292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Harness code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Warms up cache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(don’t want to count cold misses)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Measures read throughput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37E6C-DABF-42A2-AB82-ACAFD2AA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4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45D1-A4CB-4F73-A37E-13819C9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741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879</TotalTime>
  <Words>5330</Words>
  <Application>Microsoft Office PowerPoint</Application>
  <PresentationFormat>Widescreen</PresentationFormat>
  <Paragraphs>1095</Paragraphs>
  <Slides>50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Cambria Math</vt:lpstr>
      <vt:lpstr>Comic Sans MS</vt:lpstr>
      <vt:lpstr>Courier New</vt:lpstr>
      <vt:lpstr>Helvetica</vt:lpstr>
      <vt:lpstr>Palatino</vt:lpstr>
      <vt:lpstr>Tahoma</vt:lpstr>
      <vt:lpstr>Times New Roman</vt:lpstr>
      <vt:lpstr>Wingdings</vt:lpstr>
      <vt:lpstr>Wingdings 2</vt:lpstr>
      <vt:lpstr>Class Slides</vt:lpstr>
      <vt:lpstr>Lecture 14 Cache Performance</vt:lpstr>
      <vt:lpstr>Attack Lab</vt:lpstr>
      <vt:lpstr>CTF Club</vt:lpstr>
      <vt:lpstr>Today’s Goals</vt:lpstr>
      <vt:lpstr>Outline</vt:lpstr>
      <vt:lpstr>Writing Cache-Friendly Code</vt:lpstr>
      <vt:lpstr>The Memory Mountain</vt:lpstr>
      <vt:lpstr>Mapping the Memory Mountain</vt:lpstr>
      <vt:lpstr>A Memory Mountain</vt:lpstr>
      <vt:lpstr>A Memory Mountain</vt:lpstr>
      <vt:lpstr>A Memory Mountain</vt:lpstr>
      <vt:lpstr>Contiguous Memory vs Indirection</vt:lpstr>
      <vt:lpstr>Outline</vt:lpstr>
      <vt:lpstr>Layout of C Arrays in Memory (review)</vt:lpstr>
      <vt:lpstr>Example cache performance problem</vt:lpstr>
      <vt:lpstr>Example: accessing elements in a row</vt:lpstr>
      <vt:lpstr>Example: accessing elements in a row</vt:lpstr>
      <vt:lpstr>Example: accessing elements in a row</vt:lpstr>
      <vt:lpstr>Example: reordering element access</vt:lpstr>
      <vt:lpstr>Example: accessing elements by column</vt:lpstr>
      <vt:lpstr>Example: accessing elements by column (graphically)</vt:lpstr>
      <vt:lpstr>Example: accessing elements by column</vt:lpstr>
      <vt:lpstr>Break + Question</vt:lpstr>
      <vt:lpstr>Break + Question</vt:lpstr>
      <vt:lpstr>Outline</vt:lpstr>
      <vt:lpstr>Our Benchmark: Matrix Multiplication</vt:lpstr>
      <vt:lpstr>Miss Rate Analysis for Matrix Multiply</vt:lpstr>
      <vt:lpstr>Matrix Multiplication Example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Core i7 Matrix Multiply Performance</vt:lpstr>
      <vt:lpstr>Core i7 Matrix Multiply Performance</vt:lpstr>
      <vt:lpstr>Break + Open Question</vt:lpstr>
      <vt:lpstr>Break + Open Question</vt:lpstr>
      <vt:lpstr>Outline</vt:lpstr>
      <vt:lpstr>Example: Matrix Multiplication</vt:lpstr>
      <vt:lpstr>Cache Miss Analysis (approximate)</vt:lpstr>
      <vt:lpstr>Cache Miss Analysis (approximate)</vt:lpstr>
      <vt:lpstr>Enter Blocking Algorithms</vt:lpstr>
      <vt:lpstr>Matrices as Matrices of Submatrices</vt:lpstr>
      <vt:lpstr>Blocked Matrix Multiplication</vt:lpstr>
      <vt:lpstr>Cache Miss Analysis (approximate)</vt:lpstr>
      <vt:lpstr>Cache Miss Analysis (approximate)</vt:lpstr>
      <vt:lpstr>Performance Impact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Cache-Friendly Code</dc:title>
  <dc:creator>Branden Ghena</dc:creator>
  <cp:lastModifiedBy>Branden Ghena</cp:lastModifiedBy>
  <cp:revision>38</cp:revision>
  <dcterms:created xsi:type="dcterms:W3CDTF">2021-05-20T14:07:33Z</dcterms:created>
  <dcterms:modified xsi:type="dcterms:W3CDTF">2022-02-23T23:21:18Z</dcterms:modified>
</cp:coreProperties>
</file>