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8"/>
  </p:notesMasterIdLst>
  <p:sldIdLst>
    <p:sldId id="256" r:id="rId2"/>
    <p:sldId id="384" r:id="rId3"/>
    <p:sldId id="264" r:id="rId4"/>
    <p:sldId id="348" r:id="rId5"/>
    <p:sldId id="294" r:id="rId6"/>
    <p:sldId id="295" r:id="rId7"/>
    <p:sldId id="383" r:id="rId8"/>
    <p:sldId id="281" r:id="rId9"/>
    <p:sldId id="282" r:id="rId10"/>
    <p:sldId id="283" r:id="rId11"/>
    <p:sldId id="284" r:id="rId12"/>
    <p:sldId id="285" r:id="rId13"/>
    <p:sldId id="2100" r:id="rId14"/>
    <p:sldId id="286" r:id="rId15"/>
    <p:sldId id="2101" r:id="rId16"/>
    <p:sldId id="287" r:id="rId17"/>
    <p:sldId id="288" r:id="rId18"/>
    <p:sldId id="289" r:id="rId19"/>
    <p:sldId id="2102" r:id="rId20"/>
    <p:sldId id="2063" r:id="rId21"/>
    <p:sldId id="2103" r:id="rId22"/>
    <p:sldId id="2057" r:id="rId23"/>
    <p:sldId id="2104" r:id="rId24"/>
    <p:sldId id="2105" r:id="rId25"/>
    <p:sldId id="1036" r:id="rId26"/>
    <p:sldId id="2107" r:id="rId27"/>
    <p:sldId id="2144" r:id="rId28"/>
    <p:sldId id="389" r:id="rId29"/>
    <p:sldId id="1262" r:id="rId30"/>
    <p:sldId id="1286" r:id="rId31"/>
    <p:sldId id="293" r:id="rId32"/>
    <p:sldId id="2151" r:id="rId33"/>
    <p:sldId id="2145" r:id="rId34"/>
    <p:sldId id="1472" r:id="rId35"/>
    <p:sldId id="1434" r:id="rId36"/>
    <p:sldId id="1461" r:id="rId37"/>
    <p:sldId id="1435" r:id="rId38"/>
    <p:sldId id="1289" r:id="rId39"/>
    <p:sldId id="1290" r:id="rId40"/>
    <p:sldId id="1291" r:id="rId41"/>
    <p:sldId id="1292" r:id="rId42"/>
    <p:sldId id="1293" r:id="rId43"/>
    <p:sldId id="1294" r:id="rId44"/>
    <p:sldId id="2108" r:id="rId45"/>
    <p:sldId id="2109" r:id="rId46"/>
    <p:sldId id="2129" r:id="rId47"/>
    <p:sldId id="2146" r:id="rId48"/>
    <p:sldId id="2111" r:id="rId49"/>
    <p:sldId id="391" r:id="rId50"/>
    <p:sldId id="2113" r:id="rId51"/>
    <p:sldId id="2119" r:id="rId52"/>
    <p:sldId id="2120" r:id="rId53"/>
    <p:sldId id="2117" r:id="rId54"/>
    <p:sldId id="2112" r:id="rId55"/>
    <p:sldId id="2118" r:id="rId56"/>
    <p:sldId id="2114" r:id="rId57"/>
    <p:sldId id="2115" r:id="rId58"/>
    <p:sldId id="1278" r:id="rId59"/>
    <p:sldId id="2122" r:id="rId60"/>
    <p:sldId id="2147" r:id="rId61"/>
    <p:sldId id="1428" r:id="rId62"/>
    <p:sldId id="1417" r:id="rId63"/>
    <p:sldId id="1418" r:id="rId64"/>
    <p:sldId id="1419" r:id="rId65"/>
    <p:sldId id="2125" r:id="rId66"/>
    <p:sldId id="2131" r:id="rId67"/>
    <p:sldId id="2132" r:id="rId68"/>
    <p:sldId id="2135" r:id="rId69"/>
    <p:sldId id="2136" r:id="rId70"/>
    <p:sldId id="2137" r:id="rId71"/>
    <p:sldId id="2138" r:id="rId72"/>
    <p:sldId id="2139" r:id="rId73"/>
    <p:sldId id="2140" r:id="rId74"/>
    <p:sldId id="2141" r:id="rId75"/>
    <p:sldId id="2143" r:id="rId76"/>
    <p:sldId id="2142" r:id="rId77"/>
    <p:sldId id="2148" r:id="rId78"/>
    <p:sldId id="2067" r:id="rId79"/>
    <p:sldId id="1421" r:id="rId80"/>
    <p:sldId id="1422" r:id="rId81"/>
    <p:sldId id="1423" r:id="rId82"/>
    <p:sldId id="2090" r:id="rId83"/>
    <p:sldId id="2149" r:id="rId84"/>
    <p:sldId id="2150" r:id="rId85"/>
    <p:sldId id="1443" r:id="rId86"/>
    <p:sldId id="1462" r:id="rId87"/>
    <p:sldId id="1445" r:id="rId88"/>
    <p:sldId id="1446" r:id="rId89"/>
    <p:sldId id="2130" r:id="rId90"/>
    <p:sldId id="1448" r:id="rId91"/>
    <p:sldId id="1449" r:id="rId92"/>
    <p:sldId id="2123" r:id="rId93"/>
    <p:sldId id="1424" r:id="rId94"/>
    <p:sldId id="1425" r:id="rId95"/>
    <p:sldId id="1441" r:id="rId96"/>
    <p:sldId id="1459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Memory Problems" id="{B55B8E8C-5EAB-4A1E-A4E9-AE5E896E46FA}">
          <p14:sldIdLst>
            <p14:sldId id="348"/>
            <p14:sldId id="294"/>
            <p14:sldId id="295"/>
            <p14:sldId id="383"/>
            <p14:sldId id="281"/>
            <p14:sldId id="282"/>
            <p14:sldId id="283"/>
            <p14:sldId id="284"/>
            <p14:sldId id="285"/>
            <p14:sldId id="2100"/>
            <p14:sldId id="286"/>
            <p14:sldId id="2101"/>
            <p14:sldId id="287"/>
            <p14:sldId id="288"/>
            <p14:sldId id="289"/>
            <p14:sldId id="2102"/>
            <p14:sldId id="2063"/>
            <p14:sldId id="2103"/>
            <p14:sldId id="2057"/>
            <p14:sldId id="2104"/>
            <p14:sldId id="2105"/>
            <p14:sldId id="1036"/>
            <p14:sldId id="2107"/>
          </p14:sldIdLst>
        </p14:section>
        <p14:section name="Virtual Memory Concept" id="{9A3B2184-55AE-4AA5-BE40-B45479155C1C}">
          <p14:sldIdLst>
            <p14:sldId id="2144"/>
            <p14:sldId id="389"/>
            <p14:sldId id="1262"/>
            <p14:sldId id="1286"/>
            <p14:sldId id="293"/>
            <p14:sldId id="2151"/>
          </p14:sldIdLst>
        </p14:section>
        <p14:section name="Memory as a Cache" id="{4C8906D8-FC04-43B1-A17D-4DD09B1761D4}">
          <p14:sldIdLst>
            <p14:sldId id="2145"/>
            <p14:sldId id="1472"/>
            <p14:sldId id="1434"/>
            <p14:sldId id="1461"/>
            <p14:sldId id="1435"/>
            <p14:sldId id="1289"/>
            <p14:sldId id="1290"/>
            <p14:sldId id="1291"/>
            <p14:sldId id="1292"/>
            <p14:sldId id="1293"/>
            <p14:sldId id="1294"/>
            <p14:sldId id="2108"/>
            <p14:sldId id="2109"/>
            <p14:sldId id="2129"/>
          </p14:sldIdLst>
        </p14:section>
        <p14:section name="Memory Problems Solved" id="{9146CE23-3B8A-4F67-9F4F-6C3B287FD24E}">
          <p14:sldIdLst>
            <p14:sldId id="2146"/>
            <p14:sldId id="2111"/>
            <p14:sldId id="391"/>
            <p14:sldId id="2113"/>
            <p14:sldId id="2119"/>
            <p14:sldId id="2120"/>
            <p14:sldId id="2117"/>
            <p14:sldId id="2112"/>
            <p14:sldId id="2118"/>
            <p14:sldId id="2114"/>
            <p14:sldId id="2115"/>
            <p14:sldId id="1278"/>
            <p14:sldId id="2122"/>
          </p14:sldIdLst>
        </p14:section>
        <p14:section name="Address Translation" id="{1D7B529B-A497-421B-87B8-21B7C19EC336}">
          <p14:sldIdLst>
            <p14:sldId id="2147"/>
            <p14:sldId id="1428"/>
            <p14:sldId id="1417"/>
            <p14:sldId id="1418"/>
            <p14:sldId id="1419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0"/>
            <p14:sldId id="2141"/>
            <p14:sldId id="2143"/>
            <p14:sldId id="2142"/>
          </p14:sldIdLst>
        </p14:section>
        <p14:section name="Caching Page Table Entries" id="{1B39544C-A4CB-4957-AF27-F676F01977C6}">
          <p14:sldIdLst>
            <p14:sldId id="2148"/>
            <p14:sldId id="2067"/>
            <p14:sldId id="1421"/>
            <p14:sldId id="1422"/>
            <p14:sldId id="1423"/>
            <p14:sldId id="2090"/>
          </p14:sldIdLst>
        </p14:section>
        <p14:section name="Wrapup" id="{29A7F866-9DA9-446B-8359-CE426CB89C7A}">
          <p14:sldIdLst>
            <p14:sldId id="2149"/>
            <p14:sldId id="2150"/>
            <p14:sldId id="1443"/>
            <p14:sldId id="1462"/>
            <p14:sldId id="1445"/>
            <p14:sldId id="1446"/>
            <p14:sldId id="2130"/>
            <p14:sldId id="1448"/>
            <p14:sldId id="1449"/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25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81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15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3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6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55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0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597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63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14396637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zines.com/comics/virtual-memor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4B5A22-97D9-2E47-B36C-7ADAFCF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484" name="Google Shape;484;g5e39d93ef4_0_1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/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/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355F9724-1F51-4BD1-BA0E-97F042BDC82F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6154B04A-C5DD-4265-9C39-7FAA6C2D6D6C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9A7E9727-8370-45DC-B9FB-3BD2B158D4C8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DA12C5-CB65-BA40-BBEC-E064B8E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sp>
        <p:nvSpPr>
          <p:cNvPr id="499" name="Google Shape;499;g5e39d93ef4_0_120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/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/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5CC5E250-61CA-4C2C-B39C-226B59770DD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E2515954-D15F-4C96-BE54-38D1AC21DC3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5089627D-45E4-46A1-8789-FAD8C5409D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F21705C-E7C4-294E-80BE-E37EB9B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55F69168-1472-BC4B-B0FA-9B992D4CC885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E9291180-B6D8-4BAE-9611-C8EBBF97E92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1CC68D99-080A-4165-BF0B-F72D2E1EE83D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9EC5AD-C5A3-4B9F-AE99-2FFA30F0D1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92DE8E8-FB37-BA46-B48D-D945930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sp>
        <p:nvSpPr>
          <p:cNvPr id="566" name="Google Shape;566;g5e39d93ef4_0_7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/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/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12834E-285E-AE4D-BE51-01ADD39A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 dirty="0"/>
          </a:p>
        </p:txBody>
      </p:sp>
      <p:sp>
        <p:nvSpPr>
          <p:cNvPr id="584" name="Google Shape;584;g5e39d93ef4_0_72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/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/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/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 due tonight</a:t>
            </a:r>
          </a:p>
          <a:p>
            <a:pPr lvl="1"/>
            <a:r>
              <a:rPr lang="en-US" dirty="0"/>
              <a:t>Very similar problems will be on the exam</a:t>
            </a:r>
          </a:p>
          <a:p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Due next week Friday</a:t>
            </a:r>
          </a:p>
          <a:p>
            <a:pPr lvl="1"/>
            <a:r>
              <a:rPr lang="en-US" dirty="0"/>
              <a:t>See the pinned </a:t>
            </a:r>
            <a:r>
              <a:rPr lang="en-US" dirty="0" err="1"/>
              <a:t>Campuswire</a:t>
            </a:r>
            <a:r>
              <a:rPr lang="en-US" dirty="0"/>
              <a:t> posts</a:t>
            </a:r>
          </a:p>
          <a:p>
            <a:pPr lvl="2"/>
            <a:r>
              <a:rPr lang="en-US" dirty="0"/>
              <a:t>Getting Started</a:t>
            </a:r>
          </a:p>
          <a:p>
            <a:pPr lvl="2"/>
            <a:r>
              <a:rPr lang="en-US" dirty="0"/>
              <a:t>Testing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7035366-C6AF-8340-85A0-DA99545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49CE20C7-BA41-5F4F-8247-DD579CE35BBD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1100" dirty="0"/>
              <a:t> </a:t>
            </a:r>
            <a:endParaRPr lang="en-US" sz="2000" dirty="0"/>
          </a:p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BD00B-8697-B740-B85E-1B3708CA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69" r="27672"/>
          <a:stretch/>
        </p:blipFill>
        <p:spPr>
          <a:xfrm>
            <a:off x="8574021" y="4079425"/>
            <a:ext cx="158383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E9164F-F69A-F74F-B8D5-EFFA4A5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/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/>
          <p:cNvSpPr txBox="1"/>
          <p:nvPr/>
        </p:nvSpPr>
        <p:spPr>
          <a:xfrm>
            <a:off x="4363012" y="1357500"/>
            <a:ext cx="192034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Please give me Process A’s data! For I am evil!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6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A37F9-8159-4A67-B649-EAB98570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04AA-67F7-4988-A71A-4C36110A3A52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BCB92-2A1D-480B-90F9-2117398A1BA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D8D3E-8002-433D-B5B2-2DA0C824D069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FB969-5151-458B-A2B7-2407056C4F6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6298C-A0D0-4D7E-BA0E-CBE226410F1F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C2A5-A01D-4167-B7EA-9E1848E11735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376935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/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/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/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/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/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/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/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/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/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/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/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/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/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/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/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/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/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/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94A-5F90-440A-BA9F-CFBE06E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B701FF8D-D7F6-49D4-B4E1-1C0110919B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7C456-AA0D-417B-BDEC-F377FCBF423D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15246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b="1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153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computer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  <a:endParaRPr lang="en-GB" sz="20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EE20-1650-4CC8-B181-11756A03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9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looked up in memory (or memory hierarchy)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3AEC-0050-4C8E-A5B5-C70B4CF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94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physical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Could still be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D7F1B5-4710-F549-8FF3-155C831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62C7-B168-42A7-B269-03FF566A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302C-D875-41B3-A54F-74C65BB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1387F-9D3C-43F7-AEAB-FD90921D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94" y="228600"/>
            <a:ext cx="7990306" cy="6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62BA-4743-4975-A1DD-6E42AC5EC87E}"/>
              </a:ext>
            </a:extLst>
          </p:cNvPr>
          <p:cNvSpPr txBox="1"/>
          <p:nvPr/>
        </p:nvSpPr>
        <p:spPr>
          <a:xfrm>
            <a:off x="607595" y="6354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https://wizardzines.com/comics/virtual-memory/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3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b="1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3283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Physical memory: how much RAM does a computer actually have</a:t>
            </a:r>
          </a:p>
          <a:p>
            <a:pPr lvl="1"/>
            <a:r>
              <a:rPr lang="en-US" dirty="0"/>
              <a:t>These days, a handful of gigabytes is typical</a:t>
            </a:r>
          </a:p>
          <a:p>
            <a:r>
              <a:rPr lang="en-US" dirty="0"/>
              <a:t>Address space: 2</a:t>
            </a:r>
            <a:r>
              <a:rPr lang="en-US" baseline="30000" dirty="0"/>
              <a:t>64</a:t>
            </a:r>
            <a:r>
              <a:rPr lang="en-US" dirty="0"/>
              <a:t> possible addresses on x86-64!</a:t>
            </a:r>
          </a:p>
          <a:p>
            <a:pPr lvl="1"/>
            <a:r>
              <a:rPr lang="en-US" dirty="0"/>
              <a:t>That’s 2</a:t>
            </a:r>
            <a:r>
              <a:rPr lang="en-US" baseline="30000" dirty="0"/>
              <a:t>64</a:t>
            </a:r>
            <a:r>
              <a:rPr lang="en-US" dirty="0"/>
              <a:t> possible bytes of memory, or </a:t>
            </a:r>
            <a:r>
              <a:rPr lang="en-US" b="1" i="1" dirty="0"/>
              <a:t>17,179,869,184</a:t>
            </a:r>
            <a:r>
              <a:rPr lang="en-US" dirty="0"/>
              <a:t> GB!</a:t>
            </a:r>
          </a:p>
          <a:p>
            <a:pPr lvl="1"/>
            <a:r>
              <a:rPr lang="en-US" dirty="0"/>
              <a:t>(In reality, architecture limits addresses to 48 bits, soon 57. Still huge!)</a:t>
            </a:r>
          </a:p>
          <a:p>
            <a:r>
              <a:rPr lang="en-US" dirty="0"/>
              <a:t>Across all your programs, may need more data than fits in physical memory</a:t>
            </a:r>
          </a:p>
          <a:p>
            <a:endParaRPr lang="en-US" dirty="0"/>
          </a:p>
          <a:p>
            <a:r>
              <a:rPr lang="en-US" dirty="0"/>
              <a:t>Solution: use physical memory as a </a:t>
            </a:r>
            <a:r>
              <a:rPr lang="en-US" i="1" dirty="0"/>
              <a:t>cache!</a:t>
            </a:r>
            <a:r>
              <a:rPr lang="en-US" dirty="0"/>
              <a:t>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81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1EC0-4CCF-4C55-AFCB-9915EB1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/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/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/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/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/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/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Each virtual address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B61C280-6AC2-4EAF-A733-51805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C3037-7EF0-6A43-B89A-51DFC70ADED2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8EEE15-9C66-6645-BB1B-794260E00EC3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1A566-45F5-408C-B00E-DC461AA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546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  <a:br>
              <a:rPr lang="en-GB" dirty="0"/>
            </a:br>
            <a:r>
              <a:rPr lang="en-GB" dirty="0"/>
              <a:t>(hit on the DRAM cache)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/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752601" y="5638800"/>
            <a:ext cx="3265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</a:t>
            </a:r>
          </a:p>
          <a:p>
            <a:r>
              <a:rPr lang="en-US" dirty="0">
                <a:latin typeface="Calibri" pitchFamily="34" charset="0"/>
              </a:rPr>
              <a:t>virtual page, so index with “tag”</a:t>
            </a:r>
          </a:p>
          <a:p>
            <a:r>
              <a:rPr lang="en-US" dirty="0">
                <a:latin typeface="Calibri" pitchFamily="34" charset="0"/>
              </a:rPr>
              <a:t>(VPN) instead!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C0CEC-B9F6-466E-AD0E-95CCD9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 (DRAM cache miss)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2C234-65FB-4A2C-9A0A-7E35419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FA222B13-E31A-4A3B-A290-3FA985AF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B78C710B-55E7-4AA0-8689-061C6728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2B605-5BCF-4640-9576-A003636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B8DD0476-44CD-4FB5-877D-0CC976F1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0011C4C-26D4-4267-8E19-E987D097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/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05900" y="5693504"/>
            <a:ext cx="42271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</a:t>
            </a:r>
          </a:p>
          <a:p>
            <a:r>
              <a:rPr lang="en-US" sz="2000" dirty="0">
                <a:latin typeface="Calibri" pitchFamily="34" charset="0"/>
              </a:rPr>
              <a:t>So can be pretty sophisticated!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CF5D-D13F-46AC-AA3A-1FB2392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F63BE772-846B-48BF-BF9C-EB5B4552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F119EDF4-09BB-41F9-A3A2-AA3CC1D1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ADB1-FBDF-4EB1-B5EE-45C8F42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E9006703-FC28-4287-8686-999EBDFC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8CF65E2-B5B1-4D30-854A-4DDC92A2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05899" y="5845314"/>
            <a:ext cx="3869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How does anything ever get done?</a:t>
            </a:r>
          </a:p>
          <a:p>
            <a:r>
              <a:rPr lang="en-US" sz="2000" dirty="0">
                <a:latin typeface="Calibri" pitchFamily="34" charset="0"/>
              </a:rPr>
              <a:t>Locality to the rescue!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FF2E-3D17-421D-A6B1-88C7FB53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0365C3D2-6FF2-4364-BF19-79E97BD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442A582-2689-444C-933C-8C498862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ED4-D306-42B6-94A9-744ECFD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B268-7943-4107-A334-F198B2C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</a:t>
            </a:r>
          </a:p>
          <a:p>
            <a:pPr lvl="1"/>
            <a:r>
              <a:rPr lang="en-US" dirty="0"/>
              <a:t>Fully-associative cache,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Pluto</a:t>
            </a:r>
          </a:p>
          <a:p>
            <a:pPr lvl="2"/>
            <a:r>
              <a:rPr lang="en-US" dirty="0"/>
              <a:t>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D993-A826-4EAF-BCFD-0368DA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b="1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687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addresses do processes get?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3EE4A0F-0162-4D4C-B4AB-B2B2B219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61374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9B2744-740A-4777-992A-7AA0D8DA6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B0A4DD-CDE5-46F4-8D2E-FD5A5E9D8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C206BB-FEAE-4EA6-B8EA-480C2B53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86C52-D7E5-4A88-AAEE-6CB069764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BA787-371C-4F4C-B478-193889500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B5B30-32AE-4915-BCDA-9DA0DC5EE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8BDD95D1-23D7-40BC-805D-E91E70C6930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087030-E7BA-4257-B8AA-FE847EAEA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24ED4F38-060A-4808-8DCE-B81E3E5261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4A6439-09D9-48A5-ABBE-FB0A26E78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947DEDE2-011F-46FF-9CA3-7796ED300E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AB3EC1B5-6936-472A-8F85-D4567BB60FB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9440DE17-95EC-4958-A16C-21AFA60996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1B7762A7-0F9C-4938-9563-CE17AAD740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0AF085E8-743D-49DB-BDD9-5C581A4984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FD8110-9247-46A5-9BD1-9C3DEAA65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EDAE684D-E480-494A-9362-FB7BC101E6BE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3FD7055A-EB51-44DA-8484-57E3A82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A2B8ED85-ABD8-4C27-B5F3-6A69D6D512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D1F2A140-4DF6-47FC-9A2A-8B27000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73CCCA1-9444-4B47-919D-705E7DB5B3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CE86D-ACAE-4179-9194-E2EB0E13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99E50D08-C3ED-44BD-B030-0A0FAC43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AAAE34D7-CB90-4A7B-B413-41BBC0C0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99CB027-8A2E-4BA4-9B7C-69A09A16797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3E25E141-5A5C-40A4-B019-2B5E4F14AF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92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5313625-26F6-F041-B5DD-4CCB5DD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  <p:sp>
        <p:nvSpPr>
          <p:cNvPr id="637" name="Google Shape;637;g5e39d93ef4_0_494"/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/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/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/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/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r>
              <a:rPr lang="en-US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84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17866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404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38E-4891-4152-BCE8-1A8B382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support processes bigger than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099-BA48-4989-973C-2FB83E1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1901-74C0-44CC-B274-8ED4859F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549E07-8633-4907-B547-671F5F6F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7B8C0E-6FD3-425A-9EFD-D0E43F73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4B264E-88E7-4475-857C-F21C700C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FF240C-3F2B-4EF2-9919-4321ABDE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5EC9A6-CF8C-4419-B578-1FA1CA94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1897A02-0702-4C2B-A8D0-92C20B5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C2DE624-ACDA-4B74-AB3E-638441E2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B9B50E5-C0DD-404D-BD91-64917264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6C79C5-BEE8-46F3-B5DB-ED6265DD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D4C39CE-77F3-453A-A06C-5F4BCEE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B235275-3B67-4E19-881B-79D599A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70262E2-6AEF-4860-84CE-86248529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E171555-09D4-4ABC-BAAF-4A02B8FE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B562DB-FF00-4304-B09D-6B2D1D4D9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39A945D-C169-43C7-A650-5CD1DAEF6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7BE37-A360-4DF5-BCE5-10BA0CDE9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FFB492D-1400-41D6-952D-D23039A7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A3C4A0-76BB-44C3-8465-E75F06DC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4FF1098-672D-424A-93B4-FEB8954B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15E51-0F57-47AC-9173-4ABAFBED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9CA81F4-2D18-40CA-AE6C-28CE042B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06FB6D8-812B-48F1-A7F2-A78D2AB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6FA48C9-DE7D-4F23-9185-0DFB9A35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0583E1-89A1-4352-82ED-F0754AF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028E5A9-EDCD-4EE5-BC7D-E322225D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7505B1D-322A-4D56-A07E-ED3E741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ED9C88E-638D-4D49-ABCE-240CA6D0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16225C87-2C04-49AC-AB1B-B710DF1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A6DA948-662F-4CBD-9FF3-F44CC66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902029A-018C-4A34-8537-06278877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69DD18-F5E1-461E-AE34-AC82D691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CA90D414-8A9C-46B6-B299-18067705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1ADA9EA-2937-4219-AD73-C0A9F217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E8919EC3-9D73-4144-AE29-531BC50D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E5CC4EC-2238-4388-BB81-3FFCC0F1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114AF56C-646A-45EB-8A3F-1A44C9DD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8125B9D-B0B8-4EC3-9574-55F4DBF9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35725317-0223-466D-9C90-836A529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41B9F7C3-7F9F-424F-85B8-B0AE1AD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1F0EF19C-2AC4-4EF8-9291-AA3FFEAF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091CBB7A-B18A-477F-9F1C-8DDB1A6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85E58AC-89EC-4859-A7B4-E2C5832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DB6361B5-867F-4784-BA0A-C0ACDF79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7B3B9B50-E486-4680-8250-BE38139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3D7C1CD-36EB-45DC-A53F-56D2E3EA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ED162-8375-4E34-B15A-8D8DEB3A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79EA0BA-50DE-4F8E-8BEA-666992EF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B32CD3F-7DB3-4DAA-8A57-965A75A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36ACC91-B366-42B8-8A20-1ED2AE6B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72927C2-8CE7-4400-AD23-A90F6128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C5256C2-A78A-4D9C-9857-5E0A9D05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58E25620-6362-4C16-B7E0-95623AA90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A925E78F-ABA4-4798-9322-1473E0E9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B73A53F-755A-4CE2-9DDD-30220CF9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B6721D9-3055-4D92-B1BE-B9D8EC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38411019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7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CE-1BE1-499E-BAC0-366E72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protect processes from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8B5E-6849-4868-86C3-73BF8CD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6560-AB51-4857-8B98-BEE257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D4653-D1CB-4F31-8636-D8A4445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001501-9DBB-44C2-AFC6-1D4DEBC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BCD47B9B-0235-474C-87C5-53D6706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DB20272-EF04-4BCF-B8A0-B7F714A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17EECB94-3E68-4121-9CEE-E2D5533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2DFA5-2B67-4A0F-B5EA-F6D0D633A570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DA2EF-6CA2-4E48-9DE1-A840C4FA6DB7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A4CD-DF6C-439C-9404-D0C11B496F82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A3A14-3CF2-4F45-9BDA-27F31B2AC800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91433D1-2D0C-4640-9EEC-776D53CC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48FBBDF-E3CD-4D8B-B538-C92D576E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306868B5-FB54-4CF1-8553-D07C72FF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56508-6D10-4742-A393-3E605215A507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CB83-CFAE-4467-9FA1-22F6E1D1E9CB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AD2E54-1F43-49B8-8446-63FE4747B4A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19283-5A51-438B-93AC-F50F99928ACD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896066D4-C352-4E54-B891-78CBD398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CE7F7-BA8B-49C6-9A1B-3F4B715B77B4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5F34-53EA-41BD-92F6-0F89617A2BE2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37B8E-6B4E-4E40-942B-D8DC12A1C807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857A6-A13E-4720-9753-E21347CD2A57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3AED9-71D5-47F9-B103-8417BC8584BB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DE517-35F0-4F8A-A2B3-D759EADE2C51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9C7623-218E-4CF1-BFBE-493F39E113D9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C667E-7177-496B-8C0A-C4EB769ACFE2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23FCB-280F-455C-8EDE-D6F35E6F347C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FD517-8D35-4F29-8F55-241D19983178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CA065-A342-4CCC-B24B-E6C85361CC61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5D5E101-81B3-48E4-8DA1-76BD75A5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DEB3F29-29D1-4110-8AE7-0BB533F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609BC70-8AA6-4104-BB25-441F79DD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2982A3-F8D0-493B-9AE4-1F1117DB609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79ED94-E5DC-4C85-B848-D0F4E92940F2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70920-CDD4-4049-8950-16912CD08EB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92739-451A-4E2A-8858-B7CD3C44275D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728B3-6480-49F5-86F0-6A7F281725B8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051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5D4-2A43-4C5D-9A1F-79FED7A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D783-0A0A-4C51-9764-2F66FE6B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20AD-3C5D-4F41-A80D-B1109AA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67ACAB6-9FBB-42D5-901A-5A78197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6BF322-5191-4EAD-9766-927735C4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CE1C3A7-892D-4E14-8A60-F0D436AB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757EFC75-621E-4599-870E-24C30A2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35255772-1221-47AC-A798-2815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7DB429F-C4A9-4480-AB6C-711564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5294E-0E93-4B57-B3CF-3D2056D4C07D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4AE62-BF72-452E-9225-82F29A022C7E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A59054-C1E4-4D00-91EA-E88F0208512A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EFAD8-FCC0-4D47-AA75-D985CEDAF850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E4746CB2-32DC-4BCA-A192-0AB17F2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0162CE1-51DF-4B33-909E-ED7616A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890F81A-509C-4109-9D8A-DEB832D7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469C7-5E2A-4559-A594-063A6D94F71F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689E4-B2E6-4943-869F-5ABB62DA209C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4B21C6-DA54-49EA-8AD8-1A32F3067E23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1E58E-8828-4D95-9F45-CE3D382832B5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498F8850-9BCC-4CDC-A1C2-BAA2534B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E2C85-0CB4-40BD-B9BE-37C938440FA8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672239-7207-4973-9C86-58900CEEA0F5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71010A-090A-4860-8A8B-2782D656D1FF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80942-DF66-435C-8139-3A44AB77D888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B9037-375D-4262-A40F-A2EB7A3D173F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D5834-8FE9-48F9-8948-984AA8D4FF56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B72353-D744-41C1-AF2C-AD1D9128E83C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F6DE9-7CDC-465A-95BC-0729CAA534A7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C80F6-FC47-4459-B304-0DE8A1C9261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648D25-D739-49DF-B0F8-7DB6300E6CB1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88831B-A63B-4EB2-B904-9655FF06FED5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62B4D9A1-6C07-49AA-991C-45AE5663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20AD4AB-F2E1-46E1-89D5-D9BBD4F7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EE5870DC-1B54-42C2-90A5-1339E7A9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63B14-AAD0-478A-88B5-A45A60C90865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3B7A6B-2AAA-4309-88F9-32714513B6B1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8FDF0-7021-4D60-984F-E72747D17EBA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8A69CE-28C5-4B7D-931F-2B54995A190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4A7C148-2723-49B4-849E-AF92926CE7AA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88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4426966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PTEs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63922-822F-4C86-9152-4B2AB7C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/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 ✔</a:t>
            </a:r>
            <a:br>
              <a:rPr lang="en-US" dirty="0"/>
            </a:br>
            <a:r>
              <a:rPr lang="en-US" dirty="0"/>
              <a:t>	Don’t overlap virtual address spaces + permission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FFCEAD8-2B61-0A45-92DD-147FEE6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650" name="Google Shape;650;g5e39d93ef4_0_508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/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/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/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/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/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/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/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/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/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b="1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5494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</a:p>
          <a:p>
            <a:pPr lvl="2"/>
            <a:endParaRPr lang="en-US" sz="1200" dirty="0"/>
          </a:p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space. m ≤ n (usually much less)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dirty="0"/>
              <a:t>Virtual page number (VPN)</a:t>
            </a:r>
          </a:p>
          <a:p>
            <a:pPr lvl="1"/>
            <a:r>
              <a:rPr lang="en-US" dirty="0"/>
              <a:t>Page Offset</a:t>
            </a:r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dirty="0"/>
              <a:t>Physical page number (PPN)</a:t>
            </a:r>
          </a:p>
          <a:p>
            <a:pPr lvl="1"/>
            <a:r>
              <a:rPr lang="en-US" dirty="0"/>
              <a:t>Page Offset (same offset as VA)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06174"/>
              </p:ext>
            </p:extLst>
          </p:nvPr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526"/>
              </p:ext>
            </p:extLst>
          </p:nvPr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0b0111110000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0b0111110000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0b0111110000110000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0b000011</a:t>
            </a:r>
          </a:p>
          <a:p>
            <a:pPr lvl="1"/>
            <a:r>
              <a:rPr lang="en-US" dirty="0"/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0b0101101111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0b0101101111010110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0b010100</a:t>
            </a:r>
          </a:p>
          <a:p>
            <a:pPr lvl="1"/>
            <a:r>
              <a:rPr lang="en-US" dirty="0"/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33908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b="1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3131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63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0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F91535-650C-2B4B-8F36-DDBCF8A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/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03E8899C-C476-4DE1-86F9-B5C4A914A999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80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94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82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Main Memory as a Cache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Caching Page Table Entries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39328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Memory System Practice Problems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3041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25909D0-3E8A-CE42-AA68-08AE85B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470" name="Google Shape;470;g5e39d93ef4_0_9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/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2086FF75-77BF-4326-AAC6-3D663A10A67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A7640BF7-1DBB-4EE1-ADD1-336A0151E4E5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4F78C515-FAB1-4413-9974-A3B381F6A4BD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1409</TotalTime>
  <Words>7408</Words>
  <Application>Microsoft Office PowerPoint</Application>
  <PresentationFormat>Widescreen</PresentationFormat>
  <Paragraphs>3153</Paragraphs>
  <Slides>96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Courier New</vt:lpstr>
      <vt:lpstr>Tahoma</vt:lpstr>
      <vt:lpstr>Verdana</vt:lpstr>
      <vt:lpstr>Wingdings 2</vt:lpstr>
      <vt:lpstr>Class Slides</vt:lpstr>
      <vt:lpstr>Lecture 17 Virtual Memory</vt:lpstr>
      <vt:lpstr>Administrivia</vt:lpstr>
      <vt:lpstr>Today’s Goals</vt:lpstr>
      <vt:lpstr>Outline</vt:lpstr>
      <vt:lpstr>The Illusion!</vt:lpstr>
      <vt:lpstr>The Reality!</vt:lpstr>
      <vt:lpstr>Memory problems</vt:lpstr>
      <vt:lpstr>Multiple applications share RAM</vt:lpstr>
      <vt:lpstr>Multiple applications share RAM</vt:lpstr>
      <vt:lpstr>Multiple applications share RAM</vt:lpstr>
      <vt:lpstr>Multiple applications share RAM</vt:lpstr>
      <vt:lpstr>Multiple applications share RAM</vt:lpstr>
      <vt:lpstr>Memory problems</vt:lpstr>
      <vt:lpstr>Memory fragmentation</vt:lpstr>
      <vt:lpstr>Memory fragmentation</vt:lpstr>
      <vt:lpstr>Memory fragmentation</vt:lpstr>
      <vt:lpstr>Memory fragmentation</vt:lpstr>
      <vt:lpstr>Memory fragmentation</vt:lpstr>
      <vt:lpstr>Memory problems</vt:lpstr>
      <vt:lpstr>Processes might be bigger than RAM</vt:lpstr>
      <vt:lpstr>Memory problems</vt:lpstr>
      <vt:lpstr>Processes can’t be trusted</vt:lpstr>
      <vt:lpstr>Memory problems</vt:lpstr>
      <vt:lpstr>Computing timescales</vt:lpstr>
      <vt:lpstr>Caching disks</vt:lpstr>
      <vt:lpstr>Memory problems</vt:lpstr>
      <vt:lpstr>Outline</vt:lpstr>
      <vt:lpstr>Virtual memory concept</vt:lpstr>
      <vt:lpstr>A system using physical addresses</vt:lpstr>
      <vt:lpstr>A system using virtual addresses</vt:lpstr>
      <vt:lpstr>Virtual Memory</vt:lpstr>
      <vt:lpstr>Break + Review</vt:lpstr>
      <vt:lpstr>Outline</vt:lpstr>
      <vt:lpstr>VM as a Tool for Caching</vt:lpstr>
      <vt:lpstr>Picking Cache Design Parameters</vt:lpstr>
      <vt:lpstr>DRAM Cache Analogy to Cache Memory</vt:lpstr>
      <vt:lpstr>Locating an object in DRAM Cache: Page Tables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Locality saves the day (as usual)</vt:lpstr>
      <vt:lpstr>Break + Question</vt:lpstr>
      <vt:lpstr>Break + Question</vt:lpstr>
      <vt:lpstr>Outline</vt:lpstr>
      <vt:lpstr>Memory problems</vt:lpstr>
      <vt:lpstr>Which addresses do processes get?</vt:lpstr>
      <vt:lpstr>Memory problems</vt:lpstr>
      <vt:lpstr>How do we move memory around?</vt:lpstr>
      <vt:lpstr>How do we move memory around?</vt:lpstr>
      <vt:lpstr>Memory problems</vt:lpstr>
      <vt:lpstr>How do we support processes bigger than RAM?</vt:lpstr>
      <vt:lpstr>Memory problems</vt:lpstr>
      <vt:lpstr>How do we protect processes from each other?</vt:lpstr>
      <vt:lpstr>Enabling shared libraries</vt:lpstr>
      <vt:lpstr>VM as a Tool for Memory Protection</vt:lpstr>
      <vt:lpstr>Memory problems</vt:lpstr>
      <vt:lpstr>Outline</vt:lpstr>
      <vt:lpstr>Address Translation</vt:lpstr>
      <vt:lpstr>Address Translation With a Page Table</vt:lpstr>
      <vt:lpstr>Memory Access: Page Hit</vt:lpstr>
      <vt:lpstr>Memory Access: Page Fault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Practice again</vt:lpstr>
      <vt:lpstr>Practice again</vt:lpstr>
      <vt:lpstr>Break + Question</vt:lpstr>
      <vt:lpstr>Break + Question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Outline</vt:lpstr>
      <vt:lpstr>Outline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50</cp:revision>
  <dcterms:created xsi:type="dcterms:W3CDTF">2021-05-26T22:10:12Z</dcterms:created>
  <dcterms:modified xsi:type="dcterms:W3CDTF">2022-03-03T15:13:04Z</dcterms:modified>
</cp:coreProperties>
</file>