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8"/>
  </p:notesMasterIdLst>
  <p:sldIdLst>
    <p:sldId id="256" r:id="rId2"/>
    <p:sldId id="465" r:id="rId3"/>
    <p:sldId id="264" r:id="rId4"/>
    <p:sldId id="457" r:id="rId5"/>
    <p:sldId id="2277" r:id="rId6"/>
    <p:sldId id="383" r:id="rId7"/>
    <p:sldId id="425" r:id="rId8"/>
    <p:sldId id="462" r:id="rId9"/>
    <p:sldId id="433" r:id="rId10"/>
    <p:sldId id="428" r:id="rId11"/>
    <p:sldId id="426" r:id="rId12"/>
    <p:sldId id="429" r:id="rId13"/>
    <p:sldId id="431" r:id="rId14"/>
    <p:sldId id="430" r:id="rId15"/>
    <p:sldId id="432" r:id="rId16"/>
    <p:sldId id="2263" r:id="rId17"/>
    <p:sldId id="2264" r:id="rId18"/>
    <p:sldId id="2278" r:id="rId19"/>
    <p:sldId id="434" r:id="rId20"/>
    <p:sldId id="448" r:id="rId21"/>
    <p:sldId id="450" r:id="rId22"/>
    <p:sldId id="441" r:id="rId23"/>
    <p:sldId id="442" r:id="rId24"/>
    <p:sldId id="446" r:id="rId25"/>
    <p:sldId id="447" r:id="rId26"/>
    <p:sldId id="444" r:id="rId27"/>
    <p:sldId id="451" r:id="rId28"/>
    <p:sldId id="2265" r:id="rId29"/>
    <p:sldId id="449" r:id="rId30"/>
    <p:sldId id="2279" r:id="rId31"/>
    <p:sldId id="437" r:id="rId32"/>
    <p:sldId id="393" r:id="rId33"/>
    <p:sldId id="395" r:id="rId34"/>
    <p:sldId id="2283" r:id="rId35"/>
    <p:sldId id="2280" r:id="rId36"/>
    <p:sldId id="389" r:id="rId37"/>
    <p:sldId id="416" r:id="rId38"/>
    <p:sldId id="2266" r:id="rId39"/>
    <p:sldId id="2267" r:id="rId40"/>
    <p:sldId id="2268" r:id="rId41"/>
    <p:sldId id="2269" r:id="rId42"/>
    <p:sldId id="2270" r:id="rId43"/>
    <p:sldId id="2271" r:id="rId44"/>
    <p:sldId id="2272" r:id="rId45"/>
    <p:sldId id="2273" r:id="rId46"/>
    <p:sldId id="2274" r:id="rId47"/>
    <p:sldId id="478" r:id="rId48"/>
    <p:sldId id="481" r:id="rId49"/>
    <p:sldId id="2281" r:id="rId50"/>
    <p:sldId id="443" r:id="rId51"/>
    <p:sldId id="452" r:id="rId52"/>
    <p:sldId id="453" r:id="rId53"/>
    <p:sldId id="454" r:id="rId54"/>
    <p:sldId id="455" r:id="rId55"/>
    <p:sldId id="456" r:id="rId56"/>
    <p:sldId id="2282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65"/>
            <p14:sldId id="264"/>
          </p14:sldIdLst>
        </p14:section>
        <p14:section name="Embedded Software" id="{B55B8E8C-5EAB-4A1E-A4E9-AE5E896E46FA}">
          <p14:sldIdLst>
            <p14:sldId id="457"/>
            <p14:sldId id="2277"/>
            <p14:sldId id="383"/>
            <p14:sldId id="425"/>
            <p14:sldId id="462"/>
            <p14:sldId id="433"/>
            <p14:sldId id="428"/>
            <p14:sldId id="426"/>
            <p14:sldId id="429"/>
            <p14:sldId id="431"/>
            <p14:sldId id="430"/>
            <p14:sldId id="432"/>
            <p14:sldId id="2263"/>
            <p14:sldId id="2264"/>
          </p14:sldIdLst>
        </p14:section>
        <p14:section name="Embedded Toolchain" id="{BD240753-C91E-4187-B39C-2B02B0C05ADD}">
          <p14:sldIdLst>
            <p14:sldId id="2278"/>
            <p14:sldId id="434"/>
            <p14:sldId id="448"/>
            <p14:sldId id="450"/>
            <p14:sldId id="441"/>
            <p14:sldId id="442"/>
            <p14:sldId id="446"/>
            <p14:sldId id="447"/>
            <p14:sldId id="444"/>
            <p14:sldId id="451"/>
            <p14:sldId id="2265"/>
            <p14:sldId id="449"/>
          </p14:sldIdLst>
        </p14:section>
        <p14:section name="Lab software environment" id="{1779BE0C-F061-4DA4-B496-4628F214566B}">
          <p14:sldIdLst>
            <p14:sldId id="2279"/>
            <p14:sldId id="437"/>
            <p14:sldId id="393"/>
            <p14:sldId id="395"/>
            <p14:sldId id="2283"/>
          </p14:sldIdLst>
        </p14:section>
        <p14:section name="Interrupts" id="{E17672F8-7D6D-42FB-8696-6D653D355008}">
          <p14:sldIdLst>
            <p14:sldId id="2280"/>
            <p14:sldId id="389"/>
            <p14:sldId id="416"/>
            <p14:sldId id="2266"/>
            <p14:sldId id="2267"/>
            <p14:sldId id="2268"/>
            <p14:sldId id="2269"/>
            <p14:sldId id="2270"/>
            <p14:sldId id="2271"/>
            <p14:sldId id="2272"/>
            <p14:sldId id="2273"/>
            <p14:sldId id="2274"/>
            <p14:sldId id="478"/>
            <p14:sldId id="481"/>
          </p14:sldIdLst>
        </p14:section>
        <p14:section name="Boot process" id="{1AAD377E-B997-4EBC-9474-51AECCA75D62}">
          <p14:sldIdLst>
            <p14:sldId id="2281"/>
            <p14:sldId id="443"/>
            <p14:sldId id="452"/>
            <p14:sldId id="453"/>
            <p14:sldId id="454"/>
            <p14:sldId id="455"/>
            <p14:sldId id="456"/>
          </p14:sldIdLst>
        </p14:section>
        <p14:section name="Wrapup" id="{29A7F866-9DA9-446B-8359-CE426CB89C7A}">
          <p14:sldIdLst>
            <p14:sldId id="2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10/1/2024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10/1/2024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10/1/2024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u-ce346/nu-microbit-base/tree/main/software/apps/blin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ordicsemi.com/bundle/sdk_nrf5_v16.0.0/page/annotated.html" TargetMode="External"/><Relationship Id="rId2" Type="http://schemas.openxmlformats.org/officeDocument/2006/relationships/hyperlink" Target="https://docs.nordicsemi.com/bundle/sdk_nrf5_v16.0.0/page/index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lab11/nrf52x-base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b11/nrf52x-base/blob/master/sdk/nrf5_sdk_16.0.0/modules/nrfx/mdk/system_nrf52.c" TargetMode="External"/><Relationship Id="rId2" Type="http://schemas.openxmlformats.org/officeDocument/2006/relationships/hyperlink" Target="https://github.com/lab11/nrf52x-base/blob/master/sdk/nrf5_sdk_16.0.0/modules/nrfx/mdk/gcc_startup_nrf52833.S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git/gitweb.cgi?p=newlib-cygwin.git;a=blob_plain;f=libgloss/arm/crt0.S;hb=HEAD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mbeddedartistry.com/blog/2019/04/17/exploring-startup-implementations-newlib-arm/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03</a:t>
            </a:r>
            <a:br>
              <a:rPr lang="en-US" dirty="0"/>
            </a:br>
            <a:r>
              <a:rPr lang="en-US" dirty="0"/>
              <a:t>Embedded Software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Microcontroller System Design</a:t>
            </a:r>
          </a:p>
          <a:p>
            <a:r>
              <a:rPr lang="en-US" dirty="0"/>
              <a:t>Branden Ghena – Fall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18CA-3690-412A-ADA5-525ECEDC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on processing 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C92C-2CC9-4857-BF08-09008A1C6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not all that important</a:t>
            </a:r>
          </a:p>
          <a:p>
            <a:pPr lvl="1"/>
            <a:r>
              <a:rPr lang="en-US" dirty="0"/>
              <a:t>Code still runs pretty fast</a:t>
            </a:r>
          </a:p>
          <a:p>
            <a:pPr lvl="2"/>
            <a:r>
              <a:rPr lang="en-US" dirty="0"/>
              <a:t>10 MHz -&gt; 100 ns per cycle (i.e. ~100 ns per instruction)</a:t>
            </a:r>
          </a:p>
          <a:p>
            <a:pPr lvl="1"/>
            <a:r>
              <a:rPr lang="en-US" dirty="0"/>
              <a:t>Controlling hardware usually doesn’t have a lot of code complexity</a:t>
            </a:r>
          </a:p>
          <a:p>
            <a:pPr lvl="2"/>
            <a:r>
              <a:rPr lang="en-US" dirty="0"/>
              <a:t>Quickly gets to the “waiting on hardware” part (apps are I/O bound)</a:t>
            </a:r>
          </a:p>
          <a:p>
            <a:pPr lvl="1"/>
            <a:endParaRPr lang="en-US" dirty="0"/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Machine learning</a:t>
            </a:r>
          </a:p>
          <a:p>
            <a:pPr lvl="2"/>
            <a:r>
              <a:rPr lang="en-US" dirty="0"/>
              <a:t>Learning on the device is neigh impossible</a:t>
            </a:r>
          </a:p>
          <a:p>
            <a:pPr lvl="2"/>
            <a:r>
              <a:rPr lang="en-US" dirty="0"/>
              <a:t>Memory limitations make it hard to fit weights anyways</a:t>
            </a:r>
          </a:p>
          <a:p>
            <a:pPr lvl="1"/>
            <a:r>
              <a:rPr lang="en-US" dirty="0"/>
              <a:t>Cryptography</a:t>
            </a:r>
          </a:p>
          <a:p>
            <a:pPr lvl="2"/>
            <a:r>
              <a:rPr lang="en-US" dirty="0"/>
              <a:t>Public key encryption takes seconds to minutes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3EC81-E77F-4F0A-BD05-DD635426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49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2554-FB5E-4E84-BB54-AF5AB88C5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programming languages for embedded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2D8DF-75BD-47F7-92E1-C99FD0806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</a:t>
            </a:r>
          </a:p>
          <a:p>
            <a:pPr lvl="1"/>
            <a:r>
              <a:rPr lang="en-US" dirty="0"/>
              <a:t>For all the reasons that you assume</a:t>
            </a:r>
          </a:p>
          <a:p>
            <a:pPr lvl="1"/>
            <a:r>
              <a:rPr lang="en-US" dirty="0"/>
              <a:t>Easy to map variables to memory usage and code to instructions</a:t>
            </a:r>
          </a:p>
          <a:p>
            <a:pPr lvl="1"/>
            <a:endParaRPr lang="en-US" dirty="0"/>
          </a:p>
          <a:p>
            <a:r>
              <a:rPr lang="en-US" dirty="0"/>
              <a:t>Assembly</a:t>
            </a:r>
          </a:p>
          <a:p>
            <a:pPr lvl="1"/>
            <a:r>
              <a:rPr lang="en-US" dirty="0"/>
              <a:t>Not entirely uncommon, but rarer than you might guess</a:t>
            </a:r>
          </a:p>
          <a:p>
            <a:pPr lvl="1"/>
            <a:r>
              <a:rPr lang="en-US" dirty="0"/>
              <a:t>C code optimized by a modern compiler is likely faster</a:t>
            </a:r>
          </a:p>
          <a:p>
            <a:pPr lvl="1"/>
            <a:r>
              <a:rPr lang="en-US" dirty="0"/>
              <a:t>Notable uses:</a:t>
            </a:r>
          </a:p>
          <a:p>
            <a:pPr lvl="2"/>
            <a:r>
              <a:rPr lang="en-US" dirty="0"/>
              <a:t>Cryptography to create deterministic algorithms</a:t>
            </a:r>
          </a:p>
          <a:p>
            <a:pPr lvl="2"/>
            <a:r>
              <a:rPr lang="en-US" dirty="0"/>
              <a:t>Operating Systems to handle process swaps</a:t>
            </a:r>
          </a:p>
          <a:p>
            <a:pPr lvl="2"/>
            <a:endParaRPr lang="en-US" dirty="0"/>
          </a:p>
          <a:p>
            <a:r>
              <a:rPr lang="en-US" dirty="0"/>
              <a:t>C++</a:t>
            </a:r>
          </a:p>
          <a:p>
            <a:pPr lvl="1"/>
            <a:r>
              <a:rPr lang="en-US" dirty="0"/>
              <a:t>Similar to C but with better library support</a:t>
            </a:r>
          </a:p>
          <a:p>
            <a:pPr lvl="1"/>
            <a:r>
              <a:rPr lang="en-US" dirty="0"/>
              <a:t>Libraries take up a lot of code space though ~100 KB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9CA9C-D8D8-44E3-BB3A-65646784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3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5DF3-AB58-4E80-BACB-5E9B6FEF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Rarer programming languages for embedded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D1566-A330-468B-AB4E-F0AE5E3DC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Rust</a:t>
            </a:r>
          </a:p>
          <a:p>
            <a:pPr lvl="1"/>
            <a:r>
              <a:rPr lang="en-US" dirty="0"/>
              <a:t>Modern language with safety and reliability guarantees</a:t>
            </a:r>
          </a:p>
          <a:p>
            <a:pPr lvl="1"/>
            <a:r>
              <a:rPr lang="en-US" dirty="0"/>
              <a:t>Increasingly relevant in the embedded space</a:t>
            </a:r>
          </a:p>
          <a:p>
            <a:pPr lvl="2"/>
            <a:r>
              <a:rPr lang="en-US" dirty="0"/>
              <a:t>But with a high learning curve</a:t>
            </a:r>
          </a:p>
          <a:p>
            <a:pPr lvl="2"/>
            <a:endParaRPr lang="en-US" dirty="0"/>
          </a:p>
          <a:p>
            <a:r>
              <a:rPr lang="en-US" dirty="0"/>
              <a:t>Python, </a:t>
            </a:r>
            <a:r>
              <a:rPr lang="en-US" dirty="0" err="1"/>
              <a:t>Javascript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Mostly toy languages</a:t>
            </a:r>
          </a:p>
          <a:p>
            <a:pPr lvl="1"/>
            <a:r>
              <a:rPr lang="en-US" dirty="0"/>
              <a:t>Fine for simple things but incapable of complex operations</a:t>
            </a:r>
          </a:p>
          <a:p>
            <a:pPr lvl="2"/>
            <a:r>
              <a:rPr lang="en-US" dirty="0"/>
              <a:t>Especially low-level things like managing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86859-619F-4DDD-A786-4CECCF191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67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F604-C49C-4431-A574-AAA20950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missing from programming languages?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7667-6D9F-42B6-88E2-671FC4911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embedded domain has several requirements that other domains do not</a:t>
            </a:r>
          </a:p>
          <a:p>
            <a:endParaRPr lang="en-US" dirty="0"/>
          </a:p>
          <a:p>
            <a:r>
              <a:rPr lang="en-US" dirty="0"/>
              <a:t>What is missing from programming languages that it wants?</a:t>
            </a:r>
          </a:p>
          <a:p>
            <a:pPr lvl="1"/>
            <a:r>
              <a:rPr lang="en-US" dirty="0"/>
              <a:t>Sense of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Sense of energy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5722E-9A58-4F3E-AE9D-59249ED7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225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70054-31CF-47CE-B2AB-C4ACA2C4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languages have no sense of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6AEC4-C0D8-451F-BBCE-77FB8B353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a system that needs to send messages to a motor every 10 milliseconds</a:t>
            </a:r>
          </a:p>
          <a:p>
            <a:pPr lvl="1"/>
            <a:r>
              <a:rPr lang="en-US" dirty="0"/>
              <a:t>Write a function that definitely completes within 10 milliseconds</a:t>
            </a:r>
          </a:p>
          <a:p>
            <a:pPr lvl="1"/>
            <a:endParaRPr lang="en-US" dirty="0"/>
          </a:p>
          <a:p>
            <a:r>
              <a:rPr lang="en-US" dirty="0"/>
              <a:t>Accounting for timing when programming is very challenging</a:t>
            </a:r>
          </a:p>
          <a:p>
            <a:pPr lvl="1"/>
            <a:r>
              <a:rPr lang="en-US" dirty="0"/>
              <a:t>We can profile code and determine timing at runtime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we know many details of hardware, instructions can give timing</a:t>
            </a:r>
          </a:p>
          <a:p>
            <a:pPr lvl="2"/>
            <a:r>
              <a:rPr lang="en-US" dirty="0"/>
              <a:t>Unless the code interacts with external devices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8DCDC-FCE7-4050-BBB4-56FDF3169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369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F604-C49C-4431-A574-AAA20950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Determining energy use is rather complicated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27667-6D9F-42B6-88E2-671FC4911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might</a:t>
            </a:r>
          </a:p>
          <a:p>
            <a:pPr lvl="1"/>
            <a:r>
              <a:rPr lang="en-US" dirty="0"/>
              <a:t>Start executing a loop</a:t>
            </a:r>
          </a:p>
          <a:p>
            <a:pPr lvl="1"/>
            <a:r>
              <a:rPr lang="en-US" dirty="0"/>
              <a:t>Turn on/off an LED</a:t>
            </a:r>
          </a:p>
          <a:p>
            <a:pPr lvl="1"/>
            <a:r>
              <a:rPr lang="en-US" dirty="0"/>
              <a:t>Send messages over a wired bus to another device</a:t>
            </a:r>
          </a:p>
          <a:p>
            <a:pPr lvl="1"/>
            <a:endParaRPr lang="en-US" dirty="0"/>
          </a:p>
          <a:p>
            <a:r>
              <a:rPr lang="en-US" dirty="0"/>
              <a:t>Determining energy these operations take is really difficult</a:t>
            </a:r>
          </a:p>
          <a:p>
            <a:pPr lvl="1"/>
            <a:r>
              <a:rPr lang="en-US" dirty="0"/>
              <a:t>Even with many details of the hardware</a:t>
            </a:r>
          </a:p>
          <a:p>
            <a:pPr lvl="1"/>
            <a:r>
              <a:rPr lang="en-US" dirty="0"/>
              <a:t>Different choices of processor clocks can have a large impact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Often profiled at runtime after writing the code</a:t>
            </a:r>
          </a:p>
          <a:p>
            <a:pPr lvl="2"/>
            <a:r>
              <a:rPr lang="en-US" dirty="0"/>
              <a:t>Iterative write-test-modify 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5722E-9A58-4F3E-AE9D-59249ED7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44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EED-9F31-4670-8E6D-9E61FFC6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Say hi to your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A678-EFF5-43F4-9CE7-8E44B6CC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share</a:t>
            </a:r>
          </a:p>
          <a:p>
            <a:pPr lvl="1"/>
            <a:r>
              <a:rPr lang="en-US" dirty="0"/>
              <a:t>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Major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One of the following</a:t>
            </a:r>
          </a:p>
          <a:p>
            <a:pPr lvl="2"/>
            <a:r>
              <a:rPr lang="en-US" dirty="0"/>
              <a:t>Favorite Candy</a:t>
            </a:r>
          </a:p>
          <a:p>
            <a:pPr lvl="2"/>
            <a:r>
              <a:rPr lang="en-US" dirty="0"/>
              <a:t>Favorite </a:t>
            </a:r>
            <a:r>
              <a:rPr lang="en-US" dirty="0" err="1"/>
              <a:t>Pokemon</a:t>
            </a:r>
            <a:endParaRPr lang="en-US" dirty="0"/>
          </a:p>
          <a:p>
            <a:pPr lvl="2"/>
            <a:r>
              <a:rPr lang="en-US" dirty="0"/>
              <a:t>Favorite Emoji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17623-3B74-4F1A-A4ED-14730573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94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EED-9F31-4670-8E6D-9E61FFC6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Say hi to your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A678-EFF5-43F4-9CE7-8E44B6CC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share</a:t>
            </a:r>
          </a:p>
          <a:p>
            <a:pPr lvl="1"/>
            <a:r>
              <a:rPr lang="en-US" dirty="0"/>
              <a:t>Name	-Branden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Major	-Electrical and Computer Engineering, and Computer Science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One of the following</a:t>
            </a:r>
          </a:p>
          <a:p>
            <a:pPr lvl="2"/>
            <a:r>
              <a:rPr lang="en-US" dirty="0"/>
              <a:t>Favorite Candy	- Twix</a:t>
            </a:r>
          </a:p>
          <a:p>
            <a:pPr lvl="2"/>
            <a:r>
              <a:rPr lang="en-US" dirty="0"/>
              <a:t>Favorite </a:t>
            </a:r>
            <a:r>
              <a:rPr lang="en-US" dirty="0" err="1"/>
              <a:t>Pokemon</a:t>
            </a:r>
            <a:r>
              <a:rPr lang="en-US" dirty="0"/>
              <a:t>	- </a:t>
            </a:r>
            <a:r>
              <a:rPr lang="en-US" dirty="0" err="1"/>
              <a:t>Eevee</a:t>
            </a:r>
            <a:endParaRPr lang="en-US" dirty="0"/>
          </a:p>
          <a:p>
            <a:pPr lvl="2"/>
            <a:r>
              <a:rPr lang="en-US" dirty="0"/>
              <a:t>Favorite Emoji	- 🍢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17623-3B74-4F1A-A4ED-14730573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07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Embedded Software</a:t>
            </a:r>
          </a:p>
          <a:p>
            <a:pPr lvl="1"/>
            <a:endParaRPr lang="en-US" dirty="0"/>
          </a:p>
          <a:p>
            <a:r>
              <a:rPr lang="en-US" b="1" dirty="0"/>
              <a:t>Embedded Toolchain</a:t>
            </a:r>
          </a:p>
          <a:p>
            <a:pPr lvl="1"/>
            <a:endParaRPr lang="en-US" dirty="0"/>
          </a:p>
          <a:p>
            <a:r>
              <a:rPr lang="en-US" dirty="0"/>
              <a:t>Lab Software Environment</a:t>
            </a:r>
          </a:p>
          <a:p>
            <a:pPr lvl="1"/>
            <a:endParaRPr lang="en-US" dirty="0"/>
          </a:p>
          <a:p>
            <a:r>
              <a:rPr lang="en-US" dirty="0"/>
              <a:t>Interrupts</a:t>
            </a:r>
          </a:p>
          <a:p>
            <a:pPr lvl="1"/>
            <a:endParaRPr lang="en-US" dirty="0"/>
          </a:p>
          <a:p>
            <a:r>
              <a:rPr lang="en-US" dirty="0"/>
              <a:t>Boot Process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873381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5F8D-6F94-4E9D-BB2F-BC129F60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compilation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03341-2607-460B-8DAC-B10B7356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first steps as any system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Compiler</a:t>
            </a:r>
          </a:p>
          <a:p>
            <a:pPr lvl="1"/>
            <a:r>
              <a:rPr lang="en-US" dirty="0"/>
              <a:t>Turn C code into assembly</a:t>
            </a:r>
          </a:p>
          <a:p>
            <a:pPr lvl="1"/>
            <a:r>
              <a:rPr lang="en-US" dirty="0"/>
              <a:t>Optimize code (often for code size instead of speed)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4FC10-EB83-4792-ACE5-A1900D17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00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81418-D646-C363-35D6-B2063A59C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B45BE-2499-5A46-C174-94CEB2F64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sure you have your personal lab setup working</a:t>
            </a:r>
          </a:p>
          <a:p>
            <a:pPr lvl="1"/>
            <a:r>
              <a:rPr lang="en-US" dirty="0"/>
              <a:t>Ask in office hours or on Piazza if you run into issues</a:t>
            </a:r>
          </a:p>
          <a:p>
            <a:pPr lvl="1"/>
            <a:endParaRPr lang="en-US" dirty="0"/>
          </a:p>
          <a:p>
            <a:r>
              <a:rPr lang="en-US" dirty="0"/>
              <a:t>Office hours delayed until later this week</a:t>
            </a:r>
          </a:p>
          <a:p>
            <a:pPr lvl="1"/>
            <a:r>
              <a:rPr lang="en-US" dirty="0"/>
              <a:t>I have time after class today if people have questions</a:t>
            </a:r>
          </a:p>
          <a:p>
            <a:pPr lvl="1"/>
            <a:endParaRPr lang="en-US" dirty="0"/>
          </a:p>
          <a:p>
            <a:r>
              <a:rPr lang="en-US" dirty="0"/>
              <a:t>Labs will start this Friday!!!</a:t>
            </a:r>
          </a:p>
          <a:p>
            <a:pPr lvl="1"/>
            <a:r>
              <a:rPr lang="en-US" dirty="0"/>
              <a:t>You MUST come to your scheduled lab session</a:t>
            </a:r>
          </a:p>
          <a:p>
            <a:pPr lvl="1"/>
            <a:r>
              <a:rPr lang="en-US" dirty="0"/>
              <a:t>Not really enough room for students to move sections</a:t>
            </a:r>
          </a:p>
          <a:p>
            <a:pPr lvl="2"/>
            <a:r>
              <a:rPr lang="en-US" dirty="0"/>
              <a:t>If there’s some known obligation and you give me a heads up, I could approve a few per week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6CE8B-B3DD-EFE4-2DAA-BA4A593D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638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7D569-C3AF-4ADC-B524-91AAB59C5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compilers compile for different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CFB4F-1870-48E0-BCCB-43FF94189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compiler we’ll be using is a cross compiler</a:t>
            </a:r>
          </a:p>
          <a:p>
            <a:pPr lvl="1"/>
            <a:r>
              <a:rPr lang="en-US" dirty="0"/>
              <a:t>Run on one architecture but compile code for another</a:t>
            </a:r>
          </a:p>
          <a:p>
            <a:pPr lvl="2"/>
            <a:r>
              <a:rPr lang="en-US" dirty="0"/>
              <a:t>Example: runs on x86-64 but compiles armv7e-m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GCC naming scheme: ARCH-VENDOR-(OS-)-ABI-</a:t>
            </a:r>
            <a:r>
              <a:rPr lang="en-US" dirty="0" err="1"/>
              <a:t>gcc</a:t>
            </a:r>
            <a:endParaRPr lang="en-US" dirty="0"/>
          </a:p>
          <a:p>
            <a:pPr lvl="1"/>
            <a:r>
              <a:rPr lang="en-US" dirty="0"/>
              <a:t>arm-none-</a:t>
            </a:r>
            <a:r>
              <a:rPr lang="en-US" dirty="0" err="1"/>
              <a:t>eabi</a:t>
            </a:r>
            <a:r>
              <a:rPr lang="en-US" dirty="0"/>
              <a:t>-</a:t>
            </a:r>
            <a:r>
              <a:rPr lang="en-US" dirty="0" err="1"/>
              <a:t>gcc</a:t>
            </a:r>
            <a:endParaRPr lang="en-US" dirty="0"/>
          </a:p>
          <a:p>
            <a:pPr lvl="2"/>
            <a:r>
              <a:rPr lang="en-US" dirty="0"/>
              <a:t>ARM architecture</a:t>
            </a:r>
          </a:p>
          <a:p>
            <a:pPr lvl="2"/>
            <a:r>
              <a:rPr lang="en-US" dirty="0"/>
              <a:t>No vendor</a:t>
            </a:r>
          </a:p>
          <a:p>
            <a:pPr lvl="2"/>
            <a:r>
              <a:rPr lang="en-US" dirty="0"/>
              <a:t>No OS</a:t>
            </a:r>
          </a:p>
          <a:p>
            <a:pPr lvl="2"/>
            <a:r>
              <a:rPr lang="en-US" dirty="0"/>
              <a:t>Embedded Application Binary Interface</a:t>
            </a:r>
          </a:p>
          <a:p>
            <a:pPr lvl="1"/>
            <a:r>
              <a:rPr lang="en-US" dirty="0"/>
              <a:t>Others: arm-none-</a:t>
            </a:r>
            <a:r>
              <a:rPr lang="en-US" dirty="0" err="1"/>
              <a:t>linux</a:t>
            </a:r>
            <a:r>
              <a:rPr lang="en-US" dirty="0"/>
              <a:t>-</a:t>
            </a:r>
            <a:r>
              <a:rPr lang="en-US" dirty="0" err="1"/>
              <a:t>gnueabi-gcc</a:t>
            </a:r>
            <a:r>
              <a:rPr lang="en-US" dirty="0"/>
              <a:t>, i686-pc-windows-msvc-gcc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2C8B8-C5D5-4062-BE2A-6E3553DF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8233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5F8D-6F94-4E9D-BB2F-BC129F60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compilation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03341-2607-460B-8DAC-B10B7356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Same first steps as any system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Compiler</a:t>
            </a:r>
          </a:p>
          <a:p>
            <a:pPr lvl="1"/>
            <a:r>
              <a:rPr lang="en-US" dirty="0"/>
              <a:t>Turn C code into assembly</a:t>
            </a:r>
          </a:p>
          <a:p>
            <a:pPr lvl="1"/>
            <a:r>
              <a:rPr lang="en-US" dirty="0"/>
              <a:t>Optimize code (often for size instead of speed)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Linker</a:t>
            </a:r>
          </a:p>
          <a:p>
            <a:pPr lvl="1"/>
            <a:r>
              <a:rPr lang="en-US" dirty="0"/>
              <a:t>Combine multiple C files together</a:t>
            </a:r>
          </a:p>
          <a:p>
            <a:pPr lvl="1"/>
            <a:r>
              <a:rPr lang="en-US" dirty="0"/>
              <a:t>Resolve dependencies</a:t>
            </a:r>
          </a:p>
          <a:p>
            <a:pPr lvl="2"/>
            <a:r>
              <a:rPr lang="en-US" dirty="0"/>
              <a:t>Point function calls at correct place</a:t>
            </a:r>
          </a:p>
          <a:p>
            <a:pPr lvl="2"/>
            <a:r>
              <a:rPr lang="en-US" dirty="0"/>
              <a:t>Connect creation and uses of global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4FC10-EB83-4792-ACE5-A1900D17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24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B7CB-EA80-42DD-A2C1-B12A76F2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Informing linker of system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E7964-1D99-495A-B87A-EB051A30C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Linker actually places code and variables in memory</a:t>
            </a:r>
          </a:p>
          <a:p>
            <a:pPr lvl="1"/>
            <a:r>
              <a:rPr lang="en-US" dirty="0"/>
              <a:t>It needs to know where to place things</a:t>
            </a:r>
          </a:p>
          <a:p>
            <a:pPr lvl="1"/>
            <a:endParaRPr lang="en-US" dirty="0"/>
          </a:p>
          <a:p>
            <a:r>
              <a:rPr lang="en-US" b="1" dirty="0"/>
              <a:t>How do x86-64 compilers know which addresses to use?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D2CEA-33D9-4556-A570-52FA615C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94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1B7CB-EA80-42DD-A2C1-B12A76F2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Informing linker of system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E7964-1D99-495A-B87A-EB051A30C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Linker actually places code and variables in memory</a:t>
            </a:r>
          </a:p>
          <a:p>
            <a:pPr lvl="1"/>
            <a:r>
              <a:rPr lang="en-US" dirty="0"/>
              <a:t>It needs to know where to place things</a:t>
            </a:r>
          </a:p>
          <a:p>
            <a:pPr lvl="1"/>
            <a:endParaRPr lang="en-US" dirty="0"/>
          </a:p>
          <a:p>
            <a:r>
              <a:rPr lang="en-US" b="1" dirty="0"/>
              <a:t>How do x86-64 compilers know which addresses to use?</a:t>
            </a:r>
          </a:p>
          <a:p>
            <a:pPr lvl="1"/>
            <a:r>
              <a:rPr lang="en-US" dirty="0"/>
              <a:t>Virtual memory allows all applications to use the same memory addresses</a:t>
            </a:r>
          </a:p>
          <a:p>
            <a:pPr lvl="1"/>
            <a:endParaRPr lang="en-US" dirty="0"/>
          </a:p>
          <a:p>
            <a:r>
              <a:rPr lang="en-US" dirty="0"/>
              <a:t>Embedded solution</a:t>
            </a:r>
          </a:p>
          <a:p>
            <a:pPr lvl="1"/>
            <a:r>
              <a:rPr lang="en-US" dirty="0"/>
              <a:t>Only run a single application</a:t>
            </a:r>
          </a:p>
          <a:p>
            <a:pPr lvl="1"/>
            <a:r>
              <a:rPr lang="en-US" dirty="0"/>
              <a:t>Provide an LD file</a:t>
            </a:r>
          </a:p>
          <a:p>
            <a:pPr lvl="2"/>
            <a:r>
              <a:rPr lang="en-US" dirty="0"/>
              <a:t>Specifies memory layout for a certain system</a:t>
            </a:r>
          </a:p>
          <a:p>
            <a:pPr lvl="2"/>
            <a:r>
              <a:rPr lang="en-US" dirty="0"/>
              <a:t>Places sections of code in different places in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4D2CEA-33D9-4556-A570-52FA615C6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55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AB59-879B-4C60-8A44-C6F5AA68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LD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1C2B5-B8D6-4AE9-8737-1B3935421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nRF52833: 512 KB Flash, 128 KB SRAM</a:t>
            </a:r>
          </a:p>
          <a:p>
            <a:r>
              <a:rPr lang="en-US" dirty="0">
                <a:cs typeface="Courier New" panose="02070309020205020404" pitchFamily="49" charset="0"/>
              </a:rPr>
              <a:t>First, LD file defines memory regions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MEMORY {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FLASH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: ORIGIN = 0x00000000, LENGTH = 0x80000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RAM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rwx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:  ORIGIN = 0x20000000, LENGTH = 0x20000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 neat thing about microcontrollers: pointers have meaning</a:t>
            </a:r>
          </a:p>
          <a:p>
            <a:pPr lvl="1"/>
            <a:r>
              <a:rPr lang="en-US" dirty="0"/>
              <a:t>Just printing the value of a pointer can tell you if it’s in Flash or 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9CB51-C207-40A7-982C-D29209EE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880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AB59-879B-4C60-8A44-C6F5AA68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LD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1C2B5-B8D6-4AE9-8737-1B3935421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It then places sections of code into those memory regions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.text : {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KEEP(*(.Vectors))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*(.text*)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*(.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 = ALIGN(4);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 &gt; FLASH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.;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9CB51-C207-40A7-982C-D29209EE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82FD45-3448-4078-87C6-682CF638018B}"/>
              </a:ext>
            </a:extLst>
          </p:cNvPr>
          <p:cNvSpPr txBox="1"/>
          <p:nvPr/>
        </p:nvSpPr>
        <p:spPr>
          <a:xfrm>
            <a:off x="5511800" y="1968500"/>
            <a:ext cx="6248400" cy="436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.data : AT (__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data_start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 = .;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*(.data*)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__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data_end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__ = .;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} &gt; RAM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:    {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. = ALIGN(4);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__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bss_start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__ = .;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*(.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bss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*)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. = ALIGN(4);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  __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bss_end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__ = .;</a:t>
            </a:r>
          </a:p>
          <a:p>
            <a:pPr marL="457200" marR="0" lvl="1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} &gt; RAM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859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AB59-879B-4C60-8A44-C6F5AA68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Sections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1C2B5-B8D6-4AE9-8737-1B3935421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do these sections come from?</a:t>
            </a:r>
          </a:p>
          <a:p>
            <a:r>
              <a:rPr lang="en-US" dirty="0"/>
              <a:t>Most are generated by the compiler</a:t>
            </a:r>
          </a:p>
          <a:p>
            <a:pPr lvl="1"/>
            <a:r>
              <a:rPr lang="en-US" dirty="0"/>
              <a:t>.text, .</a:t>
            </a:r>
            <a:r>
              <a:rPr lang="en-US" dirty="0" err="1"/>
              <a:t>rodata</a:t>
            </a:r>
            <a:r>
              <a:rPr lang="en-US" dirty="0"/>
              <a:t>, .data, .</a:t>
            </a:r>
            <a:r>
              <a:rPr lang="en-US" dirty="0" err="1"/>
              <a:t>bss</a:t>
            </a:r>
            <a:endParaRPr lang="en-US" dirty="0"/>
          </a:p>
          <a:p>
            <a:pPr lvl="1"/>
            <a:r>
              <a:rPr lang="en-US" dirty="0"/>
              <a:t>You need to be deep in the docs to figure out how the esoteric ones work</a:t>
            </a:r>
          </a:p>
          <a:p>
            <a:pPr lvl="1"/>
            <a:endParaRPr lang="en-US" dirty="0"/>
          </a:p>
          <a:p>
            <a:r>
              <a:rPr lang="en-US" dirty="0"/>
              <a:t>Some are generated by the programmer</a:t>
            </a:r>
          </a:p>
          <a:p>
            <a:pPr lvl="1"/>
            <a:r>
              <a:rPr lang="en-US" dirty="0"/>
              <a:t>Allows you to place certain data items in a specific way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__attribute__((section(".foo")))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test[10] = {0,0,0,0,0,0,0,0,0,0};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9CB51-C207-40A7-982C-D29209EE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7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5F8D-6F94-4E9D-BB2F-BC129F60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compilation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03341-2607-460B-8DAC-B10B7356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Same first steps as any system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Compiler</a:t>
            </a:r>
          </a:p>
          <a:p>
            <a:pPr lvl="1"/>
            <a:r>
              <a:rPr lang="en-US" dirty="0"/>
              <a:t>Turn C code into assembly</a:t>
            </a:r>
          </a:p>
          <a:p>
            <a:pPr lvl="1"/>
            <a:r>
              <a:rPr lang="en-US" dirty="0"/>
              <a:t>Optimize code (often for size instead of speed)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Linker</a:t>
            </a:r>
          </a:p>
          <a:p>
            <a:pPr lvl="1"/>
            <a:r>
              <a:rPr lang="en-US" dirty="0"/>
              <a:t>Combine multiple C files together</a:t>
            </a:r>
          </a:p>
          <a:p>
            <a:pPr lvl="1"/>
            <a:r>
              <a:rPr lang="en-US" dirty="0"/>
              <a:t>Resolve dependencies</a:t>
            </a:r>
          </a:p>
          <a:p>
            <a:pPr lvl="2"/>
            <a:r>
              <a:rPr lang="en-US" dirty="0"/>
              <a:t>Point function calls at correct place</a:t>
            </a:r>
          </a:p>
          <a:p>
            <a:pPr lvl="2"/>
            <a:r>
              <a:rPr lang="en-US" dirty="0"/>
              <a:t>Connect creation and uses of global variables</a:t>
            </a:r>
          </a:p>
          <a:p>
            <a:pPr lvl="2"/>
            <a:endParaRPr lang="en-US" dirty="0"/>
          </a:p>
          <a:p>
            <a:r>
              <a:rPr lang="en-US" dirty="0"/>
              <a:t>Output: a binary (or hex)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4FC10-EB83-4792-ACE5-A1900D173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677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7DCED-35E2-645C-46A2-69B23A3E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the hex file onto a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216E7-D9A3-05CD-0B4D-F86215B8B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use case for JTAG</a:t>
            </a:r>
          </a:p>
          <a:p>
            <a:pPr lvl="1"/>
            <a:r>
              <a:rPr lang="en-US" dirty="0"/>
              <a:t>You provide it a hex file which specifies addresses and values</a:t>
            </a:r>
          </a:p>
          <a:p>
            <a:pPr lvl="1"/>
            <a:r>
              <a:rPr lang="en-US" dirty="0"/>
              <a:t>It writes those into Flash on the microcontroller</a:t>
            </a:r>
          </a:p>
          <a:p>
            <a:pPr lvl="1"/>
            <a:endParaRPr lang="en-US" dirty="0"/>
          </a:p>
          <a:p>
            <a:r>
              <a:rPr lang="en-US" dirty="0"/>
              <a:t>The LD file already specified addresses</a:t>
            </a:r>
          </a:p>
          <a:p>
            <a:pPr lvl="1"/>
            <a:r>
              <a:rPr lang="en-US" dirty="0"/>
              <a:t>So passing around hex files is enough to load an application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But a hex file for one microcontroller won’t work on another with a different memory layout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F1629-EE7F-FA0F-4CE0-E547073B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9710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DC496-00B5-43D9-9B06-D47C2C99D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C8267-7EE3-4349-9C8A-83ED25F3C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Demonstrated in the blink application in lab repo</a:t>
            </a:r>
          </a:p>
          <a:p>
            <a:pPr lvl="1"/>
            <a:r>
              <a:rPr lang="en-US" dirty="0">
                <a:hlinkClick r:id="rId2"/>
              </a:rPr>
              <a:t>https://github.com/nu-ce346/nu-microbit-base/tree/main/software/apps/blink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5CEB8F-E7F9-4F7E-9781-BA3A19547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3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challenges of embedded software</a:t>
            </a:r>
          </a:p>
          <a:p>
            <a:endParaRPr lang="en-US" dirty="0"/>
          </a:p>
          <a:p>
            <a:r>
              <a:rPr lang="en-US" dirty="0"/>
              <a:t>Describe compilation and linking of embedded code</a:t>
            </a:r>
          </a:p>
          <a:p>
            <a:pPr lvl="1"/>
            <a:r>
              <a:rPr lang="en-US" dirty="0"/>
              <a:t>Actually applies to all code, but you probably never learned much about linking before</a:t>
            </a:r>
          </a:p>
          <a:p>
            <a:pPr lvl="1"/>
            <a:endParaRPr lang="en-US" dirty="0"/>
          </a:p>
          <a:p>
            <a:r>
              <a:rPr lang="en-US" dirty="0"/>
              <a:t>Introduce new software pattern: interrupts</a:t>
            </a:r>
          </a:p>
          <a:p>
            <a:endParaRPr lang="en-US" dirty="0"/>
          </a:p>
          <a:p>
            <a:r>
              <a:rPr lang="en-US" dirty="0"/>
              <a:t>Explore the microcontroller boot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Embedded Software</a:t>
            </a:r>
          </a:p>
          <a:p>
            <a:pPr lvl="1"/>
            <a:endParaRPr lang="en-US" dirty="0"/>
          </a:p>
          <a:p>
            <a:r>
              <a:rPr lang="en-US" dirty="0"/>
              <a:t>Embedded Toolchain</a:t>
            </a:r>
          </a:p>
          <a:p>
            <a:pPr lvl="1"/>
            <a:endParaRPr lang="en-US" dirty="0"/>
          </a:p>
          <a:p>
            <a:r>
              <a:rPr lang="en-US" b="1" dirty="0"/>
              <a:t>Lab Software Environment</a:t>
            </a:r>
          </a:p>
          <a:p>
            <a:pPr lvl="1"/>
            <a:endParaRPr lang="en-US" dirty="0"/>
          </a:p>
          <a:p>
            <a:r>
              <a:rPr lang="en-US" dirty="0"/>
              <a:t>Interrupts</a:t>
            </a:r>
          </a:p>
          <a:p>
            <a:pPr lvl="1"/>
            <a:endParaRPr lang="en-US" dirty="0"/>
          </a:p>
          <a:p>
            <a:r>
              <a:rPr lang="en-US" dirty="0"/>
              <a:t>Boot Process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72386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a multitude of embedded software systems</a:t>
            </a:r>
          </a:p>
          <a:p>
            <a:pPr lvl="1"/>
            <a:r>
              <a:rPr lang="en-US" dirty="0"/>
              <a:t>Every microcontroller vendor has their own</a:t>
            </a:r>
          </a:p>
          <a:p>
            <a:pPr lvl="1"/>
            <a:r>
              <a:rPr lang="en-US" dirty="0"/>
              <a:t>Popular platforms like Arduino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We’re using the Nordic software development libraries plus some extensions made by my research group</a:t>
            </a:r>
          </a:p>
          <a:p>
            <a:pPr lvl="1"/>
            <a:r>
              <a:rPr lang="en-US" dirty="0"/>
              <a:t>It’ll be a week until that matters for the most part</a:t>
            </a:r>
          </a:p>
          <a:p>
            <a:pPr lvl="1"/>
            <a:r>
              <a:rPr lang="en-US" dirty="0"/>
              <a:t>We’ll start off by writing low-level drivers ourselves without libraries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745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Development Kit (SDK)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318242" cy="5029200"/>
          </a:xfrm>
        </p:spPr>
        <p:txBody>
          <a:bodyPr>
            <a:normAutofit/>
          </a:bodyPr>
          <a:lstStyle/>
          <a:p>
            <a:r>
              <a:rPr lang="en-US" dirty="0"/>
              <a:t>Libraries provided by Nordic for using their microcontrollers</a:t>
            </a:r>
          </a:p>
          <a:p>
            <a:pPr lvl="1"/>
            <a:r>
              <a:rPr lang="en-US" dirty="0"/>
              <a:t>Actually incredibly well documented! (relatively)</a:t>
            </a:r>
          </a:p>
          <a:p>
            <a:pPr lvl="1"/>
            <a:r>
              <a:rPr lang="en-US" dirty="0"/>
              <a:t>Various peripherals and library tools</a:t>
            </a:r>
          </a:p>
          <a:p>
            <a:pPr lvl="1"/>
            <a:endParaRPr lang="en-US" dirty="0"/>
          </a:p>
          <a:p>
            <a:r>
              <a:rPr lang="en-US" dirty="0"/>
              <a:t>SDK documentation</a:t>
            </a:r>
          </a:p>
          <a:p>
            <a:pPr lvl="1"/>
            <a:r>
              <a:rPr lang="en-US" dirty="0">
                <a:hlinkClick r:id="rId2"/>
              </a:rPr>
              <a:t>https://docs.nordicsemi.com/bundle/sdk_nrf5_v16.0.0/page/index.html</a:t>
            </a:r>
            <a:endParaRPr lang="en-US" dirty="0"/>
          </a:p>
          <a:p>
            <a:pPr lvl="1"/>
            <a:r>
              <a:rPr lang="en-US" dirty="0"/>
              <a:t>Warning: search doesn’t really work</a:t>
            </a:r>
          </a:p>
          <a:p>
            <a:pPr lvl="1"/>
            <a:endParaRPr lang="en-US" dirty="0"/>
          </a:p>
          <a:p>
            <a:r>
              <a:rPr lang="en-US" dirty="0"/>
              <a:t>Possibly more useful: the list of data structures</a:t>
            </a:r>
          </a:p>
          <a:p>
            <a:pPr lvl="1"/>
            <a:r>
              <a:rPr lang="en-US" dirty="0"/>
              <a:t>Search that page for whatever “thing” you’re working with</a:t>
            </a:r>
          </a:p>
          <a:p>
            <a:pPr lvl="1"/>
            <a:r>
              <a:rPr lang="en-US" dirty="0">
                <a:hlinkClick r:id="rId3"/>
              </a:rPr>
              <a:t>https://docs.nordicsemi.com/bundle/sdk_nrf5_v16.0.0/page/annotated.html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822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A4979-9C24-478E-BDC1-503BBDCDF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nRF52x-base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199CE-3F13-47B8-ACF5-52679D686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Wrapper built around the SDK by Lab11</a:t>
            </a:r>
          </a:p>
          <a:p>
            <a:pPr lvl="1"/>
            <a:r>
              <a:rPr lang="en-US" dirty="0"/>
              <a:t>Branden Ghena, Brad Campbell (UVA), Neal Jackson, a few others</a:t>
            </a:r>
          </a:p>
          <a:p>
            <a:pPr lvl="1"/>
            <a:r>
              <a:rPr lang="en-US" dirty="0"/>
              <a:t>Allows everything to be used with </a:t>
            </a:r>
            <a:r>
              <a:rPr lang="en-US" dirty="0" err="1"/>
              <a:t>Makefiles</a:t>
            </a:r>
            <a:r>
              <a:rPr lang="en-US" dirty="0"/>
              <a:t> and command line</a:t>
            </a:r>
          </a:p>
          <a:p>
            <a:pPr lvl="1"/>
            <a:r>
              <a:rPr lang="en-US" dirty="0">
                <a:hlinkClick r:id="rId2"/>
              </a:rPr>
              <a:t>https://github.com/lab11/nrf52x-base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include it as a submodule</a:t>
            </a:r>
          </a:p>
          <a:p>
            <a:pPr lvl="1"/>
            <a:r>
              <a:rPr lang="en-US" dirty="0"/>
              <a:t>It has a copy of the SDK code and </a:t>
            </a:r>
            <a:r>
              <a:rPr lang="en-US" dirty="0" err="1"/>
              <a:t>softdevice</a:t>
            </a:r>
            <a:r>
              <a:rPr lang="en-US" dirty="0"/>
              <a:t> binaries</a:t>
            </a:r>
          </a:p>
          <a:p>
            <a:pPr lvl="1"/>
            <a:r>
              <a:rPr lang="en-US" dirty="0"/>
              <a:t>It has a whole </a:t>
            </a:r>
            <a:r>
              <a:rPr lang="en-US" dirty="0" err="1"/>
              <a:t>Makefile</a:t>
            </a:r>
            <a:r>
              <a:rPr lang="en-US" dirty="0"/>
              <a:t> system to include to proper C and H files</a:t>
            </a:r>
          </a:p>
          <a:p>
            <a:pPr lvl="1"/>
            <a:r>
              <a:rPr lang="en-US" dirty="0"/>
              <a:t>We include a Board file that specifies our specific board’s needs and capabilities</a:t>
            </a:r>
          </a:p>
          <a:p>
            <a:pPr lvl="1"/>
            <a:endParaRPr lang="en-US" dirty="0"/>
          </a:p>
          <a:p>
            <a:r>
              <a:rPr lang="en-US" dirty="0"/>
              <a:t>Go to repo to explain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4D61F-F2A3-4B68-8D19-97B9D6B9C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1026" name="Picture 2" descr="Home | Lab11">
            <a:extLst>
              <a:ext uri="{FF2B5EF4-FFF2-40B4-BE49-F238E27FC236}">
                <a16:creationId xmlns:a16="http://schemas.microsoft.com/office/drawing/2014/main" id="{ECBEB5FE-DE19-418B-94B3-633BADE62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4097" y="342900"/>
            <a:ext cx="16002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2065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D51F9-97EE-6E64-6D83-C4E13C54F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3153D-5C7D-4062-52D7-9C439D9DF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72963-39BD-9E27-9BBC-48E1CA6D8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0428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Embedded Software</a:t>
            </a:r>
          </a:p>
          <a:p>
            <a:pPr lvl="1"/>
            <a:endParaRPr lang="en-US" dirty="0"/>
          </a:p>
          <a:p>
            <a:r>
              <a:rPr lang="en-US" dirty="0"/>
              <a:t>Embedded Toolchain</a:t>
            </a:r>
          </a:p>
          <a:p>
            <a:pPr lvl="1"/>
            <a:endParaRPr lang="en-US" dirty="0"/>
          </a:p>
          <a:p>
            <a:r>
              <a:rPr lang="en-US" dirty="0"/>
              <a:t>Lab Software Environment</a:t>
            </a:r>
          </a:p>
          <a:p>
            <a:pPr lvl="1"/>
            <a:endParaRPr lang="en-US" dirty="0"/>
          </a:p>
          <a:p>
            <a:r>
              <a:rPr lang="en-US" b="1" dirty="0"/>
              <a:t>Interrupts</a:t>
            </a:r>
          </a:p>
          <a:p>
            <a:pPr lvl="1"/>
            <a:endParaRPr lang="en-US" dirty="0"/>
          </a:p>
          <a:p>
            <a:r>
              <a:rPr lang="en-US" dirty="0"/>
              <a:t>Boot Process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49199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interactions with devices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while STATUS==BUSY; Wait</a:t>
            </a:r>
          </a:p>
          <a:p>
            <a:pPr lvl="3"/>
            <a:r>
              <a:rPr lang="en-US" dirty="0"/>
              <a:t>(Need to make sure device is ready for a command)</a:t>
            </a:r>
            <a:br>
              <a:rPr lang="en-US" dirty="0"/>
            </a:b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Write value(s) to DATA</a:t>
            </a:r>
            <a:br>
              <a:rPr lang="en-US" dirty="0"/>
            </a:b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Write command(s) to COMMAND</a:t>
            </a:r>
            <a:br>
              <a:rPr lang="en-US" dirty="0"/>
            </a:b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while STATUS==BUSY; Wait</a:t>
            </a:r>
          </a:p>
          <a:p>
            <a:pPr lvl="3"/>
            <a:r>
              <a:rPr lang="en-US" dirty="0"/>
              <a:t>(Need to make sure device has completed the request)</a:t>
            </a:r>
            <a:br>
              <a:rPr lang="en-US" dirty="0"/>
            </a:br>
            <a:endParaRPr lang="en-US" dirty="0"/>
          </a:p>
          <a:p>
            <a:pPr marL="1428750" lvl="2" indent="-514350">
              <a:buFont typeface="+mj-lt"/>
              <a:buAutoNum type="arabicPeriod"/>
            </a:pPr>
            <a:r>
              <a:rPr lang="en-US" dirty="0"/>
              <a:t>Read value(s) from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12BAD3-0ECD-407E-9C55-F8456F635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4109"/>
          <a:stretch/>
        </p:blipFill>
        <p:spPr>
          <a:xfrm>
            <a:off x="3350794" y="1143000"/>
            <a:ext cx="5867400" cy="850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364A3D-67CF-4B73-9235-DD80D163EF54}"/>
              </a:ext>
            </a:extLst>
          </p:cNvPr>
          <p:cNvSpPr txBox="1"/>
          <p:nvPr/>
        </p:nvSpPr>
        <p:spPr>
          <a:xfrm>
            <a:off x="8648700" y="2489200"/>
            <a:ext cx="31877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the “polling” model of I/O.</a:t>
            </a:r>
          </a:p>
          <a:p>
            <a:br>
              <a:rPr lang="en-US" sz="2400" dirty="0"/>
            </a:br>
            <a:r>
              <a:rPr lang="en-US" sz="2400" dirty="0"/>
              <a:t>“Poll” the peripheral in software repeatedly to see if it’s ready yet.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72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30398-913E-44D3-8C04-5844B4922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Waiting can be a waste of CPU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3E605-8A38-413A-BA2F-FAE04F004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428750" lvl="2" indent="-514350">
              <a:buFont typeface="+mj-lt"/>
              <a:buAutoNum type="arabicPeriod"/>
            </a:pPr>
            <a:r>
              <a:rPr lang="en-US" sz="2800" b="1" dirty="0"/>
              <a:t>while STATUS==BUSY; Wait</a:t>
            </a:r>
          </a:p>
          <a:p>
            <a:pPr lvl="3"/>
            <a:r>
              <a:rPr lang="en-US" sz="2400" b="1" dirty="0"/>
              <a:t>(Need to make sure device is ready for a command)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Write value(s) to DATA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Write command(s) to COMMAND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b="1" dirty="0"/>
              <a:t>while STATUS==BUSY; Wait</a:t>
            </a:r>
          </a:p>
          <a:p>
            <a:pPr lvl="3"/>
            <a:r>
              <a:rPr lang="en-US" sz="2400" b="1" dirty="0"/>
              <a:t>(Need to make sure device has completed the request)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/>
              <a:t>Read value(s) from Data</a:t>
            </a:r>
          </a:p>
          <a:p>
            <a:pPr lvl="3"/>
            <a:endParaRPr lang="en-US" sz="2400" dirty="0"/>
          </a:p>
          <a:p>
            <a:r>
              <a:rPr lang="en-US" dirty="0"/>
              <a:t>Problem: imagine a keyboard device</a:t>
            </a:r>
          </a:p>
          <a:p>
            <a:pPr lvl="1"/>
            <a:r>
              <a:rPr lang="en-US" dirty="0"/>
              <a:t>CPU could be waiting for minutes before data arrives</a:t>
            </a:r>
          </a:p>
          <a:p>
            <a:pPr lvl="1"/>
            <a:r>
              <a:rPr lang="en-US" dirty="0"/>
              <a:t>Need a way to notify CPU when an event occurs</a:t>
            </a:r>
          </a:p>
          <a:p>
            <a:pPr lvl="2"/>
            <a:r>
              <a:rPr lang="en-US" dirty="0"/>
              <a:t>Interrupts!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7B709-429E-476C-99CB-E4A5FAE30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50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4B15-96D5-4617-8F14-C4A4152E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3B2BA-FE3A-4937-BF09-276E565F6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interrupt?</a:t>
            </a:r>
          </a:p>
          <a:p>
            <a:pPr lvl="1"/>
            <a:r>
              <a:rPr lang="en-US" dirty="0"/>
              <a:t>Some event which causes the processor to stop normal execution</a:t>
            </a:r>
          </a:p>
          <a:p>
            <a:pPr lvl="1"/>
            <a:r>
              <a:rPr lang="en-US" dirty="0"/>
              <a:t>The processor instead jumps to a software “handler” for that event</a:t>
            </a:r>
          </a:p>
          <a:p>
            <a:pPr lvl="2"/>
            <a:r>
              <a:rPr lang="en-US" dirty="0"/>
              <a:t>Then returns back to what it was doing afterwards</a:t>
            </a:r>
          </a:p>
          <a:p>
            <a:pPr lvl="1"/>
            <a:endParaRPr lang="en-US" dirty="0"/>
          </a:p>
          <a:p>
            <a:r>
              <a:rPr lang="en-US" dirty="0"/>
              <a:t>What causes interrupts?</a:t>
            </a:r>
          </a:p>
          <a:p>
            <a:pPr lvl="1"/>
            <a:r>
              <a:rPr lang="en-US" dirty="0"/>
              <a:t>Hardware exceptions</a:t>
            </a:r>
          </a:p>
          <a:p>
            <a:pPr lvl="2"/>
            <a:r>
              <a:rPr lang="en-US" dirty="0"/>
              <a:t>Divide by zero, Undefined Instruction, Memory bus error</a:t>
            </a:r>
          </a:p>
          <a:p>
            <a:pPr lvl="1"/>
            <a:r>
              <a:rPr lang="en-US" dirty="0"/>
              <a:t>Software</a:t>
            </a:r>
          </a:p>
          <a:p>
            <a:pPr lvl="2"/>
            <a:r>
              <a:rPr lang="en-US" dirty="0" err="1"/>
              <a:t>Syscall</a:t>
            </a:r>
            <a:r>
              <a:rPr lang="en-US" dirty="0"/>
              <a:t>, Software Interrupt (SWI)</a:t>
            </a:r>
          </a:p>
          <a:p>
            <a:pPr lvl="1"/>
            <a:r>
              <a:rPr lang="en-US" dirty="0"/>
              <a:t>External hardware</a:t>
            </a:r>
          </a:p>
          <a:p>
            <a:pPr lvl="2"/>
            <a:r>
              <a:rPr lang="en-US" dirty="0"/>
              <a:t>Input pin, Timer, various “Data Ready”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DF5D8-5E33-4946-BFE0-F0ACF41B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78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72C8-1091-43F7-9D79-BF4757A8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Interrupts, visually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E919B-0475-4ECB-8FBC-EE7A5C60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7AB454-9460-4333-89EE-D870C791CB10}"/>
              </a:ext>
            </a:extLst>
          </p:cNvPr>
          <p:cNvSpPr/>
          <p:nvPr/>
        </p:nvSpPr>
        <p:spPr>
          <a:xfrm>
            <a:off x="1828800" y="1409700"/>
            <a:ext cx="3035300" cy="447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Some code</a:t>
            </a:r>
            <a:br>
              <a:rPr lang="en-US" sz="2400" dirty="0"/>
            </a:br>
            <a:r>
              <a:rPr lang="en-US" sz="2400" dirty="0"/>
              <a:t>that’s executing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4FAF84-0317-4ABF-AC82-D06ABA7425FF}"/>
              </a:ext>
            </a:extLst>
          </p:cNvPr>
          <p:cNvCxnSpPr>
            <a:cxnSpLocks/>
          </p:cNvCxnSpPr>
          <p:nvPr/>
        </p:nvCxnSpPr>
        <p:spPr>
          <a:xfrm>
            <a:off x="3346450" y="2247900"/>
            <a:ext cx="0" cy="320040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555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b="1" dirty="0"/>
              <a:t>Embedded Software</a:t>
            </a:r>
          </a:p>
          <a:p>
            <a:pPr lvl="1"/>
            <a:endParaRPr lang="en-US" dirty="0"/>
          </a:p>
          <a:p>
            <a:r>
              <a:rPr lang="en-US" dirty="0"/>
              <a:t>Embedded Toolchain</a:t>
            </a:r>
          </a:p>
          <a:p>
            <a:pPr lvl="1"/>
            <a:endParaRPr lang="en-US" dirty="0"/>
          </a:p>
          <a:p>
            <a:r>
              <a:rPr lang="en-US" dirty="0"/>
              <a:t>Lab Software Environment</a:t>
            </a:r>
          </a:p>
          <a:p>
            <a:pPr lvl="1"/>
            <a:endParaRPr lang="en-US" dirty="0"/>
          </a:p>
          <a:p>
            <a:r>
              <a:rPr lang="en-US" dirty="0"/>
              <a:t>Interrupts</a:t>
            </a:r>
          </a:p>
          <a:p>
            <a:pPr lvl="1"/>
            <a:endParaRPr lang="en-US" dirty="0"/>
          </a:p>
          <a:p>
            <a:r>
              <a:rPr lang="en-US" dirty="0"/>
              <a:t>Boot Process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778968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72C8-1091-43F7-9D79-BF4757A8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Interrupts, visually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E919B-0475-4ECB-8FBC-EE7A5C60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7AB454-9460-4333-89EE-D870C791CB10}"/>
              </a:ext>
            </a:extLst>
          </p:cNvPr>
          <p:cNvSpPr/>
          <p:nvPr/>
        </p:nvSpPr>
        <p:spPr>
          <a:xfrm>
            <a:off x="1828800" y="1409700"/>
            <a:ext cx="3035300" cy="250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Some code</a:t>
            </a:r>
            <a:br>
              <a:rPr lang="en-US" sz="2400" dirty="0"/>
            </a:br>
            <a:r>
              <a:rPr lang="en-US" sz="2400" dirty="0"/>
              <a:t>that’s executing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4FAF84-0317-4ABF-AC82-D06ABA7425FF}"/>
              </a:ext>
            </a:extLst>
          </p:cNvPr>
          <p:cNvCxnSpPr>
            <a:cxnSpLocks/>
          </p:cNvCxnSpPr>
          <p:nvPr/>
        </p:nvCxnSpPr>
        <p:spPr>
          <a:xfrm>
            <a:off x="3346450" y="2247900"/>
            <a:ext cx="0" cy="141605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373C37-8E4A-4E4C-8443-5EDAAA811C6B}"/>
              </a:ext>
            </a:extLst>
          </p:cNvPr>
          <p:cNvCxnSpPr>
            <a:cxnSpLocks/>
          </p:cNvCxnSpPr>
          <p:nvPr/>
        </p:nvCxnSpPr>
        <p:spPr>
          <a:xfrm>
            <a:off x="1016000" y="3911600"/>
            <a:ext cx="8001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0261740-6046-4707-96D1-850024D8FAF1}"/>
              </a:ext>
            </a:extLst>
          </p:cNvPr>
          <p:cNvSpPr txBox="1"/>
          <p:nvPr/>
        </p:nvSpPr>
        <p:spPr>
          <a:xfrm>
            <a:off x="393700" y="3017619"/>
            <a:ext cx="143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Interrupt triggers!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F082F7-503F-4640-A01F-B1A342BF2310}"/>
              </a:ext>
            </a:extLst>
          </p:cNvPr>
          <p:cNvSpPr/>
          <p:nvPr/>
        </p:nvSpPr>
        <p:spPr>
          <a:xfrm>
            <a:off x="1828800" y="3917938"/>
            <a:ext cx="3035300" cy="9779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Interrupt handler</a:t>
            </a:r>
            <a:br>
              <a:rPr lang="en-US" sz="2400" dirty="0"/>
            </a:br>
            <a:r>
              <a:rPr lang="en-US" sz="24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898795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72C8-1091-43F7-9D79-BF4757A8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Interrupts, visually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E919B-0475-4ECB-8FBC-EE7A5C60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7AB454-9460-4333-89EE-D870C791CB10}"/>
              </a:ext>
            </a:extLst>
          </p:cNvPr>
          <p:cNvSpPr/>
          <p:nvPr/>
        </p:nvSpPr>
        <p:spPr>
          <a:xfrm>
            <a:off x="1828800" y="1409700"/>
            <a:ext cx="3035300" cy="250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Some code</a:t>
            </a:r>
            <a:br>
              <a:rPr lang="en-US" sz="2400" dirty="0"/>
            </a:br>
            <a:r>
              <a:rPr lang="en-US" sz="2400" dirty="0"/>
              <a:t>that’s executing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4FAF84-0317-4ABF-AC82-D06ABA7425FF}"/>
              </a:ext>
            </a:extLst>
          </p:cNvPr>
          <p:cNvCxnSpPr>
            <a:cxnSpLocks/>
          </p:cNvCxnSpPr>
          <p:nvPr/>
        </p:nvCxnSpPr>
        <p:spPr>
          <a:xfrm>
            <a:off x="3346450" y="2247900"/>
            <a:ext cx="0" cy="141605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373C37-8E4A-4E4C-8443-5EDAAA811C6B}"/>
              </a:ext>
            </a:extLst>
          </p:cNvPr>
          <p:cNvCxnSpPr>
            <a:cxnSpLocks/>
          </p:cNvCxnSpPr>
          <p:nvPr/>
        </p:nvCxnSpPr>
        <p:spPr>
          <a:xfrm>
            <a:off x="1016000" y="3911600"/>
            <a:ext cx="8001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0261740-6046-4707-96D1-850024D8FAF1}"/>
              </a:ext>
            </a:extLst>
          </p:cNvPr>
          <p:cNvSpPr txBox="1"/>
          <p:nvPr/>
        </p:nvSpPr>
        <p:spPr>
          <a:xfrm>
            <a:off x="393700" y="3017619"/>
            <a:ext cx="143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Interrupt triggers!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F082F7-503F-4640-A01F-B1A342BF2310}"/>
              </a:ext>
            </a:extLst>
          </p:cNvPr>
          <p:cNvSpPr/>
          <p:nvPr/>
        </p:nvSpPr>
        <p:spPr>
          <a:xfrm>
            <a:off x="4876800" y="3917938"/>
            <a:ext cx="3035300" cy="977908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Interrupt handler</a:t>
            </a:r>
            <a:br>
              <a:rPr lang="en-US" sz="2400" dirty="0"/>
            </a:br>
            <a:r>
              <a:rPr lang="en-US" sz="2400" dirty="0"/>
              <a:t>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4CEBC-269C-43DC-A191-1C4F571DD970}"/>
              </a:ext>
            </a:extLst>
          </p:cNvPr>
          <p:cNvSpPr/>
          <p:nvPr/>
        </p:nvSpPr>
        <p:spPr>
          <a:xfrm>
            <a:off x="1828800" y="4895846"/>
            <a:ext cx="3035300" cy="14605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Continue</a:t>
            </a:r>
            <a:br>
              <a:rPr lang="en-US" sz="2400" dirty="0"/>
            </a:br>
            <a:r>
              <a:rPr lang="en-US" sz="2400" dirty="0"/>
              <a:t>original code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666ABF2-4F26-436C-8409-D9707CD66863}"/>
              </a:ext>
            </a:extLst>
          </p:cNvPr>
          <p:cNvCxnSpPr>
            <a:cxnSpLocks/>
          </p:cNvCxnSpPr>
          <p:nvPr/>
        </p:nvCxnSpPr>
        <p:spPr>
          <a:xfrm>
            <a:off x="3346450" y="5721350"/>
            <a:ext cx="0" cy="48895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04109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8D8A1-8C53-4FAC-B921-27832104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Nested Vectored Interrupt Controller (NVIC)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AC3BF-0A68-4BC5-847D-F56725073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787442"/>
            <a:ext cx="10972800" cy="2384757"/>
          </a:xfrm>
        </p:spPr>
        <p:txBody>
          <a:bodyPr/>
          <a:lstStyle/>
          <a:p>
            <a:r>
              <a:rPr lang="en-US" dirty="0"/>
              <a:t>Manages interrupt requests (IRQ)</a:t>
            </a:r>
          </a:p>
          <a:p>
            <a:pPr lvl="1"/>
            <a:r>
              <a:rPr lang="en-US" dirty="0"/>
              <a:t>Stores all caller-saved registers on the stack</a:t>
            </a:r>
          </a:p>
          <a:p>
            <a:pPr lvl="2"/>
            <a:r>
              <a:rPr lang="en-US" dirty="0"/>
              <a:t>So the handler code doesn’t overwrite them</a:t>
            </a:r>
          </a:p>
          <a:p>
            <a:pPr lvl="1"/>
            <a:r>
              <a:rPr lang="en-US" dirty="0"/>
              <a:t>Moves execution to proper handler, a.k.a. Interrupt Service Routine (ISR)</a:t>
            </a:r>
          </a:p>
          <a:p>
            <a:pPr lvl="1"/>
            <a:r>
              <a:rPr lang="en-US" dirty="0"/>
              <a:t>Restores registers after handler returns and moves execution 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209D3-4C77-4601-9F20-05721B5BB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6" name="Google Shape;262;p31">
            <a:extLst>
              <a:ext uri="{FF2B5EF4-FFF2-40B4-BE49-F238E27FC236}">
                <a16:creationId xmlns:a16="http://schemas.microsoft.com/office/drawing/2014/main" id="{A33D91A0-409D-4E77-A2BF-C70DF73806D8}"/>
              </a:ext>
            </a:extLst>
          </p:cNvPr>
          <p:cNvSpPr/>
          <p:nvPr/>
        </p:nvSpPr>
        <p:spPr>
          <a:xfrm>
            <a:off x="1587500" y="273500"/>
            <a:ext cx="1346200" cy="552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7" name="Google Shape;263;p31">
            <a:extLst>
              <a:ext uri="{FF2B5EF4-FFF2-40B4-BE49-F238E27FC236}">
                <a16:creationId xmlns:a16="http://schemas.microsoft.com/office/drawing/2014/main" id="{8C4177C4-0F8A-4912-865C-1C2187D7348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2136140" y="825500"/>
            <a:ext cx="124460" cy="112526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Google Shape;264;p31">
            <a:extLst>
              <a:ext uri="{FF2B5EF4-FFF2-40B4-BE49-F238E27FC236}">
                <a16:creationId xmlns:a16="http://schemas.microsoft.com/office/drawing/2014/main" id="{80239C46-D6AA-483A-AFA6-4C73ACBA1DE4}"/>
              </a:ext>
            </a:extLst>
          </p:cNvPr>
          <p:cNvSpPr txBox="1"/>
          <p:nvPr/>
        </p:nvSpPr>
        <p:spPr>
          <a:xfrm>
            <a:off x="793940" y="1950767"/>
            <a:ext cx="2684400" cy="1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/>
              <a:t>Interrupts can preempt other interrupts!</a:t>
            </a:r>
            <a:endParaRPr sz="2400" dirty="0"/>
          </a:p>
        </p:txBody>
      </p:sp>
      <p:sp>
        <p:nvSpPr>
          <p:cNvPr id="9" name="Google Shape;265;p31">
            <a:extLst>
              <a:ext uri="{FF2B5EF4-FFF2-40B4-BE49-F238E27FC236}">
                <a16:creationId xmlns:a16="http://schemas.microsoft.com/office/drawing/2014/main" id="{883A23E5-3D46-4EB4-B406-BBD69369F27A}"/>
              </a:ext>
            </a:extLst>
          </p:cNvPr>
          <p:cNvSpPr/>
          <p:nvPr/>
        </p:nvSpPr>
        <p:spPr>
          <a:xfrm>
            <a:off x="2933700" y="273500"/>
            <a:ext cx="1676400" cy="552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0" name="Google Shape;266;p31">
            <a:extLst>
              <a:ext uri="{FF2B5EF4-FFF2-40B4-BE49-F238E27FC236}">
                <a16:creationId xmlns:a16="http://schemas.microsoft.com/office/drawing/2014/main" id="{10819A56-E677-4179-91DC-CA5E36E200D6}"/>
              </a:ext>
            </a:extLst>
          </p:cNvPr>
          <p:cNvSpPr txBox="1"/>
          <p:nvPr/>
        </p:nvSpPr>
        <p:spPr>
          <a:xfrm>
            <a:off x="3664685" y="1890817"/>
            <a:ext cx="2684400" cy="1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/>
              <a:t>Jump directly to the interrupt handler</a:t>
            </a:r>
            <a:endParaRPr sz="2400" dirty="0"/>
          </a:p>
        </p:txBody>
      </p:sp>
      <p:cxnSp>
        <p:nvCxnSpPr>
          <p:cNvPr id="11" name="Google Shape;267;p31">
            <a:extLst>
              <a:ext uri="{FF2B5EF4-FFF2-40B4-BE49-F238E27FC236}">
                <a16:creationId xmlns:a16="http://schemas.microsoft.com/office/drawing/2014/main" id="{2E1259CB-E187-4314-9949-AA452DE71B3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3771900" y="825500"/>
            <a:ext cx="1234985" cy="106531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268;p31">
            <a:extLst>
              <a:ext uri="{FF2B5EF4-FFF2-40B4-BE49-F238E27FC236}">
                <a16:creationId xmlns:a16="http://schemas.microsoft.com/office/drawing/2014/main" id="{86D911ED-09CD-4E26-9921-806362D36341}"/>
              </a:ext>
            </a:extLst>
          </p:cNvPr>
          <p:cNvSpPr/>
          <p:nvPr/>
        </p:nvSpPr>
        <p:spPr>
          <a:xfrm>
            <a:off x="4610100" y="273833"/>
            <a:ext cx="3632200" cy="551667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3" name="Google Shape;269;p31">
            <a:extLst>
              <a:ext uri="{FF2B5EF4-FFF2-40B4-BE49-F238E27FC236}">
                <a16:creationId xmlns:a16="http://schemas.microsoft.com/office/drawing/2014/main" id="{E6AE1CD1-8125-496D-A1F4-EF3693D10DA9}"/>
              </a:ext>
            </a:extLst>
          </p:cNvPr>
          <p:cNvSpPr txBox="1"/>
          <p:nvPr/>
        </p:nvSpPr>
        <p:spPr>
          <a:xfrm>
            <a:off x="6789459" y="1640642"/>
            <a:ext cx="2684400" cy="21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2400" dirty="0"/>
              <a:t>Handles interrupt entry and exit</a:t>
            </a:r>
            <a:endParaRPr sz="2400" dirty="0"/>
          </a:p>
          <a:p>
            <a:pPr marL="609585" indent="-457189">
              <a:buSzPts val="1800"/>
              <a:buChar char="-"/>
            </a:pPr>
            <a:r>
              <a:rPr lang="en" sz="2400" dirty="0"/>
              <a:t>Stacking</a:t>
            </a:r>
            <a:endParaRPr sz="2400" dirty="0"/>
          </a:p>
          <a:p>
            <a:pPr marL="609585" indent="-457189">
              <a:buSzPts val="1800"/>
              <a:buChar char="-"/>
            </a:pPr>
            <a:r>
              <a:rPr lang="en" sz="2400" dirty="0"/>
              <a:t>Unstacking</a:t>
            </a:r>
            <a:endParaRPr sz="2400" dirty="0"/>
          </a:p>
          <a:p>
            <a:pPr marL="609585" indent="-457189">
              <a:buSzPts val="1800"/>
              <a:buChar char="-"/>
            </a:pPr>
            <a:r>
              <a:rPr lang="en" sz="2400" dirty="0"/>
              <a:t>Priorities</a:t>
            </a:r>
            <a:endParaRPr sz="2400" dirty="0"/>
          </a:p>
        </p:txBody>
      </p:sp>
      <p:cxnSp>
        <p:nvCxnSpPr>
          <p:cNvPr id="14" name="Google Shape;270;p31">
            <a:extLst>
              <a:ext uri="{FF2B5EF4-FFF2-40B4-BE49-F238E27FC236}">
                <a16:creationId xmlns:a16="http://schemas.microsoft.com/office/drawing/2014/main" id="{44C1EF66-C899-4B7B-B5A4-2E1A76E6C5A0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426200" y="825500"/>
            <a:ext cx="1705459" cy="81514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444351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72C8-1091-43F7-9D79-BF4757A8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Vector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16ACA-6FB9-486C-A1E2-343C479F2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777205" cy="5029200"/>
          </a:xfrm>
        </p:spPr>
        <p:txBody>
          <a:bodyPr/>
          <a:lstStyle/>
          <a:p>
            <a:r>
              <a:rPr lang="en-US" dirty="0"/>
              <a:t>List of function pointers to handler for each interrupt/exception</a:t>
            </a:r>
          </a:p>
          <a:p>
            <a:endParaRPr lang="en-US" dirty="0"/>
          </a:p>
          <a:p>
            <a:r>
              <a:rPr lang="en-US" dirty="0"/>
              <a:t>First 15 are architecture-specific exceptions</a:t>
            </a:r>
          </a:p>
          <a:p>
            <a:endParaRPr lang="en-US" dirty="0"/>
          </a:p>
          <a:p>
            <a:r>
              <a:rPr lang="en-US" dirty="0"/>
              <a:t>After that are microcontroller interrupt signals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E919B-0475-4ECB-8FBC-EE7A5C60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pic>
        <p:nvPicPr>
          <p:cNvPr id="5" name="Google Shape;291;p33">
            <a:extLst>
              <a:ext uri="{FF2B5EF4-FFF2-40B4-BE49-F238E27FC236}">
                <a16:creationId xmlns:a16="http://schemas.microsoft.com/office/drawing/2014/main" id="{0512E34D-8CF9-4229-AFF1-3FDAC9FBDCB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599003" y="228600"/>
            <a:ext cx="5981391" cy="59481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685353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6B66F-C579-4CA3-BB28-3A8386F6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table in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B4F2-7EA3-4BD1-BA10-D41A6BB2F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916905" cy="5029200"/>
          </a:xfrm>
        </p:spPr>
        <p:txBody>
          <a:bodyPr/>
          <a:lstStyle/>
          <a:p>
            <a:r>
              <a:rPr lang="en-US" dirty="0"/>
              <a:t>Placed in its own section</a:t>
            </a:r>
          </a:p>
          <a:p>
            <a:pPr lvl="1"/>
            <a:r>
              <a:rPr lang="en-US" dirty="0"/>
              <a:t>LD file puts it first in Flash</a:t>
            </a:r>
          </a:p>
          <a:p>
            <a:pPr lvl="1"/>
            <a:endParaRPr lang="en-US" dirty="0"/>
          </a:p>
          <a:p>
            <a:r>
              <a:rPr lang="en-US" dirty="0" err="1"/>
              <a:t>Reset_Handler</a:t>
            </a:r>
            <a:r>
              <a:rPr lang="en-US" dirty="0"/>
              <a:t> determines where software starts executing</a:t>
            </a:r>
          </a:p>
          <a:p>
            <a:endParaRPr lang="en-US" dirty="0"/>
          </a:p>
          <a:p>
            <a:r>
              <a:rPr lang="en-US" dirty="0"/>
              <a:t>After that are all exception and interrupt handlers</a:t>
            </a:r>
          </a:p>
          <a:p>
            <a:pPr lvl="1"/>
            <a:r>
              <a:rPr lang="en-US" dirty="0"/>
              <a:t>All function pointers to some C code somewhere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0CF82C-F780-4AD3-B81C-8179F98C6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51A2AD-6EDB-49CF-A4C9-8F49028F7D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2528"/>
          <a:stretch/>
        </p:blipFill>
        <p:spPr>
          <a:xfrm>
            <a:off x="5870599" y="228601"/>
            <a:ext cx="5709795" cy="612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3647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465A-2AAB-4A19-ACD7-0249F2AFF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NVIC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953B9-A69B-4148-A43F-67E263E2F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NVIC functions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NVIC_EnableIRQ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(number)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NVIC_DisableIRQ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(number)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NVIC_SetPriority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(number, priority)</a:t>
            </a:r>
          </a:p>
          <a:p>
            <a:pPr lvl="2"/>
            <a:r>
              <a:rPr lang="en-US" dirty="0"/>
              <a:t>Technically 256 priorities</a:t>
            </a:r>
          </a:p>
          <a:p>
            <a:pPr lvl="2"/>
            <a:r>
              <a:rPr lang="en-US" dirty="0"/>
              <a:t>Only 8 are implemented</a:t>
            </a:r>
          </a:p>
          <a:p>
            <a:pPr lvl="2"/>
            <a:endParaRPr lang="en-US" dirty="0"/>
          </a:p>
          <a:p>
            <a:r>
              <a:rPr lang="en-US" dirty="0"/>
              <a:t>Must enable interrupts in two places!</a:t>
            </a:r>
          </a:p>
          <a:p>
            <a:pPr lvl="1"/>
            <a:r>
              <a:rPr lang="en-US" dirty="0"/>
              <a:t>Enabling interrupt in the peripheral will generate the signal</a:t>
            </a:r>
          </a:p>
          <a:p>
            <a:pPr lvl="1"/>
            <a:r>
              <a:rPr lang="en-US" dirty="0"/>
              <a:t>Enabling interrupt in the NVIC will cause signal to jump to handler</a:t>
            </a:r>
          </a:p>
          <a:p>
            <a:pPr lvl="1"/>
            <a:endParaRPr lang="en-US" dirty="0"/>
          </a:p>
          <a:p>
            <a:r>
              <a:rPr lang="en-US" dirty="0"/>
              <a:t>Priority determines which interrupt goes first</a:t>
            </a:r>
          </a:p>
          <a:p>
            <a:pPr lvl="1"/>
            <a:r>
              <a:rPr lang="en-US" dirty="0"/>
              <a:t>And determines how interrupts are nested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C0883A-0FFE-4B87-9755-9059AC916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960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72C8-1091-43F7-9D79-BF4757A8A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interrupts, visually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E919B-0475-4ECB-8FBC-EE7A5C60F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7AB454-9460-4333-89EE-D870C791CB10}"/>
              </a:ext>
            </a:extLst>
          </p:cNvPr>
          <p:cNvSpPr/>
          <p:nvPr/>
        </p:nvSpPr>
        <p:spPr>
          <a:xfrm>
            <a:off x="1828800" y="1409700"/>
            <a:ext cx="3035300" cy="25018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Some code</a:t>
            </a:r>
            <a:br>
              <a:rPr lang="en-US" sz="2400" dirty="0"/>
            </a:br>
            <a:r>
              <a:rPr lang="en-US" sz="2400" dirty="0"/>
              <a:t>that’s executing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C4FAF84-0317-4ABF-AC82-D06ABA7425FF}"/>
              </a:ext>
            </a:extLst>
          </p:cNvPr>
          <p:cNvCxnSpPr>
            <a:cxnSpLocks/>
          </p:cNvCxnSpPr>
          <p:nvPr/>
        </p:nvCxnSpPr>
        <p:spPr>
          <a:xfrm>
            <a:off x="3346450" y="2247900"/>
            <a:ext cx="0" cy="1416050"/>
          </a:xfrm>
          <a:prstGeom prst="straightConnector1">
            <a:avLst/>
          </a:prstGeom>
          <a:ln w="762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373C37-8E4A-4E4C-8443-5EDAAA811C6B}"/>
              </a:ext>
            </a:extLst>
          </p:cNvPr>
          <p:cNvCxnSpPr>
            <a:cxnSpLocks/>
          </p:cNvCxnSpPr>
          <p:nvPr/>
        </p:nvCxnSpPr>
        <p:spPr>
          <a:xfrm>
            <a:off x="1016000" y="3911600"/>
            <a:ext cx="8001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0261740-6046-4707-96D1-850024D8FAF1}"/>
              </a:ext>
            </a:extLst>
          </p:cNvPr>
          <p:cNvSpPr txBox="1"/>
          <p:nvPr/>
        </p:nvSpPr>
        <p:spPr>
          <a:xfrm>
            <a:off x="393700" y="3017619"/>
            <a:ext cx="143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Interrupt triggers!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2F082F7-503F-4640-A01F-B1A342BF2310}"/>
              </a:ext>
            </a:extLst>
          </p:cNvPr>
          <p:cNvSpPr/>
          <p:nvPr/>
        </p:nvSpPr>
        <p:spPr>
          <a:xfrm>
            <a:off x="4876800" y="3917938"/>
            <a:ext cx="3035300" cy="4889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Interrupt handler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4CEBC-269C-43DC-A191-1C4F571DD970}"/>
              </a:ext>
            </a:extLst>
          </p:cNvPr>
          <p:cNvSpPr/>
          <p:nvPr/>
        </p:nvSpPr>
        <p:spPr>
          <a:xfrm>
            <a:off x="1828800" y="5448300"/>
            <a:ext cx="3035300" cy="908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Continue</a:t>
            </a:r>
            <a:br>
              <a:rPr lang="en-US" sz="2400" dirty="0"/>
            </a:br>
            <a:r>
              <a:rPr lang="en-US" sz="2400" dirty="0"/>
              <a:t>original code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B42BF9-FC94-4CE2-B3D9-8C498546E039}"/>
              </a:ext>
            </a:extLst>
          </p:cNvPr>
          <p:cNvCxnSpPr>
            <a:cxnSpLocks/>
          </p:cNvCxnSpPr>
          <p:nvPr/>
        </p:nvCxnSpPr>
        <p:spPr>
          <a:xfrm>
            <a:off x="4076700" y="4406892"/>
            <a:ext cx="800100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664B0BE-ABCC-450C-8B66-4597C8299FA7}"/>
              </a:ext>
            </a:extLst>
          </p:cNvPr>
          <p:cNvSpPr txBox="1"/>
          <p:nvPr/>
        </p:nvSpPr>
        <p:spPr>
          <a:xfrm>
            <a:off x="2222503" y="4121829"/>
            <a:ext cx="2031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Higher priority</a:t>
            </a:r>
            <a:br>
              <a:rPr lang="en-US" dirty="0"/>
            </a:br>
            <a:r>
              <a:rPr lang="en-US" dirty="0"/>
              <a:t>Interrupt triggers!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176579-34F5-49EE-8F95-E68D2493D2E0}"/>
              </a:ext>
            </a:extLst>
          </p:cNvPr>
          <p:cNvSpPr/>
          <p:nvPr/>
        </p:nvSpPr>
        <p:spPr>
          <a:xfrm>
            <a:off x="4876800" y="4959350"/>
            <a:ext cx="3035300" cy="4889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continues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13735A-47BA-4EBB-B5E1-A818CD830EA5}"/>
              </a:ext>
            </a:extLst>
          </p:cNvPr>
          <p:cNvSpPr/>
          <p:nvPr/>
        </p:nvSpPr>
        <p:spPr>
          <a:xfrm>
            <a:off x="7912100" y="4406887"/>
            <a:ext cx="3035300" cy="55245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Interrupt handler</a:t>
            </a:r>
            <a:br>
              <a:rPr lang="en-US" sz="2400" dirty="0"/>
            </a:b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240279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D6B6-B054-4227-BED5-76189B9D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BFA6B-6B5E-4FA0-A6D9-75AF64F69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should a system use polling versus interrupts?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949727-D9E6-4639-88E1-16586623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72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1D6B6-B054-4227-BED5-76189B9D9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9BFA6B-6B5E-4FA0-A6D9-75AF64F69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should a system use polling versus interrupts?</a:t>
            </a:r>
          </a:p>
          <a:p>
            <a:endParaRPr lang="en-US" dirty="0"/>
          </a:p>
          <a:p>
            <a:r>
              <a:rPr lang="en-US" dirty="0"/>
              <a:t>Polling</a:t>
            </a:r>
          </a:p>
          <a:p>
            <a:pPr lvl="1"/>
            <a:r>
              <a:rPr lang="en-US" dirty="0"/>
              <a:t>Great if the device is going to respond immediately (like 1 cycle)</a:t>
            </a:r>
          </a:p>
          <a:p>
            <a:pPr lvl="1"/>
            <a:r>
              <a:rPr lang="en-US" dirty="0"/>
              <a:t>Important if we need to respond very quick (less than a microsecond)</a:t>
            </a:r>
          </a:p>
          <a:p>
            <a:pPr lvl="1"/>
            <a:endParaRPr lang="en-US" dirty="0"/>
          </a:p>
          <a:p>
            <a:r>
              <a:rPr lang="en-US" dirty="0"/>
              <a:t>Interrupts</a:t>
            </a:r>
          </a:p>
          <a:p>
            <a:pPr lvl="1"/>
            <a:r>
              <a:rPr lang="en-US" dirty="0"/>
              <a:t>Great if we’ll need to wait a long time for status to change</a:t>
            </a:r>
          </a:p>
          <a:p>
            <a:pPr lvl="1"/>
            <a:r>
              <a:rPr lang="en-US" dirty="0"/>
              <a:t>Still responds pretty quickly, but not </a:t>
            </a:r>
            <a:r>
              <a:rPr lang="en-US" i="1" dirty="0"/>
              <a:t>immediately</a:t>
            </a:r>
          </a:p>
          <a:p>
            <a:pPr lvl="2"/>
            <a:r>
              <a:rPr lang="en-US" dirty="0"/>
              <a:t>Needs to context switch from running code to interrupt handler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949727-D9E6-4639-88E1-165866239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634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Embedded Software</a:t>
            </a:r>
          </a:p>
          <a:p>
            <a:pPr lvl="1"/>
            <a:endParaRPr lang="en-US" dirty="0"/>
          </a:p>
          <a:p>
            <a:r>
              <a:rPr lang="en-US" dirty="0"/>
              <a:t>Embedded Toolchain</a:t>
            </a:r>
          </a:p>
          <a:p>
            <a:pPr lvl="1"/>
            <a:endParaRPr lang="en-US" dirty="0"/>
          </a:p>
          <a:p>
            <a:r>
              <a:rPr lang="en-US" dirty="0"/>
              <a:t>Lab Software Environment</a:t>
            </a:r>
          </a:p>
          <a:p>
            <a:pPr lvl="1"/>
            <a:endParaRPr lang="en-US" dirty="0"/>
          </a:p>
          <a:p>
            <a:r>
              <a:rPr lang="en-US" dirty="0"/>
              <a:t>Interrupts</a:t>
            </a:r>
          </a:p>
          <a:p>
            <a:pPr lvl="1"/>
            <a:endParaRPr lang="en-US" dirty="0"/>
          </a:p>
          <a:p>
            <a:r>
              <a:rPr lang="en-US" b="1" dirty="0"/>
              <a:t>Boot Process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672575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 memory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94092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Stack Section</a:t>
            </a:r>
          </a:p>
          <a:p>
            <a:pPr lvl="1"/>
            <a:r>
              <a:rPr lang="en-US" dirty="0"/>
              <a:t>Local variables</a:t>
            </a:r>
          </a:p>
          <a:p>
            <a:pPr lvl="1"/>
            <a:r>
              <a:rPr lang="en-US" dirty="0"/>
              <a:t>Function arguments</a:t>
            </a:r>
          </a:p>
          <a:p>
            <a:pPr lvl="1"/>
            <a:endParaRPr lang="en-US" dirty="0"/>
          </a:p>
          <a:p>
            <a:r>
              <a:rPr lang="en-US" dirty="0"/>
              <a:t>Heap Section</a:t>
            </a:r>
          </a:p>
          <a:p>
            <a:pPr lvl="1"/>
            <a:r>
              <a:rPr lang="en-US" dirty="0"/>
              <a:t>Memory granted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</a:p>
          <a:p>
            <a:pPr lvl="1"/>
            <a:endParaRPr lang="en-US" dirty="0"/>
          </a:p>
          <a:p>
            <a:r>
              <a:rPr lang="en-US" dirty="0"/>
              <a:t>Static Section (a.k.a. Data Section)</a:t>
            </a:r>
          </a:p>
          <a:p>
            <a:pPr lvl="1"/>
            <a:r>
              <a:rPr lang="en-US" dirty="0"/>
              <a:t>Global variables</a:t>
            </a:r>
          </a:p>
          <a:p>
            <a:pPr lvl="1"/>
            <a:r>
              <a:rPr lang="en-US" dirty="0"/>
              <a:t>Static function variables</a:t>
            </a:r>
          </a:p>
          <a:p>
            <a:pPr lvl="1"/>
            <a:endParaRPr lang="en-US" dirty="0"/>
          </a:p>
          <a:p>
            <a:r>
              <a:rPr lang="en-US" dirty="0"/>
              <a:t>Text Section (</a:t>
            </a:r>
            <a:r>
              <a:rPr lang="en-US" dirty="0" err="1"/>
              <a:t>a.k.a</a:t>
            </a:r>
            <a:r>
              <a:rPr lang="en-US" dirty="0"/>
              <a:t> Code Section)</a:t>
            </a:r>
          </a:p>
          <a:p>
            <a:pPr lvl="1"/>
            <a:r>
              <a:rPr lang="en-US" dirty="0"/>
              <a:t>Program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E34BD14-55A9-479B-8FE6-6837852EA1A4}"/>
              </a:ext>
            </a:extLst>
          </p:cNvPr>
          <p:cNvGraphicFramePr>
            <a:graphicFrameLocks noGrp="1"/>
          </p:cNvGraphicFramePr>
          <p:nvPr/>
        </p:nvGraphicFramePr>
        <p:xfrm>
          <a:off x="9736428" y="1285922"/>
          <a:ext cx="1676400" cy="4413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55269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6298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Heap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Static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0785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75B67052-7485-4B3B-BB69-93D7CAC6E0AD}"/>
              </a:ext>
            </a:extLst>
          </p:cNvPr>
          <p:cNvGrpSpPr/>
          <p:nvPr/>
        </p:nvGrpSpPr>
        <p:grpSpPr>
          <a:xfrm flipH="1">
            <a:off x="6606862" y="5237408"/>
            <a:ext cx="3024391" cy="923330"/>
            <a:chOff x="4425822" y="1676400"/>
            <a:chExt cx="1632079" cy="92333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C02433-B46B-49C3-943B-98103A881319}"/>
                </a:ext>
              </a:extLst>
            </p:cNvPr>
            <p:cNvSpPr txBox="1"/>
            <p:nvPr/>
          </p:nvSpPr>
          <p:spPr>
            <a:xfrm>
              <a:off x="4724402" y="1676400"/>
              <a:ext cx="1333499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0x0000000000000000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00BCCB9-2731-43D5-BB8D-4080FD42FCE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4425822" y="2138065"/>
              <a:ext cx="29858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38E90FE-BFDE-4457-94B4-885FC31F5658}"/>
              </a:ext>
            </a:extLst>
          </p:cNvPr>
          <p:cNvGrpSpPr/>
          <p:nvPr/>
        </p:nvGrpSpPr>
        <p:grpSpPr>
          <a:xfrm flipH="1">
            <a:off x="6735651" y="836175"/>
            <a:ext cx="2917913" cy="923330"/>
            <a:chOff x="4396892" y="1676400"/>
            <a:chExt cx="1661008" cy="92333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50ADC5-BEBB-4866-8DFC-E8D31EE6E6FE}"/>
                </a:ext>
              </a:extLst>
            </p:cNvPr>
            <p:cNvSpPr txBox="1"/>
            <p:nvPr/>
          </p:nvSpPr>
          <p:spPr>
            <a:xfrm>
              <a:off x="4724400" y="1676400"/>
              <a:ext cx="13335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Address  0xFFFFFFFFFFFFFFFF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23E1476-CCE7-4302-B744-B5C968EDA1A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396892" y="2138065"/>
              <a:ext cx="327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8908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7AB59-879B-4C60-8A44-C6F5AA68F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microcontroller </a:t>
            </a:r>
            <a:r>
              <a:rPr lang="en-US" i="1" dirty="0"/>
              <a:t>start</a:t>
            </a:r>
            <a:r>
              <a:rPr lang="en-US" dirty="0"/>
              <a:t> running 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1C2B5-B8D6-4AE9-8737-1B3935421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comes on</a:t>
            </a:r>
          </a:p>
          <a:p>
            <a:r>
              <a:rPr lang="en-US" dirty="0"/>
              <a:t>Microcontroller needs to start executing assembly code</a:t>
            </a:r>
          </a:p>
          <a:p>
            <a:endParaRPr lang="en-US" dirty="0"/>
          </a:p>
          <a:p>
            <a:r>
              <a:rPr lang="en-US" dirty="0"/>
              <a:t>You expect your main() function to run</a:t>
            </a:r>
          </a:p>
          <a:p>
            <a:pPr lvl="1"/>
            <a:r>
              <a:rPr lang="en-US" dirty="0"/>
              <a:t>But a few things need to happen 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9CB51-C207-40A7-982C-D29209EE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5559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59B78-9336-4F88-8912-DAC18D8D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0: set a stack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01DD9-79F8-4735-97B6-32F47249D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Assembly code might need to write data to the stack</a:t>
            </a:r>
          </a:p>
          <a:p>
            <a:pPr lvl="1"/>
            <a:r>
              <a:rPr lang="en-US" dirty="0"/>
              <a:t>Might call functions that need to stack registers</a:t>
            </a:r>
          </a:p>
          <a:p>
            <a:pPr lvl="1"/>
            <a:endParaRPr lang="en-US" dirty="0"/>
          </a:p>
          <a:p>
            <a:r>
              <a:rPr lang="en-US" dirty="0"/>
              <a:t>ARM: Valid address for the stack pointer is at address 0 in Flash</a:t>
            </a:r>
          </a:p>
          <a:p>
            <a:pPr lvl="1"/>
            <a:r>
              <a:rPr lang="en-US" dirty="0"/>
              <a:t>Needs to point to somewhere in RAM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Hardware loads it into the Stack Pointer when it powers 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4C411-0E8D-402B-954E-30229BE75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1851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07899-C097-4C9A-9530-63FD2A93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set the program counter (PC)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BE047-1963-4DC7-8D96-074D7E0DD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a.k.a. the Instruction Pointer (IP) in x86 land</a:t>
            </a:r>
          </a:p>
          <a:p>
            <a:endParaRPr lang="en-US" dirty="0"/>
          </a:p>
          <a:p>
            <a:r>
              <a:rPr lang="en-US" dirty="0"/>
              <a:t>32-bit ARM: valid instruction pointer is at address 4 in Flash</a:t>
            </a:r>
          </a:p>
          <a:p>
            <a:pPr lvl="1"/>
            <a:r>
              <a:rPr lang="en-US" dirty="0"/>
              <a:t>Could point to RAM, usually to Flash though</a:t>
            </a:r>
          </a:p>
          <a:p>
            <a:pPr lvl="1"/>
            <a:r>
              <a:rPr lang="en-US" dirty="0"/>
              <a:t>In interrupt terms: this is the “Reset Handler”!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Automatically loaded into the PC after the SP is loaded</a:t>
            </a:r>
          </a:p>
          <a:p>
            <a:pPr lvl="2"/>
            <a:r>
              <a:rPr lang="en-US" dirty="0"/>
              <a:t>Again, hardware does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5ED7D-F364-4D2D-87D2-5E19E5B3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2436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CE373-F32A-4AEC-B7BD-0BE449D82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“reset handler” prepares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7CB8A-DFB0-4420-A944-D50B3F554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Code that handles system resets</a:t>
            </a:r>
          </a:p>
          <a:p>
            <a:pPr lvl="1"/>
            <a:r>
              <a:rPr lang="en-US" dirty="0"/>
              <a:t>Either reset button or power-on reset</a:t>
            </a:r>
          </a:p>
          <a:p>
            <a:pPr lvl="1"/>
            <a:r>
              <a:rPr lang="en-US" dirty="0"/>
              <a:t>Address was loaded into PC in Step 1</a:t>
            </a:r>
          </a:p>
          <a:p>
            <a:pPr lvl="1"/>
            <a:endParaRPr lang="en-US" dirty="0"/>
          </a:p>
          <a:p>
            <a:r>
              <a:rPr lang="en-US" dirty="0"/>
              <a:t>Reset handler code:</a:t>
            </a:r>
          </a:p>
          <a:p>
            <a:pPr lvl="1"/>
            <a:r>
              <a:rPr lang="en-US" dirty="0"/>
              <a:t>Loads initial values of .data section from Flash into RAM</a:t>
            </a:r>
          </a:p>
          <a:p>
            <a:pPr lvl="1"/>
            <a:r>
              <a:rPr lang="en-US" dirty="0"/>
              <a:t>Loads zeros as values of .</a:t>
            </a:r>
            <a:r>
              <a:rPr lang="en-US" dirty="0" err="1"/>
              <a:t>bss</a:t>
            </a:r>
            <a:r>
              <a:rPr lang="en-US" dirty="0"/>
              <a:t> section in RAM</a:t>
            </a:r>
          </a:p>
          <a:p>
            <a:pPr lvl="1"/>
            <a:r>
              <a:rPr lang="en-US" dirty="0"/>
              <a:t>Calls </a:t>
            </a:r>
            <a:r>
              <a:rPr lang="en-US" dirty="0" err="1"/>
              <a:t>SystemInit</a:t>
            </a:r>
            <a:endParaRPr lang="en-US" dirty="0"/>
          </a:p>
          <a:p>
            <a:pPr lvl="2"/>
            <a:r>
              <a:rPr lang="en-US" dirty="0"/>
              <a:t>Starts correct clocks for the system</a:t>
            </a:r>
          </a:p>
          <a:p>
            <a:pPr lvl="2"/>
            <a:r>
              <a:rPr lang="en-US" dirty="0"/>
              <a:t>Handles various hardware configurations/errata</a:t>
            </a:r>
          </a:p>
          <a:p>
            <a:pPr lvl="1"/>
            <a:r>
              <a:rPr lang="en-US" dirty="0"/>
              <a:t>Calls _start</a:t>
            </a:r>
          </a:p>
          <a:p>
            <a:pPr lvl="2"/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900" dirty="0">
                <a:hlinkClick r:id="rId2"/>
              </a:rPr>
              <a:t>nu-</a:t>
            </a:r>
            <a:r>
              <a:rPr lang="en-US" sz="1900" dirty="0" err="1">
                <a:hlinkClick r:id="rId2"/>
              </a:rPr>
              <a:t>microbit</a:t>
            </a:r>
            <a:r>
              <a:rPr lang="en-US" sz="1900" dirty="0">
                <a:hlinkClick r:id="rId2"/>
              </a:rPr>
              <a:t>-base/software/nrf52x-base/</a:t>
            </a:r>
            <a:r>
              <a:rPr lang="en-US" sz="1900" dirty="0" err="1">
                <a:hlinkClick r:id="rId2"/>
              </a:rPr>
              <a:t>sdk</a:t>
            </a:r>
            <a:r>
              <a:rPr lang="en-US" sz="1900" dirty="0">
                <a:hlinkClick r:id="rId2"/>
              </a:rPr>
              <a:t>/nrf5_sdk_16.0.0/modules/</a:t>
            </a:r>
            <a:r>
              <a:rPr lang="en-US" sz="1900" dirty="0" err="1">
                <a:hlinkClick r:id="rId2"/>
              </a:rPr>
              <a:t>nrfx</a:t>
            </a:r>
            <a:r>
              <a:rPr lang="en-US" sz="1900" dirty="0">
                <a:hlinkClick r:id="rId2"/>
              </a:rPr>
              <a:t>/</a:t>
            </a:r>
            <a:r>
              <a:rPr lang="en-US" sz="1900" dirty="0" err="1">
                <a:hlinkClick r:id="rId2"/>
              </a:rPr>
              <a:t>mdk</a:t>
            </a:r>
            <a:r>
              <a:rPr lang="en-US" sz="1900" dirty="0">
                <a:hlinkClick r:id="rId2"/>
              </a:rPr>
              <a:t>/gcc_startup_nrf52833.S</a:t>
            </a:r>
            <a:br>
              <a:rPr lang="en-US" sz="1900" dirty="0"/>
            </a:br>
            <a:br>
              <a:rPr lang="en-US" sz="1900" dirty="0"/>
            </a:br>
            <a:r>
              <a:rPr lang="en-US" sz="1900" dirty="0">
                <a:hlinkClick r:id="rId3"/>
              </a:rPr>
              <a:t>nu-</a:t>
            </a:r>
            <a:r>
              <a:rPr lang="en-US" sz="1900" dirty="0" err="1">
                <a:hlinkClick r:id="rId3"/>
              </a:rPr>
              <a:t>microbit</a:t>
            </a:r>
            <a:r>
              <a:rPr lang="en-US" sz="1900" dirty="0">
                <a:hlinkClick r:id="rId3"/>
              </a:rPr>
              <a:t>-base/software/nrf52x-base/</a:t>
            </a:r>
            <a:r>
              <a:rPr lang="en-US" sz="1900" dirty="0" err="1">
                <a:hlinkClick r:id="rId3"/>
              </a:rPr>
              <a:t>sdk</a:t>
            </a:r>
            <a:r>
              <a:rPr lang="en-US" sz="1900" dirty="0">
                <a:hlinkClick r:id="rId3"/>
              </a:rPr>
              <a:t>/nrf5_sdk_16.0.0/modules/</a:t>
            </a:r>
            <a:r>
              <a:rPr lang="en-US" sz="1900" dirty="0" err="1">
                <a:hlinkClick r:id="rId3"/>
              </a:rPr>
              <a:t>nrfx</a:t>
            </a:r>
            <a:r>
              <a:rPr lang="en-US" sz="1900" dirty="0">
                <a:hlinkClick r:id="rId3"/>
              </a:rPr>
              <a:t>/</a:t>
            </a:r>
            <a:r>
              <a:rPr lang="en-US" sz="1900" dirty="0" err="1">
                <a:hlinkClick r:id="rId3"/>
              </a:rPr>
              <a:t>mdk</a:t>
            </a:r>
            <a:r>
              <a:rPr lang="en-US" sz="1900" dirty="0">
                <a:hlinkClick r:id="rId3"/>
              </a:rPr>
              <a:t>/system_nrf52.c</a:t>
            </a:r>
            <a:br>
              <a:rPr lang="en-US" sz="1700" dirty="0"/>
            </a:b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89313-B3E7-4EE7-AB1A-38A1B4FEE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081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2789F-476E-4D72-A08C-E937E25CF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3: set up C runtime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5E1D3-7C1B-4B15-929E-6F17EC561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_start is provided by </a:t>
            </a:r>
            <a:r>
              <a:rPr lang="en-US" dirty="0" err="1"/>
              <a:t>newlib</a:t>
            </a:r>
            <a:endParaRPr lang="en-US" dirty="0"/>
          </a:p>
          <a:p>
            <a:pPr lvl="1"/>
            <a:r>
              <a:rPr lang="en-US" dirty="0"/>
              <a:t>An implementation of </a:t>
            </a:r>
            <a:r>
              <a:rPr lang="en-US" dirty="0" err="1"/>
              <a:t>libc</a:t>
            </a:r>
            <a:r>
              <a:rPr lang="en-US" dirty="0"/>
              <a:t> – the C standard library</a:t>
            </a:r>
          </a:p>
          <a:p>
            <a:pPr lvl="1"/>
            <a:r>
              <a:rPr lang="en-US" dirty="0"/>
              <a:t>Startup is a file usually named crt0</a:t>
            </a:r>
          </a:p>
          <a:p>
            <a:pPr lvl="1"/>
            <a:endParaRPr lang="en-US" dirty="0"/>
          </a:p>
          <a:p>
            <a:r>
              <a:rPr lang="en-US" dirty="0"/>
              <a:t>Does more setup, almost none of which is relevant for our system</a:t>
            </a:r>
          </a:p>
          <a:p>
            <a:pPr lvl="1"/>
            <a:r>
              <a:rPr lang="en-US" dirty="0"/>
              <a:t>Probably is this code that actually zeros out .</a:t>
            </a:r>
            <a:r>
              <a:rPr lang="en-US" dirty="0" err="1"/>
              <a:t>bss</a:t>
            </a:r>
            <a:endParaRPr lang="en-US" dirty="0"/>
          </a:p>
          <a:p>
            <a:pPr lvl="1"/>
            <a:r>
              <a:rPr lang="en-US" dirty="0"/>
              <a:t>Sets </a:t>
            </a:r>
            <a:r>
              <a:rPr lang="en-US" dirty="0" err="1"/>
              <a:t>argc</a:t>
            </a:r>
            <a:r>
              <a:rPr lang="en-US" dirty="0"/>
              <a:t> and </a:t>
            </a:r>
            <a:r>
              <a:rPr lang="en-US" dirty="0" err="1"/>
              <a:t>argv</a:t>
            </a:r>
            <a:r>
              <a:rPr lang="en-US" dirty="0"/>
              <a:t> to 0</a:t>
            </a:r>
          </a:p>
          <a:p>
            <a:pPr lvl="1"/>
            <a:r>
              <a:rPr lang="en-US" dirty="0"/>
              <a:t>Calls main()  !!!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https://sourceware.org/git/gitweb.cgi?p=newlib-cygwin.git;a=blob_plain;f=libgloss/arm/crt0.S;hb=HEAD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52579-85BD-4078-B531-03F4D729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8838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5333-AF8C-4C71-9E15-C206320C2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writeup with way more details and a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9DC2-37A8-42CA-8FB6-4B4B1FE09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49308" cy="5029200"/>
          </a:xfrm>
        </p:spPr>
        <p:txBody>
          <a:bodyPr/>
          <a:lstStyle/>
          <a:p>
            <a:r>
              <a:rPr lang="en-US" dirty="0"/>
              <a:t>Relevant guide!!</a:t>
            </a:r>
          </a:p>
          <a:p>
            <a:pPr lvl="1"/>
            <a:r>
              <a:rPr lang="en-US" dirty="0">
                <a:hlinkClick r:id="rId2"/>
              </a:rPr>
              <a:t>https://embeddedartistry.com/blog/2019/04/17/exploring-startup-implementations-newlib-arm/</a:t>
            </a:r>
            <a:endParaRPr lang="en-US" dirty="0"/>
          </a:p>
          <a:p>
            <a:pPr lvl="1"/>
            <a:r>
              <a:rPr lang="en-US" dirty="0"/>
              <a:t>Covers the nRF52!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FDBD1-CA31-46C2-A3A9-8B51D214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3B5ABE-F955-4C23-99E0-53EE676D4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3537" y="1143000"/>
            <a:ext cx="6386512" cy="5316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81597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Embedded Software</a:t>
            </a:r>
          </a:p>
          <a:p>
            <a:pPr lvl="1"/>
            <a:endParaRPr lang="en-US" dirty="0"/>
          </a:p>
          <a:p>
            <a:r>
              <a:rPr lang="en-US" dirty="0"/>
              <a:t>Embedded Toolchain</a:t>
            </a:r>
          </a:p>
          <a:p>
            <a:pPr lvl="1"/>
            <a:endParaRPr lang="en-US" dirty="0"/>
          </a:p>
          <a:p>
            <a:r>
              <a:rPr lang="en-US" dirty="0"/>
              <a:t>Lab Software Environment</a:t>
            </a:r>
          </a:p>
          <a:p>
            <a:pPr lvl="1"/>
            <a:endParaRPr lang="en-US" dirty="0"/>
          </a:p>
          <a:p>
            <a:r>
              <a:rPr lang="en-US" dirty="0"/>
              <a:t>Interrupts</a:t>
            </a:r>
          </a:p>
          <a:p>
            <a:pPr lvl="1"/>
            <a:endParaRPr lang="en-US" dirty="0"/>
          </a:p>
          <a:p>
            <a:r>
              <a:rPr lang="en-US" dirty="0"/>
              <a:t>Boot Process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72032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embedded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Expect limitations</a:t>
            </a:r>
          </a:p>
          <a:p>
            <a:pPr lvl="1"/>
            <a:r>
              <a:rPr lang="en-US" dirty="0"/>
              <a:t>Very little memory</a:t>
            </a:r>
          </a:p>
          <a:p>
            <a:pPr lvl="1"/>
            <a:r>
              <a:rPr lang="en-US" dirty="0"/>
              <a:t>Very little computational power</a:t>
            </a:r>
          </a:p>
          <a:p>
            <a:pPr lvl="1"/>
            <a:r>
              <a:rPr lang="en-US" dirty="0"/>
              <a:t>Very little energy</a:t>
            </a:r>
          </a:p>
          <a:p>
            <a:pPr lvl="1"/>
            <a:endParaRPr lang="en-US" dirty="0"/>
          </a:p>
          <a:p>
            <a:r>
              <a:rPr lang="en-US" dirty="0"/>
              <a:t>Don’t expect a lot of support</a:t>
            </a:r>
          </a:p>
          <a:p>
            <a:pPr lvl="1"/>
            <a:r>
              <a:rPr lang="en-US" dirty="0"/>
              <a:t>Likely no operating system</a:t>
            </a:r>
          </a:p>
          <a:p>
            <a:pPr lvl="1"/>
            <a:r>
              <a:rPr lang="en-US" dirty="0"/>
              <a:t>Might not even have error reporting capabilities</a:t>
            </a:r>
          </a:p>
          <a:p>
            <a:pPr lvl="1"/>
            <a:endParaRPr lang="en-US" dirty="0"/>
          </a:p>
          <a:p>
            <a:r>
              <a:rPr lang="en-US" dirty="0"/>
              <a:t>Moral: think differently about your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18CA-3690-412A-ADA5-525ECEDC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Ramifications of limited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C92C-2CC9-4857-BF08-09008A1C6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and Data sections are limited</a:t>
            </a:r>
          </a:p>
          <a:p>
            <a:pPr lvl="1"/>
            <a:r>
              <a:rPr lang="en-US" dirty="0"/>
              <a:t>Be careful about too much recursion</a:t>
            </a:r>
          </a:p>
          <a:p>
            <a:pPr lvl="1"/>
            <a:r>
              <a:rPr lang="en-US" dirty="0"/>
              <a:t>Be careful about large local variables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Large data structures defined globally are preferred</a:t>
            </a:r>
          </a:p>
          <a:p>
            <a:pPr lvl="2"/>
            <a:r>
              <a:rPr lang="en-US" dirty="0"/>
              <a:t>Fail at compile time</a:t>
            </a:r>
          </a:p>
          <a:p>
            <a:pPr lvl="2"/>
            <a:r>
              <a:rPr lang="en-US" dirty="0"/>
              <a:t>In embedded, we often </a:t>
            </a:r>
            <a:r>
              <a:rPr lang="en-US" i="1" dirty="0"/>
              <a:t>encourage</a:t>
            </a:r>
            <a:r>
              <a:rPr lang="en-US" dirty="0"/>
              <a:t> global variables for large things</a:t>
            </a:r>
          </a:p>
          <a:p>
            <a:pPr lvl="2"/>
            <a:endParaRPr lang="en-US" dirty="0"/>
          </a:p>
          <a:p>
            <a:r>
              <a:rPr lang="en-US" dirty="0"/>
              <a:t>Heap section is likely non-existent</a:t>
            </a:r>
          </a:p>
          <a:p>
            <a:pPr lvl="1"/>
            <a:r>
              <a:rPr lang="en-US" b="1" dirty="0"/>
              <a:t>Why?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3EC81-E77F-4F0A-BD05-DD635426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49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118CA-3690-412A-ADA5-525ECEDC6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Ramifications of limited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8C92C-2CC9-4857-BF08-09008A1C6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and Data sections are limited</a:t>
            </a:r>
          </a:p>
          <a:p>
            <a:pPr lvl="1"/>
            <a:r>
              <a:rPr lang="en-US" dirty="0"/>
              <a:t>Be careful about too much recursion</a:t>
            </a:r>
          </a:p>
          <a:p>
            <a:pPr lvl="1"/>
            <a:r>
              <a:rPr lang="en-US" dirty="0"/>
              <a:t>Be careful about large local variables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Large data structures defined globally are preferred</a:t>
            </a:r>
          </a:p>
          <a:p>
            <a:pPr lvl="2"/>
            <a:r>
              <a:rPr lang="en-US" dirty="0"/>
              <a:t>Fail at compile time</a:t>
            </a:r>
          </a:p>
          <a:p>
            <a:pPr lvl="2"/>
            <a:r>
              <a:rPr lang="en-US" dirty="0"/>
              <a:t>In embedded, we often </a:t>
            </a:r>
            <a:r>
              <a:rPr lang="en-US" i="1" dirty="0"/>
              <a:t>encourage</a:t>
            </a:r>
            <a:r>
              <a:rPr lang="en-US" dirty="0"/>
              <a:t> global variables for large things</a:t>
            </a:r>
          </a:p>
          <a:p>
            <a:pPr lvl="2"/>
            <a:endParaRPr lang="en-US" dirty="0"/>
          </a:p>
          <a:p>
            <a:r>
              <a:rPr lang="en-US" dirty="0"/>
              <a:t>Heap section is likely non-existent</a:t>
            </a:r>
          </a:p>
          <a:p>
            <a:pPr lvl="1"/>
            <a:r>
              <a:rPr lang="en-US" b="1" dirty="0"/>
              <a:t>Why?</a:t>
            </a:r>
          </a:p>
          <a:p>
            <a:pPr lvl="2"/>
            <a:r>
              <a:rPr lang="en-US" dirty="0"/>
              <a:t>Malloc could run out of memory at 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3EC81-E77F-4F0A-BD05-DD635426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125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0471-8DAE-4B23-AB34-ABE3DF161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dynamic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A144B-5312-4917-BA88-9DA8F4440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Malloc is </a:t>
            </a:r>
            <a:r>
              <a:rPr lang="en-US" b="1" i="1" dirty="0"/>
              <a:t>scary</a:t>
            </a:r>
            <a:r>
              <a:rPr lang="en-US" dirty="0"/>
              <a:t> in an embedded context</a:t>
            </a:r>
          </a:p>
          <a:p>
            <a:r>
              <a:rPr lang="en-US" dirty="0"/>
              <a:t>What if there’s no more memory available?</a:t>
            </a:r>
          </a:p>
          <a:p>
            <a:pPr lvl="1"/>
            <a:r>
              <a:rPr lang="en-US" dirty="0"/>
              <a:t>Traditional computer</a:t>
            </a:r>
          </a:p>
          <a:p>
            <a:pPr lvl="2"/>
            <a:r>
              <a:rPr lang="en-US" dirty="0"/>
              <a:t>Swap memory to disk</a:t>
            </a:r>
          </a:p>
          <a:p>
            <a:pPr lvl="2"/>
            <a:r>
              <a:rPr lang="en-US" dirty="0"/>
              <a:t>Worst case: wait for a process to end (or kill one)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Embedded computer</a:t>
            </a:r>
          </a:p>
          <a:p>
            <a:pPr lvl="2"/>
            <a:r>
              <a:rPr lang="en-US" dirty="0"/>
              <a:t>There’s likely only a single application</a:t>
            </a:r>
          </a:p>
          <a:p>
            <a:pPr lvl="2"/>
            <a:r>
              <a:rPr lang="en-US" dirty="0"/>
              <a:t>And it’s the one asking for more memory</a:t>
            </a:r>
          </a:p>
          <a:p>
            <a:pPr lvl="2"/>
            <a:r>
              <a:rPr lang="en-US" dirty="0"/>
              <a:t>So it’s not giving anything back anytime soon</a:t>
            </a:r>
          </a:p>
          <a:p>
            <a:pPr lvl="2"/>
            <a:endParaRPr lang="en-US" dirty="0"/>
          </a:p>
          <a:p>
            <a:r>
              <a:rPr lang="en-US" dirty="0"/>
              <a:t>This is unlikely to happen at boot</a:t>
            </a:r>
          </a:p>
          <a:p>
            <a:pPr lvl="1"/>
            <a:r>
              <a:rPr lang="en-US" dirty="0"/>
              <a:t>Instead it’ll happen hours or days into running as memory is slowly exhausted…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43DC9-DBAE-490C-809C-23AF573C8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6919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677</TotalTime>
  <Words>2955</Words>
  <Application>Microsoft Office PowerPoint</Application>
  <PresentationFormat>Widescreen</PresentationFormat>
  <Paragraphs>610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Courier New</vt:lpstr>
      <vt:lpstr>Tahoma</vt:lpstr>
      <vt:lpstr>Class Slides</vt:lpstr>
      <vt:lpstr>Lecture 03 Embedded Software</vt:lpstr>
      <vt:lpstr>Administrivia</vt:lpstr>
      <vt:lpstr>Today’s Goals</vt:lpstr>
      <vt:lpstr>Outline</vt:lpstr>
      <vt:lpstr>Review: C memory layout</vt:lpstr>
      <vt:lpstr>Assumptions of embedded programs</vt:lpstr>
      <vt:lpstr>Ramifications of limited memory</vt:lpstr>
      <vt:lpstr>Ramifications of limited memory</vt:lpstr>
      <vt:lpstr>Avoiding dynamic memory</vt:lpstr>
      <vt:lpstr>Limitations on processing power</vt:lpstr>
      <vt:lpstr>Common programming languages for embedded</vt:lpstr>
      <vt:lpstr>Rarer programming languages for embedded</vt:lpstr>
      <vt:lpstr>What’s missing from programming languages?</vt:lpstr>
      <vt:lpstr>Programming languages have no sense of time</vt:lpstr>
      <vt:lpstr>Determining energy use is rather complicated</vt:lpstr>
      <vt:lpstr>Break + Say hi to your neighbors</vt:lpstr>
      <vt:lpstr>Break + Say hi to your neighbors</vt:lpstr>
      <vt:lpstr>Outline</vt:lpstr>
      <vt:lpstr>Embedded compilation steps</vt:lpstr>
      <vt:lpstr>Cross compilers compile for different architectures</vt:lpstr>
      <vt:lpstr>Embedded compilation steps</vt:lpstr>
      <vt:lpstr>Informing linker of system memory</vt:lpstr>
      <vt:lpstr>Informing linker of system memory</vt:lpstr>
      <vt:lpstr>Anatomy of an LD file</vt:lpstr>
      <vt:lpstr>Anatomy of an LD file</vt:lpstr>
      <vt:lpstr>Sections of code</vt:lpstr>
      <vt:lpstr>Embedded compilation steps</vt:lpstr>
      <vt:lpstr>Loading the hex file onto a board</vt:lpstr>
      <vt:lpstr>Example</vt:lpstr>
      <vt:lpstr>Outline</vt:lpstr>
      <vt:lpstr>Embedded environments</vt:lpstr>
      <vt:lpstr>Software Development Kit (SDK)</vt:lpstr>
      <vt:lpstr>nRF52x-base</vt:lpstr>
      <vt:lpstr>Break</vt:lpstr>
      <vt:lpstr>Outline</vt:lpstr>
      <vt:lpstr>What do interactions with devices look like?</vt:lpstr>
      <vt:lpstr>Waiting can be a waste of CPU time</vt:lpstr>
      <vt:lpstr>Interrupts</vt:lpstr>
      <vt:lpstr>Interrupts, visually</vt:lpstr>
      <vt:lpstr>Interrupts, visually</vt:lpstr>
      <vt:lpstr>Interrupts, visually</vt:lpstr>
      <vt:lpstr>ARM Nested Vectored Interrupt Controller (NVIC)</vt:lpstr>
      <vt:lpstr>ARM Vector table</vt:lpstr>
      <vt:lpstr>Vector table in software</vt:lpstr>
      <vt:lpstr>NVIC functionality</vt:lpstr>
      <vt:lpstr>Nested interrupts, visually</vt:lpstr>
      <vt:lpstr>Break + Open Question</vt:lpstr>
      <vt:lpstr>Break + Open Question</vt:lpstr>
      <vt:lpstr>Outline</vt:lpstr>
      <vt:lpstr>How does a microcontroller start running code?</vt:lpstr>
      <vt:lpstr>Step 0: set a stack pointer</vt:lpstr>
      <vt:lpstr>Step 1: set the program counter (PC)</vt:lpstr>
      <vt:lpstr>Step 2: “reset handler” prepares memory</vt:lpstr>
      <vt:lpstr>Step 3: set up C runtime</vt:lpstr>
      <vt:lpstr>Online writeup with way more details and a diagram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 Embedded Software</dc:title>
  <dc:creator>Branden Ghena</dc:creator>
  <cp:lastModifiedBy>Branden Ghena</cp:lastModifiedBy>
  <cp:revision>46</cp:revision>
  <dcterms:created xsi:type="dcterms:W3CDTF">2021-04-02T00:40:56Z</dcterms:created>
  <dcterms:modified xsi:type="dcterms:W3CDTF">2024-10-01T20:07:21Z</dcterms:modified>
</cp:coreProperties>
</file>