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sldIdLst>
    <p:sldId id="256" r:id="rId2"/>
    <p:sldId id="403" r:id="rId3"/>
    <p:sldId id="264" r:id="rId4"/>
    <p:sldId id="427" r:id="rId5"/>
    <p:sldId id="388" r:id="rId6"/>
    <p:sldId id="394" r:id="rId7"/>
    <p:sldId id="391" r:id="rId8"/>
    <p:sldId id="392" r:id="rId9"/>
    <p:sldId id="383" r:id="rId10"/>
    <p:sldId id="389" r:id="rId11"/>
    <p:sldId id="396" r:id="rId12"/>
    <p:sldId id="435" r:id="rId13"/>
    <p:sldId id="395" r:id="rId14"/>
    <p:sldId id="428" r:id="rId15"/>
    <p:sldId id="385" r:id="rId16"/>
    <p:sldId id="399" r:id="rId17"/>
    <p:sldId id="420" r:id="rId18"/>
    <p:sldId id="418" r:id="rId19"/>
    <p:sldId id="387" r:id="rId20"/>
    <p:sldId id="400" r:id="rId21"/>
    <p:sldId id="401" r:id="rId22"/>
    <p:sldId id="404" r:id="rId23"/>
    <p:sldId id="402" r:id="rId24"/>
    <p:sldId id="417" r:id="rId25"/>
    <p:sldId id="432" r:id="rId26"/>
    <p:sldId id="433" r:id="rId27"/>
    <p:sldId id="429" r:id="rId28"/>
    <p:sldId id="434" r:id="rId29"/>
    <p:sldId id="397" r:id="rId30"/>
    <p:sldId id="398" r:id="rId31"/>
    <p:sldId id="411" r:id="rId32"/>
    <p:sldId id="405" r:id="rId33"/>
    <p:sldId id="406" r:id="rId34"/>
    <p:sldId id="407" r:id="rId35"/>
    <p:sldId id="408" r:id="rId36"/>
    <p:sldId id="409" r:id="rId37"/>
    <p:sldId id="410" r:id="rId38"/>
    <p:sldId id="412" r:id="rId39"/>
    <p:sldId id="413" r:id="rId40"/>
    <p:sldId id="436" r:id="rId41"/>
    <p:sldId id="437" r:id="rId42"/>
    <p:sldId id="4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03"/>
            <p14:sldId id="264"/>
          </p14:sldIdLst>
        </p14:section>
        <p14:section name="Digital-to-Analog Converters" id="{B55B8E8C-5EAB-4A1E-A4E9-AE5E896E46FA}">
          <p14:sldIdLst>
            <p14:sldId id="427"/>
            <p14:sldId id="388"/>
            <p14:sldId id="394"/>
            <p14:sldId id="391"/>
            <p14:sldId id="392"/>
            <p14:sldId id="383"/>
            <p14:sldId id="389"/>
            <p14:sldId id="396"/>
            <p14:sldId id="435"/>
            <p14:sldId id="395"/>
          </p14:sldIdLst>
        </p14:section>
        <p14:section name="Pulse-Width Modulation" id="{B3FEFABE-249F-408E-AD5C-1D267F5E069D}">
          <p14:sldIdLst>
            <p14:sldId id="428"/>
            <p14:sldId id="385"/>
            <p14:sldId id="399"/>
            <p14:sldId id="420"/>
            <p14:sldId id="418"/>
            <p14:sldId id="387"/>
            <p14:sldId id="400"/>
            <p14:sldId id="401"/>
            <p14:sldId id="404"/>
            <p14:sldId id="402"/>
            <p14:sldId id="417"/>
            <p14:sldId id="432"/>
            <p14:sldId id="433"/>
          </p14:sldIdLst>
        </p14:section>
        <p14:section name="nRF52 PWM" id="{4517A366-D2DC-4293-AFB7-5ADEE2D372F7}">
          <p14:sldIdLst>
            <p14:sldId id="429"/>
            <p14:sldId id="434"/>
            <p14:sldId id="397"/>
            <p14:sldId id="398"/>
            <p14:sldId id="411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36"/>
            <p14:sldId id="437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index.jsp?topic=%2Fsdk_nrf5_v16.0.0%2Fgroup__nrfx__pwm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Analog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65557-E102-4644-A6A2-8C04D82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66" y="228600"/>
            <a:ext cx="6826728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121FE-F3EE-4F59-8EF9-CE7639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4828005" cy="685800"/>
          </a:xfrm>
        </p:spPr>
        <p:txBody>
          <a:bodyPr/>
          <a:lstStyle/>
          <a:p>
            <a:r>
              <a:rPr lang="en-US" dirty="0"/>
              <a:t>Resistor string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𝒓𝒆𝒔𝒐𝒍𝒖𝒕𝒊𝒐𝒏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Input code is </a:t>
                </a:r>
                <a:r>
                  <a:rPr lang="en-US" b="1" dirty="0"/>
                  <a:t>101</a:t>
                </a:r>
              </a:p>
              <a:p>
                <a:pPr lvl="1"/>
                <a:r>
                  <a:rPr lang="en-US" dirty="0"/>
                  <a:t>Selects switches such that 5/8*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 is connected to output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  <a:blipFill>
                <a:blip r:embed="rId3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1B34-ECC1-41CB-945C-372613E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  <a:p>
            <a:endParaRPr lang="en-US" b="1" dirty="0"/>
          </a:p>
          <a:p>
            <a:pPr lvl="1"/>
            <a:r>
              <a:rPr lang="en-US" dirty="0"/>
              <a:t>Audio output</a:t>
            </a:r>
          </a:p>
          <a:p>
            <a:pPr lvl="2"/>
            <a:r>
              <a:rPr lang="en-US" dirty="0"/>
              <a:t>But it needs to be high quality (resolution and speed)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Motors</a:t>
            </a:r>
          </a:p>
          <a:p>
            <a:pPr lvl="2"/>
            <a:r>
              <a:rPr lang="en-US" dirty="0"/>
              <a:t>But only with a controller that actually drives them with enough current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LED brightness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Not Much</a:t>
            </a:r>
          </a:p>
          <a:p>
            <a:pPr lvl="2"/>
            <a:r>
              <a:rPr lang="en-US" dirty="0"/>
              <a:t>And these last two can be done more easily with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382-795A-4B23-B8FC-DD52672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DACs are not in all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97B-95AC-4280-96DF-6C56A85C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rare, but not ubiquitous either</a:t>
            </a:r>
          </a:p>
          <a:p>
            <a:pPr lvl="1"/>
            <a:r>
              <a:rPr lang="en-US" dirty="0"/>
              <a:t>Every microcontroller has GPIO</a:t>
            </a:r>
          </a:p>
          <a:p>
            <a:pPr lvl="1"/>
            <a:r>
              <a:rPr lang="en-US" dirty="0"/>
              <a:t>Just about every microcontroller has an ADC</a:t>
            </a:r>
          </a:p>
          <a:p>
            <a:pPr lvl="1"/>
            <a:r>
              <a:rPr lang="en-US" i="1" dirty="0"/>
              <a:t>Some</a:t>
            </a:r>
            <a:r>
              <a:rPr lang="en-US" dirty="0"/>
              <a:t> microcontrollers have DACs</a:t>
            </a:r>
            <a:br>
              <a:rPr lang="en-US" dirty="0"/>
            </a:br>
            <a:r>
              <a:rPr lang="en-US" dirty="0"/>
              <a:t>(the nRF52833 does not!)</a:t>
            </a:r>
          </a:p>
          <a:p>
            <a:pPr lvl="1"/>
            <a:endParaRPr lang="en-US" dirty="0"/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Hardware is complicated (but we could fit it if we wanted)</a:t>
            </a:r>
          </a:p>
          <a:p>
            <a:pPr lvl="1"/>
            <a:r>
              <a:rPr lang="en-US" dirty="0"/>
              <a:t>Use cases are uncommon (and might need very high quality)</a:t>
            </a:r>
          </a:p>
          <a:p>
            <a:pPr lvl="2"/>
            <a:r>
              <a:rPr lang="en-US" dirty="0"/>
              <a:t>Many devices can be controller digitally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Pulse-Width Modulation (PWM) can emulate usably analog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5C9B-5060-4533-A0CF-D8A4C1E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b="1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969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92450" cy="5029200"/>
          </a:xfrm>
        </p:spPr>
        <p:txBody>
          <a:bodyPr/>
          <a:lstStyle/>
          <a:p>
            <a:r>
              <a:rPr lang="en-US" dirty="0"/>
              <a:t>Much easier to control high or low than an analog output</a:t>
            </a:r>
          </a:p>
          <a:p>
            <a:endParaRPr lang="en-US" dirty="0"/>
          </a:p>
          <a:p>
            <a:r>
              <a:rPr lang="en-US" dirty="0"/>
              <a:t>Idea: modify how long a signal is high within some switching frequency, </a:t>
            </a:r>
            <a:r>
              <a:rPr lang="en-US" dirty="0" err="1"/>
              <a:t>a.k.a</a:t>
            </a:r>
            <a:r>
              <a:rPr lang="en-US" dirty="0"/>
              <a:t> duty cycle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50% of the time for half voltage</a:t>
            </a:r>
          </a:p>
          <a:p>
            <a:pPr lvl="1"/>
            <a:r>
              <a:rPr lang="en-US" dirty="0"/>
              <a:t>On 10% of the time for tenth voltage</a:t>
            </a:r>
          </a:p>
          <a:p>
            <a:pPr lvl="1"/>
            <a:endParaRPr lang="en-US" dirty="0"/>
          </a:p>
          <a:p>
            <a:r>
              <a:rPr lang="en-US" dirty="0"/>
              <a:t>Duty cycle, not frequency!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3DCC9E-E91A-490B-8855-09B3819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57" y="292396"/>
            <a:ext cx="4067437" cy="279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4" name="Picture 4" descr="What is PWM?">
            <a:extLst>
              <a:ext uri="{FF2B5EF4-FFF2-40B4-BE49-F238E27FC236}">
                <a16:creationId xmlns:a16="http://schemas.microsoft.com/office/drawing/2014/main" id="{1CB91635-0700-41B5-9E13-87592F84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3393665"/>
            <a:ext cx="4332927" cy="29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PWM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E39334-1DEA-4450-A473-31AB16933B4A}"/>
              </a:ext>
            </a:extLst>
          </p:cNvPr>
          <p:cNvGrpSpPr/>
          <p:nvPr/>
        </p:nvGrpSpPr>
        <p:grpSpPr>
          <a:xfrm rot="60000">
            <a:off x="1401861" y="1259576"/>
            <a:ext cx="9384265" cy="4751597"/>
            <a:chOff x="1707489" y="1053665"/>
            <a:chExt cx="8773009" cy="3882780"/>
          </a:xfrm>
        </p:grpSpPr>
        <p:pic>
          <p:nvPicPr>
            <p:cNvPr id="6" name="Picture 2" descr="pwm-ppm-signal-example">
              <a:extLst>
                <a:ext uri="{FF2B5EF4-FFF2-40B4-BE49-F238E27FC236}">
                  <a16:creationId xmlns:a16="http://schemas.microsoft.com/office/drawing/2014/main" id="{ED1E0E5A-77EA-46EF-AA29-C9BDD3CE8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838"/>
            <a:stretch/>
          </p:blipFill>
          <p:spPr bwMode="auto">
            <a:xfrm rot="21540000">
              <a:off x="1739496" y="1053665"/>
              <a:ext cx="8681211" cy="374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563752-A1B4-4A9D-A84A-23BF51C66311}"/>
                </a:ext>
              </a:extLst>
            </p:cNvPr>
            <p:cNvSpPr/>
            <p:nvPr/>
          </p:nvSpPr>
          <p:spPr>
            <a:xfrm>
              <a:off x="1707489" y="4470400"/>
              <a:ext cx="8773009" cy="466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9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04179B-BEF1-4843-842F-63FBCFEF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49" y="914401"/>
            <a:ext cx="7690498" cy="40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845B3-2D09-4AC8-92AA-F052693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to Analog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07A1-C008-C5E8-7826-9A0EA06E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2456"/>
            <a:ext cx="10972800" cy="1329744"/>
          </a:xfrm>
        </p:spPr>
        <p:txBody>
          <a:bodyPr/>
          <a:lstStyle/>
          <a:p>
            <a:r>
              <a:rPr lang="en-US" dirty="0"/>
              <a:t>PWM period should be much faster than the desired analog signal</a:t>
            </a:r>
          </a:p>
          <a:p>
            <a:pPr lvl="1"/>
            <a:r>
              <a:rPr lang="en-US" dirty="0"/>
              <a:t>PWM duty cycle represents the voltage along the way</a:t>
            </a:r>
          </a:p>
          <a:p>
            <a:pPr lvl="1"/>
            <a:r>
              <a:rPr lang="en-US" dirty="0"/>
              <a:t>Multiple duty cycles per output point makes it more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FB5A-2A5E-4898-B1CD-D90C68A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745-5FDC-4304-BEF3-3912FA0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approach works 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D8C-F6BE-401B-A4EE-046E30D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72069" cy="5029200"/>
          </a:xfrm>
        </p:spPr>
        <p:txBody>
          <a:bodyPr/>
          <a:lstStyle/>
          <a:p>
            <a:r>
              <a:rPr lang="en-US" dirty="0"/>
              <a:t>Importantly, many devices are inherent low-pass filters</a:t>
            </a:r>
          </a:p>
          <a:p>
            <a:endParaRPr lang="en-US" dirty="0"/>
          </a:p>
          <a:p>
            <a:r>
              <a:rPr lang="en-US" dirty="0"/>
              <a:t>Heaters, Motors</a:t>
            </a:r>
          </a:p>
          <a:p>
            <a:pPr lvl="1"/>
            <a:r>
              <a:rPr lang="en-US" dirty="0"/>
              <a:t>Low-pass by physical design</a:t>
            </a:r>
          </a:p>
          <a:p>
            <a:pPr lvl="1"/>
            <a:r>
              <a:rPr lang="en-US" dirty="0"/>
              <a:t>I.e., they can’t start/stop quickly</a:t>
            </a:r>
          </a:p>
          <a:p>
            <a:endParaRPr lang="en-US" dirty="0"/>
          </a:p>
          <a:p>
            <a:r>
              <a:rPr lang="en-US" dirty="0"/>
              <a:t>LEDs are not</a:t>
            </a:r>
          </a:p>
          <a:p>
            <a:pPr lvl="1"/>
            <a:r>
              <a:rPr lang="en-US" dirty="0"/>
              <a:t>But our eyes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06EB-1D1B-431E-9A12-2D800DC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 descr="BiQuadDesigner">
            <a:extLst>
              <a:ext uri="{FF2B5EF4-FFF2-40B4-BE49-F238E27FC236}">
                <a16:creationId xmlns:a16="http://schemas.microsoft.com/office/drawing/2014/main" id="{5A8F4624-26A9-4141-9507-EA3000EF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8FAA5-6F49-4377-85BA-5B93A019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8943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Vary duty cycle by selecting</a:t>
            </a:r>
            <a:br>
              <a:rPr lang="en-US" dirty="0"/>
            </a:br>
            <a:r>
              <a:rPr lang="en-US" dirty="0"/>
              <a:t>transition points</a:t>
            </a:r>
          </a:p>
          <a:p>
            <a:pPr lvl="1"/>
            <a:r>
              <a:rPr lang="en-US" dirty="0"/>
              <a:t>Time when set</a:t>
            </a:r>
          </a:p>
          <a:p>
            <a:pPr lvl="1"/>
            <a:r>
              <a:rPr lang="en-US" dirty="0"/>
              <a:t>Time when unset</a:t>
            </a:r>
          </a:p>
          <a:p>
            <a:pPr lvl="1"/>
            <a:endParaRPr lang="en-US" dirty="0"/>
          </a:p>
          <a:p>
            <a:r>
              <a:rPr lang="en-US" dirty="0"/>
              <a:t>Repeat every cycle</a:t>
            </a:r>
          </a:p>
          <a:p>
            <a:pPr lvl="1"/>
            <a:r>
              <a:rPr lang="en-US" dirty="0"/>
              <a:t>Period much faster than signal if possible</a:t>
            </a:r>
          </a:p>
          <a:p>
            <a:pPr lvl="1"/>
            <a:r>
              <a:rPr lang="en-US" dirty="0"/>
              <a:t>Makes analog approximation more accurate</a:t>
            </a:r>
          </a:p>
          <a:p>
            <a:pPr lvl="2"/>
            <a:r>
              <a:rPr lang="en-US" dirty="0"/>
              <a:t>The faster you run it, the less likely it</a:t>
            </a:r>
            <a:br>
              <a:rPr lang="en-US" dirty="0"/>
            </a:br>
            <a:r>
              <a:rPr lang="en-US" dirty="0"/>
              <a:t>matters that it is not actually analog</a:t>
            </a:r>
          </a:p>
          <a:p>
            <a:pPr lvl="2"/>
            <a:r>
              <a:rPr lang="en-US" dirty="0"/>
              <a:t>Example: LED switching frequency</a:t>
            </a:r>
          </a:p>
          <a:p>
            <a:pPr lvl="1"/>
            <a:endParaRPr lang="en-US" dirty="0"/>
          </a:p>
          <a:p>
            <a:r>
              <a:rPr lang="en-US" dirty="0"/>
              <a:t>Duty cycle could vary cycle-by-cycle if it 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3A5D580-25B2-4201-A381-0C5E718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3" y="1164231"/>
            <a:ext cx="4178831" cy="24933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7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05F-BB4F-456D-89A2-F1C21AE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DC4-6C8D-40A9-B61F-E98A7E0D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Design presentations all next week!</a:t>
            </a:r>
          </a:p>
          <a:p>
            <a:pPr lvl="1"/>
            <a:r>
              <a:rPr lang="en-US" dirty="0"/>
              <a:t>Happy to discuss things before then via Piazza</a:t>
            </a:r>
          </a:p>
          <a:p>
            <a:pPr lvl="1"/>
            <a:r>
              <a:rPr lang="en-US" dirty="0"/>
              <a:t>I will provide individual group feedback as I get time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Drop deadline is Friday next week</a:t>
            </a:r>
          </a:p>
          <a:p>
            <a:pPr lvl="1"/>
            <a:r>
              <a:rPr lang="en-US" dirty="0"/>
              <a:t>I’m not worried about anyone in CE346</a:t>
            </a:r>
          </a:p>
          <a:p>
            <a:pPr lvl="1"/>
            <a:r>
              <a:rPr lang="en-US" dirty="0"/>
              <a:t>But if you’re worried, I’m happy to talk about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234C-D060-4935-B7C4-2372703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51526" cy="5029200"/>
          </a:xfrm>
        </p:spPr>
        <p:txBody>
          <a:bodyPr>
            <a:normAutofit/>
          </a:bodyPr>
          <a:lstStyle/>
          <a:p>
            <a:r>
              <a:rPr lang="en-US" dirty="0"/>
              <a:t>Can select alignment as well</a:t>
            </a:r>
          </a:p>
          <a:p>
            <a:pPr lvl="1"/>
            <a:r>
              <a:rPr lang="en-US" dirty="0"/>
              <a:t>Equivalent to a phase delay</a:t>
            </a:r>
          </a:p>
          <a:p>
            <a:endParaRPr lang="en-US" dirty="0"/>
          </a:p>
          <a:p>
            <a:r>
              <a:rPr lang="en-US" dirty="0"/>
              <a:t>Centering produces cleaner analog output</a:t>
            </a:r>
          </a:p>
          <a:p>
            <a:pPr lvl="1"/>
            <a:r>
              <a:rPr lang="en-US" dirty="0"/>
              <a:t>Less harmonics</a:t>
            </a:r>
          </a:p>
          <a:p>
            <a:endParaRPr lang="en-US" dirty="0"/>
          </a:p>
          <a:p>
            <a:r>
              <a:rPr lang="en-US" dirty="0"/>
              <a:t>Not relevant for most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 descr="Air Supply Lab - Air Supply Lab">
            <a:extLst>
              <a:ext uri="{FF2B5EF4-FFF2-40B4-BE49-F238E27FC236}">
                <a16:creationId xmlns:a16="http://schemas.microsoft.com/office/drawing/2014/main" id="{E011E1A5-910D-41CA-9A75-07051B1B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17" y="1355778"/>
            <a:ext cx="6658377" cy="46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A2F-35D6-4E90-9793-69CCF58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microcontroller can do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B65-5579-47ED-8531-4CDEA8E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microcontroller has a PWM peripheral</a:t>
            </a:r>
          </a:p>
          <a:p>
            <a:r>
              <a:rPr lang="en-US" dirty="0"/>
              <a:t>But every microcontroller has timers and digital outputs</a:t>
            </a:r>
          </a:p>
          <a:p>
            <a:endParaRPr lang="en-US" dirty="0"/>
          </a:p>
          <a:p>
            <a:r>
              <a:rPr lang="en-US" dirty="0"/>
              <a:t>All that is needed is a GPIO and a Timer (or two)</a:t>
            </a:r>
          </a:p>
          <a:p>
            <a:pPr lvl="1"/>
            <a:r>
              <a:rPr lang="en-US" dirty="0"/>
              <a:t>Timer determines when to turn GPIO on and off</a:t>
            </a:r>
          </a:p>
          <a:p>
            <a:pPr lvl="1"/>
            <a:r>
              <a:rPr lang="en-US" dirty="0"/>
              <a:t>Often can be automated in hardware rather than using an interrupt</a:t>
            </a:r>
          </a:p>
          <a:p>
            <a:pPr lvl="2"/>
            <a:r>
              <a:rPr lang="en-US" dirty="0"/>
              <a:t>Connect timer expiration to GPIO toggling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9462-5D37-43B8-A90C-82ECE51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79F-610B-4344-BC69-B490C10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is an example of encoding data on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EFC-A818-4AD4-9377-49949890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a pulse-width modulated signal</a:t>
            </a:r>
          </a:p>
          <a:p>
            <a:endParaRPr lang="en-US" dirty="0"/>
          </a:p>
          <a:p>
            <a:r>
              <a:rPr lang="en-US" dirty="0"/>
              <a:t>There are many other ways to “modulate” a signal to transmit data</a:t>
            </a:r>
          </a:p>
          <a:p>
            <a:pPr lvl="1"/>
            <a:r>
              <a:rPr lang="en-US" dirty="0"/>
              <a:t>Amplitude, Frequency, and Phase are common</a:t>
            </a:r>
          </a:p>
          <a:p>
            <a:pPr lvl="1"/>
            <a:r>
              <a:rPr lang="en-US" dirty="0"/>
              <a:t>Layers data on top of an existing “carrier signal”</a:t>
            </a:r>
          </a:p>
          <a:p>
            <a:pPr lvl="1"/>
            <a:endParaRPr lang="en-US" dirty="0"/>
          </a:p>
          <a:p>
            <a:r>
              <a:rPr lang="en-US" dirty="0"/>
              <a:t>Used especially for high-speed communication</a:t>
            </a:r>
          </a:p>
          <a:p>
            <a:pPr lvl="1"/>
            <a:r>
              <a:rPr lang="en-US" dirty="0"/>
              <a:t>Wired (cable lines) or Wireless (basically everything)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C704-1F4E-4CD3-94AF-B14FF80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A2E1-9D7B-413E-9382-183F13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728-18B9-4055-B127-BB98BA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  <a:p>
            <a:pPr lvl="1"/>
            <a:r>
              <a:rPr lang="en-US" dirty="0"/>
              <a:t>Duty cycle chooses angle or rotation speed</a:t>
            </a:r>
          </a:p>
          <a:p>
            <a:pPr lvl="1"/>
            <a:endParaRPr lang="en-US" dirty="0"/>
          </a:p>
          <a:p>
            <a:r>
              <a:rPr lang="en-US" dirty="0"/>
              <a:t>Motor controllers</a:t>
            </a:r>
          </a:p>
          <a:p>
            <a:pPr lvl="1"/>
            <a:r>
              <a:rPr lang="en-US" dirty="0"/>
              <a:t>Duty cycle chooses current and therefore 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LED brightness</a:t>
            </a:r>
          </a:p>
          <a:p>
            <a:pPr lvl="1"/>
            <a:r>
              <a:rPr lang="en-US" dirty="0"/>
              <a:t>And “breathing” effect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Can sound okay if frequency is high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6E3C-3F09-4F7C-BB32-8A06610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253-83E2-4E5B-AE38-64CBEEC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LED Matrix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D26-F633-4E36-9FCB-602BC0A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Option 1: PWM peripheral</a:t>
            </a:r>
          </a:p>
          <a:p>
            <a:pPr lvl="1"/>
            <a:r>
              <a:rPr lang="en-US" dirty="0"/>
              <a:t>Need to use multiple PWM peripherals to get 5 pins to control each LED</a:t>
            </a:r>
          </a:p>
          <a:p>
            <a:pPr lvl="1"/>
            <a:r>
              <a:rPr lang="en-US" dirty="0"/>
              <a:t>Alternatively, could only control brightness for the entire matrix</a:t>
            </a:r>
          </a:p>
          <a:p>
            <a:pPr lvl="2"/>
            <a:r>
              <a:rPr lang="en-US" dirty="0"/>
              <a:t>Then use a single PWM output to control the row</a:t>
            </a:r>
          </a:p>
          <a:p>
            <a:pPr lvl="2"/>
            <a:r>
              <a:rPr lang="en-US" dirty="0"/>
              <a:t>When timer fires, change which row pin is used for PWM</a:t>
            </a:r>
          </a:p>
          <a:p>
            <a:pPr lvl="2"/>
            <a:endParaRPr lang="en-US" dirty="0"/>
          </a:p>
          <a:p>
            <a:r>
              <a:rPr lang="en-US" dirty="0"/>
              <a:t>Option 2: do it manually (instead of PWM peripheral)</a:t>
            </a:r>
          </a:p>
          <a:p>
            <a:pPr lvl="1"/>
            <a:r>
              <a:rPr lang="en-US" dirty="0"/>
              <a:t>Need to apply duty cycle on top of the existing stepping through rows</a:t>
            </a:r>
          </a:p>
          <a:p>
            <a:pPr lvl="1"/>
            <a:r>
              <a:rPr lang="en-US" dirty="0"/>
              <a:t>Add 5 new one-shot app timers, one for each column</a:t>
            </a:r>
          </a:p>
          <a:p>
            <a:pPr lvl="2"/>
            <a:r>
              <a:rPr lang="en-US" dirty="0"/>
              <a:t>Fire some percentage into the time the LED is active (within the 2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to toggle individual column LED back to off</a:t>
            </a:r>
          </a:p>
          <a:p>
            <a:pPr lvl="2"/>
            <a:r>
              <a:rPr lang="en-US" dirty="0"/>
              <a:t>Result: the LED is on for some portion of the time it should be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8CAB-4C86-496E-8DE0-EA4803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9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lvl="2"/>
            <a:r>
              <a:rPr lang="en-US" dirty="0"/>
              <a:t>Signal period is ~10 </a:t>
            </a:r>
            <a:r>
              <a:rPr lang="en-US" dirty="0" err="1"/>
              <a:t>μs</a:t>
            </a:r>
            <a:endParaRPr lang="en-US" dirty="0"/>
          </a:p>
          <a:p>
            <a:pPr lvl="2"/>
            <a:r>
              <a:rPr lang="en-US" dirty="0"/>
              <a:t>PWM period should be at least 2x that</a:t>
            </a:r>
          </a:p>
          <a:p>
            <a:pPr lvl="3"/>
            <a:r>
              <a:rPr lang="en-US" dirty="0"/>
              <a:t>10x faster seems like a good start</a:t>
            </a:r>
          </a:p>
          <a:p>
            <a:pPr lvl="3"/>
            <a:r>
              <a:rPr lang="en-US" dirty="0"/>
              <a:t>Then if we want multiple PWM outputs per sample, that’s ~20-40x faster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r>
              <a:rPr lang="en-US" dirty="0"/>
              <a:t>2/3.3 = 61% duty cycle max</a:t>
            </a:r>
          </a:p>
          <a:p>
            <a:pPr lvl="2"/>
            <a:r>
              <a:rPr lang="en-US" dirty="0"/>
              <a:t>0/3.3 = 0% duty cycle min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4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b="1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6339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0981-D8DB-8D3C-C2A5-FE486998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– theory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1369-1938-C38A-F696-EF44004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clock continuously adds to a counter value</a:t>
            </a:r>
          </a:p>
          <a:p>
            <a:pPr lvl="1"/>
            <a:r>
              <a:rPr lang="en-US" dirty="0"/>
              <a:t>(just like the Timer peripheral does)</a:t>
            </a:r>
          </a:p>
          <a:p>
            <a:endParaRPr lang="en-US" dirty="0"/>
          </a:p>
          <a:p>
            <a:r>
              <a:rPr lang="en-US" dirty="0"/>
              <a:t>When the counter value reaches COMP[n], the GPIO value on channel </a:t>
            </a:r>
            <a:r>
              <a:rPr lang="en-US" b="1" dirty="0"/>
              <a:t>n</a:t>
            </a:r>
            <a:r>
              <a:rPr lang="en-US" dirty="0"/>
              <a:t> changes from high to low (or vice-versa)</a:t>
            </a:r>
          </a:p>
          <a:p>
            <a:endParaRPr lang="en-US" b="1" dirty="0"/>
          </a:p>
          <a:p>
            <a:r>
              <a:rPr lang="en-US" dirty="0"/>
              <a:t>When the counter value reaches COUNTERTOP, the GPIO value on channel </a:t>
            </a:r>
            <a:r>
              <a:rPr lang="en-US" b="1" dirty="0"/>
              <a:t>n</a:t>
            </a:r>
            <a:r>
              <a:rPr lang="en-US" dirty="0"/>
              <a:t> changes from low to high (or vice-versa)</a:t>
            </a:r>
          </a:p>
          <a:p>
            <a:pPr lvl="1"/>
            <a:r>
              <a:rPr lang="en-US" dirty="0"/>
              <a:t>AND the counter value resets to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E2CA-4E2A-A23F-3534-EAB6E84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96460" cy="5029200"/>
          </a:xfrm>
        </p:spPr>
        <p:txBody>
          <a:bodyPr/>
          <a:lstStyle/>
          <a:p>
            <a:r>
              <a:rPr lang="en-US" dirty="0"/>
              <a:t>Uses internal timer to create PWM output on up to 4 pins</a:t>
            </a:r>
          </a:p>
          <a:p>
            <a:pPr lvl="1"/>
            <a:r>
              <a:rPr lang="en-US" dirty="0"/>
              <a:t>4 peripherals, so up to 16 pins total</a:t>
            </a:r>
          </a:p>
          <a:p>
            <a:endParaRPr lang="en-US" dirty="0"/>
          </a:p>
          <a:p>
            <a:r>
              <a:rPr lang="en-US" dirty="0"/>
              <a:t>Loads compare values via DMA to rapidly vary “analog”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AC84-1F2E-4938-B864-858C83DE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20" y="914400"/>
            <a:ext cx="6516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common methods for generating analog signals</a:t>
            </a:r>
          </a:p>
          <a:p>
            <a:endParaRPr lang="en-US" dirty="0"/>
          </a:p>
          <a:p>
            <a:r>
              <a:rPr lang="en-US" dirty="0"/>
              <a:t>Understand the role of Digital-to-Analog converters</a:t>
            </a:r>
          </a:p>
          <a:p>
            <a:endParaRPr lang="en-US" dirty="0"/>
          </a:p>
          <a:p>
            <a:r>
              <a:rPr lang="en-US" dirty="0"/>
              <a:t>Discuss the concepts of Pulse-Width Modulation</a:t>
            </a:r>
          </a:p>
          <a:p>
            <a:pPr lvl="1"/>
            <a:r>
              <a:rPr lang="en-US" dirty="0"/>
              <a:t>And the nRF52 implementation of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Period/Frequency</a:t>
            </a:r>
          </a:p>
          <a:p>
            <a:pPr lvl="1"/>
            <a:r>
              <a:rPr lang="en-US" sz="2000" dirty="0"/>
              <a:t>Chosen by COUNTEROP and timer PRESCALER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946C7F-C1BF-4327-B1F0-3BC257C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7DB539-8EEE-498A-B338-E59773CB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A67EE-F3E6-4637-ACA3-601E355F394D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1CF9A-9722-4918-AAAA-3F9592927FDB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C7226-6C44-4B72-8E0F-E7C97F44355C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20040-4EBA-4D1D-A543-1F8F821E6A14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F9773-68A6-4E29-AE5F-A8966B9B4097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20B59-3AB2-4C1C-A1C4-5BB279014885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88A61-B7C8-4CF7-996C-649FAC7657D7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355758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Duty Cycle</a:t>
            </a:r>
          </a:p>
          <a:p>
            <a:pPr lvl="1"/>
            <a:r>
              <a:rPr lang="en-US" sz="2000" dirty="0"/>
              <a:t>COMP0 chooses first toggle point for OUT[0]</a:t>
            </a:r>
          </a:p>
          <a:p>
            <a:pPr lvl="1"/>
            <a:r>
              <a:rPr lang="en-US" sz="2000" dirty="0"/>
              <a:t>Second toggle point is when the timer resets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1DE1-F4AA-4C3C-8C18-CEF68039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58412-4FCD-4223-B7F1-FDCF1ED21D83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3C925-1520-40C6-AC5D-BD31FB677F79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9C076-4E2D-496E-9A63-FB4C21EA26E1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3936-DAEF-4A6A-BFFB-A43496FC6DD5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/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(right-aligned)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(left-aligned)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blipFill>
                <a:blip r:embed="rId3"/>
                <a:stretch>
                  <a:fillRect l="-82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C4DA9E-2C79-403A-A623-38422264E4FA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C36E-88D6-4CB9-A4CD-D535E264AEE6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A67A9-AEC0-4C83-BC81-C2F97B70B8C8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684801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8F7E53-B9FB-4A19-9D29-FD315072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15" y="1143000"/>
            <a:ext cx="5742581" cy="4777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0E37C1-A438-4FE4-B164-8D25FE0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Center-aligned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574258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Up-and-down mode enables center-aligned PWM</a:t>
                </a:r>
              </a:p>
              <a:p>
                <a:endParaRPr lang="en-US" dirty="0"/>
              </a:p>
              <a:p>
                <a:r>
                  <a:rPr lang="en-US" dirty="0"/>
                  <a:t>Duty Cycle</a:t>
                </a:r>
              </a:p>
              <a:p>
                <a:pPr lvl="1"/>
                <a:r>
                  <a:rPr lang="en-US" dirty="0"/>
                  <a:t>Comp triggers toggle on rise</a:t>
                </a:r>
              </a:p>
              <a:p>
                <a:pPr lvl="1"/>
                <a:r>
                  <a:rPr lang="en-US" dirty="0"/>
                  <a:t>Comp triggers toggle again on fall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∗0.5∗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𝐷𝑢𝑡𝑦𝐶𝑦𝑐𝑙𝑒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5742580" cy="5029200"/>
              </a:xfrm>
              <a:blipFill>
                <a:blip r:embed="rId3"/>
                <a:stretch>
                  <a:fillRect l="-1911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5CF-BBE8-418F-AD9D-43B68C6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0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7D1-C7E1-4FFB-A33E-EA5377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F3A-1BE6-4FA2-BDEA-3A68908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get the most accurate PWM values?</a:t>
            </a:r>
          </a:p>
          <a:p>
            <a:pPr lvl="1"/>
            <a:r>
              <a:rPr lang="en-US" dirty="0"/>
              <a:t>Select the largest COUNTERTOP possible</a:t>
            </a:r>
          </a:p>
          <a:p>
            <a:pPr lvl="2"/>
            <a:r>
              <a:rPr lang="en-US" dirty="0"/>
              <a:t>Most possible COMP values</a:t>
            </a:r>
          </a:p>
          <a:p>
            <a:pPr lvl="2"/>
            <a:r>
              <a:rPr lang="en-US" dirty="0"/>
              <a:t>Up to 15-bit resolution (32767 max)</a:t>
            </a:r>
          </a:p>
          <a:p>
            <a:pPr lvl="1"/>
            <a:endParaRPr lang="en-US" dirty="0"/>
          </a:p>
          <a:p>
            <a:r>
              <a:rPr lang="en-US" dirty="0"/>
              <a:t>How do you get the fastest PWM frequency?</a:t>
            </a:r>
          </a:p>
          <a:p>
            <a:pPr lvl="1"/>
            <a:r>
              <a:rPr lang="en-US" dirty="0"/>
              <a:t>Select the smallest COUNTERTOP possible</a:t>
            </a:r>
          </a:p>
          <a:p>
            <a:pPr lvl="1"/>
            <a:r>
              <a:rPr lang="en-US" dirty="0"/>
              <a:t>PRESCALER also affects this</a:t>
            </a:r>
          </a:p>
          <a:p>
            <a:pPr lvl="2"/>
            <a:r>
              <a:rPr lang="en-US" dirty="0"/>
              <a:t>16 MHz – 128 kHz (8 possible values)</a:t>
            </a:r>
          </a:p>
          <a:p>
            <a:pPr lvl="2"/>
            <a:endParaRPr lang="en-US" dirty="0"/>
          </a:p>
          <a:p>
            <a:r>
              <a:rPr lang="en-US" dirty="0"/>
              <a:t>Fastest PRESCALER + largest COUNTERTOP equals 488 Hz</a:t>
            </a:r>
          </a:p>
          <a:p>
            <a:pPr lvl="1"/>
            <a:r>
              <a:rPr lang="en-US" dirty="0"/>
              <a:t>Likely need to sacrifice resolution for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CE5-BAB4-4A03-AD87-9170584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9626-5FDC-4E11-B7E2-30B8FF702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19"/>
          <a:stretch/>
        </p:blipFill>
        <p:spPr>
          <a:xfrm>
            <a:off x="8090220" y="228600"/>
            <a:ext cx="3490174" cy="59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DB-18D9-4760-B95A-A431904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094-C2B9-4A36-A19A-8F2C4CA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86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N</a:t>
            </a:r>
            <a:r>
              <a:rPr lang="en-US" dirty="0"/>
              <a:t> periods it loads a new configuration from RAM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combined with PRESCALER and COUNTERTOP chooses “analog signal” period</a:t>
            </a:r>
          </a:p>
          <a:p>
            <a:pPr lvl="1"/>
            <a:endParaRPr lang="en-US" dirty="0"/>
          </a:p>
          <a:p>
            <a:r>
              <a:rPr lang="en-US" dirty="0"/>
              <a:t>Configuration sets COMP values for each output channel</a:t>
            </a:r>
          </a:p>
          <a:p>
            <a:pPr lvl="1"/>
            <a:r>
              <a:rPr lang="en-US" dirty="0"/>
              <a:t>Also sets polarity (starting value: low or high)</a:t>
            </a:r>
          </a:p>
          <a:p>
            <a:pPr lvl="1"/>
            <a:endParaRPr lang="en-US" dirty="0"/>
          </a:p>
          <a:p>
            <a:r>
              <a:rPr lang="en-US" dirty="0"/>
              <a:t>Application of memory loads to channels is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450B-AC04-4844-B2B4-B0291F9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7D7CC-30AD-4A64-9D1E-EF3B2C7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4029576"/>
            <a:ext cx="8282298" cy="25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2572B8-475A-43A3-9D14-E0632AF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33" y="1817953"/>
            <a:ext cx="4346577" cy="3861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3ED14-D875-48D4-9D1A-FC705D0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441-E726-4056-AA81-CB70FEC4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has the option to change COUNTERTOP every N PWM periods</a:t>
            </a:r>
          </a:p>
          <a:p>
            <a:endParaRPr lang="en-US" dirty="0"/>
          </a:p>
          <a:p>
            <a:r>
              <a:rPr lang="en-US" dirty="0"/>
              <a:t>Allows arbitrary waveforms to be created</a:t>
            </a:r>
          </a:p>
          <a:p>
            <a:pPr lvl="1"/>
            <a:r>
              <a:rPr lang="en-US" dirty="0"/>
              <a:t>Frequency changes every period</a:t>
            </a:r>
          </a:p>
          <a:p>
            <a:pPr lvl="1"/>
            <a:r>
              <a:rPr lang="en-US" dirty="0"/>
              <a:t>Duty cycle can also change each period</a:t>
            </a:r>
          </a:p>
          <a:p>
            <a:pPr lvl="1"/>
            <a:endParaRPr lang="en-US" dirty="0"/>
          </a:p>
          <a:p>
            <a:r>
              <a:rPr lang="en-US" dirty="0"/>
              <a:t>We don’t normally need this, as a</a:t>
            </a:r>
            <a:br>
              <a:rPr lang="en-US" dirty="0"/>
            </a:br>
            <a:r>
              <a:rPr lang="en-US" dirty="0"/>
              <a:t>constant frequency with changing</a:t>
            </a:r>
            <a:br>
              <a:rPr lang="en-US" dirty="0"/>
            </a:br>
            <a:r>
              <a:rPr lang="en-US" dirty="0"/>
              <a:t>duty cycle should be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30D8-551C-437B-BD16-F16AC3A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35B-0804-436F-A409-1D54C25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A634-C168-4A1E-BB64-8A315BBC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the entire DMA sequence repeats</a:t>
            </a:r>
          </a:p>
          <a:p>
            <a:pPr lvl="1"/>
            <a:r>
              <a:rPr lang="en-US" dirty="0"/>
              <a:t>0 to large number, infinite with a configuration in SHORTS</a:t>
            </a:r>
          </a:p>
          <a:p>
            <a:pPr lvl="1"/>
            <a:endParaRPr lang="en-US" dirty="0"/>
          </a:p>
          <a:p>
            <a:r>
              <a:rPr lang="en-US" dirty="0"/>
              <a:t>How long to delay between repeating sequence cycles</a:t>
            </a:r>
          </a:p>
          <a:p>
            <a:pPr lvl="1"/>
            <a:r>
              <a:rPr lang="en-US" dirty="0"/>
              <a:t>Repeats last PWM configuration</a:t>
            </a:r>
          </a:p>
          <a:p>
            <a:pPr lvl="1"/>
            <a:endParaRPr lang="en-US" dirty="0"/>
          </a:p>
          <a:p>
            <a:r>
              <a:rPr lang="en-US" dirty="0"/>
              <a:t>Two DMA sequence configurations (0 and 1)</a:t>
            </a:r>
          </a:p>
          <a:p>
            <a:pPr lvl="1"/>
            <a:r>
              <a:rPr lang="en-US" dirty="0"/>
              <a:t>Can modify one while the other is playing - “Double Buffering”</a:t>
            </a:r>
          </a:p>
          <a:p>
            <a:pPr lvl="1"/>
            <a:r>
              <a:rPr lang="en-US" dirty="0"/>
              <a:t>Allows continuous signal (for example, music)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D50D-7068-448A-AAFE-A20B134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B8-644C-46C9-A97C-CF07B46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PWM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5A8-833A-4FDA-A217-1EFD240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https://infocenter.nordicsemi.com/index.jsp?topic=%2Fsdk_nrf5_v16.0.0%2Fgroup__nrfx__pwm.html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Initialize PWM with base configuration</a:t>
            </a:r>
          </a:p>
          <a:p>
            <a:pPr lvl="1"/>
            <a:r>
              <a:rPr lang="en-US" dirty="0"/>
              <a:t>Output pins, Clock frequency, COUNTERTOP, DMA grouping mode</a:t>
            </a:r>
          </a:p>
          <a:p>
            <a:pPr lvl="1"/>
            <a:r>
              <a:rPr lang="en-US" dirty="0"/>
              <a:t>Handler for events from peripheral</a:t>
            </a:r>
          </a:p>
          <a:p>
            <a:pPr lvl="1"/>
            <a:endParaRPr lang="en-US" dirty="0"/>
          </a:p>
          <a:p>
            <a:r>
              <a:rPr lang="en-US" dirty="0" err="1"/>
              <a:t>nrfx_pwm_simple_playback</a:t>
            </a:r>
            <a:r>
              <a:rPr lang="en-US" dirty="0"/>
              <a:t>(instance, sequence, count, flags)</a:t>
            </a:r>
          </a:p>
          <a:p>
            <a:pPr lvl="1"/>
            <a:r>
              <a:rPr lang="en-US" dirty="0"/>
              <a:t>Instance: pointer to global variable with registers</a:t>
            </a:r>
          </a:p>
          <a:p>
            <a:pPr lvl="1"/>
            <a:r>
              <a:rPr lang="en-US" dirty="0"/>
              <a:t>Sequence: struct containing sequence to be played (see next slide)</a:t>
            </a:r>
          </a:p>
          <a:p>
            <a:pPr lvl="1"/>
            <a:r>
              <a:rPr lang="en-US" dirty="0"/>
              <a:t>Count: number of times (1 or more) to repeat sequence</a:t>
            </a:r>
          </a:p>
          <a:p>
            <a:pPr lvl="1"/>
            <a:r>
              <a:rPr lang="en-US" dirty="0"/>
              <a:t>Flags: stop peripheral when done, loop forever, various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D4B-1FB6-45AD-ABE6-912C51A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FF-6ABA-433B-B021-08217A8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B57-B2D1-483B-9772-3CBC125B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75364"/>
            <a:ext cx="10972800" cy="1896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values: pointer to array of uint16_t values (union of types)</a:t>
            </a:r>
          </a:p>
          <a:p>
            <a:r>
              <a:rPr lang="en-US" dirty="0"/>
              <a:t>length: length of array</a:t>
            </a:r>
          </a:p>
          <a:p>
            <a:r>
              <a:rPr lang="en-US" dirty="0"/>
              <a:t>repeats: number of times to repeat each individual value	</a:t>
            </a:r>
          </a:p>
          <a:p>
            <a:pPr lvl="1"/>
            <a:r>
              <a:rPr lang="en-US" dirty="0"/>
              <a:t>Sets period for “analog value”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4B44-1E49-46CE-AED8-CD9F7E7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4563-270A-4511-BBB8-DC4299DC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0" y="1143000"/>
            <a:ext cx="9649517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2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954-E0C4-47E7-81A0-25E5D8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playing a note with a square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766-71EA-41F1-A21D-A04048E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PWM frequency to match note frequency</a:t>
            </a:r>
          </a:p>
          <a:p>
            <a:pPr lvl="1"/>
            <a:r>
              <a:rPr lang="en-US" dirty="0"/>
              <a:t>Combination of PRESCALER, COUNTERTOP, and repeats</a:t>
            </a:r>
          </a:p>
          <a:p>
            <a:pPr lvl="1"/>
            <a:r>
              <a:rPr lang="en-US" dirty="0"/>
              <a:t>440 Hz for the note A</a:t>
            </a:r>
          </a:p>
          <a:p>
            <a:pPr lvl="2"/>
            <a:r>
              <a:rPr lang="en-US" dirty="0"/>
              <a:t>PRESCALER 1 MHz, COUNTERTOP 2273 -&gt; 440 Hz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Set duty cycle of PWM to control volume</a:t>
            </a:r>
          </a:p>
          <a:p>
            <a:pPr lvl="1"/>
            <a:r>
              <a:rPr lang="en-US" dirty="0"/>
              <a:t>50% duty cycle -&gt; COMP value of 1137</a:t>
            </a:r>
          </a:p>
          <a:p>
            <a:pPr lvl="1"/>
            <a:endParaRPr lang="en-US" dirty="0"/>
          </a:p>
          <a:p>
            <a:r>
              <a:rPr lang="en-US" dirty="0"/>
              <a:t>Set sequence with an array of length 1, content is {1137} </a:t>
            </a:r>
            <a:r>
              <a:rPr lang="en-US" sz="2000" dirty="0"/>
              <a:t>(polarity 0)</a:t>
            </a:r>
          </a:p>
          <a:p>
            <a:pPr lvl="1"/>
            <a:r>
              <a:rPr lang="en-US" dirty="0"/>
              <a:t>Repeats 0, </a:t>
            </a:r>
            <a:r>
              <a:rPr lang="en-US" dirty="0" err="1"/>
              <a:t>end_delay</a:t>
            </a:r>
            <a:r>
              <a:rPr lang="en-US" dirty="0"/>
              <a:t> 0</a:t>
            </a:r>
          </a:p>
          <a:p>
            <a:r>
              <a:rPr lang="en-US" dirty="0"/>
              <a:t>Set </a:t>
            </a:r>
            <a:r>
              <a:rPr lang="en-US" dirty="0" err="1"/>
              <a:t>playback_count</a:t>
            </a:r>
            <a:r>
              <a:rPr lang="en-US" dirty="0"/>
              <a:t> to 1 and flags to NRFX_PWM_FLAG_LOOP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B5B8-EFD9-46D6-89DA-44FE530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8194" name="Picture 2" descr="A440 (pitch standard) - Wikipedia">
            <a:extLst>
              <a:ext uri="{FF2B5EF4-FFF2-40B4-BE49-F238E27FC236}">
                <a16:creationId xmlns:a16="http://schemas.microsoft.com/office/drawing/2014/main" id="{DC9BC443-4AB8-4C0F-9227-C5DF02F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326" y="370225"/>
            <a:ext cx="2721735" cy="12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53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547C-E025-93AE-2924-00C20624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sine waves instead of square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F8C4-C2DD-C05C-8D58-9A96D8BD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493994" cy="2437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Sine waves sound different than</a:t>
            </a:r>
            <a:br>
              <a:rPr lang="en-US" dirty="0"/>
            </a:br>
            <a:r>
              <a:rPr lang="en-US" dirty="0"/>
              <a:t>square waves</a:t>
            </a:r>
          </a:p>
          <a:p>
            <a:pPr lvl="1"/>
            <a:r>
              <a:rPr lang="en-US" dirty="0"/>
              <a:t>Sine is more smooth</a:t>
            </a:r>
          </a:p>
          <a:p>
            <a:pPr lvl="1"/>
            <a:r>
              <a:rPr lang="en-US" dirty="0"/>
              <a:t>Square is more harsh and buzzy</a:t>
            </a:r>
          </a:p>
          <a:p>
            <a:endParaRPr lang="en-US" dirty="0"/>
          </a:p>
          <a:p>
            <a:r>
              <a:rPr lang="en-US" dirty="0"/>
              <a:t>For better sound quality, we can play sine waves via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1CB2-146C-BC97-5698-D60847F6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772D8F-03DA-8950-124E-B51BE225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92" y="830686"/>
            <a:ext cx="5914826" cy="213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B2F5F1-3EC8-9E53-264B-46A7743BF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" t="28169" b="51737"/>
          <a:stretch/>
        </p:blipFill>
        <p:spPr bwMode="auto">
          <a:xfrm>
            <a:off x="1424166" y="3886201"/>
            <a:ext cx="9060331" cy="214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4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5244-BD48-2615-6AB2-7F3362F9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playing a note with a sine wave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16EE-8871-821B-B3CE-F3FEEF69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sine wave values for some amount of duration</a:t>
            </a:r>
          </a:p>
          <a:p>
            <a:pPr lvl="1"/>
            <a:r>
              <a:rPr lang="en-US" dirty="0"/>
              <a:t>Reasonable to calculate one second of data at a 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sin()</a:t>
            </a:r>
            <a:r>
              <a:rPr lang="en-US" dirty="0"/>
              <a:t> function might be too slow here</a:t>
            </a:r>
          </a:p>
          <a:p>
            <a:pPr lvl="2"/>
            <a:r>
              <a:rPr lang="en-US" dirty="0"/>
              <a:t>Instead calculate sine values in advance and interpolate into an array based on frequency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Translate sine wave values into duty cycle values</a:t>
            </a:r>
          </a:p>
          <a:p>
            <a:pPr lvl="1"/>
            <a:r>
              <a:rPr lang="en-US" dirty="0"/>
              <a:t>Fill an array with these duty cycle values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 the array of duty cycle values</a:t>
            </a:r>
          </a:p>
          <a:p>
            <a:pPr lvl="1"/>
            <a:r>
              <a:rPr lang="en-US" dirty="0"/>
              <a:t>That gets one second of audio</a:t>
            </a:r>
          </a:p>
          <a:p>
            <a:pPr lvl="1"/>
            <a:r>
              <a:rPr lang="en-US" dirty="0"/>
              <a:t>For music, might change schedule a timer for when to stop current playback and play the next note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534E4-B322-326F-254C-A1124FFF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04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716B-91F8-4081-BA6D-1735B58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DEC-712B-4C09-BE70-EE6E4A0B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07595" cy="5029200"/>
          </a:xfrm>
        </p:spPr>
        <p:txBody>
          <a:bodyPr/>
          <a:lstStyle/>
          <a:p>
            <a:r>
              <a:rPr lang="en-US" dirty="0"/>
              <a:t>Generates an analog voltage</a:t>
            </a:r>
          </a:p>
          <a:p>
            <a:endParaRPr lang="en-US" dirty="0"/>
          </a:p>
          <a:p>
            <a:r>
              <a:rPr lang="en-US" dirty="0"/>
              <a:t>DACs are conceptually the inverse of ADCs</a:t>
            </a:r>
          </a:p>
          <a:p>
            <a:pPr lvl="1"/>
            <a:r>
              <a:rPr lang="en-US" dirty="0"/>
              <a:t>Number of bits of resolution choose analog step size</a:t>
            </a:r>
          </a:p>
          <a:p>
            <a:pPr lvl="1"/>
            <a:r>
              <a:rPr lang="en-US" dirty="0"/>
              <a:t>Frequency determines step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0DC7-81EC-4FF0-AAF9-7D57AFD3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E04094-08B6-4513-986F-92DE249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27" y="1404480"/>
            <a:ext cx="6091767" cy="45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role does each play in a DAC?</a:t>
            </a:r>
            <a:br>
              <a:rPr lang="en-US" dirty="0"/>
            </a:br>
            <a:r>
              <a:rPr lang="en-US" dirty="0"/>
              <a:t>Which is more important?</a:t>
            </a:r>
          </a:p>
          <a:p>
            <a:pPr lvl="1"/>
            <a:endParaRPr lang="en-US" b="1" dirty="0"/>
          </a:p>
          <a:p>
            <a:r>
              <a:rPr lang="en-US" dirty="0"/>
              <a:t>High resolution can accurately represent a voltage</a:t>
            </a:r>
          </a:p>
          <a:p>
            <a:endParaRPr lang="en-US" dirty="0"/>
          </a:p>
          <a:p>
            <a:r>
              <a:rPr lang="en-US" dirty="0"/>
              <a:t>High frequency can accurately represent a changing voltage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Need high </a:t>
            </a:r>
            <a:r>
              <a:rPr lang="en-US" i="1" dirty="0"/>
              <a:t>enough</a:t>
            </a:r>
            <a:r>
              <a:rPr lang="en-US" dirty="0"/>
              <a:t> resolution, then as high of frequency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6DC-4062-46CA-B2F2-70EC4C1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resolution is not 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0A4-A916-43F1-8D34-7540BE5E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14411" cy="5029200"/>
          </a:xfrm>
        </p:spPr>
        <p:txBody>
          <a:bodyPr/>
          <a:lstStyle/>
          <a:p>
            <a:r>
              <a:rPr lang="en-US" dirty="0"/>
              <a:t>DAC frequency corresponds to representable signal changes</a:t>
            </a:r>
          </a:p>
          <a:p>
            <a:pPr lvl="1"/>
            <a:r>
              <a:rPr lang="en-US" dirty="0"/>
              <a:t>Rise and fall times</a:t>
            </a:r>
          </a:p>
          <a:p>
            <a:endParaRPr lang="en-US" dirty="0"/>
          </a:p>
          <a:p>
            <a:r>
              <a:rPr lang="en-US" dirty="0"/>
              <a:t>Even an infinite resolution DAC cannot represent a signal if it is not fast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4680-6703-4D8B-B1EC-F524583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CE910F9-6BCF-4EBC-BC02-70FCBD4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969136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504FCCA7-45E8-44A9-8673-CB10D08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3783809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82D3-615F-4342-9029-466DDB951573}"/>
              </a:ext>
            </a:extLst>
          </p:cNvPr>
          <p:cNvCxnSpPr>
            <a:cxnSpLocks/>
          </p:cNvCxnSpPr>
          <p:nvPr/>
        </p:nvCxnSpPr>
        <p:spPr>
          <a:xfrm>
            <a:off x="779063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6F5D-F2E1-4D26-93E7-42ACEDDBDC52}"/>
              </a:ext>
            </a:extLst>
          </p:cNvPr>
          <p:cNvCxnSpPr>
            <a:cxnSpLocks/>
          </p:cNvCxnSpPr>
          <p:nvPr/>
        </p:nvCxnSpPr>
        <p:spPr>
          <a:xfrm>
            <a:off x="805894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051292-D7C7-4161-BC6D-2EF7A5E240F3}"/>
              </a:ext>
            </a:extLst>
          </p:cNvPr>
          <p:cNvCxnSpPr>
            <a:cxnSpLocks/>
          </p:cNvCxnSpPr>
          <p:nvPr/>
        </p:nvCxnSpPr>
        <p:spPr>
          <a:xfrm>
            <a:off x="8329405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11898-CBB6-45DF-BE6F-801757BDC9A4}"/>
              </a:ext>
            </a:extLst>
          </p:cNvPr>
          <p:cNvCxnSpPr>
            <a:cxnSpLocks/>
          </p:cNvCxnSpPr>
          <p:nvPr/>
        </p:nvCxnSpPr>
        <p:spPr>
          <a:xfrm>
            <a:off x="857410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27A669-8725-4D1C-8CBE-550ECDEB0899}"/>
              </a:ext>
            </a:extLst>
          </p:cNvPr>
          <p:cNvCxnSpPr>
            <a:cxnSpLocks/>
          </p:cNvCxnSpPr>
          <p:nvPr/>
        </p:nvCxnSpPr>
        <p:spPr>
          <a:xfrm>
            <a:off x="884241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8809A-93AB-43A6-90C9-3EEB343BACC1}"/>
              </a:ext>
            </a:extLst>
          </p:cNvPr>
          <p:cNvCxnSpPr>
            <a:cxnSpLocks/>
          </p:cNvCxnSpPr>
          <p:nvPr/>
        </p:nvCxnSpPr>
        <p:spPr>
          <a:xfrm>
            <a:off x="911287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B8B18-2107-406F-9611-29AB22FD9813}"/>
              </a:ext>
            </a:extLst>
          </p:cNvPr>
          <p:cNvCxnSpPr>
            <a:cxnSpLocks/>
          </p:cNvCxnSpPr>
          <p:nvPr/>
        </p:nvCxnSpPr>
        <p:spPr>
          <a:xfrm>
            <a:off x="934683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BBC010-7A49-482C-A3E8-C6D873E4A5AD}"/>
              </a:ext>
            </a:extLst>
          </p:cNvPr>
          <p:cNvCxnSpPr>
            <a:cxnSpLocks/>
          </p:cNvCxnSpPr>
          <p:nvPr/>
        </p:nvCxnSpPr>
        <p:spPr>
          <a:xfrm>
            <a:off x="961514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364B19-B6D2-4B47-84B0-D5BA369756E8}"/>
              </a:ext>
            </a:extLst>
          </p:cNvPr>
          <p:cNvCxnSpPr>
            <a:cxnSpLocks/>
          </p:cNvCxnSpPr>
          <p:nvPr/>
        </p:nvCxnSpPr>
        <p:spPr>
          <a:xfrm>
            <a:off x="9885602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C7FB1-00CF-4163-8AF7-00D5DFB2836E}"/>
              </a:ext>
            </a:extLst>
          </p:cNvPr>
          <p:cNvCxnSpPr>
            <a:cxnSpLocks/>
          </p:cNvCxnSpPr>
          <p:nvPr/>
        </p:nvCxnSpPr>
        <p:spPr>
          <a:xfrm>
            <a:off x="1012923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9D790-DE0A-4E5D-A57B-451C683DB4FD}"/>
              </a:ext>
            </a:extLst>
          </p:cNvPr>
          <p:cNvCxnSpPr>
            <a:cxnSpLocks/>
          </p:cNvCxnSpPr>
          <p:nvPr/>
        </p:nvCxnSpPr>
        <p:spPr>
          <a:xfrm>
            <a:off x="1039754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DA680-1A32-4763-9965-80CBDF40CDBA}"/>
              </a:ext>
            </a:extLst>
          </p:cNvPr>
          <p:cNvCxnSpPr>
            <a:cxnSpLocks/>
          </p:cNvCxnSpPr>
          <p:nvPr/>
        </p:nvCxnSpPr>
        <p:spPr>
          <a:xfrm>
            <a:off x="1066800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EE5EC-D73B-4582-B507-EFB45628C78A}"/>
              </a:ext>
            </a:extLst>
          </p:cNvPr>
          <p:cNvCxnSpPr>
            <a:cxnSpLocks/>
          </p:cNvCxnSpPr>
          <p:nvPr/>
        </p:nvCxnSpPr>
        <p:spPr>
          <a:xfrm>
            <a:off x="7656484" y="163561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DFBEE4-BCA4-4947-BDA4-E8675167D99A}"/>
              </a:ext>
            </a:extLst>
          </p:cNvPr>
          <p:cNvCxnSpPr>
            <a:cxnSpLocks/>
          </p:cNvCxnSpPr>
          <p:nvPr/>
        </p:nvCxnSpPr>
        <p:spPr>
          <a:xfrm>
            <a:off x="7924794" y="13630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E4F5-2983-4009-AEF2-B1FB84AF5321}"/>
              </a:ext>
            </a:extLst>
          </p:cNvPr>
          <p:cNvCxnSpPr>
            <a:cxnSpLocks/>
          </p:cNvCxnSpPr>
          <p:nvPr/>
        </p:nvCxnSpPr>
        <p:spPr>
          <a:xfrm>
            <a:off x="8217782" y="222750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C969C0-DAFC-4A6A-B932-936C15B88D68}"/>
              </a:ext>
            </a:extLst>
          </p:cNvPr>
          <p:cNvCxnSpPr>
            <a:cxnSpLocks/>
          </p:cNvCxnSpPr>
          <p:nvPr/>
        </p:nvCxnSpPr>
        <p:spPr>
          <a:xfrm>
            <a:off x="8486092" y="310166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ABAE9-3DFE-4D4A-9586-501B0314BEB0}"/>
              </a:ext>
            </a:extLst>
          </p:cNvPr>
          <p:cNvCxnSpPr>
            <a:cxnSpLocks/>
          </p:cNvCxnSpPr>
          <p:nvPr/>
        </p:nvCxnSpPr>
        <p:spPr>
          <a:xfrm>
            <a:off x="8715765" y="347513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2226F-ADC8-4214-ADBF-AADB184651BD}"/>
              </a:ext>
            </a:extLst>
          </p:cNvPr>
          <p:cNvCxnSpPr>
            <a:cxnSpLocks/>
          </p:cNvCxnSpPr>
          <p:nvPr/>
        </p:nvCxnSpPr>
        <p:spPr>
          <a:xfrm>
            <a:off x="9027005" y="329484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77CC-4541-4B8B-9A54-8D49DA1B78C3}"/>
              </a:ext>
            </a:extLst>
          </p:cNvPr>
          <p:cNvCxnSpPr>
            <a:cxnSpLocks/>
          </p:cNvCxnSpPr>
          <p:nvPr/>
        </p:nvCxnSpPr>
        <p:spPr>
          <a:xfrm>
            <a:off x="9234756" y="2831206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5A994F-788F-4191-8202-F235A2FE3913}"/>
              </a:ext>
            </a:extLst>
          </p:cNvPr>
          <p:cNvCxnSpPr>
            <a:cxnSpLocks/>
          </p:cNvCxnSpPr>
          <p:nvPr/>
        </p:nvCxnSpPr>
        <p:spPr>
          <a:xfrm>
            <a:off x="9503066" y="2481330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47BB0-DAF8-4CB7-AD33-08BEA9169BDE}"/>
              </a:ext>
            </a:extLst>
          </p:cNvPr>
          <p:cNvCxnSpPr>
            <a:cxnSpLocks/>
          </p:cNvCxnSpPr>
          <p:nvPr/>
        </p:nvCxnSpPr>
        <p:spPr>
          <a:xfrm>
            <a:off x="9773523" y="24298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D403-16CE-4345-9DBF-F595AFEA4294}"/>
              </a:ext>
            </a:extLst>
          </p:cNvPr>
          <p:cNvCxnSpPr>
            <a:cxnSpLocks/>
          </p:cNvCxnSpPr>
          <p:nvPr/>
        </p:nvCxnSpPr>
        <p:spPr>
          <a:xfrm>
            <a:off x="9998903" y="267451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12CDB1-F982-425A-92E9-A3651D4B395C}"/>
              </a:ext>
            </a:extLst>
          </p:cNvPr>
          <p:cNvCxnSpPr>
            <a:cxnSpLocks/>
          </p:cNvCxnSpPr>
          <p:nvPr/>
        </p:nvCxnSpPr>
        <p:spPr>
          <a:xfrm>
            <a:off x="10250040" y="299648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F4E1A3-9ADB-4BD7-9BB3-F5D30100D03C}"/>
              </a:ext>
            </a:extLst>
          </p:cNvPr>
          <p:cNvCxnSpPr>
            <a:cxnSpLocks/>
          </p:cNvCxnSpPr>
          <p:nvPr/>
        </p:nvCxnSpPr>
        <p:spPr>
          <a:xfrm>
            <a:off x="10533376" y="312527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7786-0871-4C44-AFA6-DE77E184E3BB}"/>
              </a:ext>
            </a:extLst>
          </p:cNvPr>
          <p:cNvCxnSpPr>
            <a:cxnSpLocks/>
          </p:cNvCxnSpPr>
          <p:nvPr/>
        </p:nvCxnSpPr>
        <p:spPr>
          <a:xfrm>
            <a:off x="8058949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CE5B8-2785-4C6C-B384-6392316C5261}"/>
              </a:ext>
            </a:extLst>
          </p:cNvPr>
          <p:cNvCxnSpPr>
            <a:cxnSpLocks/>
          </p:cNvCxnSpPr>
          <p:nvPr/>
        </p:nvCxnSpPr>
        <p:spPr>
          <a:xfrm>
            <a:off x="857410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554C42-7295-445E-8116-D93812A08A91}"/>
              </a:ext>
            </a:extLst>
          </p:cNvPr>
          <p:cNvCxnSpPr>
            <a:cxnSpLocks/>
          </p:cNvCxnSpPr>
          <p:nvPr/>
        </p:nvCxnSpPr>
        <p:spPr>
          <a:xfrm>
            <a:off x="911287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4E199-6763-487F-951C-5EE39C903334}"/>
              </a:ext>
            </a:extLst>
          </p:cNvPr>
          <p:cNvCxnSpPr>
            <a:cxnSpLocks/>
          </p:cNvCxnSpPr>
          <p:nvPr/>
        </p:nvCxnSpPr>
        <p:spPr>
          <a:xfrm>
            <a:off x="9615146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90183-F1AB-4773-9BD9-F2F654F1499B}"/>
              </a:ext>
            </a:extLst>
          </p:cNvPr>
          <p:cNvCxnSpPr>
            <a:cxnSpLocks/>
          </p:cNvCxnSpPr>
          <p:nvPr/>
        </p:nvCxnSpPr>
        <p:spPr>
          <a:xfrm>
            <a:off x="1012923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9D69ED-CDAE-49B8-81B9-6F4B41F23988}"/>
              </a:ext>
            </a:extLst>
          </p:cNvPr>
          <p:cNvCxnSpPr>
            <a:cxnSpLocks/>
          </p:cNvCxnSpPr>
          <p:nvPr/>
        </p:nvCxnSpPr>
        <p:spPr>
          <a:xfrm>
            <a:off x="1066800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0E66D-B17F-4337-933E-52C73D19F58A}"/>
              </a:ext>
            </a:extLst>
          </p:cNvPr>
          <p:cNvCxnSpPr>
            <a:cxnSpLocks/>
          </p:cNvCxnSpPr>
          <p:nvPr/>
        </p:nvCxnSpPr>
        <p:spPr>
          <a:xfrm>
            <a:off x="7814250" y="420344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D5C25C-19D5-4C91-B611-4F8D2C1D3720}"/>
              </a:ext>
            </a:extLst>
          </p:cNvPr>
          <p:cNvCxnSpPr>
            <a:cxnSpLocks/>
          </p:cNvCxnSpPr>
          <p:nvPr/>
        </p:nvCxnSpPr>
        <p:spPr>
          <a:xfrm>
            <a:off x="8327259" y="588843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4869F4-3979-430D-8E78-0E60BDCCB392}"/>
              </a:ext>
            </a:extLst>
          </p:cNvPr>
          <p:cNvCxnSpPr>
            <a:cxnSpLocks/>
          </p:cNvCxnSpPr>
          <p:nvPr/>
        </p:nvCxnSpPr>
        <p:spPr>
          <a:xfrm>
            <a:off x="8831681" y="615137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BBFF84-1B98-47FF-A6A0-D7104FF644B8}"/>
              </a:ext>
            </a:extLst>
          </p:cNvPr>
          <p:cNvCxnSpPr>
            <a:cxnSpLocks/>
          </p:cNvCxnSpPr>
          <p:nvPr/>
        </p:nvCxnSpPr>
        <p:spPr>
          <a:xfrm>
            <a:off x="9346836" y="5336787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324D10-A55B-4C4A-A491-DDEB260667C3}"/>
              </a:ext>
            </a:extLst>
          </p:cNvPr>
          <p:cNvCxnSpPr>
            <a:cxnSpLocks/>
          </p:cNvCxnSpPr>
          <p:nvPr/>
        </p:nvCxnSpPr>
        <p:spPr>
          <a:xfrm>
            <a:off x="9885602" y="5478454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349E9-1A3C-44BC-BDDD-280C7B44D39F}"/>
              </a:ext>
            </a:extLst>
          </p:cNvPr>
          <p:cNvCxnSpPr>
            <a:cxnSpLocks/>
          </p:cNvCxnSpPr>
          <p:nvPr/>
        </p:nvCxnSpPr>
        <p:spPr>
          <a:xfrm>
            <a:off x="10402904" y="596785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339-5394-44D9-9A7F-404E777C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6359875" cy="685800"/>
          </a:xfrm>
        </p:spPr>
        <p:txBody>
          <a:bodyPr/>
          <a:lstStyle/>
          <a:p>
            <a:r>
              <a:rPr lang="en-US" dirty="0"/>
              <a:t>Low-pass filter smooths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AF0E-7A81-484D-A47D-26467889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3889" cy="5029200"/>
          </a:xfrm>
        </p:spPr>
        <p:txBody>
          <a:bodyPr/>
          <a:lstStyle/>
          <a:p>
            <a:r>
              <a:rPr lang="en-US" dirty="0"/>
              <a:t>Low-pass filter delays changes in voltage and smoothly transitions between them</a:t>
            </a:r>
          </a:p>
          <a:p>
            <a:pPr lvl="1"/>
            <a:r>
              <a:rPr lang="en-US" dirty="0"/>
              <a:t>Low-frequency signals stay</a:t>
            </a:r>
          </a:p>
          <a:p>
            <a:pPr lvl="1"/>
            <a:r>
              <a:rPr lang="en-US" dirty="0"/>
              <a:t>High-frequency are smoothed</a:t>
            </a:r>
          </a:p>
          <a:p>
            <a:pPr lvl="1"/>
            <a:endParaRPr lang="en-US" dirty="0"/>
          </a:p>
          <a:p>
            <a:r>
              <a:rPr lang="en-US" dirty="0"/>
              <a:t>Greatly improves quality of output but must be tuned to the desired signal frequency</a:t>
            </a:r>
          </a:p>
          <a:p>
            <a:pPr lvl="1"/>
            <a:r>
              <a:rPr lang="en-US" dirty="0"/>
              <a:t>Usually not included in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42D0-EF1D-4D5C-87D6-EAA86B1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BiQuadDesigner">
            <a:extLst>
              <a:ext uri="{FF2B5EF4-FFF2-40B4-BE49-F238E27FC236}">
                <a16:creationId xmlns:a16="http://schemas.microsoft.com/office/drawing/2014/main" id="{BE881EBE-FA59-4BB5-BC3B-787341D7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88A1F-21B1-4FCD-A4AE-16B91F04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19319" cy="685800"/>
          </a:xfrm>
        </p:spPr>
        <p:txBody>
          <a:bodyPr/>
          <a:lstStyle/>
          <a:p>
            <a:r>
              <a:rPr lang="en-US" dirty="0"/>
              <a:t>Resistor string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4813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series of voltage dividers and switches to set output voltage</a:t>
            </a:r>
          </a:p>
          <a:p>
            <a:pPr lvl="1"/>
            <a:r>
              <a:rPr lang="en-US" dirty="0"/>
              <a:t>Generates equally spaced voltages that can be selected between</a:t>
            </a:r>
          </a:p>
          <a:p>
            <a:endParaRPr lang="en-US" dirty="0"/>
          </a:p>
          <a:p>
            <a:r>
              <a:rPr lang="en-US" dirty="0"/>
              <a:t>Needs output buffer to provide stable current</a:t>
            </a:r>
          </a:p>
          <a:p>
            <a:endParaRPr lang="en-US" dirty="0"/>
          </a:p>
          <a:p>
            <a:r>
              <a:rPr lang="en-US" dirty="0"/>
              <a:t>Takes a lot of resistors</a:t>
            </a:r>
          </a:p>
          <a:p>
            <a:pPr lvl="1"/>
            <a:r>
              <a:rPr lang="en-US" dirty="0"/>
              <a:t>And resistors take a lot of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8EF6-B4BC-4F9D-9977-23FAAF05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14" y="228599"/>
            <a:ext cx="555348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1657</TotalTime>
  <Words>2031</Words>
  <Application>Microsoft Office PowerPoint</Application>
  <PresentationFormat>Widescreen</PresentationFormat>
  <Paragraphs>389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Tahoma</vt:lpstr>
      <vt:lpstr>Class Slides</vt:lpstr>
      <vt:lpstr>Lecture 10 Analog Output</vt:lpstr>
      <vt:lpstr>Administrivia</vt:lpstr>
      <vt:lpstr>Today’s Goals</vt:lpstr>
      <vt:lpstr>Outline</vt:lpstr>
      <vt:lpstr>Digital-to-Analog Converters</vt:lpstr>
      <vt:lpstr>High resolution versus high frequency</vt:lpstr>
      <vt:lpstr>Infinite resolution is not sufficient</vt:lpstr>
      <vt:lpstr>Low-pass filter smooths output</vt:lpstr>
      <vt:lpstr>Resistor string DAC</vt:lpstr>
      <vt:lpstr>Resistor string example</vt:lpstr>
      <vt:lpstr>Break + DAC applications</vt:lpstr>
      <vt:lpstr>Break + DAC applications</vt:lpstr>
      <vt:lpstr>DACs are not in all microcontrollers</vt:lpstr>
      <vt:lpstr>Outline</vt:lpstr>
      <vt:lpstr>Pulse-Width Modulation</vt:lpstr>
      <vt:lpstr>Analog to PWM example</vt:lpstr>
      <vt:lpstr>PWM to Analog Signal example</vt:lpstr>
      <vt:lpstr>Low-pass approach works here too</vt:lpstr>
      <vt:lpstr>Controlling PWM</vt:lpstr>
      <vt:lpstr>PWM alignment</vt:lpstr>
      <vt:lpstr>Every microcontroller can do PWM</vt:lpstr>
      <vt:lpstr>PWM is an example of encoding data on a signal</vt:lpstr>
      <vt:lpstr>PWM applications</vt:lpstr>
      <vt:lpstr>Controlling LED Matrix brightness</vt:lpstr>
      <vt:lpstr>Break + Open Question</vt:lpstr>
      <vt:lpstr>Break + Open Question</vt:lpstr>
      <vt:lpstr>Outline</vt:lpstr>
      <vt:lpstr>nRF52 PWM – theory of operation</vt:lpstr>
      <vt:lpstr>nRF52 PWM peripheral</vt:lpstr>
      <vt:lpstr>PWM example</vt:lpstr>
      <vt:lpstr>PWM example</vt:lpstr>
      <vt:lpstr>Center-aligned PWM</vt:lpstr>
      <vt:lpstr>Trading speed and accuracy</vt:lpstr>
      <vt:lpstr>DMA with PWM</vt:lpstr>
      <vt:lpstr>Waveform mode</vt:lpstr>
      <vt:lpstr>Other configurations</vt:lpstr>
      <vt:lpstr>nRF SDK PWM driver</vt:lpstr>
      <vt:lpstr>Sequence struct</vt:lpstr>
      <vt:lpstr>Example, playing a note with a square wave</vt:lpstr>
      <vt:lpstr>Playing sine waves instead of square waves</vt:lpstr>
      <vt:lpstr>Steps to playing a note with a sine wave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Analog Output</dc:title>
  <dc:creator>Branden Ghena</dc:creator>
  <cp:lastModifiedBy>Branden Ghena</cp:lastModifiedBy>
  <cp:revision>67</cp:revision>
  <dcterms:created xsi:type="dcterms:W3CDTF">2021-05-02T22:40:32Z</dcterms:created>
  <dcterms:modified xsi:type="dcterms:W3CDTF">2024-10-24T18:18:22Z</dcterms:modified>
</cp:coreProperties>
</file>