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9"/>
  </p:notesMasterIdLst>
  <p:sldIdLst>
    <p:sldId id="256" r:id="rId2"/>
    <p:sldId id="711" r:id="rId3"/>
    <p:sldId id="264" r:id="rId4"/>
    <p:sldId id="348" r:id="rId5"/>
    <p:sldId id="383" r:id="rId6"/>
    <p:sldId id="661" r:id="rId7"/>
    <p:sldId id="666" r:id="rId8"/>
    <p:sldId id="663" r:id="rId9"/>
    <p:sldId id="664" r:id="rId10"/>
    <p:sldId id="667" r:id="rId11"/>
    <p:sldId id="670" r:id="rId12"/>
    <p:sldId id="668" r:id="rId13"/>
    <p:sldId id="674" r:id="rId14"/>
    <p:sldId id="673" r:id="rId15"/>
    <p:sldId id="671" r:id="rId16"/>
    <p:sldId id="704" r:id="rId17"/>
    <p:sldId id="675" r:id="rId18"/>
    <p:sldId id="463" r:id="rId19"/>
    <p:sldId id="468" r:id="rId20"/>
    <p:sldId id="469" r:id="rId21"/>
    <p:sldId id="470" r:id="rId22"/>
    <p:sldId id="676" r:id="rId23"/>
    <p:sldId id="677" r:id="rId24"/>
    <p:sldId id="712" r:id="rId25"/>
    <p:sldId id="713" r:id="rId26"/>
    <p:sldId id="689" r:id="rId27"/>
    <p:sldId id="662" r:id="rId28"/>
    <p:sldId id="684" r:id="rId29"/>
    <p:sldId id="385" r:id="rId30"/>
    <p:sldId id="680" r:id="rId31"/>
    <p:sldId id="681" r:id="rId32"/>
    <p:sldId id="682" r:id="rId33"/>
    <p:sldId id="679" r:id="rId34"/>
    <p:sldId id="685" r:id="rId35"/>
    <p:sldId id="687" r:id="rId36"/>
    <p:sldId id="683" r:id="rId37"/>
    <p:sldId id="686" r:id="rId38"/>
    <p:sldId id="688" r:id="rId39"/>
    <p:sldId id="706" r:id="rId40"/>
    <p:sldId id="703" r:id="rId41"/>
    <p:sldId id="705" r:id="rId42"/>
    <p:sldId id="708" r:id="rId43"/>
    <p:sldId id="709" r:id="rId44"/>
    <p:sldId id="710" r:id="rId45"/>
    <p:sldId id="678" r:id="rId46"/>
    <p:sldId id="690" r:id="rId47"/>
    <p:sldId id="691" r:id="rId48"/>
    <p:sldId id="714" r:id="rId49"/>
    <p:sldId id="387" r:id="rId50"/>
    <p:sldId id="692" r:id="rId51"/>
    <p:sldId id="693" r:id="rId52"/>
    <p:sldId id="694" r:id="rId53"/>
    <p:sldId id="660" r:id="rId54"/>
    <p:sldId id="697" r:id="rId55"/>
    <p:sldId id="388" r:id="rId56"/>
    <p:sldId id="695" r:id="rId57"/>
    <p:sldId id="69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711"/>
            <p14:sldId id="264"/>
          </p14:sldIdLst>
        </p14:section>
        <p14:section name="Wired Communication" id="{B55B8E8C-5EAB-4A1E-A4E9-AE5E896E46FA}">
          <p14:sldIdLst>
            <p14:sldId id="348"/>
            <p14:sldId id="383"/>
            <p14:sldId id="661"/>
            <p14:sldId id="666"/>
            <p14:sldId id="663"/>
            <p14:sldId id="664"/>
            <p14:sldId id="667"/>
            <p14:sldId id="670"/>
            <p14:sldId id="668"/>
            <p14:sldId id="674"/>
            <p14:sldId id="673"/>
            <p14:sldId id="671"/>
            <p14:sldId id="704"/>
            <p14:sldId id="675"/>
            <p14:sldId id="463"/>
            <p14:sldId id="468"/>
            <p14:sldId id="469"/>
            <p14:sldId id="470"/>
            <p14:sldId id="676"/>
            <p14:sldId id="677"/>
            <p14:sldId id="712"/>
            <p14:sldId id="713"/>
          </p14:sldIdLst>
        </p14:section>
        <p14:section name="UART" id="{F8799D89-E801-4E12-9C20-91B1042C793D}">
          <p14:sldIdLst>
            <p14:sldId id="689"/>
            <p14:sldId id="662"/>
            <p14:sldId id="684"/>
            <p14:sldId id="385"/>
            <p14:sldId id="680"/>
            <p14:sldId id="681"/>
            <p14:sldId id="682"/>
            <p14:sldId id="679"/>
            <p14:sldId id="685"/>
            <p14:sldId id="687"/>
            <p14:sldId id="683"/>
            <p14:sldId id="686"/>
            <p14:sldId id="688"/>
            <p14:sldId id="706"/>
            <p14:sldId id="703"/>
            <p14:sldId id="705"/>
            <p14:sldId id="708"/>
            <p14:sldId id="709"/>
            <p14:sldId id="710"/>
            <p14:sldId id="678"/>
          </p14:sldIdLst>
        </p14:section>
        <p14:section name="nRF52 UARTE" id="{74087342-A0A3-43B9-9308-37512F83D1EA}">
          <p14:sldIdLst>
            <p14:sldId id="690"/>
            <p14:sldId id="691"/>
            <p14:sldId id="714"/>
            <p14:sldId id="387"/>
            <p14:sldId id="692"/>
            <p14:sldId id="693"/>
            <p14:sldId id="694"/>
            <p14:sldId id="660"/>
            <p14:sldId id="697"/>
            <p14:sldId id="388"/>
            <p14:sldId id="695"/>
          </p14:sldIdLst>
        </p14:section>
        <p14:section name="Wrapup" id="{29A7F866-9DA9-446B-8359-CE426CB89C7A}">
          <p14:sldIdLst>
            <p14:sldId id="6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ock_recover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elf-clocking_signa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11</a:t>
            </a:r>
            <a:br>
              <a:rPr lang="en-US" dirty="0"/>
            </a:br>
            <a:r>
              <a:rPr lang="en-US" dirty="0"/>
              <a:t>Wired Communication:</a:t>
            </a:r>
            <a:br>
              <a:rPr lang="en-US" dirty="0"/>
            </a:br>
            <a:r>
              <a:rPr lang="en-US" dirty="0"/>
              <a:t>UART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Microcontroller System Design</a:t>
            </a:r>
          </a:p>
          <a:p>
            <a:r>
              <a:rPr lang="en-US" dirty="0"/>
              <a:t>Branden Ghena – Fall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Berkeley), Alanson Sample (Michigan)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DDF7-C579-44CD-8BD9-82B75D0C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versus parallel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076316-DA29-4906-BEAF-F57E3DFD7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488406" cy="5029200"/>
          </a:xfrm>
        </p:spPr>
        <p:txBody>
          <a:bodyPr/>
          <a:lstStyle/>
          <a:p>
            <a:r>
              <a:rPr lang="en-US" dirty="0"/>
              <a:t>Serial</a:t>
            </a:r>
          </a:p>
          <a:p>
            <a:pPr lvl="1"/>
            <a:r>
              <a:rPr lang="en-US" dirty="0"/>
              <a:t>Cheaper to use less wires</a:t>
            </a:r>
          </a:p>
          <a:p>
            <a:pPr lvl="1"/>
            <a:r>
              <a:rPr lang="en-US" dirty="0"/>
              <a:t>Slower to transmit data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RS-232, UART, I2C, USB (2.0)</a:t>
            </a:r>
          </a:p>
          <a:p>
            <a:pPr lvl="1"/>
            <a:endParaRPr lang="en-US" dirty="0"/>
          </a:p>
          <a:p>
            <a:r>
              <a:rPr lang="en-US" dirty="0"/>
              <a:t>Parallel</a:t>
            </a:r>
          </a:p>
          <a:p>
            <a:pPr lvl="1"/>
            <a:r>
              <a:rPr lang="en-US" dirty="0"/>
              <a:t>More expensive for more pins and wires</a:t>
            </a:r>
          </a:p>
          <a:p>
            <a:pPr lvl="1"/>
            <a:r>
              <a:rPr lang="en-US" dirty="0"/>
              <a:t>Faster to transmit data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Internal buses, PCI, USB (3.0)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6738A-B879-4659-8AA1-C97F2CBF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FE5D52-5737-4212-9856-6F2224BE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258" y="2608777"/>
            <a:ext cx="4751231" cy="356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load.wikimedia.org/wikipedia/commons/thumb/8/...">
            <a:extLst>
              <a:ext uri="{FF2B5EF4-FFF2-40B4-BE49-F238E27FC236}">
                <a16:creationId xmlns:a16="http://schemas.microsoft.com/office/drawing/2014/main" id="{616B583D-F0FF-4739-B987-82118CEAC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016" y="328389"/>
            <a:ext cx="2794984" cy="209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6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r>
              <a:rPr lang="en-US" dirty="0"/>
              <a:t>Parallel versus Serial</a:t>
            </a:r>
          </a:p>
          <a:p>
            <a:pPr lvl="1"/>
            <a:endParaRPr lang="en-US" dirty="0"/>
          </a:p>
          <a:p>
            <a:r>
              <a:rPr lang="en-US" b="1" dirty="0"/>
              <a:t>Communication speed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Controlling timing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Network topology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2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3F72-2856-47FE-896B-E7EC8562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Tradeoff: communication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0C82-3DBA-46B9-9E0A-58216C34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Round-trip-time inherently limited by the speed of light</a:t>
            </a:r>
          </a:p>
          <a:p>
            <a:pPr lvl="1"/>
            <a:r>
              <a:rPr lang="en-US" dirty="0"/>
              <a:t>Speed of electricity 50-99% of that</a:t>
            </a:r>
          </a:p>
          <a:p>
            <a:pPr lvl="1"/>
            <a:r>
              <a:rPr lang="en-US" dirty="0"/>
              <a:t>29 cm (11.4 in) = 1 nanosecond</a:t>
            </a:r>
          </a:p>
          <a:p>
            <a:pPr lvl="2"/>
            <a:r>
              <a:rPr lang="en-US" dirty="0"/>
              <a:t>Totally relevant for Gbps speeds within computers</a:t>
            </a:r>
          </a:p>
          <a:p>
            <a:pPr lvl="2"/>
            <a:endParaRPr lang="en-US" dirty="0"/>
          </a:p>
          <a:p>
            <a:r>
              <a:rPr lang="en-US" dirty="0"/>
              <a:t>Also limited by interference</a:t>
            </a:r>
          </a:p>
          <a:p>
            <a:pPr lvl="1"/>
            <a:r>
              <a:rPr lang="en-US" dirty="0"/>
              <a:t>Faster signals are harder to distinguish</a:t>
            </a:r>
          </a:p>
          <a:p>
            <a:pPr lvl="1"/>
            <a:r>
              <a:rPr lang="en-US" dirty="0"/>
              <a:t>More susceptible to interference (matters less for wired comms)</a:t>
            </a:r>
          </a:p>
          <a:p>
            <a:pPr lvl="1"/>
            <a:endParaRPr lang="en-US" dirty="0"/>
          </a:p>
          <a:p>
            <a:r>
              <a:rPr lang="en-US" dirty="0"/>
              <a:t>Limited by whether the other device can keep up</a:t>
            </a:r>
          </a:p>
          <a:p>
            <a:pPr lvl="1"/>
            <a:r>
              <a:rPr lang="en-US" dirty="0"/>
              <a:t>Might need some flow-control signaling to slow down when not ready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1777C-4C62-40CF-ACBA-E0E6E2C8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2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D49B-0A81-487F-B02F-E22779CB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communication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B0DA-6EBD-430E-A4D9-3FAF0335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Internal, low-energy communication</a:t>
            </a:r>
          </a:p>
          <a:p>
            <a:pPr lvl="1"/>
            <a:r>
              <a:rPr lang="en-US" dirty="0"/>
              <a:t>UART, 1-1000 kbps</a:t>
            </a:r>
          </a:p>
          <a:p>
            <a:pPr lvl="1"/>
            <a:r>
              <a:rPr lang="en-US" dirty="0"/>
              <a:t>I2C, 100-400 kbps</a:t>
            </a:r>
          </a:p>
          <a:p>
            <a:pPr lvl="1"/>
            <a:r>
              <a:rPr lang="en-US" dirty="0"/>
              <a:t>SPI, 1-100 Mbps</a:t>
            </a:r>
          </a:p>
          <a:p>
            <a:pPr lvl="1"/>
            <a:endParaRPr lang="en-US" dirty="0"/>
          </a:p>
          <a:p>
            <a:r>
              <a:rPr lang="en-US" dirty="0"/>
              <a:t>External (mostly serial) communication</a:t>
            </a:r>
          </a:p>
          <a:p>
            <a:pPr lvl="1"/>
            <a:r>
              <a:rPr lang="en-US" dirty="0"/>
              <a:t>USB, 1-10000 Mbps</a:t>
            </a:r>
          </a:p>
          <a:p>
            <a:pPr lvl="1"/>
            <a:r>
              <a:rPr lang="en-US" dirty="0"/>
              <a:t>Ethernet, 1-1000 Mbps</a:t>
            </a:r>
          </a:p>
          <a:p>
            <a:pPr lvl="1"/>
            <a:r>
              <a:rPr lang="en-US" dirty="0"/>
              <a:t>HDMI, 4-48 Gbps</a:t>
            </a:r>
          </a:p>
          <a:p>
            <a:pPr lvl="1"/>
            <a:endParaRPr lang="en-US" dirty="0"/>
          </a:p>
          <a:p>
            <a:r>
              <a:rPr lang="en-US" dirty="0"/>
              <a:t>Internal parallel communication</a:t>
            </a:r>
          </a:p>
          <a:p>
            <a:pPr lvl="1"/>
            <a:r>
              <a:rPr lang="en-US" dirty="0"/>
              <a:t>PCI, 8-32 Gbps</a:t>
            </a:r>
          </a:p>
          <a:p>
            <a:pPr lvl="1"/>
            <a:r>
              <a:rPr lang="en-US" dirty="0"/>
              <a:t>RAM, 12-25 Gbps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A033D-5D7F-4335-A151-2AA244D0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74159-AB4B-42AA-9B3E-381307CE74EC}"/>
              </a:ext>
            </a:extLst>
          </p:cNvPr>
          <p:cNvSpPr txBox="1"/>
          <p:nvPr/>
        </p:nvSpPr>
        <p:spPr>
          <a:xfrm>
            <a:off x="7134896" y="1098550"/>
            <a:ext cx="4327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Speeds are always measured in </a:t>
            </a:r>
            <a:r>
              <a:rPr lang="en-US" sz="2400" b="1" dirty="0"/>
              <a:t>bits per second</a:t>
            </a:r>
          </a:p>
        </p:txBody>
      </p:sp>
    </p:spTree>
    <p:extLst>
      <p:ext uri="{BB962C8B-B14F-4D97-AF65-F5344CB8AC3E}">
        <p14:creationId xmlns:p14="http://schemas.microsoft.com/office/powerpoint/2010/main" val="206296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r>
              <a:rPr lang="en-US" dirty="0"/>
              <a:t>Parallel versus Serial</a:t>
            </a:r>
          </a:p>
          <a:p>
            <a:pPr lvl="1"/>
            <a:endParaRPr lang="en-US" dirty="0"/>
          </a:p>
          <a:p>
            <a:r>
              <a:rPr lang="en-US" dirty="0"/>
              <a:t>Communication speed</a:t>
            </a:r>
          </a:p>
          <a:p>
            <a:pPr lvl="1"/>
            <a:r>
              <a:rPr lang="en-US" dirty="0"/>
              <a:t>1000 bps to 10000000000 bps</a:t>
            </a:r>
          </a:p>
          <a:p>
            <a:pPr lvl="1"/>
            <a:endParaRPr lang="en-US" dirty="0"/>
          </a:p>
          <a:p>
            <a:r>
              <a:rPr lang="en-US" b="1" dirty="0"/>
              <a:t>Controlling timing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Network topology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9D33-9A6B-49B2-80A3-7E734871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Tradeoff: controlling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01AE-0743-4E32-8A38-92ED11893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18400" cy="54381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Synchronous communication</a:t>
            </a:r>
          </a:p>
          <a:p>
            <a:pPr lvl="1"/>
            <a:r>
              <a:rPr lang="en-US" dirty="0"/>
              <a:t>Clock signal sent along with data</a:t>
            </a:r>
          </a:p>
          <a:p>
            <a:pPr lvl="1"/>
            <a:r>
              <a:rPr lang="en-US" dirty="0"/>
              <a:t>Data is captured at edge of clock signal (rising or falling)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Advantage: send signals very fast</a:t>
            </a:r>
          </a:p>
          <a:p>
            <a:pPr lvl="1"/>
            <a:r>
              <a:rPr lang="en-US" dirty="0"/>
              <a:t>Disadvantage: extra pin and wire</a:t>
            </a:r>
          </a:p>
          <a:p>
            <a:pPr lvl="1"/>
            <a:endParaRPr lang="en-US" dirty="0"/>
          </a:p>
          <a:p>
            <a:r>
              <a:rPr lang="en-US" dirty="0"/>
              <a:t>Asynchronous communication</a:t>
            </a:r>
          </a:p>
          <a:p>
            <a:pPr lvl="1"/>
            <a:r>
              <a:rPr lang="en-US" dirty="0"/>
              <a:t>Agree upon timing in advance and read data at that rate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Advantage: no need for clock signal</a:t>
            </a:r>
          </a:p>
          <a:p>
            <a:pPr lvl="1"/>
            <a:r>
              <a:rPr lang="en-US" dirty="0"/>
              <a:t>Disadvantage: clock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6B3CD-C175-4A76-A70F-00E99324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3B980F4-3A9A-4FCE-A9BD-452B2D8202DF}"/>
              </a:ext>
            </a:extLst>
          </p:cNvPr>
          <p:cNvGrpSpPr/>
          <p:nvPr/>
        </p:nvGrpSpPr>
        <p:grpSpPr>
          <a:xfrm>
            <a:off x="6597574" y="1240504"/>
            <a:ext cx="4665320" cy="1639113"/>
            <a:chOff x="2368919" y="1532418"/>
            <a:chExt cx="7537739" cy="2648309"/>
          </a:xfrm>
        </p:grpSpPr>
        <p:sp>
          <p:nvSpPr>
            <p:cNvPr id="5" name="Rectangle">
              <a:extLst>
                <a:ext uri="{FF2B5EF4-FFF2-40B4-BE49-F238E27FC236}">
                  <a16:creationId xmlns:a16="http://schemas.microsoft.com/office/drawing/2014/main" id="{0CBC9E8B-62FA-4022-A287-3B1CC75149BB}"/>
                </a:ext>
              </a:extLst>
            </p:cNvPr>
            <p:cNvSpPr/>
            <p:nvPr/>
          </p:nvSpPr>
          <p:spPr>
            <a:xfrm>
              <a:off x="2886343" y="2146130"/>
              <a:ext cx="945227" cy="2034597"/>
            </a:xfrm>
            <a:prstGeom prst="rect">
              <a:avLst/>
            </a:prstGeom>
            <a:solidFill>
              <a:srgbClr val="929292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6" name="Line">
              <a:extLst>
                <a:ext uri="{FF2B5EF4-FFF2-40B4-BE49-F238E27FC236}">
                  <a16:creationId xmlns:a16="http://schemas.microsoft.com/office/drawing/2014/main" id="{49610843-118A-472D-B53D-65813BBBBC61}"/>
                </a:ext>
              </a:extLst>
            </p:cNvPr>
            <p:cNvSpPr/>
            <p:nvPr/>
          </p:nvSpPr>
          <p:spPr>
            <a:xfrm>
              <a:off x="3825847" y="2475871"/>
              <a:ext cx="4765038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7" name="Rectangle">
              <a:extLst>
                <a:ext uri="{FF2B5EF4-FFF2-40B4-BE49-F238E27FC236}">
                  <a16:creationId xmlns:a16="http://schemas.microsoft.com/office/drawing/2014/main" id="{41E3A7B1-768E-4D5F-AF97-E1CC71040AAA}"/>
                </a:ext>
              </a:extLst>
            </p:cNvPr>
            <p:cNvSpPr/>
            <p:nvPr/>
          </p:nvSpPr>
          <p:spPr>
            <a:xfrm>
              <a:off x="8613462" y="2264856"/>
              <a:ext cx="945227" cy="1797145"/>
            </a:xfrm>
            <a:prstGeom prst="rect">
              <a:avLst/>
            </a:prstGeom>
            <a:solidFill>
              <a:srgbClr val="D6D5D5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8" name="DATA">
              <a:extLst>
                <a:ext uri="{FF2B5EF4-FFF2-40B4-BE49-F238E27FC236}">
                  <a16:creationId xmlns:a16="http://schemas.microsoft.com/office/drawing/2014/main" id="{33F27203-AFC5-449D-8566-E6D9036B8CED}"/>
                </a:ext>
              </a:extLst>
            </p:cNvPr>
            <p:cNvSpPr txBox="1"/>
            <p:nvPr/>
          </p:nvSpPr>
          <p:spPr>
            <a:xfrm>
              <a:off x="8655998" y="2257706"/>
              <a:ext cx="847853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DATA</a:t>
              </a:r>
            </a:p>
          </p:txBody>
        </p:sp>
        <p:sp>
          <p:nvSpPr>
            <p:cNvPr id="9" name="CLK">
              <a:extLst>
                <a:ext uri="{FF2B5EF4-FFF2-40B4-BE49-F238E27FC236}">
                  <a16:creationId xmlns:a16="http://schemas.microsoft.com/office/drawing/2014/main" id="{83DE8F0B-164F-4D15-868D-1A5B020681E1}"/>
                </a:ext>
              </a:extLst>
            </p:cNvPr>
            <p:cNvSpPr txBox="1"/>
            <p:nvPr/>
          </p:nvSpPr>
          <p:spPr>
            <a:xfrm>
              <a:off x="8704973" y="3633184"/>
              <a:ext cx="681161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CLK</a:t>
              </a:r>
            </a:p>
          </p:txBody>
        </p:sp>
        <p:sp>
          <p:nvSpPr>
            <p:cNvPr id="10" name="Transmitter">
              <a:extLst>
                <a:ext uri="{FF2B5EF4-FFF2-40B4-BE49-F238E27FC236}">
                  <a16:creationId xmlns:a16="http://schemas.microsoft.com/office/drawing/2014/main" id="{A610E686-14B5-4A52-A5DA-A583931C66B9}"/>
                </a:ext>
              </a:extLst>
            </p:cNvPr>
            <p:cNvSpPr txBox="1"/>
            <p:nvPr/>
          </p:nvSpPr>
          <p:spPr>
            <a:xfrm>
              <a:off x="2368919" y="1532420"/>
              <a:ext cx="1988162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/>
                <a:t>Transmitter</a:t>
              </a:r>
            </a:p>
          </p:txBody>
        </p:sp>
        <p:sp>
          <p:nvSpPr>
            <p:cNvPr id="11" name="Receiver">
              <a:extLst>
                <a:ext uri="{FF2B5EF4-FFF2-40B4-BE49-F238E27FC236}">
                  <a16:creationId xmlns:a16="http://schemas.microsoft.com/office/drawing/2014/main" id="{64F5DAF3-AB51-40D8-98FA-06AB0FF96623}"/>
                </a:ext>
              </a:extLst>
            </p:cNvPr>
            <p:cNvSpPr txBox="1"/>
            <p:nvPr/>
          </p:nvSpPr>
          <p:spPr>
            <a:xfrm>
              <a:off x="8319009" y="1532418"/>
              <a:ext cx="1587649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 dirty="0"/>
                <a:t>Receiver</a:t>
              </a:r>
            </a:p>
          </p:txBody>
        </p:sp>
        <p:sp>
          <p:nvSpPr>
            <p:cNvPr id="12" name="b0">
              <a:extLst>
                <a:ext uri="{FF2B5EF4-FFF2-40B4-BE49-F238E27FC236}">
                  <a16:creationId xmlns:a16="http://schemas.microsoft.com/office/drawing/2014/main" id="{D7CCB50E-0F63-4D5A-8959-B58C0715891C}"/>
                </a:ext>
              </a:extLst>
            </p:cNvPr>
            <p:cNvSpPr/>
            <p:nvPr/>
          </p:nvSpPr>
          <p:spPr>
            <a:xfrm>
              <a:off x="40660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b0</a:t>
              </a:r>
            </a:p>
          </p:txBody>
        </p:sp>
        <p:sp>
          <p:nvSpPr>
            <p:cNvPr id="13" name="b1">
              <a:extLst>
                <a:ext uri="{FF2B5EF4-FFF2-40B4-BE49-F238E27FC236}">
                  <a16:creationId xmlns:a16="http://schemas.microsoft.com/office/drawing/2014/main" id="{0E3CEBC8-B5E6-42F6-97C4-AB4B88690FFF}"/>
                </a:ext>
              </a:extLst>
            </p:cNvPr>
            <p:cNvSpPr/>
            <p:nvPr/>
          </p:nvSpPr>
          <p:spPr>
            <a:xfrm>
              <a:off x="464228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b1</a:t>
              </a:r>
            </a:p>
          </p:txBody>
        </p:sp>
        <p:sp>
          <p:nvSpPr>
            <p:cNvPr id="14" name="b2">
              <a:extLst>
                <a:ext uri="{FF2B5EF4-FFF2-40B4-BE49-F238E27FC236}">
                  <a16:creationId xmlns:a16="http://schemas.microsoft.com/office/drawing/2014/main" id="{937305D2-A725-4712-86E0-F8CB8C970956}"/>
                </a:ext>
              </a:extLst>
            </p:cNvPr>
            <p:cNvSpPr/>
            <p:nvPr/>
          </p:nvSpPr>
          <p:spPr>
            <a:xfrm>
              <a:off x="521854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b2</a:t>
              </a:r>
            </a:p>
          </p:txBody>
        </p:sp>
        <p:sp>
          <p:nvSpPr>
            <p:cNvPr id="15" name="b3">
              <a:extLst>
                <a:ext uri="{FF2B5EF4-FFF2-40B4-BE49-F238E27FC236}">
                  <a16:creationId xmlns:a16="http://schemas.microsoft.com/office/drawing/2014/main" id="{1507CE85-0C3B-4249-883C-B2FED6ECE687}"/>
                </a:ext>
              </a:extLst>
            </p:cNvPr>
            <p:cNvSpPr/>
            <p:nvPr/>
          </p:nvSpPr>
          <p:spPr>
            <a:xfrm>
              <a:off x="579480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b3</a:t>
              </a:r>
            </a:p>
          </p:txBody>
        </p:sp>
        <p:sp>
          <p:nvSpPr>
            <p:cNvPr id="16" name="b4">
              <a:extLst>
                <a:ext uri="{FF2B5EF4-FFF2-40B4-BE49-F238E27FC236}">
                  <a16:creationId xmlns:a16="http://schemas.microsoft.com/office/drawing/2014/main" id="{6F18F1E8-F90A-4315-9332-15E1B3CE6D9A}"/>
                </a:ext>
              </a:extLst>
            </p:cNvPr>
            <p:cNvSpPr/>
            <p:nvPr/>
          </p:nvSpPr>
          <p:spPr>
            <a:xfrm>
              <a:off x="637106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b4</a:t>
              </a:r>
            </a:p>
          </p:txBody>
        </p:sp>
        <p:sp>
          <p:nvSpPr>
            <p:cNvPr id="17" name="b5">
              <a:extLst>
                <a:ext uri="{FF2B5EF4-FFF2-40B4-BE49-F238E27FC236}">
                  <a16:creationId xmlns:a16="http://schemas.microsoft.com/office/drawing/2014/main" id="{0EF284CC-66D3-4E6F-B2FA-14A25636B65C}"/>
                </a:ext>
              </a:extLst>
            </p:cNvPr>
            <p:cNvSpPr/>
            <p:nvPr/>
          </p:nvSpPr>
          <p:spPr>
            <a:xfrm>
              <a:off x="69473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b5</a:t>
              </a:r>
            </a:p>
          </p:txBody>
        </p:sp>
        <p:grpSp>
          <p:nvGrpSpPr>
            <p:cNvPr id="18" name="Group">
              <a:extLst>
                <a:ext uri="{FF2B5EF4-FFF2-40B4-BE49-F238E27FC236}">
                  <a16:creationId xmlns:a16="http://schemas.microsoft.com/office/drawing/2014/main" id="{12B9EFAF-593D-43BD-9C7D-86CE57A629BC}"/>
                </a:ext>
              </a:extLst>
            </p:cNvPr>
            <p:cNvGrpSpPr/>
            <p:nvPr/>
          </p:nvGrpSpPr>
          <p:grpSpPr>
            <a:xfrm>
              <a:off x="3832253" y="3047359"/>
              <a:ext cx="4786706" cy="974186"/>
              <a:chOff x="0" y="0"/>
              <a:chExt cx="9573411" cy="1948371"/>
            </a:xfrm>
          </p:grpSpPr>
          <p:sp>
            <p:nvSpPr>
              <p:cNvPr id="19" name="Line">
                <a:extLst>
                  <a:ext uri="{FF2B5EF4-FFF2-40B4-BE49-F238E27FC236}">
                    <a16:creationId xmlns:a16="http://schemas.microsoft.com/office/drawing/2014/main" id="{BD6F5C4C-2009-4315-A2A3-A1378ACF7C53}"/>
                  </a:ext>
                </a:extLst>
              </p:cNvPr>
              <p:cNvSpPr/>
              <p:nvPr/>
            </p:nvSpPr>
            <p:spPr>
              <a:xfrm>
                <a:off x="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0" name="Line">
                <a:extLst>
                  <a:ext uri="{FF2B5EF4-FFF2-40B4-BE49-F238E27FC236}">
                    <a16:creationId xmlns:a16="http://schemas.microsoft.com/office/drawing/2014/main" id="{11E6E206-6E5D-4EAC-9940-CF4EB1B20AD2}"/>
                  </a:ext>
                </a:extLst>
              </p:cNvPr>
              <p:cNvSpPr/>
              <p:nvPr/>
            </p:nvSpPr>
            <p:spPr>
              <a:xfrm>
                <a:off x="5279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BB21F6F7-3D8A-4836-AEE4-2492E5E387A9}"/>
                  </a:ext>
                </a:extLst>
              </p:cNvPr>
              <p:cNvSpPr/>
              <p:nvPr/>
            </p:nvSpPr>
            <p:spPr>
              <a:xfrm flipH="1">
                <a:off x="50345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291B5772-4D30-42C2-B84E-EAB3E59C73AF}"/>
                  </a:ext>
                </a:extLst>
              </p:cNvPr>
              <p:cNvSpPr/>
              <p:nvPr/>
            </p:nvSpPr>
            <p:spPr>
              <a:xfrm flipH="1">
                <a:off x="111382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7702481B-9BC8-49EE-BF9A-B3F5D9D6795E}"/>
                  </a:ext>
                </a:extLst>
              </p:cNvPr>
              <p:cNvSpPr/>
              <p:nvPr/>
            </p:nvSpPr>
            <p:spPr>
              <a:xfrm>
                <a:off x="1054182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4BA58DCD-68A3-4016-B50E-39606DB26FD7}"/>
                  </a:ext>
                </a:extLst>
              </p:cNvPr>
              <p:cNvSpPr/>
              <p:nvPr/>
            </p:nvSpPr>
            <p:spPr>
              <a:xfrm>
                <a:off x="1669736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0F38E4B6-9FA3-49D4-AED3-6EB417D18F93}"/>
                  </a:ext>
                </a:extLst>
              </p:cNvPr>
              <p:cNvSpPr/>
              <p:nvPr/>
            </p:nvSpPr>
            <p:spPr>
              <a:xfrm flipH="1">
                <a:off x="164528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4D16AE7-CEDC-488E-B1A6-9C0E52A99BE8}"/>
                  </a:ext>
                </a:extLst>
              </p:cNvPr>
              <p:cNvSpPr/>
              <p:nvPr/>
            </p:nvSpPr>
            <p:spPr>
              <a:xfrm>
                <a:off x="22556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96F8FE9C-5D24-4816-8DA8-64D80511BEA8}"/>
                  </a:ext>
                </a:extLst>
              </p:cNvPr>
              <p:cNvSpPr/>
              <p:nvPr/>
            </p:nvSpPr>
            <p:spPr>
              <a:xfrm>
                <a:off x="21960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3E069E7-9F1B-4F57-84F2-6B37323D4AE6}"/>
                  </a:ext>
                </a:extLst>
              </p:cNvPr>
              <p:cNvSpPr/>
              <p:nvPr/>
            </p:nvSpPr>
            <p:spPr>
              <a:xfrm>
                <a:off x="28115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165EC892-DE0C-4EA0-B938-787DF3BF08E4}"/>
                  </a:ext>
                </a:extLst>
              </p:cNvPr>
              <p:cNvSpPr/>
              <p:nvPr/>
            </p:nvSpPr>
            <p:spPr>
              <a:xfrm flipH="1">
                <a:off x="27871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325E965D-4FEF-489B-98C7-780649ED9EBB}"/>
                  </a:ext>
                </a:extLst>
              </p:cNvPr>
              <p:cNvSpPr/>
              <p:nvPr/>
            </p:nvSpPr>
            <p:spPr>
              <a:xfrm>
                <a:off x="339749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067E3933-2FBF-4885-9E7B-5BB3B14241FF}"/>
                  </a:ext>
                </a:extLst>
              </p:cNvPr>
              <p:cNvSpPr/>
              <p:nvPr/>
            </p:nvSpPr>
            <p:spPr>
              <a:xfrm>
                <a:off x="3337848" y="1767795"/>
                <a:ext cx="545089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E0A6DEE4-FE69-46C6-841D-FD3D56230C7A}"/>
                  </a:ext>
                </a:extLst>
              </p:cNvPr>
              <p:cNvSpPr/>
              <p:nvPr/>
            </p:nvSpPr>
            <p:spPr>
              <a:xfrm>
                <a:off x="39534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id="{8D26922C-6205-46FA-83FD-9DF7F65BFCB7}"/>
                  </a:ext>
                </a:extLst>
              </p:cNvPr>
              <p:cNvSpPr/>
              <p:nvPr/>
            </p:nvSpPr>
            <p:spPr>
              <a:xfrm>
                <a:off x="392895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4" name="Line">
                <a:extLst>
                  <a:ext uri="{FF2B5EF4-FFF2-40B4-BE49-F238E27FC236}">
                    <a16:creationId xmlns:a16="http://schemas.microsoft.com/office/drawing/2014/main" id="{6C5ABF5C-6C5C-422C-99AF-148549D5AE09}"/>
                  </a:ext>
                </a:extLst>
              </p:cNvPr>
              <p:cNvSpPr/>
              <p:nvPr/>
            </p:nvSpPr>
            <p:spPr>
              <a:xfrm>
                <a:off x="453932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5" name="Line">
                <a:extLst>
                  <a:ext uri="{FF2B5EF4-FFF2-40B4-BE49-F238E27FC236}">
                    <a16:creationId xmlns:a16="http://schemas.microsoft.com/office/drawing/2014/main" id="{5C4C49A1-9F8F-4F15-859D-E5ADF685EC04}"/>
                  </a:ext>
                </a:extLst>
              </p:cNvPr>
              <p:cNvSpPr/>
              <p:nvPr/>
            </p:nvSpPr>
            <p:spPr>
              <a:xfrm>
                <a:off x="4479681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6" name="Line">
                <a:extLst>
                  <a:ext uri="{FF2B5EF4-FFF2-40B4-BE49-F238E27FC236}">
                    <a16:creationId xmlns:a16="http://schemas.microsoft.com/office/drawing/2014/main" id="{DD4B07D9-BB4A-43E4-A1AA-B81C5E1E4343}"/>
                  </a:ext>
                </a:extLst>
              </p:cNvPr>
              <p:cNvSpPr/>
              <p:nvPr/>
            </p:nvSpPr>
            <p:spPr>
              <a:xfrm>
                <a:off x="5095235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7" name="Line">
                <a:extLst>
                  <a:ext uri="{FF2B5EF4-FFF2-40B4-BE49-F238E27FC236}">
                    <a16:creationId xmlns:a16="http://schemas.microsoft.com/office/drawing/2014/main" id="{C975AA29-E7E9-4C9B-A331-97CA2B7C6DAA}"/>
                  </a:ext>
                </a:extLst>
              </p:cNvPr>
              <p:cNvSpPr/>
              <p:nvPr/>
            </p:nvSpPr>
            <p:spPr>
              <a:xfrm>
                <a:off x="507078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8" name="Line">
                <a:extLst>
                  <a:ext uri="{FF2B5EF4-FFF2-40B4-BE49-F238E27FC236}">
                    <a16:creationId xmlns:a16="http://schemas.microsoft.com/office/drawing/2014/main" id="{439831EA-1F14-42C2-8092-3E0DF20A88C8}"/>
                  </a:ext>
                </a:extLst>
              </p:cNvPr>
              <p:cNvSpPr/>
              <p:nvPr/>
            </p:nvSpPr>
            <p:spPr>
              <a:xfrm>
                <a:off x="56811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9" name="Line">
                <a:extLst>
                  <a:ext uri="{FF2B5EF4-FFF2-40B4-BE49-F238E27FC236}">
                    <a16:creationId xmlns:a16="http://schemas.microsoft.com/office/drawing/2014/main" id="{3DFF6379-8E09-49CB-84E3-8BA6042F5B87}"/>
                  </a:ext>
                </a:extLst>
              </p:cNvPr>
              <p:cNvSpPr/>
              <p:nvPr/>
            </p:nvSpPr>
            <p:spPr>
              <a:xfrm>
                <a:off x="56215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0" name="Line">
                <a:extLst>
                  <a:ext uri="{FF2B5EF4-FFF2-40B4-BE49-F238E27FC236}">
                    <a16:creationId xmlns:a16="http://schemas.microsoft.com/office/drawing/2014/main" id="{47B0E58C-9644-4141-BFFC-C48F14E48B42}"/>
                  </a:ext>
                </a:extLst>
              </p:cNvPr>
              <p:cNvSpPr/>
              <p:nvPr/>
            </p:nvSpPr>
            <p:spPr>
              <a:xfrm>
                <a:off x="62370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id="{EC80722D-23B1-457A-A81A-48E9FE98163E}"/>
                  </a:ext>
                </a:extLst>
              </p:cNvPr>
              <p:cNvSpPr/>
              <p:nvPr/>
            </p:nvSpPr>
            <p:spPr>
              <a:xfrm>
                <a:off x="62126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id="{C0515CAE-13F3-47B0-BDBA-64B111CF99D6}"/>
                  </a:ext>
                </a:extLst>
              </p:cNvPr>
              <p:cNvSpPr/>
              <p:nvPr/>
            </p:nvSpPr>
            <p:spPr>
              <a:xfrm>
                <a:off x="6822992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id="{0859C6FC-483B-4239-B61A-DE724C098D10}"/>
                  </a:ext>
                </a:extLst>
              </p:cNvPr>
              <p:cNvSpPr/>
              <p:nvPr/>
            </p:nvSpPr>
            <p:spPr>
              <a:xfrm>
                <a:off x="6763349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4" name="Line">
                <a:extLst>
                  <a:ext uri="{FF2B5EF4-FFF2-40B4-BE49-F238E27FC236}">
                    <a16:creationId xmlns:a16="http://schemas.microsoft.com/office/drawing/2014/main" id="{5CCBD56B-70E2-4970-9F69-7F6E1E0A7338}"/>
                  </a:ext>
                </a:extLst>
              </p:cNvPr>
              <p:cNvSpPr/>
              <p:nvPr/>
            </p:nvSpPr>
            <p:spPr>
              <a:xfrm>
                <a:off x="7381779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5" name="Line">
                <a:extLst>
                  <a:ext uri="{FF2B5EF4-FFF2-40B4-BE49-F238E27FC236}">
                    <a16:creationId xmlns:a16="http://schemas.microsoft.com/office/drawing/2014/main" id="{3BC0B390-81F6-43F9-90F0-5B58167ABB4D}"/>
                  </a:ext>
                </a:extLst>
              </p:cNvPr>
              <p:cNvSpPr/>
              <p:nvPr/>
            </p:nvSpPr>
            <p:spPr>
              <a:xfrm>
                <a:off x="7357331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6" name="Line">
                <a:extLst>
                  <a:ext uri="{FF2B5EF4-FFF2-40B4-BE49-F238E27FC236}">
                    <a16:creationId xmlns:a16="http://schemas.microsoft.com/office/drawing/2014/main" id="{0DA7EC9D-C2A9-4052-B459-9F1C78DB5BD4}"/>
                  </a:ext>
                </a:extLst>
              </p:cNvPr>
              <p:cNvSpPr/>
              <p:nvPr/>
            </p:nvSpPr>
            <p:spPr>
              <a:xfrm>
                <a:off x="796770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7" name="Line">
                <a:extLst>
                  <a:ext uri="{FF2B5EF4-FFF2-40B4-BE49-F238E27FC236}">
                    <a16:creationId xmlns:a16="http://schemas.microsoft.com/office/drawing/2014/main" id="{40BF8C62-E79F-442F-BC4B-ED4B31F80B99}"/>
                  </a:ext>
                </a:extLst>
              </p:cNvPr>
              <p:cNvSpPr/>
              <p:nvPr/>
            </p:nvSpPr>
            <p:spPr>
              <a:xfrm>
                <a:off x="790806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8" name="Line">
                <a:extLst>
                  <a:ext uri="{FF2B5EF4-FFF2-40B4-BE49-F238E27FC236}">
                    <a16:creationId xmlns:a16="http://schemas.microsoft.com/office/drawing/2014/main" id="{0D038E46-F648-47E1-96D4-ECB113EEE21C}"/>
                  </a:ext>
                </a:extLst>
              </p:cNvPr>
              <p:cNvSpPr/>
              <p:nvPr/>
            </p:nvSpPr>
            <p:spPr>
              <a:xfrm>
                <a:off x="8502043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9" name="Line">
                <a:extLst>
                  <a:ext uri="{FF2B5EF4-FFF2-40B4-BE49-F238E27FC236}">
                    <a16:creationId xmlns:a16="http://schemas.microsoft.com/office/drawing/2014/main" id="{6E1E76B1-F750-4D50-9D8B-AD9329EF2B9C}"/>
                  </a:ext>
                </a:extLst>
              </p:cNvPr>
              <p:cNvSpPr/>
              <p:nvPr/>
            </p:nvSpPr>
            <p:spPr>
              <a:xfrm>
                <a:off x="847759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0" name="Line">
                <a:extLst>
                  <a:ext uri="{FF2B5EF4-FFF2-40B4-BE49-F238E27FC236}">
                    <a16:creationId xmlns:a16="http://schemas.microsoft.com/office/drawing/2014/main" id="{F6BE9D3D-010E-4654-B18D-AEBCC1951A03}"/>
                  </a:ext>
                </a:extLst>
              </p:cNvPr>
              <p:cNvSpPr/>
              <p:nvPr/>
            </p:nvSpPr>
            <p:spPr>
              <a:xfrm>
                <a:off x="908796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1" name="Line">
                <a:extLst>
                  <a:ext uri="{FF2B5EF4-FFF2-40B4-BE49-F238E27FC236}">
                    <a16:creationId xmlns:a16="http://schemas.microsoft.com/office/drawing/2014/main" id="{3D44208A-D4C0-4E8C-A20E-3717994780AF}"/>
                  </a:ext>
                </a:extLst>
              </p:cNvPr>
              <p:cNvSpPr/>
              <p:nvPr/>
            </p:nvSpPr>
            <p:spPr>
              <a:xfrm>
                <a:off x="9028324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</p:grpSp>
        <p:sp>
          <p:nvSpPr>
            <p:cNvPr id="52" name="b7">
              <a:extLst>
                <a:ext uri="{FF2B5EF4-FFF2-40B4-BE49-F238E27FC236}">
                  <a16:creationId xmlns:a16="http://schemas.microsoft.com/office/drawing/2014/main" id="{8D0271F0-F224-465C-91CF-CCB0C03398AD}"/>
                </a:ext>
              </a:extLst>
            </p:cNvPr>
            <p:cNvSpPr/>
            <p:nvPr/>
          </p:nvSpPr>
          <p:spPr>
            <a:xfrm>
              <a:off x="8034631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b7</a:t>
              </a:r>
            </a:p>
          </p:txBody>
        </p:sp>
        <p:sp>
          <p:nvSpPr>
            <p:cNvPr id="53" name="b6">
              <a:extLst>
                <a:ext uri="{FF2B5EF4-FFF2-40B4-BE49-F238E27FC236}">
                  <a16:creationId xmlns:a16="http://schemas.microsoft.com/office/drawing/2014/main" id="{2B250207-CB8B-423E-9A8A-828DFFB6857F}"/>
                </a:ext>
              </a:extLst>
            </p:cNvPr>
            <p:cNvSpPr/>
            <p:nvPr/>
          </p:nvSpPr>
          <p:spPr>
            <a:xfrm>
              <a:off x="752073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b6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D385C35-F6CB-4BDF-88F4-EBAC6EC84B26}"/>
              </a:ext>
            </a:extLst>
          </p:cNvPr>
          <p:cNvGrpSpPr/>
          <p:nvPr/>
        </p:nvGrpSpPr>
        <p:grpSpPr>
          <a:xfrm>
            <a:off x="6717035" y="2999315"/>
            <a:ext cx="4573713" cy="3030931"/>
            <a:chOff x="3935488" y="1432599"/>
            <a:chExt cx="4184027" cy="3834129"/>
          </a:xfrm>
        </p:grpSpPr>
        <p:sp>
          <p:nvSpPr>
            <p:cNvPr id="55" name="Rectangle">
              <a:extLst>
                <a:ext uri="{FF2B5EF4-FFF2-40B4-BE49-F238E27FC236}">
                  <a16:creationId xmlns:a16="http://schemas.microsoft.com/office/drawing/2014/main" id="{737263E4-4028-4D60-B63A-F8A8E40E6A8F}"/>
                </a:ext>
              </a:extLst>
            </p:cNvPr>
            <p:cNvSpPr/>
            <p:nvPr/>
          </p:nvSpPr>
          <p:spPr>
            <a:xfrm>
              <a:off x="4187996" y="2016336"/>
              <a:ext cx="512588" cy="3250392"/>
            </a:xfrm>
            <a:prstGeom prst="rect">
              <a:avLst/>
            </a:prstGeom>
            <a:solidFill>
              <a:srgbClr val="929292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6" name="Line">
              <a:extLst>
                <a:ext uri="{FF2B5EF4-FFF2-40B4-BE49-F238E27FC236}">
                  <a16:creationId xmlns:a16="http://schemas.microsoft.com/office/drawing/2014/main" id="{FD76C455-D569-49C3-B34F-D3C434F83037}"/>
                </a:ext>
              </a:extLst>
            </p:cNvPr>
            <p:cNvSpPr/>
            <p:nvPr/>
          </p:nvSpPr>
          <p:spPr>
            <a:xfrm>
              <a:off x="4686034" y="2242803"/>
              <a:ext cx="2608278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7" name="Line">
              <a:extLst>
                <a:ext uri="{FF2B5EF4-FFF2-40B4-BE49-F238E27FC236}">
                  <a16:creationId xmlns:a16="http://schemas.microsoft.com/office/drawing/2014/main" id="{59A666B5-E938-4B66-AC61-B60882748C82}"/>
                </a:ext>
              </a:extLst>
            </p:cNvPr>
            <p:cNvSpPr/>
            <p:nvPr/>
          </p:nvSpPr>
          <p:spPr>
            <a:xfrm>
              <a:off x="4686033" y="2591512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8" name="Line">
              <a:extLst>
                <a:ext uri="{FF2B5EF4-FFF2-40B4-BE49-F238E27FC236}">
                  <a16:creationId xmlns:a16="http://schemas.microsoft.com/office/drawing/2014/main" id="{987031FF-FC0C-48D1-9248-D64DFFA4CABB}"/>
                </a:ext>
              </a:extLst>
            </p:cNvPr>
            <p:cNvSpPr/>
            <p:nvPr/>
          </p:nvSpPr>
          <p:spPr>
            <a:xfrm>
              <a:off x="4686033" y="2941519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9" name="Line">
              <a:extLst>
                <a:ext uri="{FF2B5EF4-FFF2-40B4-BE49-F238E27FC236}">
                  <a16:creationId xmlns:a16="http://schemas.microsoft.com/office/drawing/2014/main" id="{70C782DE-8D9B-435D-8DAE-4B821B407FE1}"/>
                </a:ext>
              </a:extLst>
            </p:cNvPr>
            <p:cNvSpPr/>
            <p:nvPr/>
          </p:nvSpPr>
          <p:spPr>
            <a:xfrm>
              <a:off x="4686033" y="3291525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0" name="Line">
              <a:extLst>
                <a:ext uri="{FF2B5EF4-FFF2-40B4-BE49-F238E27FC236}">
                  <a16:creationId xmlns:a16="http://schemas.microsoft.com/office/drawing/2014/main" id="{5E35BC90-7FD9-4274-B65B-17B42B54044B}"/>
                </a:ext>
              </a:extLst>
            </p:cNvPr>
            <p:cNvSpPr/>
            <p:nvPr/>
          </p:nvSpPr>
          <p:spPr>
            <a:xfrm>
              <a:off x="4686033" y="3641532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1" name="Line">
              <a:extLst>
                <a:ext uri="{FF2B5EF4-FFF2-40B4-BE49-F238E27FC236}">
                  <a16:creationId xmlns:a16="http://schemas.microsoft.com/office/drawing/2014/main" id="{3B85617D-5767-4109-BA9D-3246BAC880D5}"/>
                </a:ext>
              </a:extLst>
            </p:cNvPr>
            <p:cNvSpPr/>
            <p:nvPr/>
          </p:nvSpPr>
          <p:spPr>
            <a:xfrm>
              <a:off x="4686033" y="3991538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2" name="Line">
              <a:extLst>
                <a:ext uri="{FF2B5EF4-FFF2-40B4-BE49-F238E27FC236}">
                  <a16:creationId xmlns:a16="http://schemas.microsoft.com/office/drawing/2014/main" id="{4A0DD885-D400-4A8F-87BF-8BEF7540FC5E}"/>
                </a:ext>
              </a:extLst>
            </p:cNvPr>
            <p:cNvSpPr/>
            <p:nvPr/>
          </p:nvSpPr>
          <p:spPr>
            <a:xfrm>
              <a:off x="4686033" y="4341545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3" name="Line">
              <a:extLst>
                <a:ext uri="{FF2B5EF4-FFF2-40B4-BE49-F238E27FC236}">
                  <a16:creationId xmlns:a16="http://schemas.microsoft.com/office/drawing/2014/main" id="{1BD3D30B-CE8B-499F-92D4-0E2A9501E812}"/>
                </a:ext>
              </a:extLst>
            </p:cNvPr>
            <p:cNvSpPr/>
            <p:nvPr/>
          </p:nvSpPr>
          <p:spPr>
            <a:xfrm>
              <a:off x="4686033" y="4691551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4" name="Rectangle">
              <a:extLst>
                <a:ext uri="{FF2B5EF4-FFF2-40B4-BE49-F238E27FC236}">
                  <a16:creationId xmlns:a16="http://schemas.microsoft.com/office/drawing/2014/main" id="{32FFAD36-20E8-49FC-93BE-B62D315D2580}"/>
                </a:ext>
              </a:extLst>
            </p:cNvPr>
            <p:cNvSpPr/>
            <p:nvPr/>
          </p:nvSpPr>
          <p:spPr>
            <a:xfrm>
              <a:off x="7294023" y="2016336"/>
              <a:ext cx="574974" cy="3250392"/>
            </a:xfrm>
            <a:prstGeom prst="rect">
              <a:avLst/>
            </a:prstGeom>
            <a:solidFill>
              <a:srgbClr val="D6D5D5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400"/>
            </a:p>
          </p:txBody>
        </p:sp>
        <p:sp>
          <p:nvSpPr>
            <p:cNvPr id="65" name="D0">
              <a:extLst>
                <a:ext uri="{FF2B5EF4-FFF2-40B4-BE49-F238E27FC236}">
                  <a16:creationId xmlns:a16="http://schemas.microsoft.com/office/drawing/2014/main" id="{E4282F9D-FE9E-41B7-9FF6-E29F7C3DFA0A}"/>
                </a:ext>
              </a:extLst>
            </p:cNvPr>
            <p:cNvSpPr txBox="1"/>
            <p:nvPr/>
          </p:nvSpPr>
          <p:spPr>
            <a:xfrm>
              <a:off x="7353319" y="2067976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D0</a:t>
              </a:r>
            </a:p>
          </p:txBody>
        </p:sp>
        <p:sp>
          <p:nvSpPr>
            <p:cNvPr id="66" name="D1">
              <a:extLst>
                <a:ext uri="{FF2B5EF4-FFF2-40B4-BE49-F238E27FC236}">
                  <a16:creationId xmlns:a16="http://schemas.microsoft.com/office/drawing/2014/main" id="{FD416AC2-E467-46FA-A3E3-CD771E15B4B7}"/>
                </a:ext>
              </a:extLst>
            </p:cNvPr>
            <p:cNvSpPr txBox="1"/>
            <p:nvPr/>
          </p:nvSpPr>
          <p:spPr>
            <a:xfrm>
              <a:off x="7353319" y="2416687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D1</a:t>
              </a:r>
            </a:p>
          </p:txBody>
        </p:sp>
        <p:sp>
          <p:nvSpPr>
            <p:cNvPr id="67" name="D2">
              <a:extLst>
                <a:ext uri="{FF2B5EF4-FFF2-40B4-BE49-F238E27FC236}">
                  <a16:creationId xmlns:a16="http://schemas.microsoft.com/office/drawing/2014/main" id="{532983A0-629A-4036-8884-FFF9BDC342F5}"/>
                </a:ext>
              </a:extLst>
            </p:cNvPr>
            <p:cNvSpPr txBox="1"/>
            <p:nvPr/>
          </p:nvSpPr>
          <p:spPr>
            <a:xfrm>
              <a:off x="7353319" y="2766694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D2</a:t>
              </a:r>
            </a:p>
          </p:txBody>
        </p:sp>
        <p:sp>
          <p:nvSpPr>
            <p:cNvPr id="68" name="D3">
              <a:extLst>
                <a:ext uri="{FF2B5EF4-FFF2-40B4-BE49-F238E27FC236}">
                  <a16:creationId xmlns:a16="http://schemas.microsoft.com/office/drawing/2014/main" id="{A7DE6B1D-185E-41A9-949F-D5D4FBE76402}"/>
                </a:ext>
              </a:extLst>
            </p:cNvPr>
            <p:cNvSpPr txBox="1"/>
            <p:nvPr/>
          </p:nvSpPr>
          <p:spPr>
            <a:xfrm>
              <a:off x="7353319" y="3116700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D3</a:t>
              </a:r>
            </a:p>
          </p:txBody>
        </p:sp>
        <p:sp>
          <p:nvSpPr>
            <p:cNvPr id="69" name="D4">
              <a:extLst>
                <a:ext uri="{FF2B5EF4-FFF2-40B4-BE49-F238E27FC236}">
                  <a16:creationId xmlns:a16="http://schemas.microsoft.com/office/drawing/2014/main" id="{740C00FC-4C12-4822-A74D-179F211D59BB}"/>
                </a:ext>
              </a:extLst>
            </p:cNvPr>
            <p:cNvSpPr txBox="1"/>
            <p:nvPr/>
          </p:nvSpPr>
          <p:spPr>
            <a:xfrm>
              <a:off x="7353319" y="3466706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 dirty="0"/>
                <a:t>D4</a:t>
              </a:r>
            </a:p>
          </p:txBody>
        </p:sp>
        <p:sp>
          <p:nvSpPr>
            <p:cNvPr id="70" name="D5">
              <a:extLst>
                <a:ext uri="{FF2B5EF4-FFF2-40B4-BE49-F238E27FC236}">
                  <a16:creationId xmlns:a16="http://schemas.microsoft.com/office/drawing/2014/main" id="{6148EFA7-9501-402A-80D6-542618887559}"/>
                </a:ext>
              </a:extLst>
            </p:cNvPr>
            <p:cNvSpPr txBox="1"/>
            <p:nvPr/>
          </p:nvSpPr>
          <p:spPr>
            <a:xfrm>
              <a:off x="7353319" y="3816713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D5</a:t>
              </a:r>
            </a:p>
          </p:txBody>
        </p:sp>
        <p:sp>
          <p:nvSpPr>
            <p:cNvPr id="71" name="D6">
              <a:extLst>
                <a:ext uri="{FF2B5EF4-FFF2-40B4-BE49-F238E27FC236}">
                  <a16:creationId xmlns:a16="http://schemas.microsoft.com/office/drawing/2014/main" id="{C73D00D8-8536-4103-8C6A-E4EB0DB431E0}"/>
                </a:ext>
              </a:extLst>
            </p:cNvPr>
            <p:cNvSpPr txBox="1"/>
            <p:nvPr/>
          </p:nvSpPr>
          <p:spPr>
            <a:xfrm>
              <a:off x="7353319" y="4166720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D6</a:t>
              </a:r>
            </a:p>
          </p:txBody>
        </p:sp>
        <p:sp>
          <p:nvSpPr>
            <p:cNvPr id="72" name="D7">
              <a:extLst>
                <a:ext uri="{FF2B5EF4-FFF2-40B4-BE49-F238E27FC236}">
                  <a16:creationId xmlns:a16="http://schemas.microsoft.com/office/drawing/2014/main" id="{021C39DE-923F-446E-8519-72B52A99767A}"/>
                </a:ext>
              </a:extLst>
            </p:cNvPr>
            <p:cNvSpPr txBox="1"/>
            <p:nvPr/>
          </p:nvSpPr>
          <p:spPr>
            <a:xfrm>
              <a:off x="7353319" y="4516726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D7</a:t>
              </a:r>
            </a:p>
          </p:txBody>
        </p:sp>
        <p:sp>
          <p:nvSpPr>
            <p:cNvPr id="73" name="CLK">
              <a:extLst>
                <a:ext uri="{FF2B5EF4-FFF2-40B4-BE49-F238E27FC236}">
                  <a16:creationId xmlns:a16="http://schemas.microsoft.com/office/drawing/2014/main" id="{1AB90FAA-77AB-4220-BA3A-747E8E2096B8}"/>
                </a:ext>
              </a:extLst>
            </p:cNvPr>
            <p:cNvSpPr txBox="1"/>
            <p:nvPr/>
          </p:nvSpPr>
          <p:spPr>
            <a:xfrm>
              <a:off x="7266992" y="4866732"/>
              <a:ext cx="512588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solidFill>
                    <a:schemeClr val="accent5">
                      <a:lumOff val="-29866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CLK</a:t>
              </a:r>
            </a:p>
          </p:txBody>
        </p:sp>
        <p:sp>
          <p:nvSpPr>
            <p:cNvPr id="74" name="Transmitter">
              <a:extLst>
                <a:ext uri="{FF2B5EF4-FFF2-40B4-BE49-F238E27FC236}">
                  <a16:creationId xmlns:a16="http://schemas.microsoft.com/office/drawing/2014/main" id="{7D25D160-CA58-46D4-8ED5-B83DF4FAC237}"/>
                </a:ext>
              </a:extLst>
            </p:cNvPr>
            <p:cNvSpPr txBox="1"/>
            <p:nvPr/>
          </p:nvSpPr>
          <p:spPr>
            <a:xfrm>
              <a:off x="3935488" y="1511310"/>
              <a:ext cx="1650960" cy="4619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000" dirty="0"/>
                <a:t>Transmitter</a:t>
              </a:r>
            </a:p>
          </p:txBody>
        </p:sp>
        <p:sp>
          <p:nvSpPr>
            <p:cNvPr id="75" name="Receiver">
              <a:extLst>
                <a:ext uri="{FF2B5EF4-FFF2-40B4-BE49-F238E27FC236}">
                  <a16:creationId xmlns:a16="http://schemas.microsoft.com/office/drawing/2014/main" id="{90D2AEC1-5627-4C53-AEFE-6E41100D970F}"/>
                </a:ext>
              </a:extLst>
            </p:cNvPr>
            <p:cNvSpPr txBox="1"/>
            <p:nvPr/>
          </p:nvSpPr>
          <p:spPr>
            <a:xfrm>
              <a:off x="6999570" y="1432599"/>
              <a:ext cx="1119945" cy="48058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000" dirty="0"/>
                <a:t>Receiver</a:t>
              </a:r>
            </a:p>
          </p:txBody>
        </p:sp>
        <p:grpSp>
          <p:nvGrpSpPr>
            <p:cNvPr id="76" name="Group">
              <a:extLst>
                <a:ext uri="{FF2B5EF4-FFF2-40B4-BE49-F238E27FC236}">
                  <a16:creationId xmlns:a16="http://schemas.microsoft.com/office/drawing/2014/main" id="{467A7C67-1269-455D-8BF6-4E85DB7D1FA5}"/>
                </a:ext>
              </a:extLst>
            </p:cNvPr>
            <p:cNvGrpSpPr/>
            <p:nvPr/>
          </p:nvGrpSpPr>
          <p:grpSpPr>
            <a:xfrm>
              <a:off x="4724349" y="4858931"/>
              <a:ext cx="2531648" cy="223913"/>
              <a:chOff x="0" y="0"/>
              <a:chExt cx="5063293" cy="447824"/>
            </a:xfrm>
          </p:grpSpPr>
          <p:sp>
            <p:nvSpPr>
              <p:cNvPr id="77" name="Line">
                <a:extLst>
                  <a:ext uri="{FF2B5EF4-FFF2-40B4-BE49-F238E27FC236}">
                    <a16:creationId xmlns:a16="http://schemas.microsoft.com/office/drawing/2014/main" id="{CC8FA63A-9252-4CB2-88B2-C84EA60CA20D}"/>
                  </a:ext>
                </a:extLst>
              </p:cNvPr>
              <p:cNvSpPr/>
              <p:nvPr/>
            </p:nvSpPr>
            <p:spPr>
              <a:xfrm>
                <a:off x="0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78" name="Line">
                <a:extLst>
                  <a:ext uri="{FF2B5EF4-FFF2-40B4-BE49-F238E27FC236}">
                    <a16:creationId xmlns:a16="http://schemas.microsoft.com/office/drawing/2014/main" id="{CFAB07B1-8AC9-4FB7-A24E-9F52A330331C}"/>
                  </a:ext>
                </a:extLst>
              </p:cNvPr>
              <p:cNvSpPr/>
              <p:nvPr/>
            </p:nvSpPr>
            <p:spPr>
              <a:xfrm>
                <a:off x="365731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79" name="Line">
                <a:extLst>
                  <a:ext uri="{FF2B5EF4-FFF2-40B4-BE49-F238E27FC236}">
                    <a16:creationId xmlns:a16="http://schemas.microsoft.com/office/drawing/2014/main" id="{EF4C4FB2-8A30-4ED4-9AD9-6CF6CCEBB335}"/>
                  </a:ext>
                </a:extLst>
              </p:cNvPr>
              <p:cNvSpPr/>
              <p:nvPr/>
            </p:nvSpPr>
            <p:spPr>
              <a:xfrm flipH="1">
                <a:off x="348793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0" name="Line">
                <a:extLst>
                  <a:ext uri="{FF2B5EF4-FFF2-40B4-BE49-F238E27FC236}">
                    <a16:creationId xmlns:a16="http://schemas.microsoft.com/office/drawing/2014/main" id="{9C15AEA4-CFD1-4DAD-AAAD-E0B2A198C4F9}"/>
                  </a:ext>
                </a:extLst>
              </p:cNvPr>
              <p:cNvSpPr/>
              <p:nvPr/>
            </p:nvSpPr>
            <p:spPr>
              <a:xfrm flipH="1">
                <a:off x="771660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1" name="Line">
                <a:extLst>
                  <a:ext uri="{FF2B5EF4-FFF2-40B4-BE49-F238E27FC236}">
                    <a16:creationId xmlns:a16="http://schemas.microsoft.com/office/drawing/2014/main" id="{CC53BF91-2B50-42C1-9AEF-EC3AC4403B43}"/>
                  </a:ext>
                </a:extLst>
              </p:cNvPr>
              <p:cNvSpPr/>
              <p:nvPr/>
            </p:nvSpPr>
            <p:spPr>
              <a:xfrm>
                <a:off x="730339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2" name="Line">
                <a:extLst>
                  <a:ext uri="{FF2B5EF4-FFF2-40B4-BE49-F238E27FC236}">
                    <a16:creationId xmlns:a16="http://schemas.microsoft.com/office/drawing/2014/main" id="{D3AB1D2F-C0DF-453B-8EF3-258A2A990F8E}"/>
                  </a:ext>
                </a:extLst>
              </p:cNvPr>
              <p:cNvSpPr/>
              <p:nvPr/>
            </p:nvSpPr>
            <p:spPr>
              <a:xfrm>
                <a:off x="1156795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3" name="Line">
                <a:extLst>
                  <a:ext uri="{FF2B5EF4-FFF2-40B4-BE49-F238E27FC236}">
                    <a16:creationId xmlns:a16="http://schemas.microsoft.com/office/drawing/2014/main" id="{99BF2827-9C50-4988-A413-137DB541ED00}"/>
                  </a:ext>
                </a:extLst>
              </p:cNvPr>
              <p:cNvSpPr/>
              <p:nvPr/>
            </p:nvSpPr>
            <p:spPr>
              <a:xfrm>
                <a:off x="1139857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4" name="Line">
                <a:extLst>
                  <a:ext uri="{FF2B5EF4-FFF2-40B4-BE49-F238E27FC236}">
                    <a16:creationId xmlns:a16="http://schemas.microsoft.com/office/drawing/2014/main" id="{C8791208-4188-4502-81F5-1E161E81B7C9}"/>
                  </a:ext>
                </a:extLst>
              </p:cNvPr>
              <p:cNvSpPr/>
              <p:nvPr/>
            </p:nvSpPr>
            <p:spPr>
              <a:xfrm>
                <a:off x="1562724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5" name="Line">
                <a:extLst>
                  <a:ext uri="{FF2B5EF4-FFF2-40B4-BE49-F238E27FC236}">
                    <a16:creationId xmlns:a16="http://schemas.microsoft.com/office/drawing/2014/main" id="{305F84E9-62F3-4DEA-B1C4-0C782F57C989}"/>
                  </a:ext>
                </a:extLst>
              </p:cNvPr>
              <p:cNvSpPr/>
              <p:nvPr/>
            </p:nvSpPr>
            <p:spPr>
              <a:xfrm>
                <a:off x="1521402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6" name="Line">
                <a:extLst>
                  <a:ext uri="{FF2B5EF4-FFF2-40B4-BE49-F238E27FC236}">
                    <a16:creationId xmlns:a16="http://schemas.microsoft.com/office/drawing/2014/main" id="{412C9E6C-3291-4C26-AE42-0B1275C4221F}"/>
                  </a:ext>
                </a:extLst>
              </p:cNvPr>
              <p:cNvSpPr/>
              <p:nvPr/>
            </p:nvSpPr>
            <p:spPr>
              <a:xfrm>
                <a:off x="1947858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7" name="Line">
                <a:extLst>
                  <a:ext uri="{FF2B5EF4-FFF2-40B4-BE49-F238E27FC236}">
                    <a16:creationId xmlns:a16="http://schemas.microsoft.com/office/drawing/2014/main" id="{D1C5C16D-8A86-402A-B750-CC0AF9B61A05}"/>
                  </a:ext>
                </a:extLst>
              </p:cNvPr>
              <p:cNvSpPr/>
              <p:nvPr/>
            </p:nvSpPr>
            <p:spPr>
              <a:xfrm>
                <a:off x="1930920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8" name="Line">
                <a:extLst>
                  <a:ext uri="{FF2B5EF4-FFF2-40B4-BE49-F238E27FC236}">
                    <a16:creationId xmlns:a16="http://schemas.microsoft.com/office/drawing/2014/main" id="{9C97C488-3DCC-4E0F-ABBA-A2C118B1AA51}"/>
                  </a:ext>
                </a:extLst>
              </p:cNvPr>
              <p:cNvSpPr/>
              <p:nvPr/>
            </p:nvSpPr>
            <p:spPr>
              <a:xfrm>
                <a:off x="2353787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9" name="Line">
                <a:extLst>
                  <a:ext uri="{FF2B5EF4-FFF2-40B4-BE49-F238E27FC236}">
                    <a16:creationId xmlns:a16="http://schemas.microsoft.com/office/drawing/2014/main" id="{49747B74-AE88-480D-A846-0980C52B17EA}"/>
                  </a:ext>
                </a:extLst>
              </p:cNvPr>
              <p:cNvSpPr/>
              <p:nvPr/>
            </p:nvSpPr>
            <p:spPr>
              <a:xfrm>
                <a:off x="2312465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0" name="Line">
                <a:extLst>
                  <a:ext uri="{FF2B5EF4-FFF2-40B4-BE49-F238E27FC236}">
                    <a16:creationId xmlns:a16="http://schemas.microsoft.com/office/drawing/2014/main" id="{C566DAA9-60AA-4F6D-899A-E13BBDAB30BF}"/>
                  </a:ext>
                </a:extLst>
              </p:cNvPr>
              <p:cNvSpPr/>
              <p:nvPr/>
            </p:nvSpPr>
            <p:spPr>
              <a:xfrm>
                <a:off x="2738921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1" name="Line">
                <a:extLst>
                  <a:ext uri="{FF2B5EF4-FFF2-40B4-BE49-F238E27FC236}">
                    <a16:creationId xmlns:a16="http://schemas.microsoft.com/office/drawing/2014/main" id="{00EEB952-5EFA-4DC6-8FC7-7873220A7EB3}"/>
                  </a:ext>
                </a:extLst>
              </p:cNvPr>
              <p:cNvSpPr/>
              <p:nvPr/>
            </p:nvSpPr>
            <p:spPr>
              <a:xfrm>
                <a:off x="2721984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2" name="Line">
                <a:extLst>
                  <a:ext uri="{FF2B5EF4-FFF2-40B4-BE49-F238E27FC236}">
                    <a16:creationId xmlns:a16="http://schemas.microsoft.com/office/drawing/2014/main" id="{B0CA6B15-A3B3-4553-B739-8EDBAD2D8172}"/>
                  </a:ext>
                </a:extLst>
              </p:cNvPr>
              <p:cNvSpPr/>
              <p:nvPr/>
            </p:nvSpPr>
            <p:spPr>
              <a:xfrm>
                <a:off x="3144851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3" name="Line">
                <a:extLst>
                  <a:ext uri="{FF2B5EF4-FFF2-40B4-BE49-F238E27FC236}">
                    <a16:creationId xmlns:a16="http://schemas.microsoft.com/office/drawing/2014/main" id="{0303E7C2-1EEA-4D88-A235-3F1C3EC9ED76}"/>
                  </a:ext>
                </a:extLst>
              </p:cNvPr>
              <p:cNvSpPr/>
              <p:nvPr/>
            </p:nvSpPr>
            <p:spPr>
              <a:xfrm>
                <a:off x="3103529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4" name="Line">
                <a:extLst>
                  <a:ext uri="{FF2B5EF4-FFF2-40B4-BE49-F238E27FC236}">
                    <a16:creationId xmlns:a16="http://schemas.microsoft.com/office/drawing/2014/main" id="{18A45158-D104-4B00-BA19-6CE15E2341CA}"/>
                  </a:ext>
                </a:extLst>
              </p:cNvPr>
              <p:cNvSpPr/>
              <p:nvPr/>
            </p:nvSpPr>
            <p:spPr>
              <a:xfrm>
                <a:off x="3529985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5" name="Line">
                <a:extLst>
                  <a:ext uri="{FF2B5EF4-FFF2-40B4-BE49-F238E27FC236}">
                    <a16:creationId xmlns:a16="http://schemas.microsoft.com/office/drawing/2014/main" id="{151AE895-6A9D-4C22-8BD7-3E29D9AF0DC4}"/>
                  </a:ext>
                </a:extLst>
              </p:cNvPr>
              <p:cNvSpPr/>
              <p:nvPr/>
            </p:nvSpPr>
            <p:spPr>
              <a:xfrm>
                <a:off x="3513048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6" name="Line">
                <a:extLst>
                  <a:ext uri="{FF2B5EF4-FFF2-40B4-BE49-F238E27FC236}">
                    <a16:creationId xmlns:a16="http://schemas.microsoft.com/office/drawing/2014/main" id="{351554E4-860D-47E9-AA16-ADDCE0CA1506}"/>
                  </a:ext>
                </a:extLst>
              </p:cNvPr>
              <p:cNvSpPr/>
              <p:nvPr/>
            </p:nvSpPr>
            <p:spPr>
              <a:xfrm>
                <a:off x="3935914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id="{7E125ABE-8014-45E0-A4A2-B0D9BB511599}"/>
                  </a:ext>
                </a:extLst>
              </p:cNvPr>
              <p:cNvSpPr/>
              <p:nvPr/>
            </p:nvSpPr>
            <p:spPr>
              <a:xfrm>
                <a:off x="3894593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8" name="Line">
                <a:extLst>
                  <a:ext uri="{FF2B5EF4-FFF2-40B4-BE49-F238E27FC236}">
                    <a16:creationId xmlns:a16="http://schemas.microsoft.com/office/drawing/2014/main" id="{0EB670F4-7580-4B6A-A77E-3A48932864CC}"/>
                  </a:ext>
                </a:extLst>
              </p:cNvPr>
              <p:cNvSpPr/>
              <p:nvPr/>
            </p:nvSpPr>
            <p:spPr>
              <a:xfrm>
                <a:off x="4321048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9" name="Line">
                <a:extLst>
                  <a:ext uri="{FF2B5EF4-FFF2-40B4-BE49-F238E27FC236}">
                    <a16:creationId xmlns:a16="http://schemas.microsoft.com/office/drawing/2014/main" id="{90D0EA41-7F2F-4070-930F-3C97697AE28E}"/>
                  </a:ext>
                </a:extLst>
              </p:cNvPr>
              <p:cNvSpPr/>
              <p:nvPr/>
            </p:nvSpPr>
            <p:spPr>
              <a:xfrm>
                <a:off x="4304111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100" name="Line">
                <a:extLst>
                  <a:ext uri="{FF2B5EF4-FFF2-40B4-BE49-F238E27FC236}">
                    <a16:creationId xmlns:a16="http://schemas.microsoft.com/office/drawing/2014/main" id="{0C2D04B5-CB95-44D9-9655-645AFDA54BC1}"/>
                  </a:ext>
                </a:extLst>
              </p:cNvPr>
              <p:cNvSpPr/>
              <p:nvPr/>
            </p:nvSpPr>
            <p:spPr>
              <a:xfrm>
                <a:off x="4726978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101" name="Line">
                <a:extLst>
                  <a:ext uri="{FF2B5EF4-FFF2-40B4-BE49-F238E27FC236}">
                    <a16:creationId xmlns:a16="http://schemas.microsoft.com/office/drawing/2014/main" id="{C9CFD98C-1FCD-46FC-9A7E-0A71FBC51B57}"/>
                  </a:ext>
                </a:extLst>
              </p:cNvPr>
              <p:cNvSpPr/>
              <p:nvPr/>
            </p:nvSpPr>
            <p:spPr>
              <a:xfrm>
                <a:off x="4685656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</p:grpSp>
        <p:sp>
          <p:nvSpPr>
            <p:cNvPr id="102" name="b0">
              <a:extLst>
                <a:ext uri="{FF2B5EF4-FFF2-40B4-BE49-F238E27FC236}">
                  <a16:creationId xmlns:a16="http://schemas.microsoft.com/office/drawing/2014/main" id="{CFD907C3-B3C7-4141-B33E-2539D817A496}"/>
                </a:ext>
              </a:extLst>
            </p:cNvPr>
            <p:cNvSpPr/>
            <p:nvPr/>
          </p:nvSpPr>
          <p:spPr>
            <a:xfrm>
              <a:off x="4841209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3" name="b0">
              <a:extLst>
                <a:ext uri="{FF2B5EF4-FFF2-40B4-BE49-F238E27FC236}">
                  <a16:creationId xmlns:a16="http://schemas.microsoft.com/office/drawing/2014/main" id="{69645DF5-5784-4499-A172-5AB1539762A4}"/>
                </a:ext>
              </a:extLst>
            </p:cNvPr>
            <p:cNvSpPr/>
            <p:nvPr/>
          </p:nvSpPr>
          <p:spPr>
            <a:xfrm>
              <a:off x="5203797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4" name="b0">
              <a:extLst>
                <a:ext uri="{FF2B5EF4-FFF2-40B4-BE49-F238E27FC236}">
                  <a16:creationId xmlns:a16="http://schemas.microsoft.com/office/drawing/2014/main" id="{10D957F5-4CA9-49E5-B51F-2EC898D7F3DD}"/>
                </a:ext>
              </a:extLst>
            </p:cNvPr>
            <p:cNvSpPr/>
            <p:nvPr/>
          </p:nvSpPr>
          <p:spPr>
            <a:xfrm>
              <a:off x="5566386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5" name="b0">
              <a:extLst>
                <a:ext uri="{FF2B5EF4-FFF2-40B4-BE49-F238E27FC236}">
                  <a16:creationId xmlns:a16="http://schemas.microsoft.com/office/drawing/2014/main" id="{907D15A7-3DFA-4C75-B732-99CEFB7E66AD}"/>
                </a:ext>
              </a:extLst>
            </p:cNvPr>
            <p:cNvSpPr/>
            <p:nvPr/>
          </p:nvSpPr>
          <p:spPr>
            <a:xfrm>
              <a:off x="5928975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6" name="b0">
              <a:extLst>
                <a:ext uri="{FF2B5EF4-FFF2-40B4-BE49-F238E27FC236}">
                  <a16:creationId xmlns:a16="http://schemas.microsoft.com/office/drawing/2014/main" id="{56AE5FD5-BB3A-4087-AFD9-A31B884FEA8A}"/>
                </a:ext>
              </a:extLst>
            </p:cNvPr>
            <p:cNvSpPr/>
            <p:nvPr/>
          </p:nvSpPr>
          <p:spPr>
            <a:xfrm>
              <a:off x="6654152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7" name="b0">
              <a:extLst>
                <a:ext uri="{FF2B5EF4-FFF2-40B4-BE49-F238E27FC236}">
                  <a16:creationId xmlns:a16="http://schemas.microsoft.com/office/drawing/2014/main" id="{BE2C724A-C6EC-4498-8918-557CB64F69D3}"/>
                </a:ext>
              </a:extLst>
            </p:cNvPr>
            <p:cNvSpPr/>
            <p:nvPr/>
          </p:nvSpPr>
          <p:spPr>
            <a:xfrm>
              <a:off x="6291563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8" name="b1">
              <a:extLst>
                <a:ext uri="{FF2B5EF4-FFF2-40B4-BE49-F238E27FC236}">
                  <a16:creationId xmlns:a16="http://schemas.microsoft.com/office/drawing/2014/main" id="{138A26CD-A7A8-4D47-A9AA-5E9CF31B596F}"/>
                </a:ext>
              </a:extLst>
            </p:cNvPr>
            <p:cNvSpPr/>
            <p:nvPr/>
          </p:nvSpPr>
          <p:spPr>
            <a:xfrm>
              <a:off x="4841209" y="243491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b1</a:t>
              </a:r>
            </a:p>
          </p:txBody>
        </p:sp>
        <p:sp>
          <p:nvSpPr>
            <p:cNvPr id="109" name="b2">
              <a:extLst>
                <a:ext uri="{FF2B5EF4-FFF2-40B4-BE49-F238E27FC236}">
                  <a16:creationId xmlns:a16="http://schemas.microsoft.com/office/drawing/2014/main" id="{239EDDBA-E437-4640-B23C-77F218ED4478}"/>
                </a:ext>
              </a:extLst>
            </p:cNvPr>
            <p:cNvSpPr/>
            <p:nvPr/>
          </p:nvSpPr>
          <p:spPr>
            <a:xfrm>
              <a:off x="4841209" y="2783625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b2</a:t>
              </a:r>
            </a:p>
          </p:txBody>
        </p:sp>
        <p:sp>
          <p:nvSpPr>
            <p:cNvPr id="110" name="b3">
              <a:extLst>
                <a:ext uri="{FF2B5EF4-FFF2-40B4-BE49-F238E27FC236}">
                  <a16:creationId xmlns:a16="http://schemas.microsoft.com/office/drawing/2014/main" id="{143A05C8-AFBD-40F1-9C87-BC27651F4D98}"/>
                </a:ext>
              </a:extLst>
            </p:cNvPr>
            <p:cNvSpPr/>
            <p:nvPr/>
          </p:nvSpPr>
          <p:spPr>
            <a:xfrm>
              <a:off x="4841209" y="31349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b3</a:t>
              </a:r>
            </a:p>
          </p:txBody>
        </p:sp>
        <p:sp>
          <p:nvSpPr>
            <p:cNvPr id="111" name="b4">
              <a:extLst>
                <a:ext uri="{FF2B5EF4-FFF2-40B4-BE49-F238E27FC236}">
                  <a16:creationId xmlns:a16="http://schemas.microsoft.com/office/drawing/2014/main" id="{2062BC3A-24C0-40F3-93E0-FAEBA57A201A}"/>
                </a:ext>
              </a:extLst>
            </p:cNvPr>
            <p:cNvSpPr/>
            <p:nvPr/>
          </p:nvSpPr>
          <p:spPr>
            <a:xfrm>
              <a:off x="4841209" y="3484935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b4</a:t>
              </a:r>
            </a:p>
          </p:txBody>
        </p:sp>
        <p:sp>
          <p:nvSpPr>
            <p:cNvPr id="112" name="b5">
              <a:extLst>
                <a:ext uri="{FF2B5EF4-FFF2-40B4-BE49-F238E27FC236}">
                  <a16:creationId xmlns:a16="http://schemas.microsoft.com/office/drawing/2014/main" id="{ADA99082-BEAA-4B43-89B2-1310B842E62E}"/>
                </a:ext>
              </a:extLst>
            </p:cNvPr>
            <p:cNvSpPr/>
            <p:nvPr/>
          </p:nvSpPr>
          <p:spPr>
            <a:xfrm>
              <a:off x="4841209" y="3834942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b5</a:t>
              </a:r>
            </a:p>
          </p:txBody>
        </p:sp>
        <p:sp>
          <p:nvSpPr>
            <p:cNvPr id="113" name="b6">
              <a:extLst>
                <a:ext uri="{FF2B5EF4-FFF2-40B4-BE49-F238E27FC236}">
                  <a16:creationId xmlns:a16="http://schemas.microsoft.com/office/drawing/2014/main" id="{587A05E6-E3C0-4E14-A537-B7C872BAFB2C}"/>
                </a:ext>
              </a:extLst>
            </p:cNvPr>
            <p:cNvSpPr/>
            <p:nvPr/>
          </p:nvSpPr>
          <p:spPr>
            <a:xfrm>
              <a:off x="4841209" y="4184948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b6</a:t>
              </a:r>
            </a:p>
          </p:txBody>
        </p:sp>
        <p:sp>
          <p:nvSpPr>
            <p:cNvPr id="114" name="b7">
              <a:extLst>
                <a:ext uri="{FF2B5EF4-FFF2-40B4-BE49-F238E27FC236}">
                  <a16:creationId xmlns:a16="http://schemas.microsoft.com/office/drawing/2014/main" id="{2909AE9C-C445-4A33-A27D-73344557459B}"/>
                </a:ext>
              </a:extLst>
            </p:cNvPr>
            <p:cNvSpPr/>
            <p:nvPr/>
          </p:nvSpPr>
          <p:spPr>
            <a:xfrm>
              <a:off x="4841209" y="4534955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b7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F4B142AC-9F58-CB58-5380-6100CB003295}"/>
              </a:ext>
            </a:extLst>
          </p:cNvPr>
          <p:cNvSpPr txBox="1"/>
          <p:nvPr/>
        </p:nvSpPr>
        <p:spPr>
          <a:xfrm>
            <a:off x="6998770" y="472743"/>
            <a:ext cx="413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Synchronous systems can be Serial (top) or Parallel (bottom)</a:t>
            </a:r>
          </a:p>
        </p:txBody>
      </p:sp>
    </p:spTree>
    <p:extLst>
      <p:ext uri="{BB962C8B-B14F-4D97-AF65-F5344CB8AC3E}">
        <p14:creationId xmlns:p14="http://schemas.microsoft.com/office/powerpoint/2010/main" val="2976597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2FF3-6243-3286-7000-FDD6BAC1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Compromise: combining signals and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95C9-5089-1252-E920-D177E52D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method of recovering the clock from the signal</a:t>
            </a:r>
          </a:p>
          <a:p>
            <a:pPr lvl="1"/>
            <a:r>
              <a:rPr lang="en-US" dirty="0"/>
              <a:t>Either the clock is directly encoded in the signal</a:t>
            </a:r>
          </a:p>
          <a:p>
            <a:pPr lvl="1"/>
            <a:r>
              <a:rPr lang="en-US" dirty="0"/>
              <a:t>Or the signal will have mandatory high/low changes to synchronize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3B780-DCC2-9E2D-5413-DFD4121B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4DAE32-994A-1DC1-4E9F-647051DDC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99"/>
          <a:stretch/>
        </p:blipFill>
        <p:spPr bwMode="auto">
          <a:xfrm>
            <a:off x="852890" y="2579330"/>
            <a:ext cx="7343775" cy="182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E4CAA-1E2A-A276-8DC1-16CCEECCBB22}"/>
              </a:ext>
            </a:extLst>
          </p:cNvPr>
          <p:cNvSpPr txBox="1"/>
          <p:nvPr/>
        </p:nvSpPr>
        <p:spPr>
          <a:xfrm>
            <a:off x="852889" y="5754469"/>
            <a:ext cx="609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3"/>
              </a:rPr>
              <a:t>https://en.wikipedia.org/wiki/Clock_recovery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https://en.wikipedia.org/wiki/Self-clocking_signal</a:t>
            </a:r>
            <a:endParaRPr lang="en-US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E88ECC-4190-EB3D-01E0-A802EBB79F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4"/>
          <a:stretch/>
        </p:blipFill>
        <p:spPr bwMode="auto">
          <a:xfrm>
            <a:off x="852889" y="4404575"/>
            <a:ext cx="7343775" cy="95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664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r>
              <a:rPr lang="en-US" dirty="0"/>
              <a:t>Parallel versus Serial</a:t>
            </a:r>
          </a:p>
          <a:p>
            <a:pPr lvl="1"/>
            <a:endParaRPr lang="en-US" dirty="0"/>
          </a:p>
          <a:p>
            <a:r>
              <a:rPr lang="en-US" dirty="0"/>
              <a:t>Communication speed</a:t>
            </a:r>
          </a:p>
          <a:p>
            <a:pPr lvl="1"/>
            <a:r>
              <a:rPr lang="en-US" dirty="0"/>
              <a:t>1000 bps to 10000000000 bps</a:t>
            </a:r>
          </a:p>
          <a:p>
            <a:pPr lvl="1"/>
            <a:endParaRPr lang="en-US" dirty="0"/>
          </a:p>
          <a:p>
            <a:r>
              <a:rPr lang="en-US" dirty="0"/>
              <a:t>Controlling timing</a:t>
            </a:r>
          </a:p>
          <a:p>
            <a:pPr lvl="1"/>
            <a:r>
              <a:rPr lang="en-US" dirty="0"/>
              <a:t>Synchronous versus Asynchronous</a:t>
            </a:r>
          </a:p>
          <a:p>
            <a:pPr lvl="1"/>
            <a:endParaRPr lang="en-US" dirty="0"/>
          </a:p>
          <a:p>
            <a:r>
              <a:rPr lang="en-US" b="1" dirty="0"/>
              <a:t>Network topology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4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connect: point-to-point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How do we connect computers in a network?</a:t>
            </a:r>
          </a:p>
          <a:p>
            <a:pPr lvl="1"/>
            <a:r>
              <a:rPr lang="en-US" dirty="0"/>
              <a:t>This is a question of “network topology”</a:t>
            </a:r>
          </a:p>
          <a:p>
            <a:pPr lvl="1"/>
            <a:r>
              <a:rPr lang="en-US" dirty="0"/>
              <a:t>Simple option: just connect them directly</a:t>
            </a:r>
          </a:p>
          <a:p>
            <a:pPr lvl="1"/>
            <a:endParaRPr lang="en-US" dirty="0"/>
          </a:p>
          <a:p>
            <a:r>
              <a:rPr lang="en-US" dirty="0"/>
              <a:t>Problem: what if I find a third computer?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4770" y="4639450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845" y="4639450"/>
            <a:ext cx="1716900" cy="17169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4DCBDC-0AFF-4DA0-B8E0-2A869E5CC38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681670" y="5497900"/>
            <a:ext cx="23571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04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connect: bus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Connect everything to one wire in parallel</a:t>
            </a:r>
          </a:p>
          <a:p>
            <a:pPr lvl="1"/>
            <a:r>
              <a:rPr lang="en-US" dirty="0"/>
              <a:t>Actually a “multidrop bus”</a:t>
            </a:r>
          </a:p>
          <a:p>
            <a:pPr lvl="1"/>
            <a:r>
              <a:rPr lang="en-US" dirty="0"/>
              <a:t>Scales pretty well to many computers</a:t>
            </a:r>
          </a:p>
          <a:p>
            <a:pPr lvl="1"/>
            <a:endParaRPr lang="en-US" dirty="0"/>
          </a:p>
          <a:p>
            <a:r>
              <a:rPr lang="en-US" dirty="0"/>
              <a:t>Problem: which computer gets to transmit when?</a:t>
            </a:r>
          </a:p>
          <a:p>
            <a:pPr lvl="1"/>
            <a:r>
              <a:rPr lang="en-US" dirty="0"/>
              <a:t>Simultaneous transmissions conflict</a:t>
            </a:r>
          </a:p>
          <a:p>
            <a:pPr lvl="1"/>
            <a:r>
              <a:rPr lang="en-US" dirty="0"/>
              <a:t>Need a scheme for “arbitration”, deciding who transmits when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770" y="4639450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9307" y="4639450"/>
            <a:ext cx="1716900" cy="17169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4DCBDC-0AFF-4DA0-B8E0-2A869E5CC38F}"/>
              </a:ext>
            </a:extLst>
          </p:cNvPr>
          <p:cNvCxnSpPr>
            <a:cxnSpLocks/>
          </p:cNvCxnSpPr>
          <p:nvPr/>
        </p:nvCxnSpPr>
        <p:spPr>
          <a:xfrm>
            <a:off x="2065470" y="4367600"/>
            <a:ext cx="70531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17DAA01F-E143-477F-948F-7128B93B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233" y="4639450"/>
            <a:ext cx="1716900" cy="17169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</p:cNvCxnSpPr>
          <p:nvPr/>
        </p:nvCxnSpPr>
        <p:spPr>
          <a:xfrm>
            <a:off x="2598870" y="4365791"/>
            <a:ext cx="0" cy="547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</p:cNvCxnSpPr>
          <p:nvPr/>
        </p:nvCxnSpPr>
        <p:spPr>
          <a:xfrm>
            <a:off x="5562005" y="4365791"/>
            <a:ext cx="0" cy="547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F5BB46-3443-40B9-92A8-C5A818B1F293}"/>
              </a:ext>
            </a:extLst>
          </p:cNvPr>
          <p:cNvCxnSpPr>
            <a:cxnSpLocks/>
          </p:cNvCxnSpPr>
          <p:nvPr/>
        </p:nvCxnSpPr>
        <p:spPr>
          <a:xfrm>
            <a:off x="8567870" y="4365791"/>
            <a:ext cx="0" cy="547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6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67AC-662F-1FCF-9294-6AF4BE90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4C21-7C14-74A4-B360-27FE816B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purchasing is ready to go!</a:t>
            </a:r>
          </a:p>
          <a:p>
            <a:pPr lvl="1"/>
            <a:r>
              <a:rPr lang="en-US" dirty="0"/>
              <a:t>Send me requests and I’ll start buying stuff tomorrow</a:t>
            </a:r>
          </a:p>
          <a:p>
            <a:pPr lvl="1"/>
            <a:r>
              <a:rPr lang="en-US" dirty="0"/>
              <a:t>35 days, counting holidays and weekends, until Project Demo Day</a:t>
            </a:r>
          </a:p>
          <a:p>
            <a:pPr lvl="2"/>
            <a:r>
              <a:rPr lang="en-US" dirty="0"/>
              <a:t>Remember that shipping takes a couple days…</a:t>
            </a:r>
          </a:p>
          <a:p>
            <a:endParaRPr lang="en-US" dirty="0"/>
          </a:p>
          <a:p>
            <a:r>
              <a:rPr lang="en-US" dirty="0"/>
              <a:t>Quiz today!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913B7-FC32-696A-29C3-CE0B6EF2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0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connect: ring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Connect everything with point-to-point connections</a:t>
            </a:r>
          </a:p>
          <a:p>
            <a:pPr lvl="1"/>
            <a:r>
              <a:rPr lang="en-US" dirty="0"/>
              <a:t>Connect the last computer back to the first computer</a:t>
            </a:r>
          </a:p>
          <a:p>
            <a:pPr lvl="1"/>
            <a:r>
              <a:rPr lang="en-US" dirty="0"/>
              <a:t>Also known as Daisy-Chain (without the last connection back to the start)</a:t>
            </a:r>
          </a:p>
          <a:p>
            <a:pPr lvl="1"/>
            <a:endParaRPr lang="en-US" dirty="0"/>
          </a:p>
          <a:p>
            <a:r>
              <a:rPr lang="en-US" dirty="0"/>
              <a:t>Problem: what if a computer stops sending?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770" y="4639450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9307" y="4639450"/>
            <a:ext cx="1716900" cy="1716900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17DAA01F-E143-477F-948F-7128B93B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233" y="4639450"/>
            <a:ext cx="1716900" cy="17169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3597133" y="5497900"/>
            <a:ext cx="127263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6586670" y="5497900"/>
            <a:ext cx="127263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0390DE-BD4B-4A2F-B0E1-6DAC82C0CB01}"/>
              </a:ext>
            </a:extLst>
          </p:cNvPr>
          <p:cNvSpPr/>
          <p:nvPr/>
        </p:nvSpPr>
        <p:spPr>
          <a:xfrm>
            <a:off x="1483868" y="5473700"/>
            <a:ext cx="8603811" cy="1015890"/>
          </a:xfrm>
          <a:custGeom>
            <a:avLst/>
            <a:gdLst>
              <a:gd name="connsiteX0" fmla="*/ 8104632 w 8603811"/>
              <a:gd name="connsiteY0" fmla="*/ 12700 h 1015890"/>
              <a:gd name="connsiteX1" fmla="*/ 8587232 w 8603811"/>
              <a:gd name="connsiteY1" fmla="*/ 342900 h 1015890"/>
              <a:gd name="connsiteX2" fmla="*/ 8333232 w 8603811"/>
              <a:gd name="connsiteY2" fmla="*/ 939800 h 1015890"/>
              <a:gd name="connsiteX3" fmla="*/ 6872732 w 8603811"/>
              <a:gd name="connsiteY3" fmla="*/ 1003300 h 1015890"/>
              <a:gd name="connsiteX4" fmla="*/ 3608832 w 8603811"/>
              <a:gd name="connsiteY4" fmla="*/ 1003300 h 1015890"/>
              <a:gd name="connsiteX5" fmla="*/ 751332 w 8603811"/>
              <a:gd name="connsiteY5" fmla="*/ 977900 h 1015890"/>
              <a:gd name="connsiteX6" fmla="*/ 40132 w 8603811"/>
              <a:gd name="connsiteY6" fmla="*/ 584200 h 1015890"/>
              <a:gd name="connsiteX7" fmla="*/ 116332 w 8603811"/>
              <a:gd name="connsiteY7" fmla="*/ 139700 h 1015890"/>
              <a:gd name="connsiteX8" fmla="*/ 344932 w 8603811"/>
              <a:gd name="connsiteY8" fmla="*/ 0 h 101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03811" h="1015890">
                <a:moveTo>
                  <a:pt x="8104632" y="12700"/>
                </a:moveTo>
                <a:cubicBezTo>
                  <a:pt x="8326882" y="100541"/>
                  <a:pt x="8549132" y="188383"/>
                  <a:pt x="8587232" y="342900"/>
                </a:cubicBezTo>
                <a:cubicBezTo>
                  <a:pt x="8625332" y="497417"/>
                  <a:pt x="8618982" y="829733"/>
                  <a:pt x="8333232" y="939800"/>
                </a:cubicBezTo>
                <a:cubicBezTo>
                  <a:pt x="8047482" y="1049867"/>
                  <a:pt x="7660132" y="992717"/>
                  <a:pt x="6872732" y="1003300"/>
                </a:cubicBezTo>
                <a:cubicBezTo>
                  <a:pt x="6085332" y="1013883"/>
                  <a:pt x="3608832" y="1003300"/>
                  <a:pt x="3608832" y="1003300"/>
                </a:cubicBezTo>
                <a:cubicBezTo>
                  <a:pt x="2588599" y="999067"/>
                  <a:pt x="1346115" y="1047750"/>
                  <a:pt x="751332" y="977900"/>
                </a:cubicBezTo>
                <a:cubicBezTo>
                  <a:pt x="156549" y="908050"/>
                  <a:pt x="145965" y="723900"/>
                  <a:pt x="40132" y="584200"/>
                </a:cubicBezTo>
                <a:cubicBezTo>
                  <a:pt x="-65701" y="444500"/>
                  <a:pt x="65532" y="237067"/>
                  <a:pt x="116332" y="139700"/>
                </a:cubicBezTo>
                <a:cubicBezTo>
                  <a:pt x="167132" y="42333"/>
                  <a:pt x="311065" y="21167"/>
                  <a:pt x="344932" y="0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4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connect: star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Connect to a hub with point-to-point connections</a:t>
            </a:r>
          </a:p>
          <a:p>
            <a:pPr lvl="1"/>
            <a:r>
              <a:rPr lang="en-US" dirty="0"/>
              <a:t>Hub connects all computers</a:t>
            </a:r>
          </a:p>
          <a:p>
            <a:pPr lvl="1"/>
            <a:r>
              <a:rPr lang="en-US" dirty="0"/>
              <a:t>Hub is a simple computer with one job: transfer communications between computers</a:t>
            </a:r>
          </a:p>
          <a:p>
            <a:pPr lvl="2"/>
            <a:r>
              <a:rPr lang="en-US" dirty="0"/>
              <a:t>Hopefully more reliable than any of the computers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2270" y="3151141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9307" y="4639450"/>
            <a:ext cx="1716900" cy="1716900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17DAA01F-E143-477F-948F-7128B93B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233" y="4639450"/>
            <a:ext cx="1716900" cy="17169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3597133" y="5497895"/>
            <a:ext cx="1432587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 flipV="1">
            <a:off x="5944120" y="5497895"/>
            <a:ext cx="1915187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58FFA549-C43B-463B-A3B6-BCD73AD91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9720" y="5040695"/>
            <a:ext cx="914400" cy="9144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908867-1957-477E-890E-B12D5C76BC4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486920" y="4343400"/>
            <a:ext cx="0" cy="6972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01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 are often hubs of star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Connect to multiple different sensors</a:t>
            </a:r>
          </a:p>
          <a:p>
            <a:r>
              <a:rPr lang="en-US" dirty="0"/>
              <a:t>Sometimes a few sensors are connected on a bus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</p:cNvCxnSpPr>
          <p:nvPr/>
        </p:nvCxnSpPr>
        <p:spPr>
          <a:xfrm flipH="1">
            <a:off x="3597133" y="5497895"/>
            <a:ext cx="1432587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</p:cNvCxnSpPr>
          <p:nvPr/>
        </p:nvCxnSpPr>
        <p:spPr>
          <a:xfrm flipH="1">
            <a:off x="5944121" y="5497722"/>
            <a:ext cx="1477678" cy="1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908867-1957-477E-890E-B12D5C76BC44}"/>
              </a:ext>
            </a:extLst>
          </p:cNvPr>
          <p:cNvCxnSpPr>
            <a:cxnSpLocks/>
          </p:cNvCxnSpPr>
          <p:nvPr/>
        </p:nvCxnSpPr>
        <p:spPr>
          <a:xfrm flipV="1">
            <a:off x="5486920" y="4343400"/>
            <a:ext cx="0" cy="6972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Tamagotchi Micro:Bit Project">
            <a:extLst>
              <a:ext uri="{FF2B5EF4-FFF2-40B4-BE49-F238E27FC236}">
                <a16:creationId xmlns:a16="http://schemas.microsoft.com/office/drawing/2014/main" id="{A8215512-554A-44A8-AD90-E0F798341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3794" y="4997527"/>
            <a:ext cx="1515376" cy="123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20mm GL20528 Light Sensitive Photoresistor LDR - Prayog India">
            <a:extLst>
              <a:ext uri="{FF2B5EF4-FFF2-40B4-BE49-F238E27FC236}">
                <a16:creationId xmlns:a16="http://schemas.microsoft.com/office/drawing/2014/main" id="{2178E8C6-415B-44A6-A764-24C45206B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66" y="4622372"/>
            <a:ext cx="1515376" cy="16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6DE4B2CC-5BE4-4B0B-AD1A-5B35E0B1F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2270" y="2922541"/>
            <a:ext cx="1716900" cy="17169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1A6E94-1088-4E07-945F-E34C52FE8507}"/>
              </a:ext>
            </a:extLst>
          </p:cNvPr>
          <p:cNvCxnSpPr>
            <a:cxnSpLocks/>
          </p:cNvCxnSpPr>
          <p:nvPr/>
        </p:nvCxnSpPr>
        <p:spPr>
          <a:xfrm>
            <a:off x="7421799" y="3180838"/>
            <a:ext cx="0" cy="25631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9EAA82-7B8A-4A64-89D8-7E22A437CE85}"/>
              </a:ext>
            </a:extLst>
          </p:cNvPr>
          <p:cNvCxnSpPr>
            <a:cxnSpLocks/>
          </p:cNvCxnSpPr>
          <p:nvPr/>
        </p:nvCxnSpPr>
        <p:spPr>
          <a:xfrm flipH="1">
            <a:off x="7421799" y="4968298"/>
            <a:ext cx="1477678" cy="1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BFB712-73FF-44C6-8454-A2D6C5A39D96}"/>
              </a:ext>
            </a:extLst>
          </p:cNvPr>
          <p:cNvCxnSpPr>
            <a:cxnSpLocks/>
          </p:cNvCxnSpPr>
          <p:nvPr/>
        </p:nvCxnSpPr>
        <p:spPr>
          <a:xfrm flipH="1">
            <a:off x="7421799" y="3645528"/>
            <a:ext cx="1477678" cy="1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Maxim Integrated MAX14002AAP+, 1 Power Switch IC 20-Pin, SSOP | RS  Components">
            <a:extLst>
              <a:ext uri="{FF2B5EF4-FFF2-40B4-BE49-F238E27FC236}">
                <a16:creationId xmlns:a16="http://schemas.microsoft.com/office/drawing/2014/main" id="{EAEE037C-AAF2-43CC-8CED-E0E53657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332" y="4451042"/>
            <a:ext cx="1466170" cy="8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Maxim Integrated MAX14002AAP+, 1 Power Switch IC 20-Pin, SSOP | RS  Components">
            <a:extLst>
              <a:ext uri="{FF2B5EF4-FFF2-40B4-BE49-F238E27FC236}">
                <a16:creationId xmlns:a16="http://schemas.microsoft.com/office/drawing/2014/main" id="{F79A6BB0-E183-4322-B398-01E5B46C4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048" y="3180838"/>
            <a:ext cx="1466170" cy="8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988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r>
              <a:rPr lang="en-US" dirty="0"/>
              <a:t>Parallel versus Serial</a:t>
            </a:r>
          </a:p>
          <a:p>
            <a:pPr lvl="1"/>
            <a:endParaRPr lang="en-US" dirty="0"/>
          </a:p>
          <a:p>
            <a:r>
              <a:rPr lang="en-US" dirty="0"/>
              <a:t>Communication speed</a:t>
            </a:r>
          </a:p>
          <a:p>
            <a:pPr lvl="1"/>
            <a:r>
              <a:rPr lang="en-US" dirty="0"/>
              <a:t>1000 bps to 10000000000 bps</a:t>
            </a:r>
          </a:p>
          <a:p>
            <a:pPr lvl="1"/>
            <a:endParaRPr lang="en-US" dirty="0"/>
          </a:p>
          <a:p>
            <a:r>
              <a:rPr lang="en-US" dirty="0"/>
              <a:t>Controlling timing</a:t>
            </a:r>
          </a:p>
          <a:p>
            <a:pPr lvl="1"/>
            <a:r>
              <a:rPr lang="en-US" dirty="0"/>
              <a:t>Synchronous versus Asynchronous</a:t>
            </a:r>
          </a:p>
          <a:p>
            <a:pPr lvl="1"/>
            <a:endParaRPr lang="en-US" dirty="0"/>
          </a:p>
          <a:p>
            <a:r>
              <a:rPr lang="en-US" dirty="0"/>
              <a:t>Network topology</a:t>
            </a:r>
          </a:p>
          <a:p>
            <a:pPr lvl="1"/>
            <a:r>
              <a:rPr lang="en-US" dirty="0"/>
              <a:t>Point-to-Point, Bus, Ring, Star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24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274A-D73F-ABD8-1F2A-F8321A65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5F9F-06EA-4F31-5CA3-165F296F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network topology is </a:t>
            </a:r>
            <a:r>
              <a:rPr lang="en-US" dirty="0" err="1"/>
              <a:t>WiFi</a:t>
            </a:r>
            <a:r>
              <a:rPr lang="en-US" dirty="0"/>
              <a:t>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Point-to-Point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Shared Bus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Ring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Star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F16E-AE76-0170-EEC7-43A758E1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22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274A-D73F-ABD8-1F2A-F8321A65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5F9F-06EA-4F31-5CA3-165F296F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network topology is </a:t>
            </a:r>
            <a:r>
              <a:rPr lang="en-US" dirty="0" err="1"/>
              <a:t>WiFi</a:t>
            </a:r>
            <a:r>
              <a:rPr lang="en-US" dirty="0"/>
              <a:t>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trike="sngStrike" dirty="0"/>
              <a:t>Point-to-Point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Shared Bus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trike="sngStrike" dirty="0"/>
              <a:t>Ring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trike="sngStrike" dirty="0"/>
              <a:t>Star</a:t>
            </a:r>
            <a:r>
              <a:rPr lang="en-US" dirty="0"/>
              <a:t> (but close)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Any wireless device can hear any other wireless device (in range)</a:t>
            </a:r>
          </a:p>
          <a:p>
            <a:pPr lvl="1"/>
            <a:r>
              <a:rPr lang="en-US" dirty="0"/>
              <a:t>BUT, it tries to emulate a Star topology, where each device only talks to the router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F16E-AE76-0170-EEC7-43A758E1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28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Wired Communication</a:t>
            </a:r>
          </a:p>
          <a:p>
            <a:endParaRPr lang="en-US" dirty="0"/>
          </a:p>
          <a:p>
            <a:r>
              <a:rPr lang="en-US" b="1" dirty="0"/>
              <a:t>UART</a:t>
            </a:r>
          </a:p>
          <a:p>
            <a:endParaRPr lang="en-US" dirty="0"/>
          </a:p>
          <a:p>
            <a:r>
              <a:rPr lang="en-US" dirty="0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98812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3733-8B31-4197-B52E-C916EE69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90327-406D-4451-A8AA-C68468723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Universal Asynchronous Receiver Transmitter</a:t>
            </a:r>
          </a:p>
          <a:p>
            <a:pPr lvl="1"/>
            <a:r>
              <a:rPr lang="en-US" dirty="0"/>
              <a:t>Serial communication between two devices</a:t>
            </a:r>
          </a:p>
          <a:p>
            <a:pPr lvl="1"/>
            <a:r>
              <a:rPr lang="en-US" dirty="0"/>
              <a:t>Two wires: transmit and receive</a:t>
            </a:r>
          </a:p>
          <a:p>
            <a:pPr lvl="1"/>
            <a:r>
              <a:rPr lang="en-US" dirty="0"/>
              <a:t>Simple to implement and very common on microcontrollers</a:t>
            </a:r>
          </a:p>
          <a:p>
            <a:endParaRPr lang="en-US" dirty="0"/>
          </a:p>
          <a:p>
            <a:r>
              <a:rPr lang="en-US" dirty="0"/>
              <a:t>Tradeoff choices: Serial, Low speed, Asynchronous, Point-to-Point</a:t>
            </a:r>
          </a:p>
          <a:p>
            <a:endParaRPr lang="en-US" dirty="0"/>
          </a:p>
          <a:p>
            <a:r>
              <a:rPr lang="en-US" dirty="0"/>
              <a:t>Most frequently used to send text data between devices</a:t>
            </a:r>
          </a:p>
          <a:p>
            <a:pPr lvl="1"/>
            <a:r>
              <a:rPr lang="en-US" dirty="0"/>
              <a:t>Microcontroller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output</a:t>
            </a:r>
          </a:p>
          <a:p>
            <a:pPr lvl="1"/>
            <a:r>
              <a:rPr lang="en-US" dirty="0"/>
              <a:t>GPS to microcontroller</a:t>
            </a:r>
          </a:p>
          <a:p>
            <a:pPr lvl="1"/>
            <a:r>
              <a:rPr lang="en-US" dirty="0"/>
              <a:t>Radio AT commands to/from microcontroller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07136-26B0-4A16-8C91-243C4014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66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91EB-225C-4171-BD94-F928F459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UART: chip-to-chip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FED5-FEDD-42A5-AF5D-7A1CD849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implemented as a two-wire interface</a:t>
            </a:r>
          </a:p>
          <a:p>
            <a:pPr lvl="1"/>
            <a:r>
              <a:rPr lang="en-US" dirty="0"/>
              <a:t>TXD: Transmits data</a:t>
            </a:r>
          </a:p>
          <a:p>
            <a:pPr lvl="1"/>
            <a:r>
              <a:rPr lang="en-US" dirty="0"/>
              <a:t>RXD: Receives data</a:t>
            </a:r>
          </a:p>
          <a:p>
            <a:pPr lvl="1"/>
            <a:r>
              <a:rPr lang="en-US" dirty="0"/>
              <a:t>Optionally two additional pins for flow control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clock signal! Asynchronous</a:t>
            </a:r>
          </a:p>
          <a:p>
            <a:pPr lvl="1"/>
            <a:endParaRPr lang="en-US" dirty="0"/>
          </a:p>
          <a:p>
            <a:r>
              <a:rPr lang="en-US" dirty="0"/>
              <a:t>Note: TX connects to RX</a:t>
            </a:r>
            <a:br>
              <a:rPr lang="en-US" dirty="0"/>
            </a:br>
            <a:r>
              <a:rPr lang="en-US" dirty="0"/>
              <a:t>(you’ll always get this</a:t>
            </a:r>
            <a:br>
              <a:rPr lang="en-US" dirty="0"/>
            </a:br>
            <a:r>
              <a:rPr lang="en-US" dirty="0"/>
              <a:t>wrong on the first try)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F8B3D-3DBC-4AF5-A765-FFD3AB4B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1E420-62FA-4591-AEAA-89DFF56C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760" y="3816545"/>
            <a:ext cx="5587540" cy="22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78E9C-CB49-4CA3-8667-3AAE45DB9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8" y="216464"/>
            <a:ext cx="12093262" cy="65050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AEED67-36D2-4435-B677-E87342042718}"/>
              </a:ext>
            </a:extLst>
          </p:cNvPr>
          <p:cNvSpPr/>
          <p:nvPr/>
        </p:nvSpPr>
        <p:spPr>
          <a:xfrm>
            <a:off x="7624293" y="6065949"/>
            <a:ext cx="1017431" cy="553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6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tradeoffs in wired communication</a:t>
            </a:r>
          </a:p>
          <a:p>
            <a:pPr lvl="1"/>
            <a:r>
              <a:rPr lang="en-US" dirty="0"/>
              <a:t>Signals, Speed, Timing, Topology</a:t>
            </a:r>
          </a:p>
          <a:p>
            <a:pPr lvl="1"/>
            <a:endParaRPr lang="en-US" dirty="0"/>
          </a:p>
          <a:p>
            <a:r>
              <a:rPr lang="en-US" dirty="0"/>
              <a:t>Describe wired serial communication protocol: UART</a:t>
            </a:r>
          </a:p>
          <a:p>
            <a:endParaRPr lang="en-US" dirty="0"/>
          </a:p>
          <a:p>
            <a:r>
              <a:rPr lang="en-US" dirty="0"/>
              <a:t>Discuss nRF52 implementation of UART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AEFCC3-C898-46D8-81A8-DA343E5D8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67" y="1143000"/>
            <a:ext cx="10960928" cy="4304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8E202D-53AB-4619-89FA-0B95D77C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 - DB9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E00C-2707-48EB-B24F-6C250CB9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061396"/>
            <a:ext cx="6707605" cy="11108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Common pattern in cables</a:t>
            </a:r>
          </a:p>
          <a:p>
            <a:pPr lvl="1"/>
            <a:r>
              <a:rPr lang="en-US" dirty="0"/>
              <a:t>Ground (must be common), often VCC, Tx, RX</a:t>
            </a:r>
          </a:p>
          <a:p>
            <a:pPr lvl="1"/>
            <a:r>
              <a:rPr lang="en-US" dirty="0"/>
              <a:t>Plus extra wires for signaling metadata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8CFE2-A4C7-4A3A-BC83-27217305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31C62A-39A4-443A-94DA-35FEF58D1052}"/>
              </a:ext>
            </a:extLst>
          </p:cNvPr>
          <p:cNvSpPr txBox="1">
            <a:spLocks/>
          </p:cNvSpPr>
          <p:nvPr/>
        </p:nvSpPr>
        <p:spPr>
          <a:xfrm>
            <a:off x="7315200" y="5061395"/>
            <a:ext cx="4494727" cy="1294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Signal voltage not compatible with modern microcontrollers!</a:t>
            </a:r>
          </a:p>
          <a:p>
            <a:pPr lvl="1"/>
            <a:r>
              <a:rPr lang="en-US" sz="2200" dirty="0"/>
              <a:t>Up to +/- 15 volts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29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58F4-A982-42C9-8812-7F55ED50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2D2A-D23C-476F-8C51-BDD2482C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908684"/>
            <a:ext cx="10972800" cy="2263515"/>
          </a:xfrm>
        </p:spPr>
        <p:txBody>
          <a:bodyPr/>
          <a:lstStyle/>
          <a:p>
            <a:r>
              <a:rPr lang="en-US" dirty="0"/>
              <a:t>Signal is high by default</a:t>
            </a:r>
          </a:p>
          <a:p>
            <a:r>
              <a:rPr lang="en-US" dirty="0"/>
              <a:t>Goes low to trigger Start</a:t>
            </a:r>
          </a:p>
          <a:p>
            <a:r>
              <a:rPr lang="en-US" dirty="0"/>
              <a:t>Send each data bit (high=1, low=0), plus optionally parity bit</a:t>
            </a:r>
          </a:p>
          <a:p>
            <a:r>
              <a:rPr lang="en-US" dirty="0"/>
              <a:t>Goes high to trigger Stop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EEBDD-0BBC-4F17-AEBB-3EB41D9B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FAE8D-DCA8-4827-B508-57814AF22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10972799" cy="27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58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A160E-7245-47D9-8FB7-F30AC289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example, transmitting 0x32 and 0x3C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AE4D6-60C5-417B-A083-F4EDB19C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122BF-56E3-40EF-9CB5-2DD9B81D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21" y="926997"/>
            <a:ext cx="9800946" cy="579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00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19AB-4D71-4448-AA66-B8A5269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baud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6961-1553-4D13-B05E-ECD8CECB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758343" cy="5029200"/>
          </a:xfrm>
        </p:spPr>
        <p:txBody>
          <a:bodyPr>
            <a:normAutofit/>
          </a:bodyPr>
          <a:lstStyle/>
          <a:p>
            <a:r>
              <a:rPr lang="en-US" sz="2400" dirty="0"/>
              <a:t>Baud rate is a measure of “symbols per second”</a:t>
            </a:r>
          </a:p>
          <a:p>
            <a:pPr lvl="1"/>
            <a:r>
              <a:rPr lang="en-US" sz="2000" dirty="0"/>
              <a:t>Typically 1 bit per symbol, but not always</a:t>
            </a:r>
          </a:p>
          <a:p>
            <a:pPr lvl="1"/>
            <a:r>
              <a:rPr lang="en-US" sz="2000" dirty="0"/>
              <a:t>UART is 1 bit per symbol,</a:t>
            </a:r>
            <a:br>
              <a:rPr lang="en-US" sz="2000" dirty="0"/>
            </a:br>
            <a:r>
              <a:rPr lang="en-US" sz="2000" dirty="0"/>
              <a:t>but 8 </a:t>
            </a:r>
            <a:r>
              <a:rPr lang="en-US" sz="2000" i="1" dirty="0"/>
              <a:t>data bits </a:t>
            </a:r>
            <a:r>
              <a:rPr lang="en-US" sz="2000" dirty="0"/>
              <a:t>per 10/11 symbols</a:t>
            </a:r>
          </a:p>
          <a:p>
            <a:pPr lvl="1"/>
            <a:endParaRPr lang="en-US" sz="2000" dirty="0"/>
          </a:p>
          <a:p>
            <a:r>
              <a:rPr lang="en-US" sz="2400" dirty="0"/>
              <a:t>Any baud rate is possible</a:t>
            </a:r>
          </a:p>
          <a:p>
            <a:pPr lvl="1"/>
            <a:r>
              <a:rPr lang="en-US" sz="2000" dirty="0"/>
              <a:t>But there are a handful of normal configurations</a:t>
            </a:r>
          </a:p>
          <a:p>
            <a:pPr lvl="1"/>
            <a:r>
              <a:rPr lang="en-US" sz="2000" dirty="0"/>
              <a:t>115200 and 9600 are most common</a:t>
            </a:r>
          </a:p>
          <a:p>
            <a:pPr lvl="1"/>
            <a:r>
              <a:rPr lang="en-US" sz="2000" dirty="0"/>
              <a:t>We use 38400 for labs!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D57A6-02C7-49EE-B327-2FFB05AD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185D80-91A2-4F4A-B4E3-575BCA423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491" y="914400"/>
            <a:ext cx="7278850" cy="510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44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19AB-4D71-4448-AA66-B8A5269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sampling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6961-1553-4D13-B05E-ECD8CECB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make asynchronous communication work?</a:t>
            </a:r>
          </a:p>
          <a:p>
            <a:pPr lvl="1"/>
            <a:r>
              <a:rPr lang="en-US" dirty="0"/>
              <a:t>Both sides must agree on the baud rate</a:t>
            </a:r>
          </a:p>
          <a:p>
            <a:pPr lvl="1"/>
            <a:r>
              <a:rPr lang="en-US" dirty="0"/>
              <a:t>Listen for start bit</a:t>
            </a:r>
          </a:p>
          <a:p>
            <a:pPr lvl="1"/>
            <a:r>
              <a:rPr lang="en-US" dirty="0"/>
              <a:t>Conceptually:</a:t>
            </a:r>
          </a:p>
          <a:p>
            <a:pPr lvl="2"/>
            <a:r>
              <a:rPr lang="en-US" dirty="0"/>
              <a:t>Only need to sample 9-10 more times at baud rate spacing</a:t>
            </a:r>
          </a:p>
          <a:p>
            <a:pPr lvl="2"/>
            <a:r>
              <a:rPr lang="en-US" dirty="0"/>
              <a:t>Short enough that clocks should not diverge too much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Realistically:</a:t>
            </a:r>
          </a:p>
          <a:p>
            <a:pPr lvl="2"/>
            <a:r>
              <a:rPr lang="en-US" dirty="0"/>
              <a:t>Sample 8 or 16 times per bit</a:t>
            </a:r>
          </a:p>
          <a:p>
            <a:pPr lvl="2"/>
            <a:r>
              <a:rPr lang="en-US" dirty="0"/>
              <a:t>Determine boundaries between bits</a:t>
            </a:r>
          </a:p>
          <a:p>
            <a:pPr lvl="2"/>
            <a:r>
              <a:rPr lang="en-US" dirty="0"/>
              <a:t>Select most common value</a:t>
            </a:r>
            <a:br>
              <a:rPr lang="en-US" dirty="0"/>
            </a:br>
            <a:r>
              <a:rPr lang="en-US" dirty="0"/>
              <a:t>between boundaries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D57A6-02C7-49EE-B327-2FFB05AD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3074" name="Picture 2" descr="enter image description here">
            <a:extLst>
              <a:ext uri="{FF2B5EF4-FFF2-40B4-BE49-F238E27FC236}">
                <a16:creationId xmlns:a16="http://schemas.microsoft.com/office/drawing/2014/main" id="{3E3D18DA-7154-4737-903B-2E7170DBD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045" y="3867186"/>
            <a:ext cx="4780349" cy="230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3A05-ACA6-414C-92B1-E351859B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F468-E91A-4E25-A9EE-2D9A5E98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ensure that the other device is ready for the message?</a:t>
            </a:r>
          </a:p>
          <a:p>
            <a:pPr lvl="1"/>
            <a:r>
              <a:rPr lang="en-US" dirty="0"/>
              <a:t>Add two pins for “hardware flow control”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Ready To Send (RTS) output, signals that you want to send data</a:t>
            </a:r>
          </a:p>
          <a:p>
            <a:pPr lvl="1"/>
            <a:r>
              <a:rPr lang="en-US" dirty="0"/>
              <a:t>Clear to Send (CTS) input, signals that other device is ready to receive</a:t>
            </a:r>
          </a:p>
          <a:p>
            <a:endParaRPr lang="en-US" dirty="0"/>
          </a:p>
          <a:p>
            <a:r>
              <a:rPr lang="en-US" dirty="0"/>
              <a:t>Software flow control is possible</a:t>
            </a:r>
            <a:br>
              <a:rPr lang="en-US" dirty="0"/>
            </a:br>
            <a:r>
              <a:rPr lang="en-US" dirty="0"/>
              <a:t>too</a:t>
            </a:r>
          </a:p>
          <a:p>
            <a:pPr lvl="1"/>
            <a:r>
              <a:rPr lang="en-US" dirty="0"/>
              <a:t>Send special byte that means pause</a:t>
            </a:r>
            <a:br>
              <a:rPr lang="en-US" dirty="0"/>
            </a:br>
            <a:r>
              <a:rPr lang="en-US" dirty="0"/>
              <a:t>or resume transmissions</a:t>
            </a:r>
          </a:p>
          <a:p>
            <a:pPr lvl="1"/>
            <a:r>
              <a:rPr lang="en-US" dirty="0"/>
              <a:t>Only works with ASCII though</a:t>
            </a:r>
            <a:br>
              <a:rPr lang="en-US" dirty="0"/>
            </a:br>
            <a:r>
              <a:rPr lang="en-US" dirty="0"/>
              <a:t>(otherwise, byte might be valid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0E2E3-C59F-4DFE-8C77-DF802964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4098" name="Picture 2" descr="Flow Control with UARTs - Stack Overflow">
            <a:extLst>
              <a:ext uri="{FF2B5EF4-FFF2-40B4-BE49-F238E27FC236}">
                <a16:creationId xmlns:a16="http://schemas.microsoft.com/office/drawing/2014/main" id="{0FBBA316-4CB5-462A-9562-A9006DB48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767" y="3476625"/>
            <a:ext cx="46482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568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B55C-B66F-46AA-B8E7-031B1BFA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error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7E37-CEBF-4BAA-99B4-3A9118CBC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Parity failure</a:t>
            </a:r>
          </a:p>
          <a:p>
            <a:pPr lvl="1"/>
            <a:r>
              <a:rPr lang="en-US" dirty="0"/>
              <a:t>Bit error when receiving data</a:t>
            </a:r>
          </a:p>
          <a:p>
            <a:pPr lvl="1"/>
            <a:endParaRPr lang="en-US" dirty="0"/>
          </a:p>
          <a:p>
            <a:r>
              <a:rPr lang="en-US" dirty="0"/>
              <a:t>Overrun</a:t>
            </a:r>
          </a:p>
          <a:p>
            <a:pPr lvl="1"/>
            <a:r>
              <a:rPr lang="en-US" dirty="0"/>
              <a:t>New data arrived and overwrote buffer in peripheral before it was read</a:t>
            </a:r>
          </a:p>
          <a:p>
            <a:pPr lvl="1"/>
            <a:endParaRPr lang="en-US" dirty="0"/>
          </a:p>
          <a:p>
            <a:r>
              <a:rPr lang="en-US" dirty="0"/>
              <a:t>Framing</a:t>
            </a:r>
          </a:p>
          <a:p>
            <a:pPr lvl="1"/>
            <a:r>
              <a:rPr lang="en-US" dirty="0"/>
              <a:t>Did not see Stop Bit when expected (should be guaranteed “1”)</a:t>
            </a:r>
          </a:p>
          <a:p>
            <a:pPr lvl="1"/>
            <a:endParaRPr lang="en-US" dirty="0"/>
          </a:p>
          <a:p>
            <a:r>
              <a:rPr lang="en-US" dirty="0"/>
              <a:t>Break condition</a:t>
            </a:r>
          </a:p>
          <a:p>
            <a:pPr lvl="1"/>
            <a:r>
              <a:rPr lang="en-US" dirty="0"/>
              <a:t>Signal is low for entire message (Zero data plus Framing Error)</a:t>
            </a:r>
          </a:p>
          <a:p>
            <a:pPr lvl="1"/>
            <a:r>
              <a:rPr lang="en-US" dirty="0"/>
              <a:t>Often used as a signal between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C4526-A30A-4A2F-B1E5-E232DF5A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71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19AB-4D71-4448-AA66-B8A5269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errors with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6961-1553-4D13-B05E-ECD8CECB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enabled, choose one configuration for all UART messages</a:t>
            </a:r>
          </a:p>
          <a:p>
            <a:pPr lvl="1"/>
            <a:r>
              <a:rPr lang="en-US" dirty="0"/>
              <a:t>Even parity: total number of “1” bits in data is even</a:t>
            </a:r>
          </a:p>
          <a:p>
            <a:pPr lvl="1"/>
            <a:r>
              <a:rPr lang="en-US" dirty="0"/>
              <a:t>Odd parity: total number of “1” bits in data is odd</a:t>
            </a:r>
          </a:p>
          <a:p>
            <a:endParaRPr lang="en-US" dirty="0"/>
          </a:p>
          <a:p>
            <a:r>
              <a:rPr lang="en-US" dirty="0"/>
              <a:t>Parity bit: set to 1 or 0 based on configuration and message data</a:t>
            </a:r>
          </a:p>
          <a:p>
            <a:pPr lvl="1"/>
            <a:r>
              <a:rPr lang="en-US" dirty="0"/>
              <a:t>If message doesn’t match parity configuration at receiver,</a:t>
            </a:r>
            <a:br>
              <a:rPr lang="en-US" dirty="0"/>
            </a:br>
            <a:r>
              <a:rPr lang="en-US" dirty="0"/>
              <a:t>there was a bit error (single error detecting)</a:t>
            </a:r>
          </a:p>
          <a:p>
            <a:pPr lvl="1"/>
            <a:endParaRPr lang="en-US" dirty="0"/>
          </a:p>
          <a:p>
            <a:r>
              <a:rPr lang="en-US" dirty="0"/>
              <a:t>Example: Data = 10101011  (five “1” bits)</a:t>
            </a:r>
          </a:p>
          <a:p>
            <a:pPr lvl="1"/>
            <a:r>
              <a:rPr lang="en-US" dirty="0"/>
              <a:t>Odd parity: set parity bit to zero</a:t>
            </a:r>
          </a:p>
          <a:p>
            <a:pPr lvl="1"/>
            <a:r>
              <a:rPr lang="en-US" dirty="0"/>
              <a:t>Even parity: set parity bit to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D57A6-02C7-49EE-B327-2FFB05AD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47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A7C-513C-414A-AFCD-CE399574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9B69-CC31-4B95-B86A-D9542243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Only uses two wires</a:t>
            </a:r>
          </a:p>
          <a:p>
            <a:pPr lvl="1"/>
            <a:r>
              <a:rPr lang="en-US" dirty="0"/>
              <a:t>No clock signal is necessary</a:t>
            </a:r>
          </a:p>
          <a:p>
            <a:pPr lvl="1"/>
            <a:r>
              <a:rPr lang="en-US" dirty="0"/>
              <a:t>Can do error detection with parity bit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Data frame is limited to 8 bits out of 10 bits (20% signaling overhead)</a:t>
            </a:r>
          </a:p>
          <a:p>
            <a:pPr lvl="1"/>
            <a:r>
              <a:rPr lang="en-US" dirty="0"/>
              <a:t>Doesn’t support multiple device interactions (point-to-point only)</a:t>
            </a:r>
          </a:p>
          <a:p>
            <a:pPr lvl="1"/>
            <a:r>
              <a:rPr lang="en-US" dirty="0"/>
              <a:t>Relatively slow to ensure proper reception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3D00D-29A7-4094-840A-343828A6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0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Decoding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/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29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92092029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4770633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03787742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841448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72069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91829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12192620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783352477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14896716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6321649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67199758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9041989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88456131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75CFC978-406B-EB12-F0BE-655AE869F139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How many bytes are transmitted here?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7A5F7-E7CF-8584-AC9B-44D9A3C825BC}"/>
              </a:ext>
            </a:extLst>
          </p:cNvPr>
          <p:cNvSpPr txBox="1"/>
          <p:nvPr/>
        </p:nvSpPr>
        <p:spPr>
          <a:xfrm>
            <a:off x="2575775" y="4906851"/>
            <a:ext cx="531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REMINDER: animation messed up here</a:t>
            </a:r>
          </a:p>
        </p:txBody>
      </p:sp>
    </p:spTree>
    <p:extLst>
      <p:ext uri="{BB962C8B-B14F-4D97-AF65-F5344CB8AC3E}">
        <p14:creationId xmlns:p14="http://schemas.microsoft.com/office/powerpoint/2010/main" val="244695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Wired Communication</a:t>
            </a:r>
          </a:p>
          <a:p>
            <a:endParaRPr lang="en-US" dirty="0"/>
          </a:p>
          <a:p>
            <a:r>
              <a:rPr lang="en-US" dirty="0"/>
              <a:t>UART</a:t>
            </a:r>
          </a:p>
          <a:p>
            <a:endParaRPr lang="en-US" dirty="0"/>
          </a:p>
          <a:p>
            <a:r>
              <a:rPr lang="en-US" dirty="0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Decoding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050009"/>
              </p:ext>
            </p:extLst>
          </p:nvPr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29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92092029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4770633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03787742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841448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72069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91829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12192620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783352477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14896716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6321649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67199758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9041989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88456131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8313D2-0EC3-7FBB-37A8-7A51BB4A1441}"/>
              </a:ext>
            </a:extLst>
          </p:cNvPr>
          <p:cNvCxnSpPr>
            <a:cxnSpLocks/>
          </p:cNvCxnSpPr>
          <p:nvPr/>
        </p:nvCxnSpPr>
        <p:spPr>
          <a:xfrm>
            <a:off x="1251539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8A9AA8-D011-CBBD-3B47-0D8E7E2FBD56}"/>
              </a:ext>
            </a:extLst>
          </p:cNvPr>
          <p:cNvCxnSpPr>
            <a:cxnSpLocks/>
          </p:cNvCxnSpPr>
          <p:nvPr/>
        </p:nvCxnSpPr>
        <p:spPr>
          <a:xfrm>
            <a:off x="448199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9000F-9315-EA9A-D814-11EDD3532D45}"/>
              </a:ext>
            </a:extLst>
          </p:cNvPr>
          <p:cNvCxnSpPr>
            <a:cxnSpLocks/>
          </p:cNvCxnSpPr>
          <p:nvPr/>
        </p:nvCxnSpPr>
        <p:spPr>
          <a:xfrm>
            <a:off x="7712441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3BD8FB-9C94-3F73-FB43-D2BF85AAA7CD}"/>
              </a:ext>
            </a:extLst>
          </p:cNvPr>
          <p:cNvCxnSpPr>
            <a:cxnSpLocks/>
          </p:cNvCxnSpPr>
          <p:nvPr/>
        </p:nvCxnSpPr>
        <p:spPr>
          <a:xfrm>
            <a:off x="1091928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ACDB9A-67BF-13B1-577F-A267EB091BE1}"/>
              </a:ext>
            </a:extLst>
          </p:cNvPr>
          <p:cNvSpPr txBox="1"/>
          <p:nvPr/>
        </p:nvSpPr>
        <p:spPr>
          <a:xfrm rot="16200000">
            <a:off x="953102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BD683-5B42-FC70-1EA3-ABD2A2F15457}"/>
              </a:ext>
            </a:extLst>
          </p:cNvPr>
          <p:cNvSpPr txBox="1"/>
          <p:nvPr/>
        </p:nvSpPr>
        <p:spPr>
          <a:xfrm rot="16200000">
            <a:off x="3876616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27FCF0-643F-B389-EC7A-F732CF21B548}"/>
              </a:ext>
            </a:extLst>
          </p:cNvPr>
          <p:cNvSpPr txBox="1"/>
          <p:nvPr/>
        </p:nvSpPr>
        <p:spPr>
          <a:xfrm rot="16200000">
            <a:off x="419872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3A8AEC-875D-D6D6-B1BF-44D58A5FA964}"/>
              </a:ext>
            </a:extLst>
          </p:cNvPr>
          <p:cNvSpPr txBox="1"/>
          <p:nvPr/>
        </p:nvSpPr>
        <p:spPr>
          <a:xfrm rot="16200000">
            <a:off x="7081024" y="205867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E7FB61-4603-AB6F-342C-D24697E4D393}"/>
              </a:ext>
            </a:extLst>
          </p:cNvPr>
          <p:cNvSpPr txBox="1"/>
          <p:nvPr/>
        </p:nvSpPr>
        <p:spPr>
          <a:xfrm rot="16200000">
            <a:off x="742917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DBA17-36C3-944C-495E-137EC852FB9A}"/>
              </a:ext>
            </a:extLst>
          </p:cNvPr>
          <p:cNvSpPr txBox="1"/>
          <p:nvPr/>
        </p:nvSpPr>
        <p:spPr>
          <a:xfrm rot="16200000">
            <a:off x="1031770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4C99F43A-3A2B-5FD7-69B1-7E43A0AD22C8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How many bytes are transmitted here?	</a:t>
            </a:r>
            <a:r>
              <a:rPr lang="en-US" b="1" dirty="0"/>
              <a:t>3 bytes</a:t>
            </a:r>
          </a:p>
        </p:txBody>
      </p:sp>
    </p:spTree>
    <p:extLst>
      <p:ext uri="{BB962C8B-B14F-4D97-AF65-F5344CB8AC3E}">
        <p14:creationId xmlns:p14="http://schemas.microsoft.com/office/powerpoint/2010/main" val="94114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Longer Decoding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88246"/>
              </p:ext>
            </p:extLst>
          </p:nvPr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29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92092029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4770633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03787742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841448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72069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91829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12192620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783352477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14896716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6321649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67199758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9041989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88456131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8313D2-0EC3-7FBB-37A8-7A51BB4A1441}"/>
              </a:ext>
            </a:extLst>
          </p:cNvPr>
          <p:cNvCxnSpPr>
            <a:cxnSpLocks/>
          </p:cNvCxnSpPr>
          <p:nvPr/>
        </p:nvCxnSpPr>
        <p:spPr>
          <a:xfrm>
            <a:off x="1251539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8A9AA8-D011-CBBD-3B47-0D8E7E2FBD56}"/>
              </a:ext>
            </a:extLst>
          </p:cNvPr>
          <p:cNvCxnSpPr>
            <a:cxnSpLocks/>
          </p:cNvCxnSpPr>
          <p:nvPr/>
        </p:nvCxnSpPr>
        <p:spPr>
          <a:xfrm>
            <a:off x="448199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9000F-9315-EA9A-D814-11EDD3532D45}"/>
              </a:ext>
            </a:extLst>
          </p:cNvPr>
          <p:cNvCxnSpPr>
            <a:cxnSpLocks/>
          </p:cNvCxnSpPr>
          <p:nvPr/>
        </p:nvCxnSpPr>
        <p:spPr>
          <a:xfrm>
            <a:off x="7712441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3BD8FB-9C94-3F73-FB43-D2BF85AAA7CD}"/>
              </a:ext>
            </a:extLst>
          </p:cNvPr>
          <p:cNvCxnSpPr>
            <a:cxnSpLocks/>
          </p:cNvCxnSpPr>
          <p:nvPr/>
        </p:nvCxnSpPr>
        <p:spPr>
          <a:xfrm>
            <a:off x="1091928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44C49A-D6E7-9225-9699-D20A7EA7F2FE}"/>
              </a:ext>
            </a:extLst>
          </p:cNvPr>
          <p:cNvSpPr txBox="1"/>
          <p:nvPr/>
        </p:nvSpPr>
        <p:spPr>
          <a:xfrm rot="16200000">
            <a:off x="953102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139B3-3762-AABD-1CE4-EAE4F725E98D}"/>
              </a:ext>
            </a:extLst>
          </p:cNvPr>
          <p:cNvSpPr txBox="1"/>
          <p:nvPr/>
        </p:nvSpPr>
        <p:spPr>
          <a:xfrm rot="16200000">
            <a:off x="419872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23A51-E781-7B25-8D70-979BB4C57AA3}"/>
              </a:ext>
            </a:extLst>
          </p:cNvPr>
          <p:cNvSpPr txBox="1"/>
          <p:nvPr/>
        </p:nvSpPr>
        <p:spPr>
          <a:xfrm rot="16200000">
            <a:off x="742917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2F4A7-2473-5DF5-2CC1-E80EBD4D977E}"/>
              </a:ext>
            </a:extLst>
          </p:cNvPr>
          <p:cNvSpPr txBox="1"/>
          <p:nvPr/>
        </p:nvSpPr>
        <p:spPr>
          <a:xfrm rot="16200000">
            <a:off x="3876616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6C9FF-6515-2042-B813-A2D4D6BE5935}"/>
              </a:ext>
            </a:extLst>
          </p:cNvPr>
          <p:cNvSpPr txBox="1"/>
          <p:nvPr/>
        </p:nvSpPr>
        <p:spPr>
          <a:xfrm rot="16200000">
            <a:off x="7081024" y="205867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67728E-ACBA-9993-1A91-9FE21FC944E6}"/>
              </a:ext>
            </a:extLst>
          </p:cNvPr>
          <p:cNvSpPr txBox="1"/>
          <p:nvPr/>
        </p:nvSpPr>
        <p:spPr>
          <a:xfrm rot="16200000">
            <a:off x="1031770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C0BD1D6A-FC35-1521-A465-9FFFFBC4BF64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How many bytes are transmitted here?	</a:t>
            </a:r>
            <a:r>
              <a:rPr lang="en-US" b="1" dirty="0"/>
              <a:t>3 bytes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data for the first byte?</a:t>
            </a:r>
          </a:p>
          <a:p>
            <a:pPr lvl="1"/>
            <a:r>
              <a:rPr lang="en-US" dirty="0"/>
              <a:t>Remember: least significant bit is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message is sent here?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6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Longer Decoding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/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29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92092029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4770633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03787742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841448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72069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91829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12192620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783352477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14896716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6321649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67199758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9041989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88456131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8313D2-0EC3-7FBB-37A8-7A51BB4A1441}"/>
              </a:ext>
            </a:extLst>
          </p:cNvPr>
          <p:cNvCxnSpPr>
            <a:cxnSpLocks/>
          </p:cNvCxnSpPr>
          <p:nvPr/>
        </p:nvCxnSpPr>
        <p:spPr>
          <a:xfrm>
            <a:off x="1251539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8A9AA8-D011-CBBD-3B47-0D8E7E2FBD56}"/>
              </a:ext>
            </a:extLst>
          </p:cNvPr>
          <p:cNvCxnSpPr>
            <a:cxnSpLocks/>
          </p:cNvCxnSpPr>
          <p:nvPr/>
        </p:nvCxnSpPr>
        <p:spPr>
          <a:xfrm>
            <a:off x="448199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9000F-9315-EA9A-D814-11EDD3532D45}"/>
              </a:ext>
            </a:extLst>
          </p:cNvPr>
          <p:cNvCxnSpPr>
            <a:cxnSpLocks/>
          </p:cNvCxnSpPr>
          <p:nvPr/>
        </p:nvCxnSpPr>
        <p:spPr>
          <a:xfrm>
            <a:off x="7712441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3BD8FB-9C94-3F73-FB43-D2BF85AAA7CD}"/>
              </a:ext>
            </a:extLst>
          </p:cNvPr>
          <p:cNvCxnSpPr>
            <a:cxnSpLocks/>
          </p:cNvCxnSpPr>
          <p:nvPr/>
        </p:nvCxnSpPr>
        <p:spPr>
          <a:xfrm>
            <a:off x="1091928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44C49A-D6E7-9225-9699-D20A7EA7F2FE}"/>
              </a:ext>
            </a:extLst>
          </p:cNvPr>
          <p:cNvSpPr txBox="1"/>
          <p:nvPr/>
        </p:nvSpPr>
        <p:spPr>
          <a:xfrm rot="16200000">
            <a:off x="953102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139B3-3762-AABD-1CE4-EAE4F725E98D}"/>
              </a:ext>
            </a:extLst>
          </p:cNvPr>
          <p:cNvSpPr txBox="1"/>
          <p:nvPr/>
        </p:nvSpPr>
        <p:spPr>
          <a:xfrm rot="16200000">
            <a:off x="419872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23A51-E781-7B25-8D70-979BB4C57AA3}"/>
              </a:ext>
            </a:extLst>
          </p:cNvPr>
          <p:cNvSpPr txBox="1"/>
          <p:nvPr/>
        </p:nvSpPr>
        <p:spPr>
          <a:xfrm rot="16200000">
            <a:off x="742917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2F4A7-2473-5DF5-2CC1-E80EBD4D977E}"/>
              </a:ext>
            </a:extLst>
          </p:cNvPr>
          <p:cNvSpPr txBox="1"/>
          <p:nvPr/>
        </p:nvSpPr>
        <p:spPr>
          <a:xfrm rot="16200000">
            <a:off x="3876616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6C9FF-6515-2042-B813-A2D4D6BE5935}"/>
              </a:ext>
            </a:extLst>
          </p:cNvPr>
          <p:cNvSpPr txBox="1"/>
          <p:nvPr/>
        </p:nvSpPr>
        <p:spPr>
          <a:xfrm rot="16200000">
            <a:off x="7081024" y="205867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67728E-ACBA-9993-1A91-9FE21FC944E6}"/>
              </a:ext>
            </a:extLst>
          </p:cNvPr>
          <p:cNvSpPr txBox="1"/>
          <p:nvPr/>
        </p:nvSpPr>
        <p:spPr>
          <a:xfrm rot="16200000">
            <a:off x="1031770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C0BD1D6A-FC35-1521-A465-9FFFFBC4BF64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How many bytes are transmitted here?	</a:t>
            </a:r>
            <a:r>
              <a:rPr lang="en-US" b="1" dirty="0"/>
              <a:t>3 bytes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data for the first byte?	</a:t>
            </a:r>
            <a:r>
              <a:rPr lang="en-US" b="1" dirty="0"/>
              <a:t>0b01001000 -&gt; 0x48</a:t>
            </a:r>
          </a:p>
          <a:p>
            <a:pPr lvl="1"/>
            <a:r>
              <a:rPr lang="en-US" dirty="0"/>
              <a:t>Remember: least significant bit is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message is sent here?</a:t>
            </a:r>
          </a:p>
        </p:txBody>
      </p:sp>
    </p:spTree>
    <p:extLst>
      <p:ext uri="{BB962C8B-B14F-4D97-AF65-F5344CB8AC3E}">
        <p14:creationId xmlns:p14="http://schemas.microsoft.com/office/powerpoint/2010/main" val="3250120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Longer Decoding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06759"/>
              </p:ext>
            </p:extLst>
          </p:nvPr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29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92092029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4770633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03787742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841448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72069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91829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12192620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783352477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14896716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6321649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67199758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9041989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88456131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8313D2-0EC3-7FBB-37A8-7A51BB4A1441}"/>
              </a:ext>
            </a:extLst>
          </p:cNvPr>
          <p:cNvCxnSpPr>
            <a:cxnSpLocks/>
          </p:cNvCxnSpPr>
          <p:nvPr/>
        </p:nvCxnSpPr>
        <p:spPr>
          <a:xfrm>
            <a:off x="1251539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8A9AA8-D011-CBBD-3B47-0D8E7E2FBD56}"/>
              </a:ext>
            </a:extLst>
          </p:cNvPr>
          <p:cNvCxnSpPr>
            <a:cxnSpLocks/>
          </p:cNvCxnSpPr>
          <p:nvPr/>
        </p:nvCxnSpPr>
        <p:spPr>
          <a:xfrm>
            <a:off x="448199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9000F-9315-EA9A-D814-11EDD3532D45}"/>
              </a:ext>
            </a:extLst>
          </p:cNvPr>
          <p:cNvCxnSpPr>
            <a:cxnSpLocks/>
          </p:cNvCxnSpPr>
          <p:nvPr/>
        </p:nvCxnSpPr>
        <p:spPr>
          <a:xfrm>
            <a:off x="7712441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3BD8FB-9C94-3F73-FB43-D2BF85AAA7CD}"/>
              </a:ext>
            </a:extLst>
          </p:cNvPr>
          <p:cNvCxnSpPr>
            <a:cxnSpLocks/>
          </p:cNvCxnSpPr>
          <p:nvPr/>
        </p:nvCxnSpPr>
        <p:spPr>
          <a:xfrm>
            <a:off x="1091928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44C49A-D6E7-9225-9699-D20A7EA7F2FE}"/>
              </a:ext>
            </a:extLst>
          </p:cNvPr>
          <p:cNvSpPr txBox="1"/>
          <p:nvPr/>
        </p:nvSpPr>
        <p:spPr>
          <a:xfrm rot="16200000">
            <a:off x="953102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139B3-3762-AABD-1CE4-EAE4F725E98D}"/>
              </a:ext>
            </a:extLst>
          </p:cNvPr>
          <p:cNvSpPr txBox="1"/>
          <p:nvPr/>
        </p:nvSpPr>
        <p:spPr>
          <a:xfrm rot="16200000">
            <a:off x="419872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23A51-E781-7B25-8D70-979BB4C57AA3}"/>
              </a:ext>
            </a:extLst>
          </p:cNvPr>
          <p:cNvSpPr txBox="1"/>
          <p:nvPr/>
        </p:nvSpPr>
        <p:spPr>
          <a:xfrm rot="16200000">
            <a:off x="742917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2F4A7-2473-5DF5-2CC1-E80EBD4D977E}"/>
              </a:ext>
            </a:extLst>
          </p:cNvPr>
          <p:cNvSpPr txBox="1"/>
          <p:nvPr/>
        </p:nvSpPr>
        <p:spPr>
          <a:xfrm rot="16200000">
            <a:off x="3876616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6C9FF-6515-2042-B813-A2D4D6BE5935}"/>
              </a:ext>
            </a:extLst>
          </p:cNvPr>
          <p:cNvSpPr txBox="1"/>
          <p:nvPr/>
        </p:nvSpPr>
        <p:spPr>
          <a:xfrm rot="16200000">
            <a:off x="7081024" y="205867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67728E-ACBA-9993-1A91-9FE21FC944E6}"/>
              </a:ext>
            </a:extLst>
          </p:cNvPr>
          <p:cNvSpPr txBox="1"/>
          <p:nvPr/>
        </p:nvSpPr>
        <p:spPr>
          <a:xfrm rot="16200000">
            <a:off x="1031770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C0BD1D6A-FC35-1521-A465-9FFFFBC4BF64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How many bytes are transmitted here?	</a:t>
            </a:r>
            <a:r>
              <a:rPr lang="en-US" b="1" dirty="0"/>
              <a:t>3 bytes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data for the first byte?	</a:t>
            </a:r>
            <a:r>
              <a:rPr lang="en-US" b="1" dirty="0"/>
              <a:t>0b01001000 -&gt; 0x48</a:t>
            </a:r>
          </a:p>
          <a:p>
            <a:pPr lvl="1"/>
            <a:r>
              <a:rPr lang="en-US" dirty="0"/>
              <a:t>Remember: least significant bit is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message is sent here?		</a:t>
            </a:r>
            <a:r>
              <a:rPr lang="en-US" b="1" dirty="0"/>
              <a:t>0x48, 0x49, 0x21</a:t>
            </a:r>
          </a:p>
          <a:p>
            <a:pPr marL="457200" lvl="1" indent="0">
              <a:buNone/>
            </a:pPr>
            <a:r>
              <a:rPr lang="en-US" b="1" dirty="0"/>
              <a:t>							</a:t>
            </a:r>
            <a:r>
              <a:rPr lang="en-US" dirty="0"/>
              <a:t>In ASCII: HI!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14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signals don’t have the guide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67701"/>
              </p:ext>
            </p:extLst>
          </p:nvPr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58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1290916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645458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645458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645458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1290916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645458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968187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75CFC978-406B-EB12-F0BE-655AE869F139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Assume the smallest step you ever see is the bit length</a:t>
            </a:r>
          </a:p>
          <a:p>
            <a:pPr lvl="1"/>
            <a:r>
              <a:rPr lang="en-US" dirty="0"/>
              <a:t>Check that the start/stop bits are where you expect</a:t>
            </a:r>
          </a:p>
          <a:p>
            <a:pPr lvl="1"/>
            <a:r>
              <a:rPr lang="en-US" dirty="0"/>
              <a:t>Calculate the values</a:t>
            </a:r>
          </a:p>
          <a:p>
            <a:pPr lvl="1"/>
            <a:endParaRPr lang="en-US" dirty="0"/>
          </a:p>
          <a:p>
            <a:r>
              <a:rPr lang="en-US" dirty="0"/>
              <a:t>Or use a logic analyzer that can decode it for you</a:t>
            </a:r>
          </a:p>
        </p:txBody>
      </p:sp>
    </p:spTree>
    <p:extLst>
      <p:ext uri="{BB962C8B-B14F-4D97-AF65-F5344CB8AC3E}">
        <p14:creationId xmlns:p14="http://schemas.microsoft.com/office/powerpoint/2010/main" val="2159418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8112-4713-48A3-88C1-6D550534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to USB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401D-8936-4B0D-8AF3-651A5C52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950570"/>
            <a:ext cx="10972800" cy="2221629"/>
          </a:xfrm>
        </p:spPr>
        <p:txBody>
          <a:bodyPr>
            <a:normAutofit fontScale="92500"/>
          </a:bodyPr>
          <a:lstStyle/>
          <a:p>
            <a:r>
              <a:rPr lang="en-US" dirty="0"/>
              <a:t>FTDI makes the most common chip to do this (FT232)</a:t>
            </a:r>
          </a:p>
          <a:p>
            <a:r>
              <a:rPr lang="en-US" dirty="0" err="1"/>
              <a:t>Microbit</a:t>
            </a:r>
            <a:r>
              <a:rPr lang="en-US" dirty="0"/>
              <a:t> uses a microcontroller to do this!</a:t>
            </a:r>
          </a:p>
          <a:p>
            <a:pPr lvl="1"/>
            <a:r>
              <a:rPr lang="en-US" dirty="0"/>
              <a:t>Secondary microcontroller connects to USB</a:t>
            </a:r>
          </a:p>
          <a:p>
            <a:pPr lvl="1"/>
            <a:r>
              <a:rPr lang="en-US" dirty="0"/>
              <a:t>Also connects to nRF52833 via UART and JTAG</a:t>
            </a:r>
          </a:p>
          <a:p>
            <a:pPr lvl="1"/>
            <a:r>
              <a:rPr lang="en-US" dirty="0"/>
              <a:t>ttyACM0 is a “virtual serial device” on top of USB, </a:t>
            </a:r>
            <a:r>
              <a:rPr lang="en-US" dirty="0" err="1"/>
              <a:t>miniterm</a:t>
            </a:r>
            <a:r>
              <a:rPr lang="en-US" dirty="0"/>
              <a:t> is a serial console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7773C-F8CC-48D6-9C5C-93685DA2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97B73E-CC1D-43CF-824B-E4774DB42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58" y="1143000"/>
            <a:ext cx="7981072" cy="28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47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Wired Communication</a:t>
            </a:r>
          </a:p>
          <a:p>
            <a:endParaRPr lang="en-US" dirty="0"/>
          </a:p>
          <a:p>
            <a:r>
              <a:rPr lang="en-US" dirty="0"/>
              <a:t>UART</a:t>
            </a:r>
          </a:p>
          <a:p>
            <a:endParaRPr lang="en-US" dirty="0"/>
          </a:p>
          <a:p>
            <a:r>
              <a:rPr lang="en-US" b="1" dirty="0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68754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A7C-513C-414A-AFCD-CE399574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UART peripheral?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9B69-CC31-4B95-B86A-D9542243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peripherals in the nRF52 documentation</a:t>
            </a:r>
          </a:p>
          <a:p>
            <a:pPr lvl="1"/>
            <a:endParaRPr lang="en-US" dirty="0"/>
          </a:p>
          <a:p>
            <a:r>
              <a:rPr lang="en-US" strike="sngStrike" dirty="0"/>
              <a:t>UART peripheral</a:t>
            </a:r>
          </a:p>
          <a:p>
            <a:pPr lvl="1"/>
            <a:r>
              <a:rPr lang="en-US" dirty="0"/>
              <a:t>Standard UART without DMA</a:t>
            </a:r>
          </a:p>
          <a:p>
            <a:pPr lvl="1"/>
            <a:r>
              <a:rPr lang="en-US" dirty="0"/>
              <a:t>Deprecated (as in, they strongly suggest not using it)</a:t>
            </a:r>
          </a:p>
          <a:p>
            <a:pPr lvl="1"/>
            <a:endParaRPr lang="en-US" dirty="0"/>
          </a:p>
          <a:p>
            <a:r>
              <a:rPr lang="en-US" b="1" dirty="0"/>
              <a:t>UARTE peripheral</a:t>
            </a:r>
          </a:p>
          <a:p>
            <a:pPr lvl="1"/>
            <a:r>
              <a:rPr lang="en-US" dirty="0"/>
              <a:t>Standard UART with DMA</a:t>
            </a:r>
          </a:p>
          <a:p>
            <a:pPr lvl="1"/>
            <a:endParaRPr lang="en-US" dirty="0"/>
          </a:p>
          <a:p>
            <a:r>
              <a:rPr lang="en-US" dirty="0"/>
              <a:t>Their registers overlap</a:t>
            </a:r>
          </a:p>
          <a:p>
            <a:pPr lvl="1"/>
            <a:r>
              <a:rPr lang="en-US" dirty="0"/>
              <a:t>They are two different ways of using the same hardware</a:t>
            </a:r>
          </a:p>
          <a:p>
            <a:pPr lvl="1"/>
            <a:r>
              <a:rPr lang="en-US" dirty="0"/>
              <a:t>Only one at a time can be “active”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3D00D-29A7-4094-840A-343828A6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71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A826-E22F-189B-0D26-E487A616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Peripheral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FC290-5F14-AD90-6ADF-BAF8313A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Configurations</a:t>
            </a:r>
          </a:p>
          <a:p>
            <a:pPr lvl="1"/>
            <a:r>
              <a:rPr lang="en-US" dirty="0"/>
              <a:t>Pins: TXD, RXD, and optionally RTS, CTS</a:t>
            </a:r>
          </a:p>
          <a:p>
            <a:pPr lvl="1"/>
            <a:r>
              <a:rPr lang="en-US" dirty="0" err="1"/>
              <a:t>Baudrate</a:t>
            </a:r>
            <a:r>
              <a:rPr lang="en-US" dirty="0"/>
              <a:t>, Parity, Flow control</a:t>
            </a:r>
          </a:p>
          <a:p>
            <a:endParaRPr lang="en-US" dirty="0"/>
          </a:p>
          <a:p>
            <a:r>
              <a:rPr lang="en-US" dirty="0"/>
              <a:t>Actions</a:t>
            </a:r>
          </a:p>
          <a:p>
            <a:pPr lvl="1"/>
            <a:r>
              <a:rPr lang="en-US" dirty="0"/>
              <a:t>Transmit via DMA</a:t>
            </a:r>
          </a:p>
          <a:p>
            <a:pPr lvl="2"/>
            <a:r>
              <a:rPr lang="en-US" dirty="0"/>
              <a:t>Provide a pointer to RAM (not Flash) and a length</a:t>
            </a:r>
          </a:p>
          <a:p>
            <a:endParaRPr lang="en-US" dirty="0"/>
          </a:p>
          <a:p>
            <a:pPr lvl="1"/>
            <a:r>
              <a:rPr lang="en-US" dirty="0"/>
              <a:t>Receive via DMA</a:t>
            </a:r>
          </a:p>
          <a:p>
            <a:pPr lvl="2"/>
            <a:r>
              <a:rPr lang="en-US" dirty="0"/>
              <a:t>Provider a pointer to RAM and a length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0ED08-7026-D204-A2B9-4E7DDD22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1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peripheral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0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convey digital information between two devices</a:t>
            </a:r>
          </a:p>
          <a:p>
            <a:endParaRPr lang="en-US" dirty="0"/>
          </a:p>
          <a:p>
            <a:r>
              <a:rPr lang="en-US" dirty="0"/>
              <a:t>Simple solution</a:t>
            </a:r>
          </a:p>
          <a:p>
            <a:pPr lvl="1"/>
            <a:r>
              <a:rPr lang="en-US" dirty="0"/>
              <a:t>Digital I/O pin – 1-bit of information</a:t>
            </a:r>
          </a:p>
          <a:p>
            <a:pPr lvl="1"/>
            <a:endParaRPr lang="en-US" dirty="0"/>
          </a:p>
          <a:p>
            <a:r>
              <a:rPr lang="en-US" dirty="0"/>
              <a:t>Complex solution</a:t>
            </a:r>
          </a:p>
          <a:p>
            <a:pPr lvl="1"/>
            <a:r>
              <a:rPr lang="en-US" dirty="0"/>
              <a:t>Send multiple bits (arbitrarily many)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While also minimizing</a:t>
            </a:r>
          </a:p>
          <a:p>
            <a:pPr lvl="2"/>
            <a:r>
              <a:rPr lang="en-US" dirty="0"/>
              <a:t>Time, Energy, Pins, Errors,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peripheral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CD1B76-9895-4ACB-9998-BA7EE0D7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553636"/>
            <a:ext cx="10972800" cy="618563"/>
          </a:xfrm>
        </p:spPr>
        <p:txBody>
          <a:bodyPr/>
          <a:lstStyle/>
          <a:p>
            <a:r>
              <a:rPr lang="en-US" dirty="0"/>
              <a:t>Pins: RX, TX, (optional) CTS and 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C7295F-68D6-43BC-8113-0A9F41AB5729}"/>
              </a:ext>
            </a:extLst>
          </p:cNvPr>
          <p:cNvSpPr/>
          <p:nvPr/>
        </p:nvSpPr>
        <p:spPr>
          <a:xfrm>
            <a:off x="2665927" y="1004552"/>
            <a:ext cx="6284890" cy="87576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96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peripheral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CD1B76-9895-4ACB-9998-BA7EE0D7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553636"/>
            <a:ext cx="10972800" cy="618563"/>
          </a:xfrm>
        </p:spPr>
        <p:txBody>
          <a:bodyPr/>
          <a:lstStyle/>
          <a:p>
            <a:r>
              <a:rPr lang="en-US" dirty="0"/>
              <a:t>Receive connects directly to buffer in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C7295F-68D6-43BC-8113-0A9F41AB5729}"/>
              </a:ext>
            </a:extLst>
          </p:cNvPr>
          <p:cNvSpPr/>
          <p:nvPr/>
        </p:nvSpPr>
        <p:spPr>
          <a:xfrm>
            <a:off x="2768958" y="1142999"/>
            <a:ext cx="3103808" cy="407294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04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peripheral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CD1B76-9895-4ACB-9998-BA7EE0D7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553636"/>
            <a:ext cx="10972800" cy="618563"/>
          </a:xfrm>
        </p:spPr>
        <p:txBody>
          <a:bodyPr/>
          <a:lstStyle/>
          <a:p>
            <a:r>
              <a:rPr lang="en-US" dirty="0"/>
              <a:t>Transmit connects directly from buffer in RAM (not flash!)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C7295F-68D6-43BC-8113-0A9F41AB5729}"/>
              </a:ext>
            </a:extLst>
          </p:cNvPr>
          <p:cNvSpPr/>
          <p:nvPr/>
        </p:nvSpPr>
        <p:spPr>
          <a:xfrm>
            <a:off x="5808370" y="1142999"/>
            <a:ext cx="3155326" cy="407294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404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490F4D-91B7-4C6A-BC81-59F6759E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533" y="685800"/>
            <a:ext cx="9030467" cy="617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39FE4-E1A3-4F62-9F82-604CA7B3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</a:t>
            </a:r>
            <a:r>
              <a:rPr lang="en-US" dirty="0" err="1"/>
              <a:t>baudrates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4858-E1BF-490E-9C25-1F2DE95B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397735" cy="5029200"/>
          </a:xfrm>
        </p:spPr>
        <p:txBody>
          <a:bodyPr/>
          <a:lstStyle/>
          <a:p>
            <a:r>
              <a:rPr lang="en-US" dirty="0"/>
              <a:t>Choose from standard, preconfigured </a:t>
            </a:r>
            <a:r>
              <a:rPr lang="en-US" dirty="0" err="1"/>
              <a:t>buad</a:t>
            </a:r>
            <a:r>
              <a:rPr lang="en-US" dirty="0"/>
              <a:t> rates</a:t>
            </a:r>
          </a:p>
          <a:p>
            <a:endParaRPr lang="en-US" dirty="0"/>
          </a:p>
          <a:p>
            <a:r>
              <a:rPr lang="en-US" dirty="0"/>
              <a:t>That values are 32-bit numbers implies other </a:t>
            </a:r>
            <a:r>
              <a:rPr lang="en-US" dirty="0" err="1"/>
              <a:t>baudrates</a:t>
            </a:r>
            <a:r>
              <a:rPr lang="en-US" dirty="0"/>
              <a:t> are possible…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AA49F-F661-494B-9F5C-405B0748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0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9062-C19C-4F25-93AE-27A5255A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UART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0BE6-20CB-4C02-A251-5678BDB1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Baud rate 115200</a:t>
            </a:r>
          </a:p>
          <a:p>
            <a:r>
              <a:rPr lang="en-US" dirty="0"/>
              <a:t>No parity</a:t>
            </a:r>
          </a:p>
          <a:p>
            <a:r>
              <a:rPr lang="en-US" dirty="0"/>
              <a:t>No flow control</a:t>
            </a:r>
          </a:p>
          <a:p>
            <a:endParaRPr lang="en-US" dirty="0"/>
          </a:p>
          <a:p>
            <a:r>
              <a:rPr lang="en-US" dirty="0"/>
              <a:t>Probably covers ~70% of UART communication</a:t>
            </a:r>
          </a:p>
          <a:p>
            <a:pPr lvl="1"/>
            <a:r>
              <a:rPr lang="en-US" dirty="0"/>
              <a:t>Baud rate 9600, No parity, No flow control covers another 15%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are the rare case of an unusual </a:t>
            </a:r>
            <a:r>
              <a:rPr lang="en-US" dirty="0" err="1"/>
              <a:t>baudrate</a:t>
            </a:r>
            <a:r>
              <a:rPr lang="en-US" dirty="0"/>
              <a:t> 38400</a:t>
            </a:r>
          </a:p>
          <a:p>
            <a:pPr lvl="1"/>
            <a:r>
              <a:rPr lang="en-US" dirty="0"/>
              <a:t>It was as fast as the </a:t>
            </a:r>
            <a:r>
              <a:rPr lang="en-US" dirty="0" err="1"/>
              <a:t>Microbit</a:t>
            </a:r>
            <a:r>
              <a:rPr lang="en-US" dirty="0"/>
              <a:t> could keep up with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DB6BB-23F8-4486-9FF4-F975F69D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539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E2FF-FA7E-4352-8905-51A104F5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driver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33BD-DD6A-47AA-A5FD-5A0AFF4F7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straightforward to implement driver for this</a:t>
            </a:r>
          </a:p>
          <a:p>
            <a:pPr lvl="1"/>
            <a:r>
              <a:rPr lang="en-US" dirty="0"/>
              <a:t>Definitely could have been a lab</a:t>
            </a:r>
          </a:p>
          <a:p>
            <a:endParaRPr lang="en-US" dirty="0"/>
          </a:p>
          <a:p>
            <a:r>
              <a:rPr lang="en-US" dirty="0"/>
              <a:t>DMA is exactly what you want</a:t>
            </a:r>
          </a:p>
          <a:p>
            <a:pPr lvl="1"/>
            <a:r>
              <a:rPr lang="en-US" dirty="0"/>
              <a:t>Pointer to buffer of data (in RAM)</a:t>
            </a:r>
          </a:p>
          <a:p>
            <a:pPr lvl="1"/>
            <a:r>
              <a:rPr lang="en-US" dirty="0"/>
              <a:t>Length</a:t>
            </a:r>
          </a:p>
          <a:p>
            <a:pPr lvl="1"/>
            <a:r>
              <a:rPr lang="en-US" dirty="0"/>
              <a:t>Go!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More interesting: how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use the UART?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6B65E-50C2-4A5C-8C13-00BDEDF1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429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0CBC-EC30-429E-8032-055E8480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boards/microbit_v2/</a:t>
            </a:r>
            <a:r>
              <a:rPr lang="en-US" dirty="0" err="1"/>
              <a:t>microbit_retarget.c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6BF5-D14E-4C08-B69D-3C247592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547729" cy="502920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eventually calls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_write()</a:t>
            </a:r>
            <a:r>
              <a:rPr lang="en-US" sz="2400" dirty="0">
                <a:cs typeface="Courier New" panose="02070309020205020404" pitchFamily="49" charset="0"/>
              </a:rPr>
              <a:t>with formatted data</a:t>
            </a:r>
          </a:p>
          <a:p>
            <a:endParaRPr lang="en-US" sz="2400" dirty="0"/>
          </a:p>
          <a:p>
            <a:r>
              <a:rPr lang="en-US" sz="2400" dirty="0"/>
              <a:t>Converts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US" sz="2400" dirty="0"/>
              <a:t> calls into UART TX and RX</a:t>
            </a:r>
          </a:p>
          <a:p>
            <a:r>
              <a:rPr lang="en-US" sz="2400" dirty="0"/>
              <a:t>Library just sets DMA and starts Tx</a:t>
            </a:r>
          </a:p>
          <a:p>
            <a:endParaRPr lang="en-US" sz="2400" dirty="0"/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61FE6-3F41-45F2-876E-FA8F4C0D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E3D1A-BAD9-4CCC-96CB-AC1A5B73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959" y="1143000"/>
            <a:ext cx="833143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796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Wired Communication</a:t>
            </a:r>
          </a:p>
          <a:p>
            <a:endParaRPr lang="en-US" dirty="0"/>
          </a:p>
          <a:p>
            <a:r>
              <a:rPr lang="en-US" dirty="0"/>
              <a:t>UART</a:t>
            </a:r>
          </a:p>
          <a:p>
            <a:endParaRPr lang="en-US" dirty="0"/>
          </a:p>
          <a:p>
            <a:r>
              <a:rPr lang="en-US" dirty="0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4539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587C-FC6C-4B4F-95A0-C9297070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Wired versus wireless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9672-47D1-4FA7-9F6F-969E6BC87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Wired</a:t>
            </a:r>
          </a:p>
          <a:p>
            <a:pPr lvl="1"/>
            <a:r>
              <a:rPr lang="en-US" dirty="0"/>
              <a:t>Send digital signals across one or more wires</a:t>
            </a:r>
          </a:p>
          <a:p>
            <a:pPr lvl="1"/>
            <a:r>
              <a:rPr lang="en-US" dirty="0"/>
              <a:t>Advantages: Reliable, Low energy, Often simpler topology</a:t>
            </a:r>
          </a:p>
          <a:p>
            <a:pPr lvl="1"/>
            <a:r>
              <a:rPr lang="en-US" dirty="0"/>
              <a:t>Disadvantages: Physically limiting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Wireless</a:t>
            </a:r>
          </a:p>
          <a:p>
            <a:pPr lvl="1"/>
            <a:r>
              <a:rPr lang="en-US" dirty="0"/>
              <a:t>Send digital signals across another medium (usually RF)</a:t>
            </a:r>
          </a:p>
          <a:p>
            <a:pPr lvl="1"/>
            <a:r>
              <a:rPr lang="en-US" dirty="0"/>
              <a:t>Advantages: Physically flexible, </a:t>
            </a:r>
          </a:p>
          <a:p>
            <a:pPr lvl="1"/>
            <a:r>
              <a:rPr lang="en-US" dirty="0"/>
              <a:t>Disadvantages: Unreliable, High energy, Usually broadcast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46912-8FD5-4F4E-ABA1-8A3C81A8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587C-FC6C-4B4F-95A0-C9297070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Wired versus wireless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9672-47D1-4FA7-9F6F-969E6BC87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Wired</a:t>
            </a:r>
          </a:p>
          <a:p>
            <a:pPr lvl="1"/>
            <a:r>
              <a:rPr lang="en-US" dirty="0"/>
              <a:t>Send digital signals across one or more wires</a:t>
            </a:r>
          </a:p>
          <a:p>
            <a:pPr lvl="1"/>
            <a:r>
              <a:rPr lang="en-US" dirty="0"/>
              <a:t>Advantages: Reliable, Low energy, Often simpler topology</a:t>
            </a:r>
          </a:p>
          <a:p>
            <a:pPr lvl="1"/>
            <a:r>
              <a:rPr lang="en-US" dirty="0"/>
              <a:t>Disadvantages: Physically limiting</a:t>
            </a:r>
          </a:p>
          <a:p>
            <a:pPr lvl="1"/>
            <a:r>
              <a:rPr lang="en-US" b="1" dirty="0"/>
              <a:t>Today + next two lectures: UART, I2C, SPI, USB</a:t>
            </a:r>
          </a:p>
          <a:p>
            <a:pPr lvl="1"/>
            <a:endParaRPr lang="en-US" dirty="0"/>
          </a:p>
          <a:p>
            <a:r>
              <a:rPr lang="en-US" dirty="0"/>
              <a:t>Wireless</a:t>
            </a:r>
          </a:p>
          <a:p>
            <a:pPr lvl="1"/>
            <a:r>
              <a:rPr lang="en-US" dirty="0"/>
              <a:t>Send digital signals across another medium (usually RF)</a:t>
            </a:r>
          </a:p>
          <a:p>
            <a:pPr lvl="1"/>
            <a:r>
              <a:rPr lang="en-US" dirty="0"/>
              <a:t>Advantages: Physically flexible, </a:t>
            </a:r>
          </a:p>
          <a:p>
            <a:pPr lvl="1"/>
            <a:r>
              <a:rPr lang="en-US" dirty="0"/>
              <a:t>Disadvantages: Unreliable, High energy, Usually broadcast</a:t>
            </a:r>
          </a:p>
          <a:p>
            <a:pPr lvl="1"/>
            <a:r>
              <a:rPr lang="en-US" b="1" dirty="0"/>
              <a:t>After that: Wireless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46912-8FD5-4F4E-ABA1-8A3C81A8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8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Communication speed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Controlling timing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Network topology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40817-A381-4070-9A5E-77CE3AF47B91}"/>
              </a:ext>
            </a:extLst>
          </p:cNvPr>
          <p:cNvSpPr txBox="1"/>
          <p:nvPr/>
        </p:nvSpPr>
        <p:spPr>
          <a:xfrm>
            <a:off x="6096000" y="2019300"/>
            <a:ext cx="4864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talk about each of these in the coming slides</a:t>
            </a:r>
          </a:p>
        </p:txBody>
      </p:sp>
    </p:spTree>
    <p:extLst>
      <p:ext uri="{BB962C8B-B14F-4D97-AF65-F5344CB8AC3E}">
        <p14:creationId xmlns:p14="http://schemas.microsoft.com/office/powerpoint/2010/main" val="242227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0452-F555-44AA-A8BA-08526C75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Tradeoff: number of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2D98-719E-444D-AF02-F7F6B7182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41922" cy="5029200"/>
          </a:xfrm>
        </p:spPr>
        <p:txBody>
          <a:bodyPr>
            <a:normAutofit/>
          </a:bodyPr>
          <a:lstStyle/>
          <a:p>
            <a:r>
              <a:rPr lang="en-US" dirty="0"/>
              <a:t>Serial interface</a:t>
            </a:r>
          </a:p>
          <a:p>
            <a:pPr lvl="1"/>
            <a:r>
              <a:rPr lang="en-US" dirty="0"/>
              <a:t>Single wire</a:t>
            </a:r>
          </a:p>
          <a:p>
            <a:pPr lvl="1"/>
            <a:r>
              <a:rPr lang="en-US" dirty="0"/>
              <a:t>Transmit data as a “series” of bits separated by time</a:t>
            </a:r>
          </a:p>
          <a:p>
            <a:pPr lvl="1"/>
            <a:endParaRPr lang="en-US" dirty="0"/>
          </a:p>
          <a:p>
            <a:r>
              <a:rPr lang="en-US" dirty="0"/>
              <a:t>Parallel interface</a:t>
            </a:r>
          </a:p>
          <a:p>
            <a:pPr lvl="1"/>
            <a:r>
              <a:rPr lang="en-US" dirty="0"/>
              <a:t>Multiple wires</a:t>
            </a:r>
          </a:p>
          <a:p>
            <a:pPr lvl="2"/>
            <a:r>
              <a:rPr lang="en-US" dirty="0"/>
              <a:t>How many depends on the system</a:t>
            </a:r>
          </a:p>
          <a:p>
            <a:pPr lvl="1"/>
            <a:r>
              <a:rPr lang="en-US" dirty="0"/>
              <a:t>Transmit data across multiple “parallel” wires simultaneously</a:t>
            </a:r>
          </a:p>
          <a:p>
            <a:pPr lvl="1"/>
            <a:r>
              <a:rPr lang="en-US" dirty="0"/>
              <a:t>Still separate by time for more data than wires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A6D3E-93D1-4FE1-BD77-D34AA8ED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6A9243-E54C-47FB-8964-44FCF1D334D9}"/>
              </a:ext>
            </a:extLst>
          </p:cNvPr>
          <p:cNvGrpSpPr/>
          <p:nvPr/>
        </p:nvGrpSpPr>
        <p:grpSpPr>
          <a:xfrm>
            <a:off x="6683861" y="3753424"/>
            <a:ext cx="4896533" cy="2418776"/>
            <a:chOff x="6649517" y="1290339"/>
            <a:chExt cx="4896533" cy="24187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F0277D-C49A-42B9-93B9-11C7EBF62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3451"/>
            <a:stretch/>
          </p:blipFill>
          <p:spPr>
            <a:xfrm>
              <a:off x="6649517" y="1290339"/>
              <a:ext cx="4896533" cy="241877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975248-67C3-4F3B-9851-EDD6F75E48E7}"/>
                </a:ext>
              </a:extLst>
            </p:cNvPr>
            <p:cNvSpPr txBox="1"/>
            <p:nvPr/>
          </p:nvSpPr>
          <p:spPr>
            <a:xfrm>
              <a:off x="6778307" y="1674255"/>
              <a:ext cx="93613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Transmitter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1D974-8A43-4C3A-8E14-7092C4FDDDC9}"/>
              </a:ext>
            </a:extLst>
          </p:cNvPr>
          <p:cNvGrpSpPr/>
          <p:nvPr/>
        </p:nvGrpSpPr>
        <p:grpSpPr>
          <a:xfrm>
            <a:off x="6683860" y="1004543"/>
            <a:ext cx="4896533" cy="1858930"/>
            <a:chOff x="6649517" y="3708731"/>
            <a:chExt cx="4896533" cy="18589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262C21-7E7F-4860-823E-839A02351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540"/>
            <a:stretch/>
          </p:blipFill>
          <p:spPr>
            <a:xfrm>
              <a:off x="6649517" y="3708731"/>
              <a:ext cx="4896533" cy="185893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48D49D-DBF6-40F0-83A2-B9971F177162}"/>
                </a:ext>
              </a:extLst>
            </p:cNvPr>
            <p:cNvSpPr txBox="1"/>
            <p:nvPr/>
          </p:nvSpPr>
          <p:spPr>
            <a:xfrm>
              <a:off x="6778307" y="4016063"/>
              <a:ext cx="93613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Transmitter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6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1404</TotalTime>
  <Words>2373</Words>
  <Application>Microsoft Office PowerPoint</Application>
  <PresentationFormat>Widescreen</PresentationFormat>
  <Paragraphs>589</Paragraphs>
  <Slides>57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Courier New</vt:lpstr>
      <vt:lpstr>Tahoma</vt:lpstr>
      <vt:lpstr>Class Slides</vt:lpstr>
      <vt:lpstr>Lecture 11 Wired Communication: UART</vt:lpstr>
      <vt:lpstr>Administrivia</vt:lpstr>
      <vt:lpstr>Today’s Goals</vt:lpstr>
      <vt:lpstr>Outline</vt:lpstr>
      <vt:lpstr>Purpose of communication</vt:lpstr>
      <vt:lpstr>Wired versus wireless communication</vt:lpstr>
      <vt:lpstr>Wired versus wireless communication</vt:lpstr>
      <vt:lpstr>Tradeoffs in Wired Communication</vt:lpstr>
      <vt:lpstr>Tradeoff: number of signals</vt:lpstr>
      <vt:lpstr>Serial versus parallel</vt:lpstr>
      <vt:lpstr>Tradeoffs in Wired Communication</vt:lpstr>
      <vt:lpstr>Tradeoff: communication speed</vt:lpstr>
      <vt:lpstr>Example communication speed</vt:lpstr>
      <vt:lpstr>Tradeoffs in Wired Communication</vt:lpstr>
      <vt:lpstr>Tradeoff: controlling timing</vt:lpstr>
      <vt:lpstr>Compromise: combining signals and clocks</vt:lpstr>
      <vt:lpstr>Tradeoffs in Wired Communication</vt:lpstr>
      <vt:lpstr>How to connect: point-to-point networks</vt:lpstr>
      <vt:lpstr>How to connect: bus networks</vt:lpstr>
      <vt:lpstr>How to connect: ring networks</vt:lpstr>
      <vt:lpstr>How to connect: star networks</vt:lpstr>
      <vt:lpstr>Microcontrollers are often hubs of star networks</vt:lpstr>
      <vt:lpstr>Tradeoffs in Wired Communication</vt:lpstr>
      <vt:lpstr>Break + Open Question</vt:lpstr>
      <vt:lpstr>Break + Open Question</vt:lpstr>
      <vt:lpstr>Outline</vt:lpstr>
      <vt:lpstr>UART Overview</vt:lpstr>
      <vt:lpstr>UART: chip-to-chip communication</vt:lpstr>
      <vt:lpstr>PowerPoint Presentation</vt:lpstr>
      <vt:lpstr>Serial communication - DB9 connector</vt:lpstr>
      <vt:lpstr>UART data frame</vt:lpstr>
      <vt:lpstr>UART example, transmitting 0x32 and 0x3C</vt:lpstr>
      <vt:lpstr>UART baud rates</vt:lpstr>
      <vt:lpstr>UART sampling rate</vt:lpstr>
      <vt:lpstr>UART flow control</vt:lpstr>
      <vt:lpstr>UART error conditions</vt:lpstr>
      <vt:lpstr>Detecting errors with parity</vt:lpstr>
      <vt:lpstr>UART Pros and Cons</vt:lpstr>
      <vt:lpstr>Longer Decoding Example</vt:lpstr>
      <vt:lpstr>Longer Decoding Example</vt:lpstr>
      <vt:lpstr>Break + Longer Decoding Example</vt:lpstr>
      <vt:lpstr>Break + Longer Decoding Example</vt:lpstr>
      <vt:lpstr>Break + Longer Decoding Example</vt:lpstr>
      <vt:lpstr>Real-world signals don’t have the guide</vt:lpstr>
      <vt:lpstr>UART to USB bridge</vt:lpstr>
      <vt:lpstr>Outline</vt:lpstr>
      <vt:lpstr>Which UART peripheral?</vt:lpstr>
      <vt:lpstr>UARTE Peripheral</vt:lpstr>
      <vt:lpstr>UARTE peripheral</vt:lpstr>
      <vt:lpstr>UARTE peripheral</vt:lpstr>
      <vt:lpstr>UARTE peripheral</vt:lpstr>
      <vt:lpstr>UARTE peripheral</vt:lpstr>
      <vt:lpstr>UARTE baudrates</vt:lpstr>
      <vt:lpstr>Typical UART configurations</vt:lpstr>
      <vt:lpstr>UARTE driver code</vt:lpstr>
      <vt:lpstr>boards/microbit_v2/microbit_retarget.c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Wired Communication: UART</dc:title>
  <dc:creator>Branden Ghena</dc:creator>
  <cp:lastModifiedBy>Branden Ghena</cp:lastModifiedBy>
  <cp:revision>76</cp:revision>
  <dcterms:created xsi:type="dcterms:W3CDTF">2021-05-04T03:11:56Z</dcterms:created>
  <dcterms:modified xsi:type="dcterms:W3CDTF">2024-11-07T21:03:35Z</dcterms:modified>
</cp:coreProperties>
</file>