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  <p:sldMasterId id="2147483702" r:id="rId2"/>
  </p:sldMasterIdLst>
  <p:notesMasterIdLst>
    <p:notesMasterId r:id="rId67"/>
  </p:notesMasterIdLst>
  <p:sldIdLst>
    <p:sldId id="256" r:id="rId3"/>
    <p:sldId id="2084" r:id="rId4"/>
    <p:sldId id="264" r:id="rId5"/>
    <p:sldId id="348" r:id="rId6"/>
    <p:sldId id="2101" r:id="rId7"/>
    <p:sldId id="488" r:id="rId8"/>
    <p:sldId id="489" r:id="rId9"/>
    <p:sldId id="490" r:id="rId10"/>
    <p:sldId id="491" r:id="rId11"/>
    <p:sldId id="499" r:id="rId12"/>
    <p:sldId id="2125" r:id="rId13"/>
    <p:sldId id="2133" r:id="rId14"/>
    <p:sldId id="2102" r:id="rId15"/>
    <p:sldId id="2134" r:id="rId16"/>
    <p:sldId id="2126" r:id="rId17"/>
    <p:sldId id="492" r:id="rId18"/>
    <p:sldId id="498" r:id="rId19"/>
    <p:sldId id="504" r:id="rId20"/>
    <p:sldId id="505" r:id="rId21"/>
    <p:sldId id="2127" r:id="rId22"/>
    <p:sldId id="2130" r:id="rId23"/>
    <p:sldId id="2128" r:id="rId24"/>
    <p:sldId id="2135" r:id="rId25"/>
    <p:sldId id="2138" r:id="rId26"/>
    <p:sldId id="2078" r:id="rId27"/>
    <p:sldId id="383" r:id="rId28"/>
    <p:sldId id="512" r:id="rId29"/>
    <p:sldId id="516" r:id="rId30"/>
    <p:sldId id="515" r:id="rId31"/>
    <p:sldId id="519" r:id="rId32"/>
    <p:sldId id="520" r:id="rId33"/>
    <p:sldId id="528" r:id="rId34"/>
    <p:sldId id="524" r:id="rId35"/>
    <p:sldId id="2086" r:id="rId36"/>
    <p:sldId id="2087" r:id="rId37"/>
    <p:sldId id="2076" r:id="rId38"/>
    <p:sldId id="2036" r:id="rId39"/>
    <p:sldId id="2080" r:id="rId40"/>
    <p:sldId id="2081" r:id="rId41"/>
    <p:sldId id="2088" r:id="rId42"/>
    <p:sldId id="2082" r:id="rId43"/>
    <p:sldId id="2089" r:id="rId44"/>
    <p:sldId id="472" r:id="rId45"/>
    <p:sldId id="547" r:id="rId46"/>
    <p:sldId id="555" r:id="rId47"/>
    <p:sldId id="2090" r:id="rId48"/>
    <p:sldId id="473" r:id="rId49"/>
    <p:sldId id="2037" r:id="rId50"/>
    <p:sldId id="2136" r:id="rId51"/>
    <p:sldId id="2091" r:id="rId52"/>
    <p:sldId id="474" r:id="rId53"/>
    <p:sldId id="390" r:id="rId54"/>
    <p:sldId id="2079" r:id="rId55"/>
    <p:sldId id="2137" r:id="rId56"/>
    <p:sldId id="438" r:id="rId57"/>
    <p:sldId id="2092" r:id="rId58"/>
    <p:sldId id="2074" r:id="rId59"/>
    <p:sldId id="2075" r:id="rId60"/>
    <p:sldId id="2094" r:id="rId61"/>
    <p:sldId id="477" r:id="rId62"/>
    <p:sldId id="387" r:id="rId63"/>
    <p:sldId id="2100" r:id="rId64"/>
    <p:sldId id="384" r:id="rId65"/>
    <p:sldId id="2077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084"/>
            <p14:sldId id="264"/>
          </p14:sldIdLst>
        </p14:section>
        <p14:section name="Wireless Communication Overview" id="{B55B8E8C-5EAB-4A1E-A4E9-AE5E896E46FA}">
          <p14:sldIdLst>
            <p14:sldId id="348"/>
            <p14:sldId id="2101"/>
            <p14:sldId id="488"/>
            <p14:sldId id="489"/>
            <p14:sldId id="490"/>
            <p14:sldId id="491"/>
            <p14:sldId id="499"/>
            <p14:sldId id="2125"/>
            <p14:sldId id="2133"/>
            <p14:sldId id="2102"/>
            <p14:sldId id="2134"/>
            <p14:sldId id="2126"/>
            <p14:sldId id="492"/>
            <p14:sldId id="498"/>
            <p14:sldId id="504"/>
            <p14:sldId id="505"/>
            <p14:sldId id="2127"/>
            <p14:sldId id="2130"/>
            <p14:sldId id="2128"/>
            <p14:sldId id="2135"/>
            <p14:sldId id="2138"/>
          </p14:sldIdLst>
        </p14:section>
        <p14:section name="Wireless Protocols Overview" id="{A6DD9E4C-DF42-48CC-8E40-A42A3AC0298E}">
          <p14:sldIdLst>
            <p14:sldId id="2078"/>
            <p14:sldId id="383"/>
            <p14:sldId id="512"/>
            <p14:sldId id="516"/>
            <p14:sldId id="515"/>
            <p14:sldId id="519"/>
            <p14:sldId id="520"/>
            <p14:sldId id="528"/>
            <p14:sldId id="524"/>
            <p14:sldId id="2086"/>
            <p14:sldId id="2087"/>
          </p14:sldIdLst>
        </p14:section>
        <p14:section name="Wireless Protocols" id="{61918E5A-82B3-4B87-B9CC-9B77C33285FD}">
          <p14:sldIdLst>
            <p14:sldId id="2076"/>
            <p14:sldId id="2036"/>
            <p14:sldId id="2080"/>
            <p14:sldId id="2081"/>
            <p14:sldId id="2088"/>
            <p14:sldId id="2082"/>
            <p14:sldId id="2089"/>
            <p14:sldId id="472"/>
            <p14:sldId id="547"/>
            <p14:sldId id="555"/>
            <p14:sldId id="2090"/>
            <p14:sldId id="473"/>
            <p14:sldId id="2037"/>
            <p14:sldId id="2136"/>
            <p14:sldId id="2091"/>
            <p14:sldId id="474"/>
            <p14:sldId id="390"/>
            <p14:sldId id="2079"/>
            <p14:sldId id="2137"/>
            <p14:sldId id="438"/>
            <p14:sldId id="2092"/>
            <p14:sldId id="2074"/>
            <p14:sldId id="2075"/>
            <p14:sldId id="2094"/>
            <p14:sldId id="477"/>
            <p14:sldId id="387"/>
            <p14:sldId id="2100"/>
          </p14:sldIdLst>
        </p14:section>
        <p14:section name="Wrapup" id="{29A7F866-9DA9-446B-8359-CE426CB89C7A}">
          <p14:sldIdLst>
            <p14:sldId id="384"/>
            <p14:sldId id="20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341459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1588852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63e3f03aba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63e3f03aba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endParaRPr i="1" dirty="0"/>
          </a:p>
        </p:txBody>
      </p:sp>
    </p:spTree>
    <p:extLst>
      <p:ext uri="{BB962C8B-B14F-4D97-AF65-F5344CB8AC3E}">
        <p14:creationId xmlns:p14="http://schemas.microsoft.com/office/powerpoint/2010/main" val="847529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544639"/>
            <a:ext cx="10363200" cy="1362075"/>
          </a:xfrm>
        </p:spPr>
        <p:txBody>
          <a:bodyPr anchor="t"/>
          <a:lstStyle>
            <a:lvl1pPr algn="l">
              <a:defRPr sz="5333" b="1" cap="none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5BB2-61F9-DE4C-9217-9E28B9286BD6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1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4F7E5-456D-D14D-80B1-26F30B6827DF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062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490F-92D2-EE4D-AB30-C51B3ABD0ECB}" type="datetime1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89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905B-F78A-7447-929B-285222BF0CAF}" type="datetime1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6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15DF4-3EBA-4E4B-9F2A-19D1128FE925}" type="datetime1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1728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8E339-25A7-D445-AE93-317779BE9573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5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69B92-FCB3-0A4E-913E-6BEC59C715FD}" type="datetime1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7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86E8C-CFD6-E540-8CE1-0232512249C2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32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9C8BF4-C97B-F445-A331-9D98132FB0F2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61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57177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39" lvl="1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417" lvl="5" indent="-423312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9618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2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55596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3901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486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7158F-4718-C54C-BFA5-ADFB09EEAD9C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81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1513E-B985-C644-AC4A-007284298B82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8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r>
              <a:rPr lang="en-US" dirty="0"/>
              <a:t>test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3A8B6-B518-5B42-8126-4227EDE76FED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A358D-2637-E146-A3BD-05BD470B507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47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609585" rtl="0" eaLnBrk="1" latinLnBrk="0" hangingPunct="1">
        <a:spcBef>
          <a:spcPct val="0"/>
        </a:spcBef>
        <a:buNone/>
        <a:defRPr sz="3200" b="0" i="0" kern="1200">
          <a:solidFill>
            <a:schemeClr val="accent1">
              <a:lumMod val="75000"/>
            </a:schemeClr>
          </a:solidFill>
          <a:latin typeface="Rockwell" panose="02060603020205020403" pitchFamily="18" charset="77"/>
          <a:ea typeface="+mj-ea"/>
          <a:cs typeface="Rockwell" panose="02060603020205020403" pitchFamily="18" charset="77"/>
        </a:defRPr>
      </a:lvl1pPr>
    </p:titleStyle>
    <p:bodyStyle>
      <a:lvl1pPr marL="457189" indent="-457189" algn="l" defTabSz="609585" rtl="0" eaLnBrk="1" latinLnBrk="0" hangingPunct="1">
        <a:spcBef>
          <a:spcPts val="1333"/>
        </a:spcBef>
        <a:buFont typeface="Arial"/>
        <a:buChar char="•"/>
        <a:defRPr sz="26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400" b="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133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18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67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iff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14</a:t>
            </a:r>
            <a:br>
              <a:rPr lang="en-US" dirty="0"/>
            </a:br>
            <a:r>
              <a:rPr lang="en-US" dirty="0"/>
              <a:t>Wireless Communication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Microcontroller System Design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3A60-C7D9-4FD4-88DC-CA37EA29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RF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5FCA-11C2-4139-86B5-353330E9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69605" cy="5029200"/>
          </a:xfrm>
        </p:spPr>
        <p:txBody>
          <a:bodyPr>
            <a:normAutofit/>
          </a:bodyPr>
          <a:lstStyle/>
          <a:p>
            <a:r>
              <a:rPr lang="en-US" dirty="0"/>
              <a:t>Energy that radiates spherically from an antenna at a “carrier frequency”</a:t>
            </a:r>
          </a:p>
          <a:p>
            <a:pPr lvl="1"/>
            <a:r>
              <a:rPr lang="en-US" dirty="0"/>
              <a:t>Good enough for understanding communication</a:t>
            </a:r>
          </a:p>
          <a:p>
            <a:pPr lvl="1"/>
            <a:endParaRPr lang="en-US" dirty="0"/>
          </a:p>
          <a:p>
            <a:r>
              <a:rPr lang="en-US" dirty="0"/>
              <a:t>Attenuation with distance</a:t>
            </a:r>
          </a:p>
          <a:p>
            <a:pPr lvl="1"/>
            <a:r>
              <a:rPr lang="en-US" dirty="0"/>
              <a:t>Density of energy reduces over time, distance</a:t>
            </a:r>
          </a:p>
          <a:p>
            <a:pPr lvl="1"/>
            <a:r>
              <a:rPr lang="en-US" dirty="0"/>
              <a:t>Signal strength reduced, errors go up</a:t>
            </a:r>
          </a:p>
          <a:p>
            <a:pPr lvl="1"/>
            <a:endParaRPr lang="en-US" dirty="0"/>
          </a:p>
          <a:p>
            <a:r>
              <a:rPr lang="en-US" dirty="0"/>
              <a:t>Two key features</a:t>
            </a:r>
          </a:p>
          <a:p>
            <a:pPr lvl="1"/>
            <a:r>
              <a:rPr lang="en-US" dirty="0"/>
              <a:t>Range and data rate affect error rates</a:t>
            </a:r>
          </a:p>
          <a:p>
            <a:pPr lvl="1"/>
            <a:r>
              <a:rPr lang="en-US" dirty="0"/>
              <a:t>Spatial reuse of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C5732-CB70-454F-8CBB-621752D9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6C7968B4-D915-42F0-B3DE-8AB6BCCBF70A}"/>
              </a:ext>
            </a:extLst>
          </p:cNvPr>
          <p:cNvSpPr/>
          <p:nvPr/>
        </p:nvSpPr>
        <p:spPr>
          <a:xfrm>
            <a:off x="9474199" y="200025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374F7-7182-4523-916C-CB9B7975C516}"/>
              </a:ext>
            </a:extLst>
          </p:cNvPr>
          <p:cNvSpPr/>
          <p:nvPr/>
        </p:nvSpPr>
        <p:spPr>
          <a:xfrm>
            <a:off x="8375647" y="90169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6FDC2D85-9985-4D7B-8087-7389C5C9B4E1}"/>
              </a:ext>
            </a:extLst>
          </p:cNvPr>
          <p:cNvSpPr/>
          <p:nvPr/>
        </p:nvSpPr>
        <p:spPr>
          <a:xfrm>
            <a:off x="9467849" y="4940302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9532D-6193-4225-B600-7FC477A51895}"/>
              </a:ext>
            </a:extLst>
          </p:cNvPr>
          <p:cNvSpPr/>
          <p:nvPr/>
        </p:nvSpPr>
        <p:spPr>
          <a:xfrm>
            <a:off x="8375647" y="3841750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4005556C-BEBD-46A8-969D-33490213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9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4005556C-BEBD-46A8-969D-33490213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358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F6ED-C609-B40D-C665-C585C719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signals are incredibly low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9CBBB-9A55-D90B-E151-D8F132346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Maximum BLE transmit power for the nRF52840:</a:t>
            </a:r>
          </a:p>
          <a:p>
            <a:pPr lvl="1"/>
            <a:r>
              <a:rPr lang="en-US" dirty="0"/>
              <a:t>8 dBm -&gt; 6.31 </a:t>
            </a:r>
            <a:r>
              <a:rPr lang="en-US" dirty="0" err="1"/>
              <a:t>mW</a:t>
            </a:r>
            <a:r>
              <a:rPr lang="en-US" dirty="0"/>
              <a:t> (10</a:t>
            </a:r>
            <a:r>
              <a:rPr lang="en-US" baseline="30000" dirty="0"/>
              <a:t>-3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Minimum BLE receive power for the nRF52840:</a:t>
            </a:r>
          </a:p>
          <a:p>
            <a:pPr lvl="1"/>
            <a:r>
              <a:rPr lang="en-US" dirty="0"/>
              <a:t>-95 dBm -&gt; 316.2 </a:t>
            </a:r>
            <a:r>
              <a:rPr lang="en-US" dirty="0" err="1"/>
              <a:t>fW</a:t>
            </a:r>
            <a:r>
              <a:rPr lang="en-US" dirty="0"/>
              <a:t> (10</a:t>
            </a:r>
            <a:r>
              <a:rPr lang="en-US" baseline="30000" dirty="0"/>
              <a:t>-15</a:t>
            </a:r>
            <a:r>
              <a:rPr lang="en-US" dirty="0"/>
              <a:t>)</a:t>
            </a:r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pPr lvl="1"/>
            <a:endParaRPr lang="en-US" baseline="30000" dirty="0"/>
          </a:p>
          <a:p>
            <a:r>
              <a:rPr lang="en-US" dirty="0"/>
              <a:t>Signal strength decreases in energy spherically</a:t>
            </a:r>
          </a:p>
          <a:p>
            <a:pPr lvl="1"/>
            <a:r>
              <a:rPr lang="en-US" dirty="0"/>
              <a:t>Eventually the signal is too quiet to receive reliably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1474A-75CD-412E-5D08-B56BED19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9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2AB7-EECE-48C4-AA87-9D112837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 varies significantly across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7DC0-75A8-4300-B1DC-4FE76BBC5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Bluetooth Low Energy (local area)</a:t>
            </a:r>
          </a:p>
          <a:p>
            <a:pPr lvl="1"/>
            <a:r>
              <a:rPr lang="en-US" dirty="0"/>
              <a:t>nRF52840 transmit power:		     8 dBm (6.31 milliwatt)</a:t>
            </a:r>
          </a:p>
          <a:p>
            <a:pPr lvl="1"/>
            <a:r>
              <a:rPr lang="en-US" dirty="0"/>
              <a:t>nRF52840 receive sensitivity:	  -95 dBm (316.2 femtowatt)</a:t>
            </a:r>
          </a:p>
          <a:p>
            <a:pPr lvl="1"/>
            <a:endParaRPr lang="en-US" dirty="0"/>
          </a:p>
          <a:p>
            <a:r>
              <a:rPr lang="en-US" dirty="0"/>
              <a:t>LoRa (wide area)</a:t>
            </a:r>
          </a:p>
          <a:p>
            <a:pPr lvl="1"/>
            <a:r>
              <a:rPr lang="en-US" dirty="0"/>
              <a:t>SX127X LoRa transmit power:	   20 dBm (100 milliwatt)</a:t>
            </a:r>
          </a:p>
          <a:p>
            <a:pPr lvl="1"/>
            <a:r>
              <a:rPr lang="en-US" dirty="0"/>
              <a:t>SX127X LoRa receive sensitivity:	-148 dBm (1.6 attowatt)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CF4D7-108A-4505-8DEE-8F7E9DAF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31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122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73BA7C00-D455-480F-87CE-24559132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9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33FD-911D-415C-BA2F-3B6B1909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6616-9984-4F65-AB59-9C18CA8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5DC09B-00E5-4E9A-9F62-6151E9C5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41" y="1405790"/>
            <a:ext cx="10259105" cy="40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4415E523-9309-41D0-BAE1-2CB9544CBA8D}"/>
              </a:ext>
            </a:extLst>
          </p:cNvPr>
          <p:cNvSpPr/>
          <p:nvPr/>
        </p:nvSpPr>
        <p:spPr>
          <a:xfrm rot="5400000">
            <a:off x="8361134" y="4919438"/>
            <a:ext cx="468087" cy="10468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555AA-1AAF-46F6-9831-993E7F59574F}"/>
              </a:ext>
            </a:extLst>
          </p:cNvPr>
          <p:cNvSpPr txBox="1"/>
          <p:nvPr/>
        </p:nvSpPr>
        <p:spPr>
          <a:xfrm>
            <a:off x="8001904" y="5818527"/>
            <a:ext cx="139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IoT focus</a:t>
            </a:r>
          </a:p>
        </p:txBody>
      </p:sp>
    </p:spTree>
    <p:extLst>
      <p:ext uri="{BB962C8B-B14F-4D97-AF65-F5344CB8AC3E}">
        <p14:creationId xmlns:p14="http://schemas.microsoft.com/office/powerpoint/2010/main" val="570816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2053-752B-4CA0-B47B-D0D9573C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spectrum is allocated to specific 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8B68D-D4BC-4ED2-8B3E-515EA28E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14FF5-6AD6-4272-904A-D9FE056B4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052" y="914400"/>
            <a:ext cx="9158948" cy="58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592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Cellular uses licensed bands at great cost</a:t>
            </a:r>
          </a:p>
          <a:p>
            <a:pPr lvl="1"/>
            <a:r>
              <a:rPr lang="en-US" b="1" dirty="0"/>
              <a:t>Why pay?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200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Cellular uses licensed bands at great cost</a:t>
            </a:r>
          </a:p>
          <a:p>
            <a:pPr lvl="1"/>
            <a:r>
              <a:rPr lang="en-US" b="1" dirty="0"/>
              <a:t>Why pay? No interference from other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81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8D72F-EC76-40FB-8DFD-FC6F8DD45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5AF0-FAA8-44AC-8923-BA2449924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Last </a:t>
            </a:r>
            <a:r>
              <a:rPr lang="en-US" dirty="0" err="1"/>
              <a:t>postlab</a:t>
            </a:r>
            <a:r>
              <a:rPr lang="en-US" dirty="0"/>
              <a:t> questions! Be sure the answer them</a:t>
            </a:r>
          </a:p>
          <a:p>
            <a:pPr lvl="1"/>
            <a:endParaRPr lang="en-US" dirty="0"/>
          </a:p>
          <a:p>
            <a:r>
              <a:rPr lang="en-US" dirty="0"/>
              <a:t>I’m still ordering more hardware if people need things</a:t>
            </a:r>
          </a:p>
          <a:p>
            <a:pPr lvl="1"/>
            <a:r>
              <a:rPr lang="en-US" dirty="0"/>
              <a:t>I’ll place the next order on Friday</a:t>
            </a:r>
          </a:p>
          <a:p>
            <a:pPr lvl="1"/>
            <a:r>
              <a:rPr lang="en-US" dirty="0"/>
              <a:t>After that I’ll probably order things once a week</a:t>
            </a:r>
          </a:p>
          <a:p>
            <a:pPr lvl="1"/>
            <a:endParaRPr lang="en-US" dirty="0"/>
          </a:p>
          <a:p>
            <a:r>
              <a:rPr lang="en-US" dirty="0"/>
              <a:t>How to get project help</a:t>
            </a:r>
          </a:p>
          <a:p>
            <a:pPr lvl="1"/>
            <a:r>
              <a:rPr lang="en-US" dirty="0"/>
              <a:t>Office hours</a:t>
            </a:r>
          </a:p>
          <a:p>
            <a:pPr lvl="1"/>
            <a:r>
              <a:rPr lang="en-US" dirty="0"/>
              <a:t>Piazza post (I’ve added some posts on general stuff)</a:t>
            </a:r>
          </a:p>
          <a:p>
            <a:pPr lvl="1"/>
            <a:r>
              <a:rPr lang="en-US" dirty="0"/>
              <a:t>Find guides on the Internet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0665E-0B98-40F1-B8F1-5428E8001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0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876D0934-E105-49EB-AFFB-7D371F93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800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E0C3-85DB-4AE7-9A3B-5D5230EE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5808-BC1C-44D6-BBB5-A6FCBAA7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signal data in an analog “carrier” signal</a:t>
            </a:r>
          </a:p>
          <a:p>
            <a:pPr lvl="1"/>
            <a:r>
              <a:rPr lang="en-US" dirty="0"/>
              <a:t>Carrier signal defines the frequency</a:t>
            </a:r>
          </a:p>
          <a:p>
            <a:pPr lvl="1"/>
            <a:r>
              <a:rPr lang="en-US" dirty="0"/>
              <a:t>Modulation scheme + data define bandwidth required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712D5-4AC6-4D25-90BF-7CADB4AA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0A6C3F-A123-487B-B284-8C5A6CC8C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13534" y="2879725"/>
            <a:ext cx="7980146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07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8C597B46-B903-49FE-B25F-C2B70796E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980FD843-8584-4786-8A24-A7A6E866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57E2CD3C-5A7B-4094-AFD9-6FF7607A3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397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83E7EE59-901A-462D-8927-432ADD84A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1692" y="228600"/>
            <a:ext cx="569870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ECE7D-F0C0-449C-A02D-535C2471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modulation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6F7D-582D-4681-86F6-B21BC074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274097" cy="5029200"/>
          </a:xfrm>
        </p:spPr>
        <p:txBody>
          <a:bodyPr>
            <a:normAutofit/>
          </a:bodyPr>
          <a:lstStyle/>
          <a:p>
            <a:r>
              <a:rPr lang="en-US" dirty="0"/>
              <a:t>Encoding binary data on a signal</a:t>
            </a:r>
          </a:p>
          <a:p>
            <a:pPr lvl="1"/>
            <a:endParaRPr lang="en-US" dirty="0"/>
          </a:p>
          <a:p>
            <a:r>
              <a:rPr lang="en-US" dirty="0"/>
              <a:t>Amplitude-shift Keying (ASK)</a:t>
            </a:r>
          </a:p>
          <a:p>
            <a:pPr lvl="1"/>
            <a:r>
              <a:rPr lang="en-US" dirty="0"/>
              <a:t>Modify amplitude of carrier signal</a:t>
            </a:r>
          </a:p>
          <a:p>
            <a:pPr lvl="1"/>
            <a:r>
              <a:rPr lang="en-US" dirty="0"/>
              <a:t>On-Off Keying (OOK) is an extreme example</a:t>
            </a:r>
          </a:p>
          <a:p>
            <a:pPr lvl="1"/>
            <a:endParaRPr lang="en-US" dirty="0"/>
          </a:p>
          <a:p>
            <a:r>
              <a:rPr lang="en-US" dirty="0"/>
              <a:t>Frequency-shift Keying (FSK)</a:t>
            </a:r>
          </a:p>
          <a:p>
            <a:pPr lvl="1"/>
            <a:r>
              <a:rPr lang="en-US" dirty="0"/>
              <a:t>Modify frequency of carrier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2E3C1-BDD1-496C-A72F-6206BB66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FF49-F3A5-F5B6-0E4E-90EA614B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6311-8432-AF06-56CE-8E60A4E7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lets some protocols travel further than others?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is about 100 meters</a:t>
            </a:r>
          </a:p>
          <a:p>
            <a:pPr lvl="1"/>
            <a:r>
              <a:rPr lang="en-US" dirty="0"/>
              <a:t>Cellular is more than 1000 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90DD-D417-0571-ABE8-ACCB9F80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71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FF49-F3A5-F5B6-0E4E-90EA614BB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6311-8432-AF06-56CE-8E60A4E7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lets some protocols travel further than others?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is about 100 meters</a:t>
            </a:r>
          </a:p>
          <a:p>
            <a:pPr lvl="1"/>
            <a:r>
              <a:rPr lang="en-US" dirty="0"/>
              <a:t>Cellular is more than 1000 meters</a:t>
            </a:r>
          </a:p>
          <a:p>
            <a:pPr lvl="1"/>
            <a:endParaRPr lang="en-US" dirty="0"/>
          </a:p>
          <a:p>
            <a:r>
              <a:rPr lang="en-US" dirty="0"/>
              <a:t>Multiple different parameters affect this</a:t>
            </a:r>
          </a:p>
          <a:p>
            <a:pPr lvl="1"/>
            <a:r>
              <a:rPr lang="en-US" dirty="0"/>
              <a:t>More transmit power</a:t>
            </a:r>
          </a:p>
          <a:p>
            <a:pPr lvl="1"/>
            <a:r>
              <a:rPr lang="en-US" dirty="0"/>
              <a:t>More receive sensitivity (receive at a lower power)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Modulation that makes it easier to recover bits without errors</a:t>
            </a:r>
          </a:p>
          <a:p>
            <a:pPr lvl="1"/>
            <a:r>
              <a:rPr lang="en-US" dirty="0"/>
              <a:t>Bandwidth can also affect error rates, which in turn affects distance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Frequency </a:t>
            </a:r>
            <a:r>
              <a:rPr lang="en-US" dirty="0" err="1"/>
              <a:t>kinda-sorta</a:t>
            </a:r>
            <a:r>
              <a:rPr lang="en-US" dirty="0"/>
              <a:t>, but not as much as people think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090DD-D417-0571-ABE8-ACCB9F80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b="1" dirty="0"/>
              <a:t>Wireless Protocols</a:t>
            </a:r>
          </a:p>
          <a:p>
            <a:pPr lvl="1"/>
            <a:r>
              <a:rPr lang="en-US" b="1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995960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role of a wireless protocol?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methods exist for sending bits wirelessly</a:t>
            </a:r>
          </a:p>
          <a:p>
            <a:pPr lvl="1"/>
            <a:endParaRPr lang="en-US" dirty="0"/>
          </a:p>
          <a:p>
            <a:r>
              <a:rPr lang="en-US" dirty="0"/>
              <a:t>Protocols make choices about how to use them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exact configurations for bit communication (Physical Layer)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how to send packets of data (Data Link Layer)</a:t>
            </a:r>
          </a:p>
          <a:p>
            <a:pPr lvl="2"/>
            <a:r>
              <a:rPr lang="en-US" dirty="0"/>
              <a:t>What are the fields within a packet?</a:t>
            </a:r>
          </a:p>
          <a:p>
            <a:pPr lvl="2"/>
            <a:r>
              <a:rPr lang="en-US" dirty="0"/>
              <a:t>Which device sends a packet and when can it do so?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Organize communication between devices (Network Layer)</a:t>
            </a:r>
          </a:p>
          <a:p>
            <a:pPr lvl="2"/>
            <a:r>
              <a:rPr lang="en-US" dirty="0"/>
              <a:t>How are devices named?</a:t>
            </a:r>
          </a:p>
          <a:p>
            <a:pPr lvl="2"/>
            <a:r>
              <a:rPr lang="en-US" dirty="0"/>
              <a:t>How is communication directed between those devices?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3E2C-D569-4CF2-B589-F594BF73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9C2F-5F56-47FF-8482-6BBC7965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packet structure</a:t>
            </a:r>
          </a:p>
          <a:p>
            <a:pPr lvl="1"/>
            <a:r>
              <a:rPr lang="en-US" dirty="0"/>
              <a:t>Preamble - Existence of packet and synchronization of clocks</a:t>
            </a:r>
          </a:p>
          <a:p>
            <a:pPr lvl="1"/>
            <a:r>
              <a:rPr lang="en-US" dirty="0"/>
              <a:t>Header - Addresses, Type, Length</a:t>
            </a:r>
          </a:p>
          <a:p>
            <a:pPr lvl="1"/>
            <a:r>
              <a:rPr lang="en-US" dirty="0"/>
              <a:t>Data - Payload plus higher layer headers (e.g. IP packet)</a:t>
            </a:r>
          </a:p>
          <a:p>
            <a:pPr lvl="1"/>
            <a:r>
              <a:rPr lang="en-US" dirty="0"/>
              <a:t>Trailer - Padding, CRC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Wireless considerations</a:t>
            </a:r>
          </a:p>
          <a:p>
            <a:pPr lvl="1"/>
            <a:r>
              <a:rPr lang="en-US" dirty="0"/>
              <a:t>Control information for Physical Layer</a:t>
            </a:r>
          </a:p>
          <a:p>
            <a:pPr lvl="1"/>
            <a:r>
              <a:rPr lang="en-US" dirty="0"/>
              <a:t>Ensure robustness for header</a:t>
            </a:r>
          </a:p>
          <a:p>
            <a:pPr lvl="1"/>
            <a:r>
              <a:rPr lang="en-US" dirty="0"/>
              <a:t>Possibly different data rates for different parts of packet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A69D2-CC0A-42DE-BF59-72BCB1FF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C92385-F31E-4F49-9A2E-A3AEEBB9B9BC}"/>
              </a:ext>
            </a:extLst>
          </p:cNvPr>
          <p:cNvGraphicFramePr>
            <a:graphicFrameLocks noGrp="1"/>
          </p:cNvGraphicFramePr>
          <p:nvPr/>
        </p:nvGraphicFramePr>
        <p:xfrm>
          <a:off x="1318794" y="3337560"/>
          <a:ext cx="95503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17">
                  <a:extLst>
                    <a:ext uri="{9D8B030D-6E8A-4147-A177-3AD203B41FA5}">
                      <a16:colId xmlns:a16="http://schemas.microsoft.com/office/drawing/2014/main" val="2901484918"/>
                    </a:ext>
                  </a:extLst>
                </a:gridCol>
                <a:gridCol w="1895157">
                  <a:extLst>
                    <a:ext uri="{9D8B030D-6E8A-4147-A177-3AD203B41FA5}">
                      <a16:colId xmlns:a16="http://schemas.microsoft.com/office/drawing/2014/main" val="2754134199"/>
                    </a:ext>
                  </a:extLst>
                </a:gridCol>
                <a:gridCol w="1343026">
                  <a:extLst>
                    <a:ext uri="{9D8B030D-6E8A-4147-A177-3AD203B41FA5}">
                      <a16:colId xmlns:a16="http://schemas.microsoft.com/office/drawing/2014/main" val="905879339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923454221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3677728418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114619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Preamble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and Length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2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771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DDD8-4828-4A7A-B0CE-55EB62F3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B7BB-975C-4F27-B760-3D9E9100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network determine which transmitter gets to transmit?</a:t>
            </a:r>
          </a:p>
          <a:p>
            <a:endParaRPr lang="en-US" dirty="0"/>
          </a:p>
          <a:p>
            <a:r>
              <a:rPr lang="en-US" dirty="0"/>
              <a:t>Remember: the wireless medium is inherently broadcast</a:t>
            </a:r>
          </a:p>
          <a:p>
            <a:pPr lvl="1"/>
            <a:r>
              <a:rPr lang="en-US" dirty="0"/>
              <a:t>Two simultaneous transmitters may lose both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1D5BE-C4B9-48F7-A12F-ACE03B27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Activity: How do we determine who gets to speak?</a:t>
            </a:r>
          </a:p>
          <a:p>
            <a:pPr lvl="1"/>
            <a:r>
              <a:rPr lang="en-US" dirty="0"/>
              <a:t>Two simultaneous speakers also lose both “transmissions”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important issues in wireless communication</a:t>
            </a:r>
          </a:p>
          <a:p>
            <a:pPr lvl="1"/>
            <a:r>
              <a:rPr lang="en-US" dirty="0"/>
              <a:t>Physical and Data Link layers particularly</a:t>
            </a:r>
          </a:p>
          <a:p>
            <a:endParaRPr lang="en-US" dirty="0"/>
          </a:p>
          <a:p>
            <a:r>
              <a:rPr lang="en-US" dirty="0"/>
              <a:t>Describe several wireless networks that are very important to modern Internet of Things devices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Thread and Zigbee (802.15.4)</a:t>
            </a:r>
          </a:p>
          <a:p>
            <a:pPr lvl="1"/>
            <a:r>
              <a:rPr lang="en-US" dirty="0"/>
              <a:t>WiFi (802.11)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E6132-5E30-44FE-A07D-D10AF903E223}"/>
              </a:ext>
            </a:extLst>
          </p:cNvPr>
          <p:cNvSpPr txBox="1"/>
          <p:nvPr/>
        </p:nvSpPr>
        <p:spPr>
          <a:xfrm>
            <a:off x="6479218" y="3696237"/>
            <a:ext cx="38367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nRF52833 supports these!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But our </a:t>
            </a:r>
            <a:r>
              <a:rPr lang="en-US" dirty="0" err="1"/>
              <a:t>Microbit</a:t>
            </a:r>
            <a:r>
              <a:rPr lang="en-US" dirty="0"/>
              <a:t> library doesn’t 😢</a:t>
            </a:r>
          </a:p>
          <a:p>
            <a:endParaRPr lang="en-US" dirty="0"/>
          </a:p>
          <a:p>
            <a:r>
              <a:rPr lang="en-US" dirty="0"/>
              <a:t>Except for 15.4, which IS now supported! See example apps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2AF1FEC-1372-430A-9F92-0AD0CD7A232B}"/>
              </a:ext>
            </a:extLst>
          </p:cNvPr>
          <p:cNvSpPr/>
          <p:nvPr/>
        </p:nvSpPr>
        <p:spPr>
          <a:xfrm>
            <a:off x="5872766" y="3512087"/>
            <a:ext cx="463640" cy="77657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Activity: How do we determine who gets to speak?</a:t>
            </a:r>
          </a:p>
          <a:p>
            <a:pPr lvl="1"/>
            <a:r>
              <a:rPr lang="en-US" dirty="0"/>
              <a:t>Two simultaneous speakers also lose both “transmissions”</a:t>
            </a:r>
          </a:p>
          <a:p>
            <a:pPr lvl="1"/>
            <a:endParaRPr lang="en-US" dirty="0"/>
          </a:p>
          <a:p>
            <a:r>
              <a:rPr lang="en-US" sz="2400" dirty="0"/>
              <a:t>Eye contact (or raise hand) -&gt; out-of-band communication</a:t>
            </a:r>
          </a:p>
          <a:p>
            <a:r>
              <a:rPr lang="en-US" sz="2400" dirty="0"/>
              <a:t>Wait until it’s quiet for some time -&gt; carrier sense multiple access</a:t>
            </a:r>
          </a:p>
          <a:p>
            <a:r>
              <a:rPr lang="en-US" sz="2400" dirty="0"/>
              <a:t>Strict turn order -&gt; time division multiple access</a:t>
            </a:r>
          </a:p>
          <a:p>
            <a:r>
              <a:rPr lang="en-US" sz="2400" dirty="0"/>
              <a:t>Just speak and hope it works -&gt; ALOHA</a:t>
            </a:r>
          </a:p>
          <a:p>
            <a:r>
              <a:rPr lang="en-US" sz="2400" dirty="0"/>
              <a:t>Everybody sing at different tones -&gt; frequency division multiple access</a:t>
            </a:r>
            <a:br>
              <a:rPr lang="en-US" sz="2400" dirty="0"/>
            </a:br>
            <a:r>
              <a:rPr lang="en-US" sz="2400" dirty="0"/>
              <a:t>(stretching the metaphor)</a:t>
            </a:r>
          </a:p>
          <a:p>
            <a:pPr lvl="1"/>
            <a:endParaRPr lang="en-US" sz="2000" dirty="0"/>
          </a:p>
          <a:p>
            <a:r>
              <a:rPr lang="en-US" sz="2400" dirty="0"/>
              <a:t>Others?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27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4AB6-B35B-41DC-A853-B7917C37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421F-2F5C-48F0-BA55-13C5EFD0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ALOHAnet</a:t>
            </a:r>
            <a:r>
              <a:rPr lang="en-US" dirty="0"/>
              <a:t> (1971)</a:t>
            </a:r>
          </a:p>
          <a:p>
            <a:pPr lvl="1"/>
            <a:r>
              <a:rPr lang="en-US" dirty="0"/>
              <a:t>University of Hawaii – Norman Abramson</a:t>
            </a:r>
          </a:p>
          <a:p>
            <a:pPr lvl="1"/>
            <a:r>
              <a:rPr lang="en-US" dirty="0"/>
              <a:t>First demonstration of wireless packet network</a:t>
            </a:r>
          </a:p>
          <a:p>
            <a:pPr lvl="1"/>
            <a:endParaRPr lang="en-US" dirty="0"/>
          </a:p>
          <a:p>
            <a:r>
              <a:rPr lang="en-US" dirty="0"/>
              <a:t>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you have data to send, send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Two (or more) simultaneous transmissions will collide and be lost</a:t>
            </a:r>
          </a:p>
          <a:p>
            <a:pPr lvl="1"/>
            <a:r>
              <a:rPr lang="en-US" dirty="0"/>
              <a:t>Wait a duration of time for an acknowledgement</a:t>
            </a:r>
          </a:p>
          <a:p>
            <a:pPr lvl="1"/>
            <a:r>
              <a:rPr lang="en-US" dirty="0"/>
              <a:t>If transmission was lost, try sending again “later”</a:t>
            </a:r>
          </a:p>
          <a:p>
            <a:pPr lvl="2"/>
            <a:r>
              <a:rPr lang="en-US" dirty="0"/>
              <a:t>Want some kind of exponential </a:t>
            </a:r>
            <a:r>
              <a:rPr lang="en-US" dirty="0" err="1"/>
              <a:t>backoff</a:t>
            </a:r>
            <a:r>
              <a:rPr lang="en-US" dirty="0"/>
              <a:t> scheme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15BE-E7EC-4932-BD6A-01DE833B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6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72E6-1FA5-44C8-B9B4-7E15A07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CSMA/CA – Carrier Sense Multiple Access with Collision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D8E-2602-4BFD-9874-EF686A58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listen for a duration and determine if anyone is transmitting</a:t>
            </a:r>
          </a:p>
          <a:p>
            <a:pPr lvl="1"/>
            <a:r>
              <a:rPr lang="en-US" dirty="0"/>
              <a:t>If idle, you can transmit</a:t>
            </a:r>
          </a:p>
          <a:p>
            <a:pPr lvl="1"/>
            <a:r>
              <a:rPr lang="en-US" dirty="0"/>
              <a:t>If busy, wait and try again later</a:t>
            </a:r>
          </a:p>
          <a:p>
            <a:endParaRPr lang="en-US" dirty="0"/>
          </a:p>
          <a:p>
            <a:r>
              <a:rPr lang="en-US" dirty="0"/>
              <a:t>“listen before send”</a:t>
            </a:r>
          </a:p>
          <a:p>
            <a:endParaRPr lang="en-US" dirty="0"/>
          </a:p>
          <a:p>
            <a:r>
              <a:rPr lang="en-US" dirty="0"/>
              <a:t>More expensive than Aloha, but far more reliable</a:t>
            </a:r>
          </a:p>
          <a:p>
            <a:pPr lvl="1"/>
            <a:r>
              <a:rPr lang="en-US" dirty="0"/>
              <a:t>Higher energy and lower data rate due to time spent listening</a:t>
            </a:r>
          </a:p>
          <a:p>
            <a:pPr lvl="1"/>
            <a:r>
              <a:rPr lang="en-US" dirty="0"/>
              <a:t>Don’t mess up messages that have already started</a:t>
            </a:r>
          </a:p>
          <a:p>
            <a:pPr lvl="2"/>
            <a:r>
              <a:rPr lang="en-US" dirty="0"/>
              <a:t>Collisions can only occur if there are multiple waiting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F1F2-D3DB-4CE4-8002-0CBF6484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6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TDMA – Time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transmissions in time</a:t>
            </a:r>
          </a:p>
          <a:p>
            <a:pPr lvl="1"/>
            <a:r>
              <a:rPr lang="en-US" dirty="0"/>
              <a:t>Devices share the same channel</a:t>
            </a:r>
          </a:p>
          <a:p>
            <a:pPr lvl="1"/>
            <a:endParaRPr lang="en-US" dirty="0"/>
          </a:p>
          <a:p>
            <a:r>
              <a:rPr lang="en-US" dirty="0"/>
              <a:t>Splits time into fixed-length windows</a:t>
            </a:r>
          </a:p>
          <a:p>
            <a:pPr lvl="1"/>
            <a:r>
              <a:rPr lang="en-US" dirty="0"/>
              <a:t>Each device is assigned one or more windows</a:t>
            </a:r>
          </a:p>
          <a:p>
            <a:pPr lvl="1"/>
            <a:r>
              <a:rPr lang="en-US" dirty="0"/>
              <a:t>Can build a priority system here with uneven split among devices</a:t>
            </a:r>
          </a:p>
          <a:p>
            <a:pPr lvl="1"/>
            <a:endParaRPr lang="en-US" dirty="0"/>
          </a:p>
          <a:p>
            <a:r>
              <a:rPr lang="en-US" dirty="0"/>
              <a:t>Requires synchronization between devices</a:t>
            </a:r>
          </a:p>
          <a:p>
            <a:pPr lvl="1"/>
            <a:r>
              <a:rPr lang="en-US" dirty="0"/>
              <a:t>Often devices must listen periodically to resynchronize</a:t>
            </a:r>
          </a:p>
          <a:p>
            <a:pPr lvl="1"/>
            <a:r>
              <a:rPr lang="en-US" dirty="0"/>
              <a:t>Less efficient use of slots reduce synchronization</a:t>
            </a:r>
          </a:p>
          <a:p>
            <a:pPr lvl="2"/>
            <a:r>
              <a:rPr lang="en-US" dirty="0"/>
              <a:t>Large guard windows. E.g., 1.5 second slot for a 1 second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8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6283-5332-494C-AA70-AF17EC94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6BA4-8244-49EE-8B18-685BA831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controls to shared busses in wired systems as well!</a:t>
            </a:r>
          </a:p>
          <a:p>
            <a:endParaRPr lang="en-US" dirty="0"/>
          </a:p>
          <a:p>
            <a:r>
              <a:rPr lang="en-US" dirty="0"/>
              <a:t>Which of these MAC protocols is I2C using?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Which of these MAC protocols is USB using?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7B5A-0BBA-41A2-8D1A-058BFB9A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24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6283-5332-494C-AA70-AF17EC94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56BA4-8244-49EE-8B18-685BA831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 controls to shared busses in wired systems as well!</a:t>
            </a:r>
          </a:p>
          <a:p>
            <a:endParaRPr lang="en-US" dirty="0"/>
          </a:p>
          <a:p>
            <a:r>
              <a:rPr lang="en-US" dirty="0"/>
              <a:t>Which of these MAC protocols is I2C using?</a:t>
            </a:r>
          </a:p>
          <a:p>
            <a:pPr lvl="1"/>
            <a:r>
              <a:rPr lang="en-US" dirty="0"/>
              <a:t>CSMA/CA – senses the carrier to detect collisions</a:t>
            </a:r>
          </a:p>
          <a:p>
            <a:endParaRPr lang="en-US" dirty="0"/>
          </a:p>
          <a:p>
            <a:r>
              <a:rPr lang="en-US" dirty="0"/>
              <a:t>Which of these MAC protocols is USB using?</a:t>
            </a:r>
          </a:p>
          <a:p>
            <a:pPr lvl="1"/>
            <a:r>
              <a:rPr lang="en-US" dirty="0"/>
              <a:t>TDMA – Host decides when each device can talk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7B5A-0BBA-41A2-8D1A-058BFB9A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846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b="1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b="1" dirty="0"/>
              <a:t>Bluetooth Low Energy</a:t>
            </a:r>
          </a:p>
          <a:p>
            <a:pPr lvl="1"/>
            <a:r>
              <a:rPr lang="en-US" b="1" dirty="0"/>
              <a:t>802.15.4</a:t>
            </a:r>
          </a:p>
          <a:p>
            <a:pPr lvl="1"/>
            <a:r>
              <a:rPr lang="en-US" b="1" dirty="0"/>
              <a:t>WiFi</a:t>
            </a:r>
          </a:p>
          <a:p>
            <a:pPr lvl="1"/>
            <a:r>
              <a:rPr lang="en-US" b="1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82067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37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</p:spTree>
    <p:extLst>
      <p:ext uri="{BB962C8B-B14F-4D97-AF65-F5344CB8AC3E}">
        <p14:creationId xmlns:p14="http://schemas.microsoft.com/office/powerpoint/2010/main" val="1312237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38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</p:spTree>
    <p:extLst>
      <p:ext uri="{BB962C8B-B14F-4D97-AF65-F5344CB8AC3E}">
        <p14:creationId xmlns:p14="http://schemas.microsoft.com/office/powerpoint/2010/main" val="9320916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39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</p:spTree>
    <p:extLst>
      <p:ext uri="{BB962C8B-B14F-4D97-AF65-F5344CB8AC3E}">
        <p14:creationId xmlns:p14="http://schemas.microsoft.com/office/powerpoint/2010/main" val="292223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Wireless Communication Overview</a:t>
            </a:r>
          </a:p>
          <a:p>
            <a:endParaRPr lang="en-US" dirty="0"/>
          </a:p>
          <a:p>
            <a:r>
              <a:rPr lang="en-US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40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EF86B-1B4B-4659-9004-98F4580DB373}"/>
              </a:ext>
            </a:extLst>
          </p:cNvPr>
          <p:cNvSpPr txBox="1"/>
          <p:nvPr/>
        </p:nvSpPr>
        <p:spPr>
          <a:xfrm>
            <a:off x="8791105" y="1884076"/>
            <a:ext cx="2930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don’t we always max out range and throughput?</a:t>
            </a:r>
          </a:p>
        </p:txBody>
      </p:sp>
    </p:spTree>
    <p:extLst>
      <p:ext uri="{BB962C8B-B14F-4D97-AF65-F5344CB8AC3E}">
        <p14:creationId xmlns:p14="http://schemas.microsoft.com/office/powerpoint/2010/main" val="4210922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8251-3204-194C-8D7F-C10C4C7D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wireless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05F1D-C58D-0C40-ADCC-1A274997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41</a:t>
            </a:fld>
            <a:endParaRPr lang="e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ADA336-E534-A04B-A83C-BB6AD0D29A03}"/>
              </a:ext>
            </a:extLst>
          </p:cNvPr>
          <p:cNvSpPr txBox="1"/>
          <p:nvPr/>
        </p:nvSpPr>
        <p:spPr>
          <a:xfrm>
            <a:off x="1007630" y="2880090"/>
            <a:ext cx="2054087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EF171E-5A25-0346-A752-11DC2100BCDC}"/>
              </a:ext>
            </a:extLst>
          </p:cNvPr>
          <p:cNvSpPr txBox="1"/>
          <p:nvPr/>
        </p:nvSpPr>
        <p:spPr>
          <a:xfrm>
            <a:off x="5114517" y="5492721"/>
            <a:ext cx="1836909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0275902-F8E5-5D45-B09E-D86028001890}"/>
              </a:ext>
            </a:extLst>
          </p:cNvPr>
          <p:cNvCxnSpPr/>
          <p:nvPr/>
        </p:nvCxnSpPr>
        <p:spPr>
          <a:xfrm flipH="1">
            <a:off x="1747728" y="5793156"/>
            <a:ext cx="655781" cy="48508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C55C0A-6000-AC43-AE92-FC8749D2D3E8}"/>
              </a:ext>
            </a:extLst>
          </p:cNvPr>
          <p:cNvCxnSpPr>
            <a:cxnSpLocks/>
          </p:cNvCxnSpPr>
          <p:nvPr/>
        </p:nvCxnSpPr>
        <p:spPr>
          <a:xfrm flipV="1">
            <a:off x="9106628" y="961581"/>
            <a:ext cx="631768" cy="47533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85BDFF-5063-4CD7-B9F3-B7926350EAE8}"/>
              </a:ext>
            </a:extLst>
          </p:cNvPr>
          <p:cNvSpPr txBox="1"/>
          <p:nvPr/>
        </p:nvSpPr>
        <p:spPr>
          <a:xfrm>
            <a:off x="1463063" y="5044361"/>
            <a:ext cx="185524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Power</a:t>
            </a:r>
            <a:b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Lower Cost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191E50-B50E-4084-A306-85E677FF84D4}"/>
              </a:ext>
            </a:extLst>
          </p:cNvPr>
          <p:cNvSpPr txBox="1"/>
          <p:nvPr/>
        </p:nvSpPr>
        <p:spPr>
          <a:xfrm>
            <a:off x="8331737" y="1436918"/>
            <a:ext cx="1971265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Power</a:t>
            </a:r>
            <a:b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133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 Higher Cost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19428CE-CE1D-494E-92EA-6348BFD7A39C}"/>
              </a:ext>
            </a:extLst>
          </p:cNvPr>
          <p:cNvCxnSpPr>
            <a:cxnSpLocks/>
          </p:cNvCxnSpPr>
          <p:nvPr/>
        </p:nvCxnSpPr>
        <p:spPr>
          <a:xfrm flipV="1">
            <a:off x="3269658" y="1548086"/>
            <a:ext cx="0" cy="3839907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22A6AB-AC09-3F4A-AC2E-0891799BDA54}"/>
              </a:ext>
            </a:extLst>
          </p:cNvPr>
          <p:cNvCxnSpPr>
            <a:cxnSpLocks/>
          </p:cNvCxnSpPr>
          <p:nvPr/>
        </p:nvCxnSpPr>
        <p:spPr>
          <a:xfrm>
            <a:off x="3269658" y="5387992"/>
            <a:ext cx="5648671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B9F531-F750-4B40-A14C-AED85AB7880C}"/>
              </a:ext>
            </a:extLst>
          </p:cNvPr>
          <p:cNvSpPr/>
          <p:nvPr/>
        </p:nvSpPr>
        <p:spPr>
          <a:xfrm>
            <a:off x="3804132" y="333669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Bluetooth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2E15F00-1519-9B4D-A2F5-70FB7014D1DE}"/>
              </a:ext>
            </a:extLst>
          </p:cNvPr>
          <p:cNvSpPr/>
          <p:nvPr/>
        </p:nvSpPr>
        <p:spPr>
          <a:xfrm>
            <a:off x="3950403" y="1548087"/>
            <a:ext cx="1792692" cy="1550883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WiFi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CF892D98-FFA9-5344-BF3C-F0A04F92F903}"/>
              </a:ext>
            </a:extLst>
          </p:cNvPr>
          <p:cNvSpPr/>
          <p:nvPr/>
        </p:nvSpPr>
        <p:spPr>
          <a:xfrm>
            <a:off x="3404956" y="4183183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BLE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D443C41-A23A-DE4A-ACA5-6913131A168D}"/>
              </a:ext>
            </a:extLst>
          </p:cNvPr>
          <p:cNvSpPr/>
          <p:nvPr/>
        </p:nvSpPr>
        <p:spPr>
          <a:xfrm>
            <a:off x="3950403" y="4681160"/>
            <a:ext cx="1792692" cy="4177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Zigbee</a:t>
            </a:r>
          </a:p>
        </p:txBody>
      </p:sp>
      <p:sp>
        <p:nvSpPr>
          <p:cNvPr id="26" name="Rounded Rectangle 26">
            <a:extLst>
              <a:ext uri="{FF2B5EF4-FFF2-40B4-BE49-F238E27FC236}">
                <a16:creationId xmlns:a16="http://schemas.microsoft.com/office/drawing/2014/main" id="{4A4C492D-AC24-4ED0-86AB-09771B490CDF}"/>
              </a:ext>
            </a:extLst>
          </p:cNvPr>
          <p:cNvSpPr/>
          <p:nvPr/>
        </p:nvSpPr>
        <p:spPr>
          <a:xfrm>
            <a:off x="6317669" y="1884076"/>
            <a:ext cx="1688454" cy="1550883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381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Cellular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1539335E-A545-4124-B0F5-907FA165173F}"/>
              </a:ext>
            </a:extLst>
          </p:cNvPr>
          <p:cNvSpPr/>
          <p:nvPr/>
        </p:nvSpPr>
        <p:spPr>
          <a:xfrm>
            <a:off x="6126000" y="3846006"/>
            <a:ext cx="2423183" cy="11293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38100" cap="flat" cmpd="sng" algn="ctr">
            <a:solidFill>
              <a:schemeClr val="accent1">
                <a:lumMod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Low-Power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Wide-Area Networks</a:t>
            </a:r>
          </a:p>
        </p:txBody>
      </p:sp>
    </p:spTree>
    <p:extLst>
      <p:ext uri="{BB962C8B-B14F-4D97-AF65-F5344CB8AC3E}">
        <p14:creationId xmlns:p14="http://schemas.microsoft.com/office/powerpoint/2010/main" val="26836579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Bluetooth Low Energy</a:t>
            </a:r>
          </a:p>
          <a:p>
            <a:pPr lvl="1"/>
            <a:endParaRPr lang="en-US" dirty="0"/>
          </a:p>
          <a:p>
            <a:r>
              <a:rPr lang="en-US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848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41F6-2976-4199-A0D3-BA9827C9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7447-E6E2-4865-B539-397D01FD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Classic was good for enabling device to device communication</a:t>
            </a:r>
          </a:p>
          <a:p>
            <a:pPr lvl="1"/>
            <a:r>
              <a:rPr lang="en-US" dirty="0"/>
              <a:t>But not particularly fast discovery or low energy operation</a:t>
            </a:r>
          </a:p>
          <a:p>
            <a:pPr lvl="1"/>
            <a:endParaRPr lang="en-US" dirty="0"/>
          </a:p>
          <a:p>
            <a:r>
              <a:rPr lang="en-US" dirty="0"/>
              <a:t>Bluetooth Low Energy was developed to improve this</a:t>
            </a:r>
          </a:p>
          <a:p>
            <a:pPr lvl="1"/>
            <a:r>
              <a:rPr lang="en-US" dirty="0"/>
              <a:t>Focuses on low-energy interactions</a:t>
            </a:r>
          </a:p>
          <a:p>
            <a:pPr lvl="1"/>
            <a:r>
              <a:rPr lang="en-US" dirty="0"/>
              <a:t>Much lower throughput that Bluetooth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Supported by hardware devices already in smartphones</a:t>
            </a:r>
          </a:p>
          <a:p>
            <a:pPr lvl="1"/>
            <a:r>
              <a:rPr lang="en-US" dirty="0"/>
              <a:t>Humans can interact directly with nearby devices!!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37C7-4A50-42FD-86BD-BECD2084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786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Advertising</a:t>
            </a:r>
          </a:p>
          <a:p>
            <a:pPr lvl="1"/>
            <a:r>
              <a:rPr lang="en-US" dirty="0"/>
              <a:t>Discovery</a:t>
            </a:r>
          </a:p>
          <a:p>
            <a:pPr lvl="1"/>
            <a:r>
              <a:rPr lang="en-US" dirty="0"/>
              <a:t>Advertisements – broadcast messages indicating device details</a:t>
            </a:r>
          </a:p>
          <a:p>
            <a:pPr lvl="1"/>
            <a:r>
              <a:rPr lang="en-US" dirty="0"/>
              <a:t>Ephemeral, </a:t>
            </a:r>
            <a:r>
              <a:rPr lang="en-US" dirty="0" err="1"/>
              <a:t>uni</a:t>
            </a:r>
            <a:r>
              <a:rPr lang="en-US" dirty="0"/>
              <a:t>-directional communication from Advertiser to Scanner(s)</a:t>
            </a:r>
          </a:p>
          <a:p>
            <a:pPr lvl="1"/>
            <a:r>
              <a:rPr lang="en-US" dirty="0"/>
              <a:t>ALOHA access control</a:t>
            </a:r>
          </a:p>
          <a:p>
            <a:pPr lvl="1"/>
            <a:endParaRPr lang="en-US" dirty="0"/>
          </a:p>
          <a:p>
            <a:r>
              <a:rPr lang="en-US" dirty="0"/>
              <a:t>Connections</a:t>
            </a:r>
          </a:p>
          <a:p>
            <a:pPr lvl="1"/>
            <a:r>
              <a:rPr lang="en-US" dirty="0"/>
              <a:t>Interaction</a:t>
            </a:r>
          </a:p>
          <a:p>
            <a:pPr lvl="1"/>
            <a:r>
              <a:rPr lang="en-US" dirty="0"/>
              <a:t>Bi-directional communication between Peripheral and Central</a:t>
            </a:r>
          </a:p>
          <a:p>
            <a:pPr lvl="1"/>
            <a:r>
              <a:rPr lang="en-US" dirty="0"/>
              <a:t>Maintained for some duration</a:t>
            </a:r>
          </a:p>
          <a:p>
            <a:pPr lvl="1"/>
            <a:r>
              <a:rPr lang="en-US" dirty="0"/>
              <a:t>TDMA access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84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8FA0-3A8F-4AFF-89AD-9F2EE6B1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network 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3ABB-34F6-4A51-B7BD-2CA0098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6AEA0-0C65-4BA8-B59B-E38CF44363FC}"/>
              </a:ext>
            </a:extLst>
          </p:cNvPr>
          <p:cNvSpPr/>
          <p:nvPr/>
        </p:nvSpPr>
        <p:spPr>
          <a:xfrm>
            <a:off x="5747646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22D0DE-D14B-44C4-AC89-E68A005E98C8}"/>
              </a:ext>
            </a:extLst>
          </p:cNvPr>
          <p:cNvSpPr/>
          <p:nvPr/>
        </p:nvSpPr>
        <p:spPr>
          <a:xfrm>
            <a:off x="892342" y="3205183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F1D2E-8CA3-4C03-8731-EA7C042804D6}"/>
              </a:ext>
            </a:extLst>
          </p:cNvPr>
          <p:cNvSpPr/>
          <p:nvPr/>
        </p:nvSpPr>
        <p:spPr>
          <a:xfrm>
            <a:off x="2574371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D3F173-5991-4FCF-BC3F-63DA485E592F}"/>
              </a:ext>
            </a:extLst>
          </p:cNvPr>
          <p:cNvSpPr/>
          <p:nvPr/>
        </p:nvSpPr>
        <p:spPr>
          <a:xfrm>
            <a:off x="10045682" y="489426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9D89C-0150-4C76-AFBE-32948BFB3A3D}"/>
              </a:ext>
            </a:extLst>
          </p:cNvPr>
          <p:cNvSpPr/>
          <p:nvPr/>
        </p:nvSpPr>
        <p:spPr>
          <a:xfrm>
            <a:off x="906154" y="1075134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FF1300-3DEF-43AB-B87E-D56EF21DE92F}"/>
              </a:ext>
            </a:extLst>
          </p:cNvPr>
          <p:cNvSpPr/>
          <p:nvPr/>
        </p:nvSpPr>
        <p:spPr>
          <a:xfrm>
            <a:off x="4104918" y="2122950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Central &amp; Scanner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108C15-AAFD-4E68-9088-B657D2427557}"/>
              </a:ext>
            </a:extLst>
          </p:cNvPr>
          <p:cNvSpPr/>
          <p:nvPr/>
        </p:nvSpPr>
        <p:spPr>
          <a:xfrm>
            <a:off x="7750644" y="2346318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Scanner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4CCBA1A-549B-4478-BE9B-A826043EC8DA}"/>
              </a:ext>
            </a:extLst>
          </p:cNvPr>
          <p:cNvSpPr/>
          <p:nvPr/>
        </p:nvSpPr>
        <p:spPr>
          <a:xfrm rot="1003240">
            <a:off x="2463204" y="1862365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A2CE49B-1EDE-455F-BECA-0482D5ED5268}"/>
              </a:ext>
            </a:extLst>
          </p:cNvPr>
          <p:cNvSpPr/>
          <p:nvPr/>
        </p:nvSpPr>
        <p:spPr>
          <a:xfrm rot="20560918">
            <a:off x="2354856" y="3015266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9724F69-5473-47F5-8E33-C659A85A7B2A}"/>
              </a:ext>
            </a:extLst>
          </p:cNvPr>
          <p:cNvSpPr/>
          <p:nvPr/>
        </p:nvSpPr>
        <p:spPr>
          <a:xfrm rot="17665400">
            <a:off x="3196534" y="4054978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2FA9DC2-6FB4-41FA-A2D5-142DD37786DF}"/>
              </a:ext>
            </a:extLst>
          </p:cNvPr>
          <p:cNvSpPr/>
          <p:nvPr/>
        </p:nvSpPr>
        <p:spPr>
          <a:xfrm rot="14583970">
            <a:off x="4727081" y="4010853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5AB62B-8BEC-4FC2-AFCF-D45BD71DC31C}"/>
              </a:ext>
            </a:extLst>
          </p:cNvPr>
          <p:cNvSpPr/>
          <p:nvPr/>
        </p:nvSpPr>
        <p:spPr>
          <a:xfrm rot="18374189">
            <a:off x="6571805" y="4167007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9E4FC8E-F0C3-46D2-BAC6-09F46C5DDFF2}"/>
              </a:ext>
            </a:extLst>
          </p:cNvPr>
          <p:cNvSpPr/>
          <p:nvPr/>
        </p:nvSpPr>
        <p:spPr>
          <a:xfrm rot="13969085">
            <a:off x="8751654" y="3976641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1049812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  <a:p>
            <a:pPr lvl="1"/>
            <a:endParaRPr lang="en-US" dirty="0"/>
          </a:p>
          <a:p>
            <a:r>
              <a:rPr lang="en-US" b="1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20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B769-70A5-48EA-A501-608FCB1F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&amp; Thread &amp; Zigbee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19C06-491A-4E28-AB0C-9235D7EDA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802.15.4 is a low-energy method for transmitting bits (physical layer)</a:t>
            </a:r>
          </a:p>
          <a:p>
            <a:pPr lvl="1"/>
            <a:r>
              <a:rPr lang="en-US" dirty="0"/>
              <a:t>Radio chips have been widely available for 15-20 years</a:t>
            </a:r>
          </a:p>
          <a:p>
            <a:pPr lvl="1"/>
            <a:endParaRPr lang="en-US" dirty="0"/>
          </a:p>
          <a:p>
            <a:r>
              <a:rPr lang="en-US" i="1" dirty="0"/>
              <a:t>Significant</a:t>
            </a:r>
            <a:r>
              <a:rPr lang="en-US" dirty="0"/>
              <a:t> amounts of sensor network research have focused on building layers on top of 802.15.4</a:t>
            </a:r>
          </a:p>
          <a:p>
            <a:pPr lvl="1"/>
            <a:r>
              <a:rPr lang="en-US" dirty="0"/>
              <a:t>Access control layers (CSMA)</a:t>
            </a:r>
          </a:p>
          <a:p>
            <a:pPr lvl="1"/>
            <a:r>
              <a:rPr lang="en-US" dirty="0"/>
              <a:t>Network layers</a:t>
            </a:r>
          </a:p>
          <a:p>
            <a:pPr lvl="1"/>
            <a:endParaRPr lang="en-US" dirty="0"/>
          </a:p>
          <a:p>
            <a:r>
              <a:rPr lang="en-US" dirty="0"/>
              <a:t>Thread is a selection of these possibilities to make a network</a:t>
            </a:r>
          </a:p>
          <a:p>
            <a:pPr lvl="1"/>
            <a:r>
              <a:rPr lang="en-US" dirty="0"/>
              <a:t>Uses IPv6 networking!!</a:t>
            </a:r>
          </a:p>
          <a:p>
            <a:pPr lvl="1"/>
            <a:endParaRPr lang="en-US" dirty="0"/>
          </a:p>
          <a:p>
            <a:r>
              <a:rPr lang="en-US" dirty="0"/>
              <a:t>Zigbee makes slightly different selections</a:t>
            </a:r>
          </a:p>
          <a:p>
            <a:pPr lvl="1"/>
            <a:r>
              <a:rPr lang="en-US" dirty="0"/>
              <a:t>Focuses on automatic interpretation and discovery of sensors and actuators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5380A-609F-4AC9-BCDF-968CDBB75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32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372-BDC9-44DD-9351-FC93F57B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topology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DCF5-B0CC-4503-ADE0-E5393F32C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Expects use cases as Star or Mesh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6790E-4977-4144-9885-117AE57D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C79C2D-A3F2-476C-81C4-214263578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99" y="1952036"/>
            <a:ext cx="7449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3297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0ABEC-514D-4B0E-29A0-2818C02F9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Matter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B85A-5F27-F995-1759-18DF25DFA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40532"/>
            <a:ext cx="10972800" cy="1331667"/>
          </a:xfrm>
        </p:spPr>
        <p:txBody>
          <a:bodyPr/>
          <a:lstStyle/>
          <a:p>
            <a:r>
              <a:rPr lang="en-US" dirty="0"/>
              <a:t>Standard for interoperable smart home devices (October 2022)</a:t>
            </a:r>
          </a:p>
          <a:p>
            <a:pPr lvl="1"/>
            <a:r>
              <a:rPr lang="en-US" dirty="0"/>
              <a:t>Uses IPv6 over 802.15.4/Thread to send packets</a:t>
            </a:r>
          </a:p>
          <a:p>
            <a:pPr lvl="1"/>
            <a:r>
              <a:rPr lang="en-US" dirty="0"/>
              <a:t>Uses standardized device classes with descriptors for application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38684-28B6-BC5E-E8E6-6D62EF871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AEE7B2-EE36-49CC-E604-651D656FC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1844" y="228600"/>
            <a:ext cx="36385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atter Architecture Overview">
            <a:extLst>
              <a:ext uri="{FF2B5EF4-FFF2-40B4-BE49-F238E27FC236}">
                <a16:creationId xmlns:a16="http://schemas.microsoft.com/office/drawing/2014/main" id="{B5279D61-FFD9-33D0-EF25-D845C1A2F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" y="976871"/>
            <a:ext cx="7885443" cy="386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298D14-3C03-0DBA-BF95-A537B57B1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8418" y="2227661"/>
            <a:ext cx="3471976" cy="1114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AE6713-B157-D434-1325-A3D0B79B9321}"/>
              </a:ext>
            </a:extLst>
          </p:cNvPr>
          <p:cNvSpPr txBox="1"/>
          <p:nvPr/>
        </p:nvSpPr>
        <p:spPr>
          <a:xfrm>
            <a:off x="8299367" y="1862888"/>
            <a:ext cx="292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Lots of member companies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3CA137-35E0-813D-882D-C9DCE89B8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8418" y="3344221"/>
            <a:ext cx="3471976" cy="117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15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A9F7E-5C32-4F98-E2B2-6377CAC5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Wireless: high-level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3EF3-270D-DF57-3EAF-6F7C9CA67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we want to keep all electric signals contained in a wire</a:t>
            </a:r>
          </a:p>
          <a:p>
            <a:pPr lvl="1"/>
            <a:r>
              <a:rPr lang="en-US" dirty="0"/>
              <a:t>Don’t want to receive interference from other signals or cause interference</a:t>
            </a:r>
          </a:p>
          <a:p>
            <a:pPr lvl="1"/>
            <a:endParaRPr lang="en-US" dirty="0"/>
          </a:p>
          <a:p>
            <a:r>
              <a:rPr lang="en-US" dirty="0"/>
              <a:t>Antennas are good at the opposite:</a:t>
            </a:r>
          </a:p>
          <a:p>
            <a:pPr lvl="1"/>
            <a:r>
              <a:rPr lang="en-US" dirty="0"/>
              <a:t>They spill electrical signals out into the world</a:t>
            </a:r>
          </a:p>
          <a:p>
            <a:pPr lvl="1"/>
            <a:r>
              <a:rPr lang="en-US" dirty="0"/>
              <a:t>They receive electrical signals from the world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means we can send information</a:t>
            </a:r>
            <a:br>
              <a:rPr lang="en-US" dirty="0"/>
            </a:br>
            <a:r>
              <a:rPr lang="en-US" dirty="0"/>
              <a:t>from one device to another without wires!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E0B42-6A59-13FE-D1F0-121D959E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0DF951-6976-DE5C-7F9E-A88512CF3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5252" y="2961932"/>
            <a:ext cx="3541959" cy="275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30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  <a:p>
            <a:pPr lvl="1"/>
            <a:endParaRPr lang="en-US" dirty="0"/>
          </a:p>
          <a:p>
            <a:r>
              <a:rPr lang="en-US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b="1" dirty="0" err="1"/>
              <a:t>WiFi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8976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3A9-0601-477E-B620-0DDE115E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(802.11)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CD5-AFC3-42B9-B21D-278E2F83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Ubiquitous wireless communication</a:t>
            </a:r>
          </a:p>
          <a:p>
            <a:pPr lvl="1"/>
            <a:r>
              <a:rPr lang="en-US" dirty="0"/>
              <a:t>High energy requirements for high throughput communication</a:t>
            </a:r>
          </a:p>
          <a:p>
            <a:pPr lvl="1"/>
            <a:endParaRPr lang="en-US" dirty="0"/>
          </a:p>
          <a:p>
            <a:r>
              <a:rPr lang="en-US" dirty="0"/>
              <a:t>Now accessible through relatively low power radios</a:t>
            </a:r>
          </a:p>
          <a:p>
            <a:pPr lvl="1"/>
            <a:r>
              <a:rPr lang="en-US" dirty="0"/>
              <a:t>ESP32, Electric Imp, and company</a:t>
            </a:r>
          </a:p>
          <a:p>
            <a:pPr lvl="1"/>
            <a:r>
              <a:rPr lang="en-US" dirty="0"/>
              <a:t>Still significantly more effort than BLE or Thread</a:t>
            </a:r>
          </a:p>
          <a:p>
            <a:pPr lvl="1"/>
            <a:endParaRPr lang="en-US" dirty="0"/>
          </a:p>
          <a:p>
            <a:r>
              <a:rPr lang="en-US" dirty="0"/>
              <a:t>IoT devices can use the same </a:t>
            </a:r>
            <a:r>
              <a:rPr lang="en-US" dirty="0" err="1"/>
              <a:t>WiFi</a:t>
            </a:r>
            <a:r>
              <a:rPr lang="en-US" dirty="0"/>
              <a:t> that’s already available</a:t>
            </a:r>
          </a:p>
          <a:p>
            <a:pPr lvl="1"/>
            <a:r>
              <a:rPr lang="en-US" dirty="0"/>
              <a:t>No need for additional infrastructure!!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26DB6-BF6F-4424-9C22-2C4D5E7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570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564E-B8F1-4B0D-B92B-BCC9D93EE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802.11 major amendments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8CE3-857E-4176-B412-C223C382B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802.11b was very popular but is now usually unsupported</a:t>
            </a:r>
          </a:p>
          <a:p>
            <a:r>
              <a:rPr lang="en-US" dirty="0"/>
              <a:t>802.11a never saw major deployment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WiFi</a:t>
            </a:r>
            <a:r>
              <a:rPr lang="en-US" dirty="0"/>
              <a:t> Alliance rebranded 802.11ac as “</a:t>
            </a:r>
            <a:r>
              <a:rPr lang="en-US" dirty="0" err="1"/>
              <a:t>WiFi</a:t>
            </a:r>
            <a:r>
              <a:rPr lang="en-US" dirty="0"/>
              <a:t> 5” and backported scheme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ECB40-F81A-488D-84D9-B74240595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12377C1-BDF4-4689-8A92-8995ACB09CF6}"/>
              </a:ext>
            </a:extLst>
          </p:cNvPr>
          <p:cNvGraphicFramePr>
            <a:graphicFrameLocks noGrp="1"/>
          </p:cNvGraphicFramePr>
          <p:nvPr/>
        </p:nvGraphicFramePr>
        <p:xfrm>
          <a:off x="1438441" y="1143000"/>
          <a:ext cx="9311106" cy="27736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487309">
                  <a:extLst>
                    <a:ext uri="{9D8B030D-6E8A-4147-A177-3AD203B41FA5}">
                      <a16:colId xmlns:a16="http://schemas.microsoft.com/office/drawing/2014/main" val="2408432903"/>
                    </a:ext>
                  </a:extLst>
                </a:gridCol>
                <a:gridCol w="1357616">
                  <a:extLst>
                    <a:ext uri="{9D8B030D-6E8A-4147-A177-3AD203B41FA5}">
                      <a16:colId xmlns:a16="http://schemas.microsoft.com/office/drawing/2014/main" val="1423973458"/>
                    </a:ext>
                  </a:extLst>
                </a:gridCol>
                <a:gridCol w="908049">
                  <a:extLst>
                    <a:ext uri="{9D8B030D-6E8A-4147-A177-3AD203B41FA5}">
                      <a16:colId xmlns:a16="http://schemas.microsoft.com/office/drawing/2014/main" val="58224141"/>
                    </a:ext>
                  </a:extLst>
                </a:gridCol>
                <a:gridCol w="1599896">
                  <a:extLst>
                    <a:ext uri="{9D8B030D-6E8A-4147-A177-3AD203B41FA5}">
                      <a16:colId xmlns:a16="http://schemas.microsoft.com/office/drawing/2014/main" val="1518310121"/>
                    </a:ext>
                  </a:extLst>
                </a:gridCol>
                <a:gridCol w="2017887">
                  <a:extLst>
                    <a:ext uri="{9D8B030D-6E8A-4147-A177-3AD203B41FA5}">
                      <a16:colId xmlns:a16="http://schemas.microsoft.com/office/drawing/2014/main" val="436619150"/>
                    </a:ext>
                  </a:extLst>
                </a:gridCol>
                <a:gridCol w="1548034">
                  <a:extLst>
                    <a:ext uri="{9D8B030D-6E8A-4147-A177-3AD203B41FA5}">
                      <a16:colId xmlns:a16="http://schemas.microsoft.com/office/drawing/2014/main" val="2654513425"/>
                    </a:ext>
                  </a:extLst>
                </a:gridCol>
                <a:gridCol w="1392315">
                  <a:extLst>
                    <a:ext uri="{9D8B030D-6E8A-4147-A177-3AD203B41FA5}">
                      <a16:colId xmlns:a16="http://schemas.microsoft.com/office/drawing/2014/main" val="33808977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Max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34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DSSS/FHSS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60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DSSS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11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11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54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25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54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38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6708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2.4/5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 + MIMO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600 Mbps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70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8112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802.11ac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OFDM + MIMO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3.4 Gbps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50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797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8113-749A-46FA-81EB-3700C601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1AFB-BA47-49E5-BDBD-DDFE504F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921534"/>
            <a:ext cx="10972800" cy="1250665"/>
          </a:xfrm>
        </p:spPr>
        <p:txBody>
          <a:bodyPr/>
          <a:lstStyle/>
          <a:p>
            <a:r>
              <a:rPr lang="en-US" dirty="0"/>
              <a:t>More bandwidth means higher data rate (with same error rate)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D58C-590B-4983-9934-F81B4D0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6F6AF-038B-4FB2-94BA-A12B567CC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61" b="36214"/>
          <a:stretch/>
        </p:blipFill>
        <p:spPr>
          <a:xfrm>
            <a:off x="607595" y="1143000"/>
            <a:ext cx="10981012" cy="35499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F9AF3A-8DD5-297A-1AFE-CA6F96A5B71E}"/>
              </a:ext>
            </a:extLst>
          </p:cNvPr>
          <p:cNvSpPr/>
          <p:nvPr/>
        </p:nvSpPr>
        <p:spPr>
          <a:xfrm>
            <a:off x="607595" y="2550017"/>
            <a:ext cx="10972800" cy="21873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796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8113-749A-46FA-81EB-3700C6013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WiFi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1AFB-BA47-49E5-BDBD-DDFE504F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921534"/>
            <a:ext cx="10972800" cy="1250665"/>
          </a:xfrm>
        </p:spPr>
        <p:txBody>
          <a:bodyPr/>
          <a:lstStyle/>
          <a:p>
            <a:r>
              <a:rPr lang="en-US" dirty="0"/>
              <a:t>More bandwidth means higher data rate (with same error rate)</a:t>
            </a:r>
          </a:p>
          <a:p>
            <a:r>
              <a:rPr lang="en-US" dirty="0"/>
              <a:t>5 GHz band allows larger bandwidth allocations for more data rate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1D58C-590B-4983-9934-F81B4D0C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66F6AF-038B-4FB2-94BA-A12B567CCA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161" b="36214"/>
          <a:stretch/>
        </p:blipFill>
        <p:spPr>
          <a:xfrm>
            <a:off x="607595" y="1143000"/>
            <a:ext cx="10981012" cy="354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159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DA9459-CA6C-4602-B17E-DF4C80AD4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WiFi</a:t>
            </a:r>
            <a:r>
              <a:rPr lang="en-US" dirty="0"/>
              <a:t> 6E: WAY more bandwidth means better data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5A64A-8CC1-4682-A5EC-3B03F37B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5F76BB-D360-4057-A559-941C4C61F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66008"/>
            <a:ext cx="10972799" cy="427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1090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064C5A-E461-466B-9115-B232FAA7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26DF9-FDC5-4488-9E4B-95AEC71BE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Bluetooth Low Energy</a:t>
            </a:r>
          </a:p>
          <a:p>
            <a:pPr lvl="1"/>
            <a:endParaRPr lang="en-US" dirty="0"/>
          </a:p>
          <a:p>
            <a:r>
              <a:rPr lang="en-US" dirty="0"/>
              <a:t>802.15.4 – Zigbee and Thread</a:t>
            </a:r>
          </a:p>
          <a:p>
            <a:pPr lvl="1"/>
            <a:endParaRPr lang="en-US" dirty="0"/>
          </a:p>
          <a:p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Low-Power Wide-Area Networks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7CBDFC-A697-41DA-ACAC-8B97F1E66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00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2476D4-9A1B-234C-8A1A-5C7339DA078A}"/>
              </a:ext>
            </a:extLst>
          </p:cNvPr>
          <p:cNvSpPr/>
          <p:nvPr/>
        </p:nvSpPr>
        <p:spPr>
          <a:xfrm>
            <a:off x="415600" y="1536633"/>
            <a:ext cx="6499107" cy="4555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 anchor="ctr"/>
          <a:lstStyle/>
          <a:p>
            <a:r>
              <a:rPr lang="en-US" sz="2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LPWANS: How do we collect data from a sensor?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Manually collect measurements</a:t>
            </a:r>
          </a:p>
          <a:p>
            <a:pPr lvl="1"/>
            <a:r>
              <a:rPr lang="en-US" dirty="0"/>
              <a:t>Too much work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Connect it to </a:t>
            </a:r>
            <a:r>
              <a:rPr lang="en-US" dirty="0" err="1"/>
              <a:t>WiFi</a:t>
            </a:r>
            <a:r>
              <a:rPr lang="en-US" dirty="0"/>
              <a:t> (or Ethernet)</a:t>
            </a:r>
          </a:p>
          <a:p>
            <a:pPr lvl="1"/>
            <a:r>
              <a:rPr lang="en-US" dirty="0"/>
              <a:t>Too many separate networks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Pay for cellular access</a:t>
            </a:r>
          </a:p>
          <a:p>
            <a:pPr lvl="1"/>
            <a:r>
              <a:rPr lang="en-US" dirty="0"/>
              <a:t>Too expensive for many devices</a:t>
            </a:r>
          </a:p>
        </p:txBody>
      </p:sp>
      <p:sp>
        <p:nvSpPr>
          <p:cNvPr id="72" name="Regular Pentagon 71">
            <a:extLst>
              <a:ext uri="{FF2B5EF4-FFF2-40B4-BE49-F238E27FC236}">
                <a16:creationId xmlns:a16="http://schemas.microsoft.com/office/drawing/2014/main" id="{36F8451C-A454-0E4E-8C38-5B24DE0A5B95}"/>
              </a:ext>
            </a:extLst>
          </p:cNvPr>
          <p:cNvSpPr/>
          <p:nvPr/>
        </p:nvSpPr>
        <p:spPr>
          <a:xfrm>
            <a:off x="9347079" y="24410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5BE3B0-E4C6-6E40-8E8E-2D389CEAEF81}"/>
              </a:ext>
            </a:extLst>
          </p:cNvPr>
          <p:cNvSpPr/>
          <p:nvPr/>
        </p:nvSpPr>
        <p:spPr>
          <a:xfrm>
            <a:off x="840510" y="2244437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C25A5-2255-D843-B5E1-6B2FAAB1CECD}"/>
              </a:ext>
            </a:extLst>
          </p:cNvPr>
          <p:cNvSpPr/>
          <p:nvPr/>
        </p:nvSpPr>
        <p:spPr>
          <a:xfrm>
            <a:off x="572655" y="3700385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38697C-5EB3-9043-AC21-54190837BED0}"/>
              </a:ext>
            </a:extLst>
          </p:cNvPr>
          <p:cNvSpPr/>
          <p:nvPr/>
        </p:nvSpPr>
        <p:spPr>
          <a:xfrm>
            <a:off x="840510" y="5156333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43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 anchor="ctr"/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LPWANS: How do we collect data from MANY sensors?</a:t>
            </a:r>
            <a:endParaRPr lang="en-US" sz="2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Manually collect measurements</a:t>
            </a:r>
          </a:p>
          <a:p>
            <a:pPr lvl="1"/>
            <a:r>
              <a:rPr lang="en-US" dirty="0"/>
              <a:t>Too much work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Connect it to </a:t>
            </a:r>
            <a:r>
              <a:rPr lang="en-US" dirty="0" err="1"/>
              <a:t>WiFi</a:t>
            </a:r>
            <a:r>
              <a:rPr lang="en-US" dirty="0"/>
              <a:t> (or Ethernet)</a:t>
            </a:r>
          </a:p>
          <a:p>
            <a:pPr lvl="1"/>
            <a:r>
              <a:rPr lang="en-US" dirty="0"/>
              <a:t>Too many separate networks</a:t>
            </a:r>
          </a:p>
          <a:p>
            <a:pPr marL="152394" indent="0">
              <a:buNone/>
            </a:pPr>
            <a:endParaRPr lang="en-US" dirty="0"/>
          </a:p>
          <a:p>
            <a:r>
              <a:rPr lang="en-US" dirty="0"/>
              <a:t>Pay for cellular access</a:t>
            </a:r>
          </a:p>
          <a:p>
            <a:pPr lvl="1"/>
            <a:r>
              <a:rPr lang="en-US" dirty="0"/>
              <a:t>Too expensive for many devices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gular Pentagon 41">
            <a:extLst>
              <a:ext uri="{FF2B5EF4-FFF2-40B4-BE49-F238E27FC236}">
                <a16:creationId xmlns:a16="http://schemas.microsoft.com/office/drawing/2014/main" id="{B0062BA0-E247-1A4B-B99A-D928481B9EDC}"/>
              </a:ext>
            </a:extLst>
          </p:cNvPr>
          <p:cNvSpPr/>
          <p:nvPr/>
        </p:nvSpPr>
        <p:spPr>
          <a:xfrm>
            <a:off x="9550279" y="26442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0E04BCD-A8A5-1449-B61D-E691EF0FB956}"/>
              </a:ext>
            </a:extLst>
          </p:cNvPr>
          <p:cNvSpPr/>
          <p:nvPr/>
        </p:nvSpPr>
        <p:spPr>
          <a:xfrm>
            <a:off x="840510" y="2244437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AD37EE1-6407-EC4A-9C31-51230F2673EB}"/>
              </a:ext>
            </a:extLst>
          </p:cNvPr>
          <p:cNvSpPr/>
          <p:nvPr/>
        </p:nvSpPr>
        <p:spPr>
          <a:xfrm>
            <a:off x="572655" y="3700385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8BC38-5BC7-C548-BA15-9F3193BF6B2D}"/>
              </a:ext>
            </a:extLst>
          </p:cNvPr>
          <p:cNvSpPr/>
          <p:nvPr/>
        </p:nvSpPr>
        <p:spPr>
          <a:xfrm>
            <a:off x="840510" y="5156333"/>
            <a:ext cx="5781964" cy="7481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0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C66F-4402-3340-BBA3-3F0B9229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593367"/>
            <a:ext cx="6499107" cy="763600"/>
          </a:xfrm>
          <a:solidFill>
            <a:schemeClr val="bg1"/>
          </a:solidFill>
        </p:spPr>
        <p:txBody>
          <a:bodyPr/>
          <a:lstStyle/>
          <a:p>
            <a:r>
              <a:rPr lang="en-US" sz="2667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 need another network option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D437-CD5D-A444-BF26-2E411925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6499107" cy="4555200"/>
          </a:xfrm>
          <a:solidFill>
            <a:schemeClr val="bg1"/>
          </a:solidFill>
        </p:spPr>
        <p:txBody>
          <a:bodyPr/>
          <a:lstStyle/>
          <a:p>
            <a:pPr marL="152394" indent="0">
              <a:buNone/>
            </a:pPr>
            <a:r>
              <a:rPr lang="en-US" sz="2400" dirty="0"/>
              <a:t>Requirements:</a:t>
            </a:r>
          </a:p>
          <a:p>
            <a:pPr marL="152394" indent="0">
              <a:buNone/>
            </a:pPr>
            <a:endParaRPr lang="en-US" sz="2400" dirty="0"/>
          </a:p>
          <a:p>
            <a:r>
              <a:rPr lang="en-US" sz="2400" dirty="0"/>
              <a:t>Wide area of coverage</a:t>
            </a:r>
          </a:p>
          <a:p>
            <a:pPr lvl="1">
              <a:spcBef>
                <a:spcPts val="1067"/>
              </a:spcBef>
            </a:pPr>
            <a:r>
              <a:rPr lang="en-US" sz="2133" dirty="0"/>
              <a:t>Deploy fewer gateways</a:t>
            </a:r>
          </a:p>
          <a:p>
            <a:endParaRPr lang="en-US" sz="2400" dirty="0"/>
          </a:p>
          <a:p>
            <a:r>
              <a:rPr lang="en-US" sz="2400" dirty="0"/>
              <a:t>Low power</a:t>
            </a:r>
          </a:p>
          <a:p>
            <a:pPr lvl="1">
              <a:spcBef>
                <a:spcPts val="1067"/>
              </a:spcBef>
            </a:pPr>
            <a:r>
              <a:rPr lang="en-US" sz="2133" dirty="0"/>
              <a:t>So we can deploy on batteries</a:t>
            </a:r>
          </a:p>
          <a:p>
            <a:pPr lvl="1">
              <a:spcBef>
                <a:spcPts val="1067"/>
              </a:spcBef>
            </a:pPr>
            <a:endParaRPr lang="en-US" sz="2133" dirty="0"/>
          </a:p>
          <a:p>
            <a:pPr>
              <a:spcBef>
                <a:spcPts val="1067"/>
              </a:spcBef>
            </a:pPr>
            <a:r>
              <a:rPr lang="en-US" sz="2400" dirty="0"/>
              <a:t>Doesn’t need high throughput</a:t>
            </a:r>
          </a:p>
          <a:p>
            <a:pPr lvl="1">
              <a:spcBef>
                <a:spcPts val="1067"/>
              </a:spcBef>
            </a:pPr>
            <a:r>
              <a:rPr lang="en-US" sz="2133" dirty="0"/>
              <a:t>Sensor data is relatively small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E6470C-04DC-3A45-BEF1-69CBEBA5DB6C}"/>
              </a:ext>
            </a:extLst>
          </p:cNvPr>
          <p:cNvGrpSpPr/>
          <p:nvPr/>
        </p:nvGrpSpPr>
        <p:grpSpPr>
          <a:xfrm>
            <a:off x="7103403" y="899088"/>
            <a:ext cx="3717687" cy="5583992"/>
            <a:chOff x="5327552" y="674316"/>
            <a:chExt cx="2788265" cy="4187994"/>
          </a:xfrm>
        </p:grpSpPr>
        <p:sp>
          <p:nvSpPr>
            <p:cNvPr id="22" name="Regular Pentagon 21">
              <a:extLst>
                <a:ext uri="{FF2B5EF4-FFF2-40B4-BE49-F238E27FC236}">
                  <a16:creationId xmlns:a16="http://schemas.microsoft.com/office/drawing/2014/main" id="{4C155B15-1C4A-E645-8543-2186310BC6B6}"/>
                </a:ext>
              </a:extLst>
            </p:cNvPr>
            <p:cNvSpPr/>
            <p:nvPr/>
          </p:nvSpPr>
          <p:spPr>
            <a:xfrm>
              <a:off x="5926913" y="304087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gular Pentagon 22">
              <a:extLst>
                <a:ext uri="{FF2B5EF4-FFF2-40B4-BE49-F238E27FC236}">
                  <a16:creationId xmlns:a16="http://schemas.microsoft.com/office/drawing/2014/main" id="{751E34EE-5BAD-4646-8A65-231CDF81F72F}"/>
                </a:ext>
              </a:extLst>
            </p:cNvPr>
            <p:cNvSpPr/>
            <p:nvPr/>
          </p:nvSpPr>
          <p:spPr>
            <a:xfrm>
              <a:off x="5979215" y="26662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Regular Pentagon 23">
              <a:extLst>
                <a:ext uri="{FF2B5EF4-FFF2-40B4-BE49-F238E27FC236}">
                  <a16:creationId xmlns:a16="http://schemas.microsoft.com/office/drawing/2014/main" id="{562D58D9-4C2E-5245-A625-18B7B27F33E2}"/>
                </a:ext>
              </a:extLst>
            </p:cNvPr>
            <p:cNvSpPr/>
            <p:nvPr/>
          </p:nvSpPr>
          <p:spPr>
            <a:xfrm>
              <a:off x="5861350" y="356559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Regular Pentagon 24">
              <a:extLst>
                <a:ext uri="{FF2B5EF4-FFF2-40B4-BE49-F238E27FC236}">
                  <a16:creationId xmlns:a16="http://schemas.microsoft.com/office/drawing/2014/main" id="{BD662728-B175-854A-B8DD-E4DEADFB7871}"/>
                </a:ext>
              </a:extLst>
            </p:cNvPr>
            <p:cNvSpPr/>
            <p:nvPr/>
          </p:nvSpPr>
          <p:spPr>
            <a:xfrm>
              <a:off x="6203939" y="333255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gular Pentagon 25">
              <a:extLst>
                <a:ext uri="{FF2B5EF4-FFF2-40B4-BE49-F238E27FC236}">
                  <a16:creationId xmlns:a16="http://schemas.microsoft.com/office/drawing/2014/main" id="{4CD2AF82-0B09-B24A-A574-A28FAB0E6045}"/>
                </a:ext>
              </a:extLst>
            </p:cNvPr>
            <p:cNvSpPr/>
            <p:nvPr/>
          </p:nvSpPr>
          <p:spPr>
            <a:xfrm>
              <a:off x="7106794" y="416072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Regular Pentagon 26">
              <a:extLst>
                <a:ext uri="{FF2B5EF4-FFF2-40B4-BE49-F238E27FC236}">
                  <a16:creationId xmlns:a16="http://schemas.microsoft.com/office/drawing/2014/main" id="{2617FA35-11D7-8442-8A02-74D6007A17F2}"/>
                </a:ext>
              </a:extLst>
            </p:cNvPr>
            <p:cNvSpPr/>
            <p:nvPr/>
          </p:nvSpPr>
          <p:spPr>
            <a:xfrm>
              <a:off x="6906089" y="263441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gular Pentagon 27">
              <a:extLst>
                <a:ext uri="{FF2B5EF4-FFF2-40B4-BE49-F238E27FC236}">
                  <a16:creationId xmlns:a16="http://schemas.microsoft.com/office/drawing/2014/main" id="{ACFE5F57-6B0A-E449-AC01-021075884795}"/>
                </a:ext>
              </a:extLst>
            </p:cNvPr>
            <p:cNvSpPr/>
            <p:nvPr/>
          </p:nvSpPr>
          <p:spPr>
            <a:xfrm>
              <a:off x="6044794" y="406558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Regular Pentagon 28">
              <a:extLst>
                <a:ext uri="{FF2B5EF4-FFF2-40B4-BE49-F238E27FC236}">
                  <a16:creationId xmlns:a16="http://schemas.microsoft.com/office/drawing/2014/main" id="{7CF017CC-5302-6744-A994-005A1883E0EF}"/>
                </a:ext>
              </a:extLst>
            </p:cNvPr>
            <p:cNvSpPr/>
            <p:nvPr/>
          </p:nvSpPr>
          <p:spPr>
            <a:xfrm>
              <a:off x="6227954" y="279701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Regular Pentagon 29">
              <a:extLst>
                <a:ext uri="{FF2B5EF4-FFF2-40B4-BE49-F238E27FC236}">
                  <a16:creationId xmlns:a16="http://schemas.microsoft.com/office/drawing/2014/main" id="{EB4C19BC-1B9D-E44E-B1F3-9C371E6A35A5}"/>
                </a:ext>
              </a:extLst>
            </p:cNvPr>
            <p:cNvSpPr/>
            <p:nvPr/>
          </p:nvSpPr>
          <p:spPr>
            <a:xfrm>
              <a:off x="7297748" y="287546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Regular Pentagon 30">
              <a:extLst>
                <a:ext uri="{FF2B5EF4-FFF2-40B4-BE49-F238E27FC236}">
                  <a16:creationId xmlns:a16="http://schemas.microsoft.com/office/drawing/2014/main" id="{22A0AC1C-2669-6849-B947-4C9C89EB26E9}"/>
                </a:ext>
              </a:extLst>
            </p:cNvPr>
            <p:cNvSpPr/>
            <p:nvPr/>
          </p:nvSpPr>
          <p:spPr>
            <a:xfrm>
              <a:off x="6232581" y="456887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Regular Pentagon 31">
              <a:extLst>
                <a:ext uri="{FF2B5EF4-FFF2-40B4-BE49-F238E27FC236}">
                  <a16:creationId xmlns:a16="http://schemas.microsoft.com/office/drawing/2014/main" id="{878742D4-F34B-A746-9F6D-E8ABE957E286}"/>
                </a:ext>
              </a:extLst>
            </p:cNvPr>
            <p:cNvSpPr/>
            <p:nvPr/>
          </p:nvSpPr>
          <p:spPr>
            <a:xfrm>
              <a:off x="7023974" y="3692027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gular Pentagon 32">
              <a:extLst>
                <a:ext uri="{FF2B5EF4-FFF2-40B4-BE49-F238E27FC236}">
                  <a16:creationId xmlns:a16="http://schemas.microsoft.com/office/drawing/2014/main" id="{9728A5FE-8970-E74A-BDF2-E2B8BE94B727}"/>
                </a:ext>
              </a:extLst>
            </p:cNvPr>
            <p:cNvSpPr/>
            <p:nvPr/>
          </p:nvSpPr>
          <p:spPr>
            <a:xfrm>
              <a:off x="7035013" y="31730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egular Pentagon 33">
              <a:extLst>
                <a:ext uri="{FF2B5EF4-FFF2-40B4-BE49-F238E27FC236}">
                  <a16:creationId xmlns:a16="http://schemas.microsoft.com/office/drawing/2014/main" id="{C7A02C67-80B0-BB4A-9A74-E8B62EA809A1}"/>
                </a:ext>
              </a:extLst>
            </p:cNvPr>
            <p:cNvSpPr/>
            <p:nvPr/>
          </p:nvSpPr>
          <p:spPr>
            <a:xfrm>
              <a:off x="7838733" y="3714595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Regular Pentagon 35">
              <a:extLst>
                <a:ext uri="{FF2B5EF4-FFF2-40B4-BE49-F238E27FC236}">
                  <a16:creationId xmlns:a16="http://schemas.microsoft.com/office/drawing/2014/main" id="{A51DD38C-0673-1348-A076-9964A196EC85}"/>
                </a:ext>
              </a:extLst>
            </p:cNvPr>
            <p:cNvSpPr/>
            <p:nvPr/>
          </p:nvSpPr>
          <p:spPr>
            <a:xfrm>
              <a:off x="7872155" y="311434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Regular Pentagon 37">
              <a:extLst>
                <a:ext uri="{FF2B5EF4-FFF2-40B4-BE49-F238E27FC236}">
                  <a16:creationId xmlns:a16="http://schemas.microsoft.com/office/drawing/2014/main" id="{C6F6406E-3807-D04B-B382-47F10C8F9A52}"/>
                </a:ext>
              </a:extLst>
            </p:cNvPr>
            <p:cNvSpPr/>
            <p:nvPr/>
          </p:nvSpPr>
          <p:spPr>
            <a:xfrm>
              <a:off x="7369976" y="45688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Regular Pentagon 38">
              <a:extLst>
                <a:ext uri="{FF2B5EF4-FFF2-40B4-BE49-F238E27FC236}">
                  <a16:creationId xmlns:a16="http://schemas.microsoft.com/office/drawing/2014/main" id="{07F63AD9-13B6-A94E-BF31-41415183B60F}"/>
                </a:ext>
              </a:extLst>
            </p:cNvPr>
            <p:cNvSpPr/>
            <p:nvPr/>
          </p:nvSpPr>
          <p:spPr>
            <a:xfrm>
              <a:off x="7101857" y="448104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Regular Pentagon 39">
              <a:extLst>
                <a:ext uri="{FF2B5EF4-FFF2-40B4-BE49-F238E27FC236}">
                  <a16:creationId xmlns:a16="http://schemas.microsoft.com/office/drawing/2014/main" id="{781823E6-1809-654E-A1E3-30874589C26F}"/>
                </a:ext>
              </a:extLst>
            </p:cNvPr>
            <p:cNvSpPr/>
            <p:nvPr/>
          </p:nvSpPr>
          <p:spPr>
            <a:xfrm>
              <a:off x="7531757" y="240419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Regular Pentagon 40">
              <a:extLst>
                <a:ext uri="{FF2B5EF4-FFF2-40B4-BE49-F238E27FC236}">
                  <a16:creationId xmlns:a16="http://schemas.microsoft.com/office/drawing/2014/main" id="{0D5271F0-8EA6-8544-AD07-D1A0D0D2F3EC}"/>
                </a:ext>
              </a:extLst>
            </p:cNvPr>
            <p:cNvSpPr/>
            <p:nvPr/>
          </p:nvSpPr>
          <p:spPr>
            <a:xfrm>
              <a:off x="8048973" y="414963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8" name="Regular Pentagon 57">
              <a:extLst>
                <a:ext uri="{FF2B5EF4-FFF2-40B4-BE49-F238E27FC236}">
                  <a16:creationId xmlns:a16="http://schemas.microsoft.com/office/drawing/2014/main" id="{74C0102F-B75F-3043-BDF5-046C8DDD471F}"/>
                </a:ext>
              </a:extLst>
            </p:cNvPr>
            <p:cNvSpPr/>
            <p:nvPr/>
          </p:nvSpPr>
          <p:spPr>
            <a:xfrm>
              <a:off x="6687438" y="479864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9" name="Regular Pentagon 58">
              <a:extLst>
                <a:ext uri="{FF2B5EF4-FFF2-40B4-BE49-F238E27FC236}">
                  <a16:creationId xmlns:a16="http://schemas.microsoft.com/office/drawing/2014/main" id="{BF8B33D4-C889-1C4A-8227-9A4FF26AA3E2}"/>
                </a:ext>
              </a:extLst>
            </p:cNvPr>
            <p:cNvSpPr/>
            <p:nvPr/>
          </p:nvSpPr>
          <p:spPr>
            <a:xfrm>
              <a:off x="5442441" y="296984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1" name="Regular Pentagon 60">
              <a:extLst>
                <a:ext uri="{FF2B5EF4-FFF2-40B4-BE49-F238E27FC236}">
                  <a16:creationId xmlns:a16="http://schemas.microsoft.com/office/drawing/2014/main" id="{D88CFB1B-23A4-2445-ABD1-409989D190A9}"/>
                </a:ext>
              </a:extLst>
            </p:cNvPr>
            <p:cNvSpPr/>
            <p:nvPr/>
          </p:nvSpPr>
          <p:spPr>
            <a:xfrm>
              <a:off x="5594841" y="2432923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2" name="Regular Pentagon 61">
              <a:extLst>
                <a:ext uri="{FF2B5EF4-FFF2-40B4-BE49-F238E27FC236}">
                  <a16:creationId xmlns:a16="http://schemas.microsoft.com/office/drawing/2014/main" id="{20BFABC6-8B90-D643-B910-F01C9A588FF2}"/>
                </a:ext>
              </a:extLst>
            </p:cNvPr>
            <p:cNvSpPr/>
            <p:nvPr/>
          </p:nvSpPr>
          <p:spPr>
            <a:xfrm>
              <a:off x="5327552" y="3565374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3" name="Regular Pentagon 62">
              <a:extLst>
                <a:ext uri="{FF2B5EF4-FFF2-40B4-BE49-F238E27FC236}">
                  <a16:creationId xmlns:a16="http://schemas.microsoft.com/office/drawing/2014/main" id="{C88EF2ED-20F8-8841-B9FA-04AD11EDF2B2}"/>
                </a:ext>
              </a:extLst>
            </p:cNvPr>
            <p:cNvSpPr/>
            <p:nvPr/>
          </p:nvSpPr>
          <p:spPr>
            <a:xfrm>
              <a:off x="5594841" y="3917072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4" name="Regular Pentagon 63">
              <a:extLst>
                <a:ext uri="{FF2B5EF4-FFF2-40B4-BE49-F238E27FC236}">
                  <a16:creationId xmlns:a16="http://schemas.microsoft.com/office/drawing/2014/main" id="{61EC3071-2696-C64C-A73D-8BCF611996A5}"/>
                </a:ext>
              </a:extLst>
            </p:cNvPr>
            <p:cNvSpPr/>
            <p:nvPr/>
          </p:nvSpPr>
          <p:spPr>
            <a:xfrm>
              <a:off x="6203939" y="107075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Regular Pentagon 64">
              <a:extLst>
                <a:ext uri="{FF2B5EF4-FFF2-40B4-BE49-F238E27FC236}">
                  <a16:creationId xmlns:a16="http://schemas.microsoft.com/office/drawing/2014/main" id="{84110A27-CB51-0844-B82B-17AEE5C44EC7}"/>
                </a:ext>
              </a:extLst>
            </p:cNvPr>
            <p:cNvSpPr/>
            <p:nvPr/>
          </p:nvSpPr>
          <p:spPr>
            <a:xfrm>
              <a:off x="6204566" y="742801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6" name="Regular Pentagon 65">
              <a:extLst>
                <a:ext uri="{FF2B5EF4-FFF2-40B4-BE49-F238E27FC236}">
                  <a16:creationId xmlns:a16="http://schemas.microsoft.com/office/drawing/2014/main" id="{D5640333-F65F-924C-96AD-7979E79759A2}"/>
                </a:ext>
              </a:extLst>
            </p:cNvPr>
            <p:cNvSpPr/>
            <p:nvPr/>
          </p:nvSpPr>
          <p:spPr>
            <a:xfrm>
              <a:off x="6257906" y="14642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7" name="Regular Pentagon 66">
              <a:extLst>
                <a:ext uri="{FF2B5EF4-FFF2-40B4-BE49-F238E27FC236}">
                  <a16:creationId xmlns:a16="http://schemas.microsoft.com/office/drawing/2014/main" id="{79C4E42D-695F-3948-AC35-C787A9389F0D}"/>
                </a:ext>
              </a:extLst>
            </p:cNvPr>
            <p:cNvSpPr/>
            <p:nvPr/>
          </p:nvSpPr>
          <p:spPr>
            <a:xfrm>
              <a:off x="7162710" y="12675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8" name="Regular Pentagon 67">
              <a:extLst>
                <a:ext uri="{FF2B5EF4-FFF2-40B4-BE49-F238E27FC236}">
                  <a16:creationId xmlns:a16="http://schemas.microsoft.com/office/drawing/2014/main" id="{A8F24C4E-75E6-E64A-959C-DC6D9378831C}"/>
                </a:ext>
              </a:extLst>
            </p:cNvPr>
            <p:cNvSpPr/>
            <p:nvPr/>
          </p:nvSpPr>
          <p:spPr>
            <a:xfrm>
              <a:off x="6753689" y="674316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Regular Pentagon 68">
              <a:extLst>
                <a:ext uri="{FF2B5EF4-FFF2-40B4-BE49-F238E27FC236}">
                  <a16:creationId xmlns:a16="http://schemas.microsoft.com/office/drawing/2014/main" id="{B3E79B53-CD1A-854E-A794-15615B4DC7AD}"/>
                </a:ext>
              </a:extLst>
            </p:cNvPr>
            <p:cNvSpPr/>
            <p:nvPr/>
          </p:nvSpPr>
          <p:spPr>
            <a:xfrm>
              <a:off x="6781323" y="165237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0" name="Regular Pentagon 69">
              <a:extLst>
                <a:ext uri="{FF2B5EF4-FFF2-40B4-BE49-F238E27FC236}">
                  <a16:creationId xmlns:a16="http://schemas.microsoft.com/office/drawing/2014/main" id="{C2DC51DE-191D-124E-8381-C4E684576B29}"/>
                </a:ext>
              </a:extLst>
            </p:cNvPr>
            <p:cNvSpPr/>
            <p:nvPr/>
          </p:nvSpPr>
          <p:spPr>
            <a:xfrm>
              <a:off x="6280380" y="215394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1" name="Regular Pentagon 70">
              <a:extLst>
                <a:ext uri="{FF2B5EF4-FFF2-40B4-BE49-F238E27FC236}">
                  <a16:creationId xmlns:a16="http://schemas.microsoft.com/office/drawing/2014/main" id="{49E9B975-E112-B849-ADA5-5AA97C357C0A}"/>
                </a:ext>
              </a:extLst>
            </p:cNvPr>
            <p:cNvSpPr/>
            <p:nvPr/>
          </p:nvSpPr>
          <p:spPr>
            <a:xfrm>
              <a:off x="7145348" y="915368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2" name="Regular Pentagon 71">
              <a:extLst>
                <a:ext uri="{FF2B5EF4-FFF2-40B4-BE49-F238E27FC236}">
                  <a16:creationId xmlns:a16="http://schemas.microsoft.com/office/drawing/2014/main" id="{36F8451C-A454-0E4E-8C38-5B24DE0A5B95}"/>
                </a:ext>
              </a:extLst>
            </p:cNvPr>
            <p:cNvSpPr/>
            <p:nvPr/>
          </p:nvSpPr>
          <p:spPr>
            <a:xfrm>
              <a:off x="7010309" y="1830819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73" name="Regular Pentagon 72">
              <a:extLst>
                <a:ext uri="{FF2B5EF4-FFF2-40B4-BE49-F238E27FC236}">
                  <a16:creationId xmlns:a16="http://schemas.microsoft.com/office/drawing/2014/main" id="{4661C6B6-1A2C-6B4B-A63F-16367B4FC320}"/>
                </a:ext>
              </a:extLst>
            </p:cNvPr>
            <p:cNvSpPr/>
            <p:nvPr/>
          </p:nvSpPr>
          <p:spPr>
            <a:xfrm>
              <a:off x="6714479" y="1007090"/>
              <a:ext cx="66844" cy="63661"/>
            </a:xfrm>
            <a:prstGeom prst="pentagon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C988B-6378-3149-B96C-5F47553368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" sz="16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2" name="Regular Pentagon 41">
            <a:extLst>
              <a:ext uri="{FF2B5EF4-FFF2-40B4-BE49-F238E27FC236}">
                <a16:creationId xmlns:a16="http://schemas.microsoft.com/office/drawing/2014/main" id="{B0062BA0-E247-1A4B-B99A-D928481B9EDC}"/>
              </a:ext>
            </a:extLst>
          </p:cNvPr>
          <p:cNvSpPr/>
          <p:nvPr/>
        </p:nvSpPr>
        <p:spPr>
          <a:xfrm>
            <a:off x="9550279" y="2644293"/>
            <a:ext cx="89125" cy="84881"/>
          </a:xfrm>
          <a:prstGeom prst="pentagon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301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0C1F-4B1D-41CD-B890-FD96F71E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wireless?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FB71-A1B8-44D3-B6F6-D27BC7C2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wires!</a:t>
            </a:r>
          </a:p>
          <a:p>
            <a:endParaRPr lang="en-US" dirty="0"/>
          </a:p>
          <a:p>
            <a:r>
              <a:rPr lang="en-US" dirty="0"/>
              <a:t>No need to install and maintain wires</a:t>
            </a:r>
          </a:p>
          <a:p>
            <a:pPr lvl="1"/>
            <a:r>
              <a:rPr lang="en-US" dirty="0"/>
              <a:t>Reduces cost</a:t>
            </a:r>
          </a:p>
          <a:p>
            <a:pPr lvl="1"/>
            <a:r>
              <a:rPr lang="en-US" dirty="0"/>
              <a:t>Simplifies deployment – place devices wherever makes sense</a:t>
            </a:r>
          </a:p>
          <a:p>
            <a:pPr lvl="1"/>
            <a:endParaRPr lang="en-US" dirty="0"/>
          </a:p>
          <a:p>
            <a:r>
              <a:rPr lang="en-US" dirty="0"/>
              <a:t>Supports mobile users</a:t>
            </a:r>
          </a:p>
          <a:p>
            <a:pPr lvl="1"/>
            <a:r>
              <a:rPr lang="en-US" dirty="0"/>
              <a:t>Move around office, campus, city</a:t>
            </a:r>
          </a:p>
          <a:p>
            <a:pPr lvl="1"/>
            <a:r>
              <a:rPr lang="en-US" dirty="0"/>
              <a:t>Move devices around home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A6CFA-06E3-4F6D-8CDD-2F2965C0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688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353A9-0601-477E-B620-0DDE115E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LPWANs (Low-Power Wide-Area Networks)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96CD5-AFC3-42B9-B21D-278E2F833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collect data from city-scale deployments?</a:t>
            </a:r>
          </a:p>
          <a:p>
            <a:pPr lvl="1"/>
            <a:r>
              <a:rPr lang="en-US" dirty="0"/>
              <a:t>There’s an unmet need for long-range, but low-throughput networks</a:t>
            </a:r>
          </a:p>
          <a:p>
            <a:pPr lvl="1"/>
            <a:r>
              <a:rPr lang="en-US" dirty="0"/>
              <a:t>Existing cellular technologies focus on human requirements</a:t>
            </a:r>
          </a:p>
          <a:p>
            <a:pPr lvl="1"/>
            <a:endParaRPr lang="en-US" dirty="0"/>
          </a:p>
          <a:p>
            <a:r>
              <a:rPr lang="en-US" dirty="0"/>
              <a:t>Still a brand new space (relatively)</a:t>
            </a:r>
          </a:p>
          <a:p>
            <a:pPr lvl="1"/>
            <a:r>
              <a:rPr lang="en-US" dirty="0"/>
              <a:t>Unlicensed-band technologies since 2015: Sigfox and </a:t>
            </a:r>
            <a:r>
              <a:rPr lang="en-US" dirty="0" err="1"/>
              <a:t>LoRaWAN</a:t>
            </a:r>
            <a:endParaRPr lang="en-US" dirty="0"/>
          </a:p>
          <a:p>
            <a:pPr lvl="1"/>
            <a:r>
              <a:rPr lang="en-US" dirty="0"/>
              <a:t>Cellular technologies since 2019: LTE-M and NB-IoT</a:t>
            </a:r>
          </a:p>
          <a:p>
            <a:pPr lvl="1"/>
            <a:endParaRPr lang="en-US" dirty="0"/>
          </a:p>
          <a:p>
            <a:r>
              <a:rPr lang="en-US" dirty="0"/>
              <a:t>Focus on long-range, low-energy, low-throughput</a:t>
            </a:r>
          </a:p>
          <a:p>
            <a:pPr lvl="1"/>
            <a:r>
              <a:rPr lang="en-US" dirty="0"/>
              <a:t>One gateway can cover an entire city!!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26DB6-BF6F-4424-9C22-2C4D5E7C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6864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LoRaWAN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communication standard built with proprietary </a:t>
            </a:r>
            <a:r>
              <a:rPr lang="en-US" dirty="0" err="1"/>
              <a:t>LoRa</a:t>
            </a:r>
            <a:r>
              <a:rPr lang="en-US" dirty="0"/>
              <a:t> PHY</a:t>
            </a:r>
          </a:p>
          <a:p>
            <a:endParaRPr lang="en-US" dirty="0"/>
          </a:p>
          <a:p>
            <a:r>
              <a:rPr lang="en-US" dirty="0"/>
              <a:t>Low rate (1-20 kbps) and long range (~5 km)</a:t>
            </a:r>
          </a:p>
          <a:p>
            <a:pPr lvl="1"/>
            <a:r>
              <a:rPr lang="en-US" dirty="0"/>
              <a:t>Shorter range than Sigfox but much higher bit rate</a:t>
            </a:r>
          </a:p>
          <a:p>
            <a:pPr lvl="1"/>
            <a:endParaRPr lang="en-US" dirty="0"/>
          </a:p>
          <a:p>
            <a:r>
              <a:rPr lang="en-US" dirty="0"/>
              <a:t>Most popular LPWAN protocol</a:t>
            </a:r>
          </a:p>
          <a:p>
            <a:pPr lvl="1"/>
            <a:r>
              <a:rPr lang="en-US" dirty="0"/>
              <a:t>Target of academic research</a:t>
            </a:r>
          </a:p>
          <a:p>
            <a:pPr lvl="1"/>
            <a:r>
              <a:rPr lang="en-US" dirty="0"/>
              <a:t>Industry involvement in hardware and deployments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28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65D56D4-82C1-4518-B85D-BE74355A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LoRaWAN network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16B5B-99A8-4E7D-B9C2-DB048780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F672F-3700-46D2-9ABD-1AF4325B37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3334" y="1665158"/>
            <a:ext cx="10777060" cy="40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7212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796FD-C87A-4BAF-BD54-3D4FFBE4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find this interesting…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328FE-28C6-4A6C-8507-0B3D9E6B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also teach a special topics course!</a:t>
            </a:r>
          </a:p>
          <a:p>
            <a:pPr lvl="1"/>
            <a:r>
              <a:rPr lang="en-US" dirty="0"/>
              <a:t>CS433 Wireless Protocols for the Internet of Things</a:t>
            </a:r>
          </a:p>
          <a:p>
            <a:pPr lvl="2"/>
            <a:r>
              <a:rPr lang="en-US" dirty="0"/>
              <a:t>Spring quarter 2025</a:t>
            </a:r>
          </a:p>
          <a:p>
            <a:pPr lvl="1"/>
            <a:r>
              <a:rPr lang="en-US" dirty="0"/>
              <a:t>Lab course, similar to this one but more on-your-own</a:t>
            </a:r>
          </a:p>
          <a:p>
            <a:pPr lvl="2"/>
            <a:r>
              <a:rPr lang="en-US" dirty="0"/>
              <a:t>Design project instead of a final project</a:t>
            </a:r>
          </a:p>
          <a:p>
            <a:pPr lvl="1"/>
            <a:endParaRPr lang="en-US" dirty="0"/>
          </a:p>
          <a:p>
            <a:r>
              <a:rPr lang="en-US" dirty="0"/>
              <a:t>Spend some time learning and playing around with wireless protocols. Especially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 (Thread and Zigbee)</a:t>
            </a:r>
          </a:p>
          <a:p>
            <a:pPr lvl="1"/>
            <a:r>
              <a:rPr lang="en-US" dirty="0"/>
              <a:t>WiFi (802.11)</a:t>
            </a:r>
          </a:p>
          <a:p>
            <a:pPr lvl="1"/>
            <a:r>
              <a:rPr lang="en-US" dirty="0"/>
              <a:t>LPWANs (</a:t>
            </a:r>
            <a:r>
              <a:rPr lang="en-US" dirty="0" err="1"/>
              <a:t>LoRaWAN</a:t>
            </a:r>
            <a:r>
              <a:rPr lang="en-US" dirty="0"/>
              <a:t> and others)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65EF-3D9A-4D5A-884D-EE9B3783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001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Wireless Communication Overview</a:t>
            </a:r>
          </a:p>
          <a:p>
            <a:endParaRPr lang="en-US" dirty="0"/>
          </a:p>
          <a:p>
            <a:r>
              <a:rPr lang="en-US" dirty="0"/>
              <a:t>Wireless Protocols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Bluetooth Low Energy</a:t>
            </a:r>
          </a:p>
          <a:p>
            <a:pPr lvl="1"/>
            <a:r>
              <a:rPr lang="en-US" dirty="0"/>
              <a:t>802.15.4</a:t>
            </a:r>
          </a:p>
          <a:p>
            <a:pPr lvl="1"/>
            <a:r>
              <a:rPr lang="en-US" dirty="0"/>
              <a:t>WiFi</a:t>
            </a:r>
          </a:p>
          <a:p>
            <a:pPr lvl="1"/>
            <a:r>
              <a:rPr lang="en-US" dirty="0"/>
              <a:t>Low-Power Wide-Area Networks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687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B340-7DE2-4264-993D-6A80168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hard about wireless?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D507-5729-4EE7-8461-0A5A43F8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wires!</a:t>
            </a:r>
          </a:p>
          <a:p>
            <a:endParaRPr lang="en-US" dirty="0"/>
          </a:p>
          <a:p>
            <a:r>
              <a:rPr lang="en-US" dirty="0"/>
              <a:t>Wired networks are constant, reliable, and physically isolated</a:t>
            </a:r>
          </a:p>
          <a:p>
            <a:pPr lvl="1"/>
            <a:r>
              <a:rPr lang="en-US" dirty="0"/>
              <a:t>Ethernet has the same throughput minute-to-minute</a:t>
            </a:r>
          </a:p>
          <a:p>
            <a:pPr lvl="1"/>
            <a:r>
              <a:rPr lang="en-US" dirty="0"/>
              <a:t>Bits sent through Ethernet or USB are (usually) received</a:t>
            </a:r>
          </a:p>
          <a:p>
            <a:pPr lvl="1"/>
            <a:endParaRPr lang="en-US" dirty="0"/>
          </a:p>
          <a:p>
            <a:r>
              <a:rPr lang="en-US" dirty="0"/>
              <a:t>Wireless networks are variable, error-prone, and shared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throughput changes based on location and walls</a:t>
            </a:r>
          </a:p>
          <a:p>
            <a:pPr lvl="1"/>
            <a:r>
              <a:rPr lang="en-US" dirty="0"/>
              <a:t>Signals from nearby devices interfere with your signals</a:t>
            </a:r>
          </a:p>
          <a:p>
            <a:pPr lvl="1"/>
            <a:r>
              <a:rPr lang="en-US" dirty="0"/>
              <a:t>Individual bits might flip or never be heard at 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D5EF0-45E5-434E-AD45-E7099296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6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60FE-28CB-4440-838D-05C9D9A7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is a shared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FFE2-CDFD-46B4-811F-4E9FF191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34605" cy="5029200"/>
          </a:xfrm>
        </p:spPr>
        <p:txBody>
          <a:bodyPr/>
          <a:lstStyle/>
          <a:p>
            <a:r>
              <a:rPr lang="en-US" dirty="0"/>
              <a:t>Wired communication has signals confined to a conductor</a:t>
            </a:r>
          </a:p>
          <a:p>
            <a:pPr lvl="1"/>
            <a:r>
              <a:rPr lang="en-US" dirty="0"/>
              <a:t>Copper or fiber</a:t>
            </a:r>
          </a:p>
          <a:p>
            <a:pPr lvl="1"/>
            <a:r>
              <a:rPr lang="en-US" dirty="0"/>
              <a:t>Guides energy to destination</a:t>
            </a:r>
          </a:p>
          <a:p>
            <a:pPr lvl="1"/>
            <a:r>
              <a:rPr lang="en-US" dirty="0"/>
              <a:t>Protects signal from interference</a:t>
            </a:r>
          </a:p>
          <a:p>
            <a:pPr lvl="1"/>
            <a:endParaRPr lang="en-US" dirty="0"/>
          </a:p>
          <a:p>
            <a:r>
              <a:rPr lang="en-US" dirty="0"/>
              <a:t>Wireless communication is inherently broadcast</a:t>
            </a:r>
          </a:p>
          <a:p>
            <a:pPr lvl="1"/>
            <a:r>
              <a:rPr lang="en-US" dirty="0"/>
              <a:t>Energy is distributed in space</a:t>
            </a:r>
          </a:p>
          <a:p>
            <a:pPr lvl="1"/>
            <a:r>
              <a:rPr lang="en-US" dirty="0"/>
              <a:t>Signals must compete with other signals in same frequency band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FE36-2701-4E81-BDAD-DA1372DA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1A283-D517-4619-8552-1D4B154F9C2D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entagon 7">
            <a:extLst>
              <a:ext uri="{FF2B5EF4-FFF2-40B4-BE49-F238E27FC236}">
                <a16:creationId xmlns:a16="http://schemas.microsoft.com/office/drawing/2014/main" id="{2C6A1587-724F-436E-9FFA-E1285FEFC43D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922FFFE1-3399-4AB6-8810-527C57289EA3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938AB7B4-66D3-4E6B-81D6-22C68A42321F}"/>
              </a:ext>
            </a:extLst>
          </p:cNvPr>
          <p:cNvSpPr/>
          <p:nvPr/>
        </p:nvSpPr>
        <p:spPr>
          <a:xfrm>
            <a:off x="8534399" y="42545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9E2381B6-4078-4711-BF18-33421A1C1F94}"/>
              </a:ext>
            </a:extLst>
          </p:cNvPr>
          <p:cNvSpPr/>
          <p:nvPr/>
        </p:nvSpPr>
        <p:spPr>
          <a:xfrm>
            <a:off x="9372600" y="48005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348FFF-9AD4-4EE7-B04A-0EF302D78A63}"/>
              </a:ext>
            </a:extLst>
          </p:cNvPr>
          <p:cNvSpPr/>
          <p:nvPr/>
        </p:nvSpPr>
        <p:spPr>
          <a:xfrm>
            <a:off x="7435847" y="315594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E69078-922F-482B-8A06-7A206B0DC49C}"/>
              </a:ext>
            </a:extLst>
          </p:cNvPr>
          <p:cNvSpPr/>
          <p:nvPr/>
        </p:nvSpPr>
        <p:spPr>
          <a:xfrm>
            <a:off x="8280398" y="3702047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1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4B82-B16C-48FB-AAB0-F370F67C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network capacity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C4CE-494D-42CD-A1F9-D6DBADE1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20665" cy="5029200"/>
          </a:xfrm>
        </p:spPr>
        <p:txBody>
          <a:bodyPr/>
          <a:lstStyle/>
          <a:p>
            <a:r>
              <a:rPr lang="en-US" dirty="0"/>
              <a:t>Wired networks just add more wires</a:t>
            </a:r>
          </a:p>
          <a:p>
            <a:pPr lvl="1"/>
            <a:r>
              <a:rPr lang="en-US" dirty="0"/>
              <a:t>Buses are many signals in parallel to send more data</a:t>
            </a:r>
          </a:p>
          <a:p>
            <a:pPr lvl="1"/>
            <a:endParaRPr lang="en-US" dirty="0"/>
          </a:p>
          <a:p>
            <a:r>
              <a:rPr lang="en-US" dirty="0"/>
              <a:t>Wireless networks are harder</a:t>
            </a:r>
          </a:p>
          <a:p>
            <a:pPr lvl="1"/>
            <a:r>
              <a:rPr lang="en-US" dirty="0"/>
              <a:t>Adding more links just increases interference</a:t>
            </a:r>
          </a:p>
          <a:p>
            <a:pPr lvl="1"/>
            <a:r>
              <a:rPr lang="en-US" dirty="0"/>
              <a:t>Need to expand to different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79A5-22F7-4A8D-BD3A-E730D7BF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1C4690-812F-48C7-BB55-92618BC97260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ntagon 5">
            <a:extLst>
              <a:ext uri="{FF2B5EF4-FFF2-40B4-BE49-F238E27FC236}">
                <a16:creationId xmlns:a16="http://schemas.microsoft.com/office/drawing/2014/main" id="{B64F43A3-F744-4A01-9945-F38CE56B3B0B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0774D27-F0BF-43E3-A5BA-2A22A1079F79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4A22F05-3901-4F63-BA24-C68941349781}"/>
              </a:ext>
            </a:extLst>
          </p:cNvPr>
          <p:cNvSpPr/>
          <p:nvPr/>
        </p:nvSpPr>
        <p:spPr>
          <a:xfrm>
            <a:off x="8782052" y="4016377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F31FCFFD-47C2-42A8-A617-008DECEF6664}"/>
              </a:ext>
            </a:extLst>
          </p:cNvPr>
          <p:cNvSpPr/>
          <p:nvPr/>
        </p:nvSpPr>
        <p:spPr>
          <a:xfrm>
            <a:off x="9620253" y="4562476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970A4D-3B90-4371-B968-8C7A3353B922}"/>
              </a:ext>
            </a:extLst>
          </p:cNvPr>
          <p:cNvSpPr/>
          <p:nvPr/>
        </p:nvSpPr>
        <p:spPr>
          <a:xfrm>
            <a:off x="7683500" y="2917825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59A410-D0BD-4D1E-BD15-B749399D7CBC}"/>
              </a:ext>
            </a:extLst>
          </p:cNvPr>
          <p:cNvSpPr/>
          <p:nvPr/>
        </p:nvSpPr>
        <p:spPr>
          <a:xfrm>
            <a:off x="8528051" y="3463924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0F0CA6-1887-4C66-9C85-A9C353A3C4A1}"/>
              </a:ext>
            </a:extLst>
          </p:cNvPr>
          <p:cNvCxnSpPr/>
          <p:nvPr/>
        </p:nvCxnSpPr>
        <p:spPr>
          <a:xfrm>
            <a:off x="7683500" y="1997073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 12">
            <a:extLst>
              <a:ext uri="{FF2B5EF4-FFF2-40B4-BE49-F238E27FC236}">
                <a16:creationId xmlns:a16="http://schemas.microsoft.com/office/drawing/2014/main" id="{B9668871-0FE2-4BA4-9D1F-E42D8A8CB484}"/>
              </a:ext>
            </a:extLst>
          </p:cNvPr>
          <p:cNvSpPr/>
          <p:nvPr/>
        </p:nvSpPr>
        <p:spPr>
          <a:xfrm>
            <a:off x="7518400" y="1831973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0BC3E339-C843-4D95-992A-B4095307352C}"/>
              </a:ext>
            </a:extLst>
          </p:cNvPr>
          <p:cNvSpPr/>
          <p:nvPr/>
        </p:nvSpPr>
        <p:spPr>
          <a:xfrm>
            <a:off x="10185400" y="1831972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FB33D325-3489-4D19-96D9-CE1AC8570588}"/>
              </a:ext>
            </a:extLst>
          </p:cNvPr>
          <p:cNvSpPr/>
          <p:nvPr/>
        </p:nvSpPr>
        <p:spPr>
          <a:xfrm>
            <a:off x="8451853" y="4387849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2574B13D-B502-4BD0-A29C-4E7D009A9860}"/>
              </a:ext>
            </a:extLst>
          </p:cNvPr>
          <p:cNvSpPr/>
          <p:nvPr/>
        </p:nvSpPr>
        <p:spPr>
          <a:xfrm>
            <a:off x="9290054" y="4933948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19E40-7165-4C76-8B32-67C3857C2EF7}"/>
              </a:ext>
            </a:extLst>
          </p:cNvPr>
          <p:cNvSpPr/>
          <p:nvPr/>
        </p:nvSpPr>
        <p:spPr>
          <a:xfrm>
            <a:off x="7353301" y="3289297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8959DF-A4A1-4A99-B208-F3DEE389D6D1}"/>
              </a:ext>
            </a:extLst>
          </p:cNvPr>
          <p:cNvSpPr/>
          <p:nvPr/>
        </p:nvSpPr>
        <p:spPr>
          <a:xfrm>
            <a:off x="8197852" y="3835396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004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Seravek Light"/>
            <a:cs typeface="Seravek Light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1351</TotalTime>
  <Words>2585</Words>
  <Application>Microsoft Office PowerPoint</Application>
  <PresentationFormat>Widescreen</PresentationFormat>
  <Paragraphs>659</Paragraphs>
  <Slides>64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Rockwell</vt:lpstr>
      <vt:lpstr>Tahoma</vt:lpstr>
      <vt:lpstr>Class Slides</vt:lpstr>
      <vt:lpstr>Office Theme</vt:lpstr>
      <vt:lpstr>Lecture 14 Wireless Communication</vt:lpstr>
      <vt:lpstr>Administriva</vt:lpstr>
      <vt:lpstr>Today’s Goals</vt:lpstr>
      <vt:lpstr>Outline</vt:lpstr>
      <vt:lpstr>Wireless: high-level idea</vt:lpstr>
      <vt:lpstr>Why use wireless?</vt:lpstr>
      <vt:lpstr>What is hard about wireless?</vt:lpstr>
      <vt:lpstr>Wireless is a shared medium</vt:lpstr>
      <vt:lpstr>Increasing network capacity is challenging</vt:lpstr>
      <vt:lpstr>Model of RF communication</vt:lpstr>
      <vt:lpstr>Signal qualities</vt:lpstr>
      <vt:lpstr>Signal qualities</vt:lpstr>
      <vt:lpstr>Wireless signals are incredibly low power</vt:lpstr>
      <vt:lpstr>Signal strength varies significantly across technologies</vt:lpstr>
      <vt:lpstr>Signal qualities</vt:lpstr>
      <vt:lpstr>RF communication</vt:lpstr>
      <vt:lpstr>Wireless spectrum is allocated to specific uses</vt:lpstr>
      <vt:lpstr>Unlicensed bands are where IoT thrives</vt:lpstr>
      <vt:lpstr>Unlicensed bands are where IoT thrives</vt:lpstr>
      <vt:lpstr>Signal qualities</vt:lpstr>
      <vt:lpstr>Modulation</vt:lpstr>
      <vt:lpstr>Common modulation types</vt:lpstr>
      <vt:lpstr>Break + Open Question</vt:lpstr>
      <vt:lpstr>Break + Open Question</vt:lpstr>
      <vt:lpstr>Outline</vt:lpstr>
      <vt:lpstr>What is the role of a wireless protocol?</vt:lpstr>
      <vt:lpstr>Framing</vt:lpstr>
      <vt:lpstr>Medium Access Control</vt:lpstr>
      <vt:lpstr>Analogy: wireless medium as acoustic</vt:lpstr>
      <vt:lpstr>Analogy: wireless medium as acoustic</vt:lpstr>
      <vt:lpstr>ALOHA</vt:lpstr>
      <vt:lpstr>CSMA/CA – Carrier Sense Multiple Access with Collision Avoidance</vt:lpstr>
      <vt:lpstr>TDMA – Time Division Multiple Access</vt:lpstr>
      <vt:lpstr>Break + Question</vt:lpstr>
      <vt:lpstr>Break + Question</vt:lpstr>
      <vt:lpstr>Outline</vt:lpstr>
      <vt:lpstr>Comparison of wireless protocols</vt:lpstr>
      <vt:lpstr>Comparison of wireless protocols</vt:lpstr>
      <vt:lpstr>Comparison of wireless protocols</vt:lpstr>
      <vt:lpstr>Comparison of wireless protocols</vt:lpstr>
      <vt:lpstr>Comparison of wireless protocols</vt:lpstr>
      <vt:lpstr>Protocols</vt:lpstr>
      <vt:lpstr>Bluetooth Low Energy</vt:lpstr>
      <vt:lpstr>BLE mechanisms</vt:lpstr>
      <vt:lpstr>BLE network topology</vt:lpstr>
      <vt:lpstr>Protocols</vt:lpstr>
      <vt:lpstr>802.15.4 &amp; Thread &amp; Zigbee</vt:lpstr>
      <vt:lpstr>802.15.4 topology</vt:lpstr>
      <vt:lpstr>Matter standard</vt:lpstr>
      <vt:lpstr>Protocols</vt:lpstr>
      <vt:lpstr>WiFi (802.11)</vt:lpstr>
      <vt:lpstr>802.11 major amendments</vt:lpstr>
      <vt:lpstr>WiFi bandwidth</vt:lpstr>
      <vt:lpstr>WiFi bandwidth</vt:lpstr>
      <vt:lpstr>WiFi 6E: WAY more bandwidth means better data rates</vt:lpstr>
      <vt:lpstr>Protocols</vt:lpstr>
      <vt:lpstr>LPWANS: How do we collect data from a sensor?</vt:lpstr>
      <vt:lpstr>LPWANS: How do we collect data from MANY sensors?</vt:lpstr>
      <vt:lpstr>We need another network option</vt:lpstr>
      <vt:lpstr>LPWANs (Low-Power Wide-Area Networks)</vt:lpstr>
      <vt:lpstr>LoRaWAN</vt:lpstr>
      <vt:lpstr>LoRaWAN network details</vt:lpstr>
      <vt:lpstr>If you find this interesting…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Wireless Communication</dc:title>
  <dc:creator>Branden Ghena</dc:creator>
  <cp:lastModifiedBy>Branden Ghena</cp:lastModifiedBy>
  <cp:revision>52</cp:revision>
  <dcterms:created xsi:type="dcterms:W3CDTF">2021-05-17T00:52:18Z</dcterms:created>
  <dcterms:modified xsi:type="dcterms:W3CDTF">2024-11-14T20:56:20Z</dcterms:modified>
</cp:coreProperties>
</file>