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0"/>
  </p:notesMasterIdLst>
  <p:sldIdLst>
    <p:sldId id="256" r:id="rId2"/>
    <p:sldId id="465" r:id="rId3"/>
    <p:sldId id="2304" r:id="rId4"/>
    <p:sldId id="264" r:id="rId5"/>
    <p:sldId id="2284" r:id="rId6"/>
    <p:sldId id="2277" r:id="rId7"/>
    <p:sldId id="383" r:id="rId8"/>
    <p:sldId id="425" r:id="rId9"/>
    <p:sldId id="433" r:id="rId10"/>
    <p:sldId id="428" r:id="rId11"/>
    <p:sldId id="426" r:id="rId12"/>
    <p:sldId id="429" r:id="rId13"/>
    <p:sldId id="431" r:id="rId14"/>
    <p:sldId id="430" r:id="rId15"/>
    <p:sldId id="432" r:id="rId16"/>
    <p:sldId id="2302" r:id="rId17"/>
    <p:sldId id="2303" r:id="rId18"/>
    <p:sldId id="2285" r:id="rId19"/>
    <p:sldId id="434" r:id="rId20"/>
    <p:sldId id="448" r:id="rId21"/>
    <p:sldId id="450" r:id="rId22"/>
    <p:sldId id="441" r:id="rId23"/>
    <p:sldId id="442" r:id="rId24"/>
    <p:sldId id="446" r:id="rId25"/>
    <p:sldId id="447" r:id="rId26"/>
    <p:sldId id="444" r:id="rId27"/>
    <p:sldId id="451" r:id="rId28"/>
    <p:sldId id="2265" r:id="rId29"/>
    <p:sldId id="449" r:id="rId30"/>
    <p:sldId id="2308" r:id="rId31"/>
    <p:sldId id="437" r:id="rId32"/>
    <p:sldId id="393" r:id="rId33"/>
    <p:sldId id="395" r:id="rId34"/>
    <p:sldId id="2283" r:id="rId35"/>
    <p:sldId id="2309" r:id="rId36"/>
    <p:sldId id="387" r:id="rId37"/>
    <p:sldId id="410" r:id="rId38"/>
    <p:sldId id="2290" r:id="rId39"/>
    <p:sldId id="2291" r:id="rId40"/>
    <p:sldId id="2298" r:id="rId41"/>
    <p:sldId id="2314" r:id="rId42"/>
    <p:sldId id="497" r:id="rId43"/>
    <p:sldId id="526" r:id="rId44"/>
    <p:sldId id="525" r:id="rId45"/>
    <p:sldId id="2299" r:id="rId46"/>
    <p:sldId id="439" r:id="rId47"/>
    <p:sldId id="2315" r:id="rId48"/>
    <p:sldId id="2316" r:id="rId49"/>
    <p:sldId id="440" r:id="rId50"/>
    <p:sldId id="475" r:id="rId51"/>
    <p:sldId id="476" r:id="rId52"/>
    <p:sldId id="2292" r:id="rId53"/>
    <p:sldId id="2293" r:id="rId54"/>
    <p:sldId id="445" r:id="rId55"/>
    <p:sldId id="2294" r:id="rId56"/>
    <p:sldId id="482" r:id="rId57"/>
    <p:sldId id="483" r:id="rId58"/>
    <p:sldId id="2301" r:id="rId59"/>
    <p:sldId id="2306" r:id="rId60"/>
    <p:sldId id="2307" r:id="rId61"/>
    <p:sldId id="2310" r:id="rId62"/>
    <p:sldId id="443" r:id="rId63"/>
    <p:sldId id="452" r:id="rId64"/>
    <p:sldId id="453" r:id="rId65"/>
    <p:sldId id="454" r:id="rId66"/>
    <p:sldId id="455" r:id="rId67"/>
    <p:sldId id="456" r:id="rId68"/>
    <p:sldId id="231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65"/>
            <p14:sldId id="2304"/>
            <p14:sldId id="264"/>
          </p14:sldIdLst>
        </p14:section>
        <p14:section name="Embedded Software" id="{B55B8E8C-5EAB-4A1E-A4E9-AE5E896E46FA}">
          <p14:sldIdLst>
            <p14:sldId id="2284"/>
            <p14:sldId id="2277"/>
            <p14:sldId id="383"/>
            <p14:sldId id="425"/>
            <p14:sldId id="433"/>
            <p14:sldId id="428"/>
            <p14:sldId id="426"/>
            <p14:sldId id="429"/>
            <p14:sldId id="431"/>
            <p14:sldId id="430"/>
            <p14:sldId id="432"/>
            <p14:sldId id="2302"/>
            <p14:sldId id="2303"/>
          </p14:sldIdLst>
        </p14:section>
        <p14:section name="Embedded Toolchain" id="{BD240753-C91E-4187-B39C-2B02B0C05ADD}">
          <p14:sldIdLst>
            <p14:sldId id="2285"/>
            <p14:sldId id="434"/>
            <p14:sldId id="448"/>
            <p14:sldId id="450"/>
            <p14:sldId id="441"/>
            <p14:sldId id="442"/>
            <p14:sldId id="446"/>
            <p14:sldId id="447"/>
            <p14:sldId id="444"/>
            <p14:sldId id="451"/>
            <p14:sldId id="2265"/>
            <p14:sldId id="449"/>
          </p14:sldIdLst>
        </p14:section>
        <p14:section name="Lab software environment" id="{1779BE0C-F061-4DA4-B496-4628F214566B}">
          <p14:sldIdLst>
            <p14:sldId id="2308"/>
            <p14:sldId id="437"/>
            <p14:sldId id="393"/>
            <p14:sldId id="395"/>
            <p14:sldId id="2283"/>
          </p14:sldIdLst>
        </p14:section>
        <p14:section name="Memory-Mapped IO" id="{D3968AC6-9071-4CEF-8030-C12E5E2FBC41}">
          <p14:sldIdLst>
            <p14:sldId id="2309"/>
            <p14:sldId id="387"/>
            <p14:sldId id="410"/>
            <p14:sldId id="2290"/>
            <p14:sldId id="2291"/>
            <p14:sldId id="2298"/>
            <p14:sldId id="2314"/>
            <p14:sldId id="497"/>
            <p14:sldId id="526"/>
            <p14:sldId id="525"/>
            <p14:sldId id="2299"/>
            <p14:sldId id="439"/>
            <p14:sldId id="2315"/>
            <p14:sldId id="2316"/>
            <p14:sldId id="440"/>
            <p14:sldId id="475"/>
            <p14:sldId id="476"/>
            <p14:sldId id="2292"/>
            <p14:sldId id="2293"/>
            <p14:sldId id="445"/>
            <p14:sldId id="2294"/>
            <p14:sldId id="482"/>
            <p14:sldId id="483"/>
            <p14:sldId id="2301"/>
            <p14:sldId id="2306"/>
            <p14:sldId id="2307"/>
          </p14:sldIdLst>
        </p14:section>
        <p14:section name="Boot process" id="{1AAD377E-B997-4EBC-9474-51AECCA75D62}">
          <p14:sldIdLst>
            <p14:sldId id="2310"/>
            <p14:sldId id="443"/>
            <p14:sldId id="452"/>
            <p14:sldId id="453"/>
            <p14:sldId id="454"/>
            <p14:sldId id="455"/>
            <p14:sldId id="456"/>
          </p14:sldIdLst>
        </p14:section>
        <p14:section name="Wrapup" id="{29A7F866-9DA9-446B-8359-CE426CB89C7A}">
          <p14:sldIdLst>
            <p14:sldId id="2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09" d="100"/>
          <a:sy n="109" d="100"/>
        </p:scale>
        <p:origin x="88" y="5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microbit.org/v/3" TargetMode="External"/><Relationship Id="rId2" Type="http://schemas.openxmlformats.org/officeDocument/2006/relationships/hyperlink" Target="https://scratch.mit.edu/microb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tree/main/software/apps/b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ordicsemi.com/bundle/sdk_nrf5_v16.0.0/page/annotated.html" TargetMode="External"/><Relationship Id="rId2" Type="http://schemas.openxmlformats.org/officeDocument/2006/relationships/hyperlink" Target="https://docs.nordicsemi.com/bundle/sdk_nrf5_v16.0.0/page/index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ab11/nrf52x-bas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0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ordicsemi.com/bundle/ps_nrf52833/page/temp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11/nrf52x-base/blob/master/sdk/nrf5_sdk_16.0.0/modules/nrfx/mdk/system_nrf52.c" TargetMode="External"/><Relationship Id="rId2" Type="http://schemas.openxmlformats.org/officeDocument/2006/relationships/hyperlink" Target="https://github.com/lab11/nrf52x-base/blob/master/sdk/nrf5_sdk_16.0.0/modules/nrfx/mdk/gcc_startup_nrf52833.S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it/gitweb.cgi?p=newlib-cygwin.git;a=blob_plain;f=libgloss/arm/crt0.S;hb=HEAD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mbeddedartistry.com/blog/2019/04/17/exploring-startup-implementations-newlib-arm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</a:t>
            </a:r>
            <a:br>
              <a:rPr lang="en-US" dirty="0"/>
            </a:br>
            <a:r>
              <a:rPr lang="en-US" dirty="0"/>
              <a:t>Embedded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Typically not all that important</a:t>
            </a:r>
          </a:p>
          <a:p>
            <a:pPr lvl="1"/>
            <a:r>
              <a:rPr lang="en-US" dirty="0"/>
              <a:t>Code still runs pretty fast</a:t>
            </a:r>
          </a:p>
          <a:p>
            <a:pPr lvl="2"/>
            <a:r>
              <a:rPr lang="en-US" dirty="0"/>
              <a:t>10 MHz -&gt; 100 ns per cycle (i.e. ~100 ns per instruction)</a:t>
            </a:r>
          </a:p>
          <a:p>
            <a:pPr lvl="2"/>
            <a:r>
              <a:rPr lang="en-US" dirty="0"/>
              <a:t>~10 million instructions per second</a:t>
            </a:r>
          </a:p>
          <a:p>
            <a:pPr lvl="1"/>
            <a:r>
              <a:rPr lang="en-US" dirty="0"/>
              <a:t>Controlling hardware usually doesn’t have a lot of code complexity</a:t>
            </a:r>
          </a:p>
          <a:p>
            <a:pPr lvl="2"/>
            <a:r>
              <a:rPr lang="en-US" dirty="0"/>
              <a:t>Quickly gets to the “waiting on hardware” part (apps are I/O bound)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Machine learning</a:t>
            </a:r>
          </a:p>
          <a:p>
            <a:pPr lvl="2"/>
            <a:r>
              <a:rPr lang="en-US" dirty="0"/>
              <a:t>Learning on the device is a big challenge</a:t>
            </a:r>
          </a:p>
          <a:p>
            <a:pPr lvl="2"/>
            <a:r>
              <a:rPr lang="en-US" dirty="0"/>
              <a:t>Memory limitations make it hard to fit weights anyways</a:t>
            </a:r>
          </a:p>
          <a:p>
            <a:pPr lvl="1"/>
            <a:r>
              <a:rPr lang="en-US" dirty="0"/>
              <a:t>Cryptography</a:t>
            </a:r>
          </a:p>
          <a:p>
            <a:pPr lvl="2"/>
            <a:r>
              <a:rPr lang="en-US" dirty="0"/>
              <a:t>Public key encryption takes seconds to minutes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2554-FB5E-4E84-BB54-AF5AB88C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D8DF-75BD-47F7-92E1-C99FD080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For all the reasons that you assume</a:t>
            </a:r>
          </a:p>
          <a:p>
            <a:pPr lvl="1"/>
            <a:r>
              <a:rPr lang="en-US" dirty="0"/>
              <a:t>Easy to map variables to memory usage and code to instructions</a:t>
            </a:r>
          </a:p>
          <a:p>
            <a:pPr lvl="1"/>
            <a:endParaRPr lang="en-US" dirty="0"/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Not entirely uncommon, but rarer than you might guess</a:t>
            </a:r>
          </a:p>
          <a:p>
            <a:pPr lvl="1"/>
            <a:r>
              <a:rPr lang="en-US" dirty="0"/>
              <a:t>C code optimized by a modern compiler is likely faster</a:t>
            </a:r>
          </a:p>
          <a:p>
            <a:pPr lvl="1"/>
            <a:r>
              <a:rPr lang="en-US" dirty="0"/>
              <a:t>Notable uses:</a:t>
            </a:r>
          </a:p>
          <a:p>
            <a:pPr lvl="2"/>
            <a:r>
              <a:rPr lang="en-US" dirty="0"/>
              <a:t>Cryptography to create deterministic algorithms</a:t>
            </a:r>
          </a:p>
          <a:p>
            <a:pPr lvl="2"/>
            <a:r>
              <a:rPr lang="en-US" dirty="0"/>
              <a:t>Operating Systems to handle process swaps</a:t>
            </a:r>
          </a:p>
          <a:p>
            <a:pPr lvl="2"/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Similar to C but with better library support</a:t>
            </a:r>
          </a:p>
          <a:p>
            <a:pPr lvl="1"/>
            <a:r>
              <a:rPr lang="en-US" dirty="0"/>
              <a:t>Libraries can take up a lot of code space though ~100 KB</a:t>
            </a:r>
          </a:p>
          <a:p>
            <a:pPr lvl="2"/>
            <a:r>
              <a:rPr lang="en-US" dirty="0"/>
              <a:t>Some specialized versions of libraries take up less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9CA9C-D8D8-44E3-BB3A-6564678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5DF3-AB58-4E80-BACB-5E9B6FE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Rarer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1566-A330-468B-AB4E-F0AE5E3D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</a:t>
            </a:r>
          </a:p>
          <a:p>
            <a:pPr lvl="1"/>
            <a:r>
              <a:rPr lang="en-US" dirty="0"/>
              <a:t>Modern language with safety and reliability guarantees</a:t>
            </a:r>
          </a:p>
          <a:p>
            <a:pPr lvl="1"/>
            <a:r>
              <a:rPr lang="en-US" dirty="0"/>
              <a:t>Increasingly relevant in the embedded space</a:t>
            </a:r>
          </a:p>
          <a:p>
            <a:pPr lvl="2"/>
            <a:r>
              <a:rPr lang="en-US" dirty="0"/>
              <a:t>But with a high learning curve</a:t>
            </a:r>
          </a:p>
          <a:p>
            <a:pPr lvl="2"/>
            <a:endParaRPr lang="en-US" dirty="0"/>
          </a:p>
          <a:p>
            <a:r>
              <a:rPr lang="en-US" dirty="0"/>
              <a:t>Python, </a:t>
            </a:r>
            <a:r>
              <a:rPr lang="en-US" dirty="0" err="1"/>
              <a:t>Javascript</a:t>
            </a:r>
            <a:r>
              <a:rPr lang="en-US" dirty="0"/>
              <a:t>, Scratch, etc.</a:t>
            </a:r>
          </a:p>
          <a:p>
            <a:pPr lvl="1"/>
            <a:r>
              <a:rPr lang="en-US" dirty="0"/>
              <a:t>Mostly toy languages</a:t>
            </a:r>
          </a:p>
          <a:p>
            <a:pPr lvl="1"/>
            <a:r>
              <a:rPr lang="en-US" dirty="0"/>
              <a:t>Fine for simple things but incapable of complex operations</a:t>
            </a:r>
          </a:p>
          <a:p>
            <a:pPr lvl="2"/>
            <a:r>
              <a:rPr lang="en-US" dirty="0"/>
              <a:t>Especially low-level things like managing memory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Microbit</a:t>
            </a:r>
            <a:r>
              <a:rPr lang="en-US" dirty="0"/>
              <a:t> supports all of these, play around with them sometime:</a:t>
            </a:r>
          </a:p>
          <a:p>
            <a:pPr lvl="2"/>
            <a:r>
              <a:rPr lang="en-US" dirty="0">
                <a:hlinkClick r:id="rId2"/>
              </a:rPr>
              <a:t>https://makecode.microbit.org/</a:t>
            </a:r>
          </a:p>
          <a:p>
            <a:pPr lvl="2"/>
            <a:r>
              <a:rPr lang="en-US" dirty="0">
                <a:hlinkClick r:id="rId3"/>
              </a:rPr>
              <a:t>https://python.microbit.org/v/3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https://scratch.mit.edu/microbit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6859-619F-4DDD-A786-4CECCF1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 from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embedded domain has several requirements that other domains do not</a:t>
            </a:r>
          </a:p>
          <a:p>
            <a:endParaRPr lang="en-US" dirty="0"/>
          </a:p>
          <a:p>
            <a:r>
              <a:rPr lang="en-US" dirty="0"/>
              <a:t>What is missing from programming languages that it wants?</a:t>
            </a:r>
          </a:p>
          <a:p>
            <a:pPr lvl="1"/>
            <a:r>
              <a:rPr lang="en-US" dirty="0"/>
              <a:t>Sense of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Sense of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0054-31CF-47CE-B2AB-C4ACA2C4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have no sense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EC4-C0D8-451F-BBCE-77FB8B35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system that needs to send messages to a motor every 10 milliseconds</a:t>
            </a:r>
          </a:p>
          <a:p>
            <a:pPr lvl="1"/>
            <a:r>
              <a:rPr lang="en-US" dirty="0"/>
              <a:t>Write a function that definitely completes within 10 milliseconds</a:t>
            </a:r>
          </a:p>
          <a:p>
            <a:pPr lvl="1"/>
            <a:endParaRPr lang="en-US" dirty="0"/>
          </a:p>
          <a:p>
            <a:r>
              <a:rPr lang="en-US" dirty="0"/>
              <a:t>Accounting for timing when programming is very challenging</a:t>
            </a:r>
          </a:p>
          <a:p>
            <a:pPr lvl="1"/>
            <a:r>
              <a:rPr lang="en-US" dirty="0"/>
              <a:t>We can profile code and determine timing at runtime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know many details of hardware, instructions can give timing</a:t>
            </a:r>
          </a:p>
          <a:p>
            <a:pPr lvl="2"/>
            <a:r>
              <a:rPr lang="en-US" dirty="0"/>
              <a:t>Unless the code interacts with external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DCDC-FCE7-4050-BBB4-56FDF31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energy use is rather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might</a:t>
            </a:r>
          </a:p>
          <a:p>
            <a:pPr lvl="1"/>
            <a:r>
              <a:rPr lang="en-US" dirty="0"/>
              <a:t>Start executing a loop</a:t>
            </a:r>
          </a:p>
          <a:p>
            <a:pPr lvl="1"/>
            <a:r>
              <a:rPr lang="en-US" dirty="0"/>
              <a:t>Turn on/off an LED</a:t>
            </a:r>
          </a:p>
          <a:p>
            <a:pPr lvl="1"/>
            <a:r>
              <a:rPr lang="en-US" dirty="0"/>
              <a:t>Send messages over a wired bus to another device</a:t>
            </a:r>
          </a:p>
          <a:p>
            <a:pPr lvl="1"/>
            <a:endParaRPr lang="en-US" dirty="0"/>
          </a:p>
          <a:p>
            <a:r>
              <a:rPr lang="en-US" dirty="0"/>
              <a:t>Determining energy these operations take is really difficult</a:t>
            </a:r>
          </a:p>
          <a:p>
            <a:pPr lvl="1"/>
            <a:r>
              <a:rPr lang="en-US" dirty="0"/>
              <a:t>Even with many details of the hardware</a:t>
            </a:r>
          </a:p>
          <a:p>
            <a:pPr lvl="1"/>
            <a:r>
              <a:rPr lang="en-US" dirty="0"/>
              <a:t>Different choices of processor clocks can have a large impact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profiled at runtime after writing the code</a:t>
            </a:r>
          </a:p>
          <a:p>
            <a:pPr lvl="2"/>
            <a:r>
              <a:rPr lang="en-US" dirty="0"/>
              <a:t>Iterative write-test-modify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76B1-6B67-61D1-05BF-55727538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61EF7-BBC5-AC00-2320-67002996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235200"/>
            <a:ext cx="8244306" cy="10287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volatile float value = 1337.3235;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volatile float result = sqrt(value);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E6FD5-EF32-C516-DA15-FDF4FB7D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C632F4-821F-0AA6-73B7-A1F3F736DDF1}"/>
              </a:ext>
            </a:extLst>
          </p:cNvPr>
          <p:cNvSpPr txBox="1">
            <a:spLocks/>
          </p:cNvSpPr>
          <p:nvPr/>
        </p:nvSpPr>
        <p:spPr>
          <a:xfrm>
            <a:off x="607595" y="1143000"/>
            <a:ext cx="1097280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program takes longer to run?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474AE68-E491-1819-8080-653CB746B8AC}"/>
              </a:ext>
            </a:extLst>
          </p:cNvPr>
          <p:cNvSpPr txBox="1">
            <a:spLocks/>
          </p:cNvSpPr>
          <p:nvPr/>
        </p:nvSpPr>
        <p:spPr>
          <a:xfrm>
            <a:off x="607594" y="4165600"/>
            <a:ext cx="8244306" cy="533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world!\n”);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D30BF-C1C1-9B0D-B835-384DCCED181F}"/>
              </a:ext>
            </a:extLst>
          </p:cNvPr>
          <p:cNvSpPr txBox="1"/>
          <p:nvPr/>
        </p:nvSpPr>
        <p:spPr>
          <a:xfrm>
            <a:off x="607594" y="1711980"/>
            <a:ext cx="612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0ECA9-30BD-80D9-D318-D3064FFF03D7}"/>
              </a:ext>
            </a:extLst>
          </p:cNvPr>
          <p:cNvSpPr txBox="1"/>
          <p:nvPr/>
        </p:nvSpPr>
        <p:spPr>
          <a:xfrm>
            <a:off x="607594" y="3642559"/>
            <a:ext cx="612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2:</a:t>
            </a:r>
          </a:p>
        </p:txBody>
      </p:sp>
    </p:spTree>
    <p:extLst>
      <p:ext uri="{BB962C8B-B14F-4D97-AF65-F5344CB8AC3E}">
        <p14:creationId xmlns:p14="http://schemas.microsoft.com/office/powerpoint/2010/main" val="22730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48244-671C-4EF5-47DB-F00AE69E9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DD5-B7D4-E363-7743-757F7B33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CCB685-5115-43BD-B7B8-C9979DD2B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235200"/>
            <a:ext cx="8244306" cy="10287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volatile float value = 1337.3235;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volatile float result = sqrt(value);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DBD4-9D2C-B9A9-8241-A3E3D2FA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77DF31-9AC9-97F7-5AFB-53351F6A7D33}"/>
              </a:ext>
            </a:extLst>
          </p:cNvPr>
          <p:cNvSpPr txBox="1">
            <a:spLocks/>
          </p:cNvSpPr>
          <p:nvPr/>
        </p:nvSpPr>
        <p:spPr>
          <a:xfrm>
            <a:off x="607595" y="1143000"/>
            <a:ext cx="10972800" cy="67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program takes longer to run?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B42AB5E-3DE9-D7AF-723A-45CFEB55E20A}"/>
              </a:ext>
            </a:extLst>
          </p:cNvPr>
          <p:cNvSpPr txBox="1">
            <a:spLocks/>
          </p:cNvSpPr>
          <p:nvPr/>
        </p:nvSpPr>
        <p:spPr>
          <a:xfrm>
            <a:off x="607594" y="4178300"/>
            <a:ext cx="8244306" cy="533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world!\n”);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B7C30-F20D-DCF1-8AB0-922999E58882}"/>
              </a:ext>
            </a:extLst>
          </p:cNvPr>
          <p:cNvSpPr txBox="1"/>
          <p:nvPr/>
        </p:nvSpPr>
        <p:spPr>
          <a:xfrm>
            <a:off x="9029700" y="2235200"/>
            <a:ext cx="271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33 microseconds</a:t>
            </a:r>
          </a:p>
          <a:p>
            <a:r>
              <a:rPr lang="en-US" sz="2000" dirty="0"/>
              <a:t>~2112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8B558-4698-1256-B375-E7E974EA27CA}"/>
              </a:ext>
            </a:extLst>
          </p:cNvPr>
          <p:cNvSpPr txBox="1"/>
          <p:nvPr/>
        </p:nvSpPr>
        <p:spPr>
          <a:xfrm>
            <a:off x="9029700" y="4178300"/>
            <a:ext cx="271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3392 microseconds</a:t>
            </a:r>
          </a:p>
          <a:p>
            <a:r>
              <a:rPr lang="en-US" sz="2000" dirty="0"/>
              <a:t>~217088 instructions</a:t>
            </a:r>
          </a:p>
          <a:p>
            <a:endParaRPr lang="en-US" sz="2000" dirty="0"/>
          </a:p>
          <a:p>
            <a:r>
              <a:rPr lang="en-US" sz="2000" dirty="0"/>
              <a:t>Majority of the time isn’t spent in instructions though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8068F-23B8-5C9A-A16A-345DA628A531}"/>
              </a:ext>
            </a:extLst>
          </p:cNvPr>
          <p:cNvSpPr txBox="1"/>
          <p:nvPr/>
        </p:nvSpPr>
        <p:spPr>
          <a:xfrm>
            <a:off x="607594" y="5426045"/>
            <a:ext cx="612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Printf</a:t>
            </a:r>
            <a:r>
              <a:rPr lang="en-US" sz="2800" dirty="0"/>
              <a:t> takes about 100x longer!!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8520A-9775-4B15-0D93-9CA62D533E9D}"/>
              </a:ext>
            </a:extLst>
          </p:cNvPr>
          <p:cNvSpPr txBox="1"/>
          <p:nvPr/>
        </p:nvSpPr>
        <p:spPr>
          <a:xfrm>
            <a:off x="607594" y="1711980"/>
            <a:ext cx="612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BDB69B-3A98-953B-21B6-8855B0B9349C}"/>
              </a:ext>
            </a:extLst>
          </p:cNvPr>
          <p:cNvSpPr txBox="1"/>
          <p:nvPr/>
        </p:nvSpPr>
        <p:spPr>
          <a:xfrm>
            <a:off x="607594" y="3642559"/>
            <a:ext cx="612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2:</a:t>
            </a:r>
          </a:p>
        </p:txBody>
      </p:sp>
    </p:spTree>
    <p:extLst>
      <p:ext uri="{BB962C8B-B14F-4D97-AF65-F5344CB8AC3E}">
        <p14:creationId xmlns:p14="http://schemas.microsoft.com/office/powerpoint/2010/main" val="393911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CD2A5-2961-9D96-FB78-197E9E70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893302-55F8-1185-2CE0-D84506FC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587FB1-3D87-F073-1A8C-3524C8DDCE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 Overview</a:t>
            </a:r>
          </a:p>
          <a:p>
            <a:pPr lvl="1"/>
            <a:endParaRPr lang="en-US" dirty="0"/>
          </a:p>
          <a:p>
            <a:r>
              <a:rPr lang="en-US" b="1" dirty="0"/>
              <a:t>Embedded Toolchain</a:t>
            </a:r>
          </a:p>
          <a:p>
            <a:pPr lvl="1"/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1DF95A-4E6B-F736-4D33-C7ED02E2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4243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code size instead of speed)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1418-D646-C363-35D6-B2063A5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45BE-2499-5A46-C174-94CEB2F6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you have your personal lab setup working</a:t>
            </a:r>
          </a:p>
          <a:p>
            <a:pPr lvl="1"/>
            <a:r>
              <a:rPr lang="en-US" dirty="0"/>
              <a:t>Ask in office hours or on Piazza if you run into issues</a:t>
            </a:r>
          </a:p>
          <a:p>
            <a:endParaRPr lang="en-US" dirty="0"/>
          </a:p>
          <a:p>
            <a:r>
              <a:rPr lang="en-US" dirty="0"/>
              <a:t>Labs will start this Friday!!!</a:t>
            </a:r>
          </a:p>
          <a:p>
            <a:pPr lvl="1"/>
            <a:r>
              <a:rPr lang="en-US" dirty="0"/>
              <a:t>You MUST come to your scheduled lab session</a:t>
            </a:r>
          </a:p>
          <a:p>
            <a:pPr lvl="2"/>
            <a:r>
              <a:rPr lang="en-US" dirty="0"/>
              <a:t>If there’s some known obligation and you give me a heads up,</a:t>
            </a:r>
            <a:br>
              <a:rPr lang="en-US" dirty="0"/>
            </a:br>
            <a:r>
              <a:rPr lang="en-US" dirty="0"/>
              <a:t>I can let you move to the other section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you want to permanently change lab sessions (to the later lab at 3pm) let me know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I’ll hand out </a:t>
            </a:r>
            <a:r>
              <a:rPr lang="en-US" dirty="0" err="1"/>
              <a:t>Microbits</a:t>
            </a:r>
            <a:r>
              <a:rPr lang="en-US" dirty="0"/>
              <a:t> as part of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CE8B-B3DD-EFE4-2DAA-BA4A593D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569-C3AF-4ADC-B524-91AAB59C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compilers compile for different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FB4F-1870-48E0-BCCB-43FF9418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we’ll be using is a cross compiler</a:t>
            </a:r>
          </a:p>
          <a:p>
            <a:pPr lvl="1"/>
            <a:r>
              <a:rPr lang="en-US" dirty="0"/>
              <a:t>Run on one architecture but compile code for another</a:t>
            </a:r>
          </a:p>
          <a:p>
            <a:pPr lvl="2"/>
            <a:r>
              <a:rPr lang="en-US" dirty="0"/>
              <a:t>Example: runs on x86-64 but compiles armv7e-m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GCC naming scheme: ARCH-VENDOR-(OS-)-ABI-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endParaRPr lang="en-US" dirty="0"/>
          </a:p>
          <a:p>
            <a:pPr lvl="2"/>
            <a:r>
              <a:rPr lang="en-US" dirty="0"/>
              <a:t>ARM architecture</a:t>
            </a:r>
          </a:p>
          <a:p>
            <a:pPr lvl="2"/>
            <a:r>
              <a:rPr lang="en-US" dirty="0"/>
              <a:t>No vendor</a:t>
            </a:r>
          </a:p>
          <a:p>
            <a:pPr lvl="2"/>
            <a:r>
              <a:rPr lang="en-US" dirty="0"/>
              <a:t>No OS</a:t>
            </a:r>
          </a:p>
          <a:p>
            <a:pPr lvl="2"/>
            <a:r>
              <a:rPr lang="en-US" dirty="0"/>
              <a:t>Embedded Application Binary Interface</a:t>
            </a:r>
          </a:p>
          <a:p>
            <a:pPr lvl="1"/>
            <a:r>
              <a:rPr lang="en-US" dirty="0"/>
              <a:t>Others: arm-none-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gnueabi-gcc</a:t>
            </a:r>
            <a:r>
              <a:rPr lang="en-US" dirty="0"/>
              <a:t>, i686-pc-windows-msvc-gcc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C8B8-C5D5-4062-BE2A-6E3553D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x86-64 compilers know which addresses to use?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x86-64 compilers know which addresses to use?</a:t>
            </a:r>
          </a:p>
          <a:p>
            <a:pPr lvl="1"/>
            <a:r>
              <a:rPr lang="en-US" dirty="0"/>
              <a:t>Standard layout for all processes</a:t>
            </a:r>
          </a:p>
          <a:p>
            <a:pPr lvl="1"/>
            <a:r>
              <a:rPr lang="en-US" dirty="0"/>
              <a:t>Virtual memory allows all applications to use the same memory addresses</a:t>
            </a:r>
          </a:p>
          <a:p>
            <a:pPr lvl="1"/>
            <a:endParaRPr lang="en-US" dirty="0"/>
          </a:p>
          <a:p>
            <a:r>
              <a:rPr lang="en-US" dirty="0"/>
              <a:t>Embedded solution</a:t>
            </a:r>
          </a:p>
          <a:p>
            <a:pPr lvl="1"/>
            <a:r>
              <a:rPr lang="en-US" dirty="0"/>
              <a:t>Only run a single application</a:t>
            </a:r>
          </a:p>
          <a:p>
            <a:pPr lvl="1"/>
            <a:r>
              <a:rPr lang="en-US" dirty="0"/>
              <a:t>Provide our own standard layout: an LD file</a:t>
            </a:r>
          </a:p>
          <a:p>
            <a:pPr lvl="2"/>
            <a:r>
              <a:rPr lang="en-US" dirty="0"/>
              <a:t>Specifies memory layout for a certain system</a:t>
            </a:r>
          </a:p>
          <a:p>
            <a:pPr lvl="2"/>
            <a:r>
              <a:rPr lang="en-US" dirty="0"/>
              <a:t>Places sections of code in different places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5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nRF52833: 512 KB Flash, 128 KB SRAM</a:t>
            </a:r>
          </a:p>
          <a:p>
            <a:r>
              <a:rPr lang="en-US" dirty="0">
                <a:cs typeface="Courier New" panose="02070309020205020404" pitchFamily="49" charset="0"/>
              </a:rPr>
              <a:t>First, LD file defines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FLASH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ORIGIN = 0x00000000, LENGTH = 0x80000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RAM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 ORIGIN = 0x20000000, LENGTH = 0x20000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neat thing about microcontrollers: pointers have meaning</a:t>
            </a:r>
          </a:p>
          <a:p>
            <a:pPr lvl="1"/>
            <a:r>
              <a:rPr lang="en-US" dirty="0"/>
              <a:t>Just printing the value of a pointer can tell you if it’s in Flash or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8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It then places sections of code into those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.text :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KEEP(*(.Vectors))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*(.text*)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= ALIGN(4);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&gt; FLASH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2FD45-3448-4078-87C6-682CF638018B}"/>
              </a:ext>
            </a:extLst>
          </p:cNvPr>
          <p:cNvSpPr txBox="1"/>
          <p:nvPr/>
        </p:nvSpPr>
        <p:spPr>
          <a:xfrm>
            <a:off x="5511800" y="1968500"/>
            <a:ext cx="6248400" cy="436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.data : AT (__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*(.data*)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&gt; 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:   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*(.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 &gt;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59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these sections come from?</a:t>
            </a:r>
          </a:p>
          <a:p>
            <a:r>
              <a:rPr lang="en-US" dirty="0"/>
              <a:t>Most are generated by the compiler</a:t>
            </a:r>
          </a:p>
          <a:p>
            <a:pPr lvl="1"/>
            <a:r>
              <a:rPr lang="en-US" dirty="0"/>
              <a:t>.text, .</a:t>
            </a:r>
            <a:r>
              <a:rPr lang="en-US" dirty="0" err="1"/>
              <a:t>rodata</a:t>
            </a:r>
            <a:r>
              <a:rPr lang="en-US" dirty="0"/>
              <a:t>, .data,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You need to be deep in the docs to figure out how the esoteric ones work</a:t>
            </a:r>
          </a:p>
          <a:p>
            <a:pPr lvl="1"/>
            <a:endParaRPr lang="en-US" dirty="0"/>
          </a:p>
          <a:p>
            <a:r>
              <a:rPr lang="en-US" dirty="0"/>
              <a:t>Some are generated by the programmer</a:t>
            </a:r>
          </a:p>
          <a:p>
            <a:pPr lvl="1"/>
            <a:r>
              <a:rPr lang="en-US" dirty="0"/>
              <a:t>Allows you to place certain data items in a specific way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__attribute__((section(".foo")))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test[10] = {0,0,0,0,0,0,0,0,0,0};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  <a:p>
            <a:pPr lvl="2"/>
            <a:endParaRPr lang="en-US" dirty="0"/>
          </a:p>
          <a:p>
            <a:r>
              <a:rPr lang="en-US" dirty="0"/>
              <a:t>Output: a binary (or hex)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7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DCED-35E2-645C-46A2-69B23A3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hex file onto a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16E7-D9A3-05CD-0B4D-F86215B8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use case for JTAG</a:t>
            </a:r>
          </a:p>
          <a:p>
            <a:pPr lvl="1"/>
            <a:r>
              <a:rPr lang="en-US" dirty="0"/>
              <a:t>You provide it a hex file which specifies addresses and values</a:t>
            </a:r>
          </a:p>
          <a:p>
            <a:pPr lvl="1"/>
            <a:r>
              <a:rPr lang="en-US" dirty="0"/>
              <a:t>It writes those into Flash on the microcontroller</a:t>
            </a:r>
          </a:p>
          <a:p>
            <a:pPr lvl="1"/>
            <a:endParaRPr lang="en-US" dirty="0"/>
          </a:p>
          <a:p>
            <a:r>
              <a:rPr lang="en-US" dirty="0"/>
              <a:t>The LD file already specified addresses</a:t>
            </a:r>
          </a:p>
          <a:p>
            <a:pPr lvl="1"/>
            <a:r>
              <a:rPr lang="en-US" dirty="0"/>
              <a:t>So passing around hex files is enough to load an application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a hex file for one microcontroller won’t work on another with a different memory layout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1629-EE7F-FA0F-4CE0-E547073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C496-00B5-43D9-9B06-D47C2C9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267-7EE3-4349-9C8A-83ED25F3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in the blink application in lab repo</a:t>
            </a:r>
          </a:p>
          <a:p>
            <a:pPr lvl="1"/>
            <a:r>
              <a:rPr lang="en-US" dirty="0">
                <a:hlinkClick r:id="rId2"/>
              </a:rPr>
              <a:t>https://github.com/nu-ce346/nu-microbit-base/tree/main/software/apps/blink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EB8F-E7F9-4F7E-9781-BA3A1954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2111-DDEF-0017-C693-81721356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9251-997D-5DBA-C742-091A19B7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16687" cy="5029200"/>
          </a:xfrm>
        </p:spPr>
        <p:txBody>
          <a:bodyPr/>
          <a:lstStyle/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Monday 2-3</a:t>
            </a:r>
          </a:p>
          <a:p>
            <a:pPr lvl="1"/>
            <a:r>
              <a:rPr lang="en-US" dirty="0"/>
              <a:t>Tuesday 2-3, 5-6 (joint)</a:t>
            </a:r>
          </a:p>
          <a:p>
            <a:pPr lvl="1"/>
            <a:r>
              <a:rPr lang="en-US" dirty="0"/>
              <a:t>Wednesday 11-1, 2-3</a:t>
            </a:r>
          </a:p>
          <a:p>
            <a:pPr lvl="1"/>
            <a:r>
              <a:rPr lang="en-US" dirty="0"/>
              <a:t>Thursday 5-6</a:t>
            </a:r>
          </a:p>
          <a:p>
            <a:endParaRPr lang="en-US" dirty="0"/>
          </a:p>
          <a:p>
            <a:r>
              <a:rPr lang="en-US" dirty="0"/>
              <a:t>Checkoffs and debugging</a:t>
            </a:r>
          </a:p>
          <a:p>
            <a:pPr lvl="1"/>
            <a:r>
              <a:rPr lang="en-US" dirty="0"/>
              <a:t>But also ANY class question</a:t>
            </a:r>
          </a:p>
          <a:p>
            <a:pPr lvl="1"/>
            <a:r>
              <a:rPr lang="en-US" dirty="0"/>
              <a:t>These are for you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40D3-8B3E-8FB2-599D-562D794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1A6CC-4090-974E-01EF-3BF2D020CD91}"/>
              </a:ext>
            </a:extLst>
          </p:cNvPr>
          <p:cNvGrpSpPr/>
          <p:nvPr/>
        </p:nvGrpSpPr>
        <p:grpSpPr>
          <a:xfrm>
            <a:off x="6093994" y="914400"/>
            <a:ext cx="5568248" cy="4340181"/>
            <a:chOff x="4147001" y="1487509"/>
            <a:chExt cx="5568248" cy="434018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38BBCB0-1A73-E6E8-FD82-B6295A7B2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7" t="10452" r="90192" b="14356"/>
            <a:stretch/>
          </p:blipFill>
          <p:spPr bwMode="auto">
            <a:xfrm>
              <a:off x="4147001" y="1487509"/>
              <a:ext cx="566670" cy="434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3A0792D-E6CB-E6E3-8118-6448928769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64" t="10452" r="14978" b="14356"/>
            <a:stretch/>
          </p:blipFill>
          <p:spPr bwMode="auto">
            <a:xfrm>
              <a:off x="4597758" y="1487509"/>
              <a:ext cx="5117491" cy="4340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9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FA689-744A-CBC4-0443-F1859EB3F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E89796-51B4-4F30-2BF1-EB41A4C2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43F97-2FEA-8013-F387-D904DDC08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 Overview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r>
              <a:rPr lang="en-US" b="1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3E50CE-F002-3C16-D4F1-D9DD5A66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45206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embedded software systems</a:t>
            </a:r>
          </a:p>
          <a:p>
            <a:pPr lvl="1"/>
            <a:r>
              <a:rPr lang="en-US" dirty="0"/>
              <a:t>Every microcontroller vendor has their own</a:t>
            </a:r>
          </a:p>
          <a:p>
            <a:pPr lvl="1"/>
            <a:r>
              <a:rPr lang="en-US" dirty="0"/>
              <a:t>Popular platforms like Arduino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We’re using the Nordic software development libraries plus some extensions made by my research group</a:t>
            </a:r>
          </a:p>
          <a:p>
            <a:pPr lvl="1"/>
            <a:r>
              <a:rPr lang="en-US" dirty="0"/>
              <a:t>It’ll be a week until that matters for the most part</a:t>
            </a:r>
          </a:p>
          <a:p>
            <a:pPr lvl="1"/>
            <a:r>
              <a:rPr lang="en-US" dirty="0"/>
              <a:t>We’ll start off by writing low-level drivers ourselves without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4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18242" cy="5029200"/>
          </a:xfrm>
        </p:spPr>
        <p:txBody>
          <a:bodyPr>
            <a:normAutofit/>
          </a:bodyPr>
          <a:lstStyle/>
          <a:p>
            <a:r>
              <a:rPr lang="en-US" dirty="0"/>
              <a:t>Libraries provided by Nordic for using their microcontrollers</a:t>
            </a:r>
          </a:p>
          <a:p>
            <a:pPr lvl="1"/>
            <a:r>
              <a:rPr lang="en-US" dirty="0"/>
              <a:t>Actually incredibly well documented! (relatively)</a:t>
            </a:r>
          </a:p>
          <a:p>
            <a:pPr lvl="1"/>
            <a:r>
              <a:rPr lang="en-US" dirty="0"/>
              <a:t>Various peripherals and library tools</a:t>
            </a:r>
          </a:p>
          <a:p>
            <a:pPr lvl="1"/>
            <a:endParaRPr lang="en-US" dirty="0"/>
          </a:p>
          <a:p>
            <a:r>
              <a:rPr lang="en-US" dirty="0"/>
              <a:t>SDK documentation</a:t>
            </a:r>
          </a:p>
          <a:p>
            <a:pPr lvl="1"/>
            <a:r>
              <a:rPr lang="en-US" dirty="0">
                <a:hlinkClick r:id="rId2"/>
              </a:rPr>
              <a:t>https://docs.nordicsemi.com/bundle/sdk_nrf5_v16.0.0/page/index.html</a:t>
            </a:r>
            <a:endParaRPr lang="en-US" dirty="0"/>
          </a:p>
          <a:p>
            <a:pPr lvl="1"/>
            <a:r>
              <a:rPr lang="en-US" dirty="0"/>
              <a:t>Warning: search doesn’t really work</a:t>
            </a:r>
          </a:p>
          <a:p>
            <a:pPr lvl="1"/>
            <a:endParaRPr lang="en-US" dirty="0"/>
          </a:p>
          <a:p>
            <a:r>
              <a:rPr lang="en-US" dirty="0"/>
              <a:t>Possibly more useful: the list of data structures</a:t>
            </a:r>
          </a:p>
          <a:p>
            <a:pPr lvl="1"/>
            <a:r>
              <a:rPr lang="en-US" dirty="0"/>
              <a:t>Search that page for whatever “thing” you’re working with</a:t>
            </a:r>
          </a:p>
          <a:p>
            <a:pPr lvl="1"/>
            <a:r>
              <a:rPr lang="en-US" dirty="0">
                <a:hlinkClick r:id="rId3"/>
              </a:rPr>
              <a:t>https://docs.nordicsemi.com/bundle/sdk_nrf5_v16.0.0/page/annotated.html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2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979-9C24-478E-BDC1-503BBDC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nRF52x-base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9CE-3F13-47B8-ACF5-52679D6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built around the SDK by Lab11</a:t>
            </a:r>
          </a:p>
          <a:p>
            <a:pPr lvl="1"/>
            <a:r>
              <a:rPr lang="en-US" dirty="0"/>
              <a:t>Branden Ghena, Brad Campbell (UVA), Neal Jackson, a few others</a:t>
            </a:r>
          </a:p>
          <a:p>
            <a:pPr lvl="1"/>
            <a:r>
              <a:rPr lang="en-US" dirty="0"/>
              <a:t>Allows everything to be used with </a:t>
            </a:r>
            <a:r>
              <a:rPr lang="en-US" dirty="0" err="1"/>
              <a:t>Makefiles</a:t>
            </a:r>
            <a:r>
              <a:rPr lang="en-US" dirty="0"/>
              <a:t> and command line</a:t>
            </a:r>
          </a:p>
          <a:p>
            <a:pPr lvl="1"/>
            <a:r>
              <a:rPr lang="en-US" dirty="0">
                <a:hlinkClick r:id="rId2"/>
              </a:rPr>
              <a:t>https://github.com/lab11/nrf52x-base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include it as a submodule</a:t>
            </a:r>
          </a:p>
          <a:p>
            <a:pPr lvl="1"/>
            <a:r>
              <a:rPr lang="en-US" dirty="0"/>
              <a:t>It has a copy of the SDK code and </a:t>
            </a:r>
            <a:r>
              <a:rPr lang="en-US" dirty="0" err="1"/>
              <a:t>softdevice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It has a whole </a:t>
            </a:r>
            <a:r>
              <a:rPr lang="en-US" dirty="0" err="1"/>
              <a:t>Makefile</a:t>
            </a:r>
            <a:r>
              <a:rPr lang="en-US" dirty="0"/>
              <a:t> system to include to proper C and H files</a:t>
            </a:r>
          </a:p>
          <a:p>
            <a:pPr lvl="1"/>
            <a:r>
              <a:rPr lang="en-US" dirty="0"/>
              <a:t>We include a Board file that specifies our specific board’s needs and capabilities</a:t>
            </a:r>
          </a:p>
          <a:p>
            <a:pPr lvl="1"/>
            <a:endParaRPr lang="en-US" dirty="0"/>
          </a:p>
          <a:p>
            <a:r>
              <a:rPr lang="en-US" dirty="0"/>
              <a:t>Go to repo to explain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D61F-F2A3-4B68-8D19-97B9D6B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Home | Lab11">
            <a:extLst>
              <a:ext uri="{FF2B5EF4-FFF2-40B4-BE49-F238E27FC236}">
                <a16:creationId xmlns:a16="http://schemas.microsoft.com/office/drawing/2014/main" id="{ECBEB5FE-DE19-418B-94B3-633BADE6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97" y="3429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6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51F9-97EE-6E64-6D83-C4E13C54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72963-39BD-9E27-9BBC-48E1CA6D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Compiling">
            <a:extLst>
              <a:ext uri="{FF2B5EF4-FFF2-40B4-BE49-F238E27FC236}">
                <a16:creationId xmlns:a16="http://schemas.microsoft.com/office/drawing/2014/main" id="{49C02EA0-4981-1F2E-78E9-8B1FA7F6F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21" y="520700"/>
            <a:ext cx="6314518" cy="550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91480-CFC5-2EF3-6B17-B850BC322F98}"/>
              </a:ext>
            </a:extLst>
          </p:cNvPr>
          <p:cNvSpPr txBox="1"/>
          <p:nvPr/>
        </p:nvSpPr>
        <p:spPr>
          <a:xfrm>
            <a:off x="607595" y="6352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https://xkcd.com/303/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42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2D1E4-6F78-34FB-6D9C-35579B01C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3D0DE-5832-3A69-DC1D-71FD08C3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A45208-C17E-96C6-E49C-4B4740E704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 Overview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b="1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E6946BE-D5EE-03CC-A23A-D84CC97C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64132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computer talk with peripherals?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peripheral is a hardware unit within a microcontroller</a:t>
            </a:r>
          </a:p>
          <a:p>
            <a:pPr lvl="1"/>
            <a:r>
              <a:rPr lang="en-US" dirty="0"/>
              <a:t>Sort of a “computer-within-the-computer”</a:t>
            </a:r>
          </a:p>
          <a:p>
            <a:pPr lvl="1"/>
            <a:r>
              <a:rPr lang="en-US" dirty="0"/>
              <a:t>Performs some kind of action given input, generates output</a:t>
            </a:r>
          </a:p>
          <a:p>
            <a:pPr lvl="1"/>
            <a:endParaRPr lang="en-US" dirty="0"/>
          </a:p>
          <a:p>
            <a:r>
              <a:rPr lang="en-US" dirty="0"/>
              <a:t>We interact with a peripheral’s interface</a:t>
            </a:r>
          </a:p>
          <a:p>
            <a:pPr lvl="1"/>
            <a:r>
              <a:rPr lang="en-US" dirty="0"/>
              <a:t>Called registers (actually are from EE perspective, but you can’t use them)</a:t>
            </a:r>
          </a:p>
          <a:p>
            <a:pPr lvl="1"/>
            <a:r>
              <a:rPr lang="en-US" dirty="0"/>
              <a:t>Read/Write like they’re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read/write them?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/>
              <a:t>Special assembly instructions</a:t>
            </a:r>
          </a:p>
          <a:p>
            <a:pPr lvl="2"/>
            <a:r>
              <a:rPr lang="en-US" dirty="0"/>
              <a:t>Treat like normal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369EA-EFEA-44BC-88DE-96D8B217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94"/>
          <a:stretch/>
        </p:blipFill>
        <p:spPr>
          <a:xfrm>
            <a:off x="5712994" y="4054475"/>
            <a:ext cx="5867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5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559B-842A-4C74-97B4-D6CB8EB6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Memory-mapped I/O (MMIO): treat devices like normal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95B3-63A8-4A62-B96A-3D8A886A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physical addresses do not actually go to memory</a:t>
            </a:r>
          </a:p>
          <a:p>
            <a:r>
              <a:rPr lang="en-US" dirty="0"/>
              <a:t>Instead they correspond to peripherals</a:t>
            </a:r>
          </a:p>
          <a:p>
            <a:pPr lvl="1"/>
            <a:r>
              <a:rPr lang="en-US" dirty="0"/>
              <a:t>And any instruction that accesses memory can access them too!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Every microcontroller I’ve</a:t>
            </a:r>
            <a:br>
              <a:rPr lang="en-US" dirty="0"/>
            </a:br>
            <a:r>
              <a:rPr lang="en-US" dirty="0"/>
              <a:t>ever seen uses MMIO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3E1E-FA8A-4071-ABC5-B20267B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oogle Shape;628;p32">
            <a:extLst>
              <a:ext uri="{FF2B5EF4-FFF2-40B4-BE49-F238E27FC236}">
                <a16:creationId xmlns:a16="http://schemas.microsoft.com/office/drawing/2014/main" id="{E32835B2-8F77-4EF5-B938-B5C9ECF68CAE}"/>
              </a:ext>
            </a:extLst>
          </p:cNvPr>
          <p:cNvGrpSpPr/>
          <p:nvPr/>
        </p:nvGrpSpPr>
        <p:grpSpPr>
          <a:xfrm>
            <a:off x="8369300" y="3429000"/>
            <a:ext cx="3086100" cy="930275"/>
            <a:chOff x="2160" y="3120"/>
            <a:chExt cx="1944" cy="586"/>
          </a:xfrm>
        </p:grpSpPr>
        <p:grpSp>
          <p:nvGrpSpPr>
            <p:cNvPr id="6" name="Google Shape;629;p32">
              <a:extLst>
                <a:ext uri="{FF2B5EF4-FFF2-40B4-BE49-F238E27FC236}">
                  <a16:creationId xmlns:a16="http://schemas.microsoft.com/office/drawing/2014/main" id="{804368A4-234B-4A8E-9908-ACA40D612D06}"/>
                </a:ext>
              </a:extLst>
            </p:cNvPr>
            <p:cNvGrpSpPr/>
            <p:nvPr/>
          </p:nvGrpSpPr>
          <p:grpSpPr>
            <a:xfrm>
              <a:off x="2816" y="3120"/>
              <a:ext cx="1288" cy="586"/>
              <a:chOff x="2816" y="3120"/>
              <a:chExt cx="1288" cy="586"/>
            </a:xfrm>
          </p:grpSpPr>
          <p:pic>
            <p:nvPicPr>
              <p:cNvPr id="9" name="Google Shape;630;p32" descr="keyboard">
                <a:extLst>
                  <a:ext uri="{FF2B5EF4-FFF2-40B4-BE49-F238E27FC236}">
                    <a16:creationId xmlns:a16="http://schemas.microsoft.com/office/drawing/2014/main" id="{264E37A7-A2B3-41F6-A1D5-C1451FFB96E5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3696" y="3120"/>
                <a:ext cx="408" cy="37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" name="Google Shape;631;p32">
                <a:extLst>
                  <a:ext uri="{FF2B5EF4-FFF2-40B4-BE49-F238E27FC236}">
                    <a16:creationId xmlns:a16="http://schemas.microsoft.com/office/drawing/2014/main" id="{1A11ED0C-3E70-42E8-9E67-5F88BFE7295D}"/>
                  </a:ext>
                </a:extLst>
              </p:cNvPr>
              <p:cNvGrpSpPr/>
              <p:nvPr/>
            </p:nvGrpSpPr>
            <p:grpSpPr>
              <a:xfrm>
                <a:off x="2816" y="3264"/>
                <a:ext cx="870" cy="442"/>
                <a:chOff x="3632" y="3696"/>
                <a:chExt cx="870" cy="442"/>
              </a:xfrm>
            </p:grpSpPr>
            <p:grpSp>
              <p:nvGrpSpPr>
                <p:cNvPr id="11" name="Google Shape;632;p32">
                  <a:extLst>
                    <a:ext uri="{FF2B5EF4-FFF2-40B4-BE49-F238E27FC236}">
                      <a16:creationId xmlns:a16="http://schemas.microsoft.com/office/drawing/2014/main" id="{53806E37-5E10-46F4-A97E-8D7614D1350A}"/>
                    </a:ext>
                  </a:extLst>
                </p:cNvPr>
                <p:cNvGrpSpPr/>
                <p:nvPr/>
              </p:nvGrpSpPr>
              <p:grpSpPr>
                <a:xfrm>
                  <a:off x="3632" y="3696"/>
                  <a:ext cx="870" cy="252"/>
                  <a:chOff x="2096" y="3792"/>
                  <a:chExt cx="870" cy="252"/>
                </a:xfrm>
              </p:grpSpPr>
              <p:sp>
                <p:nvSpPr>
                  <p:cNvPr id="14" name="Google Shape;633;p32">
                    <a:extLst>
                      <a:ext uri="{FF2B5EF4-FFF2-40B4-BE49-F238E27FC236}">
                        <a16:creationId xmlns:a16="http://schemas.microsoft.com/office/drawing/2014/main" id="{58B13A1F-BB48-4762-AB5A-223EB97CAD0A}"/>
                      </a:ext>
                    </a:extLst>
                  </p:cNvPr>
                  <p:cNvSpPr/>
                  <p:nvPr/>
                </p:nvSpPr>
                <p:spPr>
                  <a:xfrm>
                    <a:off x="2112" y="3840"/>
                    <a:ext cx="816" cy="192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Google Shape;634;p32">
                    <a:extLst>
                      <a:ext uri="{FF2B5EF4-FFF2-40B4-BE49-F238E27FC236}">
                        <a16:creationId xmlns:a16="http://schemas.microsoft.com/office/drawing/2014/main" id="{6A026497-8666-49A2-9C8D-12D5074DB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6" y="3792"/>
                    <a:ext cx="870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Arial"/>
                      <a:buNone/>
                    </a:pPr>
                    <a:r>
                      <a:rPr lang="en-US"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control reg.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" name="Google Shape;635;p32">
                  <a:extLst>
                    <a:ext uri="{FF2B5EF4-FFF2-40B4-BE49-F238E27FC236}">
                      <a16:creationId xmlns:a16="http://schemas.microsoft.com/office/drawing/2014/main" id="{76976C12-3F70-4711-8416-2BD7450EADD9}"/>
                    </a:ext>
                  </a:extLst>
                </p:cNvPr>
                <p:cNvSpPr/>
                <p:nvPr/>
              </p:nvSpPr>
              <p:spPr>
                <a:xfrm>
                  <a:off x="3648" y="3936"/>
                  <a:ext cx="816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636;p32">
                  <a:extLst>
                    <a:ext uri="{FF2B5EF4-FFF2-40B4-BE49-F238E27FC236}">
                      <a16:creationId xmlns:a16="http://schemas.microsoft.com/office/drawing/2014/main" id="{24446AD0-B19B-4912-9A74-BD6B89DF642B}"/>
                    </a:ext>
                  </a:extLst>
                </p:cNvPr>
                <p:cNvSpPr txBox="1"/>
                <p:nvPr/>
              </p:nvSpPr>
              <p:spPr>
                <a:xfrm>
                  <a:off x="3696" y="3888"/>
                  <a:ext cx="74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reg.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7" name="Google Shape;637;p32">
              <a:extLst>
                <a:ext uri="{FF2B5EF4-FFF2-40B4-BE49-F238E27FC236}">
                  <a16:creationId xmlns:a16="http://schemas.microsoft.com/office/drawing/2014/main" id="{94477F4C-D243-4614-990F-B232C5287564}"/>
                </a:ext>
              </a:extLst>
            </p:cNvPr>
            <p:cNvCxnSpPr/>
            <p:nvPr/>
          </p:nvCxnSpPr>
          <p:spPr>
            <a:xfrm rot="10800000" flipH="1">
              <a:off x="2160" y="3312"/>
              <a:ext cx="624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638;p32">
              <a:extLst>
                <a:ext uri="{FF2B5EF4-FFF2-40B4-BE49-F238E27FC236}">
                  <a16:creationId xmlns:a16="http://schemas.microsoft.com/office/drawing/2014/main" id="{C4CC9CCF-D82F-4C60-86A2-ACF7E12C24F4}"/>
                </a:ext>
              </a:extLst>
            </p:cNvPr>
            <p:cNvCxnSpPr/>
            <p:nvPr/>
          </p:nvCxnSpPr>
          <p:spPr>
            <a:xfrm rot="10800000">
              <a:off x="2208" y="3552"/>
              <a:ext cx="624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639;p32">
            <a:extLst>
              <a:ext uri="{FF2B5EF4-FFF2-40B4-BE49-F238E27FC236}">
                <a16:creationId xmlns:a16="http://schemas.microsoft.com/office/drawing/2014/main" id="{97C33B3E-1819-471B-8A97-9AF8F54F1C88}"/>
              </a:ext>
            </a:extLst>
          </p:cNvPr>
          <p:cNvGrpSpPr/>
          <p:nvPr/>
        </p:nvGrpSpPr>
        <p:grpSpPr>
          <a:xfrm>
            <a:off x="5534650" y="2803534"/>
            <a:ext cx="2836874" cy="3221725"/>
            <a:chOff x="592127" y="3032134"/>
            <a:chExt cx="2836874" cy="3221725"/>
          </a:xfrm>
        </p:grpSpPr>
        <p:sp>
          <p:nvSpPr>
            <p:cNvPr id="17" name="Google Shape;640;p32">
              <a:extLst>
                <a:ext uri="{FF2B5EF4-FFF2-40B4-BE49-F238E27FC236}">
                  <a16:creationId xmlns:a16="http://schemas.microsoft.com/office/drawing/2014/main" id="{F8500312-2187-4C51-B816-611DBD32030B}"/>
                </a:ext>
              </a:extLst>
            </p:cNvPr>
            <p:cNvSpPr/>
            <p:nvPr/>
          </p:nvSpPr>
          <p:spPr>
            <a:xfrm>
              <a:off x="2286000" y="3505200"/>
              <a:ext cx="1143000" cy="26670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41;p32">
              <a:extLst>
                <a:ext uri="{FF2B5EF4-FFF2-40B4-BE49-F238E27FC236}">
                  <a16:creationId xmlns:a16="http://schemas.microsoft.com/office/drawing/2014/main" id="{F098814E-A004-4B27-8FCE-36E5F7E6C510}"/>
                </a:ext>
              </a:extLst>
            </p:cNvPr>
            <p:cNvSpPr txBox="1"/>
            <p:nvPr/>
          </p:nvSpPr>
          <p:spPr>
            <a:xfrm>
              <a:off x="592127" y="5856959"/>
              <a:ext cx="1581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42;p32">
              <a:extLst>
                <a:ext uri="{FF2B5EF4-FFF2-40B4-BE49-F238E27FC236}">
                  <a16:creationId xmlns:a16="http://schemas.microsoft.com/office/drawing/2014/main" id="{2F683BF7-9CA6-4F26-B0B1-3823DE339A03}"/>
                </a:ext>
              </a:extLst>
            </p:cNvPr>
            <p:cNvSpPr txBox="1"/>
            <p:nvPr/>
          </p:nvSpPr>
          <p:spPr>
            <a:xfrm>
              <a:off x="592137" y="3336925"/>
              <a:ext cx="1693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0xFFFFFFFF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43;p32">
              <a:extLst>
                <a:ext uri="{FF2B5EF4-FFF2-40B4-BE49-F238E27FC236}">
                  <a16:creationId xmlns:a16="http://schemas.microsoft.com/office/drawing/2014/main" id="{AF7AB4B8-1248-4818-BA58-7BF53662C539}"/>
                </a:ext>
              </a:extLst>
            </p:cNvPr>
            <p:cNvSpPr/>
            <p:nvPr/>
          </p:nvSpPr>
          <p:spPr>
            <a:xfrm>
              <a:off x="2286000" y="4114800"/>
              <a:ext cx="1143000" cy="2286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44;p32">
              <a:extLst>
                <a:ext uri="{FF2B5EF4-FFF2-40B4-BE49-F238E27FC236}">
                  <a16:creationId xmlns:a16="http://schemas.microsoft.com/office/drawing/2014/main" id="{E1725D59-744B-4EE9-AA45-694607DE86B7}"/>
                </a:ext>
              </a:extLst>
            </p:cNvPr>
            <p:cNvSpPr txBox="1"/>
            <p:nvPr/>
          </p:nvSpPr>
          <p:spPr>
            <a:xfrm>
              <a:off x="609600" y="3962400"/>
              <a:ext cx="1638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0xFFFF0000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45;p32">
              <a:extLst>
                <a:ext uri="{FF2B5EF4-FFF2-40B4-BE49-F238E27FC236}">
                  <a16:creationId xmlns:a16="http://schemas.microsoft.com/office/drawing/2014/main" id="{2C0A95FB-B918-445F-BF83-97FA92C819F4}"/>
                </a:ext>
              </a:extLst>
            </p:cNvPr>
            <p:cNvSpPr txBox="1"/>
            <p:nvPr/>
          </p:nvSpPr>
          <p:spPr>
            <a:xfrm>
              <a:off x="755502" y="3032134"/>
              <a:ext cx="138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ddress</a:t>
              </a:r>
              <a:endParaRPr sz="1400" b="1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478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9D39-EE77-44F2-ABA0-E64879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 on nRF52833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E713-256C-45F7-9F2E-7951D8BD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2905" cy="5029200"/>
          </a:xfrm>
        </p:spPr>
        <p:txBody>
          <a:bodyPr>
            <a:normAutofit/>
          </a:bodyPr>
          <a:lstStyle/>
          <a:p>
            <a:r>
              <a:rPr lang="en-US" dirty="0"/>
              <a:t>Flash 0x00000000</a:t>
            </a:r>
          </a:p>
          <a:p>
            <a:r>
              <a:rPr lang="en-US" dirty="0"/>
              <a:t>SRAM 0x20000000</a:t>
            </a:r>
          </a:p>
          <a:p>
            <a:endParaRPr lang="en-US" dirty="0"/>
          </a:p>
          <a:p>
            <a:r>
              <a:rPr lang="en-US" dirty="0"/>
              <a:t>APB peripherals 0x40000000</a:t>
            </a:r>
          </a:p>
          <a:p>
            <a:pPr lvl="1"/>
            <a:r>
              <a:rPr lang="en-US" dirty="0"/>
              <a:t>Everything but GPIO</a:t>
            </a:r>
          </a:p>
          <a:p>
            <a:r>
              <a:rPr lang="en-US" dirty="0"/>
              <a:t>AHB peripherals 0x50000000</a:t>
            </a:r>
          </a:p>
          <a:p>
            <a:pPr lvl="1"/>
            <a:r>
              <a:rPr lang="en-US" dirty="0"/>
              <a:t>Just GPIO</a:t>
            </a:r>
          </a:p>
          <a:p>
            <a:pPr lvl="1"/>
            <a:endParaRPr lang="en-US" dirty="0"/>
          </a:p>
          <a:p>
            <a:r>
              <a:rPr lang="en-US" dirty="0"/>
              <a:t>UICR – User Information Config</a:t>
            </a:r>
          </a:p>
          <a:p>
            <a:r>
              <a:rPr lang="en-US" dirty="0"/>
              <a:t>FICR – Factory Information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45C-11B0-481F-90C5-3B52D61D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E6854-8E3B-409C-943F-D9106A20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3" y="228500"/>
            <a:ext cx="4918495" cy="61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6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755-D9C1-45C9-82F7-BD04148C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nRF52 peripheral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C60F-A94A-437E-8DAA-CDB9904C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0x1000 is plenty of space for each peripheral</a:t>
            </a:r>
          </a:p>
          <a:p>
            <a:pPr lvl="1"/>
            <a:r>
              <a:rPr lang="en-US" dirty="0"/>
              <a:t>1024 registers, each 32 bits</a:t>
            </a:r>
          </a:p>
          <a:p>
            <a:pPr lvl="1"/>
            <a:r>
              <a:rPr lang="en-US" dirty="0"/>
              <a:t>No reason to pack them tighter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7252-3D65-4FEA-A023-DA6E8453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F6F40-5105-47A9-B790-B880638F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2828777"/>
            <a:ext cx="9006158" cy="33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challenges of embedded software</a:t>
            </a:r>
          </a:p>
          <a:p>
            <a:endParaRPr lang="en-US" dirty="0"/>
          </a:p>
          <a:p>
            <a:r>
              <a:rPr lang="en-US" dirty="0"/>
              <a:t>Describe compilation and linking of embedded code</a:t>
            </a:r>
          </a:p>
          <a:p>
            <a:pPr lvl="1"/>
            <a:r>
              <a:rPr lang="en-US" dirty="0"/>
              <a:t>(Actually applies to all code, but you probably never learned much about linking before)</a:t>
            </a:r>
          </a:p>
          <a:p>
            <a:pPr lvl="1"/>
            <a:endParaRPr lang="en-US" dirty="0"/>
          </a:p>
          <a:p>
            <a:r>
              <a:rPr lang="en-US" dirty="0"/>
              <a:t>Introduce Memory-Mapped I/O as a mechanism for communicating with peripherals</a:t>
            </a:r>
          </a:p>
          <a:p>
            <a:endParaRPr lang="en-US" dirty="0"/>
          </a:p>
          <a:p>
            <a:r>
              <a:rPr lang="en-US" dirty="0"/>
              <a:t>Explore the microcontroller boot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ECC9-689D-7782-682B-625149A0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register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AE56-6D43-B5E9-19B3-32CF762A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823460"/>
            <a:ext cx="5257800" cy="15328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32-bit value</a:t>
            </a:r>
          </a:p>
          <a:p>
            <a:pPr lvl="1"/>
            <a:r>
              <a:rPr lang="en-US" dirty="0"/>
              <a:t>Bits 0-4 are field A</a:t>
            </a:r>
          </a:p>
          <a:p>
            <a:pPr lvl="1"/>
            <a:r>
              <a:rPr lang="en-US" dirty="0"/>
              <a:t>Bit 5 is field B</a:t>
            </a:r>
          </a:p>
          <a:p>
            <a:pPr lvl="1"/>
            <a:r>
              <a:rPr lang="en-US" dirty="0"/>
              <a:t>Bit 31 is field C</a:t>
            </a:r>
          </a:p>
          <a:p>
            <a:pPr lvl="1"/>
            <a:r>
              <a:rPr lang="en-US" dirty="0"/>
              <a:t>Others are unused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8970-B883-561B-6EB9-C60CE043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D66AD4-2341-FB91-ECE5-48FA675CB7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4823460"/>
            <a:ext cx="5257800" cy="1532890"/>
          </a:xfrm>
        </p:spPr>
        <p:txBody>
          <a:bodyPr/>
          <a:lstStyle/>
          <a:p>
            <a:r>
              <a:rPr lang="en-US" dirty="0"/>
              <a:t>Each field has value ranges and descriptions of what it means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FD92E-E951-544F-0350-46AD6D3F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65" y="914400"/>
            <a:ext cx="8087323" cy="37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6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A620-97ED-3BBC-D590-ED3B2763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can vary wildly in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6205-ADAF-E50B-0C19-5CB1324F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381CD-E6DD-CA0E-31CD-7DABA7D4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E7108-F21D-5401-7836-70E2F49E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914400"/>
            <a:ext cx="5444509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7CBC7-DAE1-1DE2-71C2-9B7523F68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898" y="914400"/>
            <a:ext cx="584018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094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Bit Masking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How do you manipulate certain bits within a number?</a:t>
            </a:r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Use bit manipulation operations</a:t>
            </a:r>
          </a:p>
          <a:p>
            <a:pPr lvl="1">
              <a:defRPr/>
            </a:pPr>
            <a:r>
              <a:rPr lang="en-US" dirty="0"/>
              <a:t>~, &amp;, |, &lt;&lt;, &gt;&gt;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Create a “bit mask” which is a pattern to choose certain bits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&amp; or | to combine it with your number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Optional: Use &gt;&gt; to move the bits to the least significant 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BF83-B95D-4596-89F3-89937B11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0B-88A7-454B-B09E-EB429A9E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bits, use the AND operation</a:t>
            </a:r>
          </a:p>
          <a:p>
            <a:pPr lvl="1"/>
            <a:r>
              <a:rPr lang="en-US" dirty="0"/>
              <a:t>1 means to select that bit</a:t>
            </a:r>
          </a:p>
          <a:p>
            <a:pPr lvl="1"/>
            <a:r>
              <a:rPr lang="en-US" dirty="0"/>
              <a:t>0 means to not select that bit</a:t>
            </a:r>
          </a:p>
          <a:p>
            <a:pPr lvl="1"/>
            <a:endParaRPr lang="en-US" dirty="0"/>
          </a:p>
          <a:p>
            <a:r>
              <a:rPr lang="en-US" dirty="0"/>
              <a:t>Writing bits</a:t>
            </a:r>
          </a:p>
          <a:p>
            <a:pPr lvl="1"/>
            <a:r>
              <a:rPr lang="en-US" dirty="0"/>
              <a:t>Writing a one, use the OR operation</a:t>
            </a:r>
          </a:p>
          <a:p>
            <a:pPr lvl="2"/>
            <a:r>
              <a:rPr lang="en-US" dirty="0"/>
              <a:t>1 means to write a one to that position</a:t>
            </a:r>
          </a:p>
          <a:p>
            <a:pPr lvl="2"/>
            <a:r>
              <a:rPr lang="en-US" dirty="0"/>
              <a:t>0 is unchanged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Writing a zero, use the AND operation</a:t>
            </a:r>
          </a:p>
          <a:p>
            <a:pPr lvl="2"/>
            <a:r>
              <a:rPr lang="en-US" dirty="0"/>
              <a:t>0 means to write a zero to that position</a:t>
            </a:r>
          </a:p>
          <a:p>
            <a:pPr lvl="2"/>
            <a:r>
              <a:rPr lang="en-US" dirty="0"/>
              <a:t>1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84D59-4348-4F8A-B445-903975B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5A5C0-ABBA-4312-A04F-3F26289D9CDA}"/>
              </a:ext>
            </a:extLst>
          </p:cNvPr>
          <p:cNvSpPr txBox="1"/>
          <p:nvPr/>
        </p:nvSpPr>
        <p:spPr>
          <a:xfrm>
            <a:off x="7498079" y="1547446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bottom four bits: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0x0F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24468-F061-4ADE-B5C3-C70D50BADD54}"/>
              </a:ext>
            </a:extLst>
          </p:cNvPr>
          <p:cNvSpPr txBox="1"/>
          <p:nvPr/>
        </p:nvSpPr>
        <p:spPr>
          <a:xfrm>
            <a:off x="7430424" y="3582566"/>
            <a:ext cx="414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6</a:t>
            </a:r>
            <a:r>
              <a:rPr lang="en-US" baseline="30000" dirty="0"/>
              <a:t>th</a:t>
            </a:r>
            <a:r>
              <a:rPr lang="en-US" dirty="0"/>
              <a:t> bit to one: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(1 &lt;&lt; 6)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(0b01000000)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E67F-D9EE-495A-813F-50773EBCCDCE}"/>
              </a:ext>
            </a:extLst>
          </p:cNvPr>
          <p:cNvSpPr txBox="1"/>
          <p:nvPr/>
        </p:nvSpPr>
        <p:spPr>
          <a:xfrm>
            <a:off x="7498079" y="5248354"/>
            <a:ext cx="414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6</a:t>
            </a:r>
            <a:r>
              <a:rPr lang="en-US" baseline="30000" dirty="0"/>
              <a:t>th</a:t>
            </a:r>
            <a:r>
              <a:rPr lang="en-US" dirty="0"/>
              <a:t> bit to zero: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&amp; (~(1 &lt;&lt; 6))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(~(0b01000000))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(0b10111111)</a:t>
            </a:r>
          </a:p>
        </p:txBody>
      </p:sp>
    </p:spTree>
    <p:extLst>
      <p:ext uri="{BB962C8B-B14F-4D97-AF65-F5344CB8AC3E}">
        <p14:creationId xmlns:p14="http://schemas.microsoft.com/office/powerpoint/2010/main" val="2771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C42-F938-455C-91CB-434A5EEC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selecting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108F-A147-4758-BA32-DB8C312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bits 2 and 3 from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1826F-BABF-491D-B51C-8143C34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92D2-B046-4A79-AFD4-C8208700DA53}"/>
              </a:ext>
            </a:extLst>
          </p:cNvPr>
          <p:cNvSpPr txBox="1"/>
          <p:nvPr/>
        </p:nvSpPr>
        <p:spPr>
          <a:xfrm>
            <a:off x="6973818" y="109855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0b01100100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6342-56D7-4409-B728-8E0D1DBC5D29}"/>
              </a:ext>
            </a:extLst>
          </p:cNvPr>
          <p:cNvSpPr txBox="1"/>
          <p:nvPr/>
        </p:nvSpPr>
        <p:spPr>
          <a:xfrm>
            <a:off x="8686320" y="1098550"/>
            <a:ext cx="347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B804-2AAE-4F90-B1DD-A95A158F07AE}"/>
              </a:ext>
            </a:extLst>
          </p:cNvPr>
          <p:cNvSpPr txBox="1"/>
          <p:nvPr/>
        </p:nvSpPr>
        <p:spPr>
          <a:xfrm>
            <a:off x="7217517" y="170346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Mask: 0b00001100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DD070-1FED-4FB6-9222-BE92375F2E47}"/>
              </a:ext>
            </a:extLst>
          </p:cNvPr>
          <p:cNvSpPr txBox="1"/>
          <p:nvPr/>
        </p:nvSpPr>
        <p:spPr>
          <a:xfrm>
            <a:off x="252900" y="2351782"/>
            <a:ext cx="540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&amp; 0b00001100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31AE71-2118-496A-985B-2451105DF12E}"/>
              </a:ext>
            </a:extLst>
          </p:cNvPr>
          <p:cNvCxnSpPr>
            <a:cxnSpLocks/>
          </p:cNvCxnSpPr>
          <p:nvPr/>
        </p:nvCxnSpPr>
        <p:spPr>
          <a:xfrm>
            <a:off x="1753990" y="3403226"/>
            <a:ext cx="24407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4CC5CA-343A-4016-975E-0F33F5CDEB4C}"/>
              </a:ext>
            </a:extLst>
          </p:cNvPr>
          <p:cNvSpPr txBox="1"/>
          <p:nvPr/>
        </p:nvSpPr>
        <p:spPr>
          <a:xfrm>
            <a:off x="249752" y="3388195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0B7C-8A15-42FB-BAC0-A1D8C9629E58}"/>
              </a:ext>
            </a:extLst>
          </p:cNvPr>
          <p:cNvSpPr txBox="1"/>
          <p:nvPr/>
        </p:nvSpPr>
        <p:spPr>
          <a:xfrm>
            <a:off x="795227" y="4465413"/>
            <a:ext cx="45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shift right by two to get the values in the least significant position:</a:t>
            </a:r>
          </a:p>
          <a:p>
            <a:endParaRPr lang="en-US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0b000000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B8617-46AF-5EE7-7553-0B30A3C8D08B}"/>
              </a:ext>
            </a:extLst>
          </p:cNvPr>
          <p:cNvSpPr txBox="1"/>
          <p:nvPr/>
        </p:nvSpPr>
        <p:spPr>
          <a:xfrm>
            <a:off x="6282872" y="3906794"/>
            <a:ext cx="556087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C: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(input &amp; 0x0C) &gt;&gt; 2;</a:t>
            </a:r>
          </a:p>
        </p:txBody>
      </p:sp>
    </p:spTree>
    <p:extLst>
      <p:ext uri="{BB962C8B-B14F-4D97-AF65-F5344CB8AC3E}">
        <p14:creationId xmlns:p14="http://schemas.microsoft.com/office/powerpoint/2010/main" val="36746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7D84-4C08-55DD-8873-BAFB01F8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Manipulating a register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6675-ACE8-AB9E-A230-8223908A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111114"/>
            <a:ext cx="5153125" cy="1245236"/>
          </a:xfrm>
        </p:spPr>
        <p:txBody>
          <a:bodyPr/>
          <a:lstStyle/>
          <a:p>
            <a:r>
              <a:rPr lang="en-US" dirty="0"/>
              <a:t>Check Port value</a:t>
            </a:r>
          </a:p>
          <a:p>
            <a:pPr marL="457200" lvl="1" indent="0">
              <a:buNone/>
            </a:pPr>
            <a:r>
              <a:rPr lang="en-US" dirty="0"/>
              <a:t>value = (REG &gt;&gt; 5) &amp; 1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(REG &amp; (1 &lt;&lt; 5)) &gt;&gt; 5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D4EEF-B06A-6095-C2E6-404CD7D9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F1637-704F-BBC2-F5C5-C1632C082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85" y="1143000"/>
            <a:ext cx="8087323" cy="37395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A6CF30-9BC3-6309-462D-0C4FC891FD06}"/>
              </a:ext>
            </a:extLst>
          </p:cNvPr>
          <p:cNvSpPr txBox="1">
            <a:spLocks/>
          </p:cNvSpPr>
          <p:nvPr/>
        </p:nvSpPr>
        <p:spPr>
          <a:xfrm>
            <a:off x="6093994" y="5111113"/>
            <a:ext cx="5153125" cy="1245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port value</a:t>
            </a:r>
          </a:p>
          <a:p>
            <a:pPr marL="457200" lvl="1" indent="0">
              <a:buNone/>
            </a:pPr>
            <a:r>
              <a:rPr lang="en-US" dirty="0"/>
              <a:t>REG |= (1 &lt;&lt; 5)  // set port to 0</a:t>
            </a:r>
          </a:p>
          <a:p>
            <a:pPr marL="457200" lvl="1" indent="0">
              <a:buNone/>
            </a:pPr>
            <a:r>
              <a:rPr lang="en-US" dirty="0"/>
              <a:t>REG &amp;= ~(1 &lt;&lt; 5); // set port to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on nRF52833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temperature sensor</a:t>
            </a:r>
          </a:p>
          <a:p>
            <a:pPr lvl="1"/>
            <a:r>
              <a:rPr lang="en-US" dirty="0"/>
              <a:t>0.25° C resolution</a:t>
            </a:r>
          </a:p>
          <a:p>
            <a:pPr lvl="1"/>
            <a:r>
              <a:rPr lang="en-US" dirty="0"/>
              <a:t>Range equivalent to microcontroller IC (-40° to 105° C)</a:t>
            </a:r>
          </a:p>
          <a:p>
            <a:pPr lvl="1"/>
            <a:r>
              <a:rPr lang="en-US" dirty="0"/>
              <a:t>Various configurations for the temperature conversion (ignoring)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87F4F-A20B-48BB-ADF0-B4405FA0C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6"/>
          <a:stretch/>
        </p:blipFill>
        <p:spPr>
          <a:xfrm>
            <a:off x="607595" y="3213100"/>
            <a:ext cx="8487040" cy="314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D9018C-5ECB-CC84-FD2F-1FE351F049D5}"/>
              </a:ext>
            </a:extLst>
          </p:cNvPr>
          <p:cNvSpPr txBox="1"/>
          <p:nvPr/>
        </p:nvSpPr>
        <p:spPr>
          <a:xfrm>
            <a:off x="607595" y="6413698"/>
            <a:ext cx="9415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https://docs.nordicsemi.com/bundle/ps_nrf52833/page/temp.html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6633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D699-CA0C-6532-F2F7-1FB859B0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temperature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FB1C-A13C-F69E-0DAD-F1BBF9A5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80616-5C05-09BF-0613-0FFAE233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15" y="1218150"/>
            <a:ext cx="6501865" cy="2470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27002-1442-50A2-0869-54E775C92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15" y="3763842"/>
            <a:ext cx="6573005" cy="25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6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DC0E-A0ED-5826-EFC2-074C47E9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temperature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E2F2-506E-5DA9-A96E-68867FD0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14850"/>
            <a:ext cx="10972800" cy="1657350"/>
          </a:xfrm>
        </p:spPr>
        <p:txBody>
          <a:bodyPr/>
          <a:lstStyle/>
          <a:p>
            <a:r>
              <a:rPr lang="en-US" dirty="0"/>
              <a:t>32-bit value</a:t>
            </a:r>
          </a:p>
          <a:p>
            <a:r>
              <a:rPr lang="en-US" dirty="0"/>
              <a:t>2’s complement (i.e., signed)</a:t>
            </a:r>
          </a:p>
          <a:p>
            <a:r>
              <a:rPr lang="en-US" dirty="0"/>
              <a:t>0.25 ℃ steps (so 0 = 0℃, 4 = 1℃,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E074E-F9E9-089C-657F-0F0B1568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864EE-9F17-EF6C-A72C-25B27B6A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27" y="1108710"/>
            <a:ext cx="943106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47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addresses for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addresses do we need? (ignore interrupts for now)</a:t>
            </a:r>
          </a:p>
          <a:p>
            <a:pPr lvl="1"/>
            <a:r>
              <a:rPr lang="en-US" dirty="0"/>
              <a:t>0x4000C000 – TASKS_START</a:t>
            </a:r>
          </a:p>
          <a:p>
            <a:pPr lvl="1"/>
            <a:r>
              <a:rPr lang="en-US" dirty="0"/>
              <a:t>0x4000C100 – EVENTS_DATARDY</a:t>
            </a:r>
          </a:p>
          <a:p>
            <a:pPr lvl="1"/>
            <a:r>
              <a:rPr lang="en-US" dirty="0"/>
              <a:t>0x4000C508 - TEMP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6830-F4A3-4109-B5D9-EB23E4703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6"/>
          <a:stretch/>
        </p:blipFill>
        <p:spPr>
          <a:xfrm>
            <a:off x="607595" y="3162300"/>
            <a:ext cx="848704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0006F-0580-465D-A28B-C9CB9BEDC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1D6151-D246-E4E4-9C9C-57712BF6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7379-E733-0309-C1FF-82E8DAABD9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Embedded Software Overview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A459CE-964A-9204-0613-5DFE072D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49381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0x4000C000 is cast to a uint32_t*</a:t>
            </a:r>
          </a:p>
          <a:p>
            <a:pPr lvl="1"/>
            <a:r>
              <a:rPr lang="en-US" dirty="0"/>
              <a:t>Then dereferenced</a:t>
            </a:r>
          </a:p>
          <a:p>
            <a:pPr lvl="1"/>
            <a:r>
              <a:rPr lang="en-US" dirty="0"/>
              <a:t>And we write 1 to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“There are 32-bits of memory at 0x4000C000. Write a 1 there.”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terminal!</a:t>
            </a:r>
          </a:p>
          <a:p>
            <a:endParaRPr lang="en-US" dirty="0"/>
          </a:p>
          <a:p>
            <a:r>
              <a:rPr lang="en-US" dirty="0"/>
              <a:t>Let’s write it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1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79D6-1875-46DA-8CEE-F4170B7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temp_mmio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A34B-2B37-44CB-BE3F-3738929C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BE2C7-993C-4F79-8B2B-15C3BC3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706A0-C859-4377-899E-94BB2C39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7642945" cy="53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80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CC4A-EE22-4046-87E9-4CBBD555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structs to manage MMIO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691B-4C4D-477B-98C3-482CA9C6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simple C code and access peripherals is great!</a:t>
            </a:r>
          </a:p>
          <a:p>
            <a:pPr lvl="1"/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Need to remember all these long addresses</a:t>
            </a:r>
          </a:p>
          <a:p>
            <a:pPr lvl="1"/>
            <a:r>
              <a:rPr lang="en-US" dirty="0"/>
              <a:t>Need to make sure compiler doesn’t stop us!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Wrap entire access in a struct!</a:t>
            </a:r>
          </a:p>
          <a:p>
            <a:pPr lvl="1"/>
            <a:r>
              <a:rPr lang="en-US" dirty="0"/>
              <a:t>Compilers turn it into the same thing in the end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B9C3-B87D-499D-A7E8-DDE4B858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2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variables placed together in memory</a:t>
            </a:r>
          </a:p>
          <a:p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variable_two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array[2];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example_struct_t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Placement rules - </a:t>
            </a:r>
            <a:r>
              <a:rPr lang="en-US" sz="2000" dirty="0">
                <a:cs typeface="Courier New" panose="02070309020205020404" pitchFamily="49" charset="0"/>
              </a:rPr>
              <a:t>Variables are placed adjacent to each other in memory except: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Fields are always aligned to a multiple of their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Padding added to the end to make the total size a multiple of the biggest member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Microcontrollers can usually ignore these: all registers are the same size!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3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[0x204/4 - 1];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[(0x508 – 0x308)/4 –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27850" y="914400"/>
            <a:ext cx="6189033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3E713-0939-706A-D8D2-D8A4FE2DE4AA}"/>
              </a:ext>
            </a:extLst>
          </p:cNvPr>
          <p:cNvSpPr txBox="1"/>
          <p:nvPr/>
        </p:nvSpPr>
        <p:spPr>
          <a:xfrm>
            <a:off x="7122017" y="3305577"/>
            <a:ext cx="472654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 increasingly verbose ways to write the size of the “unused” space (any of these will do, but don’t forget the -1)</a:t>
            </a:r>
          </a:p>
        </p:txBody>
      </p:sp>
    </p:spTree>
    <p:extLst>
      <p:ext uri="{BB962C8B-B14F-4D97-AF65-F5344CB8AC3E}">
        <p14:creationId xmlns:p14="http://schemas.microsoft.com/office/powerpoint/2010/main" val="36289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[0x204/4 - 1];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[(0x508 – 0x308)/4 –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to access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TEMP_REGS-&gt;TASKS_START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(TEMP_REGS-&gt;EVENTS_DATARDY ==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temperature = ((float)TEMP_REGS-&gt;TEMP)/4.0;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27850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19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2E99-E12A-4634-846A-7F934F8D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MMIO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5C7C-CD7D-DABF-DD7C-11A79210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structs still don’t get you individual bits, they only get you the 32-bit registers themselves</a:t>
            </a:r>
          </a:p>
          <a:p>
            <a:endParaRPr lang="en-US" dirty="0"/>
          </a:p>
          <a:p>
            <a:r>
              <a:rPr lang="en-US" dirty="0"/>
              <a:t>You’ll need to do bit manipulations to get the read/write fields you want</a:t>
            </a:r>
          </a:p>
          <a:p>
            <a:endParaRPr lang="en-US" dirty="0"/>
          </a:p>
          <a:p>
            <a:r>
              <a:rPr lang="en-US" dirty="0"/>
              <a:t>Bit fields are an option in C that can allow access to individual bits, but are generally not used</a:t>
            </a:r>
          </a:p>
          <a:p>
            <a:pPr lvl="1"/>
            <a:r>
              <a:rPr lang="en-US" dirty="0"/>
              <a:t>Implementation-specific details for how they actually work</a:t>
            </a:r>
          </a:p>
          <a:p>
            <a:pPr lvl="1"/>
            <a:r>
              <a:rPr lang="en-US" dirty="0"/>
              <a:t>What if you need to change multiple fields simultaneously?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7C6BC-094A-90D4-4E2D-012B621F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0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6803B-B47D-9495-D91A-C1F939538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FB7-0F8C-2DC8-6BC1-0F4BC859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741ED-3FEB-A71E-8CB0-75BBBD51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434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Are compiled binaries portable to other types of microcontrollers?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DE3AA-986F-D386-573A-F2CCB439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89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01460-6B9C-B910-8350-EA2CFB25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445A-D775-8BC7-14C9-DB33F078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35E-B82C-024B-F747-995AD6C1D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Are compiled binaries portable to other types of microcontrollers?</a:t>
            </a:r>
          </a:p>
          <a:p>
            <a:endParaRPr lang="en-US" dirty="0"/>
          </a:p>
          <a:p>
            <a:pPr lvl="1"/>
            <a:r>
              <a:rPr lang="en-US" dirty="0"/>
              <a:t>Definitely not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1) Each microcontroller has its own layout of Flash and RAM, so we might need to put our code in different locations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2) Each microcontroller has its own MMIO addresses and devices</a:t>
            </a:r>
            <a:br>
              <a:rPr lang="en-US" dirty="0"/>
            </a:br>
            <a:r>
              <a:rPr lang="en-US" dirty="0"/>
              <a:t>And every device works at least </a:t>
            </a:r>
            <a:r>
              <a:rPr lang="en-US" i="1" dirty="0"/>
              <a:t>slightly</a:t>
            </a:r>
            <a:r>
              <a:rPr lang="en-US" dirty="0"/>
              <a:t> differently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Can </a:t>
            </a:r>
            <a:r>
              <a:rPr lang="en-US" i="1" dirty="0"/>
              <a:t>sometimes</a:t>
            </a:r>
            <a:r>
              <a:rPr lang="en-US" dirty="0"/>
              <a:t> get away with it for microcontrollers in the same family</a:t>
            </a:r>
          </a:p>
          <a:p>
            <a:pPr lvl="2"/>
            <a:r>
              <a:rPr lang="en-US" dirty="0"/>
              <a:t>I.e., class code might work on an nRF52840 instead of our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FEDA-DBCF-9469-6484-2E70497A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0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FA98D-69BE-B516-0107-0969EEC6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D863F-C3D0-554E-96F1-67B8DC24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9D6BDE-6A15-0F47-6E5E-D53214C48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 Overview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b="1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0481E5-672A-556A-0CB1-20AA28A7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71396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microcontroller </a:t>
            </a:r>
            <a:r>
              <a:rPr lang="en-US" i="1" dirty="0"/>
              <a:t>start</a:t>
            </a:r>
            <a:r>
              <a:rPr lang="en-US" dirty="0"/>
              <a:t> running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comes on</a:t>
            </a:r>
          </a:p>
          <a:p>
            <a:r>
              <a:rPr lang="en-US" dirty="0"/>
              <a:t>Microcontroller needs to start executing assembly code</a:t>
            </a:r>
          </a:p>
          <a:p>
            <a:endParaRPr lang="en-US" dirty="0"/>
          </a:p>
          <a:p>
            <a:r>
              <a:rPr lang="en-US" dirty="0"/>
              <a:t>You expect your main() function to run</a:t>
            </a:r>
          </a:p>
          <a:p>
            <a:pPr lvl="1"/>
            <a:r>
              <a:rPr lang="en-US" dirty="0"/>
              <a:t>But a few things need to happen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B78-9336-4F88-8912-DAC18D8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 a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DD9-79F8-4735-97B6-32F47249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code might need to write data to the stack</a:t>
            </a:r>
          </a:p>
          <a:p>
            <a:pPr lvl="1"/>
            <a:r>
              <a:rPr lang="en-US" dirty="0"/>
              <a:t>Might call functions that need to stack registers</a:t>
            </a:r>
          </a:p>
          <a:p>
            <a:pPr lvl="1"/>
            <a:endParaRPr lang="en-US" dirty="0"/>
          </a:p>
          <a:p>
            <a:r>
              <a:rPr lang="en-US" dirty="0"/>
              <a:t>ARM: Valid address for the stack pointer is at first address in Flash</a:t>
            </a:r>
          </a:p>
          <a:p>
            <a:pPr lvl="1"/>
            <a:r>
              <a:rPr lang="en-US" dirty="0"/>
              <a:t>Needs to point to somewhere in 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loads it into the Stack Pointer when it powers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C411-0E8D-402B-954E-30229BE7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5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7899-C097-4C9A-9530-63FD2A9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 the program counter (PC)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047-1963-4DC7-8D96-074D7E0D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a.k.a. the Instruction Pointer (IP) in x86 land</a:t>
            </a:r>
          </a:p>
          <a:p>
            <a:endParaRPr lang="en-US" dirty="0"/>
          </a:p>
          <a:p>
            <a:r>
              <a:rPr lang="en-US" dirty="0"/>
              <a:t>32-bit ARM: valid instruction pointer is at address 4 in Flash</a:t>
            </a:r>
          </a:p>
          <a:p>
            <a:pPr lvl="1"/>
            <a:r>
              <a:rPr lang="en-US" dirty="0"/>
              <a:t>Could point to RAM, usually to Flash though</a:t>
            </a:r>
          </a:p>
          <a:p>
            <a:pPr lvl="1"/>
            <a:r>
              <a:rPr lang="en-US" dirty="0"/>
              <a:t>In interrupt terms: this is the “Reset Handler”!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loaded into the PC after the SP is loaded</a:t>
            </a:r>
          </a:p>
          <a:p>
            <a:pPr lvl="2"/>
            <a:r>
              <a:rPr lang="en-US" dirty="0"/>
              <a:t>Again, hardware does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ED7D-F364-4D2D-87D2-5E19E5B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4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E373-F32A-4AEC-B7BD-0BE449D8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“reset handler” prepares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CB8A-DFB0-4420-A944-D50B3F55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Code that handles system resets</a:t>
            </a:r>
          </a:p>
          <a:p>
            <a:pPr lvl="1"/>
            <a:r>
              <a:rPr lang="en-US" dirty="0"/>
              <a:t>Either reset button or power-on reset</a:t>
            </a:r>
          </a:p>
          <a:p>
            <a:pPr lvl="1"/>
            <a:r>
              <a:rPr lang="en-US" dirty="0"/>
              <a:t>Address was loaded into PC in Step 1</a:t>
            </a:r>
          </a:p>
          <a:p>
            <a:pPr lvl="1"/>
            <a:endParaRPr lang="en-US" dirty="0"/>
          </a:p>
          <a:p>
            <a:r>
              <a:rPr lang="en-US" dirty="0"/>
              <a:t>Reset handler code:</a:t>
            </a:r>
          </a:p>
          <a:p>
            <a:pPr lvl="1"/>
            <a:r>
              <a:rPr lang="en-US" dirty="0"/>
              <a:t>Loads initial values of .data section from Flash into RAM</a:t>
            </a:r>
          </a:p>
          <a:p>
            <a:pPr lvl="1"/>
            <a:r>
              <a:rPr lang="en-US" dirty="0"/>
              <a:t>Loads zeros as values of .</a:t>
            </a:r>
            <a:r>
              <a:rPr lang="en-US" dirty="0" err="1"/>
              <a:t>bss</a:t>
            </a:r>
            <a:r>
              <a:rPr lang="en-US" dirty="0"/>
              <a:t> section in RAM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SystemInit</a:t>
            </a:r>
            <a:endParaRPr lang="en-US" dirty="0"/>
          </a:p>
          <a:p>
            <a:pPr lvl="2"/>
            <a:r>
              <a:rPr lang="en-US" dirty="0"/>
              <a:t>Starts correct clocks for the system</a:t>
            </a:r>
          </a:p>
          <a:p>
            <a:pPr lvl="2"/>
            <a:r>
              <a:rPr lang="en-US" dirty="0"/>
              <a:t>Handles various hardware configurations/errata</a:t>
            </a:r>
          </a:p>
          <a:p>
            <a:pPr lvl="1"/>
            <a:r>
              <a:rPr lang="en-US" dirty="0"/>
              <a:t>Calls _start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nu-</a:t>
            </a:r>
            <a:r>
              <a:rPr lang="en-US" sz="1900" dirty="0" err="1">
                <a:hlinkClick r:id="rId2"/>
              </a:rPr>
              <a:t>microbit</a:t>
            </a:r>
            <a:r>
              <a:rPr lang="en-US" sz="1900" dirty="0">
                <a:hlinkClick r:id="rId2"/>
              </a:rPr>
              <a:t>-base/software/nrf52x-base/</a:t>
            </a:r>
            <a:r>
              <a:rPr lang="en-US" sz="1900" dirty="0" err="1">
                <a:hlinkClick r:id="rId2"/>
              </a:rPr>
              <a:t>sdk</a:t>
            </a:r>
            <a:r>
              <a:rPr lang="en-US" sz="1900" dirty="0">
                <a:hlinkClick r:id="rId2"/>
              </a:rPr>
              <a:t>/nrf5_sdk_16.0.0/modules/</a:t>
            </a:r>
            <a:r>
              <a:rPr lang="en-US" sz="1900" dirty="0" err="1">
                <a:hlinkClick r:id="rId2"/>
              </a:rPr>
              <a:t>nrfx</a:t>
            </a:r>
            <a:r>
              <a:rPr lang="en-US" sz="1900" dirty="0">
                <a:hlinkClick r:id="rId2"/>
              </a:rPr>
              <a:t>/</a:t>
            </a:r>
            <a:r>
              <a:rPr lang="en-US" sz="1900" dirty="0" err="1">
                <a:hlinkClick r:id="rId2"/>
              </a:rPr>
              <a:t>mdk</a:t>
            </a:r>
            <a:r>
              <a:rPr lang="en-US" sz="1900" dirty="0">
                <a:hlinkClick r:id="rId2"/>
              </a:rPr>
              <a:t>/gcc_startup_nrf52833.S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>
                <a:hlinkClick r:id="rId3"/>
              </a:rPr>
              <a:t>nu-</a:t>
            </a:r>
            <a:r>
              <a:rPr lang="en-US" sz="1900" dirty="0" err="1">
                <a:hlinkClick r:id="rId3"/>
              </a:rPr>
              <a:t>microbit</a:t>
            </a:r>
            <a:r>
              <a:rPr lang="en-US" sz="1900" dirty="0">
                <a:hlinkClick r:id="rId3"/>
              </a:rPr>
              <a:t>-base/software/nrf52x-base/</a:t>
            </a:r>
            <a:r>
              <a:rPr lang="en-US" sz="1900" dirty="0" err="1">
                <a:hlinkClick r:id="rId3"/>
              </a:rPr>
              <a:t>sdk</a:t>
            </a:r>
            <a:r>
              <a:rPr lang="en-US" sz="1900" dirty="0">
                <a:hlinkClick r:id="rId3"/>
              </a:rPr>
              <a:t>/nrf5_sdk_16.0.0/modules/</a:t>
            </a:r>
            <a:r>
              <a:rPr lang="en-US" sz="1900" dirty="0" err="1">
                <a:hlinkClick r:id="rId3"/>
              </a:rPr>
              <a:t>nrfx</a:t>
            </a:r>
            <a:r>
              <a:rPr lang="en-US" sz="1900" dirty="0">
                <a:hlinkClick r:id="rId3"/>
              </a:rPr>
              <a:t>/</a:t>
            </a:r>
            <a:r>
              <a:rPr lang="en-US" sz="1900" dirty="0" err="1">
                <a:hlinkClick r:id="rId3"/>
              </a:rPr>
              <a:t>mdk</a:t>
            </a:r>
            <a:r>
              <a:rPr lang="en-US" sz="1900" dirty="0">
                <a:hlinkClick r:id="rId3"/>
              </a:rPr>
              <a:t>/system_nrf52.c</a:t>
            </a:r>
            <a:br>
              <a:rPr lang="en-US" sz="1700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89313-B3E7-4EE7-AB1A-38A1B4FE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8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89F-476E-4D72-A08C-E937E2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set up C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E1D3-7C1B-4B15-929E-6F17EC56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_start is provided by </a:t>
            </a:r>
            <a:r>
              <a:rPr lang="en-US" dirty="0" err="1"/>
              <a:t>newlib</a:t>
            </a:r>
            <a:endParaRPr lang="en-US" dirty="0"/>
          </a:p>
          <a:p>
            <a:pPr lvl="1"/>
            <a:r>
              <a:rPr lang="en-US" dirty="0"/>
              <a:t>An implementation of </a:t>
            </a:r>
            <a:r>
              <a:rPr lang="en-US" dirty="0" err="1"/>
              <a:t>libc</a:t>
            </a:r>
            <a:r>
              <a:rPr lang="en-US" dirty="0"/>
              <a:t> – the C standard library</a:t>
            </a:r>
          </a:p>
          <a:p>
            <a:pPr lvl="1"/>
            <a:r>
              <a:rPr lang="en-US" dirty="0"/>
              <a:t>Startup is a file usually named crt0</a:t>
            </a:r>
          </a:p>
          <a:p>
            <a:pPr lvl="1"/>
            <a:endParaRPr lang="en-US" dirty="0"/>
          </a:p>
          <a:p>
            <a:r>
              <a:rPr lang="en-US" dirty="0"/>
              <a:t>Does more setup, almost none of which is relevant for our system</a:t>
            </a:r>
          </a:p>
          <a:p>
            <a:pPr lvl="1"/>
            <a:r>
              <a:rPr lang="en-US" dirty="0"/>
              <a:t>Probably is this code that actually zeros out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Sets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 to 0</a:t>
            </a:r>
          </a:p>
          <a:p>
            <a:pPr lvl="1"/>
            <a:r>
              <a:rPr lang="en-US" dirty="0"/>
              <a:t>Calls main()  !!!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https://sourceware.org/git/gitweb.cgi?p=newlib-cygwin.git;a=blob_plain;f=libgloss/arm/crt0.S;hb=HEAD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2579-85BD-4078-B531-03F4D72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3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333-AF8C-4C71-9E15-C206320C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writeup with way more details and a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DC2-37A8-42CA-8FB6-4B4B1FE0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9308" cy="5029200"/>
          </a:xfrm>
        </p:spPr>
        <p:txBody>
          <a:bodyPr/>
          <a:lstStyle/>
          <a:p>
            <a:r>
              <a:rPr lang="en-US" dirty="0"/>
              <a:t>Relevant guide!!</a:t>
            </a:r>
          </a:p>
          <a:p>
            <a:pPr lvl="1"/>
            <a:r>
              <a:rPr lang="en-US" dirty="0">
                <a:hlinkClick r:id="rId2"/>
              </a:rPr>
              <a:t>https://embeddedartistry.com/blog/2019/04/17/exploring-startup-implementations-newlib-arm/</a:t>
            </a:r>
            <a:endParaRPr lang="en-US" dirty="0"/>
          </a:p>
          <a:p>
            <a:pPr lvl="1"/>
            <a:r>
              <a:rPr lang="en-US" dirty="0"/>
              <a:t>Covers the nRF52!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DBD1-CA31-46C2-A3A9-8B51D214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B5ABE-F955-4C23-99E0-53EE676D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37" y="1143000"/>
            <a:ext cx="6386512" cy="53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59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41895-0BDB-F51E-05BE-93BAA1FB0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100519-6F0C-D718-D07C-4B664487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792715-C5AD-47FC-182D-9530DBBB06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 Overview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2E7CE45-609F-FDD0-D344-CF064F3F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105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embedded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Expect limitations</a:t>
            </a:r>
          </a:p>
          <a:p>
            <a:pPr lvl="1"/>
            <a:r>
              <a:rPr lang="en-US" dirty="0"/>
              <a:t>Very little memory</a:t>
            </a:r>
          </a:p>
          <a:p>
            <a:pPr lvl="1"/>
            <a:r>
              <a:rPr lang="en-US" dirty="0"/>
              <a:t>Very little computational power</a:t>
            </a:r>
          </a:p>
          <a:p>
            <a:pPr lvl="1"/>
            <a:r>
              <a:rPr lang="en-US" dirty="0"/>
              <a:t>Very little energy</a:t>
            </a:r>
          </a:p>
          <a:p>
            <a:pPr lvl="1"/>
            <a:endParaRPr lang="en-US" dirty="0"/>
          </a:p>
          <a:p>
            <a:r>
              <a:rPr lang="en-US" dirty="0"/>
              <a:t>Don’t expect a lot of support</a:t>
            </a:r>
          </a:p>
          <a:p>
            <a:pPr lvl="1"/>
            <a:r>
              <a:rPr lang="en-US" dirty="0"/>
              <a:t>Likely no operating system</a:t>
            </a:r>
          </a:p>
          <a:p>
            <a:pPr lvl="1"/>
            <a:r>
              <a:rPr lang="en-US" dirty="0"/>
              <a:t>Might not even have error reporting capabilities</a:t>
            </a:r>
          </a:p>
          <a:p>
            <a:pPr lvl="1"/>
            <a:endParaRPr lang="en-US" dirty="0"/>
          </a:p>
          <a:p>
            <a:r>
              <a:rPr lang="en-US" dirty="0"/>
              <a:t>Your code runs the entire system</a:t>
            </a:r>
          </a:p>
          <a:p>
            <a:pPr lvl="1"/>
            <a:r>
              <a:rPr lang="en-US" dirty="0"/>
              <a:t>Single application on the system that runs forever</a:t>
            </a:r>
          </a:p>
          <a:p>
            <a:pPr lvl="1"/>
            <a:endParaRPr lang="en-US" dirty="0"/>
          </a:p>
          <a:p>
            <a:r>
              <a:rPr lang="en-US" dirty="0"/>
              <a:t>Moral: think differently about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r>
              <a:rPr lang="en-US" dirty="0"/>
              <a:t>Large data structures defined globally are preferred</a:t>
            </a:r>
          </a:p>
          <a:p>
            <a:pPr lvl="1"/>
            <a:r>
              <a:rPr lang="en-US" dirty="0"/>
              <a:t>In embedded, we often </a:t>
            </a:r>
            <a:r>
              <a:rPr lang="en-US" i="1" dirty="0"/>
              <a:t>encourage</a:t>
            </a:r>
            <a:r>
              <a:rPr lang="en-US" dirty="0"/>
              <a:t> global variables for large things</a:t>
            </a:r>
          </a:p>
          <a:p>
            <a:pPr lvl="1"/>
            <a:r>
              <a:rPr lang="en-US" dirty="0"/>
              <a:t>Fail at compile time rather than run-time</a:t>
            </a:r>
          </a:p>
          <a:p>
            <a:pPr lvl="2"/>
            <a:endParaRPr lang="en-US" dirty="0"/>
          </a:p>
          <a:p>
            <a:r>
              <a:rPr lang="en-US" dirty="0"/>
              <a:t>Heap section might exist but should only be used cautiously</a:t>
            </a:r>
          </a:p>
          <a:p>
            <a:pPr lvl="1"/>
            <a:r>
              <a:rPr lang="en-US" dirty="0"/>
              <a:t>What do you do if the heap runs 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0471-8DAE-4B23-AB34-ABE3DF16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44B-5312-4917-BA88-9DA8F444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Malloc is </a:t>
            </a:r>
            <a:r>
              <a:rPr lang="en-US" b="1" i="1" dirty="0"/>
              <a:t>scary</a:t>
            </a:r>
            <a:r>
              <a:rPr lang="en-US" dirty="0"/>
              <a:t> in an embedded context</a:t>
            </a:r>
          </a:p>
          <a:p>
            <a:r>
              <a:rPr lang="en-US" dirty="0"/>
              <a:t>What if there’s no more memory available?</a:t>
            </a:r>
          </a:p>
          <a:p>
            <a:pPr lvl="1"/>
            <a:r>
              <a:rPr lang="en-US" dirty="0"/>
              <a:t>Traditional computer</a:t>
            </a:r>
          </a:p>
          <a:p>
            <a:pPr lvl="2"/>
            <a:r>
              <a:rPr lang="en-US" dirty="0"/>
              <a:t>Swap memory to disk</a:t>
            </a:r>
          </a:p>
          <a:p>
            <a:pPr lvl="2"/>
            <a:r>
              <a:rPr lang="en-US" dirty="0"/>
              <a:t>Worst case: wait for a process to end (or kill one)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Embedded computer</a:t>
            </a:r>
          </a:p>
          <a:p>
            <a:pPr lvl="2"/>
            <a:r>
              <a:rPr lang="en-US" dirty="0"/>
              <a:t>There’s likely only a single application</a:t>
            </a:r>
          </a:p>
          <a:p>
            <a:pPr lvl="2"/>
            <a:r>
              <a:rPr lang="en-US" dirty="0"/>
              <a:t>And it’s the one asking for more memory</a:t>
            </a:r>
          </a:p>
          <a:p>
            <a:pPr lvl="2"/>
            <a:r>
              <a:rPr lang="en-US" dirty="0"/>
              <a:t>So it’s not giving anything back anytime soon</a:t>
            </a:r>
          </a:p>
          <a:p>
            <a:pPr lvl="2"/>
            <a:endParaRPr lang="en-US" dirty="0"/>
          </a:p>
          <a:p>
            <a:r>
              <a:rPr lang="en-US" dirty="0"/>
              <a:t>This is unlikely to happen at boot</a:t>
            </a:r>
          </a:p>
          <a:p>
            <a:pPr lvl="1"/>
            <a:r>
              <a:rPr lang="en-US" dirty="0"/>
              <a:t>Instead it’ll happen hours or days into running as memory is slowly exhausted…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3DC9-DBAE-490C-809C-23AF573C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919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1095</TotalTime>
  <Words>3854</Words>
  <Application>Microsoft Office PowerPoint</Application>
  <PresentationFormat>Widescreen</PresentationFormat>
  <Paragraphs>728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Courier New</vt:lpstr>
      <vt:lpstr>Tahoma</vt:lpstr>
      <vt:lpstr>Class Slides</vt:lpstr>
      <vt:lpstr>Lecture 02 Embedded Software</vt:lpstr>
      <vt:lpstr>Administrivia</vt:lpstr>
      <vt:lpstr>Weekly Schedule</vt:lpstr>
      <vt:lpstr>Today’s Goals</vt:lpstr>
      <vt:lpstr>Outline</vt:lpstr>
      <vt:lpstr>Review: C memory layout</vt:lpstr>
      <vt:lpstr>Assumptions of embedded programs</vt:lpstr>
      <vt:lpstr>Ramifications of limited memory</vt:lpstr>
      <vt:lpstr>Avoiding dynamic memory</vt:lpstr>
      <vt:lpstr>Limitations on processing power</vt:lpstr>
      <vt:lpstr>Common programming languages for embedded</vt:lpstr>
      <vt:lpstr>Rarer programming languages for embedded</vt:lpstr>
      <vt:lpstr>What’s missing from programming languages?</vt:lpstr>
      <vt:lpstr>Programming languages have no sense of time</vt:lpstr>
      <vt:lpstr>Determining energy use is rather complicated</vt:lpstr>
      <vt:lpstr>Break + Question</vt:lpstr>
      <vt:lpstr>Break + Question</vt:lpstr>
      <vt:lpstr>Outline</vt:lpstr>
      <vt:lpstr>Embedded compilation steps</vt:lpstr>
      <vt:lpstr>Cross compilers compile for different architectures</vt:lpstr>
      <vt:lpstr>Embedded compilation steps</vt:lpstr>
      <vt:lpstr>Informing linker of system memory</vt:lpstr>
      <vt:lpstr>Informing linker of system memory</vt:lpstr>
      <vt:lpstr>Anatomy of an LD file</vt:lpstr>
      <vt:lpstr>Anatomy of an LD file</vt:lpstr>
      <vt:lpstr>Sections of code</vt:lpstr>
      <vt:lpstr>Embedded compilation steps</vt:lpstr>
      <vt:lpstr>Loading the hex file onto a board</vt:lpstr>
      <vt:lpstr>Example</vt:lpstr>
      <vt:lpstr>Outline</vt:lpstr>
      <vt:lpstr>Embedded environments</vt:lpstr>
      <vt:lpstr>Software Development Kit (SDK)</vt:lpstr>
      <vt:lpstr>nRF52x-base</vt:lpstr>
      <vt:lpstr>Break + xkcd</vt:lpstr>
      <vt:lpstr>Outline</vt:lpstr>
      <vt:lpstr>How does a computer talk with peripherals?</vt:lpstr>
      <vt:lpstr>Memory-mapped I/O (MMIO): treat devices like normal memory</vt:lpstr>
      <vt:lpstr>Memory map on nRF52833</vt:lpstr>
      <vt:lpstr>Example nRF52 peripheral placement</vt:lpstr>
      <vt:lpstr>Example register layout</vt:lpstr>
      <vt:lpstr>Registers can vary wildly in complexity</vt:lpstr>
      <vt:lpstr>Bit Masking</vt:lpstr>
      <vt:lpstr>Bit mask values</vt:lpstr>
      <vt:lpstr>Example: selecting bits</vt:lpstr>
      <vt:lpstr>Manipulating a register value</vt:lpstr>
      <vt:lpstr>TEMP on nRF52833 example</vt:lpstr>
      <vt:lpstr>Interacting with the temperature peripheral</vt:lpstr>
      <vt:lpstr>Reading a temperature value</vt:lpstr>
      <vt:lpstr>MMIO addresses for TEMP</vt:lpstr>
      <vt:lpstr>Accessing addresses in C</vt:lpstr>
      <vt:lpstr>Accessing addresses in C</vt:lpstr>
      <vt:lpstr>Example code</vt:lpstr>
      <vt:lpstr>Example code (temp_mmio app)</vt:lpstr>
      <vt:lpstr>Using structs to manage MMIO access</vt:lpstr>
      <vt:lpstr>C structs</vt:lpstr>
      <vt:lpstr>Temperature peripheral MMIO struct</vt:lpstr>
      <vt:lpstr>Temperature peripheral MMIO struct</vt:lpstr>
      <vt:lpstr>Using MMIO structs</vt:lpstr>
      <vt:lpstr>Break + Question</vt:lpstr>
      <vt:lpstr>Break + Question</vt:lpstr>
      <vt:lpstr>Outline</vt:lpstr>
      <vt:lpstr>How does a microcontroller start running code?</vt:lpstr>
      <vt:lpstr>Step 0: set a stack pointer</vt:lpstr>
      <vt:lpstr>Step 1: set the program counter (PC)</vt:lpstr>
      <vt:lpstr>Step 2: “reset handler” prepares memory</vt:lpstr>
      <vt:lpstr>Step 3: set up C runtime</vt:lpstr>
      <vt:lpstr>Online writeup with way more details and a diagram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Embedded Software</dc:title>
  <dc:creator>Branden Ghena</dc:creator>
  <cp:lastModifiedBy>Branden Ghena</cp:lastModifiedBy>
  <cp:revision>71</cp:revision>
  <dcterms:created xsi:type="dcterms:W3CDTF">2021-04-02T00:40:56Z</dcterms:created>
  <dcterms:modified xsi:type="dcterms:W3CDTF">2025-04-08T21:59:39Z</dcterms:modified>
</cp:coreProperties>
</file>