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74"/>
  </p:notesMasterIdLst>
  <p:sldIdLst>
    <p:sldId id="256" r:id="rId3"/>
    <p:sldId id="2084" r:id="rId4"/>
    <p:sldId id="264" r:id="rId5"/>
    <p:sldId id="348" r:id="rId6"/>
    <p:sldId id="2101" r:id="rId7"/>
    <p:sldId id="488" r:id="rId8"/>
    <p:sldId id="489" r:id="rId9"/>
    <p:sldId id="490" r:id="rId10"/>
    <p:sldId id="491" r:id="rId11"/>
    <p:sldId id="499" r:id="rId12"/>
    <p:sldId id="2125" r:id="rId13"/>
    <p:sldId id="2133" r:id="rId14"/>
    <p:sldId id="2102" r:id="rId15"/>
    <p:sldId id="2145" r:id="rId16"/>
    <p:sldId id="2146" r:id="rId17"/>
    <p:sldId id="2268" r:id="rId18"/>
    <p:sldId id="2149" r:id="rId19"/>
    <p:sldId id="2150" r:id="rId20"/>
    <p:sldId id="2134" r:id="rId21"/>
    <p:sldId id="2126" r:id="rId22"/>
    <p:sldId id="2276" r:id="rId23"/>
    <p:sldId id="2272" r:id="rId24"/>
    <p:sldId id="492" r:id="rId25"/>
    <p:sldId id="498" r:id="rId26"/>
    <p:sldId id="504" r:id="rId27"/>
    <p:sldId id="505" r:id="rId28"/>
    <p:sldId id="2127" r:id="rId29"/>
    <p:sldId id="2130" r:id="rId30"/>
    <p:sldId id="2128" r:id="rId31"/>
    <p:sldId id="2135" r:id="rId32"/>
    <p:sldId id="2138" r:id="rId33"/>
    <p:sldId id="2078" r:id="rId34"/>
    <p:sldId id="383" r:id="rId35"/>
    <p:sldId id="512" r:id="rId36"/>
    <p:sldId id="516" r:id="rId37"/>
    <p:sldId id="515" r:id="rId38"/>
    <p:sldId id="519" r:id="rId39"/>
    <p:sldId id="520" r:id="rId40"/>
    <p:sldId id="528" r:id="rId41"/>
    <p:sldId id="524" r:id="rId42"/>
    <p:sldId id="2086" r:id="rId43"/>
    <p:sldId id="2087" r:id="rId44"/>
    <p:sldId id="2076" r:id="rId45"/>
    <p:sldId id="2036" r:id="rId46"/>
    <p:sldId id="2080" r:id="rId47"/>
    <p:sldId id="2081" r:id="rId48"/>
    <p:sldId id="2088" r:id="rId49"/>
    <p:sldId id="2082" r:id="rId50"/>
    <p:sldId id="2089" r:id="rId51"/>
    <p:sldId id="472" r:id="rId52"/>
    <p:sldId id="547" r:id="rId53"/>
    <p:sldId id="555" r:id="rId54"/>
    <p:sldId id="2090" r:id="rId55"/>
    <p:sldId id="473" r:id="rId56"/>
    <p:sldId id="2037" r:id="rId57"/>
    <p:sldId id="2136" r:id="rId58"/>
    <p:sldId id="2091" r:id="rId59"/>
    <p:sldId id="474" r:id="rId60"/>
    <p:sldId id="2139" r:id="rId61"/>
    <p:sldId id="2079" r:id="rId62"/>
    <p:sldId id="2137" r:id="rId63"/>
    <p:sldId id="438" r:id="rId64"/>
    <p:sldId id="2092" r:id="rId65"/>
    <p:sldId id="2074" r:id="rId66"/>
    <p:sldId id="2075" r:id="rId67"/>
    <p:sldId id="2094" r:id="rId68"/>
    <p:sldId id="477" r:id="rId69"/>
    <p:sldId id="387" r:id="rId70"/>
    <p:sldId id="2100" r:id="rId71"/>
    <p:sldId id="384" r:id="rId72"/>
    <p:sldId id="207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4"/>
            <p14:sldId id="264"/>
          </p14:sldIdLst>
        </p14:section>
        <p14:section name="Wireless Communication Overview" id="{B55B8E8C-5EAB-4A1E-A4E9-AE5E896E46FA}">
          <p14:sldIdLst>
            <p14:sldId id="348"/>
            <p14:sldId id="2101"/>
            <p14:sldId id="488"/>
            <p14:sldId id="489"/>
            <p14:sldId id="490"/>
            <p14:sldId id="491"/>
            <p14:sldId id="499"/>
            <p14:sldId id="2125"/>
            <p14:sldId id="2133"/>
            <p14:sldId id="2102"/>
            <p14:sldId id="2145"/>
            <p14:sldId id="2146"/>
            <p14:sldId id="2268"/>
            <p14:sldId id="2149"/>
            <p14:sldId id="2150"/>
            <p14:sldId id="2134"/>
            <p14:sldId id="2126"/>
            <p14:sldId id="2276"/>
            <p14:sldId id="2272"/>
            <p14:sldId id="492"/>
            <p14:sldId id="498"/>
            <p14:sldId id="504"/>
            <p14:sldId id="505"/>
            <p14:sldId id="2127"/>
            <p14:sldId id="2130"/>
            <p14:sldId id="2128"/>
            <p14:sldId id="2135"/>
            <p14:sldId id="2138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  <p14:sldId id="2086"/>
            <p14:sldId id="2087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8"/>
            <p14:sldId id="2082"/>
            <p14:sldId id="2089"/>
            <p14:sldId id="472"/>
            <p14:sldId id="547"/>
            <p14:sldId id="555"/>
            <p14:sldId id="2090"/>
            <p14:sldId id="473"/>
            <p14:sldId id="2037"/>
            <p14:sldId id="2136"/>
            <p14:sldId id="2091"/>
            <p14:sldId id="474"/>
            <p14:sldId id="2139"/>
            <p14:sldId id="2079"/>
            <p14:sldId id="2137"/>
            <p14:sldId id="438"/>
            <p14:sldId id="2092"/>
            <p14:sldId id="2074"/>
            <p14:sldId id="2075"/>
            <p14:sldId id="2094"/>
            <p14:sldId id="477"/>
            <p14:sldId id="387"/>
            <p14:sldId id="2100"/>
          </p14:sldIdLst>
        </p14:section>
        <p14:section name="Wrapup" id="{29A7F866-9DA9-446B-8359-CE426CB89C7A}">
          <p14:sldIdLst>
            <p14:sldId id="384"/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4752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F6ED-C609-B40D-C665-C585C71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signals are incredibly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CBBB-9A55-D90B-E151-D8F13234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BLE transmit power for the nRF52840:</a:t>
            </a:r>
          </a:p>
          <a:p>
            <a:pPr lvl="1"/>
            <a:r>
              <a:rPr lang="en-US" dirty="0"/>
              <a:t>8 dBm -&gt; 6.31 </a:t>
            </a:r>
            <a:r>
              <a:rPr lang="en-US" dirty="0" err="1"/>
              <a:t>mW</a:t>
            </a:r>
            <a:r>
              <a:rPr lang="en-US" dirty="0"/>
              <a:t> (10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Minimum BLE receive power for the nRF52840:</a:t>
            </a:r>
          </a:p>
          <a:p>
            <a:pPr lvl="1"/>
            <a:r>
              <a:rPr lang="en-US" dirty="0"/>
              <a:t>-95 dBm -&gt; 316.2 </a:t>
            </a:r>
            <a:r>
              <a:rPr lang="en-US" dirty="0" err="1"/>
              <a:t>fW</a:t>
            </a:r>
            <a:r>
              <a:rPr lang="en-US" dirty="0"/>
              <a:t> (10</a:t>
            </a:r>
            <a:r>
              <a:rPr lang="en-US" baseline="30000" dirty="0"/>
              <a:t>-15</a:t>
            </a:r>
            <a:r>
              <a:rPr lang="en-US" dirty="0"/>
              <a:t>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Signal strength decreases in energy spherically</a:t>
            </a:r>
          </a:p>
          <a:p>
            <a:pPr lvl="1"/>
            <a:r>
              <a:rPr lang="en-US" dirty="0"/>
              <a:t>Eventually the signal is too quiet to receive reliably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474A-75CD-412E-5D08-B56BED1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nRF52840 development kit: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E7DEC-7475-2C43-85E8-36FC36513BB5}"/>
              </a:ext>
            </a:extLst>
          </p:cNvPr>
          <p:cNvSpPr txBox="1"/>
          <p:nvPr/>
        </p:nvSpPr>
        <p:spPr>
          <a:xfrm>
            <a:off x="2918460" y="4556761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6.31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DDD16-7246-264E-891C-D9EA1F589925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 flipV="1">
            <a:off x="2225041" y="4652011"/>
            <a:ext cx="693419" cy="135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973581" y="452628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9325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nRF52840 development kit: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386841" y="3947160"/>
            <a:ext cx="1371600" cy="137160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1" y="4625340"/>
            <a:ext cx="647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1676401" y="4175761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.25 m</a:t>
            </a:r>
          </a:p>
        </p:txBody>
      </p:sp>
    </p:spTree>
    <p:extLst>
      <p:ext uri="{BB962C8B-B14F-4D97-AF65-F5344CB8AC3E}">
        <p14:creationId xmlns:p14="http://schemas.microsoft.com/office/powerpoint/2010/main" val="85948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nRF52840 development kit: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37161" y="2689861"/>
            <a:ext cx="3878580" cy="38785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/>
          <p:nvPr/>
        </p:nvCxnSpPr>
        <p:spPr>
          <a:xfrm>
            <a:off x="2072641" y="4625340"/>
            <a:ext cx="19278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2705101" y="459486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94033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1B4D64-9A40-2D4F-BF6D-22A15A26A0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895763" y="4299137"/>
            <a:ext cx="1417519" cy="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nRF52840 development kit: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-2087880" y="617221"/>
            <a:ext cx="8031480" cy="80314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0" y="4625340"/>
            <a:ext cx="3840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3093721" y="42062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2 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DA0B4-7ABE-374B-B7EC-8B8CF8B56948}"/>
              </a:ext>
            </a:extLst>
          </p:cNvPr>
          <p:cNvSpPr/>
          <p:nvPr/>
        </p:nvSpPr>
        <p:spPr>
          <a:xfrm rot="16200000">
            <a:off x="5814062" y="450342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018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1B4D64-9A40-2D4F-BF6D-22A15A26A0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895763" y="4299137"/>
            <a:ext cx="1417519" cy="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nRF52840 development kit: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-2087880" y="617221"/>
            <a:ext cx="8031480" cy="80314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0" y="4625340"/>
            <a:ext cx="3840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3093721" y="42062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2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F0144-BA6F-E64A-8327-0A1D1ABEF053}"/>
              </a:ext>
            </a:extLst>
          </p:cNvPr>
          <p:cNvSpPr txBox="1"/>
          <p:nvPr/>
        </p:nvSpPr>
        <p:spPr>
          <a:xfrm>
            <a:off x="6469381" y="5173981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0.00016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B4235-4AD4-3D4D-B56B-22A7D4876322}"/>
              </a:ext>
            </a:extLst>
          </p:cNvPr>
          <p:cNvCxnSpPr>
            <a:cxnSpLocks/>
          </p:cNvCxnSpPr>
          <p:nvPr/>
        </p:nvCxnSpPr>
        <p:spPr>
          <a:xfrm flipH="1" flipV="1">
            <a:off x="6004562" y="4659631"/>
            <a:ext cx="548639" cy="66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3DA0B4-7ABE-374B-B7EC-8B8CF8B56948}"/>
              </a:ext>
            </a:extLst>
          </p:cNvPr>
          <p:cNvSpPr/>
          <p:nvPr/>
        </p:nvSpPr>
        <p:spPr>
          <a:xfrm rot="16200000">
            <a:off x="5814062" y="450342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AAAE0-186C-E245-BDAE-E85C0AB4392C}"/>
              </a:ext>
            </a:extLst>
          </p:cNvPr>
          <p:cNvSpPr txBox="1"/>
          <p:nvPr/>
        </p:nvSpPr>
        <p:spPr>
          <a:xfrm>
            <a:off x="2885441" y="4699001"/>
            <a:ext cx="221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" panose="020B0503040000020004" pitchFamily="34" charset="0"/>
                <a:cs typeface="Seravek Light"/>
              </a:rPr>
              <a:t>46 dB path loss!</a:t>
            </a:r>
          </a:p>
        </p:txBody>
      </p:sp>
    </p:spTree>
    <p:extLst>
      <p:ext uri="{BB962C8B-B14F-4D97-AF65-F5344CB8AC3E}">
        <p14:creationId xmlns:p14="http://schemas.microsoft.com/office/powerpoint/2010/main" val="284841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varies significantly across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DC0-75A8-4300-B1DC-4FE76BBC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Low Energy (local area)</a:t>
            </a:r>
          </a:p>
          <a:p>
            <a:pPr lvl="1"/>
            <a:r>
              <a:rPr lang="en-US" dirty="0"/>
              <a:t>nRF52840 transmit power:		     8 dBm (6.31 milliwatt)</a:t>
            </a:r>
          </a:p>
          <a:p>
            <a:pPr lvl="1"/>
            <a:r>
              <a:rPr lang="en-US" dirty="0"/>
              <a:t>nRF52840 receive sensitivity:	  -95 dBm (316.2 femtowatt)</a:t>
            </a:r>
          </a:p>
          <a:p>
            <a:pPr lvl="1"/>
            <a:endParaRPr lang="en-US" dirty="0"/>
          </a:p>
          <a:p>
            <a:r>
              <a:rPr lang="en-US" dirty="0"/>
              <a:t>LoRa (wide area)</a:t>
            </a:r>
          </a:p>
          <a:p>
            <a:pPr lvl="1"/>
            <a:r>
              <a:rPr lang="en-US" dirty="0"/>
              <a:t>SX127X LoRa transmit power:	   20 dBm (100 milliwatt)</a:t>
            </a:r>
          </a:p>
          <a:p>
            <a:pPr lvl="1"/>
            <a:r>
              <a:rPr lang="en-US" dirty="0"/>
              <a:t>SX127X LoRa receive sensitivity:	-148 dBm (1.6 attowatt)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72F-EC76-40FB-8DFD-FC6F8DD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5AF0-FAA8-44AC-8923-BA244992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Heads up: office hours today are going to be busy</a:t>
            </a:r>
          </a:p>
          <a:p>
            <a:pPr lvl="1"/>
            <a:r>
              <a:rPr lang="en-US" dirty="0"/>
              <a:t>Quite a few groups still need Lab 6 checkoffs</a:t>
            </a:r>
          </a:p>
          <a:p>
            <a:pPr lvl="1"/>
            <a:endParaRPr lang="en-US" dirty="0"/>
          </a:p>
          <a:p>
            <a:r>
              <a:rPr lang="en-US" dirty="0"/>
              <a:t>I’m still ordering more hardware if people need things</a:t>
            </a:r>
          </a:p>
          <a:p>
            <a:pPr lvl="1"/>
            <a:r>
              <a:rPr lang="en-US" dirty="0"/>
              <a:t>Next order will be today after class</a:t>
            </a:r>
          </a:p>
          <a:p>
            <a:pPr lvl="1"/>
            <a:endParaRPr lang="en-US" dirty="0"/>
          </a:p>
          <a:p>
            <a:r>
              <a:rPr lang="en-US" dirty="0"/>
              <a:t>How to get project help</a:t>
            </a:r>
          </a:p>
          <a:p>
            <a:pPr lvl="1"/>
            <a:r>
              <a:rPr lang="en-US" dirty="0"/>
              <a:t>Office hours (including Fridays)</a:t>
            </a:r>
          </a:p>
          <a:p>
            <a:pPr lvl="1"/>
            <a:r>
              <a:rPr lang="en-US" dirty="0"/>
              <a:t>Piazza post (I’ve added some posts on general stuff)</a:t>
            </a:r>
          </a:p>
          <a:p>
            <a:pPr lvl="1"/>
            <a:r>
              <a:rPr lang="en-US" dirty="0"/>
              <a:t>Find guides on the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665E-0B98-40F1-B8F1-5428E80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73BA7C00-D455-480F-87CE-24559132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9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B67-E6B8-48A6-34F2-61F01D6C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waveforms have a center frequency and a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D3F-5766-4AE4-1258-04FC3F0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5939" cy="5029200"/>
          </a:xfrm>
        </p:spPr>
        <p:txBody>
          <a:bodyPr/>
          <a:lstStyle/>
          <a:p>
            <a:r>
              <a:rPr lang="en-US" dirty="0"/>
              <a:t>A pure sinusoid is energy at exactly one frequency</a:t>
            </a:r>
          </a:p>
          <a:p>
            <a:endParaRPr lang="en-US" dirty="0"/>
          </a:p>
          <a:p>
            <a:r>
              <a:rPr lang="en-US" dirty="0"/>
              <a:t>A messy sinusoid with data layered on top of it has nearby energy</a:t>
            </a:r>
          </a:p>
          <a:p>
            <a:pPr lvl="1"/>
            <a:r>
              <a:rPr lang="en-US" dirty="0"/>
              <a:t>There’s a center of the signal energy</a:t>
            </a:r>
          </a:p>
          <a:p>
            <a:pPr lvl="1"/>
            <a:r>
              <a:rPr lang="en-US" dirty="0"/>
              <a:t>Plus some amount of width, which depends on how complicated the data layered on top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9A7A-8CC4-628F-7114-D5DB1F5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9FD7A8-0325-97AE-68E6-CE99A212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97" b="98"/>
          <a:stretch/>
        </p:blipFill>
        <p:spPr bwMode="auto">
          <a:xfrm>
            <a:off x="6778514" y="1370575"/>
            <a:ext cx="4345683" cy="27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7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8D4-C630-16CE-8946-6C6BE4F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radio stations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DB69-54D9-D23E-279E-F40A3221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FM radio in cars is a good example of frequencies</a:t>
            </a:r>
          </a:p>
          <a:p>
            <a:pPr lvl="1"/>
            <a:r>
              <a:rPr lang="en-US" dirty="0"/>
              <a:t>All of FM radio has an allocation of 87.5 to 108.0 MHz</a:t>
            </a:r>
          </a:p>
          <a:p>
            <a:pPr lvl="1"/>
            <a:r>
              <a:rPr lang="en-US" dirty="0"/>
              <a:t>Each station takes has up to ~200 kHz of bandwidth</a:t>
            </a:r>
          </a:p>
          <a:p>
            <a:pPr lvl="1"/>
            <a:endParaRPr lang="en-US" dirty="0"/>
          </a:p>
          <a:p>
            <a:r>
              <a:rPr lang="en-US" dirty="0"/>
              <a:t>First station is 87.7 MHz +/- 100 kHz</a:t>
            </a:r>
          </a:p>
          <a:p>
            <a:pPr lvl="1"/>
            <a:r>
              <a:rPr lang="en-US" dirty="0"/>
              <a:t>Ranges from 87.6 to 87.8</a:t>
            </a:r>
          </a:p>
          <a:p>
            <a:pPr lvl="1"/>
            <a:endParaRPr lang="en-US" dirty="0"/>
          </a:p>
          <a:p>
            <a:r>
              <a:rPr lang="en-US" dirty="0"/>
              <a:t>Second station is 87.9 MHz +/- 100 kHz</a:t>
            </a:r>
          </a:p>
          <a:p>
            <a:pPr lvl="1"/>
            <a:r>
              <a:rPr lang="en-US" dirty="0"/>
              <a:t>Ranges from 87.8 to 88.0</a:t>
            </a:r>
          </a:p>
          <a:p>
            <a:pPr lvl="1"/>
            <a:endParaRPr lang="en-US" dirty="0"/>
          </a:p>
          <a:p>
            <a:r>
              <a:rPr lang="en-US" dirty="0"/>
              <a:t>What if they overlapped? They interfere with each other</a:t>
            </a:r>
          </a:p>
          <a:p>
            <a:pPr lvl="1"/>
            <a:r>
              <a:rPr lang="en-US" dirty="0"/>
              <a:t>You’d possibly hear both. Or get junk data that’s neither.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7B6FC-4418-7BC0-95C8-33F974B9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 pay?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 pay?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8" y="3696237"/>
            <a:ext cx="3836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nRF52833 supports these!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our </a:t>
            </a:r>
            <a:r>
              <a:rPr lang="en-US" dirty="0" err="1"/>
              <a:t>Microbit</a:t>
            </a:r>
            <a:r>
              <a:rPr lang="en-US" dirty="0"/>
              <a:t> library doesn’t 😢</a:t>
            </a:r>
          </a:p>
          <a:p>
            <a:endParaRPr lang="en-US" dirty="0"/>
          </a:p>
          <a:p>
            <a:r>
              <a:rPr lang="en-US" dirty="0"/>
              <a:t>Except for 15.4, which IS now supported! See example apps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  <a:p>
            <a:pPr lvl="1"/>
            <a:endParaRPr lang="en-US" dirty="0"/>
          </a:p>
          <a:p>
            <a:r>
              <a:rPr lang="en-US" dirty="0"/>
              <a:t>Multiple different parameters affect this</a:t>
            </a:r>
          </a:p>
          <a:p>
            <a:pPr lvl="1"/>
            <a:r>
              <a:rPr lang="en-US" dirty="0"/>
              <a:t>More transmit power</a:t>
            </a:r>
          </a:p>
          <a:p>
            <a:pPr lvl="1"/>
            <a:r>
              <a:rPr lang="en-US" dirty="0"/>
              <a:t>More receive sensitivity (receive at a lower power)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Modulation that makes it easier to recover bits without errors</a:t>
            </a:r>
          </a:p>
          <a:p>
            <a:pPr lvl="1"/>
            <a:r>
              <a:rPr lang="en-US" dirty="0"/>
              <a:t>Bandwidth can also affect error rates, which in turn affects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Frequency </a:t>
            </a:r>
            <a:r>
              <a:rPr lang="en-US" dirty="0" err="1"/>
              <a:t>kinda-sorta</a:t>
            </a:r>
            <a:r>
              <a:rPr lang="en-US" dirty="0"/>
              <a:t>, but not as much as people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r>
              <a:rPr lang="en-US" dirty="0"/>
              <a:t>How many different methods can you come up with?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r>
              <a:rPr lang="en-US" dirty="0"/>
              <a:t>How many different methods can you come up with?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r>
              <a:rPr lang="en-US" dirty="0"/>
              <a:t>CSMA/CA – senses the carrier to detect collisions</a:t>
            </a:r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  <a:p>
            <a:pPr lvl="1"/>
            <a:r>
              <a:rPr lang="en-US" dirty="0"/>
              <a:t>TDMA – Host decides when each device can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F86B-1B4B-4659-9004-98F4580DB373}"/>
              </a:ext>
            </a:extLst>
          </p:cNvPr>
          <p:cNvSpPr txBox="1"/>
          <p:nvPr/>
        </p:nvSpPr>
        <p:spPr>
          <a:xfrm>
            <a:off x="8791105" y="1884076"/>
            <a:ext cx="29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don’t we always max out range and throughput?</a:t>
            </a:r>
          </a:p>
        </p:txBody>
      </p:sp>
    </p:spTree>
    <p:extLst>
      <p:ext uri="{BB962C8B-B14F-4D97-AF65-F5344CB8AC3E}">
        <p14:creationId xmlns:p14="http://schemas.microsoft.com/office/powerpoint/2010/main" val="421092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F7E-5C32-4F98-E2B2-6377CAC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Wireless: high-level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3EF3-270D-DF57-3EAF-6F7C9CA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we want to keep all electric signals contained in a wire</a:t>
            </a:r>
          </a:p>
          <a:p>
            <a:pPr lvl="1"/>
            <a:r>
              <a:rPr lang="en-US" dirty="0"/>
              <a:t>Don’t want to receive interference from other signals or cause interference</a:t>
            </a:r>
          </a:p>
          <a:p>
            <a:pPr lvl="1"/>
            <a:endParaRPr lang="en-US" dirty="0"/>
          </a:p>
          <a:p>
            <a:r>
              <a:rPr lang="en-US" dirty="0"/>
              <a:t>Antennas are good at the opposite:</a:t>
            </a:r>
          </a:p>
          <a:p>
            <a:pPr lvl="1"/>
            <a:r>
              <a:rPr lang="en-US" dirty="0"/>
              <a:t>They spill electrical signals out into the world</a:t>
            </a:r>
          </a:p>
          <a:p>
            <a:pPr lvl="1"/>
            <a:r>
              <a:rPr lang="en-US" dirty="0"/>
              <a:t>They receive electrical signals from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means we can send information</a:t>
            </a:r>
            <a:br>
              <a:rPr lang="en-US" dirty="0"/>
            </a:br>
            <a:r>
              <a:rPr lang="en-US" dirty="0"/>
              <a:t>from one device to another without wires!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0B42-6A59-13FE-D1F0-121D959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DF951-6976-DE5C-7F9E-A88512CF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52" y="2961932"/>
            <a:ext cx="3541959" cy="2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b="1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2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method for transmitting bits (physical layer)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ABEC-514D-4B0E-29A0-2818C02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85A-5F27-F995-1759-18DF25D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532"/>
            <a:ext cx="10972800" cy="1331667"/>
          </a:xfrm>
        </p:spPr>
        <p:txBody>
          <a:bodyPr/>
          <a:lstStyle/>
          <a:p>
            <a:r>
              <a:rPr lang="en-US" dirty="0"/>
              <a:t>Standard for interoperable smart home devices (October 2022)</a:t>
            </a:r>
          </a:p>
          <a:p>
            <a:pPr lvl="1"/>
            <a:r>
              <a:rPr lang="en-US" dirty="0"/>
              <a:t>Uses IPv6 over 802.15.4/Thread to send packets</a:t>
            </a:r>
          </a:p>
          <a:p>
            <a:pPr lvl="1"/>
            <a:r>
              <a:rPr lang="en-US" dirty="0"/>
              <a:t>Uses standardized device classes with descriptors for application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8684-28B6-BC5E-E8E6-6D62EF8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EE7B2-EE36-49CC-E604-651D656F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44" y="22860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ter Architecture Overview">
            <a:extLst>
              <a:ext uri="{FF2B5EF4-FFF2-40B4-BE49-F238E27FC236}">
                <a16:creationId xmlns:a16="http://schemas.microsoft.com/office/drawing/2014/main" id="{B5279D61-FFD9-33D0-EF25-D845C1A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" y="976871"/>
            <a:ext cx="7885443" cy="3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8D14-3C03-0DBA-BF95-A537B57B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8" y="2227661"/>
            <a:ext cx="3471976" cy="111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E6713-B157-D434-1325-A3D0B79B9321}"/>
              </a:ext>
            </a:extLst>
          </p:cNvPr>
          <p:cNvSpPr txBox="1"/>
          <p:nvPr/>
        </p:nvSpPr>
        <p:spPr>
          <a:xfrm>
            <a:off x="8299367" y="1862888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member companies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CA137-35E0-813D-882D-C9DCE89B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18" y="3344221"/>
            <a:ext cx="3471976" cy="11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5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7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713667"/>
            <a:ext cx="10972800" cy="1764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552114" y="895350"/>
          <a:ext cx="11233486" cy="35661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835558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3972049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064127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MU-MIMO</a:t>
                      </a:r>
                      <a:r>
                        <a:rPr lang="en-US" sz="1800" dirty="0"/>
                        <a:t> (downlink only)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3400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  <a:tr h="298021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2.4/5/[6]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OFDMA + MU-MIMO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9600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8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2.4/5/6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OFDMA + MU-MIMO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23000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8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2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F9AF3A-8DD5-297A-1AFE-CA6F96A5B71E}"/>
              </a:ext>
            </a:extLst>
          </p:cNvPr>
          <p:cNvSpPr/>
          <p:nvPr/>
        </p:nvSpPr>
        <p:spPr>
          <a:xfrm>
            <a:off x="607595" y="2550017"/>
            <a:ext cx="10972800" cy="218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5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6E: WAY more bandwidth means better data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another network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pPr marL="152394" indent="0">
              <a:buNone/>
            </a:pPr>
            <a:r>
              <a:rPr lang="en-US" sz="2400" dirty="0"/>
              <a:t>Requirements:</a:t>
            </a:r>
          </a:p>
          <a:p>
            <a:pPr marL="152394" indent="0">
              <a:buNone/>
            </a:pPr>
            <a:endParaRPr lang="en-US" sz="2400" dirty="0"/>
          </a:p>
          <a:p>
            <a:r>
              <a:rPr lang="en-US" sz="2400" dirty="0"/>
              <a:t>Wide area of coverage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Deploy fewer gateways</a:t>
            </a:r>
          </a:p>
          <a:p>
            <a:endParaRPr lang="en-US" sz="2400" dirty="0"/>
          </a:p>
          <a:p>
            <a:r>
              <a:rPr lang="en-US" sz="2400" dirty="0"/>
              <a:t>Low power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So we can deploy on batteries</a:t>
            </a:r>
          </a:p>
          <a:p>
            <a:pPr lvl="1">
              <a:spcBef>
                <a:spcPts val="1067"/>
              </a:spcBef>
            </a:pPr>
            <a:endParaRPr lang="en-US" sz="2133" dirty="0"/>
          </a:p>
          <a:p>
            <a:pPr>
              <a:spcBef>
                <a:spcPts val="1067"/>
              </a:spcBef>
            </a:pPr>
            <a:r>
              <a:rPr lang="en-US" sz="2400" dirty="0"/>
              <a:t>Doesn’t need high throughput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Sensor data is relatively small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18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since 2015: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since 2019: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communication standard built with proprietary </a:t>
            </a:r>
            <a:r>
              <a:rPr lang="en-US" dirty="0" err="1"/>
              <a:t>LoRa</a:t>
            </a:r>
            <a:r>
              <a:rPr lang="en-US" dirty="0"/>
              <a:t> PHY</a:t>
            </a:r>
          </a:p>
          <a:p>
            <a:endParaRPr lang="en-US" dirty="0"/>
          </a:p>
          <a:p>
            <a:r>
              <a:rPr lang="en-US" dirty="0"/>
              <a:t>Low rate (1-20 kbps) and long range (~5 km)</a:t>
            </a:r>
          </a:p>
          <a:p>
            <a:pPr lvl="1"/>
            <a:r>
              <a:rPr lang="en-US" dirty="0"/>
              <a:t>Shorter range than Sigfox but much higher bit rate</a:t>
            </a:r>
          </a:p>
          <a:p>
            <a:pPr lvl="1"/>
            <a:endParaRPr lang="en-US" dirty="0"/>
          </a:p>
          <a:p>
            <a:r>
              <a:rPr lang="en-US" dirty="0"/>
              <a:t>Most popular LPWAN protocol</a:t>
            </a:r>
          </a:p>
          <a:p>
            <a:pPr lvl="1"/>
            <a:r>
              <a:rPr lang="en-US" dirty="0"/>
              <a:t>Target of academic research</a:t>
            </a:r>
          </a:p>
          <a:p>
            <a:pPr lvl="1"/>
            <a:r>
              <a:rPr lang="en-US" dirty="0"/>
              <a:t>Industry involvement in hardware and deployments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2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D56D4-82C1-4518-B85D-BE74355A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 network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6B5B-99A8-4E7D-B9C2-DB04878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672F-3700-46D2-9ABD-1AF4325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34" y="1665158"/>
            <a:ext cx="10777060" cy="4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CS433 Wireless Protocols for the Internet of Things</a:t>
            </a:r>
          </a:p>
          <a:p>
            <a:pPr lvl="2"/>
            <a:r>
              <a:rPr lang="en-US" dirty="0"/>
              <a:t>Spring quarter 2026</a:t>
            </a:r>
          </a:p>
          <a:p>
            <a:pPr lvl="1"/>
            <a:r>
              <a:rPr lang="en-US" dirty="0"/>
              <a:t>Lab course, similar to this one but more on-your-own</a:t>
            </a:r>
          </a:p>
          <a:p>
            <a:pPr lvl="2"/>
            <a:r>
              <a:rPr lang="en-US" dirty="0"/>
              <a:t>Design project instead of a final project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1372</TotalTime>
  <Words>3030</Words>
  <Application>Microsoft Office PowerPoint</Application>
  <PresentationFormat>Widescreen</PresentationFormat>
  <Paragraphs>723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Rockwell</vt:lpstr>
      <vt:lpstr>Seravek</vt:lpstr>
      <vt:lpstr>Seravek Light</vt:lpstr>
      <vt:lpstr>Tahoma</vt:lpstr>
      <vt:lpstr>Class Slides</vt:lpstr>
      <vt:lpstr>Office Theme</vt:lpstr>
      <vt:lpstr>Lecture 13 Wireless Communication</vt:lpstr>
      <vt:lpstr>Administrivia</vt:lpstr>
      <vt:lpstr>Today’s Goals</vt:lpstr>
      <vt:lpstr>Outline</vt:lpstr>
      <vt:lpstr>Wireless: high-level idea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qualities</vt:lpstr>
      <vt:lpstr>Signal qualities</vt:lpstr>
      <vt:lpstr>Wireless signals are incredibly low power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Signal strength varies significantly across technologies</vt:lpstr>
      <vt:lpstr>Signal qualities</vt:lpstr>
      <vt:lpstr>Complex waveforms have a center frequency and a width</vt:lpstr>
      <vt:lpstr>How do radio stations work?</vt:lpstr>
      <vt:lpstr>RF communication</vt:lpstr>
      <vt:lpstr>Wireless spectrum is allocated to specific uses</vt:lpstr>
      <vt:lpstr>Unlicensed bands are where IoT thrives</vt:lpstr>
      <vt:lpstr>Unlicensed bands are where IoT thrives</vt:lpstr>
      <vt:lpstr>Signal qualities</vt:lpstr>
      <vt:lpstr>Modulation</vt:lpstr>
      <vt:lpstr>Common modulation types</vt:lpstr>
      <vt:lpstr>Break + Open Question</vt:lpstr>
      <vt:lpstr>Break + Open Question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Break + Question</vt:lpstr>
      <vt:lpstr>Break + Question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Comparison of wireless protocols</vt:lpstr>
      <vt:lpstr>Protocols</vt:lpstr>
      <vt:lpstr>Bluetooth Low Energy</vt:lpstr>
      <vt:lpstr>BLE mechanisms</vt:lpstr>
      <vt:lpstr>BLE network topology</vt:lpstr>
      <vt:lpstr>Protocols</vt:lpstr>
      <vt:lpstr>802.15.4 &amp; Thread &amp; Zigbee</vt:lpstr>
      <vt:lpstr>802.15.4 topology</vt:lpstr>
      <vt:lpstr>Matter standard</vt:lpstr>
      <vt:lpstr>Protocols</vt:lpstr>
      <vt:lpstr>WiFi (802.11)</vt:lpstr>
      <vt:lpstr>802.11 major updates</vt:lpstr>
      <vt:lpstr>WiFi bandwidth</vt:lpstr>
      <vt:lpstr>WiFi bandwidth</vt:lpstr>
      <vt:lpstr>WiFi 6E: WAY more bandwidth means better data rates</vt:lpstr>
      <vt:lpstr>Protocols</vt:lpstr>
      <vt:lpstr>LPWANS: How do we collect data from a sensor?</vt:lpstr>
      <vt:lpstr>LPWANS: How do we collect data from MANY sensors?</vt:lpstr>
      <vt:lpstr>We need another network option</vt:lpstr>
      <vt:lpstr>LPWANs (Low-Power Wide-Area Networks)</vt:lpstr>
      <vt:lpstr>LoRaWAN</vt:lpstr>
      <vt:lpstr>LoRaWAN network details</vt:lpstr>
      <vt:lpstr>If you find this interesting…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59</cp:revision>
  <dcterms:created xsi:type="dcterms:W3CDTF">2021-05-17T00:52:18Z</dcterms:created>
  <dcterms:modified xsi:type="dcterms:W3CDTF">2025-05-22T20:21:50Z</dcterms:modified>
</cp:coreProperties>
</file>