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2"/>
  </p:notesMasterIdLst>
  <p:sldIdLst>
    <p:sldId id="256" r:id="rId2"/>
    <p:sldId id="2263" r:id="rId3"/>
    <p:sldId id="264" r:id="rId4"/>
    <p:sldId id="2264" r:id="rId5"/>
    <p:sldId id="555" r:id="rId6"/>
    <p:sldId id="542" r:id="rId7"/>
    <p:sldId id="556" r:id="rId8"/>
    <p:sldId id="557" r:id="rId9"/>
    <p:sldId id="567" r:id="rId10"/>
    <p:sldId id="566" r:id="rId11"/>
    <p:sldId id="570" r:id="rId12"/>
    <p:sldId id="587" r:id="rId13"/>
    <p:sldId id="568" r:id="rId14"/>
    <p:sldId id="569" r:id="rId15"/>
    <p:sldId id="581" r:id="rId16"/>
    <p:sldId id="576" r:id="rId17"/>
    <p:sldId id="588" r:id="rId18"/>
    <p:sldId id="2266" r:id="rId19"/>
    <p:sldId id="572" r:id="rId20"/>
    <p:sldId id="591" r:id="rId21"/>
    <p:sldId id="589" r:id="rId22"/>
    <p:sldId id="597" r:id="rId23"/>
    <p:sldId id="2267" r:id="rId24"/>
    <p:sldId id="2079" r:id="rId25"/>
    <p:sldId id="2244" r:id="rId26"/>
    <p:sldId id="2245" r:id="rId27"/>
    <p:sldId id="562" r:id="rId28"/>
    <p:sldId id="2255" r:id="rId29"/>
    <p:sldId id="2265" r:id="rId30"/>
    <p:sldId id="2257" r:id="rId31"/>
    <p:sldId id="2268" r:id="rId32"/>
    <p:sldId id="592" r:id="rId33"/>
    <p:sldId id="2247" r:id="rId34"/>
    <p:sldId id="2248" r:id="rId35"/>
    <p:sldId id="369" r:id="rId36"/>
    <p:sldId id="2269" r:id="rId37"/>
    <p:sldId id="2251" r:id="rId38"/>
    <p:sldId id="2081" r:id="rId39"/>
    <p:sldId id="2201" r:id="rId40"/>
    <p:sldId id="2086" r:id="rId41"/>
    <p:sldId id="2087" r:id="rId42"/>
    <p:sldId id="2088" r:id="rId43"/>
    <p:sldId id="2272" r:id="rId44"/>
    <p:sldId id="2273" r:id="rId45"/>
    <p:sldId id="2089" r:id="rId46"/>
    <p:sldId id="2243" r:id="rId47"/>
    <p:sldId id="2090" r:id="rId48"/>
    <p:sldId id="282" r:id="rId49"/>
    <p:sldId id="266" r:id="rId50"/>
    <p:sldId id="2246" r:id="rId51"/>
    <p:sldId id="2094" r:id="rId52"/>
    <p:sldId id="2096" r:id="rId53"/>
    <p:sldId id="2097" r:id="rId54"/>
    <p:sldId id="579" r:id="rId55"/>
    <p:sldId id="271" r:id="rId56"/>
    <p:sldId id="2240" r:id="rId57"/>
    <p:sldId id="2270" r:id="rId58"/>
    <p:sldId id="2253" r:id="rId59"/>
    <p:sldId id="2250" r:id="rId60"/>
    <p:sldId id="2271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263"/>
            <p14:sldId id="264"/>
          </p14:sldIdLst>
        </p14:section>
        <p14:section name="Advertising" id="{BB3B0280-2052-49CA-935C-A733B922D9B9}">
          <p14:sldIdLst>
            <p14:sldId id="2264"/>
            <p14:sldId id="555"/>
            <p14:sldId id="542"/>
            <p14:sldId id="556"/>
            <p14:sldId id="557"/>
            <p14:sldId id="567"/>
            <p14:sldId id="566"/>
            <p14:sldId id="570"/>
            <p14:sldId id="587"/>
            <p14:sldId id="568"/>
            <p14:sldId id="569"/>
            <p14:sldId id="581"/>
            <p14:sldId id="576"/>
            <p14:sldId id="588"/>
          </p14:sldIdLst>
        </p14:section>
        <p14:section name="Scanning" id="{1ACF55A7-F62D-48CE-9BA5-08746A92DC62}">
          <p14:sldIdLst>
            <p14:sldId id="2266"/>
            <p14:sldId id="572"/>
            <p14:sldId id="591"/>
            <p14:sldId id="589"/>
            <p14:sldId id="597"/>
          </p14:sldIdLst>
        </p14:section>
        <p14:section name="Advertisement Use Cases" id="{2F797214-0F61-4871-8510-8EECE4C81B15}">
          <p14:sldIdLst>
            <p14:sldId id="2267"/>
            <p14:sldId id="2079"/>
            <p14:sldId id="2244"/>
            <p14:sldId id="2245"/>
            <p14:sldId id="562"/>
            <p14:sldId id="2255"/>
            <p14:sldId id="2265"/>
            <p14:sldId id="2257"/>
          </p14:sldIdLst>
        </p14:section>
        <p14:section name="Energy Use" id="{CD00255B-D855-43BE-93DB-3DB66A9DF6AA}">
          <p14:sldIdLst>
            <p14:sldId id="2268"/>
            <p14:sldId id="592"/>
            <p14:sldId id="2247"/>
            <p14:sldId id="2248"/>
            <p14:sldId id="369"/>
          </p14:sldIdLst>
        </p14:section>
        <p14:section name="Packet Collisions" id="{30337F68-7146-4347-8686-4EF9EDEB69D8}">
          <p14:sldIdLst>
            <p14:sldId id="2269"/>
            <p14:sldId id="2251"/>
            <p14:sldId id="2081"/>
            <p14:sldId id="2201"/>
            <p14:sldId id="2086"/>
            <p14:sldId id="2087"/>
            <p14:sldId id="2088"/>
            <p14:sldId id="2272"/>
            <p14:sldId id="2273"/>
            <p14:sldId id="2089"/>
            <p14:sldId id="2243"/>
            <p14:sldId id="2090"/>
            <p14:sldId id="282"/>
            <p14:sldId id="266"/>
            <p14:sldId id="2246"/>
            <p14:sldId id="2094"/>
            <p14:sldId id="2096"/>
            <p14:sldId id="2097"/>
            <p14:sldId id="579"/>
            <p14:sldId id="271"/>
            <p14:sldId id="2240"/>
          </p14:sldIdLst>
        </p14:section>
        <p14:section name="Scan Responses" id="{1217CF85-A80C-4847-B62F-DF2840C62E31}">
          <p14:sldIdLst>
            <p14:sldId id="2270"/>
            <p14:sldId id="2253"/>
            <p14:sldId id="2250"/>
          </p14:sldIdLst>
        </p14:section>
        <p14:section name="Wrapup" id="{29A7F866-9DA9-446B-8359-CE426CB89C7A}">
          <p14:sldIdLst>
            <p14:sldId id="2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7440" autoAdjust="0"/>
  </p:normalViewPr>
  <p:slideViewPr>
    <p:cSldViewPr snapToGrid="0">
      <p:cViewPr varScale="1">
        <p:scale>
          <a:sx n="80" d="100"/>
          <a:sy n="80" d="100"/>
        </p:scale>
        <p:origin x="114" y="20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PowerBlade is a great example of this.</a:t>
            </a:r>
          </a:p>
          <a:p>
            <a:pPr lvl="1"/>
            <a:r>
              <a:rPr lang="en-US" dirty="0"/>
              <a:t>It’s a plug-load power meter</a:t>
            </a:r>
          </a:p>
          <a:p>
            <a:pPr lvl="1"/>
            <a:r>
              <a:rPr lang="en-US" dirty="0"/>
              <a:t>Initially configured to use advertisements as a simple method for reading measurements with a smartphone</a:t>
            </a:r>
          </a:p>
          <a:p>
            <a:pPr lvl="1"/>
            <a:r>
              <a:rPr lang="en-US" dirty="0"/>
              <a:t>We are interested in household deployments where dozens of </a:t>
            </a:r>
            <a:r>
              <a:rPr lang="en-US" dirty="0" err="1"/>
              <a:t>PowerBlades</a:t>
            </a:r>
            <a:r>
              <a:rPr lang="en-US" dirty="0"/>
              <a:t> will be deployed to measure all the loads in a home</a:t>
            </a:r>
          </a:p>
          <a:p>
            <a:pPr lvl="1"/>
            <a:r>
              <a:rPr lang="en-US" dirty="0"/>
              <a:t>Can we still use BLE advertisements for data transfer in the presence of many other devices?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817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communication work with BLE advertisements?</a:t>
            </a:r>
          </a:p>
          <a:p>
            <a:r>
              <a:rPr lang="en-US" dirty="0"/>
              <a:t>Each advertisement has a payload, which we can place sensor data in.</a:t>
            </a:r>
          </a:p>
          <a:p>
            <a:r>
              <a:rPr lang="en-US" dirty="0"/>
              <a:t>If data naturally has a periodic update rate, we can match the advertisement interval to that, so each advertisement has new sensor data.</a:t>
            </a:r>
          </a:p>
        </p:txBody>
      </p:sp>
    </p:spTree>
    <p:extLst>
      <p:ext uri="{BB962C8B-B14F-4D97-AF65-F5344CB8AC3E}">
        <p14:creationId xmlns:p14="http://schemas.microsoft.com/office/powerpoint/2010/main" val="130147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Collisions occur if any part of the two packets overlap</a:t>
            </a:r>
          </a:p>
          <a:p>
            <a:pPr lvl="1"/>
            <a:r>
              <a:rPr lang="en-US" dirty="0"/>
              <a:t>Particularly true for BLE that only has an 8-bit preamble</a:t>
            </a:r>
          </a:p>
        </p:txBody>
      </p:sp>
    </p:spTree>
    <p:extLst>
      <p:ext uri="{BB962C8B-B14F-4D97-AF65-F5344CB8AC3E}">
        <p14:creationId xmlns:p14="http://schemas.microsoft.com/office/powerpoint/2010/main" val="342108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vulnerable period is the sum of the two advertisement durations</a:t>
            </a:r>
          </a:p>
          <a:p>
            <a:r>
              <a:rPr lang="en-US" dirty="0"/>
              <a:t>While the transmission window is the advertisement interval plus the expected value of the random delay</a:t>
            </a:r>
          </a:p>
        </p:txBody>
      </p:sp>
    </p:spTree>
    <p:extLst>
      <p:ext uri="{BB962C8B-B14F-4D97-AF65-F5344CB8AC3E}">
        <p14:creationId xmlns:p14="http://schemas.microsoft.com/office/powerpoint/2010/main" val="2917547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Earlier we demonstrated the probability of collision, which can be used to determine packet reception rates.</a:t>
            </a:r>
          </a:p>
          <a:p>
            <a:r>
              <a:rPr lang="en-US" dirty="0"/>
              <a:t>Now with redundancy, we don’t care about the reception of any one packet, but the reception rate of the data that is being sent over them.</a:t>
            </a:r>
          </a:p>
          <a:p>
            <a:r>
              <a:rPr lang="en-US" dirty="0"/>
              <a:t>Naively, we can take the probability of collision and repeat it for any number of redundant packets.</a:t>
            </a:r>
          </a:p>
          <a:p>
            <a:r>
              <a:rPr lang="en-US" dirty="0"/>
              <a:t>There is an assumption in that model that repeat collisions are independent, which I’ll show you is false.</a:t>
            </a:r>
          </a:p>
        </p:txBody>
      </p:sp>
    </p:spTree>
    <p:extLst>
      <p:ext uri="{BB962C8B-B14F-4D97-AF65-F5344CB8AC3E}">
        <p14:creationId xmlns:p14="http://schemas.microsoft.com/office/powerpoint/2010/main" val="683138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two devices have collided before, and have the same interval, at the next period they will certainly collide again.</a:t>
            </a:r>
          </a:p>
          <a:p>
            <a:r>
              <a:rPr lang="en-US" dirty="0"/>
              <a:t>BLE has a random delay appended to reduce this possibility.</a:t>
            </a:r>
          </a:p>
          <a:p>
            <a:r>
              <a:rPr lang="en-US" dirty="0"/>
              <a:t>But we’ve now greatly reduced the transmission window that the a collision could occur in. We can calculate this to determine a distinct probability of repeat collision.</a:t>
            </a:r>
          </a:p>
          <a:p>
            <a:r>
              <a:rPr lang="en-US" dirty="0"/>
              <a:t>Note that further repeat collisions are bounded by the same difference of random delays, and therefore have the probability of a second repeat collision is the same as the probability of a first repeat collision.</a:t>
            </a:r>
          </a:p>
        </p:txBody>
      </p:sp>
    </p:spTree>
    <p:extLst>
      <p:ext uri="{BB962C8B-B14F-4D97-AF65-F5344CB8AC3E}">
        <p14:creationId xmlns:p14="http://schemas.microsoft.com/office/powerpoint/2010/main" val="405762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82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1f2772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1f2772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0602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plot changes with advertisement rate, and can get as low as 100 devices</a:t>
            </a:r>
          </a:p>
        </p:txBody>
      </p:sp>
    </p:spTree>
    <p:extLst>
      <p:ext uri="{BB962C8B-B14F-4D97-AF65-F5344CB8AC3E}">
        <p14:creationId xmlns:p14="http://schemas.microsoft.com/office/powerpoint/2010/main" val="103353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533387" lvl="0" indent="-38099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System Font Regular"/>
              <a:buChar char="●"/>
              <a:defRPr>
                <a:solidFill>
                  <a:schemeClr val="tx1"/>
                </a:solidFill>
              </a:defRPr>
            </a:lvl1pPr>
            <a:lvl2pPr marL="1253035" lvl="1" indent="-457189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sz="2133">
                <a:solidFill>
                  <a:schemeClr val="tx1"/>
                </a:solidFill>
              </a:defRPr>
            </a:lvl2pPr>
            <a:lvl3pPr marL="1862620" lvl="2" indent="-457189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  <a:defRPr sz="2133">
                <a:solidFill>
                  <a:schemeClr val="tx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tx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tx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lang="en-US"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208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Type%E2%80%93length%E2%80%93valu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uetooth.org/docman/handlers/DownloadDoc.ashx?doc_id=48030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7" Type="http://schemas.openxmlformats.org/officeDocument/2006/relationships/image" Target="../media/image17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iff"/><Relationship Id="rId5" Type="http://schemas.openxmlformats.org/officeDocument/2006/relationships/image" Target="../media/image15.png"/><Relationship Id="rId4" Type="http://schemas.openxmlformats.org/officeDocument/2006/relationships/image" Target="../media/image14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04</a:t>
            </a:r>
            <a:br>
              <a:rPr lang="en-US" dirty="0"/>
            </a:br>
            <a:r>
              <a:rPr lang="en-US" sz="5300" dirty="0"/>
              <a:t>BLE Advertisement Deep Dive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Spring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705098-AFD0-436B-B663-B8844A7C6CE3}"/>
              </a:ext>
            </a:extLst>
          </p:cNvPr>
          <p:cNvSpPr txBox="1"/>
          <p:nvPr/>
        </p:nvSpPr>
        <p:spPr>
          <a:xfrm>
            <a:off x="8718997" y="5527563"/>
            <a:ext cx="286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in collaboration with Pat </a:t>
            </a:r>
            <a:r>
              <a:rPr lang="en-US" dirty="0" err="1"/>
              <a:t>Pannuto</a:t>
            </a:r>
            <a:r>
              <a:rPr lang="en-US" dirty="0"/>
              <a:t> (UCSD)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714F-211A-45EE-87B8-620DD330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Requests and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64615-2CF9-4E60-AD96-A94A918B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request</a:t>
            </a:r>
          </a:p>
          <a:p>
            <a:pPr lvl="1"/>
            <a:r>
              <a:rPr lang="en-US" dirty="0"/>
              <a:t>Just the two addresses: the scanner’s and the advertiser’s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Scan response</a:t>
            </a:r>
          </a:p>
          <a:p>
            <a:pPr lvl="1"/>
            <a:r>
              <a:rPr lang="en-US" dirty="0"/>
              <a:t>Identical to an advertisement</a:t>
            </a:r>
          </a:p>
          <a:p>
            <a:pPr lvl="1"/>
            <a:r>
              <a:rPr lang="en-US" dirty="0"/>
              <a:t>But only occurs after a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3CC03-DA75-4F03-9CED-5408FC1F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9B499-4DB0-495B-A954-C7C7095E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521" y="2029656"/>
            <a:ext cx="4123764" cy="1813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1C08F3-C8B5-458B-BD54-840BB56CD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263" y="4515758"/>
            <a:ext cx="3846737" cy="17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E48E-3262-45E3-8288-D633061E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D217-4037-468E-B3D6-FABE2388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109424"/>
            <a:ext cx="10972800" cy="3062776"/>
          </a:xfrm>
        </p:spPr>
        <p:txBody>
          <a:bodyPr/>
          <a:lstStyle/>
          <a:p>
            <a:r>
              <a:rPr lang="en-US" dirty="0"/>
              <a:t>Advertising Events occur periodically [20ms – 10.24 s] (or longer)</a:t>
            </a:r>
          </a:p>
          <a:p>
            <a:pPr lvl="1"/>
            <a:r>
              <a:rPr lang="en-US" dirty="0"/>
              <a:t>Plus a random delay after each instance [0-10ms]</a:t>
            </a:r>
          </a:p>
          <a:p>
            <a:pPr lvl="1"/>
            <a:r>
              <a:rPr lang="en-US" b="1" dirty="0"/>
              <a:t>Why? </a:t>
            </a:r>
          </a:p>
          <a:p>
            <a:pPr lvl="1"/>
            <a:endParaRPr lang="en-US" b="1" dirty="0"/>
          </a:p>
          <a:p>
            <a:r>
              <a:rPr lang="en-US" dirty="0"/>
              <a:t>User picks the rate as a tradeoff of energy and discovery latency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434CA-B7AD-478B-9945-8DEAA7B5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BDF31-2B23-4D4E-8036-8AD2CD4C7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10972800" cy="17378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316B55-5F80-46CC-BB65-7F93FFFFFBAA}"/>
              </a:ext>
            </a:extLst>
          </p:cNvPr>
          <p:cNvSpPr/>
          <p:nvPr/>
        </p:nvSpPr>
        <p:spPr>
          <a:xfrm>
            <a:off x="5630779" y="1780674"/>
            <a:ext cx="4608095" cy="1239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26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E48E-3262-45E3-8288-D633061E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CD217-4037-468E-B3D6-FABE2388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109424"/>
            <a:ext cx="10972800" cy="3062776"/>
          </a:xfrm>
        </p:spPr>
        <p:txBody>
          <a:bodyPr/>
          <a:lstStyle/>
          <a:p>
            <a:r>
              <a:rPr lang="en-US" dirty="0"/>
              <a:t>Advertising Events occur periodically [20ms – 10.24 s] (or longer)</a:t>
            </a:r>
          </a:p>
          <a:p>
            <a:pPr lvl="1"/>
            <a:r>
              <a:rPr lang="en-US" dirty="0"/>
              <a:t>Plus a random delay after each instance [0-10ms]</a:t>
            </a:r>
          </a:p>
          <a:p>
            <a:pPr lvl="1"/>
            <a:r>
              <a:rPr lang="en-US" b="1" dirty="0"/>
              <a:t>Why?	Avoid repeat collisions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User picks the rate as a tradeoff of energy and discovery latency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434CA-B7AD-478B-9945-8DEAA7B5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BDF31-2B23-4D4E-8036-8AD2CD4C7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10972800" cy="17378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514AB5-DE25-455B-86C8-8F21E7C6C2B8}"/>
              </a:ext>
            </a:extLst>
          </p:cNvPr>
          <p:cNvSpPr/>
          <p:nvPr/>
        </p:nvSpPr>
        <p:spPr>
          <a:xfrm>
            <a:off x="5630779" y="1780674"/>
            <a:ext cx="4608095" cy="1239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0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D731-B46D-4764-A6EE-0AD0884B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27328-C8A4-4DBB-BCA7-CEA8FA81E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80824"/>
            <a:ext cx="10972800" cy="3291376"/>
          </a:xfrm>
        </p:spPr>
        <p:txBody>
          <a:bodyPr/>
          <a:lstStyle/>
          <a:p>
            <a:r>
              <a:rPr lang="en-US" dirty="0"/>
              <a:t>Three transmissions, one on each advertising channel</a:t>
            </a:r>
          </a:p>
          <a:p>
            <a:pPr lvl="1"/>
            <a:r>
              <a:rPr lang="en-US" dirty="0"/>
              <a:t>Always in the same order</a:t>
            </a:r>
          </a:p>
          <a:p>
            <a:pPr lvl="1"/>
            <a:endParaRPr lang="en-US" dirty="0"/>
          </a:p>
          <a:p>
            <a:r>
              <a:rPr lang="en-US" dirty="0"/>
              <a:t>Transmission, followed by listening window on that same channel</a:t>
            </a:r>
          </a:p>
          <a:p>
            <a:pPr lvl="1"/>
            <a:r>
              <a:rPr lang="en-US" dirty="0"/>
              <a:t>Requests will be sent &gt;=150 us (Inter-Frame Spacing, IFS) after Tx</a:t>
            </a:r>
          </a:p>
          <a:p>
            <a:pPr lvl="1"/>
            <a:r>
              <a:rPr lang="en-US" dirty="0"/>
              <a:t>Followed by a retune to the next channel frequency</a:t>
            </a:r>
          </a:p>
          <a:p>
            <a:r>
              <a:rPr lang="en-US" dirty="0"/>
              <a:t>This short listen window is the magic “low energy” part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318A2-91F2-4694-9845-4AD2701A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FE3A1D-945A-483F-8DEF-F9BA33704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10972800" cy="173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A0E5-5EE4-4C88-81E6-51ACE33F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Preserving energy in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435B-59A0-4EF9-BCBF-7F3BBAA2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energy is spent listening</a:t>
            </a:r>
          </a:p>
          <a:p>
            <a:pPr lvl="1"/>
            <a:r>
              <a:rPr lang="en-US" dirty="0"/>
              <a:t>This is due primarily to how long listening durations are compared to transmissions</a:t>
            </a:r>
          </a:p>
          <a:p>
            <a:pPr lvl="1"/>
            <a:endParaRPr lang="en-US" dirty="0"/>
          </a:p>
          <a:p>
            <a:r>
              <a:rPr lang="en-US" dirty="0"/>
              <a:t>Example: maximum-sized BLE transmission:</a:t>
            </a:r>
          </a:p>
          <a:p>
            <a:pPr lvl="1"/>
            <a:r>
              <a:rPr lang="en-US" dirty="0"/>
              <a:t>8 bits/byte * 47 bytes = 376 bits at 1 Mbps = 0.376 </a:t>
            </a:r>
            <a:r>
              <a:rPr lang="en-US" dirty="0" err="1"/>
              <a:t>ms</a:t>
            </a:r>
            <a:r>
              <a:rPr lang="en-US" dirty="0"/>
              <a:t> transmitting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 listening for an entire second is &gt;2500 times longer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But listening for only 0.376 </a:t>
            </a:r>
            <a:r>
              <a:rPr lang="en-US" dirty="0" err="1"/>
              <a:t>ms</a:t>
            </a:r>
            <a:r>
              <a:rPr lang="en-US" dirty="0"/>
              <a:t> requires sub-</a:t>
            </a:r>
            <a:r>
              <a:rPr lang="en-US" dirty="0" err="1"/>
              <a:t>ms</a:t>
            </a:r>
            <a:r>
              <a:rPr lang="en-US" dirty="0"/>
              <a:t> synchronization, which itself costs energy to manage…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Instead, when advertising, </a:t>
            </a:r>
            <a:r>
              <a:rPr lang="en-US" dirty="0" err="1"/>
              <a:t>nRF</a:t>
            </a:r>
            <a:r>
              <a:rPr lang="en-US" dirty="0"/>
              <a:t> radios listen for ~0.200 </a:t>
            </a:r>
            <a:r>
              <a:rPr lang="en-US" dirty="0" err="1"/>
              <a:t>ms</a:t>
            </a:r>
            <a:r>
              <a:rPr lang="en-US" dirty="0"/>
              <a:t>, only after a transmission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BD33E-AD56-44E4-8ED8-98164D44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9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C136-1831-435E-8794-E566C299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of an advertisement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4187-030C-4396-95CD-AFAC443C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stick in the BLE payload anyways?</a:t>
            </a:r>
          </a:p>
          <a:p>
            <a:pPr lvl="1"/>
            <a:r>
              <a:rPr lang="en-US" dirty="0"/>
              <a:t>Theoretically whatever you want, but that isn’t very compatible</a:t>
            </a:r>
          </a:p>
          <a:p>
            <a:pPr lvl="1"/>
            <a:r>
              <a:rPr lang="en-US" dirty="0"/>
              <a:t>Point is to specify capabilities of the advertiser</a:t>
            </a:r>
          </a:p>
          <a:p>
            <a:pPr lvl="1"/>
            <a:endParaRPr lang="en-US" dirty="0"/>
          </a:p>
          <a:p>
            <a:r>
              <a:rPr lang="en-US" dirty="0"/>
              <a:t>Desire: specify payloads in such a way that all scanners can interpret what they mean about the device</a:t>
            </a:r>
          </a:p>
          <a:p>
            <a:pPr lvl="1"/>
            <a:r>
              <a:rPr lang="en-US" dirty="0"/>
              <a:t>This is different from traditional internet packets</a:t>
            </a:r>
          </a:p>
          <a:p>
            <a:pPr lvl="1"/>
            <a:r>
              <a:rPr lang="en-US" dirty="0"/>
              <a:t>Broadcasts are for _anyone_ to hear, not a specific server/application</a:t>
            </a:r>
          </a:p>
          <a:p>
            <a:pPr lvl="1"/>
            <a:endParaRPr lang="en-US" dirty="0"/>
          </a:p>
          <a:p>
            <a:r>
              <a:rPr lang="en-US" dirty="0"/>
              <a:t>Which fields are or aren’t present is device-specific</a:t>
            </a:r>
          </a:p>
          <a:p>
            <a:pPr lvl="1"/>
            <a:r>
              <a:rPr lang="en-US" dirty="0"/>
              <a:t>A lot more possible fields than will really be used on any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01D6A-C9F0-4655-922E-4B65EBD2E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85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TLV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– Length – Value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Wikipedia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Actually, BLE does the length part first</a:t>
            </a:r>
          </a:p>
          <a:p>
            <a:pPr lvl="1"/>
            <a:r>
              <a:rPr lang="en-US" dirty="0"/>
              <a:t>Scanner can hop through length/type pairs to find what interests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F2763-AC65-4F60-A7CF-1150639AC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6" y="2471169"/>
            <a:ext cx="7373379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Listed in the Core Specification Supplement [</a:t>
            </a:r>
            <a:r>
              <a:rPr lang="en-US" dirty="0">
                <a:hlinkClick r:id="rId2"/>
              </a:rPr>
              <a:t>Supplement v9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Each might have their own considerations about AD Data format</a:t>
            </a:r>
          </a:p>
          <a:p>
            <a:endParaRPr lang="en-US" dirty="0"/>
          </a:p>
          <a:p>
            <a:r>
              <a:rPr lang="en-US" dirty="0"/>
              <a:t>Flags (supported modes: BLE and Bluetooth) required by Apple?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Service UUID</a:t>
            </a:r>
          </a:p>
          <a:p>
            <a:r>
              <a:rPr lang="en-US" dirty="0"/>
              <a:t>TX Power Level</a:t>
            </a:r>
          </a:p>
          <a:p>
            <a:r>
              <a:rPr lang="en-US" dirty="0"/>
              <a:t>Manufacturer-specific data</a:t>
            </a:r>
          </a:p>
          <a:p>
            <a:r>
              <a:rPr lang="en-US" dirty="0"/>
              <a:t>And about twenty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85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b="1" dirty="0"/>
              <a:t>Scanning</a:t>
            </a:r>
          </a:p>
          <a:p>
            <a:pPr lvl="1"/>
            <a:endParaRPr lang="en-US" b="1" dirty="0"/>
          </a:p>
          <a:p>
            <a:r>
              <a:rPr lang="en-US" dirty="0"/>
              <a:t>Communicating with advertisements</a:t>
            </a:r>
          </a:p>
          <a:p>
            <a:pPr lvl="1"/>
            <a:r>
              <a:rPr lang="en-US" dirty="0"/>
              <a:t>Advertisement Use Cases</a:t>
            </a:r>
          </a:p>
          <a:p>
            <a:pPr lvl="1"/>
            <a:r>
              <a:rPr lang="en-US" dirty="0"/>
              <a:t>Energy Use</a:t>
            </a:r>
          </a:p>
          <a:p>
            <a:pPr lvl="1"/>
            <a:r>
              <a:rPr lang="en-US" dirty="0"/>
              <a:t>Packet Collisions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4331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901626"/>
            <a:ext cx="10972800" cy="3270574"/>
          </a:xfrm>
        </p:spPr>
        <p:txBody>
          <a:bodyPr/>
          <a:lstStyle/>
          <a:p>
            <a:r>
              <a:rPr lang="en-US" dirty="0"/>
              <a:t>Iterate through channels, listening for advertisements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scan_interval</a:t>
            </a:r>
            <a:r>
              <a:rPr lang="en-US" dirty="0"/>
              <a:t> controls rate at which channels are changes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scan_window</a:t>
            </a:r>
            <a:r>
              <a:rPr lang="en-US" dirty="0"/>
              <a:t> controls duty cycle of listening</a:t>
            </a:r>
          </a:p>
          <a:p>
            <a:endParaRPr lang="en-US" dirty="0"/>
          </a:p>
          <a:p>
            <a:r>
              <a:rPr lang="en-US" b="1" dirty="0"/>
              <a:t>Why listen at a low duty cycle?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B848E-742C-4498-9E33-D233118C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10972800" cy="15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3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7494-34CF-43BE-B199-EA54A3E0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DED80-11ED-47F3-9180-519589D4A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 – Lab1: Wireshark</a:t>
            </a:r>
          </a:p>
          <a:p>
            <a:pPr lvl="1"/>
            <a:r>
              <a:rPr lang="en-US" dirty="0"/>
              <a:t>Due Thursday by 11:59 pm</a:t>
            </a:r>
          </a:p>
          <a:p>
            <a:pPr lvl="1"/>
            <a:r>
              <a:rPr lang="en-US" dirty="0"/>
              <a:t>Late policy: 50% of points if submitted within a week of deadline</a:t>
            </a:r>
          </a:p>
          <a:p>
            <a:endParaRPr lang="en-US" dirty="0"/>
          </a:p>
          <a:p>
            <a:r>
              <a:rPr lang="en-US" dirty="0"/>
              <a:t>Project Proposals</a:t>
            </a:r>
          </a:p>
          <a:p>
            <a:pPr lvl="1"/>
            <a:r>
              <a:rPr lang="en-US" dirty="0"/>
              <a:t>Due next week Friday (04/22) by 11:59 pm</a:t>
            </a:r>
          </a:p>
          <a:p>
            <a:pPr lvl="1"/>
            <a:r>
              <a:rPr lang="en-US" dirty="0"/>
              <a:t>Added details about what to include on Canvas assignment</a:t>
            </a:r>
          </a:p>
          <a:p>
            <a:pPr lvl="2"/>
            <a:r>
              <a:rPr lang="en-US" dirty="0"/>
              <a:t>Submit PDF to </a:t>
            </a:r>
            <a:r>
              <a:rPr lang="en-US" dirty="0" err="1"/>
              <a:t>Gradescope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Hardware for labs</a:t>
            </a:r>
          </a:p>
          <a:p>
            <a:pPr lvl="1"/>
            <a:r>
              <a:rPr lang="en-US" dirty="0"/>
              <a:t>I have some! I’ll pass out after class today/Thursday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2CCAD-EF7C-4AB8-99AD-60CA0053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32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901626"/>
            <a:ext cx="10972800" cy="3270574"/>
          </a:xfrm>
        </p:spPr>
        <p:txBody>
          <a:bodyPr/>
          <a:lstStyle/>
          <a:p>
            <a:r>
              <a:rPr lang="en-US" dirty="0"/>
              <a:t>Iterate through channels, listening for advertisements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scan_interval</a:t>
            </a:r>
            <a:r>
              <a:rPr lang="en-US" dirty="0"/>
              <a:t> controls rate at which channels are changes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scan_window</a:t>
            </a:r>
            <a:r>
              <a:rPr lang="en-US" dirty="0"/>
              <a:t> controls duty cycle of listening</a:t>
            </a:r>
          </a:p>
          <a:p>
            <a:endParaRPr lang="en-US" dirty="0"/>
          </a:p>
          <a:p>
            <a:r>
              <a:rPr lang="en-US" b="1" dirty="0"/>
              <a:t>Why listen at a low duty cycle?	Save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B848E-742C-4498-9E33-D233118C5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10972800" cy="15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29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warning about scanning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Scanners will NOT receive 100% of packets sent</a:t>
            </a:r>
          </a:p>
          <a:p>
            <a:pPr lvl="1"/>
            <a:r>
              <a:rPr lang="en-US" dirty="0"/>
              <a:t>Even ignoring range issues</a:t>
            </a:r>
          </a:p>
          <a:p>
            <a:pPr lvl="1"/>
            <a:endParaRPr lang="en-US" dirty="0"/>
          </a:p>
          <a:p>
            <a:r>
              <a:rPr lang="en-US" dirty="0"/>
              <a:t>Packets are lost due to (in roughly descending order):</a:t>
            </a:r>
          </a:p>
          <a:p>
            <a:pPr lvl="1"/>
            <a:r>
              <a:rPr lang="en-US" dirty="0"/>
              <a:t>Duty cycle</a:t>
            </a:r>
          </a:p>
          <a:p>
            <a:pPr lvl="1"/>
            <a:r>
              <a:rPr lang="en-US" dirty="0"/>
              <a:t>Sharing 2.4 GHz antenna with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Retune period after each scanning interval</a:t>
            </a:r>
          </a:p>
          <a:p>
            <a:pPr lvl="1"/>
            <a:r>
              <a:rPr lang="en-US" dirty="0"/>
              <a:t>Dropped packets in the receive software</a:t>
            </a:r>
          </a:p>
          <a:p>
            <a:pPr lvl="1"/>
            <a:r>
              <a:rPr lang="en-US" dirty="0"/>
              <a:t>Packet collisions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39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A6E9-0605-4447-BB69-A15902E2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8B15-41C3-4E1C-BC40-91ADFD04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Advertisements are received when the channel of the scan window and the channel of the advertisement overlap in time (and space)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B4A37-F888-4A3F-9CFE-26F4685A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A579C-0F8B-4FA1-8072-4FC8ECE9A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18" y="2638993"/>
            <a:ext cx="10971462" cy="307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06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Scanning</a:t>
            </a:r>
          </a:p>
          <a:p>
            <a:pPr lvl="1"/>
            <a:endParaRPr lang="en-US" b="1" dirty="0"/>
          </a:p>
          <a:p>
            <a:r>
              <a:rPr lang="en-US" b="1" dirty="0"/>
              <a:t>Communicating with advertisements</a:t>
            </a:r>
          </a:p>
          <a:p>
            <a:pPr lvl="1"/>
            <a:r>
              <a:rPr lang="en-US" b="1" dirty="0"/>
              <a:t>Advertisement Use Cases</a:t>
            </a:r>
          </a:p>
          <a:p>
            <a:pPr lvl="1"/>
            <a:r>
              <a:rPr lang="en-US" dirty="0"/>
              <a:t>Energy Use</a:t>
            </a:r>
          </a:p>
          <a:p>
            <a:pPr lvl="1"/>
            <a:r>
              <a:rPr lang="en-US" dirty="0"/>
              <a:t>Packet Collisions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03966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1D92-DB1C-4147-8B19-40F7D815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Advertisements are already being used for communication.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7694B-B63C-8540-8BD4-87334E679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7752608" cy="4555200"/>
          </a:xfrm>
          <a:noFill/>
        </p:spPr>
        <p:txBody>
          <a:bodyPr/>
          <a:lstStyle/>
          <a:p>
            <a:pPr marL="152396" indent="0">
              <a:buNone/>
            </a:pPr>
            <a:r>
              <a:rPr lang="en-US" dirty="0"/>
              <a:t>BLE advertisements are uncoordinated, broadcast messages designed for discovery.</a:t>
            </a:r>
          </a:p>
          <a:p>
            <a:endParaRPr lang="en-US" dirty="0"/>
          </a:p>
          <a:p>
            <a:endParaRPr lang="en-US" dirty="0"/>
          </a:p>
          <a:p>
            <a:pPr marL="152397" indent="0">
              <a:buNone/>
            </a:pPr>
            <a:r>
              <a:rPr lang="en-US" dirty="0"/>
              <a:t>Devices are being deployed using advertisements.</a:t>
            </a:r>
          </a:p>
          <a:p>
            <a:pPr marL="1253046" lvl="1" indent="-457200">
              <a:buFont typeface="+mj-lt"/>
              <a:buAutoNum type="arabicPeriod"/>
            </a:pPr>
            <a:r>
              <a:rPr lang="en-US" sz="2400" dirty="0"/>
              <a:t>Beacons – iBeacon</a:t>
            </a:r>
          </a:p>
          <a:p>
            <a:pPr marL="1253046" lvl="1" indent="-457200">
              <a:buFont typeface="+mj-lt"/>
              <a:buAutoNum type="arabicPeriod"/>
            </a:pPr>
            <a:r>
              <a:rPr lang="en-US" sz="2400" dirty="0"/>
              <a:t>Tracking – Tile</a:t>
            </a:r>
          </a:p>
          <a:p>
            <a:pPr marL="1253046" lvl="1" indent="-457200">
              <a:buFont typeface="+mj-lt"/>
              <a:buAutoNum type="arabicPeriod"/>
            </a:pPr>
            <a:r>
              <a:rPr lang="en-US" sz="2400" dirty="0"/>
              <a:t>Local communication – Apple Continuity</a:t>
            </a:r>
          </a:p>
          <a:p>
            <a:pPr marL="1253046" lvl="1" indent="-457200">
              <a:buFont typeface="+mj-lt"/>
              <a:buAutoNum type="arabicPeriod"/>
            </a:pPr>
            <a:r>
              <a:rPr lang="en-US" sz="2400" dirty="0"/>
              <a:t>Sensor deployments </a:t>
            </a:r>
            <a:r>
              <a:rPr lang="en-US" dirty="0"/>
              <a:t>– </a:t>
            </a:r>
            <a:r>
              <a:rPr lang="en-US" dirty="0" err="1"/>
              <a:t>PowerBlade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D9819-5C99-5C4F-A75A-09DEAE30C8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7600" y="-167833"/>
            <a:ext cx="22860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89773-F90A-494D-941B-AC267360B12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8209" y="1934881"/>
            <a:ext cx="2070580" cy="2449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EEB2E4-5AA8-9942-9CD0-2EBD0D5BCC2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1501" y="4648401"/>
            <a:ext cx="3666308" cy="2000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3A0143-B4BB-5D46-9093-379ECE69F92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38789" y="2696080"/>
            <a:ext cx="1554481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16B828-117E-0840-BA49-6E3D590B950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22124" y="1754709"/>
            <a:ext cx="1203960" cy="17043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20953-4FA1-404E-B4BB-30EEC1FE9C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5126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Advertising with advertisements!</a:t>
            </a:r>
          </a:p>
          <a:p>
            <a:endParaRPr lang="en-US" dirty="0"/>
          </a:p>
          <a:p>
            <a:r>
              <a:rPr lang="en-US" dirty="0"/>
              <a:t>Web of Things</a:t>
            </a:r>
          </a:p>
          <a:p>
            <a:pPr lvl="1"/>
            <a:r>
              <a:rPr lang="en-US" dirty="0"/>
              <a:t>Real-world tags that broadcast virtual-world identifiers</a:t>
            </a:r>
          </a:p>
          <a:p>
            <a:pPr lvl="1"/>
            <a:endParaRPr lang="en-US" dirty="0"/>
          </a:p>
          <a:p>
            <a:r>
              <a:rPr lang="en-US" dirty="0"/>
              <a:t>iBeacon and Eddystone</a:t>
            </a:r>
          </a:p>
          <a:p>
            <a:pPr lvl="1"/>
            <a:r>
              <a:rPr lang="en-US" dirty="0"/>
              <a:t>Formats for sending URLs and device identifiers</a:t>
            </a:r>
          </a:p>
          <a:p>
            <a:pPr lvl="1"/>
            <a:r>
              <a:rPr lang="en-US" dirty="0"/>
              <a:t>Use existing BLE fields (Service Data and Manufacturer-Specific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1433E5-714E-4479-BC67-F93A1CE5D7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90759" y="1276354"/>
            <a:ext cx="1554481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F25584-30DB-4096-A5C7-8658257D99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74094" y="334983"/>
            <a:ext cx="1203960" cy="170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48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devices nearby</a:t>
            </a:r>
          </a:p>
          <a:p>
            <a:pPr lvl="1"/>
            <a:r>
              <a:rPr lang="en-US" dirty="0"/>
              <a:t>Get a sense of distance to the device</a:t>
            </a:r>
          </a:p>
          <a:p>
            <a:pPr lvl="1"/>
            <a:endParaRPr lang="en-US" dirty="0"/>
          </a:p>
          <a:p>
            <a:r>
              <a:rPr lang="en-US" dirty="0"/>
              <a:t>Find my X</a:t>
            </a:r>
          </a:p>
          <a:p>
            <a:pPr lvl="1"/>
            <a:r>
              <a:rPr lang="en-US" dirty="0"/>
              <a:t>Tile: find my keys</a:t>
            </a:r>
          </a:p>
          <a:p>
            <a:pPr lvl="1"/>
            <a:r>
              <a:rPr lang="en-US" dirty="0"/>
              <a:t>Apple: find my device</a:t>
            </a:r>
          </a:p>
          <a:p>
            <a:pPr lvl="1"/>
            <a:endParaRPr lang="en-US" dirty="0"/>
          </a:p>
          <a:p>
            <a:r>
              <a:rPr lang="en-US" dirty="0"/>
              <a:t>Uses TX power level field</a:t>
            </a:r>
          </a:p>
          <a:p>
            <a:pPr lvl="1"/>
            <a:r>
              <a:rPr lang="en-US" dirty="0"/>
              <a:t>Lists the transmitted power of the device</a:t>
            </a:r>
          </a:p>
          <a:p>
            <a:pPr lvl="1"/>
            <a:r>
              <a:rPr lang="en-US" dirty="0"/>
              <a:t>Pathloss = TX power – RSSI  (all in dBm)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61060-4CF5-402F-916A-53B5E45CC9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9484" y="-167833"/>
            <a:ext cx="2424116" cy="24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37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8644-E0F8-4410-B551-61867246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RSSI-based distance – not accurate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02FB-F6F0-43C9-81CC-056CF1A4F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204988" cy="5029200"/>
          </a:xfrm>
        </p:spPr>
        <p:txBody>
          <a:bodyPr/>
          <a:lstStyle/>
          <a:p>
            <a:r>
              <a:rPr lang="en-US" dirty="0"/>
              <a:t>Pathloss is NOT only due to distance</a:t>
            </a:r>
          </a:p>
          <a:p>
            <a:endParaRPr lang="en-US" dirty="0"/>
          </a:p>
          <a:p>
            <a:r>
              <a:rPr lang="en-US" dirty="0"/>
              <a:t>RSSI is way worse at this than you hope it would 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0A6E5-8180-4EFB-98B8-73975F4D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FE37D5-D66C-4031-BB99-24775ABFA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27808" y="1130745"/>
            <a:ext cx="7452586" cy="504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853BF9-8F61-45B8-A416-6EE248196D65}"/>
              </a:ext>
            </a:extLst>
          </p:cNvPr>
          <p:cNvSpPr txBox="1"/>
          <p:nvPr/>
        </p:nvSpPr>
        <p:spPr>
          <a:xfrm>
            <a:off x="4451684" y="6172200"/>
            <a:ext cx="648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Citation: literally everyone has made this figure at some point</a:t>
            </a:r>
          </a:p>
        </p:txBody>
      </p:sp>
    </p:spTree>
    <p:extLst>
      <p:ext uri="{BB962C8B-B14F-4D97-AF65-F5344CB8AC3E}">
        <p14:creationId xmlns:p14="http://schemas.microsoft.com/office/powerpoint/2010/main" val="4023198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7B30743-5A72-413C-9455-A3B72E96772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8907" y="-196026"/>
            <a:ext cx="2070580" cy="2449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D58644-E0F8-4410-B551-61867246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communication: Apple Continuity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02FB-F6F0-43C9-81CC-056CF1A4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with only </a:t>
            </a:r>
            <a:r>
              <a:rPr lang="en-US" i="1" dirty="0"/>
              <a:t>nearby</a:t>
            </a:r>
            <a:r>
              <a:rPr lang="en-US" dirty="0"/>
              <a:t> devices</a:t>
            </a:r>
          </a:p>
          <a:p>
            <a:endParaRPr lang="en-US" dirty="0"/>
          </a:p>
          <a:p>
            <a:r>
              <a:rPr lang="en-US" dirty="0"/>
              <a:t>Apple Continuity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0A6E5-8180-4EFB-98B8-73975F4D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70FD1-5768-4F88-BBA5-CA51CCA8E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54" y="2810042"/>
            <a:ext cx="3338187" cy="2893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C1373B-25A7-4929-8B3E-E17472A8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666" y="4285494"/>
            <a:ext cx="3091579" cy="22534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9EF08B-ADF0-48B9-BC74-6D5C272669E9}"/>
              </a:ext>
            </a:extLst>
          </p:cNvPr>
          <p:cNvSpPr txBox="1"/>
          <p:nvPr/>
        </p:nvSpPr>
        <p:spPr>
          <a:xfrm>
            <a:off x="360948" y="5784449"/>
            <a:ext cx="4756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Martin, Jeremy, et al. "Handoff all your privacy–a review of apple’s 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bluetooth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low energy continuity protocol."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on Privacy Enhancing Technologies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2019.4 (2019): 34-53.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D2620D-A8CA-4196-A3FD-6BDF635F4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091" y="1637636"/>
            <a:ext cx="5225678" cy="25400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211093-F12F-4236-A82B-D8518FD67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7159" y="4378415"/>
            <a:ext cx="2170236" cy="1885860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89D122A5-597F-4309-80B8-47DB450AD4C0}"/>
              </a:ext>
            </a:extLst>
          </p:cNvPr>
          <p:cNvSpPr/>
          <p:nvPr/>
        </p:nvSpPr>
        <p:spPr>
          <a:xfrm>
            <a:off x="7287395" y="4308774"/>
            <a:ext cx="731113" cy="2230138"/>
          </a:xfrm>
          <a:prstGeom prst="leftBrace">
            <a:avLst>
              <a:gd name="adj1" fmla="val 8333"/>
              <a:gd name="adj2" fmla="val 8127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C4E2C6-E404-40AC-8EB9-325F484FA9C5}"/>
              </a:ext>
            </a:extLst>
          </p:cNvPr>
          <p:cNvSpPr/>
          <p:nvPr/>
        </p:nvSpPr>
        <p:spPr>
          <a:xfrm>
            <a:off x="1971596" y="4259179"/>
            <a:ext cx="1950699" cy="2045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002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E91C-2665-4AAD-9B37-2898D30D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Communication: Exposure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D75AC-2E97-4CB0-9453-FD0CEF131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Apple and Google collaboration to use phones for contact tracing</a:t>
            </a:r>
          </a:p>
          <a:p>
            <a:pPr lvl="1"/>
            <a:r>
              <a:rPr lang="en-US" sz="2400" dirty="0"/>
              <a:t>Smartphone constantly broadcasts identifier.</a:t>
            </a:r>
          </a:p>
          <a:p>
            <a:pPr lvl="1"/>
            <a:r>
              <a:rPr lang="en-US" sz="2400" dirty="0"/>
              <a:t>Periodically, each smartphone listens for broadcasts around it.</a:t>
            </a:r>
          </a:p>
          <a:p>
            <a:pPr lvl="1"/>
            <a:r>
              <a:rPr lang="en-US" sz="2400" dirty="0"/>
              <a:t>Check list of identifiers to see if you’ve been around someone who is sick.</a:t>
            </a:r>
          </a:p>
          <a:p>
            <a:pPr lvl="1"/>
            <a:endParaRPr lang="en-US" dirty="0"/>
          </a:p>
          <a:p>
            <a:r>
              <a:rPr lang="en-US" dirty="0"/>
              <a:t>Requires government/healthcare</a:t>
            </a:r>
            <a:br>
              <a:rPr lang="en-US" dirty="0"/>
            </a:br>
            <a:r>
              <a:rPr lang="en-US" dirty="0"/>
              <a:t>system interactions to determine when</a:t>
            </a:r>
            <a:br>
              <a:rPr lang="en-US" dirty="0"/>
            </a:br>
            <a:r>
              <a:rPr lang="en-US" dirty="0"/>
              <a:t>an identifier should be flagged as sick</a:t>
            </a:r>
          </a:p>
          <a:p>
            <a:pPr lvl="1"/>
            <a:r>
              <a:rPr lang="en-US" dirty="0"/>
              <a:t>24 states (not Illinois) adopted this</a:t>
            </a:r>
          </a:p>
          <a:p>
            <a:pPr lvl="1"/>
            <a:endParaRPr lang="en-US" dirty="0"/>
          </a:p>
          <a:p>
            <a:r>
              <a:rPr lang="en-US" dirty="0"/>
              <a:t>Implemented at OS level in 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0CD66-D3EB-4C2D-A779-2D6F52A4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59C89-30D0-45CB-B9AC-64498690C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8222" y="3214053"/>
            <a:ext cx="4192172" cy="305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29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Describe BLE advertising and scanning roles</a:t>
            </a:r>
          </a:p>
          <a:p>
            <a:endParaRPr lang="en-US" sz="2400" dirty="0"/>
          </a:p>
          <a:p>
            <a:r>
              <a:rPr lang="en-US" sz="2400" dirty="0"/>
              <a:t>Deep dive into advertisements. Questions we might ask as researchers.</a:t>
            </a:r>
          </a:p>
          <a:p>
            <a:pPr lvl="1"/>
            <a:r>
              <a:rPr lang="en-US" dirty="0"/>
              <a:t>How much energy do advertisements take?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is the probability of receiving a packet?</a:t>
            </a:r>
          </a:p>
          <a:p>
            <a:pPr lvl="2"/>
            <a:r>
              <a:rPr lang="en-US" dirty="0"/>
              <a:t>What is the probability of receiving data?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are the real-world use cases of advertisements?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6E97-9C90-44CE-A19D-F8A92746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deployments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22242-2964-43F6-AEBA-7BEEBF658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011152" cy="5029200"/>
          </a:xfrm>
        </p:spPr>
        <p:txBody>
          <a:bodyPr/>
          <a:lstStyle/>
          <a:p>
            <a:r>
              <a:rPr lang="en-US" dirty="0"/>
              <a:t>Report data so gateways and users can retrieve it simultaneously</a:t>
            </a:r>
          </a:p>
          <a:p>
            <a:pPr lvl="1"/>
            <a:r>
              <a:rPr lang="en-US" dirty="0"/>
              <a:t>Easy introspection during a deployment</a:t>
            </a:r>
          </a:p>
          <a:p>
            <a:pPr lvl="1"/>
            <a:r>
              <a:rPr lang="en-US" dirty="0"/>
              <a:t>Satisfy users’ curiosity</a:t>
            </a:r>
          </a:p>
          <a:p>
            <a:pPr lvl="1"/>
            <a:endParaRPr lang="en-US" dirty="0"/>
          </a:p>
          <a:p>
            <a:r>
              <a:rPr lang="en-US" dirty="0"/>
              <a:t>Ignore difficult questions about networking</a:t>
            </a:r>
          </a:p>
          <a:p>
            <a:pPr lvl="1"/>
            <a:r>
              <a:rPr lang="en-US" dirty="0"/>
              <a:t>Just broadcast the data!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3F7E6-2145-41C1-8839-DD9716F6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DCBC5-AECC-4965-AC93-B6AA7CA97C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3026" y="1143000"/>
            <a:ext cx="5807368" cy="3169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F78080-826D-4749-8857-41FF450A9D6E}"/>
              </a:ext>
            </a:extLst>
          </p:cNvPr>
          <p:cNvSpPr txBox="1"/>
          <p:nvPr/>
        </p:nvSpPr>
        <p:spPr>
          <a:xfrm>
            <a:off x="607595" y="5615582"/>
            <a:ext cx="6737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DeBruin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Samuel, et al. "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Powerblade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low-profile, true-power, plug-through energy meter."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13th ACM Conference on Embedded Networked Sensor Systems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92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Scanning</a:t>
            </a:r>
          </a:p>
          <a:p>
            <a:pPr lvl="1"/>
            <a:endParaRPr lang="en-US" b="1" dirty="0"/>
          </a:p>
          <a:p>
            <a:r>
              <a:rPr lang="en-US" b="1" dirty="0"/>
              <a:t>Communicating with advertisements</a:t>
            </a:r>
          </a:p>
          <a:p>
            <a:pPr lvl="1"/>
            <a:r>
              <a:rPr lang="en-US" dirty="0"/>
              <a:t>Advertisement Use Cases</a:t>
            </a:r>
          </a:p>
          <a:p>
            <a:pPr lvl="1"/>
            <a:r>
              <a:rPr lang="en-US" b="1" dirty="0"/>
              <a:t>Energy Use</a:t>
            </a:r>
          </a:p>
          <a:p>
            <a:pPr lvl="1"/>
            <a:r>
              <a:rPr lang="en-US" dirty="0"/>
              <a:t>Packet Collisions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3819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989DF1-0DF1-4929-BA1C-3B3A6A88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Paper: power measurements of BLE advertisements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A4743-0744-4075-AE24-E24B197C7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Schrader, Raphael, et al. "Advertising power consumption of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bluetooth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low energy systems."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2016 3rd International Symposium on Wireless Systems within the Conferences on Intelligent Data Acquisition and Advanced Computing Systems (IDAACS-SWS)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2016.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106B60-6BB9-44A6-9901-572C2D21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F75E47-F9D7-409C-8339-A6C19081B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83" y="2828992"/>
            <a:ext cx="9670021" cy="324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75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DB8F5-DCEA-465A-92A2-2FC40251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model for BLE advertisements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4BE55-DD68-466C-BAD0-41326A886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52F16-A73C-4CD4-AD16-6A4D80724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8899029" cy="2702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CBCFED-1A2E-4CC8-8C6F-F9F19120C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232" y="3557459"/>
            <a:ext cx="4253162" cy="261474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3D4071-5F5F-43B4-825B-D613A2F00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403558"/>
            <a:ext cx="6587289" cy="1768642"/>
          </a:xfrm>
        </p:spPr>
        <p:txBody>
          <a:bodyPr/>
          <a:lstStyle/>
          <a:p>
            <a:r>
              <a:rPr lang="en-US" dirty="0"/>
              <a:t>Creates a set of states and metrics for how much power each uses and for what duration</a:t>
            </a:r>
          </a:p>
          <a:p>
            <a:pPr lvl="1"/>
            <a:r>
              <a:rPr lang="en-US" dirty="0"/>
              <a:t>power * duration = energy</a:t>
            </a:r>
          </a:p>
        </p:txBody>
      </p:sp>
    </p:spTree>
    <p:extLst>
      <p:ext uri="{BB962C8B-B14F-4D97-AF65-F5344CB8AC3E}">
        <p14:creationId xmlns:p14="http://schemas.microsoft.com/office/powerpoint/2010/main" val="3483008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687A-D9ED-4B81-87B8-6C6F7FA8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 of Power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08EC-0A18-46D0-BE5F-1B3FB86DA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902868" cy="5029200"/>
          </a:xfrm>
        </p:spPr>
        <p:txBody>
          <a:bodyPr/>
          <a:lstStyle/>
          <a:p>
            <a:r>
              <a:rPr lang="en-US" dirty="0"/>
              <a:t>Power use and duration (energy)</a:t>
            </a:r>
          </a:p>
          <a:p>
            <a:pPr lvl="1"/>
            <a:r>
              <a:rPr lang="en-US" dirty="0"/>
              <a:t>nRF51 (nRF51822)</a:t>
            </a:r>
          </a:p>
          <a:p>
            <a:pPr lvl="1"/>
            <a:r>
              <a:rPr lang="en-US" dirty="0"/>
              <a:t>nRF52 (nRF52832)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AC10A-3317-473B-9CDC-6BE5F2E3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30A59-E318-422E-AFFF-BC02AC303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987" y="1143000"/>
            <a:ext cx="5840407" cy="409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163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0E8147-17E1-AF44-AD07-ADC4B08078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7925" y="5493897"/>
            <a:ext cx="1606249" cy="1277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E51044-C3A8-3446-B0B9-E27AEE35F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33" dirty="0"/>
              <a:t>How much energy does it cost to send data over advertisements?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68955-A2C9-C74D-A53B-6DDC7E595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072805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Configuration</a:t>
            </a:r>
          </a:p>
          <a:p>
            <a:pPr lvl="1"/>
            <a:r>
              <a:rPr lang="en-US" sz="2000" dirty="0"/>
              <a:t>nRF51822 microcontroller</a:t>
            </a:r>
          </a:p>
          <a:p>
            <a:pPr lvl="1"/>
            <a:r>
              <a:rPr lang="en-US" sz="2000" dirty="0"/>
              <a:t>Maximum payload size</a:t>
            </a:r>
          </a:p>
          <a:p>
            <a:pPr lvl="1"/>
            <a:r>
              <a:rPr lang="en-US" sz="2000" dirty="0"/>
              <a:t>+4 dBm transmit power</a:t>
            </a:r>
          </a:p>
          <a:p>
            <a:pPr lvl="1"/>
            <a:r>
              <a:rPr lang="en-US" sz="2000" dirty="0"/>
              <a:t>Connectable advertisement</a:t>
            </a:r>
          </a:p>
          <a:p>
            <a:pPr lvl="1"/>
            <a:r>
              <a:rPr lang="en-US" sz="2000" dirty="0"/>
              <a:t>Sleep power 11 µW</a:t>
            </a:r>
          </a:p>
          <a:p>
            <a:pPr marL="795847" lvl="1" indent="0">
              <a:buNone/>
            </a:pPr>
            <a:endParaRPr lang="en-US" sz="2000" dirty="0"/>
          </a:p>
          <a:p>
            <a:r>
              <a:rPr lang="en-US" sz="2400" dirty="0"/>
              <a:t>One packet per second example:</a:t>
            </a:r>
          </a:p>
          <a:p>
            <a:pPr lvl="1"/>
            <a:r>
              <a:rPr lang="en-US" sz="2000" dirty="0"/>
              <a:t>110 µW average</a:t>
            </a:r>
          </a:p>
          <a:p>
            <a:pPr lvl="1"/>
            <a:r>
              <a:rPr lang="en-US" sz="2000" dirty="0"/>
              <a:t>~270 days on a CR2032</a:t>
            </a:r>
          </a:p>
          <a:p>
            <a:pPr lvl="1"/>
            <a:endParaRPr lang="en-US" sz="2000" dirty="0"/>
          </a:p>
          <a:p>
            <a:r>
              <a:rPr lang="en-US" sz="2400" dirty="0"/>
              <a:t>One packet per minute example:</a:t>
            </a:r>
          </a:p>
          <a:p>
            <a:pPr lvl="1"/>
            <a:r>
              <a:rPr lang="en-US" sz="2000" dirty="0"/>
              <a:t>13 µW average</a:t>
            </a:r>
          </a:p>
          <a:p>
            <a:pPr lvl="1"/>
            <a:r>
              <a:rPr lang="en-US" sz="2000" dirty="0"/>
              <a:t>~2250 days on a CR2032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D18DF-CC9D-5E4F-B011-A604F7AB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35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25AA2A-18BB-DF41-AC26-58705975D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400" y="1348895"/>
            <a:ext cx="6096000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DFEF0C-B3F9-EF46-AB87-32D71477B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400" y="3783259"/>
            <a:ext cx="6096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196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Scanning</a:t>
            </a:r>
          </a:p>
          <a:p>
            <a:pPr lvl="1"/>
            <a:endParaRPr lang="en-US" b="1" dirty="0"/>
          </a:p>
          <a:p>
            <a:r>
              <a:rPr lang="en-US" b="1" dirty="0"/>
              <a:t>Communicating with advertisements</a:t>
            </a:r>
          </a:p>
          <a:p>
            <a:pPr lvl="1"/>
            <a:r>
              <a:rPr lang="en-US" dirty="0"/>
              <a:t>Advertisement Use Cases</a:t>
            </a:r>
          </a:p>
          <a:p>
            <a:pPr lvl="1"/>
            <a:r>
              <a:rPr lang="en-US" dirty="0"/>
              <a:t>Energy Use</a:t>
            </a:r>
          </a:p>
          <a:p>
            <a:pPr lvl="1"/>
            <a:r>
              <a:rPr lang="en-US" b="1" dirty="0"/>
              <a:t>Packet Collisions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63302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01DA-BD4F-4B0E-A334-81CCA230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network capability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43B2A-DA48-4669-A69C-0E6447257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odds that a transmitted advertisement will be received?</a:t>
            </a:r>
          </a:p>
          <a:p>
            <a:pPr lvl="1"/>
            <a:r>
              <a:rPr lang="en-US" dirty="0"/>
              <a:t>Packet reception rate</a:t>
            </a:r>
          </a:p>
          <a:p>
            <a:endParaRPr lang="en-US" dirty="0"/>
          </a:p>
          <a:p>
            <a:r>
              <a:rPr lang="en-US" dirty="0"/>
              <a:t>If M redundant advertisements are sent instead, what are the odds that at least one are received?</a:t>
            </a:r>
          </a:p>
          <a:p>
            <a:pPr lvl="1"/>
            <a:r>
              <a:rPr lang="en-US" dirty="0"/>
              <a:t>Data reception rate</a:t>
            </a:r>
          </a:p>
          <a:p>
            <a:endParaRPr lang="en-US" dirty="0"/>
          </a:p>
          <a:p>
            <a:r>
              <a:rPr lang="en-US" dirty="0"/>
              <a:t>How do these odds vary with number of devices, advertising interval, and packet size?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144E3-2448-435C-9256-99FB3862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57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ED0D-4667-F045-9C2A-57FF54DE1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advertisements are periodic, broadcast transmissions.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F080E-C8CE-5741-BE43-BB045A03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Advertisement events occur periodically (</a:t>
            </a:r>
            <a:r>
              <a:rPr lang="en-US" sz="2400" dirty="0" err="1"/>
              <a:t>T</a:t>
            </a:r>
            <a:r>
              <a:rPr lang="en-US" sz="2400" baseline="-25000" dirty="0" err="1"/>
              <a:t>adv_interval</a:t>
            </a:r>
            <a:r>
              <a:rPr lang="en-US" sz="2400" dirty="0"/>
              <a:t>: 20 </a:t>
            </a:r>
            <a:r>
              <a:rPr lang="en-US" sz="2400" dirty="0" err="1"/>
              <a:t>ms</a:t>
            </a:r>
            <a:r>
              <a:rPr lang="en-US" sz="2400" dirty="0"/>
              <a:t>–10 s).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Random delay appended before each transmission (</a:t>
            </a:r>
            <a:r>
              <a:rPr lang="en-US" sz="2400" dirty="0" err="1"/>
              <a:t>t</a:t>
            </a:r>
            <a:r>
              <a:rPr lang="en-US" sz="2400" baseline="-25000" dirty="0" err="1"/>
              <a:t>adv_delay</a:t>
            </a:r>
            <a:r>
              <a:rPr lang="en-US" sz="2400" dirty="0"/>
              <a:t>: 0–10 </a:t>
            </a:r>
            <a:r>
              <a:rPr lang="en-US" sz="2400" dirty="0" err="1"/>
              <a:t>ms</a:t>
            </a:r>
            <a:r>
              <a:rPr lang="en-US" sz="2400" dirty="0"/>
              <a:t>).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Data payload of up to 31 bytes.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6C40D-FDD2-5B46-B8C3-3EFF91B4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EF7125-6D73-AB44-9C00-B89A9CDF156D}"/>
              </a:ext>
            </a:extLst>
          </p:cNvPr>
          <p:cNvCxnSpPr/>
          <p:nvPr/>
        </p:nvCxnSpPr>
        <p:spPr>
          <a:xfrm>
            <a:off x="1379279" y="5177433"/>
            <a:ext cx="101694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6BD684-3443-E045-9EFF-8A525DB7BBCB}"/>
              </a:ext>
            </a:extLst>
          </p:cNvPr>
          <p:cNvSpPr txBox="1"/>
          <p:nvPr/>
        </p:nvSpPr>
        <p:spPr>
          <a:xfrm>
            <a:off x="642089" y="4972249"/>
            <a:ext cx="112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F56F7B-BAD7-9744-9A27-788F9CB5DAC1}"/>
              </a:ext>
            </a:extLst>
          </p:cNvPr>
          <p:cNvSpPr/>
          <p:nvPr/>
        </p:nvSpPr>
        <p:spPr>
          <a:xfrm>
            <a:off x="1767840" y="4069081"/>
            <a:ext cx="228600" cy="1108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23367-D1C9-6849-A911-C1352E7F7865}"/>
              </a:ext>
            </a:extLst>
          </p:cNvPr>
          <p:cNvSpPr/>
          <p:nvPr/>
        </p:nvSpPr>
        <p:spPr>
          <a:xfrm>
            <a:off x="5926824" y="4069080"/>
            <a:ext cx="228600" cy="1108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C0FA76-E378-A64D-99B1-459B03EE0071}"/>
              </a:ext>
            </a:extLst>
          </p:cNvPr>
          <p:cNvSpPr/>
          <p:nvPr/>
        </p:nvSpPr>
        <p:spPr>
          <a:xfrm>
            <a:off x="10085808" y="4069078"/>
            <a:ext cx="228600" cy="1108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E63515-8826-F74D-85F0-6070506C9203}"/>
              </a:ext>
            </a:extLst>
          </p:cNvPr>
          <p:cNvGrpSpPr/>
          <p:nvPr/>
        </p:nvGrpSpPr>
        <p:grpSpPr>
          <a:xfrm>
            <a:off x="1767840" y="5303224"/>
            <a:ext cx="4158984" cy="857316"/>
            <a:chOff x="3441524" y="1701209"/>
            <a:chExt cx="2260950" cy="6429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1F8318-F824-7048-9E2D-D8F637ED3A0D}"/>
                </a:ext>
              </a:extLst>
            </p:cNvPr>
            <p:cNvSpPr txBox="1"/>
            <p:nvPr/>
          </p:nvSpPr>
          <p:spPr>
            <a:xfrm>
              <a:off x="4152179" y="1847062"/>
              <a:ext cx="83964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T</a:t>
              </a:r>
              <a:r>
                <a:rPr lang="en-US" sz="2400" baseline="-25000" dirty="0" err="1"/>
                <a:t>adv_interval</a:t>
              </a:r>
              <a:endParaRPr lang="en-US" sz="2400" baseline="-25000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E6DE3A0-DD1C-AD4C-B0E3-B14E72EC2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524" y="1701209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24B32C-055B-724C-B716-32783F9A3AFC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3441525" y="2020186"/>
              <a:ext cx="71065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488651-0F22-F341-8B36-E68046FF287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2472" y="1706242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D3F8E6-2554-514D-9CC8-1623FBCFDD5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4991819" y="2020186"/>
              <a:ext cx="71065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C31F54A-5962-9644-889E-0A0B69529D2E}"/>
              </a:ext>
            </a:extLst>
          </p:cNvPr>
          <p:cNvSpPr txBox="1"/>
          <p:nvPr/>
        </p:nvSpPr>
        <p:spPr>
          <a:xfrm>
            <a:off x="3075080" y="5910179"/>
            <a:ext cx="1544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+ </a:t>
            </a:r>
            <a:r>
              <a:rPr lang="en-US" sz="1600" dirty="0" err="1"/>
              <a:t>t</a:t>
            </a:r>
            <a:r>
              <a:rPr lang="en-US" sz="1600" baseline="-25000" dirty="0" err="1"/>
              <a:t>adv_delay</a:t>
            </a:r>
            <a:endParaRPr lang="en-US" sz="1600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655EE-8C63-4E4F-B687-7B5DC3FFB003}"/>
              </a:ext>
            </a:extLst>
          </p:cNvPr>
          <p:cNvSpPr txBox="1"/>
          <p:nvPr/>
        </p:nvSpPr>
        <p:spPr>
          <a:xfrm>
            <a:off x="745959" y="3281619"/>
            <a:ext cx="2201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advertisement event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62EBBB-54EC-004B-9678-94C4E813AF88}"/>
              </a:ext>
            </a:extLst>
          </p:cNvPr>
          <p:cNvSpPr txBox="1"/>
          <p:nvPr/>
        </p:nvSpPr>
        <p:spPr>
          <a:xfrm>
            <a:off x="8929297" y="3280754"/>
            <a:ext cx="2516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advertisement event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6E98E0-EF68-4754-AE32-5398D104D799}"/>
              </a:ext>
            </a:extLst>
          </p:cNvPr>
          <p:cNvSpPr txBox="1"/>
          <p:nvPr/>
        </p:nvSpPr>
        <p:spPr>
          <a:xfrm>
            <a:off x="411358" y="6295356"/>
            <a:ext cx="1125105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33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Bluetooth SIG. Bluetooth Core Specification 4.2. (2014).</a:t>
            </a:r>
          </a:p>
        </p:txBody>
      </p:sp>
    </p:spTree>
    <p:extLst>
      <p:ext uri="{BB962C8B-B14F-4D97-AF65-F5344CB8AC3E}">
        <p14:creationId xmlns:p14="http://schemas.microsoft.com/office/powerpoint/2010/main" val="3037859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4D0D-F520-4E39-97D0-A96AA2D8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causes transmissions not to be received?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DF9C7-C783-4C52-812B-3EABB707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85" indent="-457189">
              <a:buFont typeface="+mj-lt"/>
              <a:buAutoNum type="arabicPeriod"/>
            </a:pPr>
            <a:r>
              <a:rPr lang="en-US" dirty="0"/>
              <a:t>Not within range of the gateway.</a:t>
            </a:r>
          </a:p>
          <a:p>
            <a:pPr marL="1329233" lvl="1"/>
            <a:r>
              <a:rPr lang="en-US" dirty="0"/>
              <a:t>Or various other losses within the gateway itself</a:t>
            </a:r>
            <a:br>
              <a:rPr lang="en-US" dirty="0"/>
            </a:br>
            <a:endParaRPr lang="en-US" dirty="0"/>
          </a:p>
          <a:p>
            <a:pPr marL="609585" indent="-457189">
              <a:buFont typeface="+mj-lt"/>
              <a:buAutoNum type="arabicPeriod"/>
            </a:pPr>
            <a:r>
              <a:rPr lang="en-US" dirty="0"/>
              <a:t>Two devices try to send at the same time (packet collision).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6FAD7-53FC-4D0C-8012-72DDB53D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39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69B980-3D76-420C-8B1B-D0B4E475C970}"/>
              </a:ext>
            </a:extLst>
          </p:cNvPr>
          <p:cNvGrpSpPr/>
          <p:nvPr/>
        </p:nvGrpSpPr>
        <p:grpSpPr>
          <a:xfrm>
            <a:off x="1083212" y="5797226"/>
            <a:ext cx="9026769" cy="857316"/>
            <a:chOff x="3441524" y="1701209"/>
            <a:chExt cx="2260950" cy="642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BF5F63-C293-465D-988B-612CD55B4D25}"/>
                </a:ext>
              </a:extLst>
            </p:cNvPr>
            <p:cNvSpPr txBox="1"/>
            <p:nvPr/>
          </p:nvSpPr>
          <p:spPr>
            <a:xfrm>
              <a:off x="4083324" y="1871515"/>
              <a:ext cx="103364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broadcast domain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8FEB725-9BC9-45F6-BD36-10BE13B61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524" y="1701209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461DE6-E638-494D-8541-497ADDF7D473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3441524" y="2025404"/>
              <a:ext cx="641800" cy="19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E257600-2EB0-4FA4-A77D-235FAFF672F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2472" y="1706242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7790ABB-599A-4329-B8F2-5CDB51B03C54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5116964" y="2025404"/>
              <a:ext cx="585508" cy="19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CC21281-2294-4BE0-A337-7408905E06E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6222" y="5043728"/>
            <a:ext cx="835725" cy="8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9489FC-E69A-41FF-AAA2-C67A2BBD5AC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9643" y="4003317"/>
            <a:ext cx="754592" cy="7545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4E2332-7A69-4E91-A743-FFDE9459694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9163" y="3814233"/>
            <a:ext cx="754592" cy="75459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1DB12E-E1E6-451D-A063-C524C203E768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2394235" y="4380614"/>
            <a:ext cx="2781987" cy="108097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390C524-9DDD-4C64-B8F1-1E73501A2479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6011947" y="4191530"/>
            <a:ext cx="2657216" cy="127006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67E5B1-E1CC-4202-9495-DEC3B6C9AF96}"/>
              </a:ext>
            </a:extLst>
          </p:cNvPr>
          <p:cNvSpPr txBox="1"/>
          <p:nvPr/>
        </p:nvSpPr>
        <p:spPr>
          <a:xfrm>
            <a:off x="3815289" y="4485421"/>
            <a:ext cx="111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E4AB43-DF66-4FF0-9337-54936F573454}"/>
              </a:ext>
            </a:extLst>
          </p:cNvPr>
          <p:cNvSpPr txBox="1"/>
          <p:nvPr/>
        </p:nvSpPr>
        <p:spPr>
          <a:xfrm>
            <a:off x="6560388" y="4293379"/>
            <a:ext cx="1115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3325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BLE roles</a:t>
            </a:r>
          </a:p>
          <a:p>
            <a:pPr lvl="1"/>
            <a:r>
              <a:rPr lang="en-US" b="1" dirty="0"/>
              <a:t>Advertising</a:t>
            </a:r>
          </a:p>
          <a:p>
            <a:pPr lvl="1"/>
            <a:r>
              <a:rPr lang="en-US" dirty="0"/>
              <a:t>Scanning</a:t>
            </a:r>
          </a:p>
          <a:p>
            <a:pPr lvl="1"/>
            <a:endParaRPr lang="en-US" b="1" dirty="0"/>
          </a:p>
          <a:p>
            <a:r>
              <a:rPr lang="en-US" dirty="0"/>
              <a:t>Communicating with advertisements</a:t>
            </a:r>
          </a:p>
          <a:p>
            <a:pPr lvl="1"/>
            <a:r>
              <a:rPr lang="en-US" dirty="0"/>
              <a:t>Advertisement Use Cases</a:t>
            </a:r>
          </a:p>
          <a:p>
            <a:pPr lvl="1"/>
            <a:r>
              <a:rPr lang="en-US" dirty="0"/>
              <a:t>Energy Use</a:t>
            </a:r>
          </a:p>
          <a:p>
            <a:pPr lvl="1"/>
            <a:r>
              <a:rPr lang="en-US" dirty="0"/>
              <a:t>Packet Collisions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03913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7971-1BE8-9B48-BC8D-541AA40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probability of a packet collision?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7B226777-A989-494B-AEB3-A665A93B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9FEA0-D052-274D-86AF-90B66ED5B014}"/>
              </a:ext>
            </a:extLst>
          </p:cNvPr>
          <p:cNvSpPr/>
          <p:nvPr/>
        </p:nvSpPr>
        <p:spPr>
          <a:xfrm>
            <a:off x="4588702" y="3244632"/>
            <a:ext cx="3014597" cy="25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01C35C-8A32-704A-B1CB-597A70BA28CC}"/>
              </a:ext>
            </a:extLst>
          </p:cNvPr>
          <p:cNvCxnSpPr/>
          <p:nvPr/>
        </p:nvCxnSpPr>
        <p:spPr>
          <a:xfrm>
            <a:off x="1455479" y="1795721"/>
            <a:ext cx="101694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2890F3-F448-AA48-A1DF-BB1431B10853}"/>
              </a:ext>
            </a:extLst>
          </p:cNvPr>
          <p:cNvSpPr txBox="1"/>
          <p:nvPr/>
        </p:nvSpPr>
        <p:spPr>
          <a:xfrm>
            <a:off x="718289" y="1590537"/>
            <a:ext cx="113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8BBB4F-6DA2-E542-A3C2-F521E468FC47}"/>
              </a:ext>
            </a:extLst>
          </p:cNvPr>
          <p:cNvGrpSpPr/>
          <p:nvPr/>
        </p:nvGrpSpPr>
        <p:grpSpPr>
          <a:xfrm>
            <a:off x="4588699" y="2268278"/>
            <a:ext cx="3014600" cy="857316"/>
            <a:chOff x="3441524" y="1701209"/>
            <a:chExt cx="2260950" cy="64298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FDD68C-3C8E-CF43-84EE-89EA18D50D9B}"/>
                </a:ext>
              </a:extLst>
            </p:cNvPr>
            <p:cNvSpPr txBox="1"/>
            <p:nvPr/>
          </p:nvSpPr>
          <p:spPr>
            <a:xfrm>
              <a:off x="4292009" y="1852095"/>
              <a:ext cx="62589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  <a:r>
                <a:rPr lang="en-US" sz="2400" baseline="-25000" dirty="0"/>
                <a:t>adv_0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BFFDB6-C855-FA4C-A2D1-A907EA277F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524" y="1701209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5EC89E-E186-9940-BD1D-280A034EA06E}"/>
                </a:ext>
              </a:extLst>
            </p:cNvPr>
            <p:cNvCxnSpPr>
              <a:cxnSpLocks/>
            </p:cNvCxnSpPr>
            <p:nvPr/>
          </p:nvCxnSpPr>
          <p:spPr>
            <a:xfrm>
              <a:off x="3441525" y="2020186"/>
              <a:ext cx="8504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11AE805-B7C9-F448-BDE4-5286B693AFD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2472" y="1706242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D6B171-4C57-AA4F-8C34-091C60CCCD94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4917899" y="2025219"/>
              <a:ext cx="784575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1C70D01-4D0D-BB4A-BD7F-95BA19F8A852}"/>
              </a:ext>
            </a:extLst>
          </p:cNvPr>
          <p:cNvSpPr txBox="1"/>
          <p:nvPr/>
        </p:nvSpPr>
        <p:spPr>
          <a:xfrm>
            <a:off x="433781" y="6157282"/>
            <a:ext cx="11342620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Jeon,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Sook, et al. "Performance analysis of neighbor discovery process in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bluetooth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low-energy networks." (IEEE Transactions on Vehicular Technology, 2016).</a:t>
            </a:r>
            <a:b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</a:b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 Perez-Diaz de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Cerio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David, et al. "Analytical and experimental performance evaluation of BLE neighbor discovery process including non-idealities of real chipsets." (Sensors, 2017).</a:t>
            </a:r>
          </a:p>
        </p:txBody>
      </p:sp>
    </p:spTree>
    <p:extLst>
      <p:ext uri="{BB962C8B-B14F-4D97-AF65-F5344CB8AC3E}">
        <p14:creationId xmlns:p14="http://schemas.microsoft.com/office/powerpoint/2010/main" val="1549016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7971-1BE8-9B48-BC8D-541AA40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probability of a packet collision?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86CD929-3DE1-E642-99C3-229D41E5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41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9FEA0-D052-274D-86AF-90B66ED5B014}"/>
              </a:ext>
            </a:extLst>
          </p:cNvPr>
          <p:cNvSpPr/>
          <p:nvPr/>
        </p:nvSpPr>
        <p:spPr>
          <a:xfrm>
            <a:off x="4588702" y="3244632"/>
            <a:ext cx="3014597" cy="25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F5000-5A4C-D94B-934A-F1D2ADE50BF8}"/>
              </a:ext>
            </a:extLst>
          </p:cNvPr>
          <p:cNvSpPr/>
          <p:nvPr/>
        </p:nvSpPr>
        <p:spPr>
          <a:xfrm>
            <a:off x="1574104" y="3861560"/>
            <a:ext cx="3014597" cy="2505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01C35C-8A32-704A-B1CB-597A70BA28CC}"/>
              </a:ext>
            </a:extLst>
          </p:cNvPr>
          <p:cNvCxnSpPr/>
          <p:nvPr/>
        </p:nvCxnSpPr>
        <p:spPr>
          <a:xfrm>
            <a:off x="1455479" y="1795721"/>
            <a:ext cx="101694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2890F3-F448-AA48-A1DF-BB1431B10853}"/>
              </a:ext>
            </a:extLst>
          </p:cNvPr>
          <p:cNvSpPr txBox="1"/>
          <p:nvPr/>
        </p:nvSpPr>
        <p:spPr>
          <a:xfrm>
            <a:off x="718289" y="1590537"/>
            <a:ext cx="4551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BA323E-FA8A-874C-8776-3243068B67C1}"/>
              </a:ext>
            </a:extLst>
          </p:cNvPr>
          <p:cNvGrpSpPr/>
          <p:nvPr/>
        </p:nvGrpSpPr>
        <p:grpSpPr>
          <a:xfrm>
            <a:off x="4588699" y="2268278"/>
            <a:ext cx="3014600" cy="857316"/>
            <a:chOff x="3441524" y="1701209"/>
            <a:chExt cx="2260950" cy="64298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6588D6-C259-AE45-ABFB-71DE58FD1E9A}"/>
                </a:ext>
              </a:extLst>
            </p:cNvPr>
            <p:cNvSpPr txBox="1"/>
            <p:nvPr/>
          </p:nvSpPr>
          <p:spPr>
            <a:xfrm>
              <a:off x="4292009" y="1852095"/>
              <a:ext cx="70710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  <a:r>
                <a:rPr lang="en-US" sz="2400" baseline="-25000" dirty="0"/>
                <a:t>adv_0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9E4392-302D-F749-B316-56AC3E9AB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524" y="1701209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BE60F61-E8A4-EA4E-BAE8-6A70C8D07057}"/>
                </a:ext>
              </a:extLst>
            </p:cNvPr>
            <p:cNvCxnSpPr>
              <a:cxnSpLocks/>
            </p:cNvCxnSpPr>
            <p:nvPr/>
          </p:nvCxnSpPr>
          <p:spPr>
            <a:xfrm>
              <a:off x="3441525" y="2020186"/>
              <a:ext cx="8504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4F9AB2-6AA9-2141-A13D-A7EBD312E78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2472" y="1706242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C7C9F8-E5B7-5E47-A0BB-7835A813FC3A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4999115" y="2025219"/>
              <a:ext cx="70335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F5EE20-3D84-DC47-BAAB-76EB15AC5869}"/>
              </a:ext>
            </a:extLst>
          </p:cNvPr>
          <p:cNvGrpSpPr/>
          <p:nvPr/>
        </p:nvGrpSpPr>
        <p:grpSpPr>
          <a:xfrm>
            <a:off x="1574097" y="2261569"/>
            <a:ext cx="3014602" cy="1462191"/>
            <a:chOff x="3441523" y="1701209"/>
            <a:chExt cx="2260952" cy="109664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937ED9-B982-A541-AD23-95631ADDFBF1}"/>
                </a:ext>
              </a:extLst>
            </p:cNvPr>
            <p:cNvSpPr txBox="1"/>
            <p:nvPr/>
          </p:nvSpPr>
          <p:spPr>
            <a:xfrm>
              <a:off x="4292009" y="1852095"/>
              <a:ext cx="63092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  <a:r>
                <a:rPr lang="en-US" sz="2400" baseline="-25000" dirty="0"/>
                <a:t>adv_1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D4B860-33F5-2A4E-96F3-665FB3CAC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523" y="1701209"/>
              <a:ext cx="3" cy="10966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790860-DE5B-3E4F-8D6F-3AAC81F3CFD3}"/>
                </a:ext>
              </a:extLst>
            </p:cNvPr>
            <p:cNvCxnSpPr>
              <a:cxnSpLocks/>
            </p:cNvCxnSpPr>
            <p:nvPr/>
          </p:nvCxnSpPr>
          <p:spPr>
            <a:xfrm>
              <a:off x="3441525" y="2020186"/>
              <a:ext cx="8504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730562-75E4-0242-A4A2-03175C05E38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2472" y="1706242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30BF6F-CFBE-8C49-BB40-201476DDC203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H="1">
              <a:off x="4922931" y="2025219"/>
              <a:ext cx="77954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61DDAF4-98D3-384D-90DA-06CD5F708975}"/>
              </a:ext>
            </a:extLst>
          </p:cNvPr>
          <p:cNvSpPr/>
          <p:nvPr/>
        </p:nvSpPr>
        <p:spPr>
          <a:xfrm>
            <a:off x="3081402" y="4244889"/>
            <a:ext cx="3014597" cy="250521"/>
          </a:xfrm>
          <a:prstGeom prst="rect">
            <a:avLst/>
          </a:prstGeom>
          <a:solidFill>
            <a:srgbClr val="00C1D6"/>
          </a:solidFill>
          <a:ln>
            <a:solidFill>
              <a:srgbClr val="0097A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9731C9-19DA-5F45-9F68-7D5DBDBC44C1}"/>
              </a:ext>
            </a:extLst>
          </p:cNvPr>
          <p:cNvSpPr/>
          <p:nvPr/>
        </p:nvSpPr>
        <p:spPr>
          <a:xfrm>
            <a:off x="4588700" y="4746418"/>
            <a:ext cx="3014597" cy="250521"/>
          </a:xfrm>
          <a:prstGeom prst="rect">
            <a:avLst/>
          </a:prstGeom>
          <a:solidFill>
            <a:srgbClr val="00C1D6"/>
          </a:solidFill>
          <a:ln>
            <a:solidFill>
              <a:srgbClr val="0097A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B613E4-483A-B644-A471-F20B08B23045}"/>
              </a:ext>
            </a:extLst>
          </p:cNvPr>
          <p:cNvSpPr/>
          <p:nvPr/>
        </p:nvSpPr>
        <p:spPr>
          <a:xfrm>
            <a:off x="6095999" y="5245146"/>
            <a:ext cx="3014597" cy="250521"/>
          </a:xfrm>
          <a:prstGeom prst="rect">
            <a:avLst/>
          </a:prstGeom>
          <a:solidFill>
            <a:srgbClr val="00C1D6"/>
          </a:solidFill>
          <a:ln>
            <a:solidFill>
              <a:srgbClr val="0097A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27504-3C20-2141-A9F5-CF08C2A6C803}"/>
              </a:ext>
            </a:extLst>
          </p:cNvPr>
          <p:cNvSpPr/>
          <p:nvPr/>
        </p:nvSpPr>
        <p:spPr>
          <a:xfrm>
            <a:off x="7603296" y="5780396"/>
            <a:ext cx="3014597" cy="250521"/>
          </a:xfrm>
          <a:prstGeom prst="rect">
            <a:avLst/>
          </a:prstGeom>
          <a:solidFill>
            <a:srgbClr val="00C1D6"/>
          </a:solidFill>
          <a:ln>
            <a:solidFill>
              <a:srgbClr val="0097A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9E9248-9AD0-4C4C-BDBD-56039F0679BE}"/>
              </a:ext>
            </a:extLst>
          </p:cNvPr>
          <p:cNvSpPr txBox="1"/>
          <p:nvPr/>
        </p:nvSpPr>
        <p:spPr>
          <a:xfrm>
            <a:off x="433781" y="6157282"/>
            <a:ext cx="11342620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Jeon,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Sook, et al. "Performance analysis of neighbor discovery process in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bluetooth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low-energy networks." (IEEE Transactions on Vehicular Technology, 2016).</a:t>
            </a:r>
            <a:b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</a:b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 Perez-Diaz de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Cerio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David, et al. "Analytical and experimental performance evaluation of BLE neighbor discovery process including non-idealities of real chipsets." (Sensors, 2017).</a:t>
            </a:r>
          </a:p>
        </p:txBody>
      </p:sp>
    </p:spTree>
    <p:extLst>
      <p:ext uri="{BB962C8B-B14F-4D97-AF65-F5344CB8AC3E}">
        <p14:creationId xmlns:p14="http://schemas.microsoft.com/office/powerpoint/2010/main" val="1864061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7971-1BE8-9B48-BC8D-541AA40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probability of a packet collision?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2586CBBC-BFCF-6F4F-A8EB-AF64AE9A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42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C9FEA0-D052-274D-86AF-90B66ED5B014}"/>
              </a:ext>
            </a:extLst>
          </p:cNvPr>
          <p:cNvSpPr/>
          <p:nvPr/>
        </p:nvSpPr>
        <p:spPr>
          <a:xfrm>
            <a:off x="4588702" y="3244632"/>
            <a:ext cx="3014597" cy="250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F5000-5A4C-D94B-934A-F1D2ADE50BF8}"/>
              </a:ext>
            </a:extLst>
          </p:cNvPr>
          <p:cNvSpPr/>
          <p:nvPr/>
        </p:nvSpPr>
        <p:spPr>
          <a:xfrm>
            <a:off x="1574104" y="3861560"/>
            <a:ext cx="3014597" cy="2505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Packet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01C35C-8A32-704A-B1CB-597A70BA28CC}"/>
              </a:ext>
            </a:extLst>
          </p:cNvPr>
          <p:cNvCxnSpPr/>
          <p:nvPr/>
        </p:nvCxnSpPr>
        <p:spPr>
          <a:xfrm>
            <a:off x="1455479" y="1795721"/>
            <a:ext cx="101694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92890F3-F448-AA48-A1DF-BB1431B10853}"/>
              </a:ext>
            </a:extLst>
          </p:cNvPr>
          <p:cNvSpPr txBox="1"/>
          <p:nvPr/>
        </p:nvSpPr>
        <p:spPr>
          <a:xfrm>
            <a:off x="718289" y="1590537"/>
            <a:ext cx="2095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BA323E-FA8A-874C-8776-3243068B67C1}"/>
              </a:ext>
            </a:extLst>
          </p:cNvPr>
          <p:cNvGrpSpPr/>
          <p:nvPr/>
        </p:nvGrpSpPr>
        <p:grpSpPr>
          <a:xfrm>
            <a:off x="4588698" y="2268278"/>
            <a:ext cx="3014601" cy="857316"/>
            <a:chOff x="3441524" y="1701209"/>
            <a:chExt cx="2260951" cy="64298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86588D6-C259-AE45-ABFB-71DE58FD1E9A}"/>
                </a:ext>
              </a:extLst>
            </p:cNvPr>
            <p:cNvSpPr txBox="1"/>
            <p:nvPr/>
          </p:nvSpPr>
          <p:spPr>
            <a:xfrm>
              <a:off x="4292009" y="1852095"/>
              <a:ext cx="72114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  <a:r>
                <a:rPr lang="en-US" sz="2400" baseline="-25000" dirty="0"/>
                <a:t>adv_0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9E4392-302D-F749-B316-56AC3E9ABD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524" y="1701209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BE60F61-E8A4-EA4E-BAE8-6A70C8D07057}"/>
                </a:ext>
              </a:extLst>
            </p:cNvPr>
            <p:cNvCxnSpPr>
              <a:cxnSpLocks/>
            </p:cNvCxnSpPr>
            <p:nvPr/>
          </p:nvCxnSpPr>
          <p:spPr>
            <a:xfrm>
              <a:off x="3441525" y="2020186"/>
              <a:ext cx="8504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C4F9AB2-6AA9-2141-A13D-A7EBD312E78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2472" y="1706242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C7C9F8-E5B7-5E47-A0BB-7835A813FC3A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5013157" y="2025219"/>
              <a:ext cx="689318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BF5EE20-3D84-DC47-BAAB-76EB15AC5869}"/>
              </a:ext>
            </a:extLst>
          </p:cNvPr>
          <p:cNvGrpSpPr/>
          <p:nvPr/>
        </p:nvGrpSpPr>
        <p:grpSpPr>
          <a:xfrm>
            <a:off x="1574097" y="2261569"/>
            <a:ext cx="3014602" cy="1462191"/>
            <a:chOff x="3441523" y="1701209"/>
            <a:chExt cx="2260952" cy="109664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937ED9-B982-A541-AD23-95631ADDFBF1}"/>
                </a:ext>
              </a:extLst>
            </p:cNvPr>
            <p:cNvSpPr txBox="1"/>
            <p:nvPr/>
          </p:nvSpPr>
          <p:spPr>
            <a:xfrm>
              <a:off x="4292009" y="1852095"/>
              <a:ext cx="72116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  <a:r>
                <a:rPr lang="en-US" sz="2400" baseline="-25000" dirty="0"/>
                <a:t>adv_1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D4B860-33F5-2A4E-96F3-665FB3CAC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1523" y="1701209"/>
              <a:ext cx="3" cy="10966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790860-DE5B-3E4F-8D6F-3AAC81F3CFD3}"/>
                </a:ext>
              </a:extLst>
            </p:cNvPr>
            <p:cNvCxnSpPr>
              <a:cxnSpLocks/>
            </p:cNvCxnSpPr>
            <p:nvPr/>
          </p:nvCxnSpPr>
          <p:spPr>
            <a:xfrm>
              <a:off x="3441525" y="2020186"/>
              <a:ext cx="85048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730562-75E4-0242-A4A2-03175C05E38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02472" y="1706242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30BF6F-CFBE-8C49-BB40-201476DDC203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H="1">
              <a:off x="5013171" y="2025219"/>
              <a:ext cx="689304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15F815-A869-6E43-BDB9-35F2B73F121D}"/>
                  </a:ext>
                </a:extLst>
              </p:cNvPr>
              <p:cNvSpPr txBox="1"/>
              <p:nvPr/>
            </p:nvSpPr>
            <p:spPr>
              <a:xfrm>
                <a:off x="2708079" y="4665894"/>
                <a:ext cx="4520466" cy="80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𝑉𝑢𝑙𝑛𝑒𝑟𝑎𝑏𝑙𝑒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𝑃𝑒𝑟𝑖𝑜𝑑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𝑇𝑟𝑎𝑛𝑠𝑚𝑖𝑠𝑠𝑖𝑜𝑛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𝑊𝑖𝑛𝑑𝑜𝑤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15F815-A869-6E43-BDB9-35F2B73F1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079" y="4665894"/>
                <a:ext cx="4520466" cy="808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968AB68-0516-9249-BC9E-56A54E2D633B}"/>
              </a:ext>
            </a:extLst>
          </p:cNvPr>
          <p:cNvSpPr txBox="1"/>
          <p:nvPr/>
        </p:nvSpPr>
        <p:spPr>
          <a:xfrm>
            <a:off x="612637" y="4677216"/>
            <a:ext cx="2095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Probability of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38B467-734A-5544-AE2D-8C8B26AC2905}"/>
                  </a:ext>
                </a:extLst>
              </p:cNvPr>
              <p:cNvSpPr txBox="1"/>
              <p:nvPr/>
            </p:nvSpPr>
            <p:spPr>
              <a:xfrm>
                <a:off x="7086600" y="4621693"/>
                <a:ext cx="4689800" cy="905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_1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_0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𝑖𝑛𝑡𝑒𝑟𝑣𝑎𝑙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𝑎𝑑𝑣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𝑑𝑒𝑙𝑎𝑦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38B467-734A-5544-AE2D-8C8B26AC2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621693"/>
                <a:ext cx="4689800" cy="905056"/>
              </a:xfrm>
              <a:prstGeom prst="rect">
                <a:avLst/>
              </a:prstGeom>
              <a:blipFill>
                <a:blip r:embed="rId4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19F4279D-9D36-964A-8F69-6E93330939AE}"/>
              </a:ext>
            </a:extLst>
          </p:cNvPr>
          <p:cNvSpPr txBox="1"/>
          <p:nvPr/>
        </p:nvSpPr>
        <p:spPr>
          <a:xfrm>
            <a:off x="433781" y="6157282"/>
            <a:ext cx="11342620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Jeon,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Wha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Sook, et al. "Performance analysis of neighbor discovery process in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bluetooth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low-energy networks." (IEEE Transactions on Vehicular Technology, 2016).</a:t>
            </a:r>
            <a:b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</a:b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 Perez-Diaz de </a:t>
            </a:r>
            <a:r>
              <a:rPr lang="en-US" sz="1067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Cerio</a:t>
            </a:r>
            <a:r>
              <a:rPr lang="en-US" sz="1067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, David, et al. "Analytical and experimental performance evaluation of BLE neighbor discovery process including non-idealities of real chipsets." (Sensors, 2017).</a:t>
            </a:r>
          </a:p>
        </p:txBody>
      </p:sp>
    </p:spTree>
    <p:extLst>
      <p:ext uri="{BB962C8B-B14F-4D97-AF65-F5344CB8AC3E}">
        <p14:creationId xmlns:p14="http://schemas.microsoft.com/office/powerpoint/2010/main" val="2678864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71E9-C47D-4B1B-A051-99E3AA1D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Determine Probability of Multiple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F9D2-0582-436C-87B8-4963C151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Probability of Collision</a:t>
            </a:r>
          </a:p>
          <a:p>
            <a:endParaRPr lang="en-US" dirty="0"/>
          </a:p>
          <a:p>
            <a:r>
              <a:rPr lang="en-US" dirty="0"/>
              <a:t>Determine:</a:t>
            </a:r>
          </a:p>
          <a:p>
            <a:pPr lvl="1"/>
            <a:r>
              <a:rPr lang="en-US" dirty="0"/>
              <a:t>Probability of Reception for data sent redundantly across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91900-80A5-4EBF-822F-28ECC218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21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71E9-C47D-4B1B-A051-99E3AA1D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Determine Probability of Multiple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F9D2-0582-436C-87B8-4963C151A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Probability of Collision</a:t>
            </a:r>
          </a:p>
          <a:p>
            <a:endParaRPr lang="en-US" dirty="0"/>
          </a:p>
          <a:p>
            <a:r>
              <a:rPr lang="en-US" dirty="0"/>
              <a:t>Determine:</a:t>
            </a:r>
          </a:p>
          <a:p>
            <a:pPr lvl="1"/>
            <a:r>
              <a:rPr lang="en-US" dirty="0"/>
              <a:t>Probability of Reception for data sent redundantly across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/>
              <a:t> packets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i.e., what are the odds that </a:t>
            </a:r>
            <a:r>
              <a:rPr lang="en-US" b="1" dirty="0"/>
              <a:t>at least one</a:t>
            </a:r>
            <a:r>
              <a:rPr lang="en-US" dirty="0"/>
              <a:t> of the packets doesn’t collide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 – (Probability of </a:t>
            </a:r>
            <a:r>
              <a:rPr lang="en-US" dirty="0" err="1"/>
              <a:t>Collision</a:t>
            </a:r>
            <a:r>
              <a:rPr lang="en-US" baseline="30000" dirty="0" err="1"/>
              <a:t>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(P</a:t>
            </a:r>
            <a:r>
              <a:rPr lang="en-US" baseline="-25000" dirty="0"/>
              <a:t>c</a:t>
            </a:r>
            <a:r>
              <a:rPr lang="en-US" dirty="0"/>
              <a:t>)</a:t>
            </a:r>
            <a:r>
              <a:rPr lang="en-US" baseline="30000" dirty="0"/>
              <a:t>M</a:t>
            </a:r>
            <a:r>
              <a:rPr lang="en-US" dirty="0"/>
              <a:t> = Probability that all of them collide</a:t>
            </a:r>
          </a:p>
          <a:p>
            <a:pPr lvl="2"/>
            <a:r>
              <a:rPr lang="en-US" dirty="0"/>
              <a:t>1-that = Probability that NOT all of them collide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91900-80A5-4EBF-822F-28ECC218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187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7971-1BE8-9B48-BC8D-541AA40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determine reception rate?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7B75ABB-6346-7749-81B8-08462F1387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52396" indent="0">
                  <a:buNone/>
                </a:pPr>
                <a:r>
                  <a:rPr lang="en-US" dirty="0"/>
                  <a:t>With redundancy, we care about data reception instead of packet reception.</a:t>
                </a:r>
              </a:p>
              <a:p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Naïve model: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𝑎𝑐𝑘𝑒𝑡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𝑒𝑐𝑒𝑝𝑡𝑖𝑜𝑛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𝑎𝑡𝑒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𝑃𝑟𝑜𝑏𝑎𝑏𝑖𝑙𝑖𝑡𝑦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𝐶𝑜𝑙𝑙𝑖𝑠𝑖𝑜𝑛</m:t>
                        </m:r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𝑎𝑡𝑎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𝑅𝑒𝑐𝑒𝑝𝑡𝑖𝑜𝑛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𝑃𝑟𝑜𝑏𝑎𝑏𝑖𝑙𝑖𝑡𝑦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𝐶𝑜𝑙𝑙𝑖𝑠𝑖𝑜𝑛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𝑃𝑎𝑐𝑘𝑒𝑡𝑠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152396" indent="0">
                  <a:buNone/>
                </a:pPr>
                <a:r>
                  <a:rPr lang="en-US" dirty="0"/>
                  <a:t>Data Reception Assumption: repeat packet collisions are independent.</a:t>
                </a:r>
              </a:p>
              <a:p>
                <a:pPr lvl="1"/>
                <a:r>
                  <a:rPr lang="en-US" dirty="0"/>
                  <a:t>True for any arbitrary selection of two BLE devices</a:t>
                </a:r>
              </a:p>
              <a:p>
                <a:pPr lvl="1"/>
                <a:r>
                  <a:rPr lang="en-US" dirty="0"/>
                  <a:t>False for two devices that have recently collided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7B75ABB-6346-7749-81B8-08462F138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8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74A67-3CEB-9B4B-9661-2BD3D477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7889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01765C33-F23F-E940-A048-7E46AF1D92A7}"/>
              </a:ext>
            </a:extLst>
          </p:cNvPr>
          <p:cNvSpPr/>
          <p:nvPr/>
        </p:nvSpPr>
        <p:spPr>
          <a:xfrm>
            <a:off x="9326312" y="3910820"/>
            <a:ext cx="1284187" cy="1219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00A05F9-BBE6-FE43-8025-C671C46665C1}"/>
              </a:ext>
            </a:extLst>
          </p:cNvPr>
          <p:cNvSpPr/>
          <p:nvPr/>
        </p:nvSpPr>
        <p:spPr>
          <a:xfrm>
            <a:off x="8047140" y="3910820"/>
            <a:ext cx="1284187" cy="1219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ACF31AD-4BFF-EE48-9235-E82E212D547C}"/>
              </a:ext>
            </a:extLst>
          </p:cNvPr>
          <p:cNvSpPr/>
          <p:nvPr/>
        </p:nvSpPr>
        <p:spPr>
          <a:xfrm>
            <a:off x="6760447" y="3910820"/>
            <a:ext cx="1284187" cy="1219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17E1E6-EABB-1241-A822-C528236CF6F2}"/>
              </a:ext>
            </a:extLst>
          </p:cNvPr>
          <p:cNvSpPr/>
          <p:nvPr/>
        </p:nvSpPr>
        <p:spPr>
          <a:xfrm>
            <a:off x="3448977" y="4687249"/>
            <a:ext cx="1284187" cy="4641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27971-1BE8-9B48-BC8D-541AA40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transmissions from two devices independent?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75ABB-6346-7749-81B8-08462F13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Assumption is </a:t>
            </a:r>
            <a:r>
              <a:rPr lang="en-US" i="1" dirty="0"/>
              <a:t>true</a:t>
            </a:r>
            <a:r>
              <a:rPr lang="en-US" dirty="0"/>
              <a:t> for any BLE device that has been advertising for some time</a:t>
            </a:r>
          </a:p>
          <a:p>
            <a:pPr lvl="1"/>
            <a:r>
              <a:rPr lang="en-US" dirty="0"/>
              <a:t>Sum of random delays grows the uncertainty of transmission.</a:t>
            </a:r>
          </a:p>
          <a:p>
            <a:pPr lvl="1"/>
            <a:r>
              <a:rPr lang="en-US" dirty="0"/>
              <a:t>Applied to periodic transmissions, any point in interval becomes equally likely.</a:t>
            </a:r>
          </a:p>
          <a:p>
            <a:pPr lvl="2"/>
            <a:r>
              <a:rPr lang="en-US" dirty="0"/>
              <a:t>Range of 1x delay, 2x delay, 3x delay, until it wraps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9EF1B-06CF-094E-BDA1-64EDBC69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sz="1333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46</a:t>
            </a:fld>
            <a:endParaRPr lang="en" sz="1333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ACF468-0060-2341-9582-7F8C6A5EAE76}"/>
              </a:ext>
            </a:extLst>
          </p:cNvPr>
          <p:cNvCxnSpPr/>
          <p:nvPr/>
        </p:nvCxnSpPr>
        <p:spPr>
          <a:xfrm>
            <a:off x="1379279" y="5177433"/>
            <a:ext cx="101694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7E3EEB-924C-784C-ADBC-E47E41A20A09}"/>
              </a:ext>
            </a:extLst>
          </p:cNvPr>
          <p:cNvSpPr txBox="1"/>
          <p:nvPr/>
        </p:nvSpPr>
        <p:spPr>
          <a:xfrm>
            <a:off x="642089" y="4972249"/>
            <a:ext cx="73719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E3E353-AABA-5748-857D-C25CE277CFA4}"/>
              </a:ext>
            </a:extLst>
          </p:cNvPr>
          <p:cNvSpPr/>
          <p:nvPr/>
        </p:nvSpPr>
        <p:spPr>
          <a:xfrm>
            <a:off x="1767840" y="4736123"/>
            <a:ext cx="228600" cy="44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AA828E-8C21-E247-875C-C45B118C6452}"/>
              </a:ext>
            </a:extLst>
          </p:cNvPr>
          <p:cNvSpPr/>
          <p:nvPr/>
        </p:nvSpPr>
        <p:spPr>
          <a:xfrm>
            <a:off x="4733164" y="4696526"/>
            <a:ext cx="228600" cy="44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26E7F61-D232-DE4B-8E6E-0C046F18D4C5}"/>
              </a:ext>
            </a:extLst>
          </p:cNvPr>
          <p:cNvGrpSpPr/>
          <p:nvPr/>
        </p:nvGrpSpPr>
        <p:grpSpPr>
          <a:xfrm>
            <a:off x="1744390" y="5241224"/>
            <a:ext cx="1714791" cy="850606"/>
            <a:chOff x="1308292" y="3930920"/>
            <a:chExt cx="1407216" cy="6379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B55B1C-4D92-DD4C-A9CC-47537FDF9B5E}"/>
                </a:ext>
              </a:extLst>
            </p:cNvPr>
            <p:cNvSpPr txBox="1"/>
            <p:nvPr/>
          </p:nvSpPr>
          <p:spPr>
            <a:xfrm>
              <a:off x="1485574" y="4107526"/>
              <a:ext cx="1044282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-US" sz="1867" kern="0" dirty="0" err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T</a:t>
              </a:r>
              <a:r>
                <a:rPr lang="en-US" sz="1867" kern="0" baseline="-25000" dirty="0" err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adv_interval</a:t>
              </a:r>
              <a:endPara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31D76B1-6CDE-2B4A-A19A-1493882733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8292" y="3930921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FC77A91-EFD5-5D4A-A500-AB57C3475CD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1308292" y="4249897"/>
              <a:ext cx="177282" cy="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2EB793-A98A-864B-BFE7-F1237787CBC4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707135" y="3930920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F951699-AE64-3942-A213-2A915DC6E944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529857" y="4249897"/>
              <a:ext cx="185651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B16B5-CAB5-C446-919A-5BD0A3D5FA19}"/>
              </a:ext>
            </a:extLst>
          </p:cNvPr>
          <p:cNvGrpSpPr/>
          <p:nvPr/>
        </p:nvGrpSpPr>
        <p:grpSpPr>
          <a:xfrm>
            <a:off x="3448976" y="5241225"/>
            <a:ext cx="1260648" cy="850605"/>
            <a:chOff x="1308292" y="3930921"/>
            <a:chExt cx="1530278" cy="63795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A3E448-46BE-BC43-BCFF-83E29BC93FDD}"/>
                </a:ext>
              </a:extLst>
            </p:cNvPr>
            <p:cNvSpPr txBox="1"/>
            <p:nvPr/>
          </p:nvSpPr>
          <p:spPr>
            <a:xfrm>
              <a:off x="1572520" y="4107527"/>
              <a:ext cx="1001823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delay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C0525B1-C8A5-E64E-9488-EFA8ECD3B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8292" y="3930921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F39640-988F-A147-B22D-A80E73864E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1308292" y="4249898"/>
              <a:ext cx="264228" cy="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C3F0464-CD69-574B-8AEA-400467C84E6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38567" y="3930921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0941BB-67DB-1C4B-8360-4C37810BFC18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2574343" y="4249898"/>
              <a:ext cx="264222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F486B5-97A0-BB46-A866-56642037E9D5}"/>
              </a:ext>
            </a:extLst>
          </p:cNvPr>
          <p:cNvGrpSpPr/>
          <p:nvPr/>
        </p:nvGrpSpPr>
        <p:grpSpPr>
          <a:xfrm>
            <a:off x="4709621" y="5241221"/>
            <a:ext cx="1714791" cy="850606"/>
            <a:chOff x="1308292" y="3930920"/>
            <a:chExt cx="1407216" cy="63795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6A7CE0-727D-994E-9DEE-3F3084CA146F}"/>
                </a:ext>
              </a:extLst>
            </p:cNvPr>
            <p:cNvSpPr txBox="1"/>
            <p:nvPr/>
          </p:nvSpPr>
          <p:spPr>
            <a:xfrm>
              <a:off x="1485574" y="4107526"/>
              <a:ext cx="1044282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-US" sz="1867" kern="0" dirty="0" err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T</a:t>
              </a:r>
              <a:r>
                <a:rPr lang="en-US" sz="1867" kern="0" baseline="-25000" dirty="0" err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adv_interval</a:t>
              </a:r>
              <a:endPara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303FE2E-A86C-AD4D-9D18-833EA8995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8292" y="3930921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F9C33E-A874-6E4C-A867-E8800B6FE53E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1308292" y="4249897"/>
              <a:ext cx="177282" cy="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417016-3C67-294F-B273-D29FDC00ABD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707135" y="3930920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92FF72-776B-2A4F-8D8C-2F4E53B05170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2529857" y="4249897"/>
              <a:ext cx="185651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140E36E-91C5-394F-BCA3-6B1609B1C8F5}"/>
              </a:ext>
            </a:extLst>
          </p:cNvPr>
          <p:cNvGrpSpPr/>
          <p:nvPr/>
        </p:nvGrpSpPr>
        <p:grpSpPr>
          <a:xfrm>
            <a:off x="6414205" y="5242316"/>
            <a:ext cx="1260648" cy="850605"/>
            <a:chOff x="1308292" y="3930921"/>
            <a:chExt cx="1530278" cy="63795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AF20911-7D48-6445-B017-90746CE97402}"/>
                </a:ext>
              </a:extLst>
            </p:cNvPr>
            <p:cNvSpPr txBox="1"/>
            <p:nvPr/>
          </p:nvSpPr>
          <p:spPr>
            <a:xfrm>
              <a:off x="1572520" y="4107527"/>
              <a:ext cx="1001823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delay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B20FEB-921D-4C46-B1BC-390230FE2E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8292" y="3930921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9DB7079-F30B-DB46-9738-F12EBDCF04EF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flipV="1">
              <a:off x="1308292" y="4249898"/>
              <a:ext cx="264228" cy="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2E2F9E-18A4-0E49-9E74-DAEDE6C782D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38567" y="3930921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3167316-7C12-3441-8061-C9C66802EDFA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2574343" y="4249898"/>
              <a:ext cx="264222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9C6F35C0-16D3-4644-ABC4-D597B895EBD7}"/>
              </a:ext>
            </a:extLst>
          </p:cNvPr>
          <p:cNvSpPr/>
          <p:nvPr/>
        </p:nvSpPr>
        <p:spPr>
          <a:xfrm>
            <a:off x="7674849" y="4692198"/>
            <a:ext cx="228600" cy="44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1F4624D-D59E-B544-9F85-ED25EFD544C4}"/>
              </a:ext>
            </a:extLst>
          </p:cNvPr>
          <p:cNvGrpSpPr/>
          <p:nvPr/>
        </p:nvGrpSpPr>
        <p:grpSpPr>
          <a:xfrm>
            <a:off x="7664810" y="5240128"/>
            <a:ext cx="1714791" cy="850606"/>
            <a:chOff x="1308292" y="3930920"/>
            <a:chExt cx="1407216" cy="63795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A38E644-C1B9-4B45-8A4E-4B8E7DDFE056}"/>
                </a:ext>
              </a:extLst>
            </p:cNvPr>
            <p:cNvSpPr txBox="1"/>
            <p:nvPr/>
          </p:nvSpPr>
          <p:spPr>
            <a:xfrm>
              <a:off x="1485574" y="4107526"/>
              <a:ext cx="1044282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-US" sz="1867" kern="0" dirty="0" err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T</a:t>
              </a:r>
              <a:r>
                <a:rPr lang="en-US" sz="1867" kern="0" baseline="-25000" dirty="0" err="1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adv_interval</a:t>
              </a:r>
              <a:endPara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7E8AB7-A579-404E-A982-12A8E82526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8292" y="3930921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8FC5ACE-DE82-1946-88C6-135E75D707C1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 flipV="1">
              <a:off x="1308292" y="4249897"/>
              <a:ext cx="177282" cy="6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CD2FED2-EA35-544F-9BBF-406CEC74882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707135" y="3930920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93D0127-7F26-174B-96B6-DB92302CCBF6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2529857" y="4249897"/>
              <a:ext cx="185651" cy="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D79A4BE-F13F-9D4D-B73D-8492F835992A}"/>
              </a:ext>
            </a:extLst>
          </p:cNvPr>
          <p:cNvGrpSpPr/>
          <p:nvPr/>
        </p:nvGrpSpPr>
        <p:grpSpPr>
          <a:xfrm>
            <a:off x="9369395" y="5241223"/>
            <a:ext cx="1260648" cy="850605"/>
            <a:chOff x="1308292" y="3930921"/>
            <a:chExt cx="1530278" cy="6379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7A768A4-B0F3-184F-9B8C-1F25E3323A7F}"/>
                </a:ext>
              </a:extLst>
            </p:cNvPr>
            <p:cNvSpPr txBox="1"/>
            <p:nvPr/>
          </p:nvSpPr>
          <p:spPr>
            <a:xfrm>
              <a:off x="1572520" y="4107527"/>
              <a:ext cx="1001823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170">
                <a:buClr>
                  <a:srgbClr val="000000"/>
                </a:buClr>
                <a:defRPr/>
              </a:pPr>
              <a:r>
                <a: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delay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3EE0FDB-9A62-AA4A-B88E-2C9E7B2E88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8292" y="3930921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9169B25-F1D6-3740-9342-3204867BB57A}"/>
                </a:ext>
              </a:extLst>
            </p:cNvPr>
            <p:cNvCxnSpPr>
              <a:cxnSpLocks/>
              <a:endCxn id="55" idx="1"/>
            </p:cNvCxnSpPr>
            <p:nvPr/>
          </p:nvCxnSpPr>
          <p:spPr>
            <a:xfrm flipV="1">
              <a:off x="1308292" y="4249898"/>
              <a:ext cx="264228" cy="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57D44F6-B260-7149-9A69-C68E78A17C3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38567" y="3930921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10147C-D348-A549-9853-951C4EA21A30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>
              <a:off x="2574343" y="4249898"/>
              <a:ext cx="264222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8ABD91B1-93F2-1642-BFAC-8E84E1049266}"/>
              </a:ext>
            </a:extLst>
          </p:cNvPr>
          <p:cNvSpPr/>
          <p:nvPr/>
        </p:nvSpPr>
        <p:spPr>
          <a:xfrm>
            <a:off x="10630039" y="4687249"/>
            <a:ext cx="228600" cy="44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5733D9B-063D-304B-B439-723268D94E4D}"/>
              </a:ext>
            </a:extLst>
          </p:cNvPr>
          <p:cNvSpPr/>
          <p:nvPr/>
        </p:nvSpPr>
        <p:spPr>
          <a:xfrm>
            <a:off x="6375513" y="4342228"/>
            <a:ext cx="1284187" cy="813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BDD601A-016F-6346-88B8-0C28FC122C6A}"/>
              </a:ext>
            </a:extLst>
          </p:cNvPr>
          <p:cNvSpPr/>
          <p:nvPr/>
        </p:nvSpPr>
        <p:spPr>
          <a:xfrm>
            <a:off x="5096341" y="4342229"/>
            <a:ext cx="1284187" cy="8132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  <a:defRPr/>
            </a:pPr>
            <a:endParaRPr lang="en-US" sz="1867" kern="0">
              <a:solidFill>
                <a:srgbClr val="FFFFFF"/>
              </a:solidFill>
              <a:latin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357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C8A341F-4FFD-264A-B0CC-498069A48164}"/>
              </a:ext>
            </a:extLst>
          </p:cNvPr>
          <p:cNvSpPr/>
          <p:nvPr/>
        </p:nvSpPr>
        <p:spPr>
          <a:xfrm>
            <a:off x="6832553" y="3860974"/>
            <a:ext cx="1856944" cy="6515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27971-1BE8-9B48-BC8D-541AA40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are transmissions from two devices NOT independent?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75ABB-6346-7749-81B8-08462F13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Independence assumption is </a:t>
            </a:r>
            <a:r>
              <a:rPr lang="en-US" i="1" dirty="0"/>
              <a:t>false</a:t>
            </a:r>
            <a:r>
              <a:rPr lang="en-US" dirty="0"/>
              <a:t> for two BLE devices that have recently collided.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T</a:t>
            </a:r>
            <a:r>
              <a:rPr lang="en-US" baseline="-25000" dirty="0" err="1"/>
              <a:t>adv_interval</a:t>
            </a:r>
            <a:r>
              <a:rPr lang="en-US" dirty="0"/>
              <a:t> is identical, next transmissions with be close in time.</a:t>
            </a:r>
            <a:endParaRPr lang="en-US" baseline="-25000" dirty="0"/>
          </a:p>
          <a:p>
            <a:pPr lvl="1"/>
            <a:r>
              <a:rPr lang="en-US" dirty="0"/>
              <a:t>Collision is determined by difference of random delays.</a:t>
            </a:r>
          </a:p>
          <a:p>
            <a:pPr lvl="1"/>
            <a:r>
              <a:rPr lang="en-US" dirty="0"/>
              <a:t>Further repeat collisions have the same probability of occurrence.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9EF1B-06CF-094E-BDA1-64EDBC69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47</a:t>
            </a:fld>
            <a:endParaRPr lang="e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2AD50D-1D10-2346-9DBD-35FCD572D4D1}"/>
              </a:ext>
            </a:extLst>
          </p:cNvPr>
          <p:cNvCxnSpPr/>
          <p:nvPr/>
        </p:nvCxnSpPr>
        <p:spPr>
          <a:xfrm>
            <a:off x="1379279" y="5177433"/>
            <a:ext cx="101694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092F3B-5BA2-284E-9F81-A4D24397CD3A}"/>
              </a:ext>
            </a:extLst>
          </p:cNvPr>
          <p:cNvSpPr txBox="1"/>
          <p:nvPr/>
        </p:nvSpPr>
        <p:spPr>
          <a:xfrm>
            <a:off x="642089" y="4972249"/>
            <a:ext cx="1501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03AFA5-4228-B943-B84E-2D8A82CD76FA}"/>
              </a:ext>
            </a:extLst>
          </p:cNvPr>
          <p:cNvSpPr/>
          <p:nvPr/>
        </p:nvSpPr>
        <p:spPr>
          <a:xfrm>
            <a:off x="1767840" y="4697322"/>
            <a:ext cx="228600" cy="44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E0DB23-6428-A84B-A5B2-8C1022360568}"/>
              </a:ext>
            </a:extLst>
          </p:cNvPr>
          <p:cNvSpPr/>
          <p:nvPr/>
        </p:nvSpPr>
        <p:spPr>
          <a:xfrm>
            <a:off x="1767840" y="3966103"/>
            <a:ext cx="228600" cy="44131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01C3E7-05A3-3F4C-890A-467B2601E7F2}"/>
              </a:ext>
            </a:extLst>
          </p:cNvPr>
          <p:cNvSpPr/>
          <p:nvPr/>
        </p:nvSpPr>
        <p:spPr>
          <a:xfrm>
            <a:off x="7626764" y="4697322"/>
            <a:ext cx="228600" cy="441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44EF69-5FC9-2D41-8334-BC4A39BC9B4D}"/>
              </a:ext>
            </a:extLst>
          </p:cNvPr>
          <p:cNvGrpSpPr/>
          <p:nvPr/>
        </p:nvGrpSpPr>
        <p:grpSpPr>
          <a:xfrm>
            <a:off x="1744389" y="5241228"/>
            <a:ext cx="4379747" cy="850607"/>
            <a:chOff x="1308292" y="3930920"/>
            <a:chExt cx="1824023" cy="6379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00B114-801B-CA43-AD96-07B0F0AB4151}"/>
                </a:ext>
              </a:extLst>
            </p:cNvPr>
            <p:cNvSpPr txBox="1"/>
            <p:nvPr/>
          </p:nvSpPr>
          <p:spPr>
            <a:xfrm>
              <a:off x="1861693" y="4076773"/>
              <a:ext cx="62543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T</a:t>
              </a:r>
              <a:r>
                <a:rPr lang="en-US" sz="2400" baseline="-25000" dirty="0" err="1"/>
                <a:t>adv_interval</a:t>
              </a:r>
              <a:endParaRPr lang="en-US" sz="24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6D2D1AA-3262-384D-8C7C-8B112D6A2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8292" y="3930921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AFDD41-B840-B242-ACA3-0F5A74D5374F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1308292" y="4249898"/>
              <a:ext cx="553401" cy="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33247A4-8721-6646-BB5C-8C488CD1FFC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32312" y="3930920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7CF8334-5117-C64A-9AA8-C83B3AA6AE6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2487127" y="4249898"/>
              <a:ext cx="645184" cy="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CECE73-99D3-1747-BCBE-74B1DC7B2D86}"/>
              </a:ext>
            </a:extLst>
          </p:cNvPr>
          <p:cNvGrpSpPr/>
          <p:nvPr/>
        </p:nvGrpSpPr>
        <p:grpSpPr>
          <a:xfrm>
            <a:off x="6124129" y="5241226"/>
            <a:ext cx="1502636" cy="850607"/>
            <a:chOff x="1308292" y="3930920"/>
            <a:chExt cx="1824023" cy="6379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2C21C6-FC4A-624D-89A1-FD8A2A924C7C}"/>
                </a:ext>
              </a:extLst>
            </p:cNvPr>
            <p:cNvSpPr txBox="1"/>
            <p:nvPr/>
          </p:nvSpPr>
          <p:spPr>
            <a:xfrm>
              <a:off x="1600325" y="4076773"/>
              <a:ext cx="1182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delay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A0B84CC-46BC-8B42-959D-3BAD1E820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8292" y="3930921"/>
              <a:ext cx="2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A206DC-BADC-7E46-882A-2BF1793CF4CA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 flipV="1">
              <a:off x="1308292" y="4249898"/>
              <a:ext cx="292033" cy="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5565B2-5E02-4A41-9388-8A77C562899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32312" y="3930920"/>
              <a:ext cx="3" cy="6379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031DF7-422C-F246-8CA8-8697304E5646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2783321" y="4249898"/>
              <a:ext cx="348989" cy="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2E6CB15-5194-A542-820F-561FFF98FB3A}"/>
              </a:ext>
            </a:extLst>
          </p:cNvPr>
          <p:cNvSpPr/>
          <p:nvPr/>
        </p:nvSpPr>
        <p:spPr>
          <a:xfrm>
            <a:off x="6935003" y="3966103"/>
            <a:ext cx="228600" cy="441311"/>
          </a:xfrm>
          <a:prstGeom prst="rect">
            <a:avLst/>
          </a:prstGeom>
          <a:solidFill>
            <a:srgbClr val="00B9C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E52E8C-A53C-F14D-B81A-8F14A5F0BBDB}"/>
              </a:ext>
            </a:extLst>
          </p:cNvPr>
          <p:cNvSpPr/>
          <p:nvPr/>
        </p:nvSpPr>
        <p:spPr>
          <a:xfrm>
            <a:off x="7290864" y="3966103"/>
            <a:ext cx="228600" cy="441311"/>
          </a:xfrm>
          <a:prstGeom prst="rect">
            <a:avLst/>
          </a:prstGeom>
          <a:solidFill>
            <a:srgbClr val="00B9C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9537EF-5959-BD4A-A60E-B9F1BE6E8637}"/>
              </a:ext>
            </a:extLst>
          </p:cNvPr>
          <p:cNvSpPr/>
          <p:nvPr/>
        </p:nvSpPr>
        <p:spPr>
          <a:xfrm>
            <a:off x="7646725" y="3966103"/>
            <a:ext cx="228600" cy="441311"/>
          </a:xfrm>
          <a:prstGeom prst="rect">
            <a:avLst/>
          </a:prstGeom>
          <a:solidFill>
            <a:srgbClr val="00B9C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F0A803-1FCE-EA44-AD6D-AE09C4C1E6C2}"/>
              </a:ext>
            </a:extLst>
          </p:cNvPr>
          <p:cNvSpPr/>
          <p:nvPr/>
        </p:nvSpPr>
        <p:spPr>
          <a:xfrm>
            <a:off x="8002587" y="3966103"/>
            <a:ext cx="228600" cy="441311"/>
          </a:xfrm>
          <a:prstGeom prst="rect">
            <a:avLst/>
          </a:prstGeom>
          <a:solidFill>
            <a:srgbClr val="00B9C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DD3BCB-9C7A-4047-9CF8-5BB5A681C0BF}"/>
              </a:ext>
            </a:extLst>
          </p:cNvPr>
          <p:cNvSpPr/>
          <p:nvPr/>
        </p:nvSpPr>
        <p:spPr>
          <a:xfrm>
            <a:off x="8358284" y="3966103"/>
            <a:ext cx="228600" cy="441311"/>
          </a:xfrm>
          <a:prstGeom prst="rect">
            <a:avLst/>
          </a:prstGeom>
          <a:solidFill>
            <a:srgbClr val="00B9CD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C5F48D-FFF0-944A-8A14-51D09376E86F}"/>
              </a:ext>
            </a:extLst>
          </p:cNvPr>
          <p:cNvSpPr txBox="1"/>
          <p:nvPr/>
        </p:nvSpPr>
        <p:spPr>
          <a:xfrm>
            <a:off x="8816595" y="3438481"/>
            <a:ext cx="2988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 time period collisions could occur within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8984AB-D9C1-A048-A700-11567A20DB91}"/>
              </a:ext>
            </a:extLst>
          </p:cNvPr>
          <p:cNvCxnSpPr>
            <a:cxnSpLocks/>
          </p:cNvCxnSpPr>
          <p:nvPr/>
        </p:nvCxnSpPr>
        <p:spPr>
          <a:xfrm flipV="1">
            <a:off x="6832552" y="3464435"/>
            <a:ext cx="0" cy="377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83E862A-151D-554C-ABBD-3180F66630A6}"/>
              </a:ext>
            </a:extLst>
          </p:cNvPr>
          <p:cNvCxnSpPr>
            <a:cxnSpLocks/>
          </p:cNvCxnSpPr>
          <p:nvPr/>
        </p:nvCxnSpPr>
        <p:spPr>
          <a:xfrm>
            <a:off x="6832553" y="3653004"/>
            <a:ext cx="1856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BCEFB6-6874-D94C-8A6E-D3A027DC9F03}"/>
              </a:ext>
            </a:extLst>
          </p:cNvPr>
          <p:cNvCxnSpPr>
            <a:cxnSpLocks/>
          </p:cNvCxnSpPr>
          <p:nvPr/>
        </p:nvCxnSpPr>
        <p:spPr>
          <a:xfrm flipV="1">
            <a:off x="8689497" y="3483835"/>
            <a:ext cx="0" cy="377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849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7971-1BE8-9B48-BC8D-541AA40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probability of a repeat collision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B7C67EC5-6721-DF49-811D-9B261886B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51403" cy="5029200"/>
          </a:xfrm>
        </p:spPr>
        <p:txBody>
          <a:bodyPr/>
          <a:lstStyle/>
          <a:p>
            <a:r>
              <a:rPr lang="en-US" dirty="0"/>
              <a:t>Difference of two uniform random delays forms a triangular distribution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D2866CC2-3AAB-0D44-9C92-53B22D90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sz="1333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48</a:t>
            </a:fld>
            <a:endParaRPr lang="en" sz="1333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76CE48B-6039-0541-9143-0A7BD5241D61}"/>
              </a:ext>
            </a:extLst>
          </p:cNvPr>
          <p:cNvCxnSpPr>
            <a:cxnSpLocks/>
          </p:cNvCxnSpPr>
          <p:nvPr/>
        </p:nvCxnSpPr>
        <p:spPr>
          <a:xfrm>
            <a:off x="2926082" y="5499041"/>
            <a:ext cx="784977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143C7F-D22E-C14A-8D96-C9463E5DC0B5}"/>
              </a:ext>
            </a:extLst>
          </p:cNvPr>
          <p:cNvSpPr txBox="1"/>
          <p:nvPr/>
        </p:nvSpPr>
        <p:spPr>
          <a:xfrm>
            <a:off x="1295819" y="4988749"/>
            <a:ext cx="1910035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difference in transmission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48CF2-DA14-FF4D-BDF4-5FA0BC0F733F}"/>
              </a:ext>
            </a:extLst>
          </p:cNvPr>
          <p:cNvSpPr txBox="1"/>
          <p:nvPr/>
        </p:nvSpPr>
        <p:spPr>
          <a:xfrm>
            <a:off x="6084319" y="1596222"/>
            <a:ext cx="133438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  <a:defRPr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probability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84E378-8BFA-CC4A-849E-874DD60C51BD}"/>
              </a:ext>
            </a:extLst>
          </p:cNvPr>
          <p:cNvCxnSpPr>
            <a:cxnSpLocks/>
          </p:cNvCxnSpPr>
          <p:nvPr/>
        </p:nvCxnSpPr>
        <p:spPr>
          <a:xfrm flipV="1">
            <a:off x="3983504" y="2716356"/>
            <a:ext cx="2768009" cy="27648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0D436F-282B-3D4B-B27D-28149C385862}"/>
              </a:ext>
            </a:extLst>
          </p:cNvPr>
          <p:cNvCxnSpPr>
            <a:cxnSpLocks/>
          </p:cNvCxnSpPr>
          <p:nvPr/>
        </p:nvCxnSpPr>
        <p:spPr>
          <a:xfrm>
            <a:off x="6751513" y="2716356"/>
            <a:ext cx="2768009" cy="27648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31647A-9FD9-194A-9C5F-DCD18B4B2DD5}"/>
              </a:ext>
            </a:extLst>
          </p:cNvPr>
          <p:cNvGrpSpPr/>
          <p:nvPr/>
        </p:nvGrpSpPr>
        <p:grpSpPr>
          <a:xfrm>
            <a:off x="5537978" y="2757752"/>
            <a:ext cx="1213533" cy="2723440"/>
            <a:chOff x="3611876" y="2068314"/>
            <a:chExt cx="910150" cy="2042580"/>
          </a:xfrm>
        </p:grpSpPr>
        <p:sp>
          <p:nvSpPr>
            <p:cNvPr id="22" name="Right Triangle 21">
              <a:extLst>
                <a:ext uri="{FF2B5EF4-FFF2-40B4-BE49-F238E27FC236}">
                  <a16:creationId xmlns:a16="http://schemas.microsoft.com/office/drawing/2014/main" id="{A35A7C44-D721-A04A-A880-C99922352746}"/>
                </a:ext>
              </a:extLst>
            </p:cNvPr>
            <p:cNvSpPr/>
            <p:nvPr/>
          </p:nvSpPr>
          <p:spPr>
            <a:xfrm flipH="1">
              <a:off x="3611878" y="2068314"/>
              <a:ext cx="910148" cy="91491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  <a:defRPr/>
              </a:pPr>
              <a:endParaRPr lang="en-US" sz="1867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040ACE6-49A1-DF4D-8B84-DF3378A28DA4}"/>
                </a:ext>
              </a:extLst>
            </p:cNvPr>
            <p:cNvSpPr/>
            <p:nvPr/>
          </p:nvSpPr>
          <p:spPr>
            <a:xfrm>
              <a:off x="3611876" y="2983229"/>
              <a:ext cx="910149" cy="1127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  <a:defRPr/>
              </a:pPr>
              <a:endParaRPr lang="en-US" sz="1867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19CE52-66BE-D849-810D-A4C3118F9663}"/>
              </a:ext>
            </a:extLst>
          </p:cNvPr>
          <p:cNvGrpSpPr/>
          <p:nvPr/>
        </p:nvGrpSpPr>
        <p:grpSpPr>
          <a:xfrm flipH="1">
            <a:off x="6751509" y="2757752"/>
            <a:ext cx="1219792" cy="2723440"/>
            <a:chOff x="3611876" y="2068314"/>
            <a:chExt cx="910150" cy="2042580"/>
          </a:xfrm>
        </p:grpSpPr>
        <p:sp>
          <p:nvSpPr>
            <p:cNvPr id="26" name="Right Triangle 25">
              <a:extLst>
                <a:ext uri="{FF2B5EF4-FFF2-40B4-BE49-F238E27FC236}">
                  <a16:creationId xmlns:a16="http://schemas.microsoft.com/office/drawing/2014/main" id="{48B94C14-5B1D-EE43-B8F4-662A5EE0E3B2}"/>
                </a:ext>
              </a:extLst>
            </p:cNvPr>
            <p:cNvSpPr/>
            <p:nvPr/>
          </p:nvSpPr>
          <p:spPr>
            <a:xfrm flipH="1">
              <a:off x="3611878" y="2068314"/>
              <a:ext cx="910148" cy="91491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  <a:defRPr/>
              </a:pPr>
              <a:endParaRPr lang="en-US" sz="1867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16E2C0-D57A-4942-80BB-CE846C0450F0}"/>
                </a:ext>
              </a:extLst>
            </p:cNvPr>
            <p:cNvSpPr/>
            <p:nvPr/>
          </p:nvSpPr>
          <p:spPr>
            <a:xfrm>
              <a:off x="3611876" y="2983229"/>
              <a:ext cx="910149" cy="11276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170">
                <a:buClr>
                  <a:srgbClr val="000000"/>
                </a:buClr>
                <a:defRPr/>
              </a:pPr>
              <a:endParaRPr lang="en-US" sz="1867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7AC6E4-BBE3-2A4D-8B3B-1BDF9079FC52}"/>
              </a:ext>
            </a:extLst>
          </p:cNvPr>
          <p:cNvCxnSpPr>
            <a:cxnSpLocks/>
          </p:cNvCxnSpPr>
          <p:nvPr/>
        </p:nvCxnSpPr>
        <p:spPr>
          <a:xfrm flipV="1">
            <a:off x="6751512" y="2024439"/>
            <a:ext cx="0" cy="3474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2BBA5E-6FF8-A949-9573-E7F7D4A48493}"/>
              </a:ext>
            </a:extLst>
          </p:cNvPr>
          <p:cNvSpPr txBox="1"/>
          <p:nvPr/>
        </p:nvSpPr>
        <p:spPr>
          <a:xfrm>
            <a:off x="7003205" y="2371417"/>
            <a:ext cx="7466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r>
              <a:rPr lang="en-US" sz="1867" kern="0" baseline="-25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adv_0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76BE80-AA3B-D448-8028-270892F6873F}"/>
              </a:ext>
            </a:extLst>
          </p:cNvPr>
          <p:cNvCxnSpPr>
            <a:cxnSpLocks/>
          </p:cNvCxnSpPr>
          <p:nvPr/>
        </p:nvCxnSpPr>
        <p:spPr>
          <a:xfrm flipV="1">
            <a:off x="6754827" y="2145558"/>
            <a:ext cx="3" cy="850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19D100-2EE2-FA4D-9112-A74F0C76A18A}"/>
              </a:ext>
            </a:extLst>
          </p:cNvPr>
          <p:cNvCxnSpPr>
            <a:cxnSpLocks/>
          </p:cNvCxnSpPr>
          <p:nvPr/>
        </p:nvCxnSpPr>
        <p:spPr>
          <a:xfrm>
            <a:off x="6754832" y="2576603"/>
            <a:ext cx="2483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404614-7AC6-5745-A373-02EF1F0737C8}"/>
              </a:ext>
            </a:extLst>
          </p:cNvPr>
          <p:cNvCxnSpPr>
            <a:cxnSpLocks/>
          </p:cNvCxnSpPr>
          <p:nvPr/>
        </p:nvCxnSpPr>
        <p:spPr>
          <a:xfrm>
            <a:off x="7995852" y="2145558"/>
            <a:ext cx="0" cy="16996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14F83E-0DEE-C440-84AE-D197CB5CD22D}"/>
              </a:ext>
            </a:extLst>
          </p:cNvPr>
          <p:cNvCxnSpPr>
            <a:cxnSpLocks/>
          </p:cNvCxnSpPr>
          <p:nvPr/>
        </p:nvCxnSpPr>
        <p:spPr>
          <a:xfrm flipH="1">
            <a:off x="7744227" y="2576603"/>
            <a:ext cx="2516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4DE6454-2B7B-D04C-BBCF-4C16478BFB86}"/>
              </a:ext>
            </a:extLst>
          </p:cNvPr>
          <p:cNvSpPr txBox="1"/>
          <p:nvPr/>
        </p:nvSpPr>
        <p:spPr>
          <a:xfrm>
            <a:off x="5762189" y="2371417"/>
            <a:ext cx="7466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</a:t>
            </a:r>
            <a:r>
              <a:rPr lang="en-US" sz="1867" kern="0" baseline="-250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adv_1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4E68A3D-E52F-6A4E-9E25-AB1437F0662D}"/>
              </a:ext>
            </a:extLst>
          </p:cNvPr>
          <p:cNvCxnSpPr>
            <a:cxnSpLocks/>
          </p:cNvCxnSpPr>
          <p:nvPr/>
        </p:nvCxnSpPr>
        <p:spPr>
          <a:xfrm flipV="1">
            <a:off x="5513813" y="2145559"/>
            <a:ext cx="0" cy="1699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9DFCB93-8CF2-D74A-B198-7B5FBE272929}"/>
              </a:ext>
            </a:extLst>
          </p:cNvPr>
          <p:cNvCxnSpPr>
            <a:cxnSpLocks/>
          </p:cNvCxnSpPr>
          <p:nvPr/>
        </p:nvCxnSpPr>
        <p:spPr>
          <a:xfrm>
            <a:off x="5513816" y="2576603"/>
            <a:ext cx="2483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AF711B-541F-ED47-A4C2-647EB448E1EE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54833" y="2145558"/>
            <a:ext cx="3" cy="8506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E90C3B5-B389-AF45-8C29-41E466429CBD}"/>
              </a:ext>
            </a:extLst>
          </p:cNvPr>
          <p:cNvCxnSpPr>
            <a:cxnSpLocks/>
          </p:cNvCxnSpPr>
          <p:nvPr/>
        </p:nvCxnSpPr>
        <p:spPr>
          <a:xfrm flipH="1">
            <a:off x="6503211" y="2576603"/>
            <a:ext cx="2516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D553C9-3AB2-524E-8E44-DA247D7E8AB5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7361405" y="3002281"/>
            <a:ext cx="1859768" cy="9753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597634-5535-5945-8B19-A5D7B61B213F}"/>
              </a:ext>
            </a:extLst>
          </p:cNvPr>
          <p:cNvSpPr txBox="1"/>
          <p:nvPr/>
        </p:nvSpPr>
        <p:spPr>
          <a:xfrm>
            <a:off x="9221174" y="2628185"/>
            <a:ext cx="25107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Probability of Repeat 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089BFB5-1116-CD48-A74D-1989A7DF9D4E}"/>
                  </a:ext>
                </a:extLst>
              </p:cNvPr>
              <p:cNvSpPr txBox="1"/>
              <p:nvPr/>
            </p:nvSpPr>
            <p:spPr>
              <a:xfrm>
                <a:off x="8999451" y="5567701"/>
                <a:ext cx="1342100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𝑡</m:t>
                          </m:r>
                        </m:e>
                        <m:sub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𝑎𝑑𝑣</m:t>
                          </m:r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_</m:t>
                          </m:r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𝑑𝑒𝑙𝑎𝑦</m:t>
                          </m:r>
                        </m:sub>
                      </m:sSub>
                    </m:oMath>
                  </m:oMathPara>
                </a14:m>
                <a:endPara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089BFB5-1116-CD48-A74D-1989A7DF9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451" y="5567701"/>
                <a:ext cx="1342100" cy="401970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4A3462-000A-534D-90C4-B8DF1B17C5B4}"/>
                  </a:ext>
                </a:extLst>
              </p:cNvPr>
              <p:cNvSpPr txBox="1"/>
              <p:nvPr/>
            </p:nvSpPr>
            <p:spPr>
              <a:xfrm>
                <a:off x="3327194" y="5567701"/>
                <a:ext cx="1342100" cy="441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−</m:t>
                      </m:r>
                      <m:sSub>
                        <m:sSubPr>
                          <m:ctrlP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𝑡</m:t>
                          </m:r>
                        </m:e>
                        <m:sub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𝑎𝑑𝑣</m:t>
                          </m:r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_</m:t>
                          </m:r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𝑑𝑒𝑙𝑎𝑦</m:t>
                          </m:r>
                        </m:sub>
                      </m:sSub>
                    </m:oMath>
                  </m:oMathPara>
                </a14:m>
                <a:endPara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04A3462-000A-534D-90C4-B8DF1B17C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194" y="5567701"/>
                <a:ext cx="1342100" cy="441980"/>
              </a:xfrm>
              <a:prstGeom prst="rect">
                <a:avLst/>
              </a:prstGeom>
              <a:blipFill>
                <a:blip r:embed="rId3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583DEBC-5343-C643-B2E3-30982E7B0936}"/>
                  </a:ext>
                </a:extLst>
              </p:cNvPr>
              <p:cNvSpPr txBox="1"/>
              <p:nvPr/>
            </p:nvSpPr>
            <p:spPr>
              <a:xfrm>
                <a:off x="6135511" y="5567701"/>
                <a:ext cx="1342100" cy="42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0</m:t>
                      </m:r>
                    </m:oMath>
                  </m:oMathPara>
                </a14:m>
                <a:endPara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583DEBC-5343-C643-B2E3-30982E7B0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511" y="5567701"/>
                <a:ext cx="1342100" cy="420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D1A63FC-502B-4548-AE3F-0146D071B160}"/>
                  </a:ext>
                </a:extLst>
              </p:cNvPr>
              <p:cNvSpPr txBox="1"/>
              <p:nvPr/>
            </p:nvSpPr>
            <p:spPr>
              <a:xfrm>
                <a:off x="4849034" y="5576160"/>
                <a:ext cx="1342100" cy="428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rial"/>
                        </a:rPr>
                        <m:t>−</m:t>
                      </m:r>
                      <m:sSub>
                        <m:sSubPr>
                          <m:ctrlP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𝑡</m:t>
                          </m:r>
                        </m:e>
                        <m:sub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𝑎𝑑𝑣</m:t>
                          </m:r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_1</m:t>
                          </m:r>
                        </m:sub>
                      </m:sSub>
                    </m:oMath>
                  </m:oMathPara>
                </a14:m>
                <a:endPara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D1A63FC-502B-4548-AE3F-0146D071B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34" y="5576160"/>
                <a:ext cx="1342100" cy="4289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F0564F7-F0E4-464B-8897-9DB2D5EDF35E}"/>
                  </a:ext>
                </a:extLst>
              </p:cNvPr>
              <p:cNvSpPr txBox="1"/>
              <p:nvPr/>
            </p:nvSpPr>
            <p:spPr>
              <a:xfrm>
                <a:off x="7324799" y="5575863"/>
                <a:ext cx="1342100" cy="388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1219170">
                  <a:buClr>
                    <a:srgbClr val="000000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𝑡</m:t>
                          </m:r>
                        </m:e>
                        <m:sub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𝑎𝑑𝑣</m:t>
                          </m:r>
                          <m:r>
                            <a:rPr lang="en-US" sz="1867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_0</m:t>
                          </m:r>
                        </m:sub>
                      </m:sSub>
                    </m:oMath>
                  </m:oMathPara>
                </a14:m>
                <a:endParaRPr lang="en-US" sz="1867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F0564F7-F0E4-464B-8897-9DB2D5EDF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799" y="5575863"/>
                <a:ext cx="1342100" cy="3888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43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C82F-A346-2F4F-9C46-88DD280E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lesson: spend time on things that are important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2A26F-BD9F-704A-8100-9038E3544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764569" cy="5029200"/>
          </a:xfrm>
        </p:spPr>
        <p:txBody>
          <a:bodyPr>
            <a:normAutofit fontScale="92500"/>
          </a:bodyPr>
          <a:lstStyle/>
          <a:p>
            <a:pPr marL="152396" indent="0">
              <a:buNone/>
            </a:pPr>
            <a:r>
              <a:rPr lang="en-US" dirty="0"/>
              <a:t>How important was accounting for repeat collisions?</a:t>
            </a:r>
            <a:br>
              <a:rPr lang="en-US" dirty="0"/>
            </a:br>
            <a:endParaRPr lang="en-US" dirty="0"/>
          </a:p>
          <a:p>
            <a:pPr marL="152396" indent="0">
              <a:buNone/>
            </a:pPr>
            <a:r>
              <a:rPr lang="en-US" dirty="0"/>
              <a:t>Maximum error is about a 1% change in Data Reception Rate.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This is due to size of delay 10 ms compared to size of transmission ~300 µs.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17212-EE8F-D940-8576-5C2792540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4123F-1FA8-5943-B2B7-8187F61C0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164" y="4504448"/>
            <a:ext cx="73152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39A522-B247-E84C-8368-F0BFB175273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8625"/>
          <a:stretch/>
        </p:blipFill>
        <p:spPr>
          <a:xfrm>
            <a:off x="4527029" y="1536634"/>
            <a:ext cx="7160335" cy="3137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F2248-D987-3647-9BB0-AAA699543CFC}"/>
              </a:ext>
            </a:extLst>
          </p:cNvPr>
          <p:cNvSpPr txBox="1"/>
          <p:nvPr/>
        </p:nvSpPr>
        <p:spPr>
          <a:xfrm>
            <a:off x="8418096" y="1356967"/>
            <a:ext cx="2999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200 ms interval advertisements</a:t>
            </a:r>
          </a:p>
        </p:txBody>
      </p:sp>
    </p:spTree>
    <p:extLst>
      <p:ext uri="{BB962C8B-B14F-4D97-AF65-F5344CB8AC3E}">
        <p14:creationId xmlns:p14="http://schemas.microsoft.com/office/powerpoint/2010/main" val="42782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8FA0-3A8F-4AFF-89AD-9F2EE6B1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network topology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33ABB-34F6-4A51-B7BD-2CA00985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86AEA0-0C65-4BA8-B59B-E38CF44363FC}"/>
              </a:ext>
            </a:extLst>
          </p:cNvPr>
          <p:cNvSpPr/>
          <p:nvPr/>
        </p:nvSpPr>
        <p:spPr>
          <a:xfrm>
            <a:off x="5747646" y="516731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22D0DE-D14B-44C4-AC89-E68A005E98C8}"/>
              </a:ext>
            </a:extLst>
          </p:cNvPr>
          <p:cNvSpPr/>
          <p:nvPr/>
        </p:nvSpPr>
        <p:spPr>
          <a:xfrm>
            <a:off x="892342" y="3205183"/>
            <a:ext cx="1462088" cy="1462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F1D2E-8CA3-4C03-8731-EA7C042804D6}"/>
              </a:ext>
            </a:extLst>
          </p:cNvPr>
          <p:cNvSpPr/>
          <p:nvPr/>
        </p:nvSpPr>
        <p:spPr>
          <a:xfrm>
            <a:off x="2574371" y="516731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D3F173-5991-4FCF-BC3F-63DA485E592F}"/>
              </a:ext>
            </a:extLst>
          </p:cNvPr>
          <p:cNvSpPr/>
          <p:nvPr/>
        </p:nvSpPr>
        <p:spPr>
          <a:xfrm>
            <a:off x="10045682" y="489426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49D89C-0150-4C76-AFBE-32948BFB3A3D}"/>
              </a:ext>
            </a:extLst>
          </p:cNvPr>
          <p:cNvSpPr/>
          <p:nvPr/>
        </p:nvSpPr>
        <p:spPr>
          <a:xfrm>
            <a:off x="906154" y="1075134"/>
            <a:ext cx="1462088" cy="1462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FF1300-3DEF-43AB-B87E-D56EF21DE92F}"/>
              </a:ext>
            </a:extLst>
          </p:cNvPr>
          <p:cNvSpPr/>
          <p:nvPr/>
        </p:nvSpPr>
        <p:spPr>
          <a:xfrm>
            <a:off x="4104918" y="2122950"/>
            <a:ext cx="1462088" cy="14620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Central &amp; Scanner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108C15-AAFD-4E68-9088-B657D2427557}"/>
              </a:ext>
            </a:extLst>
          </p:cNvPr>
          <p:cNvSpPr/>
          <p:nvPr/>
        </p:nvSpPr>
        <p:spPr>
          <a:xfrm>
            <a:off x="7750644" y="2346318"/>
            <a:ext cx="1462088" cy="14620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Scanner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04CCBA1A-549B-4478-BE9B-A826043EC8DA}"/>
              </a:ext>
            </a:extLst>
          </p:cNvPr>
          <p:cNvSpPr/>
          <p:nvPr/>
        </p:nvSpPr>
        <p:spPr>
          <a:xfrm rot="1003240">
            <a:off x="2463204" y="1862365"/>
            <a:ext cx="1684421" cy="685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9A2CE49B-1EDE-455F-BECA-0482D5ED5268}"/>
              </a:ext>
            </a:extLst>
          </p:cNvPr>
          <p:cNvSpPr/>
          <p:nvPr/>
        </p:nvSpPr>
        <p:spPr>
          <a:xfrm rot="20560918">
            <a:off x="2354856" y="3015266"/>
            <a:ext cx="1684421" cy="685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9724F69-5473-47F5-8E33-C659A85A7B2A}"/>
              </a:ext>
            </a:extLst>
          </p:cNvPr>
          <p:cNvSpPr/>
          <p:nvPr/>
        </p:nvSpPr>
        <p:spPr>
          <a:xfrm rot="17665400">
            <a:off x="3196534" y="4054978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2FA9DC2-6FB4-41FA-A2D5-142DD37786DF}"/>
              </a:ext>
            </a:extLst>
          </p:cNvPr>
          <p:cNvSpPr/>
          <p:nvPr/>
        </p:nvSpPr>
        <p:spPr>
          <a:xfrm rot="14583970">
            <a:off x="4727081" y="4010853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5AB62B-8BEC-4FC2-AFCF-D45BD71DC31C}"/>
              </a:ext>
            </a:extLst>
          </p:cNvPr>
          <p:cNvSpPr/>
          <p:nvPr/>
        </p:nvSpPr>
        <p:spPr>
          <a:xfrm rot="18374189">
            <a:off x="6571805" y="4167007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9E4FC8E-F0C3-46D2-BAC6-09F46C5DDFF2}"/>
              </a:ext>
            </a:extLst>
          </p:cNvPr>
          <p:cNvSpPr/>
          <p:nvPr/>
        </p:nvSpPr>
        <p:spPr>
          <a:xfrm rot="13969085">
            <a:off x="8751654" y="3976641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</p:spTree>
    <p:extLst>
      <p:ext uri="{BB962C8B-B14F-4D97-AF65-F5344CB8AC3E}">
        <p14:creationId xmlns:p14="http://schemas.microsoft.com/office/powerpoint/2010/main" val="10498123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for modeling data transmissions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1618A-0717-458B-AD9C-2E9AEB6E11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Packet Reception Rate</a:t>
                </a:r>
              </a:p>
              <a:p>
                <a:pPr lvl="1"/>
                <a:r>
                  <a:rPr lang="en-US" dirty="0"/>
                  <a:t>Probability that at the transmitted packet does not have a collision with any of N transmitting devices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(1 −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𝑡𝑎𝑑𝑣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𝑖𝑛𝑡𝑒𝑟𝑣𝑎𝑙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𝑡𝑎𝑑𝑣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𝑑𝑒𝑙𝑎𝑦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Data Reception Rate</a:t>
                </a:r>
              </a:p>
              <a:p>
                <a:pPr lvl="1"/>
                <a:r>
                  <a:rPr lang="en-US" dirty="0"/>
                  <a:t>Probability that at least one of M redundant packets does not have a collision with any of N transmitting devices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2∗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𝑎𝑑𝑣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𝑎𝑑𝑣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𝑖𝑛𝑡𝑒𝑟𝑣𝑎𝑙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Ε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𝑡𝑎𝑑𝑣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 baseline="-25000">
                                            <a:latin typeface="Cambria Math" panose="02040503050406030204" pitchFamily="18" charset="0"/>
                                          </a:rPr>
                                          <m:t>𝑑𝑒𝑙𝑎𝑦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]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1618A-0717-458B-AD9C-2E9AEB6E1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415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Is the model valid?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idx="1"/>
          </p:nvPr>
        </p:nvSpPr>
        <p:spPr>
          <a:xfrm>
            <a:off x="607595" y="1143000"/>
            <a:ext cx="4239401" cy="502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52396" indent="0">
              <a:buSzPts val="1800"/>
              <a:buNone/>
            </a:pPr>
            <a:r>
              <a:rPr lang="en" dirty="0"/>
              <a:t>Empirical testing setup:</a:t>
            </a:r>
            <a:endParaRPr dirty="0"/>
          </a:p>
          <a:p>
            <a:pPr lvl="1">
              <a:buSzPts val="1400"/>
            </a:pPr>
            <a:r>
              <a:rPr lang="en" dirty="0"/>
              <a:t>50 devices</a:t>
            </a:r>
            <a:endParaRPr dirty="0"/>
          </a:p>
          <a:p>
            <a:pPr lvl="1">
              <a:buSzPts val="1400"/>
            </a:pPr>
            <a:r>
              <a:rPr lang="en" dirty="0"/>
              <a:t>1 meter from scanner</a:t>
            </a:r>
            <a:endParaRPr dirty="0"/>
          </a:p>
          <a:p>
            <a:pPr lvl="1">
              <a:buSzPts val="1400"/>
            </a:pPr>
            <a:r>
              <a:rPr lang="en" dirty="0"/>
              <a:t>5-10 cm apart</a:t>
            </a:r>
            <a:br>
              <a:rPr lang="en" dirty="0"/>
            </a:br>
            <a:endParaRPr dirty="0"/>
          </a:p>
          <a:p>
            <a:pPr marL="152396" indent="0">
              <a:buSzPts val="1800"/>
              <a:buNone/>
            </a:pPr>
            <a:r>
              <a:rPr lang="en" dirty="0"/>
              <a:t>Transmit monotonically increasing sequence numbers.</a:t>
            </a:r>
            <a:br>
              <a:rPr lang="en" dirty="0"/>
            </a:br>
            <a:endParaRPr dirty="0"/>
          </a:p>
          <a:p>
            <a:pPr marL="152396" indent="0">
              <a:buSzPts val="1800"/>
              <a:buNone/>
            </a:pPr>
            <a:r>
              <a:rPr lang="en" dirty="0"/>
              <a:t>Sweep number of devices and advertising intervals.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B9367E-475A-7146-9EA3-4BBDBCE5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51</a:t>
            </a:fld>
            <a:endParaRPr lang="en"/>
          </a:p>
        </p:txBody>
      </p:sp>
      <p:grpSp>
        <p:nvGrpSpPr>
          <p:cNvPr id="62" name="Google Shape;62;p14"/>
          <p:cNvGrpSpPr/>
          <p:nvPr/>
        </p:nvGrpSpPr>
        <p:grpSpPr>
          <a:xfrm>
            <a:off x="5086191" y="786035"/>
            <a:ext cx="6942020" cy="5202623"/>
            <a:chOff x="3913725" y="666825"/>
            <a:chExt cx="5575024" cy="4181276"/>
          </a:xfrm>
        </p:grpSpPr>
        <p:pic>
          <p:nvPicPr>
            <p:cNvPr id="63" name="Google Shape;63;p14"/>
            <p:cNvPicPr preferRelativeResize="0"/>
            <p:nvPr/>
          </p:nvPicPr>
          <p:blipFill>
            <a:blip r:embed="rId3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13725" y="666825"/>
              <a:ext cx="5575024" cy="41812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14"/>
            <p:cNvSpPr/>
            <p:nvPr/>
          </p:nvSpPr>
          <p:spPr>
            <a:xfrm>
              <a:off x="6593859" y="894434"/>
              <a:ext cx="480600" cy="2331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6435506" y="21844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5311556" y="19677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721131" y="209159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099756" y="216782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878406" y="21844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7237981" y="21844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7547556" y="216782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7878556" y="21348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8197631" y="20701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8578631" y="20173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191843" y="2487134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5016268" y="2301984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5394868" y="2387109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773468" y="2441909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6716468" y="2520084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7209381" y="2554209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7626143" y="2536734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8081718" y="2520084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8450018" y="2415709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8740518" y="2332159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255306" y="29012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4841681" y="265422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297281" y="27583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5715531" y="28369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6795081" y="29012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259406" y="29512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7735731" y="29512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8157181" y="29397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8578631" y="29012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8952481" y="285082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5806843" y="3158409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494768" y="29726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902918" y="30683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363943" y="31296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6299768" y="319649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6811743" y="327029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7237968" y="32967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7703943" y="33321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8169918" y="33321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8897693" y="327029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721131" y="37112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4206656" y="35441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706731" y="361082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5240131" y="36608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6273606" y="37112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854581" y="37465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497556" y="377792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157181" y="382797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8753231" y="3777921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9185831" y="3684246"/>
              <a:ext cx="174600" cy="167100"/>
            </a:xfrm>
            <a:prstGeom prst="ellipse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pic>
        <p:nvPicPr>
          <p:cNvPr id="115" name="Google Shape;115;p14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3468" y="786035"/>
            <a:ext cx="1366059" cy="1387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4115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C718-F744-B045-B407-7A4C21D7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The model is accurate across advertisement rates and deployment sizes.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196DF7D-F8FE-D541-B124-830D4343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40342" cy="5029200"/>
          </a:xfrm>
        </p:spPr>
        <p:txBody>
          <a:bodyPr>
            <a:normAutofit lnSpcReduction="10000"/>
          </a:bodyPr>
          <a:lstStyle/>
          <a:p>
            <a:pPr marL="152396" indent="0">
              <a:buNone/>
            </a:pPr>
            <a:r>
              <a:rPr lang="en-US" dirty="0"/>
              <a:t>Accuracy is fairly consistent across intervals.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The model consistently overestimates the measured PRR values.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The effect could be due to RF interference.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63CC1C-FACD-5B44-82A1-662A4E565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52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DB3909-D4E3-8243-AECD-8301AC9EB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200" y="1606864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444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A961-538E-7941-B4B4-06E74391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 accurately accounts for redundancy as well.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80AFED4-BC1D-8142-8F9E-ECAD3036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853605" cy="5029200"/>
          </a:xfrm>
        </p:spPr>
        <p:txBody>
          <a:bodyPr>
            <a:normAutofit lnSpcReduction="10000"/>
          </a:bodyPr>
          <a:lstStyle/>
          <a:p>
            <a:pPr marL="152396" indent="0">
              <a:buNone/>
            </a:pPr>
            <a:r>
              <a:rPr lang="en-US" dirty="0"/>
              <a:t>The same dataset can be used to measure the effect of redundancy by grouping sets of sequence numbers.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The model again slightly overestimates, but error reduces quickly as DRR approaches 100%.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C2D731-023C-4A46-BEE5-3D18DCB4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F93FA-A2D6-6B43-ADA7-63AEF1D03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200" y="1558551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302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questions can we answer with a collision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questions</a:t>
            </a:r>
          </a:p>
          <a:p>
            <a:pPr lvl="1"/>
            <a:r>
              <a:rPr lang="en-US" dirty="0"/>
              <a:t>What are the odds that a transmitted advertisement will be received?</a:t>
            </a:r>
          </a:p>
          <a:p>
            <a:pPr lvl="1"/>
            <a:r>
              <a:rPr lang="en-US" dirty="0"/>
              <a:t>If M redundant advertisements are sent instead, what are the odds that at least one are received?</a:t>
            </a:r>
          </a:p>
          <a:p>
            <a:pPr lvl="1"/>
            <a:r>
              <a:rPr lang="en-US" dirty="0"/>
              <a:t>How do these odds vary with number of devices, advertising interval, and packet size?</a:t>
            </a:r>
          </a:p>
          <a:p>
            <a:pPr lvl="1"/>
            <a:endParaRPr lang="en-US" dirty="0"/>
          </a:p>
          <a:p>
            <a:r>
              <a:rPr lang="en-US" dirty="0"/>
              <a:t>Additional questions</a:t>
            </a:r>
          </a:p>
          <a:p>
            <a:pPr lvl="1"/>
            <a:r>
              <a:rPr lang="en-US" dirty="0"/>
              <a:t>Can redundancy make advertisements reliable?</a:t>
            </a:r>
          </a:p>
          <a:p>
            <a:pPr lvl="1"/>
            <a:r>
              <a:rPr lang="en-US" dirty="0"/>
              <a:t>Is it better to transmit often for high redundancy or rarely for less congestion?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752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6B2CE-ABE1-4A4B-A69A-0E5BD939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results in high DRR even with many devices.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6800B-F714-844E-B099-FE6F62F7F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24563" cy="5029200"/>
          </a:xfrm>
        </p:spPr>
        <p:txBody>
          <a:bodyPr>
            <a:normAutofit lnSpcReduction="10000"/>
          </a:bodyPr>
          <a:lstStyle/>
          <a:p>
            <a:pPr marL="152396" indent="0">
              <a:buNone/>
            </a:pPr>
            <a:r>
              <a:rPr lang="en-US" dirty="0"/>
              <a:t>In this example, a sensor has new data once per second and sends it in 1-3 packets.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Even without redundancy, data reception rates never fall below 87% even with 200 devices in a deployment, assuming no interference.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2D4-C598-884E-B4BA-F616708B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sz="1333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55</a:t>
            </a:fld>
            <a:endParaRPr lang="en" sz="1333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CE72F-C079-104E-AEF8-0A0257E19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200" y="1536633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5494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FD51-CC16-EA4D-B78D-1F238DFC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is (normally) better than less congestion.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10840-1E9A-F343-9D87-15151EB3D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853605" cy="5029200"/>
          </a:xfrm>
        </p:spPr>
        <p:txBody>
          <a:bodyPr>
            <a:normAutofit fontScale="92500" lnSpcReduction="10000"/>
          </a:bodyPr>
          <a:lstStyle/>
          <a:p>
            <a:pPr marL="152396" indent="0">
              <a:buNone/>
            </a:pPr>
            <a:r>
              <a:rPr lang="en-US" dirty="0"/>
              <a:t>Design question:</a:t>
            </a:r>
          </a:p>
          <a:p>
            <a:r>
              <a:rPr lang="en-US" dirty="0"/>
              <a:t>Send more packets to gain from redundancy?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Send less packets to reduce congestion?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The answer changes, but only with many devices.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56849-BA0D-B646-B30E-9C1ABFD0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  <a:defRPr/>
            </a:pPr>
            <a:fld id="{00000000-1234-1234-1234-123412341234}" type="slidenum">
              <a:rPr lang="en" sz="1333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  <a:defRPr/>
              </a:pPr>
              <a:t>56</a:t>
            </a:fld>
            <a:endParaRPr lang="en" sz="1333"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ECD73-CC51-4546-A231-990A4CA6E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200" y="1536633"/>
            <a:ext cx="73152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67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Scanning</a:t>
            </a:r>
          </a:p>
          <a:p>
            <a:pPr lvl="1"/>
            <a:endParaRPr lang="en-US" b="1" dirty="0"/>
          </a:p>
          <a:p>
            <a:r>
              <a:rPr lang="en-US" dirty="0"/>
              <a:t>Communicating with advertisements</a:t>
            </a:r>
          </a:p>
          <a:p>
            <a:pPr lvl="1"/>
            <a:r>
              <a:rPr lang="en-US" dirty="0"/>
              <a:t>Advertisement Use Cases</a:t>
            </a:r>
          </a:p>
          <a:p>
            <a:pPr lvl="1"/>
            <a:r>
              <a:rPr lang="en-US" dirty="0"/>
              <a:t>Energy Use</a:t>
            </a:r>
          </a:p>
          <a:p>
            <a:pPr lvl="1"/>
            <a:r>
              <a:rPr lang="en-US" dirty="0"/>
              <a:t>Packet Collisions</a:t>
            </a:r>
          </a:p>
          <a:p>
            <a:pPr lvl="1"/>
            <a:r>
              <a:rPr lang="en-US" b="1" dirty="0"/>
              <a:t>Bonus: Scan Responses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790956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requests/responses seem intriguing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send most data in scan responses instead of advertisements?</a:t>
            </a:r>
          </a:p>
          <a:p>
            <a:pPr lvl="1"/>
            <a:r>
              <a:rPr lang="en-US" dirty="0"/>
              <a:t>Theoretically could reduce energy costs</a:t>
            </a:r>
          </a:p>
          <a:p>
            <a:pPr lvl="1"/>
            <a:endParaRPr lang="en-US" dirty="0"/>
          </a:p>
          <a:p>
            <a:r>
              <a:rPr lang="en-US" dirty="0"/>
              <a:t>Scan we use scan requests as a form of acknowledgement?</a:t>
            </a:r>
          </a:p>
          <a:p>
            <a:pPr lvl="1"/>
            <a:r>
              <a:rPr lang="en-US" dirty="0"/>
              <a:t>Could relieve need for redundant transmissions</a:t>
            </a:r>
          </a:p>
          <a:p>
            <a:pPr lvl="1"/>
            <a:endParaRPr lang="en-US" dirty="0"/>
          </a:p>
          <a:p>
            <a:r>
              <a:rPr lang="en-US" dirty="0"/>
              <a:t>Problem: scan requests/responses don’t work all that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889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16F-6539-48D7-8654-4F0D3638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Requests and Responses are broken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618A-0717-458B-AD9C-2E9AEB6E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Goal: provide a little extra advertisement data on demand</a:t>
            </a:r>
          </a:p>
          <a:p>
            <a:endParaRPr lang="en-US" dirty="0"/>
          </a:p>
          <a:p>
            <a:r>
              <a:rPr lang="en-US" dirty="0"/>
              <a:t>Problem: exponential </a:t>
            </a:r>
            <a:r>
              <a:rPr lang="en-US" dirty="0" err="1"/>
              <a:t>backoff</a:t>
            </a:r>
            <a:r>
              <a:rPr lang="en-US" dirty="0"/>
              <a:t> for lost messages</a:t>
            </a:r>
          </a:p>
          <a:p>
            <a:pPr lvl="1"/>
            <a:r>
              <a:rPr lang="en-US" dirty="0"/>
              <a:t>If there is a request without a response, scanners assume collision with another scanner and exponentially back off from requesting</a:t>
            </a:r>
          </a:p>
          <a:p>
            <a:pPr lvl="1"/>
            <a:r>
              <a:rPr lang="en-US" dirty="0"/>
              <a:t>But collisions are far more likely between a device and a scanner, which should not have back off</a:t>
            </a:r>
          </a:p>
          <a:p>
            <a:pPr lvl="1"/>
            <a:r>
              <a:rPr lang="en-US" dirty="0"/>
              <a:t>Result is that scan requests will occur far less frequently than expected</a:t>
            </a:r>
          </a:p>
          <a:p>
            <a:pPr lvl="1"/>
            <a:r>
              <a:rPr lang="en-US" dirty="0"/>
              <a:t>Instead, just send additional advertisements with different data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Kravets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Robin, Albert F. Harris III, and Roy Want. "Beacon trains: blazing a trail through dense BLE environments."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Eleventh ACM Workshop on Challenged Networks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2016.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0D94C-039D-44D1-8B53-9A1576B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BLE discovery mechanism</a:t>
            </a:r>
          </a:p>
          <a:p>
            <a:pPr lvl="1"/>
            <a:r>
              <a:rPr lang="en-US" dirty="0"/>
              <a:t>Make nearby devices aware of advertiser’s existence</a:t>
            </a:r>
          </a:p>
          <a:p>
            <a:pPr lvl="1"/>
            <a:r>
              <a:rPr lang="en-US" dirty="0"/>
              <a:t>Communicate some information from or about advertiser</a:t>
            </a:r>
          </a:p>
          <a:p>
            <a:pPr lvl="1"/>
            <a:r>
              <a:rPr lang="en-US" dirty="0"/>
              <a:t>Traditional purpose is to enable connections, but this is also useful for general communication</a:t>
            </a:r>
          </a:p>
          <a:p>
            <a:endParaRPr lang="en-US" dirty="0"/>
          </a:p>
          <a:p>
            <a:r>
              <a:rPr lang="en-US" dirty="0"/>
              <a:t>Advertisements</a:t>
            </a:r>
          </a:p>
          <a:p>
            <a:pPr lvl="1"/>
            <a:r>
              <a:rPr lang="en-US" dirty="0"/>
              <a:t>Periodic broadcast messages with data</a:t>
            </a:r>
          </a:p>
          <a:p>
            <a:r>
              <a:rPr lang="en-US" dirty="0"/>
              <a:t>Scan Requests/Responses</a:t>
            </a:r>
          </a:p>
          <a:p>
            <a:pPr lvl="1"/>
            <a:r>
              <a:rPr lang="en-US" dirty="0"/>
              <a:t>Scanner sends responses after getting a request</a:t>
            </a:r>
          </a:p>
          <a:p>
            <a:pPr lvl="2"/>
            <a:r>
              <a:rPr lang="en-US" dirty="0"/>
              <a:t>Only occurs when scanner is listening</a:t>
            </a:r>
          </a:p>
          <a:p>
            <a:pPr lvl="1"/>
            <a:r>
              <a:rPr lang="en-US" dirty="0"/>
              <a:t>Almost literally “bonus advertisement data”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752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BLE roles</a:t>
            </a:r>
          </a:p>
          <a:p>
            <a:pPr lvl="1"/>
            <a:r>
              <a:rPr lang="en-US" dirty="0"/>
              <a:t>Advertising</a:t>
            </a:r>
          </a:p>
          <a:p>
            <a:pPr lvl="1"/>
            <a:r>
              <a:rPr lang="en-US" dirty="0"/>
              <a:t>Scanning</a:t>
            </a:r>
          </a:p>
          <a:p>
            <a:pPr lvl="1"/>
            <a:endParaRPr lang="en-US" b="1" dirty="0"/>
          </a:p>
          <a:p>
            <a:r>
              <a:rPr lang="en-US" dirty="0"/>
              <a:t>Communicating with advertisements</a:t>
            </a:r>
          </a:p>
          <a:p>
            <a:pPr lvl="1"/>
            <a:r>
              <a:rPr lang="en-US" dirty="0"/>
              <a:t>Advertisement Use Cases</a:t>
            </a:r>
          </a:p>
          <a:p>
            <a:pPr lvl="1"/>
            <a:r>
              <a:rPr lang="en-US" dirty="0"/>
              <a:t>Energy Use</a:t>
            </a:r>
          </a:p>
          <a:p>
            <a:pPr lvl="1"/>
            <a:r>
              <a:rPr lang="en-US" dirty="0"/>
              <a:t>Packet Collisions</a:t>
            </a:r>
          </a:p>
          <a:p>
            <a:pPr lvl="1"/>
            <a:r>
              <a:rPr lang="en-US" dirty="0"/>
              <a:t>Bonus: Scan Responses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902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BA3D-E110-40B6-91D3-4EB3BCBA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Advertising packet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DCBA7-670F-409F-AD56-DE25D846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AFCF1-CCB0-485C-861B-944BA8FD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52" y="1143000"/>
            <a:ext cx="9227383" cy="202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FC0947-07E4-4B8E-8F46-C160B809C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752" y="3169825"/>
            <a:ext cx="6435248" cy="16621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794C69-03C9-4C8D-BFA9-610691BD3794}"/>
              </a:ext>
            </a:extLst>
          </p:cNvPr>
          <p:cNvCxnSpPr/>
          <p:nvPr/>
        </p:nvCxnSpPr>
        <p:spPr>
          <a:xfrm flipV="1">
            <a:off x="4367463" y="2598821"/>
            <a:ext cx="16002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4ED91E-A5BD-415E-B971-84D8050F5660}"/>
              </a:ext>
            </a:extLst>
          </p:cNvPr>
          <p:cNvCxnSpPr>
            <a:cxnSpLocks/>
          </p:cNvCxnSpPr>
          <p:nvPr/>
        </p:nvCxnSpPr>
        <p:spPr>
          <a:xfrm flipH="1" flipV="1">
            <a:off x="8638674" y="2598821"/>
            <a:ext cx="1856874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85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0F25-3798-49BD-AE06-34EBEBE9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advertising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F761-0037-4EAE-B76B-D9634B52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853" y="1143000"/>
            <a:ext cx="4397542" cy="50292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ADV_IND</a:t>
            </a:r>
          </a:p>
          <a:p>
            <a:pPr lvl="1"/>
            <a:r>
              <a:rPr lang="en-US" sz="1800" dirty="0"/>
              <a:t>Advertisement</a:t>
            </a:r>
          </a:p>
          <a:p>
            <a:pPr lvl="1"/>
            <a:r>
              <a:rPr lang="en-US" sz="1800" dirty="0"/>
              <a:t>Allows connections and scan requests</a:t>
            </a:r>
          </a:p>
          <a:p>
            <a:r>
              <a:rPr lang="en-US" sz="2000" dirty="0"/>
              <a:t>ADV_NONCONN_IND</a:t>
            </a:r>
          </a:p>
          <a:p>
            <a:pPr lvl="1"/>
            <a:r>
              <a:rPr lang="en-US" sz="1800" dirty="0"/>
              <a:t>Advertisement</a:t>
            </a:r>
          </a:p>
          <a:p>
            <a:pPr lvl="1"/>
            <a:r>
              <a:rPr lang="en-US" sz="1800" dirty="0"/>
              <a:t>No connections or scan requests</a:t>
            </a:r>
          </a:p>
          <a:p>
            <a:r>
              <a:rPr lang="en-US" sz="2000" dirty="0"/>
              <a:t>ADV_SCAN_IND</a:t>
            </a:r>
          </a:p>
          <a:p>
            <a:pPr lvl="1"/>
            <a:r>
              <a:rPr lang="en-US" sz="1800" dirty="0"/>
              <a:t>Advertisement</a:t>
            </a:r>
          </a:p>
          <a:p>
            <a:pPr lvl="1"/>
            <a:r>
              <a:rPr lang="en-US" sz="1800" dirty="0"/>
              <a:t>No connections but allows scan requests</a:t>
            </a:r>
          </a:p>
          <a:p>
            <a:r>
              <a:rPr lang="en-US" sz="2200" dirty="0"/>
              <a:t>SCAN_REQ</a:t>
            </a:r>
          </a:p>
          <a:p>
            <a:pPr lvl="1"/>
            <a:r>
              <a:rPr lang="en-US" sz="1800" dirty="0"/>
              <a:t>Scan request</a:t>
            </a:r>
          </a:p>
          <a:p>
            <a:r>
              <a:rPr lang="en-US" sz="2200" dirty="0"/>
              <a:t>SCAN_RSP</a:t>
            </a:r>
          </a:p>
          <a:p>
            <a:pPr lvl="1"/>
            <a:r>
              <a:rPr lang="en-US" sz="1800" dirty="0"/>
              <a:t>Scan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AF9F5-A072-4EA7-BA38-1002244F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06D79-0B02-4562-B9BD-24DB6E448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6289426" cy="1407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0CE149-6A47-41E1-8DEC-360C10773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70" y="2779295"/>
            <a:ext cx="4664262" cy="329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3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1B1A-09DB-4545-BF29-C97161BF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Advertisement payloads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8A144-746D-40B0-A9CA-A234A7ACB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AdvA</a:t>
            </a:r>
            <a:r>
              <a:rPr lang="en-US" dirty="0"/>
              <a:t> – address of the advertiser</a:t>
            </a:r>
          </a:p>
          <a:p>
            <a:pPr lvl="1"/>
            <a:r>
              <a:rPr lang="en-US" dirty="0" err="1"/>
              <a:t>TxAdd</a:t>
            </a:r>
            <a:r>
              <a:rPr lang="en-US" dirty="0"/>
              <a:t> bit from header specifies if this is a “public” or “random” address</a:t>
            </a:r>
          </a:p>
          <a:p>
            <a:pPr lvl="1"/>
            <a:endParaRPr lang="en-US" dirty="0"/>
          </a:p>
          <a:p>
            <a:r>
              <a:rPr lang="en-US" dirty="0"/>
              <a:t>Remaining up to 31 bytes are available for use</a:t>
            </a:r>
          </a:p>
          <a:p>
            <a:endParaRPr lang="en-US" dirty="0"/>
          </a:p>
          <a:p>
            <a:r>
              <a:rPr lang="en-US" dirty="0"/>
              <a:t>Putting it all together, up to 47 bytes total: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C9259-6EF9-4C2B-B1CA-F229A5D5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D162F7-A2DF-4099-9A3A-4EE3F811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28600"/>
            <a:ext cx="3497179" cy="126154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192DCA-346C-4F38-84B7-8C794C79EC32}"/>
              </a:ext>
            </a:extLst>
          </p:cNvPr>
          <p:cNvGraphicFramePr>
            <a:graphicFrameLocks noGrp="1"/>
          </p:cNvGraphicFramePr>
          <p:nvPr/>
        </p:nvGraphicFramePr>
        <p:xfrm>
          <a:off x="635303" y="4934913"/>
          <a:ext cx="10945091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64">
                  <a:extLst>
                    <a:ext uri="{9D8B030D-6E8A-4147-A177-3AD203B41FA5}">
                      <a16:colId xmlns:a16="http://schemas.microsoft.com/office/drawing/2014/main" val="73859673"/>
                    </a:ext>
                  </a:extLst>
                </a:gridCol>
                <a:gridCol w="1648691">
                  <a:extLst>
                    <a:ext uri="{9D8B030D-6E8A-4147-A177-3AD203B41FA5}">
                      <a16:colId xmlns:a16="http://schemas.microsoft.com/office/drawing/2014/main" val="1643382095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2399689160"/>
                    </a:ext>
                  </a:extLst>
                </a:gridCol>
                <a:gridCol w="1967346">
                  <a:extLst>
                    <a:ext uri="{9D8B030D-6E8A-4147-A177-3AD203B41FA5}">
                      <a16:colId xmlns:a16="http://schemas.microsoft.com/office/drawing/2014/main" val="2360431165"/>
                    </a:ext>
                  </a:extLst>
                </a:gridCol>
                <a:gridCol w="4142509">
                  <a:extLst>
                    <a:ext uri="{9D8B030D-6E8A-4147-A177-3AD203B41FA5}">
                      <a16:colId xmlns:a16="http://schemas.microsoft.com/office/drawing/2014/main" val="310361505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278658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Preamble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Byte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 Address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2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Header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Advertiser Address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Advertiser Data (Payload)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0-31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CRC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dkUpDiag">
                      <a:fgClr>
                        <a:schemeClr val="bg2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0299497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CE6449A-6AC1-49E5-9F09-BE620C0B631A}"/>
              </a:ext>
            </a:extLst>
          </p:cNvPr>
          <p:cNvSpPr txBox="1"/>
          <p:nvPr/>
        </p:nvSpPr>
        <p:spPr>
          <a:xfrm>
            <a:off x="635303" y="4437060"/>
            <a:ext cx="1890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BLE Packet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7509FD-AA79-4E33-987E-FCB2F625C5A0}"/>
              </a:ext>
            </a:extLst>
          </p:cNvPr>
          <p:cNvCxnSpPr/>
          <p:nvPr/>
        </p:nvCxnSpPr>
        <p:spPr>
          <a:xfrm flipV="1">
            <a:off x="3390421" y="4514004"/>
            <a:ext cx="0" cy="369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D58C41-0908-4CF2-9AF1-B30DE944309C}"/>
              </a:ext>
            </a:extLst>
          </p:cNvPr>
          <p:cNvCxnSpPr/>
          <p:nvPr/>
        </p:nvCxnSpPr>
        <p:spPr>
          <a:xfrm flipV="1">
            <a:off x="10495557" y="4514004"/>
            <a:ext cx="0" cy="3693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D2F2E11-00EA-48BB-AF6B-34F8EFA00782}"/>
              </a:ext>
            </a:extLst>
          </p:cNvPr>
          <p:cNvSpPr txBox="1"/>
          <p:nvPr/>
        </p:nvSpPr>
        <p:spPr>
          <a:xfrm>
            <a:off x="6041690" y="4514004"/>
            <a:ext cx="180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Advertising PDU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F76EC-A113-4F00-9A0C-425BAC04733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390421" y="4698670"/>
            <a:ext cx="26512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99D5B9-C2DB-4E26-BB20-7CF6974BE91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844288" y="4698670"/>
            <a:ext cx="26512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91624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2849</TotalTime>
  <Words>3311</Words>
  <Application>Microsoft Office PowerPoint</Application>
  <PresentationFormat>Widescreen</PresentationFormat>
  <Paragraphs>579</Paragraphs>
  <Slides>60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Cambria Math</vt:lpstr>
      <vt:lpstr>Courier New</vt:lpstr>
      <vt:lpstr>Helvetica</vt:lpstr>
      <vt:lpstr>System Font Regular</vt:lpstr>
      <vt:lpstr>Tahoma</vt:lpstr>
      <vt:lpstr>Wingdings</vt:lpstr>
      <vt:lpstr>Class Slides</vt:lpstr>
      <vt:lpstr>Lecture 04 BLE Advertisement Deep Dive</vt:lpstr>
      <vt:lpstr>Announcements</vt:lpstr>
      <vt:lpstr>Today’s Goals</vt:lpstr>
      <vt:lpstr>Outline</vt:lpstr>
      <vt:lpstr>BLE network topology</vt:lpstr>
      <vt:lpstr>Advertising</vt:lpstr>
      <vt:lpstr>Advertising packet layering</vt:lpstr>
      <vt:lpstr>BLE advertising header</vt:lpstr>
      <vt:lpstr>Advertisement payloads</vt:lpstr>
      <vt:lpstr>Scan Requests and Responses</vt:lpstr>
      <vt:lpstr>Advertising timing</vt:lpstr>
      <vt:lpstr>Advertising timing</vt:lpstr>
      <vt:lpstr>Advertising event</vt:lpstr>
      <vt:lpstr>Preserving energy in communication</vt:lpstr>
      <vt:lpstr>Payload of an advertisement</vt:lpstr>
      <vt:lpstr>TLV Format</vt:lpstr>
      <vt:lpstr>Payload types</vt:lpstr>
      <vt:lpstr>Outline</vt:lpstr>
      <vt:lpstr>Scanning Pattern</vt:lpstr>
      <vt:lpstr>Scanning Pattern</vt:lpstr>
      <vt:lpstr>A warning about scanning expectations</vt:lpstr>
      <vt:lpstr>Break + Putting it all together</vt:lpstr>
      <vt:lpstr>Outline</vt:lpstr>
      <vt:lpstr>Advertisements are already being used for communication.</vt:lpstr>
      <vt:lpstr>Beacons</vt:lpstr>
      <vt:lpstr>Tracking</vt:lpstr>
      <vt:lpstr>Problem with RSSI-based distance – not accurate</vt:lpstr>
      <vt:lpstr>Local communication: Apple Continuity</vt:lpstr>
      <vt:lpstr>Local Communication: Exposure Notifications</vt:lpstr>
      <vt:lpstr>Sensor deployments</vt:lpstr>
      <vt:lpstr>Outline</vt:lpstr>
      <vt:lpstr>Paper: power measurements of BLE advertisements</vt:lpstr>
      <vt:lpstr>Energy model for BLE advertisements</vt:lpstr>
      <vt:lpstr>Measurements of Power Use</vt:lpstr>
      <vt:lpstr>How much energy does it cost to send data over advertisements?</vt:lpstr>
      <vt:lpstr>Outline</vt:lpstr>
      <vt:lpstr>Questions about network capability</vt:lpstr>
      <vt:lpstr>BLE advertisements are periodic, broadcast transmissions.</vt:lpstr>
      <vt:lpstr>What causes transmissions not to be received?</vt:lpstr>
      <vt:lpstr>What is the probability of a packet collision?</vt:lpstr>
      <vt:lpstr>What is the probability of a packet collision?</vt:lpstr>
      <vt:lpstr>What is the probability of a packet collision?</vt:lpstr>
      <vt:lpstr>Break + Determine Probability of Multiple Failures</vt:lpstr>
      <vt:lpstr>Break + Determine Probability of Multiple Failures</vt:lpstr>
      <vt:lpstr>How do we determine reception rate?</vt:lpstr>
      <vt:lpstr>When are transmissions from two devices independent?</vt:lpstr>
      <vt:lpstr>When are transmissions from two devices NOT independent?</vt:lpstr>
      <vt:lpstr>Calculating probability of a repeat collision</vt:lpstr>
      <vt:lpstr>Important lesson: spend time on things that are important</vt:lpstr>
      <vt:lpstr>Equations for modeling data transmissions</vt:lpstr>
      <vt:lpstr>Is the model valid?</vt:lpstr>
      <vt:lpstr>The model is accurate across advertisement rates and deployment sizes.</vt:lpstr>
      <vt:lpstr>The model accurately accounts for redundancy as well.</vt:lpstr>
      <vt:lpstr>What questions can we answer with a collision model?</vt:lpstr>
      <vt:lpstr>Redundancy results in high DRR even with many devices.</vt:lpstr>
      <vt:lpstr>Redundancy is (normally) better than less congestion.</vt:lpstr>
      <vt:lpstr>Outline</vt:lpstr>
      <vt:lpstr>Scan requests/responses seem intriguing</vt:lpstr>
      <vt:lpstr>Scan Requests and Responses are broken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 BLE Advertisement Investigations</dc:title>
  <dc:creator>Branden Ghena</dc:creator>
  <cp:lastModifiedBy>Branden Ghena</cp:lastModifiedBy>
  <cp:revision>39</cp:revision>
  <dcterms:created xsi:type="dcterms:W3CDTF">2021-01-20T17:49:48Z</dcterms:created>
  <dcterms:modified xsi:type="dcterms:W3CDTF">2022-04-12T20:15:23Z</dcterms:modified>
</cp:coreProperties>
</file>