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7"/>
  </p:notesMasterIdLst>
  <p:sldIdLst>
    <p:sldId id="256" r:id="rId2"/>
    <p:sldId id="2279" r:id="rId3"/>
    <p:sldId id="264" r:id="rId4"/>
    <p:sldId id="411" r:id="rId5"/>
    <p:sldId id="348" r:id="rId6"/>
    <p:sldId id="387" r:id="rId7"/>
    <p:sldId id="404" r:id="rId8"/>
    <p:sldId id="406" r:id="rId9"/>
    <p:sldId id="405" r:id="rId10"/>
    <p:sldId id="383" r:id="rId11"/>
    <p:sldId id="384" r:id="rId12"/>
    <p:sldId id="544" r:id="rId13"/>
    <p:sldId id="386" r:id="rId14"/>
    <p:sldId id="539" r:id="rId15"/>
    <p:sldId id="393" r:id="rId16"/>
    <p:sldId id="388" r:id="rId17"/>
    <p:sldId id="2276" r:id="rId18"/>
    <p:sldId id="2277" r:id="rId19"/>
    <p:sldId id="2275" r:id="rId20"/>
    <p:sldId id="2278" r:id="rId21"/>
    <p:sldId id="389" r:id="rId22"/>
    <p:sldId id="390" r:id="rId23"/>
    <p:sldId id="394" r:id="rId24"/>
    <p:sldId id="401" r:id="rId25"/>
    <p:sldId id="540" r:id="rId26"/>
    <p:sldId id="410" r:id="rId27"/>
    <p:sldId id="399" r:id="rId28"/>
    <p:sldId id="409" r:id="rId29"/>
    <p:sldId id="408" r:id="rId30"/>
    <p:sldId id="528" r:id="rId31"/>
    <p:sldId id="412" r:id="rId32"/>
    <p:sldId id="419" r:id="rId33"/>
    <p:sldId id="533" r:id="rId34"/>
    <p:sldId id="536" r:id="rId35"/>
    <p:sldId id="534" r:id="rId36"/>
    <p:sldId id="537" r:id="rId37"/>
    <p:sldId id="535" r:id="rId38"/>
    <p:sldId id="413" r:id="rId39"/>
    <p:sldId id="529" r:id="rId40"/>
    <p:sldId id="530" r:id="rId41"/>
    <p:sldId id="2280" r:id="rId42"/>
    <p:sldId id="2281" r:id="rId43"/>
    <p:sldId id="541" r:id="rId44"/>
    <p:sldId id="395" r:id="rId45"/>
    <p:sldId id="403" r:id="rId46"/>
    <p:sldId id="396" r:id="rId47"/>
    <p:sldId id="397" r:id="rId48"/>
    <p:sldId id="414" r:id="rId49"/>
    <p:sldId id="398" r:id="rId50"/>
    <p:sldId id="415" r:id="rId51"/>
    <p:sldId id="417" r:id="rId52"/>
    <p:sldId id="538" r:id="rId53"/>
    <p:sldId id="416" r:id="rId54"/>
    <p:sldId id="543" r:id="rId55"/>
    <p:sldId id="54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79"/>
            <p14:sldId id="264"/>
            <p14:sldId id="411"/>
          </p14:sldIdLst>
        </p14:section>
        <p14:section name="802.15.4 Overview" id="{B55B8E8C-5EAB-4A1E-A4E9-AE5E896E46FA}">
          <p14:sldIdLst>
            <p14:sldId id="348"/>
            <p14:sldId id="387"/>
            <p14:sldId id="404"/>
            <p14:sldId id="406"/>
            <p14:sldId id="405"/>
            <p14:sldId id="383"/>
            <p14:sldId id="384"/>
            <p14:sldId id="544"/>
            <p14:sldId id="386"/>
          </p14:sldIdLst>
        </p14:section>
        <p14:section name="802.15.4 Physical Layer" id="{30C11908-F904-4873-AFDF-6F5F45B9B903}">
          <p14:sldIdLst>
            <p14:sldId id="539"/>
            <p14:sldId id="393"/>
            <p14:sldId id="388"/>
            <p14:sldId id="2276"/>
            <p14:sldId id="2277"/>
            <p14:sldId id="2275"/>
            <p14:sldId id="2278"/>
            <p14:sldId id="389"/>
            <p14:sldId id="390"/>
            <p14:sldId id="394"/>
            <p14:sldId id="401"/>
          </p14:sldIdLst>
        </p14:section>
        <p14:section name="802.15.4 Link Layer" id="{04603E3C-1E24-4B3F-B3CE-3D581D1A1F49}">
          <p14:sldIdLst>
            <p14:sldId id="540"/>
            <p14:sldId id="410"/>
            <p14:sldId id="399"/>
            <p14:sldId id="409"/>
            <p14:sldId id="408"/>
            <p14:sldId id="528"/>
            <p14:sldId id="412"/>
            <p14:sldId id="419"/>
            <p14:sldId id="533"/>
            <p14:sldId id="536"/>
            <p14:sldId id="534"/>
            <p14:sldId id="537"/>
            <p14:sldId id="535"/>
            <p14:sldId id="413"/>
            <p14:sldId id="529"/>
            <p14:sldId id="530"/>
            <p14:sldId id="2280"/>
            <p14:sldId id="2281"/>
          </p14:sldIdLst>
        </p14:section>
        <p14:section name="802.15.4 Packets" id="{3EB7520B-C33F-483B-ADB7-363A0111B331}">
          <p14:sldIdLst>
            <p14:sldId id="541"/>
            <p14:sldId id="395"/>
            <p14:sldId id="403"/>
            <p14:sldId id="396"/>
            <p14:sldId id="397"/>
            <p14:sldId id="414"/>
            <p14:sldId id="398"/>
            <p14:sldId id="415"/>
            <p14:sldId id="417"/>
            <p14:sldId id="538"/>
            <p14:sldId id="416"/>
            <p14:sldId id="543"/>
          </p14:sldIdLst>
        </p14:section>
        <p14:section name="Wrapup" id="{29A7F866-9DA9-446B-8359-CE426CB89C7A}">
          <p14:sldIdLst>
            <p14:sldId id="5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www.dsprelated.com</a:t>
            </a:r>
            <a:r>
              <a:rPr lang="en-US" dirty="0"/>
              <a:t>/</a:t>
            </a:r>
            <a:r>
              <a:rPr lang="en-US" dirty="0" err="1"/>
              <a:t>showarticle</a:t>
            </a:r>
            <a:r>
              <a:rPr lang="en-US" dirty="0"/>
              <a:t>/1016.php – For reconvincing myself that yes, it really does boil down to MSK (a subset of FSK) on the air, which is insane.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/pdf/1611.03482.pdf – Also this for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www.dsprelated.com</a:t>
            </a:r>
            <a:r>
              <a:rPr lang="en-US" dirty="0"/>
              <a:t>/</a:t>
            </a:r>
            <a:r>
              <a:rPr lang="en-US" dirty="0" err="1"/>
              <a:t>showarticle</a:t>
            </a:r>
            <a:r>
              <a:rPr lang="en-US" dirty="0"/>
              <a:t>/1016.php – For reconvincing myself that yes, it really does boil down to MSK (a subset of FSK) on the air, which is insane.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/pdf/1611.03482.pdf – Also this for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ee802.org/15/pub/TG4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rcuitcellar.com/research-design-hub/dsss-in-a-nutshell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ges.uncc.edu/~jmconrad/ECGR6090-2004-01/notes/TG4%20Comm%20Paper.pdf" TargetMode="External"/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ople.eecs.berkeley.edu/~prabal/teaching/cs294-11-f05/slides/day21.pdf" TargetMode="External"/><Relationship Id="rId4" Type="http://schemas.openxmlformats.org/officeDocument/2006/relationships/hyperlink" Target="https://www.nxp.com/docs/en/user-guide/JN-UG-3024.pdf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png"/><Relationship Id="rId4" Type="http://schemas.openxmlformats.org/officeDocument/2006/relationships/image" Target="../media/image2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802.15.4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FE708-03CC-4767-B369-EFB14CF7A1BD}"/>
              </a:ext>
            </a:extLst>
          </p:cNvPr>
          <p:cNvSpPr txBox="1"/>
          <p:nvPr/>
        </p:nvSpPr>
        <p:spPr>
          <a:xfrm>
            <a:off x="8718997" y="5527563"/>
            <a:ext cx="28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 Pat </a:t>
            </a:r>
            <a:r>
              <a:rPr lang="en-US" dirty="0" err="1"/>
              <a:t>Pannuto</a:t>
            </a:r>
            <a:r>
              <a:rPr lang="en-US" dirty="0"/>
              <a:t> (UCSD)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39105" cy="5029200"/>
          </a:xfrm>
        </p:spPr>
        <p:txBody>
          <a:bodyPr/>
          <a:lstStyle/>
          <a:p>
            <a:r>
              <a:rPr lang="en-US" dirty="0"/>
              <a:t>Network standards for variable-sized packets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WPANs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b="1" dirty="0"/>
              <a:t>not</a:t>
            </a:r>
            <a:r>
              <a:rPr lang="en-US" dirty="0"/>
              <a:t> networks that send periodic constant-sized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7E8A4-3EFE-4F3A-AC84-3EC738A4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918" y="228600"/>
            <a:ext cx="6168447" cy="60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5922-09F8-4BAB-A49C-0198A9DD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9A58-1E18-4749-B285-1FCC9D0A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6949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Wireless Personal-Area Networks (WPAN)</a:t>
            </a:r>
          </a:p>
          <a:p>
            <a:pPr lvl="1"/>
            <a:r>
              <a:rPr lang="en-US" dirty="0"/>
              <a:t>All the things within the workspace of a person</a:t>
            </a:r>
          </a:p>
          <a:p>
            <a:pPr lvl="1"/>
            <a:r>
              <a:rPr lang="en-US" dirty="0"/>
              <a:t>Conceptually smaller domain that the Local Area Network</a:t>
            </a:r>
          </a:p>
          <a:p>
            <a:pPr lvl="1"/>
            <a:r>
              <a:rPr lang="en-US" dirty="0"/>
              <a:t>Realistically about the same thing as a LAN</a:t>
            </a:r>
          </a:p>
          <a:p>
            <a:pPr lvl="1"/>
            <a:endParaRPr lang="en-US" dirty="0"/>
          </a:p>
          <a:p>
            <a:r>
              <a:rPr lang="en-US" dirty="0"/>
              <a:t>Formerly included a Bluetooth spec</a:t>
            </a:r>
          </a:p>
          <a:p>
            <a:pPr lvl="1"/>
            <a:r>
              <a:rPr lang="en-US" dirty="0"/>
              <a:t>Bluetooth SIG took over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09339-7616-4708-B5A1-CCEAC7DE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0CFCA-1DBC-4C99-B4EF-7B6B7D50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27" y="3831026"/>
            <a:ext cx="7600824" cy="27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A04A-97CA-4161-AE87-901402B4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802.15.4 (LR-WPANs) Overview </a:t>
            </a:r>
            <a:r>
              <a:rPr lang="en-US" sz="2400" dirty="0"/>
              <a:t>“Low-Rate Wireless Personal Area Networks”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3E1D-A333-42E5-942D-F04AD551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“The IEEE 802.15 TG4 was chartered to investigate a low data rate solution with multi-month to multi-year battery life and very low complexity.” [</a:t>
            </a:r>
            <a:r>
              <a:rPr lang="en-US" dirty="0">
                <a:hlinkClick r:id="rId2"/>
              </a:rPr>
              <a:t>TG4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“Potential applications are sensors, interactive toys, smart badges, remote controls, and home automation.” [</a:t>
            </a:r>
            <a:r>
              <a:rPr lang="en-US" dirty="0">
                <a:hlinkClick r:id="rId2"/>
              </a:rPr>
              <a:t>TG4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Ultimately home automation, industrial control/monitoring, vehicular sensing, agriculture; really most machine-to-machine (M2M) sensor applications</a:t>
            </a:r>
          </a:p>
          <a:p>
            <a:pPr lvl="1"/>
            <a:endParaRPr lang="en-US" dirty="0"/>
          </a:p>
          <a:p>
            <a:r>
              <a:rPr lang="en-US" dirty="0"/>
              <a:t>Other contemporary technologies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802.11b and Bluetooth Classic</a:t>
            </a:r>
          </a:p>
          <a:p>
            <a:pPr lvl="2"/>
            <a:r>
              <a:rPr lang="en-US" dirty="0"/>
              <a:t>Too complex in specification and overachieving in capability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AC34-ABF0-4293-8B3C-DBAA9039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3A60-B709-429D-8CE4-05476C26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458E-6E83-4001-AEFD-CC5DB69C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Low-Rate Wireless PAN</a:t>
            </a:r>
          </a:p>
          <a:p>
            <a:pPr lvl="1"/>
            <a:r>
              <a:rPr lang="en-US" dirty="0"/>
              <a:t>250 kbps, ~100 m range</a:t>
            </a:r>
          </a:p>
          <a:p>
            <a:pPr lvl="1"/>
            <a:r>
              <a:rPr lang="en-US" dirty="0"/>
              <a:t>Radio hardware available with low-power and low-cost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Specification: 2003</a:t>
            </a:r>
          </a:p>
          <a:p>
            <a:pPr lvl="1"/>
            <a:r>
              <a:rPr lang="en-US" dirty="0"/>
              <a:t>Also 2006, 2011, 2015, and 2020 revisions</a:t>
            </a:r>
          </a:p>
          <a:p>
            <a:pPr lvl="2"/>
            <a:r>
              <a:rPr lang="en-US" dirty="0"/>
              <a:t>Mostly various added capabilities such as extra PHY layers</a:t>
            </a:r>
          </a:p>
          <a:p>
            <a:pPr lvl="2"/>
            <a:r>
              <a:rPr lang="en-US" dirty="0"/>
              <a:t>Also define optional security, scheduling, and larger frame sizes</a:t>
            </a:r>
          </a:p>
          <a:p>
            <a:pPr lvl="1"/>
            <a:endParaRPr lang="en-US" dirty="0"/>
          </a:p>
          <a:p>
            <a:r>
              <a:rPr lang="en-US" dirty="0"/>
              <a:t>We’ll mostly work off of the </a:t>
            </a:r>
            <a:r>
              <a:rPr lang="en-US" dirty="0">
                <a:hlinkClick r:id="rId2"/>
              </a:rPr>
              <a:t>2006 version</a:t>
            </a:r>
            <a:endParaRPr lang="en-US" dirty="0"/>
          </a:p>
          <a:p>
            <a:pPr lvl="1"/>
            <a:r>
              <a:rPr lang="en-US" dirty="0"/>
              <a:t>Thread is based on 2006 version</a:t>
            </a:r>
          </a:p>
          <a:p>
            <a:pPr lvl="1"/>
            <a:r>
              <a:rPr lang="en-US" dirty="0"/>
              <a:t>Zigbee is based on the original 2003 version</a:t>
            </a:r>
          </a:p>
          <a:p>
            <a:pPr lvl="1"/>
            <a:r>
              <a:rPr lang="en-US" dirty="0"/>
              <a:t>Roughly 200 pages of meaningful specification (100 of appendices)</a:t>
            </a:r>
          </a:p>
          <a:p>
            <a:pPr lvl="2"/>
            <a:r>
              <a:rPr lang="en-US" dirty="0"/>
              <a:t>Compare to 3000 pages of Bluetooth/BLE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A66EB-C7CA-4C28-8F2E-CF1ED842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6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b="1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9263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500C-E729-4E2E-BD35-9AC5ED90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Physical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A607-40A6-42ED-AE94-E6A26665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options of physical layers are supported</a:t>
            </a:r>
          </a:p>
          <a:p>
            <a:pPr lvl="1"/>
            <a:r>
              <a:rPr lang="en-US" dirty="0"/>
              <a:t>We’ll focus on 2.4 GHz (2400 MHz)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4ED33-C408-456B-B3A7-82904849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E5E6F-161F-4D93-86C0-17AB520B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59" y="2114175"/>
            <a:ext cx="8285135" cy="40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3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A857-D619-43C3-A570-47F11FF7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03C3-4E67-4EC5-A3ED-7185F6DB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O-QPSK modulation</a:t>
            </a:r>
          </a:p>
          <a:p>
            <a:pPr lvl="1"/>
            <a:r>
              <a:rPr lang="en-US" dirty="0"/>
              <a:t>Offset Quadrature Phase-Shift Keying</a:t>
            </a:r>
          </a:p>
          <a:p>
            <a:pPr lvl="2"/>
            <a:r>
              <a:rPr lang="en-US" dirty="0"/>
              <a:t>4 bits per symbol</a:t>
            </a:r>
          </a:p>
          <a:p>
            <a:pPr lvl="1"/>
            <a:r>
              <a:rPr lang="en-US" dirty="0"/>
              <a:t>Twice the data rate of BPSK for same Bit-Error Rate</a:t>
            </a:r>
          </a:p>
          <a:p>
            <a:pPr lvl="1"/>
            <a:r>
              <a:rPr lang="en-US" dirty="0"/>
              <a:t>Cost: most complicated design of receivers</a:t>
            </a:r>
          </a:p>
          <a:p>
            <a:pPr lvl="2"/>
            <a:r>
              <a:rPr lang="en-US" dirty="0"/>
              <a:t>Which is pretty minimal with all the transistors we’ve got</a:t>
            </a:r>
          </a:p>
          <a:p>
            <a:pPr lvl="2"/>
            <a:r>
              <a:rPr lang="en-US" dirty="0"/>
              <a:t>Plus the ability to reuse previous designs</a:t>
            </a:r>
          </a:p>
          <a:p>
            <a:pPr lvl="1"/>
            <a:endParaRPr lang="en-US" dirty="0"/>
          </a:p>
          <a:p>
            <a:r>
              <a:rPr lang="en-US" dirty="0"/>
              <a:t>Symbols versus bits</a:t>
            </a:r>
          </a:p>
          <a:p>
            <a:pPr lvl="1"/>
            <a:r>
              <a:rPr lang="en-US" dirty="0"/>
              <a:t>A symbol is the unit of data transfer for a modulated signal</a:t>
            </a:r>
          </a:p>
          <a:p>
            <a:pPr lvl="2"/>
            <a:r>
              <a:rPr lang="en-US" dirty="0"/>
              <a:t>Does not necessarily correspond 1:1 with bits</a:t>
            </a:r>
          </a:p>
          <a:p>
            <a:pPr lvl="1"/>
            <a:r>
              <a:rPr lang="en-US" dirty="0"/>
              <a:t>The rate of symbols per second is a </a:t>
            </a:r>
            <a:r>
              <a:rPr lang="en-US" dirty="0" err="1"/>
              <a:t>baudrate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62.5 </a:t>
            </a:r>
            <a:r>
              <a:rPr lang="en-US" dirty="0" err="1"/>
              <a:t>kBaud</a:t>
            </a:r>
            <a:r>
              <a:rPr lang="en-US" dirty="0"/>
              <a:t> = 62500 symbols/second = 250000 bits/second = 250 kbps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5C5C2-3F8B-48FC-9500-36587F21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A01EC9-36E6-4947-A286-8B87AC634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8" t="65653" r="17954" b="3362"/>
          <a:stretch/>
        </p:blipFill>
        <p:spPr bwMode="auto">
          <a:xfrm>
            <a:off x="7660885" y="228600"/>
            <a:ext cx="4345406" cy="175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0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862-12DA-4A88-A161-E830A9FE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Sequence Spread Spectrum (DSSS)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FDE3-203B-436F-8D12-6848BAC6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314700"/>
            <a:ext cx="10972800" cy="2857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Technique for increasing the bandwidth of a transmission beyond what the data rate requires</a:t>
            </a:r>
          </a:p>
          <a:p>
            <a:pPr lvl="1"/>
            <a:r>
              <a:rPr lang="en-US" dirty="0"/>
              <a:t>Send sequences of chips, which are a translation of one symbol to a pattern of many bits </a:t>
            </a:r>
          </a:p>
          <a:p>
            <a:pPr lvl="1"/>
            <a:r>
              <a:rPr lang="en-US" dirty="0"/>
              <a:t>Chips are transmitted much faster than symbols, essentially increasing the data rate</a:t>
            </a:r>
          </a:p>
          <a:p>
            <a:pPr lvl="1"/>
            <a:endParaRPr lang="en-US" dirty="0"/>
          </a:p>
          <a:p>
            <a:r>
              <a:rPr lang="en-US" dirty="0"/>
              <a:t>Enables better interference avoidance</a:t>
            </a:r>
          </a:p>
          <a:p>
            <a:pPr lvl="1"/>
            <a:r>
              <a:rPr lang="en-US" dirty="0"/>
              <a:t>Received bits are correlated against codes to see which is most likely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9CA1D-3832-4588-85A5-76A37285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A1D8D-4455-4065-AEDF-92BDAD0A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073150"/>
            <a:ext cx="6265718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3618C-BE41-44E4-9C1A-2F0EF669B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11"/>
          <a:stretch/>
        </p:blipFill>
        <p:spPr>
          <a:xfrm>
            <a:off x="8385836" y="295275"/>
            <a:ext cx="3639058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388A-7A9E-4FE0-ABB1-75FE7A73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0" y="228600"/>
            <a:ext cx="5827294" cy="685800"/>
          </a:xfrm>
        </p:spPr>
        <p:txBody>
          <a:bodyPr/>
          <a:lstStyle/>
          <a:p>
            <a:r>
              <a:rPr lang="en-US" dirty="0"/>
              <a:t>DSSS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2F41-2719-47D2-94E7-A327B857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251" y="1143000"/>
            <a:ext cx="5928144" cy="5029200"/>
          </a:xfrm>
        </p:spPr>
        <p:txBody>
          <a:bodyPr/>
          <a:lstStyle/>
          <a:p>
            <a:r>
              <a:rPr lang="en-US" dirty="0"/>
              <a:t>Data sent is </a:t>
            </a:r>
            <a:r>
              <a:rPr lang="en-US" b="1" dirty="0"/>
              <a:t>101</a:t>
            </a:r>
            <a:endParaRPr lang="en-US" dirty="0"/>
          </a:p>
          <a:p>
            <a:pPr lvl="1"/>
            <a:r>
              <a:rPr lang="en-US" dirty="0"/>
              <a:t>Code is longer than data, so we replicate bits</a:t>
            </a:r>
          </a:p>
          <a:p>
            <a:pPr lvl="1"/>
            <a:r>
              <a:rPr lang="en-US" dirty="0"/>
              <a:t>Data is recoverable, even with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F836F-2CC5-4351-99D7-EF9B8DB2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BB9EB0-F72F-4776-87E9-E0964DC45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0" y="92159"/>
            <a:ext cx="5275261" cy="626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71996A9-9D2E-4E0F-ABEC-D4CE228C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40" y="2440884"/>
            <a:ext cx="5108154" cy="391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64B14-96B7-472E-9B9E-41E308024CBF}"/>
              </a:ext>
            </a:extLst>
          </p:cNvPr>
          <p:cNvSpPr txBox="1"/>
          <p:nvPr/>
        </p:nvSpPr>
        <p:spPr>
          <a:xfrm>
            <a:off x="611606" y="6352143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https://circuitcellar.com/research-design-hub/dsss-in-a-nutshell/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8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2C1C3-62D4-3E40-BEAA-54307691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802.15.4 Modulation (@2.4 GHz </a:t>
            </a:r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dirty="0"/>
              <a:t>)</a:t>
            </a:r>
            <a:br>
              <a:rPr lang="en-US" dirty="0"/>
            </a:br>
            <a:r>
              <a:rPr lang="en-US" sz="2400" dirty="0"/>
              <a:t>O-QPSK with half-sine shaping is MSK!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7064-C1F4-8E43-A868-57F7C46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3600" y="6356351"/>
            <a:ext cx="1828800" cy="365125"/>
          </a:xfrm>
        </p:spPr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6CC6-7755-1E40-9C0C-D974245A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85" y="1615740"/>
            <a:ext cx="5301273" cy="429382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43BBE26-9FBD-B343-9CE2-9129BAE8EED9}"/>
              </a:ext>
            </a:extLst>
          </p:cNvPr>
          <p:cNvGrpSpPr/>
          <p:nvPr/>
        </p:nvGrpSpPr>
        <p:grpSpPr>
          <a:xfrm>
            <a:off x="540861" y="1487377"/>
            <a:ext cx="5220137" cy="461665"/>
            <a:chOff x="-31235" y="993612"/>
            <a:chExt cx="3915103" cy="34624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0A07E99-F804-6B47-BA08-F116A6E91854}"/>
                </a:ext>
              </a:extLst>
            </p:cNvPr>
            <p:cNvSpPr/>
            <p:nvPr/>
          </p:nvSpPr>
          <p:spPr>
            <a:xfrm>
              <a:off x="2417819" y="1089885"/>
              <a:ext cx="1466049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EF0B7-7199-F44B-ABC9-ED4D029AE752}"/>
                </a:ext>
              </a:extLst>
            </p:cNvPr>
            <p:cNvSpPr txBox="1"/>
            <p:nvPr/>
          </p:nvSpPr>
          <p:spPr>
            <a:xfrm>
              <a:off x="-31235" y="993612"/>
              <a:ext cx="1684211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Input bit stream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6003B-6FEF-1B41-852E-16778D97B15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1652976" y="1166737"/>
              <a:ext cx="764843" cy="47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55B7C0-270D-A443-998C-89E4051AC6CC}"/>
              </a:ext>
            </a:extLst>
          </p:cNvPr>
          <p:cNvGrpSpPr/>
          <p:nvPr/>
        </p:nvGrpSpPr>
        <p:grpSpPr>
          <a:xfrm>
            <a:off x="6495011" y="156843"/>
            <a:ext cx="4028522" cy="1790555"/>
            <a:chOff x="4434377" y="-4288"/>
            <a:chExt cx="3021391" cy="134291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C72CAFA-FAD1-174A-A265-C5B8A199C3A1}"/>
                </a:ext>
              </a:extLst>
            </p:cNvPr>
            <p:cNvSpPr/>
            <p:nvPr/>
          </p:nvSpPr>
          <p:spPr>
            <a:xfrm>
              <a:off x="4434377" y="1089885"/>
              <a:ext cx="449773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80664F-4786-CA48-A202-D909380AF7FF}"/>
                </a:ext>
              </a:extLst>
            </p:cNvPr>
            <p:cNvSpPr txBox="1"/>
            <p:nvPr/>
          </p:nvSpPr>
          <p:spPr>
            <a:xfrm>
              <a:off x="4884150" y="-4288"/>
              <a:ext cx="2571618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Broken into 4-bit </a:t>
              </a:r>
              <a:r>
                <a:rPr lang="en-US" sz="2400" b="1" i="1" dirty="0">
                  <a:latin typeface="Seravek Light"/>
                  <a:cs typeface="Seravek Light"/>
                </a:rPr>
                <a:t>symbols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16546E-439E-DB4E-BB89-70E9421DD3B2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4659264" y="168837"/>
              <a:ext cx="224886" cy="9210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9B0BDE-7ECB-7349-8EBC-50C59CC37031}"/>
              </a:ext>
            </a:extLst>
          </p:cNvPr>
          <p:cNvGrpSpPr/>
          <p:nvPr/>
        </p:nvGrpSpPr>
        <p:grpSpPr>
          <a:xfrm>
            <a:off x="3596641" y="740901"/>
            <a:ext cx="8503695" cy="2504693"/>
            <a:chOff x="2260600" y="433756"/>
            <a:chExt cx="6377771" cy="18785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8805427-C8E3-594C-AE0F-533F1C0FCBD9}"/>
                </a:ext>
              </a:extLst>
            </p:cNvPr>
            <p:cNvSpPr/>
            <p:nvPr/>
          </p:nvSpPr>
          <p:spPr>
            <a:xfrm>
              <a:off x="2260600" y="1440834"/>
              <a:ext cx="3865063" cy="87144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70DECD-3814-7F42-831A-241C93650F1D}"/>
                </a:ext>
              </a:extLst>
            </p:cNvPr>
            <p:cNvSpPr txBox="1"/>
            <p:nvPr/>
          </p:nvSpPr>
          <p:spPr>
            <a:xfrm>
              <a:off x="6328404" y="433756"/>
              <a:ext cx="2309967" cy="145424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symbol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maps to a 32-bit </a:t>
              </a:r>
              <a:r>
                <a:rPr lang="en-US" sz="2400" b="1" i="1" dirty="0">
                  <a:latin typeface="Seravek Light"/>
                  <a:cs typeface="Seravek Light"/>
                </a:rPr>
                <a:t>pseudo-noise code (PN-code)</a:t>
              </a:r>
              <a:r>
                <a:rPr lang="en-US" sz="2400" b="1" dirty="0"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or sometimes 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pseudo-random sequence</a:t>
              </a:r>
              <a:endParaRPr lang="en-US" sz="2400" b="1" dirty="0">
                <a:solidFill>
                  <a:schemeClr val="tx2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A7F313-3944-2244-A347-EC79DAACB3FA}"/>
                </a:ext>
              </a:extLst>
            </p:cNvPr>
            <p:cNvCxnSpPr>
              <a:cxnSpLocks/>
              <a:stCxn id="23" idx="1"/>
              <a:endCxn id="22" idx="3"/>
            </p:cNvCxnSpPr>
            <p:nvPr/>
          </p:nvCxnSpPr>
          <p:spPr>
            <a:xfrm flipH="1">
              <a:off x="6125663" y="1160878"/>
              <a:ext cx="202741" cy="7156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1BABCE-4A12-DE47-9989-199B95BDD707}"/>
              </a:ext>
            </a:extLst>
          </p:cNvPr>
          <p:cNvGrpSpPr/>
          <p:nvPr/>
        </p:nvGrpSpPr>
        <p:grpSpPr>
          <a:xfrm>
            <a:off x="546022" y="2166829"/>
            <a:ext cx="3526273" cy="1506202"/>
            <a:chOff x="3546587" y="117162"/>
            <a:chExt cx="2644705" cy="112965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78FB1A-57FB-5248-88A0-0DBBBD71B191}"/>
                </a:ext>
              </a:extLst>
            </p:cNvPr>
            <p:cNvSpPr/>
            <p:nvPr/>
          </p:nvSpPr>
          <p:spPr>
            <a:xfrm>
              <a:off x="6053266" y="986621"/>
              <a:ext cx="138026" cy="26019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3EA303-2E70-C84B-B813-FFC416BD8332}"/>
                </a:ext>
              </a:extLst>
            </p:cNvPr>
            <p:cNvSpPr txBox="1"/>
            <p:nvPr/>
          </p:nvSpPr>
          <p:spPr>
            <a:xfrm>
              <a:off x="3546587" y="117162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bit of the PN code is called a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3BAA3B-8F01-3C46-88DC-F894CA79AA84}"/>
                </a:ext>
              </a:extLst>
            </p:cNvPr>
            <p:cNvCxnSpPr>
              <a:cxnSpLocks/>
              <a:stCxn id="32" idx="3"/>
              <a:endCxn id="31" idx="0"/>
            </p:cNvCxnSpPr>
            <p:nvPr/>
          </p:nvCxnSpPr>
          <p:spPr>
            <a:xfrm>
              <a:off x="5211413" y="567286"/>
              <a:ext cx="910866" cy="4193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F4E15C-910F-F04B-9BE1-E1406569B8CD}"/>
              </a:ext>
            </a:extLst>
          </p:cNvPr>
          <p:cNvGrpSpPr/>
          <p:nvPr/>
        </p:nvGrpSpPr>
        <p:grpSpPr>
          <a:xfrm>
            <a:off x="551901" y="3620969"/>
            <a:ext cx="2557456" cy="1324987"/>
            <a:chOff x="151274" y="2773941"/>
            <a:chExt cx="1918092" cy="9937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01627D-909B-4543-8634-F5554CF3CD88}"/>
                </a:ext>
              </a:extLst>
            </p:cNvPr>
            <p:cNvSpPr txBox="1"/>
            <p:nvPr/>
          </p:nvSpPr>
          <p:spPr>
            <a:xfrm>
              <a:off x="151274" y="2773941"/>
              <a:ext cx="1918092" cy="62324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encodes half a sine wine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3E48A4F-1E5F-7740-9C00-1A9B0AA7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94" y="3381753"/>
              <a:ext cx="360680" cy="3859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A07E069-3153-924E-A567-F27F1C47C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7971" y="3404306"/>
              <a:ext cx="391888" cy="35043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4CA311-92E5-C542-840D-66C3149C9C97}"/>
              </a:ext>
            </a:extLst>
          </p:cNvPr>
          <p:cNvGrpSpPr/>
          <p:nvPr/>
        </p:nvGrpSpPr>
        <p:grpSpPr>
          <a:xfrm>
            <a:off x="538889" y="4024819"/>
            <a:ext cx="3397895" cy="2300755"/>
            <a:chOff x="3493553" y="-613816"/>
            <a:chExt cx="2548421" cy="172556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C61FA9B-A8E4-4741-9855-0DF0B2CC14F3}"/>
                </a:ext>
              </a:extLst>
            </p:cNvPr>
            <p:cNvSpPr/>
            <p:nvPr/>
          </p:nvSpPr>
          <p:spPr>
            <a:xfrm>
              <a:off x="5850202" y="-613816"/>
              <a:ext cx="191772" cy="677887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C8F6BF-8049-FC41-B5BE-674C43FC756F}"/>
                </a:ext>
              </a:extLst>
            </p:cNvPr>
            <p:cNvSpPr txBox="1"/>
            <p:nvPr/>
          </p:nvSpPr>
          <p:spPr>
            <a:xfrm>
              <a:off x="3493553" y="211503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Chips alternate </a:t>
              </a:r>
              <a:r>
                <a:rPr lang="en-US" sz="2400" b="1" dirty="0">
                  <a:solidFill>
                    <a:srgbClr val="0070C0"/>
                  </a:solidFill>
                  <a:latin typeface="Seravek Light"/>
                  <a:cs typeface="Seravek Light"/>
                </a:rPr>
                <a:t>in-phase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FD3DC1-3412-214B-AA0B-108CDFF2DA85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 flipV="1">
              <a:off x="5158379" y="-274872"/>
              <a:ext cx="691823" cy="9364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F074CF-69BC-0D44-84AF-B2CD4906063C}"/>
              </a:ext>
            </a:extLst>
          </p:cNvPr>
          <p:cNvGrpSpPr/>
          <p:nvPr/>
        </p:nvGrpSpPr>
        <p:grpSpPr>
          <a:xfrm>
            <a:off x="3097848" y="4508681"/>
            <a:ext cx="5544853" cy="1865287"/>
            <a:chOff x="2399054" y="-271197"/>
            <a:chExt cx="4158640" cy="139896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8F434B8-4135-F847-910C-F27CA2A47EEF}"/>
                </a:ext>
              </a:extLst>
            </p:cNvPr>
            <p:cNvSpPr/>
            <p:nvPr/>
          </p:nvSpPr>
          <p:spPr>
            <a:xfrm>
              <a:off x="3034003" y="-271197"/>
              <a:ext cx="121415" cy="314991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16EBA-6957-1C4D-978A-23C917A3B779}"/>
                </a:ext>
              </a:extLst>
            </p:cNvPr>
            <p:cNvSpPr txBox="1"/>
            <p:nvPr/>
          </p:nvSpPr>
          <p:spPr>
            <a:xfrm>
              <a:off x="2399054" y="781519"/>
              <a:ext cx="4158640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component is </a:t>
              </a:r>
              <a:r>
                <a:rPr lang="en-US" sz="2400" b="1" i="1" dirty="0">
                  <a:latin typeface="Seravek Light"/>
                  <a:cs typeface="Seravek Light"/>
                </a:rPr>
                <a:t>offset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π/2</a:t>
              </a:r>
              <a:endParaRPr lang="en-US" sz="2400" b="1" dirty="0">
                <a:solidFill>
                  <a:srgbClr val="FF0000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D2A965-7454-684E-8B7E-FC27F8DD10BC}"/>
                </a:ext>
              </a:extLst>
            </p:cNvPr>
            <p:cNvCxnSpPr>
              <a:cxnSpLocks/>
              <a:stCxn id="56" idx="1"/>
              <a:endCxn id="55" idx="2"/>
            </p:cNvCxnSpPr>
            <p:nvPr/>
          </p:nvCxnSpPr>
          <p:spPr>
            <a:xfrm flipV="1">
              <a:off x="2399054" y="43794"/>
              <a:ext cx="695657" cy="9108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416256-E5F9-0D41-A9EC-689A9FA45F1A}"/>
              </a:ext>
            </a:extLst>
          </p:cNvPr>
          <p:cNvGrpSpPr/>
          <p:nvPr/>
        </p:nvGrpSpPr>
        <p:grpSpPr>
          <a:xfrm>
            <a:off x="6934810" y="2807831"/>
            <a:ext cx="5165525" cy="3015068"/>
            <a:chOff x="4790493" y="237921"/>
            <a:chExt cx="3874144" cy="2261301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323D8C6A-1985-174B-BE9B-0CCFB2D80D3A}"/>
                </a:ext>
              </a:extLst>
            </p:cNvPr>
            <p:cNvSpPr/>
            <p:nvPr/>
          </p:nvSpPr>
          <p:spPr>
            <a:xfrm>
              <a:off x="4790493" y="1204432"/>
              <a:ext cx="709575" cy="1294790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18B8A3-0916-D240-9C39-1B430AFC0F50}"/>
                </a:ext>
              </a:extLst>
            </p:cNvPr>
            <p:cNvSpPr txBox="1"/>
            <p:nvPr/>
          </p:nvSpPr>
          <p:spPr>
            <a:xfrm>
              <a:off x="6354670" y="237921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half-sines are </a:t>
              </a:r>
              <a:r>
                <a:rPr lang="en-US" sz="2400" b="1" i="1" dirty="0">
                  <a:latin typeface="Seravek Light"/>
                  <a:cs typeface="Seravek Light"/>
                </a:rPr>
                <a:t>baseband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, which are mixed with the </a:t>
              </a:r>
              <a:r>
                <a:rPr lang="en-US" sz="2400" b="1" i="1" dirty="0">
                  <a:latin typeface="Seravek Light"/>
                  <a:cs typeface="Seravek Light"/>
                </a:rPr>
                <a:t>carrier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BD873A-C713-434D-89CC-C891A79B7157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145281" y="839797"/>
              <a:ext cx="1209389" cy="3646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57D74097-4452-8045-A897-C681CDAC15B9}"/>
              </a:ext>
            </a:extLst>
          </p:cNvPr>
          <p:cNvSpPr/>
          <p:nvPr/>
        </p:nvSpPr>
        <p:spPr>
          <a:xfrm rot="18900000">
            <a:off x="1107710" y="456815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67FB7BE-77C1-9E45-AFA9-D8E98DF21E6B}"/>
              </a:ext>
            </a:extLst>
          </p:cNvPr>
          <p:cNvSpPr/>
          <p:nvPr/>
        </p:nvSpPr>
        <p:spPr>
          <a:xfrm rot="2700000">
            <a:off x="1209675" y="4620393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F11AFF-5291-8046-982D-7C7376795922}"/>
              </a:ext>
            </a:extLst>
          </p:cNvPr>
          <p:cNvSpPr/>
          <p:nvPr/>
        </p:nvSpPr>
        <p:spPr>
          <a:xfrm rot="20700000">
            <a:off x="1060650" y="4628410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756F451-D328-0948-9073-05D81EABEBA7}"/>
              </a:ext>
            </a:extLst>
          </p:cNvPr>
          <p:cNvSpPr/>
          <p:nvPr/>
        </p:nvSpPr>
        <p:spPr>
          <a:xfrm rot="608622">
            <a:off x="1157282" y="4675779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1616D0-1E59-4748-B2B4-2BDBD1CA04FB}"/>
              </a:ext>
            </a:extLst>
          </p:cNvPr>
          <p:cNvSpPr/>
          <p:nvPr/>
        </p:nvSpPr>
        <p:spPr>
          <a:xfrm rot="4500000">
            <a:off x="1925657" y="452871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C0B2ADC-7126-034D-92D0-924114404B2C}"/>
              </a:ext>
            </a:extLst>
          </p:cNvPr>
          <p:cNvSpPr/>
          <p:nvPr/>
        </p:nvSpPr>
        <p:spPr>
          <a:xfrm rot="9900000">
            <a:off x="2088433" y="4520458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5DE9DA-E66C-AD40-B47E-7B5275371175}"/>
              </a:ext>
            </a:extLst>
          </p:cNvPr>
          <p:cNvSpPr/>
          <p:nvPr/>
        </p:nvSpPr>
        <p:spPr>
          <a:xfrm rot="6300000">
            <a:off x="1989919" y="449674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8BF6F7-1247-244F-9B21-4FEB5435871C}"/>
              </a:ext>
            </a:extLst>
          </p:cNvPr>
          <p:cNvSpPr/>
          <p:nvPr/>
        </p:nvSpPr>
        <p:spPr>
          <a:xfrm rot="7808622">
            <a:off x="2031767" y="458612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38BA93-1D6C-4649-A5E1-0B7F07918485}"/>
              </a:ext>
            </a:extLst>
          </p:cNvPr>
          <p:cNvGrpSpPr/>
          <p:nvPr/>
        </p:nvGrpSpPr>
        <p:grpSpPr>
          <a:xfrm>
            <a:off x="7880909" y="4144455"/>
            <a:ext cx="4219424" cy="1200329"/>
            <a:chOff x="5594319" y="547716"/>
            <a:chExt cx="3164568" cy="900247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8E919DAE-436B-C84C-A5F0-F0DFF1789A8A}"/>
                </a:ext>
              </a:extLst>
            </p:cNvPr>
            <p:cNvSpPr/>
            <p:nvPr/>
          </p:nvSpPr>
          <p:spPr>
            <a:xfrm>
              <a:off x="5594319" y="876394"/>
              <a:ext cx="327386" cy="546045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65A5E8C-C939-6941-BBD2-9F0F48F5CB13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carriers are combined to create the final on-air </a:t>
              </a:r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4DBC64F-28AE-8747-B927-A36C03BA3312}"/>
                </a:ext>
              </a:extLst>
            </p:cNvPr>
            <p:cNvCxnSpPr>
              <a:cxnSpLocks/>
              <a:stCxn id="89" idx="1"/>
              <a:endCxn id="88" idx="3"/>
            </p:cNvCxnSpPr>
            <p:nvPr/>
          </p:nvCxnSpPr>
          <p:spPr>
            <a:xfrm flipH="1">
              <a:off x="5921705" y="997840"/>
              <a:ext cx="527215" cy="151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6FF8D-E81D-8C4D-BBCD-74D9037978B6}"/>
              </a:ext>
            </a:extLst>
          </p:cNvPr>
          <p:cNvGrpSpPr/>
          <p:nvPr/>
        </p:nvGrpSpPr>
        <p:grpSpPr>
          <a:xfrm>
            <a:off x="4096080" y="4885297"/>
            <a:ext cx="8004253" cy="1615920"/>
            <a:chOff x="2755697" y="236023"/>
            <a:chExt cx="6003190" cy="121194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9D01AF0-5AB1-DF45-BDEE-CC086EBE6CB0}"/>
                </a:ext>
              </a:extLst>
            </p:cNvPr>
            <p:cNvSpPr/>
            <p:nvPr/>
          </p:nvSpPr>
          <p:spPr>
            <a:xfrm>
              <a:off x="2755697" y="236023"/>
              <a:ext cx="1572676" cy="311694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ECDA2C-760D-484D-B1C4-33743E24F80F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is MSK, which is a special, optimal case of FSK!</a:t>
              </a:r>
              <a:endParaRPr lang="en-US" sz="2400" b="1" dirty="0">
                <a:solidFill>
                  <a:srgbClr val="FF40FF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210EA0-B134-1140-B6F8-6D7A14A03B33}"/>
                </a:ext>
              </a:extLst>
            </p:cNvPr>
            <p:cNvCxnSpPr>
              <a:cxnSpLocks/>
              <a:stCxn id="58" idx="1"/>
              <a:endCxn id="53" idx="3"/>
            </p:cNvCxnSpPr>
            <p:nvPr/>
          </p:nvCxnSpPr>
          <p:spPr>
            <a:xfrm flipH="1" flipV="1">
              <a:off x="4328373" y="391870"/>
              <a:ext cx="2120547" cy="605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50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8972-C729-4DBE-B532-4D318E8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8838-269C-46F3-83A6-8622F03A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proposals due by end-of-day Friday</a:t>
            </a:r>
          </a:p>
          <a:p>
            <a:pPr lvl="1"/>
            <a:r>
              <a:rPr lang="en-US" dirty="0"/>
              <a:t>I’ve heard some really great ideas from people so far</a:t>
            </a:r>
          </a:p>
          <a:p>
            <a:pPr lvl="1"/>
            <a:r>
              <a:rPr lang="en-US" dirty="0"/>
              <a:t>Happy to provide thoughts on </a:t>
            </a:r>
            <a:r>
              <a:rPr lang="en-US" dirty="0" err="1"/>
              <a:t>Campuswire</a:t>
            </a:r>
            <a:r>
              <a:rPr lang="en-US" dirty="0"/>
              <a:t> or meet</a:t>
            </a:r>
          </a:p>
          <a:p>
            <a:endParaRPr lang="en-US" dirty="0"/>
          </a:p>
          <a:p>
            <a:r>
              <a:rPr lang="en-US" dirty="0"/>
              <a:t>Lab 2: BLE Scanning (due end-of-day Thursday)</a:t>
            </a:r>
          </a:p>
          <a:p>
            <a:pPr lvl="1"/>
            <a:r>
              <a:rPr lang="en-US" dirty="0"/>
              <a:t>Get started on this soon, if you haven’t</a:t>
            </a:r>
          </a:p>
          <a:p>
            <a:pPr lvl="1"/>
            <a:r>
              <a:rPr lang="en-US" dirty="0"/>
              <a:t>Debugged a few issues with people that were a bit tricky</a:t>
            </a:r>
          </a:p>
          <a:p>
            <a:pPr lvl="2"/>
            <a:r>
              <a:rPr lang="en-US" dirty="0"/>
              <a:t>Toolchain problems are an embedded systems challenge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87A95-47FE-43D6-8D7D-2D3CD23F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9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2C1C3-62D4-3E40-BEAA-54307691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802.15.4 Modulation (@2.4 GHz </a:t>
            </a:r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dirty="0"/>
              <a:t>)</a:t>
            </a:r>
            <a:br>
              <a:rPr lang="en-US" dirty="0"/>
            </a:br>
            <a:r>
              <a:rPr lang="en-US" sz="2400" dirty="0"/>
              <a:t>O-QPSK with half-sine shaping is MSK!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7064-C1F4-8E43-A868-57F7C46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3600" y="6356351"/>
            <a:ext cx="1828800" cy="365125"/>
          </a:xfrm>
        </p:spPr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6CC6-7755-1E40-9C0C-D974245A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85" y="1615740"/>
            <a:ext cx="5301273" cy="429382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43BBE26-9FBD-B343-9CE2-9129BAE8EED9}"/>
              </a:ext>
            </a:extLst>
          </p:cNvPr>
          <p:cNvGrpSpPr/>
          <p:nvPr/>
        </p:nvGrpSpPr>
        <p:grpSpPr>
          <a:xfrm>
            <a:off x="540861" y="1487377"/>
            <a:ext cx="5220137" cy="461665"/>
            <a:chOff x="-31235" y="993612"/>
            <a:chExt cx="3915103" cy="34624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0A07E99-F804-6B47-BA08-F116A6E91854}"/>
                </a:ext>
              </a:extLst>
            </p:cNvPr>
            <p:cNvSpPr/>
            <p:nvPr/>
          </p:nvSpPr>
          <p:spPr>
            <a:xfrm>
              <a:off x="2417819" y="1089885"/>
              <a:ext cx="1466049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EF0B7-7199-F44B-ABC9-ED4D029AE752}"/>
                </a:ext>
              </a:extLst>
            </p:cNvPr>
            <p:cNvSpPr txBox="1"/>
            <p:nvPr/>
          </p:nvSpPr>
          <p:spPr>
            <a:xfrm>
              <a:off x="-31235" y="993612"/>
              <a:ext cx="1684211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Input bit stream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6003B-6FEF-1B41-852E-16778D97B15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1652976" y="1166737"/>
              <a:ext cx="764843" cy="47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55B7C0-270D-A443-998C-89E4051AC6CC}"/>
              </a:ext>
            </a:extLst>
          </p:cNvPr>
          <p:cNvGrpSpPr/>
          <p:nvPr/>
        </p:nvGrpSpPr>
        <p:grpSpPr>
          <a:xfrm>
            <a:off x="6495011" y="156843"/>
            <a:ext cx="4028522" cy="1790555"/>
            <a:chOff x="4434377" y="-4288"/>
            <a:chExt cx="3021391" cy="134291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C72CAFA-FAD1-174A-A265-C5B8A199C3A1}"/>
                </a:ext>
              </a:extLst>
            </p:cNvPr>
            <p:cNvSpPr/>
            <p:nvPr/>
          </p:nvSpPr>
          <p:spPr>
            <a:xfrm>
              <a:off x="4434377" y="1089885"/>
              <a:ext cx="449773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80664F-4786-CA48-A202-D909380AF7FF}"/>
                </a:ext>
              </a:extLst>
            </p:cNvPr>
            <p:cNvSpPr txBox="1"/>
            <p:nvPr/>
          </p:nvSpPr>
          <p:spPr>
            <a:xfrm>
              <a:off x="4884150" y="-4288"/>
              <a:ext cx="2571618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Broken into 4-bit </a:t>
              </a:r>
              <a:r>
                <a:rPr lang="en-US" sz="2400" b="1" i="1" dirty="0">
                  <a:latin typeface="Seravek Light"/>
                  <a:cs typeface="Seravek Light"/>
                </a:rPr>
                <a:t>symbols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16546E-439E-DB4E-BB89-70E9421DD3B2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4659264" y="168837"/>
              <a:ext cx="224886" cy="9210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9B0BDE-7ECB-7349-8EBC-50C59CC37031}"/>
              </a:ext>
            </a:extLst>
          </p:cNvPr>
          <p:cNvGrpSpPr/>
          <p:nvPr/>
        </p:nvGrpSpPr>
        <p:grpSpPr>
          <a:xfrm>
            <a:off x="3596641" y="740901"/>
            <a:ext cx="8503695" cy="2504693"/>
            <a:chOff x="2260600" y="433756"/>
            <a:chExt cx="6377771" cy="18785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8805427-C8E3-594C-AE0F-533F1C0FCBD9}"/>
                </a:ext>
              </a:extLst>
            </p:cNvPr>
            <p:cNvSpPr/>
            <p:nvPr/>
          </p:nvSpPr>
          <p:spPr>
            <a:xfrm>
              <a:off x="2260600" y="1440834"/>
              <a:ext cx="3865063" cy="87144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70DECD-3814-7F42-831A-241C93650F1D}"/>
                </a:ext>
              </a:extLst>
            </p:cNvPr>
            <p:cNvSpPr txBox="1"/>
            <p:nvPr/>
          </p:nvSpPr>
          <p:spPr>
            <a:xfrm>
              <a:off x="6328404" y="433756"/>
              <a:ext cx="2309967" cy="145424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symbol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maps to a 32-bit </a:t>
              </a:r>
              <a:r>
                <a:rPr lang="en-US" sz="2400" b="1" i="1" dirty="0">
                  <a:latin typeface="Seravek Light"/>
                  <a:cs typeface="Seravek Light"/>
                </a:rPr>
                <a:t>pseudo-noise code (PN-code)</a:t>
              </a:r>
              <a:r>
                <a:rPr lang="en-US" sz="2400" b="1" dirty="0"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or sometimes 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pseudo-random sequence</a:t>
              </a:r>
              <a:endParaRPr lang="en-US" sz="2400" b="1" dirty="0">
                <a:solidFill>
                  <a:schemeClr val="tx2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A7F313-3944-2244-A347-EC79DAACB3FA}"/>
                </a:ext>
              </a:extLst>
            </p:cNvPr>
            <p:cNvCxnSpPr>
              <a:cxnSpLocks/>
              <a:stCxn id="23" idx="1"/>
              <a:endCxn id="22" idx="3"/>
            </p:cNvCxnSpPr>
            <p:nvPr/>
          </p:nvCxnSpPr>
          <p:spPr>
            <a:xfrm flipH="1">
              <a:off x="6125663" y="1160878"/>
              <a:ext cx="202741" cy="7156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1BABCE-4A12-DE47-9989-199B95BDD707}"/>
              </a:ext>
            </a:extLst>
          </p:cNvPr>
          <p:cNvGrpSpPr/>
          <p:nvPr/>
        </p:nvGrpSpPr>
        <p:grpSpPr>
          <a:xfrm>
            <a:off x="546022" y="2166829"/>
            <a:ext cx="3526273" cy="1506202"/>
            <a:chOff x="3546587" y="117162"/>
            <a:chExt cx="2644705" cy="112965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78FB1A-57FB-5248-88A0-0DBBBD71B191}"/>
                </a:ext>
              </a:extLst>
            </p:cNvPr>
            <p:cNvSpPr/>
            <p:nvPr/>
          </p:nvSpPr>
          <p:spPr>
            <a:xfrm>
              <a:off x="6053266" y="986621"/>
              <a:ext cx="138026" cy="26019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3EA303-2E70-C84B-B813-FFC416BD8332}"/>
                </a:ext>
              </a:extLst>
            </p:cNvPr>
            <p:cNvSpPr txBox="1"/>
            <p:nvPr/>
          </p:nvSpPr>
          <p:spPr>
            <a:xfrm>
              <a:off x="3546587" y="117162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bit of the PN code is called a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3BAA3B-8F01-3C46-88DC-F894CA79AA84}"/>
                </a:ext>
              </a:extLst>
            </p:cNvPr>
            <p:cNvCxnSpPr>
              <a:cxnSpLocks/>
              <a:stCxn id="32" idx="3"/>
              <a:endCxn id="31" idx="0"/>
            </p:cNvCxnSpPr>
            <p:nvPr/>
          </p:nvCxnSpPr>
          <p:spPr>
            <a:xfrm>
              <a:off x="5211413" y="567286"/>
              <a:ext cx="910866" cy="4193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F4E15C-910F-F04B-9BE1-E1406569B8CD}"/>
              </a:ext>
            </a:extLst>
          </p:cNvPr>
          <p:cNvGrpSpPr/>
          <p:nvPr/>
        </p:nvGrpSpPr>
        <p:grpSpPr>
          <a:xfrm>
            <a:off x="551901" y="3620969"/>
            <a:ext cx="2557456" cy="1324987"/>
            <a:chOff x="151274" y="2773941"/>
            <a:chExt cx="1918092" cy="9937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01627D-909B-4543-8634-F5554CF3CD88}"/>
                </a:ext>
              </a:extLst>
            </p:cNvPr>
            <p:cNvSpPr txBox="1"/>
            <p:nvPr/>
          </p:nvSpPr>
          <p:spPr>
            <a:xfrm>
              <a:off x="151274" y="2773941"/>
              <a:ext cx="1918092" cy="62324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encodes half a sine wine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3E48A4F-1E5F-7740-9C00-1A9B0AA7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94" y="3381753"/>
              <a:ext cx="360680" cy="3859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A07E069-3153-924E-A567-F27F1C47C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7971" y="3404306"/>
              <a:ext cx="391888" cy="35043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4CA311-92E5-C542-840D-66C3149C9C97}"/>
              </a:ext>
            </a:extLst>
          </p:cNvPr>
          <p:cNvGrpSpPr/>
          <p:nvPr/>
        </p:nvGrpSpPr>
        <p:grpSpPr>
          <a:xfrm>
            <a:off x="538889" y="4024819"/>
            <a:ext cx="3397895" cy="2300755"/>
            <a:chOff x="3493553" y="-613816"/>
            <a:chExt cx="2548421" cy="172556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C61FA9B-A8E4-4741-9855-0DF0B2CC14F3}"/>
                </a:ext>
              </a:extLst>
            </p:cNvPr>
            <p:cNvSpPr/>
            <p:nvPr/>
          </p:nvSpPr>
          <p:spPr>
            <a:xfrm>
              <a:off x="5850202" y="-613816"/>
              <a:ext cx="191772" cy="677887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C8F6BF-8049-FC41-B5BE-674C43FC756F}"/>
                </a:ext>
              </a:extLst>
            </p:cNvPr>
            <p:cNvSpPr txBox="1"/>
            <p:nvPr/>
          </p:nvSpPr>
          <p:spPr>
            <a:xfrm>
              <a:off x="3493553" y="211503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Chips alternate </a:t>
              </a:r>
              <a:r>
                <a:rPr lang="en-US" sz="2400" b="1" dirty="0">
                  <a:solidFill>
                    <a:srgbClr val="0070C0"/>
                  </a:solidFill>
                  <a:latin typeface="Seravek Light"/>
                  <a:cs typeface="Seravek Light"/>
                </a:rPr>
                <a:t>in-phase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FD3DC1-3412-214B-AA0B-108CDFF2DA85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 flipV="1">
              <a:off x="5158379" y="-274872"/>
              <a:ext cx="691823" cy="9364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F074CF-69BC-0D44-84AF-B2CD4906063C}"/>
              </a:ext>
            </a:extLst>
          </p:cNvPr>
          <p:cNvGrpSpPr/>
          <p:nvPr/>
        </p:nvGrpSpPr>
        <p:grpSpPr>
          <a:xfrm>
            <a:off x="3097848" y="4508681"/>
            <a:ext cx="5544853" cy="1865287"/>
            <a:chOff x="2399054" y="-271197"/>
            <a:chExt cx="4158640" cy="139896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8F434B8-4135-F847-910C-F27CA2A47EEF}"/>
                </a:ext>
              </a:extLst>
            </p:cNvPr>
            <p:cNvSpPr/>
            <p:nvPr/>
          </p:nvSpPr>
          <p:spPr>
            <a:xfrm>
              <a:off x="3034003" y="-271197"/>
              <a:ext cx="121415" cy="314991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16EBA-6957-1C4D-978A-23C917A3B779}"/>
                </a:ext>
              </a:extLst>
            </p:cNvPr>
            <p:cNvSpPr txBox="1"/>
            <p:nvPr/>
          </p:nvSpPr>
          <p:spPr>
            <a:xfrm>
              <a:off x="2399054" y="781519"/>
              <a:ext cx="4158640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component is </a:t>
              </a:r>
              <a:r>
                <a:rPr lang="en-US" sz="2400" b="1" i="1" dirty="0">
                  <a:latin typeface="Seravek Light"/>
                  <a:cs typeface="Seravek Light"/>
                </a:rPr>
                <a:t>offset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π/2</a:t>
              </a:r>
              <a:endParaRPr lang="en-US" sz="2400" b="1" dirty="0">
                <a:solidFill>
                  <a:srgbClr val="FF0000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D2A965-7454-684E-8B7E-FC27F8DD10BC}"/>
                </a:ext>
              </a:extLst>
            </p:cNvPr>
            <p:cNvCxnSpPr>
              <a:cxnSpLocks/>
              <a:stCxn id="56" idx="1"/>
              <a:endCxn id="55" idx="2"/>
            </p:cNvCxnSpPr>
            <p:nvPr/>
          </p:nvCxnSpPr>
          <p:spPr>
            <a:xfrm flipV="1">
              <a:off x="2399054" y="43794"/>
              <a:ext cx="695657" cy="9108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416256-E5F9-0D41-A9EC-689A9FA45F1A}"/>
              </a:ext>
            </a:extLst>
          </p:cNvPr>
          <p:cNvGrpSpPr/>
          <p:nvPr/>
        </p:nvGrpSpPr>
        <p:grpSpPr>
          <a:xfrm>
            <a:off x="6934810" y="2807831"/>
            <a:ext cx="5165525" cy="3015068"/>
            <a:chOff x="4790493" y="237921"/>
            <a:chExt cx="3874144" cy="2261301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323D8C6A-1985-174B-BE9B-0CCFB2D80D3A}"/>
                </a:ext>
              </a:extLst>
            </p:cNvPr>
            <p:cNvSpPr/>
            <p:nvPr/>
          </p:nvSpPr>
          <p:spPr>
            <a:xfrm>
              <a:off x="4790493" y="1204432"/>
              <a:ext cx="709575" cy="1294790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18B8A3-0916-D240-9C39-1B430AFC0F50}"/>
                </a:ext>
              </a:extLst>
            </p:cNvPr>
            <p:cNvSpPr txBox="1"/>
            <p:nvPr/>
          </p:nvSpPr>
          <p:spPr>
            <a:xfrm>
              <a:off x="6354670" y="237921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half-sines are </a:t>
              </a:r>
              <a:r>
                <a:rPr lang="en-US" sz="2400" b="1" i="1" dirty="0">
                  <a:latin typeface="Seravek Light"/>
                  <a:cs typeface="Seravek Light"/>
                </a:rPr>
                <a:t>baseband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, which are mixed with the </a:t>
              </a:r>
              <a:r>
                <a:rPr lang="en-US" sz="2400" b="1" i="1" dirty="0">
                  <a:latin typeface="Seravek Light"/>
                  <a:cs typeface="Seravek Light"/>
                </a:rPr>
                <a:t>carrier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BD873A-C713-434D-89CC-C891A79B7157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145281" y="839797"/>
              <a:ext cx="1209389" cy="3646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57D74097-4452-8045-A897-C681CDAC15B9}"/>
              </a:ext>
            </a:extLst>
          </p:cNvPr>
          <p:cNvSpPr/>
          <p:nvPr/>
        </p:nvSpPr>
        <p:spPr>
          <a:xfrm rot="18900000">
            <a:off x="1107710" y="456815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67FB7BE-77C1-9E45-AFA9-D8E98DF21E6B}"/>
              </a:ext>
            </a:extLst>
          </p:cNvPr>
          <p:cNvSpPr/>
          <p:nvPr/>
        </p:nvSpPr>
        <p:spPr>
          <a:xfrm rot="2700000">
            <a:off x="1209675" y="4620393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F11AFF-5291-8046-982D-7C7376795922}"/>
              </a:ext>
            </a:extLst>
          </p:cNvPr>
          <p:cNvSpPr/>
          <p:nvPr/>
        </p:nvSpPr>
        <p:spPr>
          <a:xfrm rot="20700000">
            <a:off x="1060650" y="4628410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756F451-D328-0948-9073-05D81EABEBA7}"/>
              </a:ext>
            </a:extLst>
          </p:cNvPr>
          <p:cNvSpPr/>
          <p:nvPr/>
        </p:nvSpPr>
        <p:spPr>
          <a:xfrm rot="608622">
            <a:off x="1157282" y="4675779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1616D0-1E59-4748-B2B4-2BDBD1CA04FB}"/>
              </a:ext>
            </a:extLst>
          </p:cNvPr>
          <p:cNvSpPr/>
          <p:nvPr/>
        </p:nvSpPr>
        <p:spPr>
          <a:xfrm rot="4500000">
            <a:off x="1925657" y="452871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C0B2ADC-7126-034D-92D0-924114404B2C}"/>
              </a:ext>
            </a:extLst>
          </p:cNvPr>
          <p:cNvSpPr/>
          <p:nvPr/>
        </p:nvSpPr>
        <p:spPr>
          <a:xfrm rot="9900000">
            <a:off x="2088433" y="4520458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5DE9DA-E66C-AD40-B47E-7B5275371175}"/>
              </a:ext>
            </a:extLst>
          </p:cNvPr>
          <p:cNvSpPr/>
          <p:nvPr/>
        </p:nvSpPr>
        <p:spPr>
          <a:xfrm rot="6300000">
            <a:off x="1989919" y="449674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8BF6F7-1247-244F-9B21-4FEB5435871C}"/>
              </a:ext>
            </a:extLst>
          </p:cNvPr>
          <p:cNvSpPr/>
          <p:nvPr/>
        </p:nvSpPr>
        <p:spPr>
          <a:xfrm rot="7808622">
            <a:off x="2031767" y="458612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38BA93-1D6C-4649-A5E1-0B7F07918485}"/>
              </a:ext>
            </a:extLst>
          </p:cNvPr>
          <p:cNvGrpSpPr/>
          <p:nvPr/>
        </p:nvGrpSpPr>
        <p:grpSpPr>
          <a:xfrm>
            <a:off x="7880909" y="4144455"/>
            <a:ext cx="4219424" cy="1200329"/>
            <a:chOff x="5594319" y="547716"/>
            <a:chExt cx="3164568" cy="900247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8E919DAE-436B-C84C-A5F0-F0DFF1789A8A}"/>
                </a:ext>
              </a:extLst>
            </p:cNvPr>
            <p:cNvSpPr/>
            <p:nvPr/>
          </p:nvSpPr>
          <p:spPr>
            <a:xfrm>
              <a:off x="5594319" y="876394"/>
              <a:ext cx="327386" cy="546045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65A5E8C-C939-6941-BBD2-9F0F48F5CB13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carriers are combined to create the final on-air </a:t>
              </a:r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4DBC64F-28AE-8747-B927-A36C03BA3312}"/>
                </a:ext>
              </a:extLst>
            </p:cNvPr>
            <p:cNvCxnSpPr>
              <a:cxnSpLocks/>
              <a:stCxn id="89" idx="1"/>
              <a:endCxn id="88" idx="3"/>
            </p:cNvCxnSpPr>
            <p:nvPr/>
          </p:nvCxnSpPr>
          <p:spPr>
            <a:xfrm flipH="1">
              <a:off x="5921705" y="997840"/>
              <a:ext cx="527215" cy="151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6FF8D-E81D-8C4D-BBCD-74D9037978B6}"/>
              </a:ext>
            </a:extLst>
          </p:cNvPr>
          <p:cNvGrpSpPr/>
          <p:nvPr/>
        </p:nvGrpSpPr>
        <p:grpSpPr>
          <a:xfrm>
            <a:off x="4096080" y="4885297"/>
            <a:ext cx="8004253" cy="1615920"/>
            <a:chOff x="2755697" y="236023"/>
            <a:chExt cx="6003190" cy="121194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9D01AF0-5AB1-DF45-BDEE-CC086EBE6CB0}"/>
                </a:ext>
              </a:extLst>
            </p:cNvPr>
            <p:cNvSpPr/>
            <p:nvPr/>
          </p:nvSpPr>
          <p:spPr>
            <a:xfrm>
              <a:off x="2755697" y="236023"/>
              <a:ext cx="1572676" cy="311694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ECDA2C-760D-484D-B1C4-33743E24F80F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is MSK, which is a special, optimal case of FSK!</a:t>
              </a:r>
              <a:endParaRPr lang="en-US" sz="2400" b="1" dirty="0">
                <a:solidFill>
                  <a:srgbClr val="FF40FF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210EA0-B134-1140-B6F8-6D7A14A03B33}"/>
                </a:ext>
              </a:extLst>
            </p:cNvPr>
            <p:cNvCxnSpPr>
              <a:cxnSpLocks/>
              <a:stCxn id="58" idx="1"/>
              <a:endCxn id="53" idx="3"/>
            </p:cNvCxnSpPr>
            <p:nvPr/>
          </p:nvCxnSpPr>
          <p:spPr>
            <a:xfrm flipH="1" flipV="1">
              <a:off x="4328373" y="391870"/>
              <a:ext cx="2120547" cy="605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4261D95-9A7C-6544-84BE-EC072C6A7CC6}"/>
              </a:ext>
            </a:extLst>
          </p:cNvPr>
          <p:cNvSpPr/>
          <p:nvPr/>
        </p:nvSpPr>
        <p:spPr>
          <a:xfrm>
            <a:off x="0" y="0"/>
            <a:ext cx="12192000" cy="40248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1A23CD-A658-5849-9C38-F78DF41AB3E0}"/>
              </a:ext>
            </a:extLst>
          </p:cNvPr>
          <p:cNvSpPr/>
          <p:nvPr/>
        </p:nvSpPr>
        <p:spPr>
          <a:xfrm>
            <a:off x="1" y="4013489"/>
            <a:ext cx="3244572" cy="2832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780516-D645-F547-91D5-2DFFF38AAE29}"/>
              </a:ext>
            </a:extLst>
          </p:cNvPr>
          <p:cNvSpPr/>
          <p:nvPr/>
        </p:nvSpPr>
        <p:spPr>
          <a:xfrm>
            <a:off x="8750059" y="4013489"/>
            <a:ext cx="3441243" cy="2832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2E493E-7D9A-BC4B-A086-2C0C6E3B8B63}"/>
              </a:ext>
            </a:extLst>
          </p:cNvPr>
          <p:cNvSpPr/>
          <p:nvPr/>
        </p:nvSpPr>
        <p:spPr>
          <a:xfrm>
            <a:off x="3106029" y="5887167"/>
            <a:ext cx="5806991" cy="9583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2F3574E-4070-CB41-B98C-E6C70E1B8C1E}"/>
              </a:ext>
            </a:extLst>
          </p:cNvPr>
          <p:cNvSpPr/>
          <p:nvPr/>
        </p:nvSpPr>
        <p:spPr>
          <a:xfrm>
            <a:off x="2028572" y="271902"/>
            <a:ext cx="7503355" cy="25290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Seravek" panose="020B0503040000020004" pitchFamily="34" charset="0"/>
              </a:rPr>
              <a:t>Final detail:</a:t>
            </a:r>
          </a:p>
          <a:p>
            <a:endParaRPr lang="en-US" sz="2400" dirty="0">
              <a:latin typeface="Seravek" panose="020B0503040000020004" pitchFamily="34" charset="0"/>
            </a:endParaRPr>
          </a:p>
          <a:p>
            <a:r>
              <a:rPr lang="en-US" sz="2400" dirty="0">
                <a:latin typeface="Seravek" panose="020B0503040000020004" pitchFamily="34" charset="0"/>
              </a:rPr>
              <a:t>This shows a </a:t>
            </a:r>
            <a:r>
              <a:rPr lang="en-US" sz="2133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133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2133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133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Seravek" panose="020B0503040000020004" pitchFamily="34" charset="0"/>
              </a:rPr>
              <a:t> ratio 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1 :: 10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Seravek" panose="020B0503040000020004" pitchFamily="34" charset="0"/>
              </a:rPr>
              <a:t>so you can see the impact on the carrier. In reality, it’s closer to 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1 :: 1200 (2,000 chips / s :: 2,400,000 Hz)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9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951-4081-4E64-A9D0-3923475C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RF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75FA-1E6E-4A59-AD63-4808D17B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74105" cy="5029200"/>
          </a:xfrm>
        </p:spPr>
        <p:txBody>
          <a:bodyPr/>
          <a:lstStyle/>
          <a:p>
            <a:r>
              <a:rPr lang="en-US" dirty="0"/>
              <a:t>27 channels across three bands</a:t>
            </a:r>
          </a:p>
          <a:p>
            <a:r>
              <a:rPr lang="en-US" dirty="0"/>
              <a:t>5 MHz channel separation at 2.4 GHz</a:t>
            </a:r>
          </a:p>
          <a:p>
            <a:pPr lvl="1"/>
            <a:r>
              <a:rPr lang="en-US" dirty="0"/>
              <a:t>Compare to 2 MHz for 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133D-920D-4F28-92C4-70A547F6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24C99-DF5A-4FCF-9ACE-62BFA897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7" y="3355975"/>
            <a:ext cx="8096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5 from Home networking with IEEE 802.15.4: a developing standard for  low-rate wireless personal area networks | Semantic Scholar">
            <a:extLst>
              <a:ext uri="{FF2B5EF4-FFF2-40B4-BE49-F238E27FC236}">
                <a16:creationId xmlns:a16="http://schemas.microsoft.com/office/drawing/2014/main" id="{EEE725D0-BF6B-4739-8A37-A0F215E6A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b="6145"/>
          <a:stretch/>
        </p:blipFill>
        <p:spPr bwMode="auto">
          <a:xfrm>
            <a:off x="6093994" y="273050"/>
            <a:ext cx="5535194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87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A06-C58A-4A1D-A7E9-87A148DC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5F80-EE65-4F0B-81F9-B22DB5601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70905" cy="5029200"/>
          </a:xfrm>
        </p:spPr>
        <p:txBody>
          <a:bodyPr/>
          <a:lstStyle/>
          <a:p>
            <a:r>
              <a:rPr lang="en-US" dirty="0"/>
              <a:t>Different RF bands have different regional availability</a:t>
            </a:r>
          </a:p>
          <a:p>
            <a:endParaRPr lang="en-US" dirty="0"/>
          </a:p>
          <a:p>
            <a:r>
              <a:rPr lang="en-US" dirty="0"/>
              <a:t>Also have different rules</a:t>
            </a:r>
          </a:p>
          <a:p>
            <a:pPr lvl="1"/>
            <a:r>
              <a:rPr lang="en-US" dirty="0"/>
              <a:t>915 MHz: 400 </a:t>
            </a:r>
            <a:r>
              <a:rPr lang="en-US" dirty="0" err="1"/>
              <a:t>ms</a:t>
            </a:r>
            <a:r>
              <a:rPr lang="en-US" dirty="0"/>
              <a:t> dwell time</a:t>
            </a:r>
          </a:p>
          <a:p>
            <a:pPr lvl="1"/>
            <a:r>
              <a:rPr lang="en-US" dirty="0"/>
              <a:t>868 MHz: 1% duty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9680-2A4F-4F59-B3FC-4D6A5FD9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B9BE0-EE06-4D47-AEF0-F631F8D4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09" y="228600"/>
            <a:ext cx="552788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9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E8F-2D02-4A1D-8A8A-01F43454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7F85-5A03-439A-A31D-07C315AE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Transmit power</a:t>
            </a:r>
          </a:p>
          <a:p>
            <a:pPr lvl="1"/>
            <a:r>
              <a:rPr lang="en-US" dirty="0"/>
              <a:t>Typical: 0 dBm (remember: 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Receiver sensitivity</a:t>
            </a:r>
          </a:p>
          <a:p>
            <a:pPr lvl="1"/>
            <a:r>
              <a:rPr lang="en-US" dirty="0"/>
              <a:t>nRF52840 802.15.4: -100 dBm</a:t>
            </a:r>
          </a:p>
          <a:p>
            <a:pPr lvl="2"/>
            <a:r>
              <a:rPr lang="en-US" dirty="0"/>
              <a:t>Compare to BLE sensitivity of -95 dBm</a:t>
            </a:r>
          </a:p>
          <a:p>
            <a:pPr lvl="1"/>
            <a:r>
              <a:rPr lang="en-US" dirty="0"/>
              <a:t>Worst acceptable sensitivity (per spec): -85 dBm</a:t>
            </a:r>
          </a:p>
          <a:p>
            <a:pPr lvl="1"/>
            <a:r>
              <a:rPr lang="en-US" dirty="0"/>
              <a:t>Circa-2006 radios (CC2420): -95 dBm</a:t>
            </a:r>
          </a:p>
          <a:p>
            <a:pPr lvl="1"/>
            <a:endParaRPr lang="en-US" dirty="0"/>
          </a:p>
          <a:p>
            <a:r>
              <a:rPr lang="en-US" b="1" dirty="0"/>
              <a:t>Which has longer range, 802.15.4 or BLE? 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AFD2-A3E5-4C1F-8E21-6C44D308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2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E8F-2D02-4A1D-8A8A-01F43454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7F85-5A03-439A-A31D-07C315AE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Transmit power</a:t>
            </a:r>
          </a:p>
          <a:p>
            <a:pPr lvl="1"/>
            <a:r>
              <a:rPr lang="en-US" dirty="0"/>
              <a:t>Typical: 0 dBm (remember: 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Receiver sensitivity</a:t>
            </a:r>
          </a:p>
          <a:p>
            <a:pPr lvl="1"/>
            <a:r>
              <a:rPr lang="en-US" dirty="0"/>
              <a:t>nRF52840 802.15.4: -100 dBm</a:t>
            </a:r>
          </a:p>
          <a:p>
            <a:pPr lvl="2"/>
            <a:r>
              <a:rPr lang="en-US" dirty="0"/>
              <a:t>Compare to BLE sensitivity of -95 dBm</a:t>
            </a:r>
          </a:p>
          <a:p>
            <a:pPr lvl="1"/>
            <a:r>
              <a:rPr lang="en-US" dirty="0"/>
              <a:t>Worst acceptable sensitivity (per spec): -85 dBm</a:t>
            </a:r>
          </a:p>
          <a:p>
            <a:pPr lvl="1"/>
            <a:r>
              <a:rPr lang="en-US" dirty="0"/>
              <a:t>Circa-2006 radios (CC2420): -95 dBm</a:t>
            </a:r>
          </a:p>
          <a:p>
            <a:pPr lvl="1"/>
            <a:endParaRPr lang="en-US" dirty="0"/>
          </a:p>
          <a:p>
            <a:r>
              <a:rPr lang="en-US" b="1" dirty="0"/>
              <a:t>Which has longer range, 802.15.4 or BLE? Why?</a:t>
            </a:r>
          </a:p>
          <a:p>
            <a:pPr lvl="1"/>
            <a:r>
              <a:rPr lang="en-US" dirty="0"/>
              <a:t>802.15.4 with +5 dBm more margin;</a:t>
            </a:r>
          </a:p>
          <a:p>
            <a:pPr lvl="2"/>
            <a:r>
              <a:rPr lang="en-US" dirty="0"/>
              <a:t>lower bit rate plays into this, </a:t>
            </a:r>
            <a:r>
              <a:rPr lang="en-US"/>
              <a:t>as does increased </a:t>
            </a:r>
            <a:r>
              <a:rPr lang="en-US" dirty="0"/>
              <a:t>bandwidth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AFD2-A3E5-4C1F-8E21-6C44D308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17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b="1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6548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Only specifies PHY and MAC, but has use cases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BBB30-CF92-44A7-9CAA-A83ED7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0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and Tree topologies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11F34-0249-46B7-B226-FCEFB8FF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85" y="2908300"/>
            <a:ext cx="4990515" cy="3485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1166D-4E75-4143-A5E1-A8EEB1FE7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5"/>
          <a:stretch/>
        </p:blipFill>
        <p:spPr>
          <a:xfrm>
            <a:off x="8155959" y="136525"/>
            <a:ext cx="3424435" cy="2771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11101804" cy="5029200"/>
          </a:xfrm>
        </p:spPr>
        <p:txBody>
          <a:bodyPr/>
          <a:lstStyle/>
          <a:p>
            <a:r>
              <a:rPr lang="en-US" dirty="0"/>
              <a:t>PAN Coordinator</a:t>
            </a:r>
          </a:p>
          <a:p>
            <a:pPr lvl="1"/>
            <a:r>
              <a:rPr lang="en-US" dirty="0"/>
              <a:t>Receives and relays all messages</a:t>
            </a:r>
          </a:p>
          <a:p>
            <a:pPr lvl="1"/>
            <a:r>
              <a:rPr lang="en-US" dirty="0"/>
              <a:t>Most capable and power-intensive</a:t>
            </a:r>
          </a:p>
          <a:p>
            <a:r>
              <a:rPr lang="en-US" dirty="0"/>
              <a:t>Coordinators (a.k.a. Routers)</a:t>
            </a:r>
          </a:p>
          <a:p>
            <a:pPr lvl="1"/>
            <a:r>
              <a:rPr lang="en-US" dirty="0"/>
              <a:t>Control “clusters”</a:t>
            </a:r>
          </a:p>
          <a:p>
            <a:pPr lvl="1"/>
            <a:r>
              <a:rPr lang="en-US" dirty="0"/>
              <a:t>Receives and relays to its children</a:t>
            </a:r>
          </a:p>
          <a:p>
            <a:pPr lvl="1"/>
            <a:r>
              <a:rPr lang="en-US" dirty="0"/>
              <a:t>Communicates up to parent coordinator</a:t>
            </a:r>
          </a:p>
          <a:p>
            <a:r>
              <a:rPr lang="en-US" dirty="0"/>
              <a:t>End Devices</a:t>
            </a:r>
          </a:p>
          <a:p>
            <a:pPr lvl="1"/>
            <a:r>
              <a:rPr lang="en-US" dirty="0"/>
              <a:t>Only communicate with single</a:t>
            </a:r>
            <a:br>
              <a:rPr lang="en-US" dirty="0"/>
            </a:br>
            <a:r>
              <a:rPr lang="en-US" dirty="0"/>
              <a:t>parent coordinator</a:t>
            </a:r>
          </a:p>
          <a:p>
            <a:pPr lvl="1"/>
            <a:r>
              <a:rPr lang="en-US" dirty="0"/>
              <a:t>Least capable and power intensive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F8923F-EF24-4BA9-8BA0-BD0F0DA4463C}"/>
              </a:ext>
            </a:extLst>
          </p:cNvPr>
          <p:cNvSpPr/>
          <p:nvPr/>
        </p:nvSpPr>
        <p:spPr>
          <a:xfrm>
            <a:off x="8724900" y="4241800"/>
            <a:ext cx="2247900" cy="193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3118C3-C05A-419A-816C-08395FC7AB7C}"/>
              </a:ext>
            </a:extLst>
          </p:cNvPr>
          <p:cNvSpPr/>
          <p:nvPr/>
        </p:nvSpPr>
        <p:spPr>
          <a:xfrm>
            <a:off x="6375984" y="4241800"/>
            <a:ext cx="1263358" cy="193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CECBC0-3880-479E-B7EB-B36230CAD488}"/>
              </a:ext>
            </a:extLst>
          </p:cNvPr>
          <p:cNvSpPr/>
          <p:nvPr/>
        </p:nvSpPr>
        <p:spPr>
          <a:xfrm>
            <a:off x="7639342" y="4241801"/>
            <a:ext cx="1085558" cy="1765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7B9705-3BE1-48A9-9D35-5170C398B5E5}"/>
              </a:ext>
            </a:extLst>
          </p:cNvPr>
          <p:cNvSpPr/>
          <p:nvPr/>
        </p:nvSpPr>
        <p:spPr>
          <a:xfrm>
            <a:off x="7785684" y="3000374"/>
            <a:ext cx="2882316" cy="1241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8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98105" cy="5029200"/>
          </a:xfrm>
        </p:spPr>
        <p:txBody>
          <a:bodyPr>
            <a:normAutofit/>
          </a:bodyPr>
          <a:lstStyle/>
          <a:p>
            <a:r>
              <a:rPr lang="en-US" dirty="0"/>
              <a:t>Most devices are capable of communicating with multiple neighbors</a:t>
            </a:r>
          </a:p>
          <a:p>
            <a:pPr lvl="1"/>
            <a:endParaRPr lang="en-US" dirty="0"/>
          </a:p>
          <a:p>
            <a:r>
              <a:rPr lang="en-US" b="1" dirty="0"/>
              <a:t>What are advantages of mesh?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What are disadvantages of mesh?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A6BE2-AF98-46CB-80E3-C87435F6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81" y="1143000"/>
            <a:ext cx="4418713" cy="39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62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98586" cy="5029200"/>
          </a:xfrm>
        </p:spPr>
        <p:txBody>
          <a:bodyPr>
            <a:noAutofit/>
          </a:bodyPr>
          <a:lstStyle/>
          <a:p>
            <a:r>
              <a:rPr lang="en-US" dirty="0"/>
              <a:t>Most devices are capable of communicating with multiple neighbors</a:t>
            </a:r>
          </a:p>
          <a:p>
            <a:pPr lvl="1"/>
            <a:endParaRPr lang="en-US" dirty="0"/>
          </a:p>
          <a:p>
            <a:r>
              <a:rPr lang="en-US" b="1" dirty="0"/>
              <a:t>What are advantages of mesh?</a:t>
            </a:r>
          </a:p>
          <a:p>
            <a:pPr lvl="1"/>
            <a:r>
              <a:rPr lang="en-US" dirty="0"/>
              <a:t>Devices can communicate over longer distances</a:t>
            </a:r>
          </a:p>
          <a:p>
            <a:pPr lvl="1"/>
            <a:r>
              <a:rPr lang="en-US" dirty="0"/>
              <a:t>Device failures less likely to collapse the entire network</a:t>
            </a:r>
          </a:p>
          <a:p>
            <a:r>
              <a:rPr lang="en-US" b="1" dirty="0"/>
              <a:t>What are disadvantages of mesh?</a:t>
            </a:r>
          </a:p>
          <a:p>
            <a:pPr lvl="1"/>
            <a:r>
              <a:rPr lang="en-US" dirty="0"/>
              <a:t>Some nodes have to spend more energy communicating</a:t>
            </a:r>
          </a:p>
          <a:p>
            <a:pPr lvl="1"/>
            <a:r>
              <a:rPr lang="en-US" dirty="0"/>
              <a:t>Network protocol becomes more complicated to manage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657CD-B98F-4EF5-A13A-502DB0C3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81" y="1143000"/>
            <a:ext cx="4418713" cy="39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4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802.15.4</a:t>
            </a:r>
          </a:p>
          <a:p>
            <a:endParaRPr lang="en-US" dirty="0"/>
          </a:p>
          <a:p>
            <a:r>
              <a:rPr lang="en-US" dirty="0"/>
              <a:t>Overview of physical layer details</a:t>
            </a:r>
          </a:p>
          <a:p>
            <a:endParaRPr lang="en-US" dirty="0"/>
          </a:p>
          <a:p>
            <a:r>
              <a:rPr lang="en-US" dirty="0"/>
              <a:t>Exploration of link layer</a:t>
            </a:r>
          </a:p>
          <a:p>
            <a:pPr lvl="1"/>
            <a:r>
              <a:rPr lang="en-US" dirty="0"/>
              <a:t>Network topologies</a:t>
            </a:r>
          </a:p>
          <a:p>
            <a:pPr lvl="1"/>
            <a:r>
              <a:rPr lang="en-US" dirty="0"/>
              <a:t>Communication structure</a:t>
            </a:r>
          </a:p>
          <a:p>
            <a:pPr lvl="1"/>
            <a:r>
              <a:rPr lang="en-US" dirty="0"/>
              <a:t>Access control</a:t>
            </a:r>
          </a:p>
          <a:p>
            <a:pPr lvl="1"/>
            <a:r>
              <a:rPr lang="en-US" dirty="0"/>
              <a:t>Packet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Reminder: CSMA/CA – </a:t>
            </a:r>
            <a:r>
              <a:rPr lang="en-US" sz="2200" dirty="0"/>
              <a:t>Carrier Sense Multiple Access with Collision Avoidance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First, wait a random amount (collision avoidance part)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listen for a duration and determine if anyone is transmitting (carrier sense part)</a:t>
            </a:r>
          </a:p>
          <a:p>
            <a:pPr lvl="1"/>
            <a:r>
              <a:rPr lang="en-US" dirty="0"/>
              <a:t>If idle, you can transmit</a:t>
            </a:r>
          </a:p>
          <a:p>
            <a:pPr lvl="1"/>
            <a:r>
              <a:rPr lang="en-US" dirty="0"/>
              <a:t>If busy, repeat step 1 (often increasing maximum wait time)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combined with notion of slotting</a:t>
            </a:r>
          </a:p>
          <a:p>
            <a:pPr lvl="1"/>
            <a:r>
              <a:rPr lang="en-US" dirty="0"/>
              <a:t>Synchronize to slots (smaller than transmit times)</a:t>
            </a:r>
          </a:p>
          <a:p>
            <a:pPr lvl="1"/>
            <a:r>
              <a:rPr lang="en-US" dirty="0"/>
              <a:t>Wait for a number of slots</a:t>
            </a:r>
          </a:p>
          <a:p>
            <a:pPr lvl="1"/>
            <a:r>
              <a:rPr lang="en-US" dirty="0"/>
              <a:t>Listen for idle slots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6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48B8-4F11-4379-B8C3-B531D99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83DB-DB27-4FA9-A1AD-BF117D30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Beacon-enabled PAN</a:t>
            </a:r>
          </a:p>
          <a:p>
            <a:pPr lvl="1"/>
            <a:r>
              <a:rPr lang="en-US" dirty="0"/>
              <a:t>Slotted CSMA/CA</a:t>
            </a:r>
          </a:p>
          <a:p>
            <a:pPr lvl="1"/>
            <a:r>
              <a:rPr lang="en-US" dirty="0"/>
              <a:t>Structured communication patterns</a:t>
            </a:r>
          </a:p>
          <a:p>
            <a:pPr lvl="1"/>
            <a:r>
              <a:rPr lang="en-US" dirty="0"/>
              <a:t>Optionally with some TDMA scheduled slots</a:t>
            </a:r>
          </a:p>
          <a:p>
            <a:endParaRPr lang="en-US" dirty="0"/>
          </a:p>
          <a:p>
            <a:r>
              <a:rPr lang="en-US" dirty="0"/>
              <a:t>Non-beacon-enabled PAN</a:t>
            </a:r>
          </a:p>
          <a:p>
            <a:pPr lvl="1"/>
            <a:r>
              <a:rPr lang="en-US" dirty="0"/>
              <a:t>Unslotted CSMA/CA</a:t>
            </a:r>
          </a:p>
          <a:p>
            <a:pPr lvl="1"/>
            <a:r>
              <a:rPr lang="en-US" dirty="0"/>
              <a:t>No particular structure for communication</a:t>
            </a:r>
          </a:p>
          <a:p>
            <a:pPr lvl="2"/>
            <a:r>
              <a:rPr lang="en-US" dirty="0"/>
              <a:t>Could be defined by other specifications, like Thread or Zigbee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C0D41-98E2-48AD-BEA0-62A7AD2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Beacon-enabled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98800"/>
            <a:ext cx="10972800" cy="307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Beacons occur periodically [15 </a:t>
            </a:r>
            <a:r>
              <a:rPr lang="en-US" dirty="0" err="1"/>
              <a:t>ms</a:t>
            </a:r>
            <a:r>
              <a:rPr lang="en-US" dirty="0"/>
              <a:t> – 245 seconds]</a:t>
            </a:r>
          </a:p>
          <a:p>
            <a:pPr lvl="1"/>
            <a:r>
              <a:rPr lang="en-US" dirty="0"/>
              <a:t>Devices must listen to each beacon</a:t>
            </a:r>
          </a:p>
          <a:p>
            <a:pPr lvl="1"/>
            <a:endParaRPr lang="en-US" dirty="0"/>
          </a:p>
          <a:p>
            <a:r>
              <a:rPr lang="en-US" dirty="0"/>
              <a:t>Contention Access Period</a:t>
            </a:r>
          </a:p>
          <a:p>
            <a:pPr lvl="1"/>
            <a:r>
              <a:rPr lang="en-US" dirty="0"/>
              <a:t>Slotted CSMA/CA synchronized by beacon start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Inactive Period</a:t>
            </a:r>
          </a:p>
          <a:p>
            <a:pPr lvl="1"/>
            <a:r>
              <a:rPr lang="en-US" dirty="0"/>
              <a:t>No communication occurring. Assumes sleepy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955800" y="1778000"/>
            <a:ext cx="28956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5367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4851400" y="1778000"/>
            <a:ext cx="4368800" cy="88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92202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9639300" y="1778000"/>
            <a:ext cx="8128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5F3A0-0C9B-4EDD-9550-5256C8E2E515}"/>
              </a:ext>
            </a:extLst>
          </p:cNvPr>
          <p:cNvSpPr txBox="1"/>
          <p:nvPr/>
        </p:nvSpPr>
        <p:spPr>
          <a:xfrm>
            <a:off x="10557164" y="15854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9362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Guaranteed Time Slots (GTS)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98800"/>
            <a:ext cx="10972800" cy="3073400"/>
          </a:xfrm>
        </p:spPr>
        <p:txBody>
          <a:bodyPr/>
          <a:lstStyle/>
          <a:p>
            <a:r>
              <a:rPr lang="en-US" dirty="0"/>
              <a:t>PAN Coordinator may create a Contention Free Period with Guaranteed Time Slots</a:t>
            </a:r>
          </a:p>
          <a:p>
            <a:pPr lvl="1"/>
            <a:r>
              <a:rPr lang="en-US" dirty="0"/>
              <a:t>TDMA schedule assigned to specific devices</a:t>
            </a:r>
          </a:p>
          <a:p>
            <a:pPr lvl="1"/>
            <a:r>
              <a:rPr lang="en-US" dirty="0"/>
              <a:t>Slots eat up part of the Contention Access Period</a:t>
            </a:r>
          </a:p>
          <a:p>
            <a:pPr lvl="1"/>
            <a:r>
              <a:rPr lang="en-US" dirty="0"/>
              <a:t>No CSMA/CA within a guaranteed time slot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955800" y="1778000"/>
            <a:ext cx="16256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5367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4851400" y="1778000"/>
            <a:ext cx="4368800" cy="88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92202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9639300" y="1778000"/>
            <a:ext cx="8128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4E53DA-57AA-42F8-A9CF-D78103F0B926}"/>
              </a:ext>
            </a:extLst>
          </p:cNvPr>
          <p:cNvSpPr/>
          <p:nvPr/>
        </p:nvSpPr>
        <p:spPr>
          <a:xfrm>
            <a:off x="3581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52230-23C1-443D-922F-784B448D383E}"/>
              </a:ext>
            </a:extLst>
          </p:cNvPr>
          <p:cNvSpPr/>
          <p:nvPr/>
        </p:nvSpPr>
        <p:spPr>
          <a:xfrm>
            <a:off x="3835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45B07-00E1-42E8-A2A9-2DD71D5A4810}"/>
              </a:ext>
            </a:extLst>
          </p:cNvPr>
          <p:cNvSpPr/>
          <p:nvPr/>
        </p:nvSpPr>
        <p:spPr>
          <a:xfrm>
            <a:off x="4089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7CFA6-BD04-41AB-9633-9E8216F4E050}"/>
              </a:ext>
            </a:extLst>
          </p:cNvPr>
          <p:cNvSpPr/>
          <p:nvPr/>
        </p:nvSpPr>
        <p:spPr>
          <a:xfrm>
            <a:off x="4343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E725A-E3AA-4CAF-9F97-D50338CD2893}"/>
              </a:ext>
            </a:extLst>
          </p:cNvPr>
          <p:cNvSpPr/>
          <p:nvPr/>
        </p:nvSpPr>
        <p:spPr>
          <a:xfrm>
            <a:off x="4597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15625-161D-4EE6-922C-665C28FC98C7}"/>
              </a:ext>
            </a:extLst>
          </p:cNvPr>
          <p:cNvSpPr txBox="1"/>
          <p:nvPr/>
        </p:nvSpPr>
        <p:spPr>
          <a:xfrm>
            <a:off x="3556000" y="1810434"/>
            <a:ext cx="136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Guaranteed Time Slots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2D7F5-591E-4EB4-BF5A-F4DEDF6E0F9D}"/>
              </a:ext>
            </a:extLst>
          </p:cNvPr>
          <p:cNvSpPr txBox="1"/>
          <p:nvPr/>
        </p:nvSpPr>
        <p:spPr>
          <a:xfrm>
            <a:off x="10557164" y="15854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9708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B34F-7A96-45A7-8181-5D7E5BC2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tree-based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65F9-D0BF-44C5-8D48-C2FC0195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coordinators listen to beacon from PAN coordinator</a:t>
            </a:r>
          </a:p>
          <a:p>
            <a:pPr lvl="1"/>
            <a:r>
              <a:rPr lang="en-US" dirty="0"/>
              <a:t>And can participate in that contention period</a:t>
            </a:r>
          </a:p>
          <a:p>
            <a:pPr lvl="1"/>
            <a:endParaRPr lang="en-US" dirty="0"/>
          </a:p>
          <a:p>
            <a:r>
              <a:rPr lang="en-US" dirty="0"/>
              <a:t>Send their own beacons to child devices during inactive period</a:t>
            </a:r>
          </a:p>
          <a:p>
            <a:pPr lvl="1"/>
            <a:r>
              <a:rPr lang="en-US" dirty="0"/>
              <a:t>Children participate in that contention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E704-238F-4497-8247-C5ED54F0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354F9-9AB2-41B2-847E-D24C1DC2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9" y="3895646"/>
            <a:ext cx="10398510" cy="21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54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  <a:p>
            <a:pPr lvl="2"/>
            <a:r>
              <a:rPr lang="en-US" b="1" dirty="0"/>
              <a:t>Could BLE mechanism of listen-after-send apply?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02118-2807-44BE-94E2-D8E2B1C2FC9F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0A016-2235-45E2-8922-92D394DFAC73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61465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  <a:p>
            <a:pPr lvl="2"/>
            <a:r>
              <a:rPr lang="en-US" b="1" dirty="0"/>
              <a:t>Could BLE mechanism of listen-after-send apply?</a:t>
            </a:r>
          </a:p>
          <a:p>
            <a:pPr lvl="3"/>
            <a:r>
              <a:rPr lang="en-US" dirty="0"/>
              <a:t>Only if sending to a high-power device, not among equals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4C83E-E242-4B34-83C3-73A691711FEA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B544D-3D41-4ECA-85FE-C709CFD77D04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0371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5F89-686D-4A00-A2C9-BB8C44B5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51CD-6DD4-4EF9-B5E4-12706EE9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Listen during entire contention period</a:t>
            </a:r>
          </a:p>
          <a:p>
            <a:pPr lvl="1"/>
            <a:r>
              <a:rPr lang="en-US" dirty="0"/>
              <a:t>Can receive direct messages from any other device</a:t>
            </a:r>
          </a:p>
          <a:p>
            <a:pPr lvl="1"/>
            <a:r>
              <a:rPr lang="en-US" dirty="0"/>
              <a:t>Can immediately respond to messages as well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Request messages from Coordinator</a:t>
            </a:r>
          </a:p>
          <a:p>
            <a:pPr lvl="1"/>
            <a:r>
              <a:rPr lang="en-US" dirty="0"/>
              <a:t>Make all communication go through Coordinator</a:t>
            </a:r>
          </a:p>
          <a:p>
            <a:pPr lvl="1"/>
            <a:r>
              <a:rPr lang="en-US" dirty="0"/>
              <a:t>Send a request-for-data packet to coordinator to get information</a:t>
            </a:r>
          </a:p>
          <a:p>
            <a:pPr lvl="1"/>
            <a:r>
              <a:rPr lang="en-US" dirty="0"/>
              <a:t>Coordinator can include list of devices with pending data in beacon</a:t>
            </a:r>
          </a:p>
          <a:p>
            <a:pPr lvl="1"/>
            <a:endParaRPr lang="en-US" dirty="0"/>
          </a:p>
          <a:p>
            <a:r>
              <a:rPr lang="en-US" dirty="0"/>
              <a:t>More complicated listening algorithms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D3B0-24B4-4EC9-B868-756E091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9CD1E-A1C7-4E72-A9F6-23ED48FF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13" y="228600"/>
            <a:ext cx="2944481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7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2ECF-5B66-41FB-9D6F-348E3294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Channel Assessment (CCA)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D57A-F4DA-4EC4-A803-ED7FC734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“listen” part of CSMA/CA</a:t>
            </a:r>
          </a:p>
          <a:p>
            <a:pPr lvl="1"/>
            <a:endParaRPr lang="en-US" dirty="0"/>
          </a:p>
          <a:p>
            <a:r>
              <a:rPr lang="en-US" dirty="0"/>
              <a:t>Variety of implementations are acceptable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Energy above threshold</a:t>
            </a:r>
          </a:p>
          <a:p>
            <a:pPr lvl="2"/>
            <a:r>
              <a:rPr lang="en-US" sz="2800" dirty="0"/>
              <a:t>Energy for 8 symbol durations above threshold (RSSI)</a:t>
            </a:r>
          </a:p>
          <a:p>
            <a:pPr lvl="2"/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Carrier sense</a:t>
            </a:r>
          </a:p>
          <a:p>
            <a:pPr lvl="2"/>
            <a:r>
              <a:rPr lang="en-US" sz="2800" dirty="0"/>
              <a:t>Valid 802.15.4 carrier signal</a:t>
            </a:r>
          </a:p>
          <a:p>
            <a:pPr lvl="2"/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Energy AND/OR Carrier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EE2EF-B142-4ED5-AF0A-D446BF0F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49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0C9A-4900-4DEA-A197-757D1B60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3BAE-7336-4778-85E1-8264C567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data to send</a:t>
            </a:r>
          </a:p>
          <a:p>
            <a:r>
              <a:rPr lang="en-US" dirty="0"/>
              <a:t>Wait for next </a:t>
            </a:r>
            <a:r>
              <a:rPr lang="en-US" dirty="0" err="1"/>
              <a:t>backoff</a:t>
            </a:r>
            <a:r>
              <a:rPr lang="en-US" dirty="0"/>
              <a:t> slot (synchronized from beacon)</a:t>
            </a:r>
          </a:p>
          <a:p>
            <a:r>
              <a:rPr lang="en-US" dirty="0"/>
              <a:t>Wait for 0-7 </a:t>
            </a:r>
            <a:r>
              <a:rPr lang="en-US" dirty="0" err="1"/>
              <a:t>backoff</a:t>
            </a:r>
            <a:r>
              <a:rPr lang="en-US" dirty="0"/>
              <a:t> slots (slot is 20 symbol durations: 320 us)</a:t>
            </a:r>
          </a:p>
          <a:p>
            <a:r>
              <a:rPr lang="en-US" dirty="0"/>
              <a:t>Listen for two empty slots</a:t>
            </a:r>
          </a:p>
          <a:p>
            <a:pPr lvl="1"/>
            <a:r>
              <a:rPr lang="en-US" dirty="0"/>
              <a:t>Idle: Transmit</a:t>
            </a:r>
          </a:p>
          <a:p>
            <a:pPr lvl="1"/>
            <a:r>
              <a:rPr lang="en-US" dirty="0"/>
              <a:t>Occupied: wait 0-15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 (upper limit configurable)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Timeout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D998F-1EF6-4BAA-872E-C5F2AFC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3B1-FCAA-4F54-AD11-A61BA25B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F43A-F20B-4CB4-899F-B5041FE6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802.15.4 Specification [</a:t>
            </a:r>
            <a:r>
              <a:rPr lang="en-US" dirty="0">
                <a:hlinkClick r:id="rId2"/>
              </a:rPr>
              <a:t>2006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“</a:t>
            </a:r>
            <a:r>
              <a:rPr lang="en-US" i="0" u="none" strike="noStrike" baseline="0" dirty="0"/>
              <a:t>Part 15.4: Wireless Medium Access Control (MAC) and Physical Layer (PHY) Specifications for Low-Rate Wireless Personal Area Networks (WPANs)”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helpful references:</a:t>
            </a:r>
          </a:p>
          <a:p>
            <a:pPr lvl="1"/>
            <a:r>
              <a:rPr lang="en-US" dirty="0">
                <a:hlinkClick r:id="rId3"/>
              </a:rPr>
              <a:t>Paper introducing the 802.15.4 draft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NXP 802.15.4 Stack User Guide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2005 presentation on 802.15.4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41723-95BC-4E1F-8159-917FA067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6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20D9-5FF6-4EBE-A13B-E34C3AC8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F81D-2A0E-4EB9-AD7E-398790E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data to send</a:t>
            </a:r>
          </a:p>
          <a:p>
            <a:r>
              <a:rPr lang="en-US" strike="sngStrike" dirty="0"/>
              <a:t>Wait for next </a:t>
            </a:r>
            <a:r>
              <a:rPr lang="en-US" strike="sngStrike" dirty="0" err="1"/>
              <a:t>backoff</a:t>
            </a:r>
            <a:r>
              <a:rPr lang="en-US" strike="sngStrike" dirty="0"/>
              <a:t> slot (synchronized from beacon)</a:t>
            </a:r>
          </a:p>
          <a:p>
            <a:r>
              <a:rPr lang="en-US" dirty="0"/>
              <a:t>Wait for 0-7 </a:t>
            </a:r>
            <a:r>
              <a:rPr lang="en-US" dirty="0" err="1"/>
              <a:t>backoff</a:t>
            </a:r>
            <a:r>
              <a:rPr lang="en-US" dirty="0"/>
              <a:t> slots (slot is 20 symbol durations: 320 us)</a:t>
            </a:r>
          </a:p>
          <a:p>
            <a:r>
              <a:rPr lang="en-US" dirty="0"/>
              <a:t>Listen </a:t>
            </a:r>
            <a:r>
              <a:rPr lang="en-US" strike="sngStrike" dirty="0"/>
              <a:t>for two empty slots</a:t>
            </a:r>
          </a:p>
          <a:p>
            <a:pPr lvl="1"/>
            <a:r>
              <a:rPr lang="en-US" dirty="0"/>
              <a:t>Idle: Transmit</a:t>
            </a:r>
          </a:p>
          <a:p>
            <a:pPr lvl="1"/>
            <a:r>
              <a:rPr lang="en-US" dirty="0"/>
              <a:t>Occupied: wait 0-15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 (upper limit configurable)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Timeout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32DAA-78D6-420D-B5FC-E48D932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3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1FB0-91E6-436D-A9D5-0EF0A93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44A-14F8-4CE8-8F6E-C3B27E3F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benefits/costs of using or not using beacons?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CEE79-A9B6-4BFF-8C89-07191E3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42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1FB0-91E6-436D-A9D5-0EF0A93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44A-14F8-4CE8-8F6E-C3B27E3F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/>
          </a:bodyPr>
          <a:lstStyle/>
          <a:p>
            <a:r>
              <a:rPr lang="en-US" dirty="0"/>
              <a:t>What are benefits/costs of using or not using beacons?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Beacons</a:t>
            </a:r>
          </a:p>
          <a:p>
            <a:pPr lvl="2"/>
            <a:r>
              <a:rPr lang="en-US" dirty="0"/>
              <a:t>Enable energy savings by designating period with radios off</a:t>
            </a:r>
          </a:p>
          <a:p>
            <a:pPr lvl="2"/>
            <a:r>
              <a:rPr lang="en-US" dirty="0"/>
              <a:t>Enable structured communication like Guaranteed Slots</a:t>
            </a:r>
          </a:p>
          <a:p>
            <a:pPr lvl="2"/>
            <a:r>
              <a:rPr lang="en-US" dirty="0"/>
              <a:t>Require some central coordinator within range of all devices</a:t>
            </a:r>
          </a:p>
          <a:p>
            <a:pPr lvl="2"/>
            <a:r>
              <a:rPr lang="en-US" dirty="0"/>
              <a:t>Tradeoff in inactive period:</a:t>
            </a:r>
          </a:p>
          <a:p>
            <a:pPr lvl="3"/>
            <a:r>
              <a:rPr lang="en-US" dirty="0"/>
              <a:t>communication latency vs beacon-listening costs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No beacons</a:t>
            </a:r>
          </a:p>
          <a:p>
            <a:pPr lvl="2"/>
            <a:r>
              <a:rPr lang="en-US" dirty="0"/>
              <a:t>Enable all devices to be identical (no coordinator needed)</a:t>
            </a:r>
          </a:p>
          <a:p>
            <a:pPr lvl="2"/>
            <a:r>
              <a:rPr lang="en-US" dirty="0"/>
              <a:t>Require custom communication scheme</a:t>
            </a:r>
          </a:p>
          <a:p>
            <a:pPr lvl="3"/>
            <a:r>
              <a:rPr lang="en-US" dirty="0"/>
              <a:t>Could be better or worse for various qualities… (always-on radios?)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CEE79-A9B6-4BFF-8C89-07191E3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55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b="1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52334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zeros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44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zeros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	Because computers depend on bytes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0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520-D607-47C7-A89D-17D51741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frame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5722-857C-4A72-A806-1DDF8373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114800"/>
            <a:ext cx="5488405" cy="205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Sequence number</a:t>
            </a:r>
          </a:p>
          <a:p>
            <a:pPr lvl="1"/>
            <a:r>
              <a:rPr lang="en-US" dirty="0"/>
              <a:t>8-bit monotonically increasing</a:t>
            </a:r>
          </a:p>
          <a:p>
            <a:r>
              <a:rPr lang="en-US" dirty="0"/>
              <a:t>Addressing fields</a:t>
            </a:r>
          </a:p>
          <a:p>
            <a:pPr lvl="1"/>
            <a:r>
              <a:rPr lang="en-US" dirty="0"/>
              <a:t>PAN and addresses</a:t>
            </a:r>
          </a:p>
          <a:p>
            <a:pPr lvl="1"/>
            <a:r>
              <a:rPr lang="en-US" dirty="0"/>
              <a:t>Varies based on frame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3C61-C47D-4FB8-A679-890608F6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BEE4A5E3-49B4-4785-979A-A810875C4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49806"/>
              </p:ext>
            </p:extLst>
          </p:nvPr>
        </p:nvGraphicFramePr>
        <p:xfrm>
          <a:off x="3110498" y="208240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3" imgW="5725002" imgH="1171873" progId="Excel.Sheet.8">
                  <p:embed/>
                </p:oleObj>
              </mc:Choice>
              <mc:Fallback>
                <p:oleObj name="Worksheet" r:id="rId3" imgW="5725002" imgH="1171873" progId="Excel.Sheet.8">
                  <p:embed/>
                  <p:pic>
                    <p:nvPicPr>
                      <p:cNvPr id="76803" name="Object 1027">
                        <a:extLst>
                          <a:ext uri="{FF2B5EF4-FFF2-40B4-BE49-F238E27FC236}">
                            <a16:creationId xmlns:a16="http://schemas.microsoft.com/office/drawing/2014/main" id="{2BDA810D-0AD1-4880-83E4-480C1C34B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98" y="208240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C4050A-F459-4F19-8661-7B6BF4F49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388" y="149225"/>
            <a:ext cx="4824809" cy="129862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9B8D4B-C742-476B-A888-38481B7A69C0}"/>
              </a:ext>
            </a:extLst>
          </p:cNvPr>
          <p:cNvCxnSpPr>
            <a:cxnSpLocks/>
          </p:cNvCxnSpPr>
          <p:nvPr/>
        </p:nvCxnSpPr>
        <p:spPr>
          <a:xfrm flipH="1">
            <a:off x="3110498" y="1047996"/>
            <a:ext cx="5233402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67152E-7B5F-4630-8A29-8EAE55E5136F}"/>
              </a:ext>
            </a:extLst>
          </p:cNvPr>
          <p:cNvCxnSpPr>
            <a:cxnSpLocks/>
          </p:cNvCxnSpPr>
          <p:nvPr/>
        </p:nvCxnSpPr>
        <p:spPr>
          <a:xfrm>
            <a:off x="11023600" y="1047996"/>
            <a:ext cx="621298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D10ED9-B7D8-4788-80DF-F38372064FED}"/>
              </a:ext>
            </a:extLst>
          </p:cNvPr>
          <p:cNvSpPr txBox="1">
            <a:spLocks/>
          </p:cNvSpPr>
          <p:nvPr/>
        </p:nvSpPr>
        <p:spPr>
          <a:xfrm>
            <a:off x="6156493" y="4114800"/>
            <a:ext cx="5488405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payload</a:t>
            </a:r>
          </a:p>
          <a:p>
            <a:pPr lvl="1"/>
            <a:r>
              <a:rPr lang="en-US" dirty="0"/>
              <a:t>Depends on frame type</a:t>
            </a:r>
          </a:p>
          <a:p>
            <a:r>
              <a:rPr lang="en-US" dirty="0"/>
              <a:t>Frame check sequence</a:t>
            </a:r>
          </a:p>
          <a:p>
            <a:pPr lvl="1"/>
            <a:r>
              <a:rPr lang="en-US" dirty="0"/>
              <a:t>16-bit CRC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3D8C25-99FF-485C-A3D8-27E08C98BFFC}"/>
              </a:ext>
            </a:extLst>
          </p:cNvPr>
          <p:cNvSpPr txBox="1">
            <a:spLocks/>
          </p:cNvSpPr>
          <p:nvPr/>
        </p:nvSpPr>
        <p:spPr>
          <a:xfrm>
            <a:off x="607595" y="2514601"/>
            <a:ext cx="2326105" cy="143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control</a:t>
            </a:r>
          </a:p>
          <a:p>
            <a:pPr lvl="1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63564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33471"/>
              </p:ext>
            </p:extLst>
          </p:nvPr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3" imgW="5725002" imgH="1171873" progId="Excel.Sheet.8">
                  <p:embed/>
                </p:oleObj>
              </mc:Choice>
              <mc:Fallback>
                <p:oleObj name="Worksheet" r:id="rId3" imgW="5725002" imgH="1171873" progId="Excel.Sheet.8">
                  <p:embed/>
                  <p:pic>
                    <p:nvPicPr>
                      <p:cNvPr id="76803" name="Object 1027">
                        <a:extLst>
                          <a:ext uri="{FF2B5EF4-FFF2-40B4-BE49-F238E27FC236}">
                            <a16:creationId xmlns:a16="http://schemas.microsoft.com/office/drawing/2014/main" id="{2BDA810D-0AD1-4880-83E4-480C1C34B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310320"/>
              </p:ext>
            </p:extLst>
          </p:nvPr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5" imgW="6391304" imgH="685800" progId="Excel.Sheet.8">
                  <p:embed/>
                </p:oleObj>
              </mc:Choice>
              <mc:Fallback>
                <p:oleObj name="Worksheet" r:id="rId5" imgW="6391304" imgH="685800" progId="Excel.Sheet.8">
                  <p:embed/>
                  <p:pic>
                    <p:nvPicPr>
                      <p:cNvPr id="76806" name="Object 1030">
                        <a:extLst>
                          <a:ext uri="{FF2B5EF4-FFF2-40B4-BE49-F238E27FC236}">
                            <a16:creationId xmlns:a16="http://schemas.microsoft.com/office/drawing/2014/main" id="{58A98C69-7472-4B26-A42F-12825CFD9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4838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9779000" y="3678235"/>
            <a:ext cx="2080743" cy="265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Why no length field?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3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Worksheet" r:id="rId3" imgW="5725002" imgH="1171873" progId="Excel.Sheet.8">
                  <p:embed/>
                </p:oleObj>
              </mc:Choice>
              <mc:Fallback>
                <p:oleObj name="Worksheet" r:id="rId3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C5CDC916-0918-476D-A562-E6DFF0057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5" imgW="6391304" imgH="685800" progId="Excel.Sheet.8">
                  <p:embed/>
                </p:oleObj>
              </mc:Choice>
              <mc:Fallback>
                <p:oleObj name="Worksheet" r:id="rId5" imgW="6391304" imgH="685800" progId="Excel.Sheet.8">
                  <p:embed/>
                  <p:pic>
                    <p:nvPicPr>
                      <p:cNvPr id="6" name="Object 1030">
                        <a:extLst>
                          <a:ext uri="{FF2B5EF4-FFF2-40B4-BE49-F238E27FC236}">
                            <a16:creationId xmlns:a16="http://schemas.microsoft.com/office/drawing/2014/main" id="{52383F57-7523-4C6A-BF8D-BAE2C4D65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4838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9779000" y="3678235"/>
            <a:ext cx="2080743" cy="265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Why no length field?</a:t>
            </a:r>
          </a:p>
          <a:p>
            <a:pPr marL="0" indent="0">
              <a:buNone/>
            </a:pPr>
            <a:r>
              <a:rPr lang="en-US" dirty="0"/>
              <a:t>Already in prior header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45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Beacon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Beacon</a:t>
            </a:r>
          </a:p>
          <a:p>
            <a:pPr lvl="1"/>
            <a:r>
              <a:rPr lang="en-US" dirty="0"/>
              <a:t>Information about the communication</a:t>
            </a:r>
            <a:br>
              <a:rPr lang="en-US" dirty="0"/>
            </a:br>
            <a:r>
              <a:rPr lang="en-US" dirty="0"/>
              <a:t>structure of this network</a:t>
            </a:r>
          </a:p>
          <a:p>
            <a:pPr lvl="1"/>
            <a:r>
              <a:rPr lang="en-US" dirty="0"/>
              <a:t>Sent in response to requests from scanning devices</a:t>
            </a:r>
          </a:p>
          <a:p>
            <a:pPr lvl="1"/>
            <a:r>
              <a:rPr lang="en-US" dirty="0"/>
              <a:t>Sent periodically at start of </a:t>
            </a:r>
            <a:r>
              <a:rPr lang="en-US" dirty="0" err="1"/>
              <a:t>Superframes</a:t>
            </a:r>
            <a:r>
              <a:rPr lang="en-US" dirty="0"/>
              <a:t> (if in use)</a:t>
            </a:r>
          </a:p>
          <a:p>
            <a:pPr lvl="2"/>
            <a:r>
              <a:rPr lang="en-US" dirty="0"/>
              <a:t>Sent without CSMA/CA</a:t>
            </a:r>
          </a:p>
          <a:p>
            <a:pPr lvl="1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Source address only, broadcast to everyone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 err="1"/>
              <a:t>Superframe</a:t>
            </a:r>
            <a:r>
              <a:rPr lang="en-US" dirty="0"/>
              <a:t> details, including Guaranteed Time Slots (if any)</a:t>
            </a:r>
          </a:p>
          <a:p>
            <a:pPr lvl="1"/>
            <a:r>
              <a:rPr lang="en-US" dirty="0"/>
              <a:t>Pending addresses lists devices for which Coordinator has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E44C6-F180-4275-8C91-085B3BD4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228601"/>
            <a:ext cx="4252494" cy="18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Data from higher-layer protocols</a:t>
            </a:r>
          </a:p>
          <a:p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Source and/or Destination addresses as necessary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/>
              <a:t>Whatever bytes are desired (122 bytes – address sizes)</a:t>
            </a:r>
          </a:p>
          <a:p>
            <a:pPr lvl="1"/>
            <a:r>
              <a:rPr lang="en-US" dirty="0"/>
              <a:t>May be fragmented across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43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– MAC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Command</a:t>
            </a:r>
          </a:p>
          <a:p>
            <a:pPr lvl="1"/>
            <a:r>
              <a:rPr lang="en-US" dirty="0"/>
              <a:t>Various commands for supporting link layer</a:t>
            </a:r>
          </a:p>
          <a:p>
            <a:pPr lvl="2"/>
            <a:r>
              <a:rPr lang="en-US" dirty="0"/>
              <a:t>Join/leave network</a:t>
            </a:r>
          </a:p>
          <a:p>
            <a:pPr lvl="2"/>
            <a:r>
              <a:rPr lang="en-US" dirty="0"/>
              <a:t>Change coordinator within network</a:t>
            </a:r>
          </a:p>
          <a:p>
            <a:pPr lvl="2"/>
            <a:r>
              <a:rPr lang="en-US" dirty="0"/>
              <a:t>Request data from coordinator</a:t>
            </a:r>
          </a:p>
          <a:p>
            <a:pPr lvl="2"/>
            <a:r>
              <a:rPr lang="en-US" dirty="0"/>
              <a:t>Request Guaranteed Time Slot</a:t>
            </a:r>
          </a:p>
          <a:p>
            <a:pPr lvl="2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Source and/or Destination addresses as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9490B-4F27-4AC5-8A11-2BB5D9DB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0" y="228600"/>
            <a:ext cx="2489200" cy="16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3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Acknowledges a Data or MAC Command packet</a:t>
            </a:r>
          </a:p>
          <a:p>
            <a:pPr lvl="1"/>
            <a:r>
              <a:rPr lang="en-US" dirty="0"/>
              <a:t>Not beacons or other acknowledgements</a:t>
            </a:r>
          </a:p>
          <a:p>
            <a:pPr lvl="2"/>
            <a:r>
              <a:rPr lang="en-US" b="1" dirty="0"/>
              <a:t>What happens if acknowledgement isn’t received?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Repeats Sequence Number of acknowledged packet</a:t>
            </a:r>
          </a:p>
          <a:p>
            <a:pPr lvl="1"/>
            <a:r>
              <a:rPr lang="en-US" dirty="0"/>
              <a:t>No Source or Destination addresses</a:t>
            </a:r>
          </a:p>
          <a:p>
            <a:pPr lvl="1"/>
            <a:endParaRPr lang="en-US" dirty="0"/>
          </a:p>
          <a:p>
            <a:r>
              <a:rPr lang="en-US" dirty="0"/>
              <a:t>Sent T</a:t>
            </a:r>
            <a:r>
              <a:rPr lang="en-US" baseline="-25000" dirty="0"/>
              <a:t>IFS</a:t>
            </a:r>
            <a:r>
              <a:rPr lang="en-US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15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Acknowledges a Data or MAC Command packet</a:t>
            </a:r>
          </a:p>
          <a:p>
            <a:pPr lvl="1"/>
            <a:r>
              <a:rPr lang="en-US" dirty="0"/>
              <a:t>Not beacons or other acknowledgements</a:t>
            </a:r>
          </a:p>
          <a:p>
            <a:pPr lvl="2"/>
            <a:r>
              <a:rPr lang="en-US" b="1" dirty="0"/>
              <a:t>What happens if acknowledgement isn’t received?</a:t>
            </a:r>
          </a:p>
          <a:p>
            <a:pPr lvl="3"/>
            <a:r>
              <a:rPr lang="en-US" dirty="0"/>
              <a:t>Packet will be transmitted again</a:t>
            </a:r>
          </a:p>
          <a:p>
            <a:pPr lvl="3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Repeats Sequence Number of acknowledged packet</a:t>
            </a:r>
          </a:p>
          <a:p>
            <a:pPr lvl="1"/>
            <a:r>
              <a:rPr lang="en-US" dirty="0"/>
              <a:t>No Source or Destination addresses</a:t>
            </a:r>
          </a:p>
          <a:p>
            <a:pPr lvl="1"/>
            <a:endParaRPr lang="en-US" dirty="0"/>
          </a:p>
          <a:p>
            <a:r>
              <a:rPr lang="en-US" dirty="0"/>
              <a:t>Sent T</a:t>
            </a:r>
            <a:r>
              <a:rPr lang="en-US" baseline="-25000" dirty="0"/>
              <a:t>IFS</a:t>
            </a:r>
            <a:r>
              <a:rPr lang="en-US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4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F7C-4729-4561-A071-C99D3077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maximum goodput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373F-3519-45CB-85C2-FB130662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best possible case for data transmission</a:t>
            </a:r>
          </a:p>
          <a:p>
            <a:pPr lvl="1"/>
            <a:r>
              <a:rPr lang="en-US" dirty="0"/>
              <a:t>122 Bytes per packet</a:t>
            </a:r>
          </a:p>
          <a:p>
            <a:pPr lvl="2"/>
            <a:r>
              <a:rPr lang="en-US" dirty="0"/>
              <a:t>At 250 kbps -&gt; 3.904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Plus Inter-frame spacing of 40 symbols</a:t>
            </a:r>
          </a:p>
          <a:p>
            <a:pPr lvl="2"/>
            <a:r>
              <a:rPr lang="en-US" dirty="0"/>
              <a:t>At 62.5 </a:t>
            </a:r>
            <a:r>
              <a:rPr lang="en-US" dirty="0" err="1"/>
              <a:t>kBaud</a:t>
            </a:r>
            <a:r>
              <a:rPr lang="en-US" dirty="0"/>
              <a:t> -&gt; 0.640 </a:t>
            </a:r>
            <a:r>
              <a:rPr lang="en-US" dirty="0" err="1"/>
              <a:t>ms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122 Bytes / 4.544 </a:t>
            </a:r>
            <a:r>
              <a:rPr lang="en-US" dirty="0" err="1"/>
              <a:t>ms</a:t>
            </a:r>
            <a:r>
              <a:rPr lang="en-US" dirty="0"/>
              <a:t> -&gt; 214 kbps</a:t>
            </a:r>
          </a:p>
          <a:p>
            <a:pPr lvl="2"/>
            <a:r>
              <a:rPr lang="en-US" dirty="0"/>
              <a:t>Compare to BLE advertisements: 9.92 kbps</a:t>
            </a:r>
          </a:p>
          <a:p>
            <a:pPr lvl="2"/>
            <a:r>
              <a:rPr lang="en-US" dirty="0"/>
              <a:t>Compare to BLE connections: 520 kbps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10B96-4876-45C7-A6A1-E14C92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7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2754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5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9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6DAD4-E9CD-4FFC-8032-EF27D10071B9}"/>
              </a:ext>
            </a:extLst>
          </p:cNvPr>
          <p:cNvSpPr txBox="1"/>
          <p:nvPr/>
        </p:nvSpPr>
        <p:spPr>
          <a:xfrm>
            <a:off x="607595" y="4911416"/>
            <a:ext cx="388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some missing qualities here.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Why be closer to the origin?</a:t>
            </a:r>
          </a:p>
        </p:txBody>
      </p:sp>
    </p:spTree>
    <p:extLst>
      <p:ext uri="{BB962C8B-B14F-4D97-AF65-F5344CB8AC3E}">
        <p14:creationId xmlns:p14="http://schemas.microsoft.com/office/powerpoint/2010/main" val="152674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E6FB6-A3FB-4D59-9B04-EDB3DB3851AB}"/>
              </a:ext>
            </a:extLst>
          </p:cNvPr>
          <p:cNvSpPr txBox="1"/>
          <p:nvPr/>
        </p:nvSpPr>
        <p:spPr>
          <a:xfrm>
            <a:off x="2162094" y="4868417"/>
            <a:ext cx="185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Power &amp;</a:t>
            </a:r>
            <a:b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</a:t>
            </a: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83EEC8-F043-4646-A10D-63A1F91649F3}"/>
              </a:ext>
            </a:extLst>
          </p:cNvPr>
          <p:cNvCxnSpPr>
            <a:cxnSpLocks/>
          </p:cNvCxnSpPr>
          <p:nvPr/>
        </p:nvCxnSpPr>
        <p:spPr>
          <a:xfrm flipH="1">
            <a:off x="2600037" y="5447726"/>
            <a:ext cx="491836" cy="363812"/>
          </a:xfrm>
          <a:prstGeom prst="straightConnector1">
            <a:avLst/>
          </a:prstGeom>
          <a:noFill/>
          <a:ln w="25400" cap="flat" cmpd="sng" algn="ctr">
            <a:solidFill>
              <a:srgbClr val="418AB3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A07A6-4284-4F71-9DCE-4158B133E6D2}"/>
              </a:ext>
            </a:extLst>
          </p:cNvPr>
          <p:cNvCxnSpPr>
            <a:cxnSpLocks/>
          </p:cNvCxnSpPr>
          <p:nvPr/>
        </p:nvCxnSpPr>
        <p:spPr>
          <a:xfrm flipV="1">
            <a:off x="9137793" y="1846886"/>
            <a:ext cx="473826" cy="356503"/>
          </a:xfrm>
          <a:prstGeom prst="straightConnector1">
            <a:avLst/>
          </a:prstGeom>
          <a:noFill/>
          <a:ln w="25400" cap="flat" cmpd="sng" algn="ctr">
            <a:solidFill>
              <a:srgbClr val="418AB3"/>
            </a:solidFill>
            <a:prstDash val="soli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AF1C35-F307-474A-A265-E58D9D518A7C}"/>
              </a:ext>
            </a:extLst>
          </p:cNvPr>
          <p:cNvSpPr txBox="1"/>
          <p:nvPr/>
        </p:nvSpPr>
        <p:spPr>
          <a:xfrm>
            <a:off x="8849055" y="2249465"/>
            <a:ext cx="185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Power &amp;</a:t>
            </a:r>
            <a:b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</a:t>
            </a: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10946240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2359</TotalTime>
  <Words>2757</Words>
  <Application>Microsoft Office PowerPoint</Application>
  <PresentationFormat>Widescreen</PresentationFormat>
  <Paragraphs>589</Paragraphs>
  <Slides>55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Seravek</vt:lpstr>
      <vt:lpstr>Seravek Light</vt:lpstr>
      <vt:lpstr>Tahoma</vt:lpstr>
      <vt:lpstr>Class Slides</vt:lpstr>
      <vt:lpstr>Worksheet</vt:lpstr>
      <vt:lpstr>Lecture 06 802.15.4</vt:lpstr>
      <vt:lpstr>Administrivia</vt:lpstr>
      <vt:lpstr>Today’s Goals</vt:lpstr>
      <vt:lpstr>References</vt:lpstr>
      <vt:lpstr>Outline</vt:lpstr>
      <vt:lpstr>Comparison of networks</vt:lpstr>
      <vt:lpstr>Comparison of networks</vt:lpstr>
      <vt:lpstr>Comparison of networks</vt:lpstr>
      <vt:lpstr>Comparison of networks</vt:lpstr>
      <vt:lpstr>IEEE 802</vt:lpstr>
      <vt:lpstr>IEEE 802.15</vt:lpstr>
      <vt:lpstr>802.15.4 (LR-WPANs) Overview “Low-Rate Wireless Personal Area Networks”</vt:lpstr>
      <vt:lpstr>IEEE 802.15.4</vt:lpstr>
      <vt:lpstr>Outline</vt:lpstr>
      <vt:lpstr>802.15.4 Physical Layers</vt:lpstr>
      <vt:lpstr>Physical Layer</vt:lpstr>
      <vt:lpstr>Direct Sequence Spread Spectrum (DSSS)</vt:lpstr>
      <vt:lpstr>DSSS example</vt:lpstr>
      <vt:lpstr>802.15.4 Modulation (@2.4 GHz fc) O-QPSK with half-sine shaping is MSK!</vt:lpstr>
      <vt:lpstr>802.15.4 Modulation (@2.4 GHz fc) O-QPSK with half-sine shaping is MSK!</vt:lpstr>
      <vt:lpstr>802.15.4 RF channels</vt:lpstr>
      <vt:lpstr>Regional bands</vt:lpstr>
      <vt:lpstr>Signal strength</vt:lpstr>
      <vt:lpstr>Signal strength</vt:lpstr>
      <vt:lpstr>Outline</vt:lpstr>
      <vt:lpstr>802.15.4 network topologies</vt:lpstr>
      <vt:lpstr>Star and Tree topologies</vt:lpstr>
      <vt:lpstr>Mesh networks</vt:lpstr>
      <vt:lpstr>Mesh networks</vt:lpstr>
      <vt:lpstr>Reminder: CSMA/CA – Carrier Sense Multiple Access with Collision Avoidance</vt:lpstr>
      <vt:lpstr>Modes of operation</vt:lpstr>
      <vt:lpstr>Beacon-enabled superframe structure</vt:lpstr>
      <vt:lpstr>Guaranteed Time Slots (GTS)</vt:lpstr>
      <vt:lpstr>Handling tree-based topologies</vt:lpstr>
      <vt:lpstr>Non-beacon-enabled PAN</vt:lpstr>
      <vt:lpstr>Non-beacon-enabled PAN</vt:lpstr>
      <vt:lpstr>Receiving messages</vt:lpstr>
      <vt:lpstr>Clear Channel Assessment (CCA)</vt:lpstr>
      <vt:lpstr>Slotted CSMA/CA operation</vt:lpstr>
      <vt:lpstr>Unslotted CSMA/CA operation</vt:lpstr>
      <vt:lpstr>Break + Question</vt:lpstr>
      <vt:lpstr>Break + Question</vt:lpstr>
      <vt:lpstr>Outline</vt:lpstr>
      <vt:lpstr>Base packet format</vt:lpstr>
      <vt:lpstr>Base packet format</vt:lpstr>
      <vt:lpstr>MAC frame format</vt:lpstr>
      <vt:lpstr>Frame control</vt:lpstr>
      <vt:lpstr>Frame control</vt:lpstr>
      <vt:lpstr>Frame types - Beacon</vt:lpstr>
      <vt:lpstr>Frame types - Data</vt:lpstr>
      <vt:lpstr>Frame types – MAC Command</vt:lpstr>
      <vt:lpstr>Frame types - Acknowledgement</vt:lpstr>
      <vt:lpstr>Frame types - Acknowledgement</vt:lpstr>
      <vt:lpstr>Analysis: maximum goodput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06 802.15.4</dc:title>
  <dc:creator>Branden Ghena</dc:creator>
  <cp:lastModifiedBy>Branden Ghena</cp:lastModifiedBy>
  <cp:revision>73</cp:revision>
  <dcterms:created xsi:type="dcterms:W3CDTF">2021-01-30T21:54:50Z</dcterms:created>
  <dcterms:modified xsi:type="dcterms:W3CDTF">2022-04-19T20:14:59Z</dcterms:modified>
</cp:coreProperties>
</file>