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4"/>
  </p:notesMasterIdLst>
  <p:sldIdLst>
    <p:sldId id="256" r:id="rId2"/>
    <p:sldId id="264" r:id="rId3"/>
    <p:sldId id="348" r:id="rId4"/>
    <p:sldId id="398" r:id="rId5"/>
    <p:sldId id="397" r:id="rId6"/>
    <p:sldId id="403" r:id="rId7"/>
    <p:sldId id="445" r:id="rId8"/>
    <p:sldId id="404" r:id="rId9"/>
    <p:sldId id="383" r:id="rId10"/>
    <p:sldId id="413" r:id="rId11"/>
    <p:sldId id="399" r:id="rId12"/>
    <p:sldId id="405" r:id="rId13"/>
    <p:sldId id="414" r:id="rId14"/>
    <p:sldId id="417" r:id="rId15"/>
    <p:sldId id="418" r:id="rId16"/>
    <p:sldId id="422" r:id="rId17"/>
    <p:sldId id="423" r:id="rId18"/>
    <p:sldId id="424" r:id="rId19"/>
    <p:sldId id="416" r:id="rId20"/>
    <p:sldId id="426" r:id="rId21"/>
    <p:sldId id="449" r:id="rId22"/>
    <p:sldId id="450" r:id="rId23"/>
    <p:sldId id="421" r:id="rId24"/>
    <p:sldId id="451" r:id="rId25"/>
    <p:sldId id="425" r:id="rId26"/>
    <p:sldId id="427" r:id="rId27"/>
    <p:sldId id="407" r:id="rId28"/>
    <p:sldId id="396" r:id="rId29"/>
    <p:sldId id="430" r:id="rId30"/>
    <p:sldId id="408" r:id="rId31"/>
    <p:sldId id="452" r:id="rId32"/>
    <p:sldId id="411" r:id="rId33"/>
    <p:sldId id="412" r:id="rId34"/>
    <p:sldId id="446" r:id="rId35"/>
    <p:sldId id="389" r:id="rId36"/>
    <p:sldId id="390" r:id="rId37"/>
    <p:sldId id="433" r:id="rId38"/>
    <p:sldId id="453" r:id="rId39"/>
    <p:sldId id="432" r:id="rId40"/>
    <p:sldId id="391" r:id="rId41"/>
    <p:sldId id="436" r:id="rId42"/>
    <p:sldId id="437" r:id="rId43"/>
    <p:sldId id="438" r:id="rId44"/>
    <p:sldId id="434" r:id="rId45"/>
    <p:sldId id="435" r:id="rId46"/>
    <p:sldId id="439" r:id="rId47"/>
    <p:sldId id="444" r:id="rId48"/>
    <p:sldId id="442" r:id="rId49"/>
    <p:sldId id="443" r:id="rId50"/>
    <p:sldId id="440" r:id="rId51"/>
    <p:sldId id="441" r:id="rId52"/>
    <p:sldId id="44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imple Routing" id="{B55B8E8C-5EAB-4A1E-A4E9-AE5E896E46FA}">
          <p14:sldIdLst>
            <p14:sldId id="348"/>
            <p14:sldId id="398"/>
            <p14:sldId id="397"/>
            <p14:sldId id="403"/>
          </p14:sldIdLst>
        </p14:section>
        <p14:section name="Mesh Routing" id="{69569450-3C51-4DA5-8136-6F69B238D46B}">
          <p14:sldIdLst>
            <p14:sldId id="445"/>
            <p14:sldId id="404"/>
            <p14:sldId id="383"/>
            <p14:sldId id="413"/>
            <p14:sldId id="399"/>
            <p14:sldId id="405"/>
            <p14:sldId id="414"/>
            <p14:sldId id="417"/>
            <p14:sldId id="418"/>
            <p14:sldId id="422"/>
            <p14:sldId id="423"/>
            <p14:sldId id="424"/>
            <p14:sldId id="416"/>
            <p14:sldId id="426"/>
            <p14:sldId id="449"/>
            <p14:sldId id="450"/>
            <p14:sldId id="421"/>
            <p14:sldId id="451"/>
            <p14:sldId id="425"/>
            <p14:sldId id="427"/>
            <p14:sldId id="407"/>
            <p14:sldId id="396"/>
            <p14:sldId id="430"/>
            <p14:sldId id="408"/>
            <p14:sldId id="452"/>
            <p14:sldId id="411"/>
            <p14:sldId id="412"/>
          </p14:sldIdLst>
        </p14:section>
        <p14:section name="Better Flooding" id="{5D451B07-4929-47AC-A425-2AB9D1E55EBE}">
          <p14:sldIdLst>
            <p14:sldId id="446"/>
            <p14:sldId id="389"/>
            <p14:sldId id="390"/>
            <p14:sldId id="433"/>
            <p14:sldId id="453"/>
            <p14:sldId id="432"/>
            <p14:sldId id="391"/>
            <p14:sldId id="436"/>
            <p14:sldId id="437"/>
            <p14:sldId id="438"/>
            <p14:sldId id="434"/>
            <p14:sldId id="435"/>
            <p14:sldId id="439"/>
            <p14:sldId id="444"/>
            <p14:sldId id="442"/>
            <p14:sldId id="443"/>
            <p14:sldId id="440"/>
            <p14:sldId id="441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3561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old/2009/proceedings/09mar/slides/roll-4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prabal/pubs/papers/dutta12amac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09</a:t>
            </a:r>
            <a:br>
              <a:rPr lang="en-US" dirty="0"/>
            </a:br>
            <a:r>
              <a:rPr lang="en-US" dirty="0"/>
              <a:t>IoT Network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2BA72-3932-4427-918A-31E4DEA9BFB0}"/>
              </a:ext>
            </a:extLst>
          </p:cNvPr>
          <p:cNvSpPr txBox="1"/>
          <p:nvPr/>
        </p:nvSpPr>
        <p:spPr>
          <a:xfrm>
            <a:off x="607595" y="5559552"/>
            <a:ext cx="49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slides from Federico Ferrari (ETH Zurich) and assistance from Andreas Biri (ETH Zurich)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2E8BA-FEE2-4FCE-855A-146D9CF06203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  <a:p>
            <a:pPr lvl="1"/>
            <a:r>
              <a:rPr lang="en-US" dirty="0"/>
              <a:t>Maximum retransmissions counter on each packet</a:t>
            </a:r>
          </a:p>
          <a:p>
            <a:pPr lvl="2"/>
            <a:r>
              <a:rPr lang="en-US" dirty="0"/>
              <a:t>Decrement at each hop. Drop packet when it hits zero</a:t>
            </a:r>
          </a:p>
          <a:p>
            <a:pPr lvl="2"/>
            <a:r>
              <a:rPr lang="en-US" dirty="0"/>
              <a:t>Need some guess for how many hops to destination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Keep some history of recently flooded packets</a:t>
            </a:r>
          </a:p>
          <a:p>
            <a:pPr lvl="2"/>
            <a:r>
              <a:rPr lang="en-US" dirty="0"/>
              <a:t>Don’t retransmit a recently sent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F5FA-D1EF-486B-A64B-82731BCA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18B1-297A-4726-8C0A-E79D5ED0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 a map of the routes through a network</a:t>
            </a:r>
          </a:p>
          <a:p>
            <a:pPr lvl="1"/>
            <a:r>
              <a:rPr lang="en-US" dirty="0"/>
              <a:t>Hopefully the “optimal” routes</a:t>
            </a:r>
          </a:p>
          <a:p>
            <a:pPr lvl="1"/>
            <a:endParaRPr lang="en-US" dirty="0"/>
          </a:p>
          <a:p>
            <a:r>
              <a:rPr lang="en-US" dirty="0"/>
              <a:t>Map routes in reaction to a packet arrival</a:t>
            </a:r>
          </a:p>
          <a:p>
            <a:pPr lvl="1"/>
            <a:r>
              <a:rPr lang="en-US" dirty="0"/>
              <a:t>Sensor devices are slow and limited</a:t>
            </a:r>
          </a:p>
          <a:p>
            <a:pPr lvl="1"/>
            <a:r>
              <a:rPr lang="en-US" dirty="0"/>
              <a:t>Most likely to resend to same prior address</a:t>
            </a:r>
          </a:p>
          <a:p>
            <a:pPr lvl="1"/>
            <a:r>
              <a:rPr lang="en-US" dirty="0"/>
              <a:t>Discover a route when it is needed, then cache for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68A8-F176-45D4-981F-CE4155E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AD10-422B-4EEE-ADEF-C6A6467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On-demand Distance Vector Routing (AODV)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A9CA-6773-4C2F-A9FC-31CF7779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On-demand: Construct routes only when needed</a:t>
            </a:r>
          </a:p>
          <a:p>
            <a:r>
              <a:rPr lang="en-US" dirty="0"/>
              <a:t>Modern ZigBee routing approach (for Mesh topology)</a:t>
            </a:r>
          </a:p>
          <a:p>
            <a:endParaRPr lang="en-US" dirty="0"/>
          </a:p>
          <a:p>
            <a:r>
              <a:rPr lang="en-US" dirty="0"/>
              <a:t>Routing table</a:t>
            </a:r>
          </a:p>
          <a:p>
            <a:pPr lvl="1"/>
            <a:r>
              <a:rPr lang="en-US" dirty="0"/>
              <a:t>Destination node -&gt; Next hop (for all cached destinations)</a:t>
            </a:r>
          </a:p>
          <a:p>
            <a:pPr lvl="1"/>
            <a:r>
              <a:rPr lang="en-US" dirty="0"/>
              <a:t>Store only next hop instead of full route</a:t>
            </a:r>
          </a:p>
          <a:p>
            <a:pPr lvl="2"/>
            <a:r>
              <a:rPr lang="en-US" dirty="0"/>
              <a:t>All routers along the path must also have Destination-&gt;Next mappings</a:t>
            </a:r>
          </a:p>
          <a:p>
            <a:pPr lvl="1"/>
            <a:r>
              <a:rPr lang="en-US" dirty="0"/>
              <a:t>Also keep hops-to-destination and last-seen-destination-sequence-number</a:t>
            </a:r>
          </a:p>
          <a:p>
            <a:pPr lvl="2"/>
            <a:endParaRPr lang="en-US" dirty="0"/>
          </a:p>
          <a:p>
            <a:r>
              <a:rPr lang="en-US" dirty="0"/>
              <a:t>Route discovery</a:t>
            </a:r>
          </a:p>
          <a:p>
            <a:pPr lvl="1"/>
            <a:r>
              <a:rPr lang="en-US" dirty="0"/>
              <a:t>Upon demand: check table</a:t>
            </a:r>
          </a:p>
          <a:p>
            <a:pPr lvl="1"/>
            <a:r>
              <a:rPr lang="en-US" dirty="0"/>
              <a:t>If not cached send Route Request (RREQ) via Flooding</a:t>
            </a:r>
          </a:p>
          <a:p>
            <a:pPr lvl="2"/>
            <a:r>
              <a:rPr lang="en-US" dirty="0"/>
              <a:t>Route is unknown, so flooding is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06C2-C8A9-4616-8CAF-68BB782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61DF1-DCDB-4DFF-A564-AE38A352D5E1}"/>
              </a:ext>
            </a:extLst>
          </p:cNvPr>
          <p:cNvSpPr txBox="1"/>
          <p:nvPr/>
        </p:nvSpPr>
        <p:spPr>
          <a:xfrm>
            <a:off x="607595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AODV documentation: </a:t>
            </a:r>
            <a:r>
              <a:rPr lang="en-US" dirty="0">
                <a:hlinkClick r:id="rId2"/>
              </a:rPr>
              <a:t>https://www.ietf.org/rfc/rfc3561.txt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9AD-7E01-42CE-898E-A7A4173D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Requests (RREQs)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98F0-C7ED-496D-8990-63EA36C4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800" cy="5029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Request ID identifies this RREQ</a:t>
            </a:r>
          </a:p>
          <a:p>
            <a:pPr lvl="1"/>
            <a:r>
              <a:rPr lang="en-US" dirty="0"/>
              <a:t>Used to discard duplicates during flooding</a:t>
            </a:r>
          </a:p>
          <a:p>
            <a:pPr lvl="1"/>
            <a:endParaRPr lang="en-US" dirty="0"/>
          </a:p>
          <a:p>
            <a:r>
              <a:rPr lang="en-US" dirty="0"/>
              <a:t>Sequence Numbers are per-device, monotonically increasing</a:t>
            </a:r>
          </a:p>
          <a:p>
            <a:pPr lvl="1"/>
            <a:r>
              <a:rPr lang="en-US" dirty="0"/>
              <a:t>Used as a notion of “how recently” device has been seen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SeqNo</a:t>
            </a:r>
            <a:r>
              <a:rPr lang="en-US" dirty="0"/>
              <a:t> is the source’s most recent sequence number</a:t>
            </a:r>
          </a:p>
          <a:p>
            <a:pPr lvl="1"/>
            <a:r>
              <a:rPr lang="en-US" dirty="0"/>
              <a:t>Destination </a:t>
            </a:r>
            <a:r>
              <a:rPr lang="en-US" dirty="0" err="1"/>
              <a:t>SeqNo</a:t>
            </a:r>
            <a:r>
              <a:rPr lang="en-US" dirty="0"/>
              <a:t> is the most recently seen from the destination by the source. (Defaults to zero)</a:t>
            </a:r>
          </a:p>
          <a:p>
            <a:pPr lvl="1"/>
            <a:endParaRPr lang="en-US" dirty="0"/>
          </a:p>
          <a:p>
            <a:r>
              <a:rPr lang="en-US" dirty="0"/>
              <a:t>Hop Count is the number of hops this request has taken</a:t>
            </a:r>
          </a:p>
          <a:p>
            <a:pPr lvl="1"/>
            <a:r>
              <a:rPr lang="en-US" dirty="0"/>
              <a:t>Starts at 1 and incremented by each transmitter along the path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3AEE-E790-4E58-A1A5-DB6AD176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EBF903-D180-44EC-8D96-ED9DDCC8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78793"/>
              </p:ext>
            </p:extLst>
          </p:nvPr>
        </p:nvGraphicFramePr>
        <p:xfrm>
          <a:off x="2029993" y="992378"/>
          <a:ext cx="8128002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13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00107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wants to find a route to F, so it sends out an RREQ</a:t>
            </a:r>
          </a:p>
        </p:txBody>
      </p:sp>
    </p:spTree>
    <p:extLst>
      <p:ext uri="{BB962C8B-B14F-4D97-AF65-F5344CB8AC3E}">
        <p14:creationId xmlns:p14="http://schemas.microsoft.com/office/powerpoint/2010/main" val="72325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1B0A53-9670-46BD-8919-BF197C73CF1F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and D also opportunistically add a routing table entry for A</a:t>
            </a:r>
          </a:p>
        </p:txBody>
      </p:sp>
    </p:spTree>
    <p:extLst>
      <p:ext uri="{BB962C8B-B14F-4D97-AF65-F5344CB8AC3E}">
        <p14:creationId xmlns:p14="http://schemas.microsoft.com/office/powerpoint/2010/main" val="212871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0150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79560FF-9154-4AB3-8524-B04750056D16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goes first via some access control protocol (D also in contention)</a:t>
            </a:r>
          </a:p>
          <a:p>
            <a:r>
              <a:rPr lang="en-US" sz="2000" dirty="0"/>
              <a:t>A and D ignore duplicate Request ID</a:t>
            </a:r>
            <a:br>
              <a:rPr lang="en-US" sz="2000" dirty="0"/>
            </a:br>
            <a:r>
              <a:rPr lang="en-US" sz="2000" dirty="0"/>
              <a:t>C opportunistically adds a routing table entry to A</a:t>
            </a:r>
          </a:p>
        </p:txBody>
      </p:sp>
    </p:spTree>
    <p:extLst>
      <p:ext uri="{BB962C8B-B14F-4D97-AF65-F5344CB8AC3E}">
        <p14:creationId xmlns:p14="http://schemas.microsoft.com/office/powerpoint/2010/main" val="347186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35108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 goes next by some access control protocol (C also in contention)</a:t>
            </a:r>
          </a:p>
          <a:p>
            <a:r>
              <a:rPr lang="en-US" sz="2000" dirty="0"/>
              <a:t>A, B, and C ignore duplicate Request ID</a:t>
            </a:r>
            <a:br>
              <a:rPr lang="en-US" sz="2000" dirty="0"/>
            </a:br>
            <a:r>
              <a:rPr lang="en-US" sz="2000" dirty="0"/>
              <a:t>E and F opportunistically add routing table entries to A</a:t>
            </a:r>
          </a:p>
        </p:txBody>
      </p:sp>
    </p:spTree>
    <p:extLst>
      <p:ext uri="{BB962C8B-B14F-4D97-AF65-F5344CB8AC3E}">
        <p14:creationId xmlns:p14="http://schemas.microsoft.com/office/powerpoint/2010/main" val="320252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148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and E repeat this process with Hop Count 3 (but everyone ignores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go one-at-a-time, but I’m getting tired of drawing these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Actually, they’re in contention with the response from F</a:t>
            </a:r>
          </a:p>
        </p:txBody>
      </p:sp>
    </p:spTree>
    <p:extLst>
      <p:ext uri="{BB962C8B-B14F-4D97-AF65-F5344CB8AC3E}">
        <p14:creationId xmlns:p14="http://schemas.microsoft.com/office/powerpoint/2010/main" val="201738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059E-769B-4862-B9F8-D0B2E3E0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Response (RREP)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D253-C593-437C-A70C-55A267A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Reply is sent unicast back to the source via newly constructed route</a:t>
            </a:r>
          </a:p>
          <a:p>
            <a:pPr lvl="1"/>
            <a:r>
              <a:rPr lang="en-US" dirty="0"/>
              <a:t>Each node along the way already knows the route back</a:t>
            </a:r>
          </a:p>
          <a:p>
            <a:pPr lvl="1"/>
            <a:endParaRPr lang="en-US" dirty="0"/>
          </a:p>
          <a:p>
            <a:r>
              <a:rPr lang="en-US" dirty="0"/>
              <a:t>Includes most recent own sequence number as a sense of recency</a:t>
            </a:r>
          </a:p>
          <a:p>
            <a:pPr lvl="1"/>
            <a:r>
              <a:rPr lang="en-US" dirty="0"/>
              <a:t>“Destination” from the perspective of the original RREQ</a:t>
            </a:r>
          </a:p>
          <a:p>
            <a:pPr lvl="1"/>
            <a:r>
              <a:rPr lang="en-US" dirty="0"/>
              <a:t>No need for source sequence number anymore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0A42-57DA-465E-B781-65F3C7B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228385-DFC3-46D3-A28D-8831FC28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22296"/>
              </p:ext>
            </p:extLst>
          </p:nvPr>
        </p:nvGraphicFramePr>
        <p:xfrm>
          <a:off x="2029993" y="992378"/>
          <a:ext cx="5709923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routing for mesh networks</a:t>
            </a:r>
          </a:p>
          <a:p>
            <a:pPr lvl="1"/>
            <a:r>
              <a:rPr lang="en-US" dirty="0"/>
              <a:t>Walkthrough of one protocol (AODV: what ZigBee uses)</a:t>
            </a:r>
          </a:p>
          <a:p>
            <a:pPr lvl="1"/>
            <a:endParaRPr lang="en-US" dirty="0"/>
          </a:p>
          <a:p>
            <a:r>
              <a:rPr lang="en-US" dirty="0"/>
              <a:t>Describe research in improving data dissemination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RREP (F to 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65186"/>
              </p:ext>
            </p:extLst>
          </p:nvPr>
        </p:nvGraphicFramePr>
        <p:xfrm>
          <a:off x="713257" y="1224702"/>
          <a:ext cx="5709923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 sends response back to A via D</a:t>
            </a:r>
          </a:p>
          <a:p>
            <a:r>
              <a:rPr lang="en-US" sz="2000" dirty="0"/>
              <a:t>D opportunistically adds a routing table entry for F</a:t>
            </a:r>
          </a:p>
        </p:txBody>
      </p:sp>
    </p:spTree>
    <p:extLst>
      <p:ext uri="{BB962C8B-B14F-4D97-AF65-F5344CB8AC3E}">
        <p14:creationId xmlns:p14="http://schemas.microsoft.com/office/powerpoint/2010/main" val="216040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 a packet to E</a:t>
            </a:r>
          </a:p>
          <a:p>
            <a:pPr lvl="1"/>
            <a:r>
              <a:rPr lang="en-US" dirty="0"/>
              <a:t>What RREQ(s) are sent and what RREP(s) are sent?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6096000" y="418549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6993728" y="32622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8810440" y="3269316"/>
            <a:ext cx="694944" cy="6949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7891456" y="42044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9104768" y="5172456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10322596" y="4193454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689172" y="38554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688672" y="36097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586900" y="38554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84628" y="38624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9505384" y="36167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586400" y="45409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484628" y="47976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697940" y="47866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790944" y="45329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 a packet to E</a:t>
            </a:r>
          </a:p>
          <a:p>
            <a:pPr lvl="1"/>
            <a:r>
              <a:rPr lang="en-US" dirty="0"/>
              <a:t>What RREQ(s) are sent and what RREP(s) are sent?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RREQs:</a:t>
            </a:r>
          </a:p>
          <a:p>
            <a:pPr lvl="3"/>
            <a:r>
              <a:rPr lang="en-US" sz="2400" dirty="0"/>
              <a:t>C -&gt; (B,D,F)</a:t>
            </a:r>
          </a:p>
          <a:p>
            <a:pPr lvl="3"/>
            <a:r>
              <a:rPr lang="en-US" sz="2400" dirty="0"/>
              <a:t>(B or D) -&gt; A</a:t>
            </a:r>
          </a:p>
          <a:p>
            <a:pPr lvl="3"/>
            <a:r>
              <a:rPr lang="en-US" sz="2400" dirty="0"/>
              <a:t>(D or F) -&gt; E</a:t>
            </a:r>
          </a:p>
          <a:p>
            <a:pPr lvl="3"/>
            <a:endParaRPr lang="en-US" sz="2400" dirty="0"/>
          </a:p>
          <a:p>
            <a:pPr lvl="2"/>
            <a:r>
              <a:rPr lang="en-US" dirty="0"/>
              <a:t>RREPs:</a:t>
            </a:r>
          </a:p>
          <a:p>
            <a:pPr lvl="3"/>
            <a:r>
              <a:rPr lang="en-US" sz="2400" dirty="0"/>
              <a:t>E -&gt; (D or F) -&gt; C</a:t>
            </a:r>
          </a:p>
          <a:p>
            <a:pPr lvl="3"/>
            <a:endParaRPr lang="en-US" sz="2400" dirty="0"/>
          </a:p>
          <a:p>
            <a:pPr lvl="1"/>
            <a:r>
              <a:rPr lang="en-US" sz="2800" dirty="0"/>
              <a:t>Network could have multiple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6096000" y="418549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6993728" y="32622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8810440" y="3269316"/>
            <a:ext cx="694944" cy="6949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7891456" y="42044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9104768" y="5172456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10322596" y="4193454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689172" y="38554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688672" y="36097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586900" y="38554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84628" y="38624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9505384" y="36167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586400" y="45409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484628" y="47976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697940" y="47866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790944" y="45329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CFA-B9CD-41F5-B716-29035438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RREP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9B67-A781-4A80-A968-564F57B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intermediate node responds with RREP if it already has a path to destination with a more recent Destination sequence number</a:t>
            </a:r>
          </a:p>
          <a:p>
            <a:endParaRPr lang="en-US" dirty="0"/>
          </a:p>
          <a:p>
            <a:r>
              <a:rPr lang="en-US" dirty="0"/>
              <a:t>Source may get multiple RREP responses with different recency and hop counts</a:t>
            </a:r>
          </a:p>
          <a:p>
            <a:pPr lvl="1"/>
            <a:r>
              <a:rPr lang="en-US" dirty="0"/>
              <a:t>So, some intermediate node could respond “here’s the route I knew of when sequence number was 5”</a:t>
            </a:r>
          </a:p>
          <a:p>
            <a:pPr lvl="1"/>
            <a:r>
              <a:rPr lang="en-US" dirty="0"/>
              <a:t>Then, destination node could respond “here’s the route right now, I’m actually on sequence number 12”</a:t>
            </a:r>
          </a:p>
          <a:p>
            <a:pPr lvl="1"/>
            <a:r>
              <a:rPr lang="en-US" dirty="0"/>
              <a:t>Likely want the most recent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55B0-6083-47A1-9285-48623BE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88D-75E9-4C7F-BAB0-38B37832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update your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B683-7FF8-44A1-8610-9A49053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table entries are updated on RREP if:</a:t>
            </a:r>
          </a:p>
          <a:p>
            <a:pPr lvl="1"/>
            <a:r>
              <a:rPr lang="en-US" dirty="0"/>
              <a:t>Sequence number in routing table is marked as invalid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Destination sequence number in the RREP is greater the listed one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Sequence numbers are the same, but the route was marked as inactive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Sequence numbers are the same, but the hop count is smaller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3839-4991-4CC6-A9A7-423538D0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58B7-14B2-429B-B2E4-8AE0569B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maintenance in AODV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1D69-FE4E-4160-AB83-1DB0C72A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link in the routing table breaks, all active neighbors are informed with Route Error (RERR) messages</a:t>
            </a:r>
          </a:p>
          <a:p>
            <a:pPr lvl="1"/>
            <a:r>
              <a:rPr lang="en-US" dirty="0"/>
              <a:t>After some number of retransmissions and timeouts</a:t>
            </a:r>
          </a:p>
          <a:p>
            <a:pPr lvl="1"/>
            <a:r>
              <a:rPr lang="en-US" dirty="0"/>
              <a:t>RERR contains destination address that broke</a:t>
            </a:r>
          </a:p>
          <a:p>
            <a:pPr lvl="1"/>
            <a:endParaRPr lang="en-US" dirty="0"/>
          </a:p>
          <a:p>
            <a:r>
              <a:rPr lang="en-US" dirty="0"/>
              <a:t>Nodes receiving RERR can start RERQ for destination address</a:t>
            </a:r>
          </a:p>
          <a:p>
            <a:pPr lvl="1"/>
            <a:r>
              <a:rPr lang="en-US" dirty="0"/>
              <a:t>Which lets them find a new path through the network</a:t>
            </a:r>
          </a:p>
          <a:p>
            <a:pPr lvl="1"/>
            <a:r>
              <a:rPr lang="en-US" dirty="0"/>
              <a:t>And updates everyone’s cached next-hops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CE01-6795-4FCE-A81B-CB66435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75B2-6F07-4F75-968F-44376CC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Source Routing (DSR)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964-8F87-458A-9A46-D2A7E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reactive routing technique</a:t>
            </a:r>
          </a:p>
          <a:p>
            <a:pPr lvl="1"/>
            <a:r>
              <a:rPr lang="en-US" dirty="0"/>
              <a:t>Similar design as AODV</a:t>
            </a:r>
          </a:p>
          <a:p>
            <a:pPr lvl="1"/>
            <a:endParaRPr lang="en-US" dirty="0"/>
          </a:p>
          <a:p>
            <a:r>
              <a:rPr lang="en-US" dirty="0"/>
              <a:t>In DSR, routing tables have full route to destination</a:t>
            </a:r>
          </a:p>
          <a:p>
            <a:pPr lvl="1"/>
            <a:r>
              <a:rPr lang="en-US" dirty="0"/>
              <a:t>Each packet transmission includes a list of hops to destination</a:t>
            </a:r>
          </a:p>
          <a:p>
            <a:pPr lvl="1"/>
            <a:r>
              <a:rPr lang="en-US" dirty="0"/>
              <a:t>So the route to an important destination only has to be stored on the source device that cares about it</a:t>
            </a:r>
          </a:p>
          <a:p>
            <a:pPr lvl="1"/>
            <a:r>
              <a:rPr lang="en-US" dirty="0"/>
              <a:t>Intermediate nodes do not need any route storage for that destination</a:t>
            </a:r>
          </a:p>
          <a:p>
            <a:pPr lvl="2"/>
            <a:r>
              <a:rPr lang="en-US" dirty="0"/>
              <a:t>Cost is extra bytes used in each packet for route</a:t>
            </a:r>
          </a:p>
          <a:p>
            <a:pPr lvl="1"/>
            <a:endParaRPr lang="en-US" dirty="0"/>
          </a:p>
          <a:p>
            <a:r>
              <a:rPr lang="en-US" dirty="0"/>
              <a:t>During discovery, all paths are returned by destination</a:t>
            </a:r>
          </a:p>
          <a:p>
            <a:pPr lvl="1"/>
            <a:r>
              <a:rPr lang="en-US" dirty="0"/>
              <a:t>So source gets a full list of possible route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6B13-598A-4079-84F7-6F31AECC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Upside: no transmissions unless there is demand</a:t>
            </a:r>
          </a:p>
          <a:p>
            <a:pPr lvl="1"/>
            <a:r>
              <a:rPr lang="en-US" dirty="0"/>
              <a:t>Routes might appear, disappear, reappear, but no need to update if no one actually wants to transmit anything</a:t>
            </a:r>
          </a:p>
          <a:p>
            <a:pPr lvl="1"/>
            <a:endParaRPr lang="en-US" dirty="0"/>
          </a:p>
          <a:p>
            <a:r>
              <a:rPr lang="en-US" dirty="0"/>
              <a:t>Downside: large, variable delay when actually sending a packet</a:t>
            </a:r>
          </a:p>
          <a:p>
            <a:pPr lvl="1"/>
            <a:r>
              <a:rPr lang="en-US" dirty="0"/>
              <a:t>Full RREQ/RREP protocol before data can actually be sent</a:t>
            </a:r>
          </a:p>
          <a:p>
            <a:pPr lvl="1"/>
            <a:r>
              <a:rPr lang="en-US" dirty="0"/>
              <a:t>Route might have broken at some point</a:t>
            </a:r>
          </a:p>
          <a:p>
            <a:pPr lvl="2"/>
            <a:r>
              <a:rPr lang="en-US" dirty="0"/>
              <a:t>So data will be sent based on cached information</a:t>
            </a:r>
          </a:p>
          <a:p>
            <a:pPr lvl="2"/>
            <a:r>
              <a:rPr lang="en-US" dirty="0"/>
              <a:t>RERR will occur</a:t>
            </a:r>
          </a:p>
          <a:p>
            <a:pPr lvl="2"/>
            <a:r>
              <a:rPr lang="en-US" dirty="0"/>
              <a:t>RREQ/RREP will occur</a:t>
            </a:r>
          </a:p>
          <a:p>
            <a:pPr lvl="2"/>
            <a:r>
              <a:rPr lang="en-US" dirty="0"/>
              <a:t>Then data will be sent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0F2-045D-4548-9B9A-7312C8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3C0C-617A-4CA7-A688-2CE7B014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reactive is to know the routes ahead of time</a:t>
            </a:r>
          </a:p>
          <a:p>
            <a:pPr lvl="1"/>
            <a:endParaRPr lang="en-US" dirty="0"/>
          </a:p>
          <a:p>
            <a:r>
              <a:rPr lang="en-US" dirty="0"/>
              <a:t>Periodically query for the possible routes in the network</a:t>
            </a:r>
          </a:p>
          <a:p>
            <a:pPr lvl="1"/>
            <a:r>
              <a:rPr lang="en-US" dirty="0"/>
              <a:t>Save all routes that are important (maybe just all routes?)</a:t>
            </a:r>
          </a:p>
          <a:p>
            <a:pPr lvl="1"/>
            <a:r>
              <a:rPr lang="en-US" dirty="0"/>
              <a:t>Also redetermine routes whenever topology changes (nodes join/leave)</a:t>
            </a:r>
          </a:p>
          <a:p>
            <a:pPr lvl="1"/>
            <a:endParaRPr lang="en-US" dirty="0"/>
          </a:p>
          <a:p>
            <a:r>
              <a:rPr lang="en-US" dirty="0"/>
              <a:t>Upside: when a packet arrives, route to destination is already known</a:t>
            </a:r>
          </a:p>
          <a:p>
            <a:pPr lvl="1"/>
            <a:endParaRPr lang="en-US" dirty="0"/>
          </a:p>
          <a:p>
            <a:r>
              <a:rPr lang="en-US" dirty="0"/>
              <a:t>Downside: requires more memory and effort on part of routers</a:t>
            </a:r>
          </a:p>
          <a:p>
            <a:pPr lvl="1"/>
            <a:r>
              <a:rPr lang="en-US" dirty="0"/>
              <a:t>Wastes some network bandwidth on checking for route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02C9-80A6-4FFE-A3AB-E0C973C0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routes as “next hops” rather than full routes</a:t>
            </a:r>
          </a:p>
          <a:p>
            <a:pPr lvl="1"/>
            <a:r>
              <a:rPr lang="en-US" dirty="0"/>
              <a:t>AODV uses this method (DV for Distance Vector)</a:t>
            </a:r>
          </a:p>
          <a:p>
            <a:pPr lvl="1"/>
            <a:endParaRPr lang="en-US" dirty="0"/>
          </a:p>
          <a:p>
            <a:r>
              <a:rPr lang="en-US" dirty="0"/>
              <a:t>Can be combined with proactive techniques too</a:t>
            </a:r>
          </a:p>
          <a:p>
            <a:pPr lvl="1"/>
            <a:r>
              <a:rPr lang="en-US" dirty="0"/>
              <a:t>Each router periodically informs neighbors of its shortest paths to each destination (in terms of hop count)</a:t>
            </a:r>
          </a:p>
          <a:p>
            <a:pPr lvl="2"/>
            <a:r>
              <a:rPr lang="en-US" dirty="0"/>
              <a:t>Essentially just broadcast your routing table</a:t>
            </a:r>
          </a:p>
          <a:p>
            <a:pPr lvl="1"/>
            <a:r>
              <a:rPr lang="en-US" dirty="0"/>
              <a:t>Routers choose the best route available</a:t>
            </a:r>
          </a:p>
          <a:p>
            <a:pPr lvl="2"/>
            <a:r>
              <a:rPr lang="en-US" dirty="0"/>
              <a:t>Either old next-hop it was already aware of</a:t>
            </a:r>
          </a:p>
          <a:p>
            <a:pPr lvl="2"/>
            <a:r>
              <a:rPr lang="en-US" dirty="0"/>
              <a:t>Or new next-hop through neighbor (with cost of their hops + 1)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Need to be careful to avoid loops!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4DBC-A007-4D46-A56C-AA837FB5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CE84-3B06-4C5C-87BD-B210B30B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proactive, distance-vector protocol for unicast routing</a:t>
            </a:r>
          </a:p>
          <a:p>
            <a:pPr lvl="1"/>
            <a:endParaRPr lang="en-US" dirty="0"/>
          </a:p>
          <a:p>
            <a:r>
              <a:rPr lang="en-US" dirty="0"/>
              <a:t>If node is a child, send packet to parent router</a:t>
            </a:r>
          </a:p>
          <a:p>
            <a:pPr lvl="1"/>
            <a:endParaRPr lang="en-US" dirty="0"/>
          </a:p>
          <a:p>
            <a:r>
              <a:rPr lang="en-US" dirty="0"/>
              <a:t>If node is a router,</a:t>
            </a:r>
          </a:p>
          <a:p>
            <a:pPr lvl="1"/>
            <a:r>
              <a:rPr lang="en-US" dirty="0"/>
              <a:t>Consult table for address within mesh (RLOC helps here!)</a:t>
            </a:r>
          </a:p>
          <a:p>
            <a:pPr lvl="1"/>
            <a:r>
              <a:rPr lang="en-US" dirty="0"/>
              <a:t>Send to border router for address outside of mesh</a:t>
            </a:r>
          </a:p>
          <a:p>
            <a:pPr lvl="1"/>
            <a:endParaRPr lang="en-US" dirty="0"/>
          </a:p>
          <a:p>
            <a:r>
              <a:rPr lang="en-US" dirty="0"/>
              <a:t>Multicast uses a data dissemination protocol (</a:t>
            </a:r>
            <a:r>
              <a:rPr lang="en-US" dirty="0">
                <a:hlinkClick r:id="rId2"/>
              </a:rPr>
              <a:t>Trickle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falls back to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D0541-5773-48CF-A9CE-D4C28EA5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FC8E-FDC7-461C-8693-613BF72D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23C3-1DEA-42D1-9844-67533041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 count is one possible metric for determining routes</a:t>
            </a:r>
          </a:p>
          <a:p>
            <a:r>
              <a:rPr lang="en-US" dirty="0"/>
              <a:t>What else might be considered?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B2699-9C24-4F4E-9AEC-7F776A2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DF7-5A67-4581-BA01-F8A9470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as a cost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A2A2-D94C-4670-81FA-835E0FEC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quality can very from node to node</a:t>
            </a:r>
          </a:p>
          <a:p>
            <a:pPr lvl="1"/>
            <a:r>
              <a:rPr lang="en-US" dirty="0"/>
              <a:t>Fewest hops might not be the “fastest” or “most reliable” path</a:t>
            </a:r>
          </a:p>
          <a:p>
            <a:pPr lvl="1"/>
            <a:endParaRPr lang="en-US" dirty="0"/>
          </a:p>
          <a:p>
            <a:r>
              <a:rPr lang="en-US" dirty="0"/>
              <a:t>ETX: minimize “expected transmissions”</a:t>
            </a:r>
          </a:p>
          <a:p>
            <a:pPr lvl="1"/>
            <a:r>
              <a:rPr lang="en-US" dirty="0"/>
              <a:t>Measure link quality over time to determine each link’s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4F09-65D9-48E2-B1B0-90C34E85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C177DD-1248-4EBB-95ED-46888947DD1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00C9F-7578-4615-A45F-BAE724C546E5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8A439A-188C-4EDA-963E-9A711A7B57F4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53412-0274-4389-AC2B-A8203A1C9E67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9B5A9-FD44-4BF2-A5ED-DA4E8EC93B6A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54513F-FA67-429D-A883-A7436F1C2C65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1DC97-ABE7-4314-89E5-3E06DBD2690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C4F94C-9B0B-4E4F-8C71-DC9BFB84831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5137F-A764-438F-9997-76A98CFD3CB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37FB44-B6E9-44BA-9C52-8D5DCE82388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A5A-073E-4161-A214-CE0007B64294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95ACCE-5252-4B06-94D8-3CE7C430A2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A2905-3214-4F0E-BDC0-B57541E01E7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4B7A4-E3B5-40E5-B75B-E55DEC9682DD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B62719-6116-4339-8F39-6F1FEE22ED7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6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B37-1383-4FB9-81D8-E0A4BAB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cost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819-33BA-4A30-91B3-EC0E184D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Spatial reuse</a:t>
            </a:r>
          </a:p>
          <a:p>
            <a:pPr lvl="1"/>
            <a:r>
              <a:rPr lang="en-US" dirty="0"/>
              <a:t>Prefer transmission on links that do not interfere with each other</a:t>
            </a:r>
          </a:p>
          <a:p>
            <a:pPr lvl="1"/>
            <a:r>
              <a:rPr lang="en-US" dirty="0"/>
              <a:t>Improves ability to pipeline data through network</a:t>
            </a:r>
          </a:p>
          <a:p>
            <a:pPr lvl="1"/>
            <a:r>
              <a:rPr lang="en-US" dirty="0"/>
              <a:t>Example: A&lt;-&gt;B and E&lt;-&gt;F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Energy availability</a:t>
            </a:r>
          </a:p>
          <a:p>
            <a:pPr lvl="1"/>
            <a:r>
              <a:rPr lang="en-US" dirty="0"/>
              <a:t>Prefer routing through nodes with more remaining</a:t>
            </a:r>
            <a:br>
              <a:rPr lang="en-US" dirty="0"/>
            </a:br>
            <a:r>
              <a:rPr lang="en-US" dirty="0"/>
              <a:t>available energy</a:t>
            </a:r>
          </a:p>
          <a:p>
            <a:pPr lvl="1"/>
            <a:r>
              <a:rPr lang="en-US" dirty="0"/>
              <a:t>Prefer wall-powered nodes over battery-powered</a:t>
            </a:r>
          </a:p>
          <a:p>
            <a:pPr lvl="1"/>
            <a:endParaRPr lang="en-US" dirty="0"/>
          </a:p>
          <a:p>
            <a:r>
              <a:rPr lang="en-US" dirty="0"/>
              <a:t>Arbitrarily complex combinations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729E-9803-4322-812B-A424D95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629969-CB01-4C9C-8285-899C7ADBCCE8}"/>
              </a:ext>
            </a:extLst>
          </p:cNvPr>
          <p:cNvGrpSpPr/>
          <p:nvPr/>
        </p:nvGrpSpPr>
        <p:grpSpPr>
          <a:xfrm>
            <a:off x="6990117" y="2337758"/>
            <a:ext cx="4590277" cy="2182484"/>
            <a:chOff x="6770435" y="2231020"/>
            <a:chExt cx="3892327" cy="18506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315DE2-69A6-4DF7-9CAD-2968DFE89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3235" y="2231020"/>
              <a:ext cx="3386541" cy="185063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5FE245-D723-4A19-8E09-335C6F05FA21}"/>
                </a:ext>
              </a:extLst>
            </p:cNvPr>
            <p:cNvSpPr/>
            <p:nvPr/>
          </p:nvSpPr>
          <p:spPr>
            <a:xfrm rot="2801133">
              <a:off x="7173734" y="1974542"/>
              <a:ext cx="804109" cy="16107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DFD30A-CB68-4C9C-98E9-488F0D249308}"/>
                </a:ext>
              </a:extLst>
            </p:cNvPr>
            <p:cNvSpPr/>
            <p:nvPr/>
          </p:nvSpPr>
          <p:spPr>
            <a:xfrm rot="3121341">
              <a:off x="9356937" y="2549614"/>
              <a:ext cx="804109" cy="18075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492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b="1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12299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is a recreation of broadcasts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get information to all nodes</a:t>
            </a:r>
          </a:p>
          <a:p>
            <a:pPr lvl="1"/>
            <a:r>
              <a:rPr lang="en-US" dirty="0"/>
              <a:t>This is the problem of “data dissemination”</a:t>
            </a:r>
          </a:p>
          <a:p>
            <a:pPr lvl="1"/>
            <a:endParaRPr lang="en-US" dirty="0"/>
          </a:p>
          <a:p>
            <a:r>
              <a:rPr lang="en-US" dirty="0"/>
              <a:t>Problem: difficult in Mesh topologies</a:t>
            </a:r>
          </a:p>
          <a:p>
            <a:pPr lvl="1"/>
            <a:r>
              <a:rPr lang="en-US" dirty="0"/>
              <a:t>Packet loss, retransmission delays</a:t>
            </a:r>
          </a:p>
          <a:p>
            <a:pPr lvl="1"/>
            <a:endParaRPr lang="en-US" dirty="0"/>
          </a:p>
          <a:p>
            <a:r>
              <a:rPr lang="en-US" dirty="0"/>
              <a:t>Really, the desire for data dissemination is just to broadcast to all nodes</a:t>
            </a:r>
          </a:p>
          <a:p>
            <a:pPr lvl="1"/>
            <a:r>
              <a:rPr lang="en-US" dirty="0"/>
              <a:t>But broadcast transmissions don’t reach far enough to cover entire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2410B6-C7D0-476D-89E5-6858D274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Glossy: </a:t>
            </a:r>
            <a:r>
              <a:rPr lang="en-US" sz="2200" dirty="0"/>
              <a:t>what if we expand broadcast range by having multiple nodes participate?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7B7F-42A8-45C9-89F7-0D4CC1D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23C63-9162-4691-8DD7-1A40D919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61" y="1001345"/>
            <a:ext cx="870706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F7-9A84-4875-81AE-ED9EB91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CD83-34FD-480F-9FB8-3BC909B6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nodes transmit </a:t>
            </a:r>
            <a:r>
              <a:rPr lang="en-US" b="1" dirty="0"/>
              <a:t>same packet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 can receive packet with high probability if Δ is small</a:t>
            </a:r>
          </a:p>
          <a:p>
            <a:pPr lvl="1"/>
            <a:r>
              <a:rPr lang="en-US" dirty="0"/>
              <a:t>May even improve probability of reception (more energy at receiver)</a:t>
            </a:r>
          </a:p>
          <a:p>
            <a:pPr lvl="1"/>
            <a:endParaRPr lang="en-US" dirty="0"/>
          </a:p>
          <a:p>
            <a:r>
              <a:rPr lang="en-US" dirty="0"/>
              <a:t>500 ns is 1/32 of a symbol for 802.15.4 (chip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2837-30F5-4AA6-8267-8756115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C26E2-E093-420E-83DA-CBB3B01F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94" y="2165274"/>
            <a:ext cx="698279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0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C0A9-88FB-4F2A-8C0D-8F1831D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broadcast transmission 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2705-A7D5-4BEB-8951-DA704A9B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2CF6C-5BB5-40AD-AE51-8210CA49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54" y="1143000"/>
            <a:ext cx="9674879" cy="4616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CA391-8EE4-40A2-91AC-DBCFE5028666}"/>
              </a:ext>
            </a:extLst>
          </p:cNvPr>
          <p:cNvSpPr txBox="1"/>
          <p:nvPr/>
        </p:nvSpPr>
        <p:spPr>
          <a:xfrm>
            <a:off x="607595" y="5894943"/>
            <a:ext cx="799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A-MAC: </a:t>
            </a:r>
            <a:r>
              <a:rPr lang="en-US" dirty="0">
                <a:hlinkClick r:id="rId3"/>
              </a:rPr>
              <a:t>https://web.eecs.umich.edu/~prabal/pubs/papers/dutta12amac.pdf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FF34D5-896A-4B40-9FCD-5BE8B58DD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33"/>
          <a:stretch/>
        </p:blipFill>
        <p:spPr>
          <a:xfrm>
            <a:off x="1256555" y="1143000"/>
            <a:ext cx="5095478" cy="4616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BD809C-BD40-4FE0-BD6B-B5FE924696B1}"/>
              </a:ext>
            </a:extLst>
          </p:cNvPr>
          <p:cNvSpPr txBox="1"/>
          <p:nvPr/>
        </p:nvSpPr>
        <p:spPr>
          <a:xfrm>
            <a:off x="1121664" y="4425404"/>
            <a:ext cx="29193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= Probe (data request)</a:t>
            </a:r>
            <a:br>
              <a:rPr lang="en-US" dirty="0"/>
            </a:br>
            <a:r>
              <a:rPr lang="en-US" dirty="0"/>
              <a:t>A = Acknowledgement</a:t>
            </a:r>
          </a:p>
          <a:p>
            <a:r>
              <a:rPr lang="en-US" dirty="0"/>
              <a:t>D = Data transmission</a:t>
            </a:r>
            <a:br>
              <a:rPr lang="en-US" dirty="0"/>
            </a:br>
            <a:r>
              <a:rPr lang="en-US" dirty="0"/>
              <a:t>L = Listening period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790EF-E3DE-42C2-9BA0-30887BF765CB}"/>
              </a:ext>
            </a:extLst>
          </p:cNvPr>
          <p:cNvSpPr txBox="1"/>
          <p:nvPr/>
        </p:nvSpPr>
        <p:spPr>
          <a:xfrm>
            <a:off x="9436264" y="4425404"/>
            <a:ext cx="2463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P-CW = </a:t>
            </a:r>
            <a:br>
              <a:rPr lang="en-US" dirty="0"/>
            </a:br>
            <a:r>
              <a:rPr lang="en-US" dirty="0"/>
              <a:t>Probe with Contention Window for response</a:t>
            </a:r>
          </a:p>
        </p:txBody>
      </p:sp>
    </p:spTree>
    <p:extLst>
      <p:ext uri="{BB962C8B-B14F-4D97-AF65-F5344CB8AC3E}">
        <p14:creationId xmlns:p14="http://schemas.microsoft.com/office/powerpoint/2010/main" val="6889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7034-3675-4FB9-B03F-72953567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key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86A5-8251-4C8F-B81B-1FC916E4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Temporally decouple network flooding from application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Exploit synchronous transmissions for fast network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EA12-7175-4232-82E1-6CBC0CA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88FA1-B2D6-444F-AC26-F2696F0F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74" y="2400125"/>
            <a:ext cx="768774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A185-21E6-4AF0-968D-DB18D5C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D21A-ECF9-4450-A1E0-C4CA74E5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packet, have a destination, how do we connect them?</a:t>
            </a:r>
          </a:p>
          <a:p>
            <a:endParaRPr lang="en-US" dirty="0"/>
          </a:p>
          <a:p>
            <a:r>
              <a:rPr lang="en-US" dirty="0"/>
              <a:t>We’ll think about a couple of approaches 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techniques</a:t>
            </a:r>
          </a:p>
          <a:p>
            <a:pPr lvl="2"/>
            <a:r>
              <a:rPr lang="en-US" dirty="0"/>
              <a:t>Broadcast, tree structures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Mesh techniques</a:t>
            </a:r>
          </a:p>
          <a:p>
            <a:pPr lvl="2"/>
            <a:r>
              <a:rPr lang="en-US" dirty="0"/>
              <a:t>Understand the available routes and select a “good”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01D4-9551-485B-A3CB-68AF3CF5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7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2A0A0-C6CA-4520-BD28-AEF3B7C8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9" t="9178" r="9320" b="9008"/>
          <a:stretch/>
        </p:blipFill>
        <p:spPr>
          <a:xfrm>
            <a:off x="2497354" y="914400"/>
            <a:ext cx="7193280" cy="4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8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C8BA-044E-4D04-A1BB-4B672701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9" t="13355" r="9502" b="10045"/>
          <a:stretch/>
        </p:blipFill>
        <p:spPr>
          <a:xfrm>
            <a:off x="2537208" y="914399"/>
            <a:ext cx="7153426" cy="5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2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92C609-36F4-4627-99C9-A87AEC92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99" y="656844"/>
            <a:ext cx="7601861" cy="5383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5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4F2DFA-8A80-4256-B787-064BADA7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7"/>
          <a:stretch/>
        </p:blipFill>
        <p:spPr>
          <a:xfrm>
            <a:off x="1774319" y="780417"/>
            <a:ext cx="9259441" cy="607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4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555-76B4-43B1-A84C-5FE06B74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9469-15B1-46D8-BA7C-27A209D8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Glossy starts</a:t>
            </a:r>
          </a:p>
          <a:p>
            <a:pPr lvl="1"/>
            <a:r>
              <a:rPr lang="en-US" dirty="0"/>
              <a:t>All nodes turn on radios to receive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001-CEFF-4249-9286-DF4AF435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775C6-875B-4D56-A18C-3CA60D24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25" y="3323827"/>
            <a:ext cx="83355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8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1E45-4482-4CBC-AA5F-DF1487E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107F-F24B-47E1-9ADE-00F6D05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</a:t>
            </a:r>
          </a:p>
          <a:p>
            <a:pPr lvl="1"/>
            <a:r>
              <a:rPr lang="en-US" dirty="0"/>
              <a:t>Set relay counter in packet, </a:t>
            </a:r>
            <a:r>
              <a:rPr lang="en-US" b="1" dirty="0"/>
              <a:t>C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Broadcast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832B-5456-40B7-A27D-B18BD27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E5D73-AD97-4E40-AC90-BCB63789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63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D006B-C2C2-4A9E-B3A1-8096BBAC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04775"/>
            <a:ext cx="836411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5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531C-1EAB-4C70-AD0B-93E930A6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0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rebroadcasting and turn off radio when</a:t>
            </a:r>
          </a:p>
          <a:p>
            <a:pPr lvl="1"/>
            <a:r>
              <a:rPr lang="en-US" dirty="0"/>
              <a:t>Already transmitted N times</a:t>
            </a:r>
          </a:p>
          <a:p>
            <a:pPr lvl="1"/>
            <a:r>
              <a:rPr lang="en-US" dirty="0"/>
              <a:t>Networks pick N for reliability/energy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B8D53-1C89-45F3-8832-17DD7A9D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8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slot</a:t>
            </a:r>
            <a:r>
              <a:rPr lang="en-US" dirty="0"/>
              <a:t> is constant by design</a:t>
            </a:r>
          </a:p>
          <a:p>
            <a:pPr lvl="1"/>
            <a:r>
              <a:rPr lang="en-US" dirty="0"/>
              <a:t>Needs to be short to make constructive interference work</a:t>
            </a:r>
          </a:p>
          <a:p>
            <a:r>
              <a:rPr lang="en-US" dirty="0"/>
              <a:t>Beginning of slot (</a:t>
            </a:r>
            <a:r>
              <a:rPr lang="en-US" dirty="0" err="1"/>
              <a:t>t</a:t>
            </a:r>
            <a:r>
              <a:rPr lang="en-US" baseline="-25000" dirty="0" err="1"/>
              <a:t>ref</a:t>
            </a:r>
            <a:r>
              <a:rPr lang="en-US" dirty="0"/>
              <a:t>) provides synchronization point</a:t>
            </a:r>
          </a:p>
          <a:p>
            <a:pPr lvl="1"/>
            <a:r>
              <a:rPr lang="en-US" dirty="0"/>
              <a:t>As a bonus, all nodes are synchronized after flooding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B8386-7FC3-43A8-8A83-070EBAFB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038-A487-45DD-9AA8-9049549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routing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5376-AB00-45DF-9A8B-D66D3F68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The link-layer solution for everything</a:t>
            </a:r>
          </a:p>
          <a:p>
            <a:pPr lvl="1"/>
            <a:endParaRPr lang="en-US" dirty="0"/>
          </a:p>
          <a:p>
            <a:r>
              <a:rPr lang="en-US" dirty="0"/>
              <a:t>Star topology</a:t>
            </a:r>
          </a:p>
          <a:p>
            <a:pPr lvl="1"/>
            <a:r>
              <a:rPr lang="en-US" dirty="0"/>
              <a:t>Only one location to send to: parent</a:t>
            </a:r>
          </a:p>
          <a:p>
            <a:pPr lvl="1"/>
            <a:r>
              <a:rPr lang="en-US" dirty="0"/>
              <a:t>Single parent needs to store information about all children</a:t>
            </a:r>
          </a:p>
          <a:p>
            <a:pPr lvl="2"/>
            <a:r>
              <a:rPr lang="en-US" dirty="0"/>
              <a:t>Addresses, schedules, etc.</a:t>
            </a:r>
          </a:p>
          <a:p>
            <a:pPr lvl="2"/>
            <a:endParaRPr lang="en-US" dirty="0"/>
          </a:p>
          <a:p>
            <a:r>
              <a:rPr lang="en-US" dirty="0"/>
              <a:t>Tree topology</a:t>
            </a:r>
          </a:p>
          <a:p>
            <a:pPr lvl="1"/>
            <a:r>
              <a:rPr lang="en-US" dirty="0"/>
              <a:t>“Star of stars”</a:t>
            </a:r>
          </a:p>
          <a:p>
            <a:pPr lvl="1"/>
            <a:r>
              <a:rPr lang="en-US" dirty="0"/>
              <a:t>Two choices: send to descendent or send to parent</a:t>
            </a:r>
          </a:p>
          <a:p>
            <a:pPr lvl="1"/>
            <a:r>
              <a:rPr lang="en-US" dirty="0"/>
              <a:t>Each parent needs to store information about all children beneath it</a:t>
            </a:r>
          </a:p>
          <a:p>
            <a:pPr lvl="1"/>
            <a:r>
              <a:rPr lang="en-US" dirty="0"/>
              <a:t>Original ZigBee approach (knowledge built into addressing scheme)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FAF0-1C20-4433-8781-61DC9C4B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7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592-E197-45BB-8B1B-D753DF2A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B065-21FE-494D-8C77-76A1F6BF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must be able to have tight time bounds on </a:t>
            </a:r>
            <a:r>
              <a:rPr lang="en-US" dirty="0" err="1"/>
              <a:t>rx</a:t>
            </a:r>
            <a:r>
              <a:rPr lang="en-US" dirty="0"/>
              <a:t>/</a:t>
            </a:r>
            <a:r>
              <a:rPr lang="en-US" dirty="0" err="1"/>
              <a:t>tx</a:t>
            </a:r>
            <a:endParaRPr lang="en-US" dirty="0"/>
          </a:p>
          <a:p>
            <a:pPr lvl="1"/>
            <a:r>
              <a:rPr lang="en-US" dirty="0"/>
              <a:t>500 ns wiggle room maximum</a:t>
            </a:r>
          </a:p>
          <a:p>
            <a:pPr lvl="1"/>
            <a:r>
              <a:rPr lang="en-US" dirty="0"/>
              <a:t>Includes receive, processing, transmission</a:t>
            </a:r>
          </a:p>
          <a:p>
            <a:pPr lvl="1"/>
            <a:endParaRPr lang="en-US" dirty="0"/>
          </a:p>
          <a:p>
            <a:r>
              <a:rPr lang="en-US" dirty="0"/>
              <a:t>Need to pick an N for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9C2E-3E6F-4619-B32D-6990D34B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5FB9-F648-44F7-AA20-2FFB6B6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21" y="3559924"/>
            <a:ext cx="6926746" cy="26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9C9F-B02C-4BA5-9815-B55E09F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Glossy: avoid routing altogether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F880-4D32-46CF-A687-745290F2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Low-Power Wireless Bus (LWB)</a:t>
            </a:r>
          </a:p>
          <a:p>
            <a:pPr lvl="1"/>
            <a:r>
              <a:rPr lang="en-US" dirty="0"/>
              <a:t>Federico Ferrari, </a:t>
            </a:r>
            <a:r>
              <a:rPr lang="en-US" dirty="0" err="1"/>
              <a:t>Zimmerling</a:t>
            </a:r>
            <a:r>
              <a:rPr lang="en-US" dirty="0"/>
              <a:t>, Mottola, Thiele. SenSys’12</a:t>
            </a:r>
          </a:p>
          <a:p>
            <a:pPr lvl="1"/>
            <a:endParaRPr lang="en-US" dirty="0"/>
          </a:p>
          <a:p>
            <a:r>
              <a:rPr lang="en-US" dirty="0"/>
              <a:t>Use Glossy for all device communication</a:t>
            </a:r>
          </a:p>
          <a:p>
            <a:pPr lvl="1"/>
            <a:r>
              <a:rPr lang="en-US" dirty="0"/>
              <a:t>Make one broadcast domain (a bus) where all nodes communicate</a:t>
            </a:r>
          </a:p>
          <a:p>
            <a:pPr lvl="1"/>
            <a:r>
              <a:rPr lang="en-US" dirty="0"/>
              <a:t>Avoids all issues of routing, everything is a broadcast</a:t>
            </a:r>
          </a:p>
          <a:p>
            <a:pPr lvl="2"/>
            <a:r>
              <a:rPr lang="en-US" dirty="0"/>
              <a:t>Works for unicast, multicast, anycast, and broadcast transmissions</a:t>
            </a:r>
          </a:p>
          <a:p>
            <a:pPr lvl="2"/>
            <a:endParaRPr lang="en-US" dirty="0"/>
          </a:p>
          <a:p>
            <a:r>
              <a:rPr lang="en-US" dirty="0"/>
              <a:t>General idea: TDMA Glossy floods</a:t>
            </a:r>
          </a:p>
          <a:p>
            <a:pPr lvl="1"/>
            <a:r>
              <a:rPr lang="en-US" dirty="0"/>
              <a:t>Synchronization is already given to nodes by Glossy</a:t>
            </a:r>
          </a:p>
          <a:p>
            <a:pPr lvl="1"/>
            <a:r>
              <a:rPr lang="en-US" dirty="0"/>
              <a:t>One coordinator makes the TDMA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3578E-3E93-4269-89AB-2910197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2442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A47-E60E-4084-8E18-61E3793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routing </a:t>
            </a:r>
            <a:r>
              <a:rPr lang="en-US" sz="2400" dirty="0"/>
              <a:t>(Collection Tree Protocol, CTP)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D42C-E207-4096-ABF5-4C3C5FF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optimization for sensor networks</a:t>
            </a:r>
          </a:p>
          <a:p>
            <a:pPr lvl="1"/>
            <a:r>
              <a:rPr lang="en-US" dirty="0"/>
              <a:t>Keep all devices except the “gateway” as simple as possible</a:t>
            </a:r>
          </a:p>
          <a:p>
            <a:pPr lvl="1"/>
            <a:endParaRPr lang="en-US" dirty="0"/>
          </a:p>
          <a:p>
            <a:r>
              <a:rPr lang="en-US" dirty="0"/>
              <a:t>Each device only needs to remember hop to gateway</a:t>
            </a:r>
          </a:p>
          <a:p>
            <a:pPr lvl="1"/>
            <a:r>
              <a:rPr lang="en-US" dirty="0"/>
              <a:t>If gateway wants to send message back, it must include a full hop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545A-6632-4DCF-A96E-FFA3C12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136F6-BB61-456A-9D9E-18EBBCAB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63" y="3752480"/>
            <a:ext cx="599206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b="1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144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21F1-1FA4-42CE-B8FF-5054629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CA4D-97C0-4CD4-A7A7-427E3E9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topology makes routing question more complicated</a:t>
            </a:r>
          </a:p>
          <a:p>
            <a:pPr lvl="1"/>
            <a:r>
              <a:rPr lang="en-US" dirty="0"/>
              <a:t>Multiple hops in a route</a:t>
            </a:r>
          </a:p>
          <a:p>
            <a:pPr lvl="1"/>
            <a:r>
              <a:rPr lang="en-US" dirty="0"/>
              <a:t>Multiple routes between source and destination</a:t>
            </a:r>
          </a:p>
          <a:p>
            <a:pPr lvl="1"/>
            <a:r>
              <a:rPr lang="en-US" dirty="0"/>
              <a:t>Becomes a graph theory question based on cost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02F8-F8BC-4C11-B425-C405F2D8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38F55C-C40C-4EA3-B52B-BD99E7360C9C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245A9-1511-47F6-96DA-DFB6A3B4C379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6871F-6960-43D0-A909-2E419C4AAFAE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07304-5D83-484F-8313-68D906262465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F0FA63-C6A3-4678-AA40-22F89A325674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4A4974-2259-4707-AC54-B4D745FD6B78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4D0CE3-A197-48DE-990F-58CA06F4A6C9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8B117-9A51-4CF8-80D1-41815DDB8EE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06658-B3D5-4CA7-A327-76A21D8D5EC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392980-1469-4754-8063-582D7F6F70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22BF3-848D-4F26-8C3C-61E985F2AB5B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F7A05D-EDE8-4247-8995-FEF47D6A9C2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CD3741-C09A-48E5-AB1E-30C121AC341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57C61-5140-40A0-AF03-4C8EC4E22E0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3F97D8-BAD9-49D3-B327-86C2680898B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1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1161</TotalTime>
  <Words>2404</Words>
  <Application>Microsoft Office PowerPoint</Application>
  <PresentationFormat>Widescreen</PresentationFormat>
  <Paragraphs>528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Tahoma</vt:lpstr>
      <vt:lpstr>Class Slides</vt:lpstr>
      <vt:lpstr>Lecture 09 IoT Network Routing</vt:lpstr>
      <vt:lpstr>Today’s Goals</vt:lpstr>
      <vt:lpstr>Outline</vt:lpstr>
      <vt:lpstr>Routing goals</vt:lpstr>
      <vt:lpstr>Simple routing solutions</vt:lpstr>
      <vt:lpstr>Many-to-one routing (Collection Tree Protocol, CTP)</vt:lpstr>
      <vt:lpstr>Outline</vt:lpstr>
      <vt:lpstr>Mesh Routing</vt:lpstr>
      <vt:lpstr>Flooding</vt:lpstr>
      <vt:lpstr>Flooding</vt:lpstr>
      <vt:lpstr>Reactive routing</vt:lpstr>
      <vt:lpstr>Ad-hoc On-demand Distance Vector Routing (AODV)</vt:lpstr>
      <vt:lpstr>AODV Route Requests (RREQs)</vt:lpstr>
      <vt:lpstr>Example AODV RREQ (A to F)</vt:lpstr>
      <vt:lpstr>Example AODV RREQ (A to F)</vt:lpstr>
      <vt:lpstr>Example AODV RREQ (A to F)</vt:lpstr>
      <vt:lpstr>Example AODV RREQ (A to F)</vt:lpstr>
      <vt:lpstr>Example AODV RREQ (A to F)</vt:lpstr>
      <vt:lpstr>AODV Route Response (RREP)</vt:lpstr>
      <vt:lpstr>Example AODV RREP (F to A)</vt:lpstr>
      <vt:lpstr>Break + Practice</vt:lpstr>
      <vt:lpstr>Break + Practice</vt:lpstr>
      <vt:lpstr>RREP optimization</vt:lpstr>
      <vt:lpstr>When to update your route</vt:lpstr>
      <vt:lpstr>Route maintenance in AODV</vt:lpstr>
      <vt:lpstr>Dynamic Source Routing (DSR)</vt:lpstr>
      <vt:lpstr>Tradeoffs for reactive routing</vt:lpstr>
      <vt:lpstr>Proactive routing</vt:lpstr>
      <vt:lpstr>Distance-Vector </vt:lpstr>
      <vt:lpstr>Thread routing</vt:lpstr>
      <vt:lpstr>Break + Discussion</vt:lpstr>
      <vt:lpstr>Reliability as a cost metric</vt:lpstr>
      <vt:lpstr>Alternative cost metrics</vt:lpstr>
      <vt:lpstr>Outline</vt:lpstr>
      <vt:lpstr>Flooding is a recreation of broadcasts</vt:lpstr>
      <vt:lpstr>Glossy: what if we expand broadcast range by having multiple nodes participate?</vt:lpstr>
      <vt:lpstr>Synchronous transmissions</vt:lpstr>
      <vt:lpstr>Sidebar: broadcast transmission acknowledgements</vt:lpstr>
      <vt:lpstr>Glossy key techniques</vt:lpstr>
      <vt:lpstr>Fast packet propagation in Glossy</vt:lpstr>
      <vt:lpstr>Fast packet propagation in Glossy</vt:lpstr>
      <vt:lpstr>Fast packet propagation in Glossy</vt:lpstr>
      <vt:lpstr>Fast packet propagation in Glossy</vt:lpstr>
      <vt:lpstr>Glossy details</vt:lpstr>
      <vt:lpstr>Glossy details</vt:lpstr>
      <vt:lpstr>Glossy details</vt:lpstr>
      <vt:lpstr>Glossy details</vt:lpstr>
      <vt:lpstr>Glossy details</vt:lpstr>
      <vt:lpstr>Glossy details</vt:lpstr>
      <vt:lpstr>Glossy implementation</vt:lpstr>
      <vt:lpstr>Application of Glossy: avoid routing altogether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Routing</dc:title>
  <dc:creator>Branden Ghena</dc:creator>
  <cp:lastModifiedBy>Branden Ghena</cp:lastModifiedBy>
  <cp:revision>54</cp:revision>
  <dcterms:created xsi:type="dcterms:W3CDTF">2021-02-10T02:05:22Z</dcterms:created>
  <dcterms:modified xsi:type="dcterms:W3CDTF">2022-05-02T21:16:06Z</dcterms:modified>
</cp:coreProperties>
</file>