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5"/>
  </p:notesMasterIdLst>
  <p:sldIdLst>
    <p:sldId id="256" r:id="rId2"/>
    <p:sldId id="264" r:id="rId3"/>
    <p:sldId id="2285" r:id="rId4"/>
    <p:sldId id="383" r:id="rId5"/>
    <p:sldId id="439" r:id="rId6"/>
    <p:sldId id="459" r:id="rId7"/>
    <p:sldId id="440" r:id="rId8"/>
    <p:sldId id="443" r:id="rId9"/>
    <p:sldId id="444" r:id="rId10"/>
    <p:sldId id="441" r:id="rId11"/>
    <p:sldId id="450" r:id="rId12"/>
    <p:sldId id="449" r:id="rId13"/>
    <p:sldId id="445" r:id="rId14"/>
    <p:sldId id="451" r:id="rId15"/>
    <p:sldId id="447" r:id="rId16"/>
    <p:sldId id="463" r:id="rId17"/>
    <p:sldId id="465" r:id="rId18"/>
    <p:sldId id="466" r:id="rId19"/>
    <p:sldId id="467" r:id="rId20"/>
    <p:sldId id="2288" r:id="rId21"/>
    <p:sldId id="2289" r:id="rId22"/>
    <p:sldId id="2284" r:id="rId23"/>
    <p:sldId id="456" r:id="rId24"/>
    <p:sldId id="478" r:id="rId25"/>
    <p:sldId id="473" r:id="rId26"/>
    <p:sldId id="474" r:id="rId27"/>
    <p:sldId id="475" r:id="rId28"/>
    <p:sldId id="477" r:id="rId29"/>
    <p:sldId id="457" r:id="rId30"/>
    <p:sldId id="480" r:id="rId31"/>
    <p:sldId id="2278" r:id="rId32"/>
    <p:sldId id="2286" r:id="rId33"/>
    <p:sldId id="2283" r:id="rId34"/>
    <p:sldId id="446" r:id="rId35"/>
    <p:sldId id="470" r:id="rId36"/>
    <p:sldId id="471" r:id="rId37"/>
    <p:sldId id="469" r:id="rId38"/>
    <p:sldId id="2282" r:id="rId39"/>
    <p:sldId id="2281" r:id="rId40"/>
    <p:sldId id="453" r:id="rId41"/>
    <p:sldId id="454" r:id="rId42"/>
    <p:sldId id="479" r:id="rId43"/>
    <p:sldId id="48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802.11 Access Control" id="{B55B8E8C-5EAB-4A1E-A4E9-AE5E896E46FA}">
          <p14:sldIdLst>
            <p14:sldId id="2285"/>
            <p14:sldId id="383"/>
            <p14:sldId id="439"/>
            <p14:sldId id="459"/>
            <p14:sldId id="440"/>
            <p14:sldId id="443"/>
            <p14:sldId id="444"/>
            <p14:sldId id="441"/>
            <p14:sldId id="450"/>
            <p14:sldId id="449"/>
            <p14:sldId id="445"/>
            <p14:sldId id="451"/>
            <p14:sldId id="447"/>
            <p14:sldId id="463"/>
            <p14:sldId id="465"/>
            <p14:sldId id="466"/>
            <p14:sldId id="467"/>
            <p14:sldId id="2288"/>
            <p14:sldId id="2289"/>
          </p14:sldIdLst>
        </p14:section>
        <p14:section name="802.11 Frame Format" id="{9E8942F2-DE5A-41CB-B308-6B3BCBF21392}">
          <p14:sldIdLst>
            <p14:sldId id="2284"/>
            <p14:sldId id="456"/>
            <p14:sldId id="478"/>
            <p14:sldId id="473"/>
            <p14:sldId id="474"/>
            <p14:sldId id="475"/>
            <p14:sldId id="477"/>
            <p14:sldId id="457"/>
            <p14:sldId id="480"/>
            <p14:sldId id="2278"/>
            <p14:sldId id="2286"/>
          </p14:sldIdLst>
        </p14:section>
        <p14:section name="802.11e" id="{8D9DE7A9-8086-4B0E-99DC-21DC0ECB3F3E}">
          <p14:sldIdLst>
            <p14:sldId id="2283"/>
            <p14:sldId id="446"/>
            <p14:sldId id="470"/>
            <p14:sldId id="471"/>
            <p14:sldId id="469"/>
          </p14:sldIdLst>
        </p14:section>
        <p14:section name="ESP32 Capabilities" id="{848B6EF6-3323-46CF-B600-054C78449ED1}">
          <p14:sldIdLst>
            <p14:sldId id="2282"/>
            <p14:sldId id="2281"/>
            <p14:sldId id="453"/>
            <p14:sldId id="454"/>
          </p14:sldIdLst>
        </p14:section>
        <p14:section name="Wrapup" id="{29A7F866-9DA9-446B-8359-CE426CB89C7A}">
          <p14:sldIdLst>
            <p14:sldId id="479"/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5909" autoAdjust="0"/>
  </p:normalViewPr>
  <p:slideViewPr>
    <p:cSldViewPr snapToGrid="0">
      <p:cViewPr varScale="1">
        <p:scale>
          <a:sx n="111" d="100"/>
          <a:sy n="111" d="100"/>
        </p:scale>
        <p:origin x="80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www.electronics-notes.com</a:t>
            </a:r>
            <a:r>
              <a:rPr lang="en-US" dirty="0"/>
              <a:t>/articles/connectivity/wifi-ieee-802-11/802-11g.php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19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C42E6-A947-1A12-6C97-7FF6FA52CFCC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communicating with Access Point may not be able to hear each other</a:t>
            </a:r>
          </a:p>
          <a:p>
            <a:pPr lvl="1"/>
            <a:r>
              <a:rPr lang="en-US" dirty="0"/>
              <a:t>CSMA fails and Access Point losses both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packets per data (RTS, CTS, Data, Ack)</a:t>
            </a:r>
          </a:p>
          <a:p>
            <a:pPr lvl="1"/>
            <a:r>
              <a:rPr lang="en-US" dirty="0"/>
              <a:t>Could have just sent data instead of RTS</a:t>
            </a:r>
          </a:p>
          <a:p>
            <a:pPr lvl="1"/>
            <a:endParaRPr lang="en-US" dirty="0"/>
          </a:p>
          <a:p>
            <a:r>
              <a:rPr lang="en-US" dirty="0"/>
              <a:t>Significant portion of traffic are application-layer Acks</a:t>
            </a:r>
          </a:p>
          <a:p>
            <a:pPr lvl="1"/>
            <a:r>
              <a:rPr lang="en-US" dirty="0"/>
              <a:t>Probably better to just have it fail and try again later</a:t>
            </a:r>
          </a:p>
          <a:p>
            <a:pPr lvl="2"/>
            <a:endParaRPr lang="en-US" dirty="0"/>
          </a:p>
          <a:p>
            <a:r>
              <a:rPr lang="en-US" dirty="0"/>
              <a:t>RTS/CTS only used for very large packets in practice</a:t>
            </a:r>
          </a:p>
          <a:p>
            <a:pPr lvl="1"/>
            <a:r>
              <a:rPr lang="en-US" dirty="0"/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 for activity</a:t>
            </a:r>
          </a:p>
          <a:p>
            <a:pPr lvl="1"/>
            <a:r>
              <a:rPr lang="en-US" dirty="0"/>
              <a:t>If free</a:t>
            </a:r>
          </a:p>
          <a:p>
            <a:pPr lvl="2"/>
            <a:r>
              <a:rPr lang="en-US" dirty="0"/>
              <a:t>Wait for Inter Frame Spacing (IFS)</a:t>
            </a:r>
          </a:p>
          <a:p>
            <a:pPr lvl="2"/>
            <a:r>
              <a:rPr lang="en-US" dirty="0"/>
              <a:t>If still free, transmit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busy</a:t>
            </a:r>
          </a:p>
          <a:p>
            <a:pPr lvl="2"/>
            <a:r>
              <a:rPr lang="en-US" dirty="0"/>
              <a:t>Randomly select a number of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b="1" dirty="0"/>
              <a:t>Slots</a:t>
            </a:r>
          </a:p>
          <a:p>
            <a:pPr lvl="2"/>
            <a:r>
              <a:rPr lang="en-US" dirty="0"/>
              <a:t>Count down slots whenever medium is not busy</a:t>
            </a:r>
          </a:p>
          <a:p>
            <a:pPr lvl="2"/>
            <a:r>
              <a:rPr lang="en-US" dirty="0"/>
              <a:t>If busy when </a:t>
            </a:r>
            <a:r>
              <a:rPr lang="en-US" dirty="0" err="1"/>
              <a:t>backoff</a:t>
            </a:r>
            <a:r>
              <a:rPr lang="en-US" dirty="0"/>
              <a:t> completes:</a:t>
            </a:r>
          </a:p>
          <a:p>
            <a:pPr lvl="3"/>
            <a:r>
              <a:rPr lang="en-US" dirty="0"/>
              <a:t>Increase maximum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  <a:p>
            <a:pPr lvl="3"/>
            <a:r>
              <a:rPr lang="en-US" dirty="0"/>
              <a:t>Repeat</a:t>
            </a:r>
          </a:p>
          <a:p>
            <a:pPr lvl="3"/>
            <a:endParaRPr lang="en-US" dirty="0"/>
          </a:p>
          <a:p>
            <a:r>
              <a:rPr lang="en-US" dirty="0"/>
              <a:t>Slot time: basic time unit for protocol</a:t>
            </a:r>
          </a:p>
          <a:p>
            <a:pPr lvl="1"/>
            <a:r>
              <a:rPr lang="en-US" dirty="0"/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Contention Multiple Access (TCMA)</a:t>
            </a:r>
          </a:p>
          <a:p>
            <a:pPr lvl="1"/>
            <a:r>
              <a:rPr lang="en-US" dirty="0"/>
              <a:t>Idea: assign different inter-frame spacing based on traffic class</a:t>
            </a:r>
          </a:p>
          <a:p>
            <a:pPr lvl="1"/>
            <a:r>
              <a:rPr lang="en-US" dirty="0"/>
              <a:t>Inherently prioritizes communication</a:t>
            </a:r>
          </a:p>
          <a:p>
            <a:pPr lvl="1"/>
            <a:endParaRPr lang="en-US" dirty="0"/>
          </a:p>
          <a:p>
            <a:r>
              <a:rPr lang="en-US" dirty="0"/>
              <a:t>Acknowledgements sent with Short IFS (SIFS)</a:t>
            </a:r>
          </a:p>
          <a:p>
            <a:pPr lvl="1"/>
            <a:r>
              <a:rPr lang="en-US" dirty="0"/>
              <a:t>Will always transmit before new data clears CSMA check</a:t>
            </a:r>
          </a:p>
          <a:p>
            <a:r>
              <a:rPr lang="en-US" dirty="0"/>
              <a:t>New data sent with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/>
              <a:t>Contention Window (CW) – maximum </a:t>
            </a:r>
            <a:r>
              <a:rPr lang="en-US" dirty="0" err="1"/>
              <a:t>backoff</a:t>
            </a:r>
            <a:r>
              <a:rPr lang="en-US" dirty="0"/>
              <a:t> amount</a:t>
            </a:r>
          </a:p>
          <a:p>
            <a:pPr lvl="1"/>
            <a:r>
              <a:rPr lang="en-US" dirty="0" err="1"/>
              <a:t>Backoff</a:t>
            </a:r>
            <a:r>
              <a:rPr lang="en-US" dirty="0"/>
              <a:t> Count (BO) – current remaining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attempting to send, if busy </a:t>
            </a:r>
            <a:r>
              <a:rPr lang="en-US" dirty="0" err="1"/>
              <a:t>Backoff</a:t>
            </a:r>
            <a:r>
              <a:rPr lang="en-US" dirty="0"/>
              <a:t> selected in [0, CW]</a:t>
            </a:r>
          </a:p>
          <a:p>
            <a:pPr lvl="1"/>
            <a:r>
              <a:rPr lang="en-US" dirty="0"/>
              <a:t>Countdown </a:t>
            </a:r>
            <a:r>
              <a:rPr lang="en-US" dirty="0" err="1"/>
              <a:t>Backoff</a:t>
            </a:r>
            <a:r>
              <a:rPr lang="en-US" dirty="0"/>
              <a:t> slots whenever medium is not busy</a:t>
            </a:r>
          </a:p>
          <a:p>
            <a:pPr lvl="1"/>
            <a:r>
              <a:rPr lang="en-US" dirty="0"/>
              <a:t>At 0, attempt to transmit if not busy</a:t>
            </a:r>
          </a:p>
          <a:p>
            <a:pPr lvl="1"/>
            <a:r>
              <a:rPr lang="en-US" dirty="0"/>
              <a:t>If busy, double Window and select </a:t>
            </a:r>
            <a:r>
              <a:rPr lang="en-US" dirty="0" err="1"/>
              <a:t>Backoff</a:t>
            </a:r>
            <a:r>
              <a:rPr lang="en-US" dirty="0"/>
              <a:t> again</a:t>
            </a:r>
          </a:p>
          <a:p>
            <a:pPr lvl="1"/>
            <a:endParaRPr lang="en-US" dirty="0"/>
          </a:p>
          <a:p>
            <a:r>
              <a:rPr lang="en-US" dirty="0"/>
              <a:t>802.11g values:</a:t>
            </a:r>
          </a:p>
          <a:p>
            <a:pPr lvl="1"/>
            <a:r>
              <a:rPr lang="en-US" dirty="0"/>
              <a:t>Slot time= 20 us, </a:t>
            </a:r>
            <a:r>
              <a:rPr lang="en-US" dirty="0" err="1"/>
              <a:t>CWmin</a:t>
            </a:r>
            <a:r>
              <a:rPr lang="en-US" dirty="0"/>
              <a:t>= 15 slots (300 us), </a:t>
            </a:r>
            <a:r>
              <a:rPr lang="en-US" dirty="0" err="1"/>
              <a:t>CWmax</a:t>
            </a:r>
            <a:r>
              <a:rPr lang="en-US" dirty="0"/>
              <a:t>= 1023 slots (20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want to send and see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MAC layer concepts in 802.11</a:t>
            </a:r>
          </a:p>
          <a:p>
            <a:endParaRPr lang="en-US" dirty="0"/>
          </a:p>
          <a:p>
            <a:r>
              <a:rPr lang="en-US" dirty="0"/>
              <a:t>Understand what exists, what is actually used, and why</a:t>
            </a:r>
          </a:p>
          <a:p>
            <a:endParaRPr lang="en-US" dirty="0"/>
          </a:p>
          <a:p>
            <a:r>
              <a:rPr lang="en-US" dirty="0"/>
              <a:t>Explore two additional areas in 802.11</a:t>
            </a:r>
          </a:p>
          <a:p>
            <a:pPr lvl="1"/>
            <a:r>
              <a:rPr lang="en-US" dirty="0"/>
              <a:t>Microcontroller use of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r>
              <a:rPr lang="en-US" dirty="0"/>
              <a:t>Never backoff at all. Just try during the next open period</a:t>
            </a:r>
          </a:p>
          <a:p>
            <a:pPr lvl="2"/>
            <a:r>
              <a:rPr lang="en-US" dirty="0"/>
              <a:t>Always be “device C” in our previous example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shorter SIFS than other devices</a:t>
            </a:r>
          </a:p>
          <a:p>
            <a:pPr lvl="2"/>
            <a:r>
              <a:rPr lang="en-US" dirty="0"/>
              <a:t>If you start transmitting sooner, you get to keep transmitting!</a:t>
            </a:r>
          </a:p>
          <a:p>
            <a:pPr lvl="2"/>
            <a:r>
              <a:rPr lang="en-US" dirty="0"/>
              <a:t>Other devices will backoff on your transmission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Tragedy of the Commons: this utterly fails if many radios follow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b="1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4225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/>
              <a:t>Frame control (various bits)</a:t>
            </a:r>
          </a:p>
          <a:p>
            <a:pPr lvl="1"/>
            <a:r>
              <a:rPr lang="en-US" dirty="0"/>
              <a:t>Type of packet (Control, Management, Data)</a:t>
            </a:r>
          </a:p>
          <a:p>
            <a:pPr lvl="1"/>
            <a:r>
              <a:rPr lang="en-US" dirty="0"/>
              <a:t>Subtype (Association, RTS, CTS, Ack, etc.)</a:t>
            </a:r>
          </a:p>
          <a:p>
            <a:pPr lvl="1"/>
            <a:r>
              <a:rPr lang="en-US" dirty="0"/>
              <a:t>Indication of to/from “distribution system” (Internet rather than intranet)</a:t>
            </a:r>
          </a:p>
          <a:p>
            <a:pPr lvl="1"/>
            <a:endParaRPr lang="en-US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Specifies on-air time of full packet in microseconds</a:t>
            </a:r>
          </a:p>
          <a:p>
            <a:pPr lvl="1"/>
            <a:r>
              <a:rPr lang="en-US" dirty="0"/>
              <a:t>Note: no actual length field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8BCBD-20A2-758F-FE66-8C07F6F9640D}"/>
              </a:ext>
            </a:extLst>
          </p:cNvPr>
          <p:cNvSpPr txBox="1"/>
          <p:nvPr/>
        </p:nvSpPr>
        <p:spPr>
          <a:xfrm>
            <a:off x="8518525" y="4417615"/>
            <a:ext cx="3241675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ravek Light"/>
                <a:cs typeface="Seravek Light"/>
              </a:rPr>
              <a:t>Surprising, but smart!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Recall MCS vary — but everyone needs to be able to parse header (for duration, for NAV)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Length can be very large (e.g. in ac: 5.5 </a:t>
            </a:r>
            <a:r>
              <a:rPr lang="en-US" sz="1400" dirty="0" err="1">
                <a:latin typeface="Seravek Light"/>
                <a:cs typeface="Seravek Light"/>
              </a:rPr>
              <a:t>ms</a:t>
            </a:r>
            <a:r>
              <a:rPr lang="en-US" sz="1400" dirty="0">
                <a:latin typeface="Seravek Light"/>
                <a:cs typeface="Seravek Light"/>
              </a:rPr>
              <a:t> max duration is 4.5 MB length!); sent at full data rate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5CD8B8D-2CC8-0D84-9FBD-860AEC965A8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575301" y="5340944"/>
            <a:ext cx="2943225" cy="379863"/>
          </a:xfrm>
          <a:prstGeom prst="bentConnector3">
            <a:avLst>
              <a:gd name="adj1" fmla="val 6419"/>
            </a:avLst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7735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6610354" y="210403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9DBCB-E82D-4AC4-8446-AE8A6180F7A6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396446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629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49636" y="23794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143507" y="298275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94DC-80DB-474B-BACC-FB0755FFBA9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2251519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749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21050" y="178141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295904" y="1177567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C698A-5674-464A-A597-ECDDC4B3383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1303024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890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8712207" y="3026768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8543935" y="1393706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8858C-19BA-4FB9-B687-F958D690B06C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4089222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 bursting</a:t>
            </a:r>
          </a:p>
          <a:p>
            <a:pPr lvl="1"/>
            <a:r>
              <a:rPr lang="en-US" dirty="0"/>
              <a:t>Transmit multiple frames in a row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Frame fragmentation</a:t>
            </a:r>
          </a:p>
          <a:p>
            <a:pPr lvl="1"/>
            <a:r>
              <a:rPr lang="en-US" dirty="0"/>
              <a:t>Split service data over multiple frames</a:t>
            </a:r>
          </a:p>
          <a:p>
            <a:pPr lvl="1"/>
            <a:endParaRPr lang="en-US" dirty="0"/>
          </a:p>
          <a:p>
            <a:r>
              <a:rPr lang="en-US" dirty="0"/>
              <a:t>Frame aggregation</a:t>
            </a:r>
          </a:p>
          <a:p>
            <a:pPr lvl="1"/>
            <a:r>
              <a:rPr lang="en-US" dirty="0"/>
              <a:t>Multiple service data in a single frame</a:t>
            </a:r>
          </a:p>
          <a:p>
            <a:pPr lvl="1"/>
            <a:r>
              <a:rPr lang="en-US" dirty="0"/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86581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10 </a:t>
            </a:r>
            <a:r>
              <a:rPr lang="en-US" dirty="0" err="1"/>
              <a:t>μs</a:t>
            </a:r>
            <a:r>
              <a:rPr lang="en-US" dirty="0"/>
              <a:t> for SIFS</a:t>
            </a:r>
          </a:p>
          <a:p>
            <a:pPr lvl="2"/>
            <a:r>
              <a:rPr lang="en-US" dirty="0"/>
              <a:t>Plus 34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5484395" cy="1143000"/>
          </a:xfrm>
        </p:spPr>
        <p:txBody>
          <a:bodyPr/>
          <a:lstStyle/>
          <a:p>
            <a:r>
              <a:rPr lang="en-US" dirty="0"/>
              <a:t>Implementation Drives Specification 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95" y="477178"/>
            <a:ext cx="5251751" cy="58791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90752-5AE3-0647-87FE-4CC97C39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626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SIFS nominally defined by processing time</a:t>
            </a:r>
          </a:p>
          <a:p>
            <a:pPr lvl="1"/>
            <a:r>
              <a:rPr lang="en-US" dirty="0"/>
              <a:t>Aside: Big challenge for SDRs</a:t>
            </a:r>
          </a:p>
          <a:p>
            <a:pPr lvl="2"/>
            <a:endParaRPr lang="en-US" dirty="0"/>
          </a:p>
          <a:p>
            <a:r>
              <a:rPr lang="en-US" dirty="0"/>
              <a:t>Convolutional decoders need(</a:t>
            </a:r>
            <a:r>
              <a:rPr lang="en-US" dirty="0" err="1"/>
              <a:t>ed</a:t>
            </a:r>
            <a:r>
              <a:rPr lang="en-US" dirty="0"/>
              <a:t>) 16 µs to finish processing</a:t>
            </a:r>
          </a:p>
          <a:p>
            <a:pPr lvl="1"/>
            <a:r>
              <a:rPr lang="en-US" dirty="0"/>
              <a:t>For highest-rate MCS (ERP-OFDM)</a:t>
            </a:r>
          </a:p>
          <a:p>
            <a:pPr lvl="1"/>
            <a:r>
              <a:rPr lang="en-US" dirty="0"/>
              <a:t>SIFS is 10 </a:t>
            </a:r>
            <a:r>
              <a:rPr lang="en-US" dirty="0" err="1"/>
              <a:t>μs</a:t>
            </a:r>
            <a:r>
              <a:rPr lang="en-US" dirty="0"/>
              <a:t>, so extension needed</a:t>
            </a:r>
          </a:p>
          <a:p>
            <a:pPr lvl="2"/>
            <a:endParaRPr lang="en-US" dirty="0"/>
          </a:p>
          <a:p>
            <a:r>
              <a:rPr lang="en-US" dirty="0"/>
              <a:t>Processing must finish before next packet starts</a:t>
            </a:r>
          </a:p>
          <a:p>
            <a:pPr lvl="1"/>
            <a:r>
              <a:rPr lang="en-US" dirty="0"/>
              <a:t>To be able to decode NAV in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FA8BB-EC5B-104E-8E4E-66531B0A1947}"/>
              </a:ext>
            </a:extLst>
          </p:cNvPr>
          <p:cNvSpPr/>
          <p:nvPr/>
        </p:nvSpPr>
        <p:spPr>
          <a:xfrm>
            <a:off x="6362700" y="322580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14444-01AA-FF46-B47E-D375227D7BC1}"/>
              </a:ext>
            </a:extLst>
          </p:cNvPr>
          <p:cNvSpPr/>
          <p:nvPr/>
        </p:nvSpPr>
        <p:spPr>
          <a:xfrm>
            <a:off x="6362700" y="519496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0297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1F0-7524-C98A-C8D2-46F36FDD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A0AC-7B88-6E06-59B3-1475FCF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E56E3-F754-F0C0-CFC6-09A71EA8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5" y="515893"/>
            <a:ext cx="5549900" cy="55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E4D58-0E62-81AC-01EA-3F4F4D32075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https://xkcd.com/2199/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1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b="1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674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Coordination Function (HCF)</a:t>
            </a:r>
          </a:p>
          <a:p>
            <a:pPr lvl="1"/>
            <a:r>
              <a:rPr lang="en-US" dirty="0"/>
              <a:t>Modifies contention-free access (still no one uses it)</a:t>
            </a:r>
          </a:p>
          <a:p>
            <a:pPr lvl="1"/>
            <a:r>
              <a:rPr lang="en-US" dirty="0"/>
              <a:t>Modifies contention-based access: Enhanced Distributed Channel Access (EDCA)</a:t>
            </a:r>
          </a:p>
          <a:p>
            <a:pPr lvl="1"/>
            <a:endParaRPr lang="en-US" dirty="0"/>
          </a:p>
          <a:p>
            <a:r>
              <a:rPr lang="en-US" dirty="0"/>
              <a:t>Modifies Quality of Service based on application</a:t>
            </a:r>
          </a:p>
          <a:p>
            <a:pPr lvl="1"/>
            <a:r>
              <a:rPr lang="en-US" dirty="0"/>
              <a:t>Example of breaking layering for an optimization</a:t>
            </a:r>
          </a:p>
          <a:p>
            <a:pPr lvl="1"/>
            <a:r>
              <a:rPr lang="en-US" dirty="0"/>
              <a:t>Categories (lowest to highest priority):</a:t>
            </a:r>
          </a:p>
          <a:p>
            <a:pPr lvl="2"/>
            <a:r>
              <a:rPr lang="en-US" dirty="0"/>
              <a:t>Background</a:t>
            </a:r>
          </a:p>
          <a:p>
            <a:pPr lvl="2"/>
            <a:r>
              <a:rPr lang="en-US" dirty="0"/>
              <a:t>Best Effort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3" y="841830"/>
            <a:ext cx="7442569" cy="56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802.11e also defines duration a device can transmit for</a:t>
            </a:r>
          </a:p>
          <a:p>
            <a:pPr lvl="1"/>
            <a:r>
              <a:rPr lang="en-US" dirty="0"/>
              <a:t>Based on PHY in use and Application category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Background/Best Effort: one frame per contention win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Example, up to 11 </a:t>
            </a:r>
            <a:r>
              <a:rPr lang="en-US" dirty="0" err="1"/>
              <a:t>ms</a:t>
            </a:r>
            <a:r>
              <a:rPr lang="en-US" dirty="0"/>
              <a:t> for Voice on 802.11ac</a:t>
            </a:r>
          </a:p>
          <a:p>
            <a:pPr lvl="2"/>
            <a:r>
              <a:rPr lang="en-US" dirty="0"/>
              <a:t>Could be one really big frame at a low data rate</a:t>
            </a:r>
          </a:p>
          <a:p>
            <a:pPr lvl="2"/>
            <a:r>
              <a:rPr lang="en-US" dirty="0"/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b="1" dirty="0"/>
              <a:t>Microcontrollers and </a:t>
            </a:r>
            <a:r>
              <a:rPr lang="en-US" b="1" dirty="0" err="1"/>
              <a:t>WiFi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121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4127-C4BC-DC43-824E-A5B76E6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why not, talk </a:t>
            </a:r>
            <a:r>
              <a:rPr lang="en-US" dirty="0" err="1"/>
              <a:t>WiFi</a:t>
            </a:r>
            <a:r>
              <a:rPr lang="en-US" dirty="0"/>
              <a:t> in a wireless for IoT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75F-E76C-984C-8834-7A376983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High-performance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configuration</a:t>
            </a:r>
          </a:p>
          <a:p>
            <a:pPr lvl="1"/>
            <a:r>
              <a:rPr lang="en-US" dirty="0"/>
              <a:t>And security requirements</a:t>
            </a:r>
          </a:p>
          <a:p>
            <a:pPr lvl="2"/>
            <a:r>
              <a:rPr lang="en-US" dirty="0"/>
              <a:t>Device-Northwestern anyone?</a:t>
            </a:r>
          </a:p>
          <a:p>
            <a:pPr lvl="1"/>
            <a:r>
              <a:rPr lang="en-US" dirty="0"/>
              <a:t>Expensive in energy and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CFBED-EB5B-B844-81C2-08A81E44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 network</a:t>
            </a:r>
          </a:p>
          <a:p>
            <a:endParaRPr lang="en-US" dirty="0"/>
          </a:p>
          <a:p>
            <a:r>
              <a:rPr lang="en-US" dirty="0"/>
              <a:t>Basic Service Set (BSS)</a:t>
            </a:r>
          </a:p>
          <a:p>
            <a:pPr lvl="1"/>
            <a:r>
              <a:rPr lang="en-US" dirty="0"/>
              <a:t>Access point(s)</a:t>
            </a:r>
          </a:p>
          <a:p>
            <a:pPr lvl="1"/>
            <a:r>
              <a:rPr lang="en-US" dirty="0"/>
              <a:t>Multiple connected clients</a:t>
            </a:r>
          </a:p>
          <a:p>
            <a:pPr lvl="1"/>
            <a:endParaRPr lang="en-US" dirty="0"/>
          </a:p>
          <a:p>
            <a:r>
              <a:rPr lang="en-US" dirty="0"/>
              <a:t>Service Set ID (SSID)</a:t>
            </a:r>
          </a:p>
          <a:p>
            <a:pPr lvl="1"/>
            <a:r>
              <a:rPr lang="en-US" dirty="0"/>
              <a:t>Identifies network</a:t>
            </a:r>
          </a:p>
          <a:p>
            <a:pPr lvl="1"/>
            <a:r>
              <a:rPr lang="en-US" dirty="0"/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pPr lvl="1"/>
            <a:r>
              <a:rPr lang="en-US" dirty="0"/>
              <a:t>Microcontroller plus </a:t>
            </a:r>
            <a:r>
              <a:rPr lang="en-US" dirty="0" err="1"/>
              <a:t>WiFi</a:t>
            </a:r>
            <a:r>
              <a:rPr lang="en-US" dirty="0"/>
              <a:t> radio in single chip</a:t>
            </a:r>
          </a:p>
          <a:p>
            <a:pPr lvl="1"/>
            <a:r>
              <a:rPr lang="en-US" dirty="0"/>
              <a:t>(Same idea as nRF52840)</a:t>
            </a:r>
          </a:p>
          <a:p>
            <a:pPr lvl="1"/>
            <a:endParaRPr lang="en-US" dirty="0"/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802.11b/g/n 2.4 GHz only</a:t>
            </a:r>
          </a:p>
          <a:p>
            <a:pPr lvl="1"/>
            <a:r>
              <a:rPr lang="en-US" dirty="0"/>
              <a:t>20 MHz or 40 MHz channels</a:t>
            </a:r>
          </a:p>
          <a:p>
            <a:pPr lvl="1"/>
            <a:r>
              <a:rPr lang="en-US" dirty="0"/>
              <a:t>Single antenna only (no MIMO)</a:t>
            </a:r>
          </a:p>
          <a:p>
            <a:pPr lvl="1"/>
            <a:r>
              <a:rPr lang="en-US" dirty="0"/>
              <a:t>MCS0-7</a:t>
            </a:r>
          </a:p>
          <a:p>
            <a:pPr lvl="2"/>
            <a:r>
              <a:rPr lang="en-US" dirty="0"/>
              <a:t>7 Mbps – 150 Mbps</a:t>
            </a:r>
          </a:p>
          <a:p>
            <a:pPr lvl="1"/>
            <a:r>
              <a:rPr lang="en-US" dirty="0"/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should a microcontroller stay connected or reconnect?</a:t>
            </a:r>
          </a:p>
          <a:p>
            <a:pPr lvl="1"/>
            <a:r>
              <a:rPr lang="en-US" dirty="0"/>
              <a:t>Light sleep: stay connected always, only listening to beacons</a:t>
            </a:r>
          </a:p>
          <a:p>
            <a:pPr lvl="1"/>
            <a:r>
              <a:rPr lang="en-US" dirty="0"/>
              <a:t>Deep sleep: reconnect to network each time data is ready</a:t>
            </a:r>
          </a:p>
          <a:p>
            <a:pPr lvl="1"/>
            <a:endParaRPr lang="en-US" dirty="0"/>
          </a:p>
          <a:p>
            <a:r>
              <a:rPr lang="en-US" dirty="0"/>
              <a:t>Answer for ESP32 depends on security and data interval</a:t>
            </a:r>
          </a:p>
          <a:p>
            <a:pPr lvl="1"/>
            <a:r>
              <a:rPr lang="en-US" dirty="0"/>
              <a:t>Resecuring during connection takes lots of energy</a:t>
            </a:r>
          </a:p>
          <a:p>
            <a:pPr lvl="2"/>
            <a:r>
              <a:rPr lang="en-US" dirty="0"/>
              <a:t>Crossover point is about 60 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C967-5954-4EB7-A300-14ED6BB4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Wrapup</a:t>
            </a:r>
            <a:r>
              <a:rPr lang="en-US" dirty="0"/>
              <a:t> on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107E-7493-4CE6-AAB3-CEAECED6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takeaway: next time you buy a router, make it </a:t>
            </a:r>
            <a:r>
              <a:rPr lang="en-US" dirty="0" err="1"/>
              <a:t>WiFi</a:t>
            </a:r>
            <a:r>
              <a:rPr lang="en-US" dirty="0"/>
              <a:t> 6E</a:t>
            </a:r>
          </a:p>
          <a:p>
            <a:pPr lvl="1"/>
            <a:r>
              <a:rPr lang="en-US" dirty="0"/>
              <a:t>Extra bandwidth with low contention means high speeds</a:t>
            </a:r>
          </a:p>
          <a:p>
            <a:pPr lvl="1"/>
            <a:r>
              <a:rPr lang="en-US" dirty="0"/>
              <a:t>Although it won’t help until you upgrade devices too</a:t>
            </a:r>
          </a:p>
          <a:p>
            <a:pPr lvl="1"/>
            <a:endParaRPr lang="en-US" dirty="0"/>
          </a:p>
          <a:p>
            <a:r>
              <a:rPr lang="en-US" dirty="0"/>
              <a:t>However: additional </a:t>
            </a:r>
            <a:r>
              <a:rPr lang="en-US" dirty="0" err="1"/>
              <a:t>WiFi</a:t>
            </a:r>
            <a:r>
              <a:rPr lang="en-US" dirty="0"/>
              <a:t> speed won’t really help if it’s greater than your connection to your ISP</a:t>
            </a:r>
          </a:p>
          <a:p>
            <a:pPr lvl="1"/>
            <a:r>
              <a:rPr lang="en-US" dirty="0"/>
              <a:t>1 Gbps link to router 😁</a:t>
            </a:r>
          </a:p>
          <a:p>
            <a:pPr lvl="1"/>
            <a:r>
              <a:rPr lang="en-US" dirty="0"/>
              <a:t>10 Mbps link to Internet 😭</a:t>
            </a:r>
          </a:p>
          <a:p>
            <a:pPr lvl="1"/>
            <a:endParaRPr lang="en-US" dirty="0"/>
          </a:p>
          <a:p>
            <a:r>
              <a:rPr lang="en-US" dirty="0"/>
              <a:t>Still useful for local network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9A4EA-FC32-4B9E-B76A-2386DAE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6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followed by contention-free period followed by contention</a:t>
            </a:r>
          </a:p>
          <a:p>
            <a:pPr lvl="1"/>
            <a:r>
              <a:rPr lang="en-US" dirty="0"/>
              <a:t>Repeats periodically (default ~100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802.15.4 adopted a similar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more hypothetical than 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31" y="3879850"/>
            <a:ext cx="8368301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contention access period</a:t>
            </a:r>
          </a:p>
          <a:p>
            <a:pPr lvl="1"/>
            <a:r>
              <a:rPr lang="en-US" dirty="0"/>
              <a:t>Any device may send at any time</a:t>
            </a:r>
          </a:p>
          <a:p>
            <a:pPr lvl="1"/>
            <a:r>
              <a:rPr lang="en-US" dirty="0"/>
              <a:t>PCF is unused in practice</a:t>
            </a:r>
          </a:p>
          <a:p>
            <a:pPr lvl="1"/>
            <a:endParaRPr lang="en-US" dirty="0"/>
          </a:p>
          <a:p>
            <a:r>
              <a:rPr lang="en-US" dirty="0"/>
              <a:t>Periodic beacons</a:t>
            </a:r>
          </a:p>
          <a:p>
            <a:pPr lvl="1"/>
            <a:r>
              <a:rPr lang="en-US" dirty="0"/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Transmitted periodically (~100 </a:t>
            </a:r>
            <a:r>
              <a:rPr lang="en-US" dirty="0" err="1"/>
              <a:t>ms</a:t>
            </a:r>
            <a:r>
              <a:rPr lang="en-US" dirty="0"/>
              <a:t> by default)</a:t>
            </a:r>
          </a:p>
          <a:p>
            <a:pPr lvl="1"/>
            <a:r>
              <a:rPr lang="en-US" dirty="0"/>
              <a:t>Enable discovery of network</a:t>
            </a:r>
          </a:p>
          <a:p>
            <a:pPr lvl="2"/>
            <a:r>
              <a:rPr lang="en-US" dirty="0"/>
              <a:t>Contain capabilities and SSID for the network (802.11b/g/n/ac/ax…)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Assign contention-free slots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devices of waiting packets</a:t>
            </a:r>
          </a:p>
          <a:p>
            <a:pPr lvl="2"/>
            <a:r>
              <a:rPr lang="en-US" dirty="0"/>
              <a:t>Traffic Indication Map (TIM) has a bitmap specifying which devices data is for</a:t>
            </a:r>
          </a:p>
          <a:p>
            <a:pPr lvl="2"/>
            <a:r>
              <a:rPr lang="en-US" dirty="0"/>
              <a:t>Enables devices to sleep, skipping a number of beacons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Handles broadcast/multicast messages</a:t>
            </a:r>
          </a:p>
          <a:p>
            <a:pPr lvl="2"/>
            <a:r>
              <a:rPr lang="en-US" dirty="0"/>
              <a:t>Every N beacons includes a notation of available broadcast messages</a:t>
            </a:r>
          </a:p>
          <a:p>
            <a:pPr lvl="2"/>
            <a:r>
              <a:rPr lang="en-US" dirty="0"/>
              <a:t>Messages are transmitted during next contention access period using normal CSMA</a:t>
            </a:r>
          </a:p>
          <a:p>
            <a:pPr lvl="2"/>
            <a:r>
              <a:rPr lang="en-US" dirty="0"/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Point Coordination Function (PCF)</a:t>
            </a:r>
          </a:p>
          <a:p>
            <a:pPr lvl="1"/>
            <a:r>
              <a:rPr lang="en-US" dirty="0"/>
              <a:t>Allocates a contention-free period for specific devices</a:t>
            </a:r>
          </a:p>
          <a:p>
            <a:pPr lvl="1"/>
            <a:r>
              <a:rPr lang="en-US" dirty="0"/>
              <a:t>Access Point decides when to grant based on requests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Latency depends on beacon intervals</a:t>
            </a:r>
          </a:p>
          <a:p>
            <a:pPr lvl="1"/>
            <a:r>
              <a:rPr lang="en-US" dirty="0"/>
              <a:t>Mechanism for explicit Quality of Service is unclear</a:t>
            </a:r>
          </a:p>
          <a:p>
            <a:pPr lvl="1"/>
            <a:endParaRPr lang="en-US" dirty="0"/>
          </a:p>
          <a:p>
            <a:r>
              <a:rPr lang="en-US" dirty="0"/>
              <a:t>PCF is not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Distributed Coordination Function (DCF)</a:t>
            </a:r>
          </a:p>
          <a:p>
            <a:pPr lvl="1"/>
            <a:r>
              <a:rPr lang="en-US" dirty="0"/>
              <a:t>Base communication method for </a:t>
            </a:r>
            <a:r>
              <a:rPr lang="en-US" dirty="0" err="1"/>
              <a:t>WiFi</a:t>
            </a:r>
            <a:r>
              <a:rPr lang="en-US" dirty="0"/>
              <a:t> (essentially always)</a:t>
            </a:r>
          </a:p>
          <a:p>
            <a:pPr lvl="1"/>
            <a:r>
              <a:rPr lang="en-US" dirty="0"/>
              <a:t>All packets are immediately </a:t>
            </a:r>
            <a:r>
              <a:rPr lang="en-US" dirty="0" err="1"/>
              <a:t>ACK’d</a:t>
            </a:r>
            <a:r>
              <a:rPr lang="en-US" dirty="0"/>
              <a:t> by receiving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CSMA/CA to determine when it can send</a:t>
            </a:r>
          </a:p>
          <a:p>
            <a:pPr lvl="2"/>
            <a:r>
              <a:rPr lang="en-US" dirty="0"/>
              <a:t>With random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Problem: packets can be very long (up to 20 milliseconds)</a:t>
            </a:r>
          </a:p>
          <a:p>
            <a:pPr lvl="1"/>
            <a:r>
              <a:rPr lang="en-US" dirty="0"/>
              <a:t>Solution: Network Allocation Vector (NAV)</a:t>
            </a:r>
          </a:p>
          <a:p>
            <a:pPr lvl="2"/>
            <a:r>
              <a:rPr lang="en-US" dirty="0"/>
              <a:t>Packets include a notation of their duration</a:t>
            </a:r>
          </a:p>
          <a:p>
            <a:pPr lvl="2"/>
            <a:r>
              <a:rPr lang="en-US" dirty="0"/>
              <a:t>Sensing the beginning of a packet allows </a:t>
            </a:r>
            <a:r>
              <a:rPr lang="en-US" dirty="0" err="1"/>
              <a:t>backoff</a:t>
            </a:r>
            <a:r>
              <a:rPr lang="en-US" dirty="0"/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641</TotalTime>
  <Words>2246</Words>
  <Application>Microsoft Office PowerPoint</Application>
  <PresentationFormat>Widescreen</PresentationFormat>
  <Paragraphs>643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Seravek Light</vt:lpstr>
      <vt:lpstr>Tahoma</vt:lpstr>
      <vt:lpstr>Class Slides</vt:lpstr>
      <vt:lpstr>Lecture 11 WiFi MAC</vt:lpstr>
      <vt:lpstr>Today’s Goals</vt:lpstr>
      <vt:lpstr>Outline</vt:lpstr>
      <vt:lpstr>Basic WiFi network</vt:lpstr>
      <vt:lpstr>WiFi superframe structure</vt:lpstr>
      <vt:lpstr>WiFi superframe in practice</vt:lpstr>
      <vt:lpstr>802.11 beacons</vt:lpstr>
      <vt:lpstr>Contention-free access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Break + Hacking</vt:lpstr>
      <vt:lpstr>Break + Hacking</vt:lpstr>
      <vt:lpstr>Outline</vt:lpstr>
      <vt:lpstr>802.11 frame</vt:lpstr>
      <vt:lpstr>802.11 frame</vt:lpstr>
      <vt:lpstr>Address field use cases</vt:lpstr>
      <vt:lpstr>Address field use cases</vt:lpstr>
      <vt:lpstr>Address field use cases</vt:lpstr>
      <vt:lpstr>Address field use cases</vt:lpstr>
      <vt:lpstr>Sending frames in WiFi</vt:lpstr>
      <vt:lpstr>Calculating packet durations</vt:lpstr>
      <vt:lpstr>Implementation Drives Specification Sometimes</vt:lpstr>
      <vt:lpstr>Break + xkcd</vt:lpstr>
      <vt:lpstr>Outline</vt:lpstr>
      <vt:lpstr>802.11e improves MAC layer</vt:lpstr>
      <vt:lpstr>Different priority for different application category</vt:lpstr>
      <vt:lpstr>Multiple queues within a single device</vt:lpstr>
      <vt:lpstr>802.11e also adds maximum durations</vt:lpstr>
      <vt:lpstr>Outline</vt:lpstr>
      <vt:lpstr>Why, why not, talk WiFi in a wireless for IoT class</vt:lpstr>
      <vt:lpstr>WiFi capability in microcontrollers</vt:lpstr>
      <vt:lpstr>Low power WiFi</vt:lpstr>
      <vt:lpstr>Wrapup on WiFi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WiFi MAC</dc:title>
  <dc:creator>Branden Ghena</dc:creator>
  <cp:lastModifiedBy>Branden Ghena</cp:lastModifiedBy>
  <cp:revision>55</cp:revision>
  <dcterms:created xsi:type="dcterms:W3CDTF">2021-02-15T18:31:18Z</dcterms:created>
  <dcterms:modified xsi:type="dcterms:W3CDTF">2022-05-05T20:15:45Z</dcterms:modified>
</cp:coreProperties>
</file>