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87"/>
  </p:notesMasterIdLst>
  <p:sldIdLst>
    <p:sldId id="256" r:id="rId2"/>
    <p:sldId id="2148" r:id="rId3"/>
    <p:sldId id="2277" r:id="rId4"/>
    <p:sldId id="264" r:id="rId5"/>
    <p:sldId id="2284" r:id="rId6"/>
    <p:sldId id="538" r:id="rId7"/>
    <p:sldId id="2270" r:id="rId8"/>
    <p:sldId id="2271" r:id="rId9"/>
    <p:sldId id="480" r:id="rId10"/>
    <p:sldId id="2154" r:id="rId11"/>
    <p:sldId id="2267" r:id="rId12"/>
    <p:sldId id="2099" r:id="rId13"/>
    <p:sldId id="481" r:id="rId14"/>
    <p:sldId id="425" r:id="rId15"/>
    <p:sldId id="517" r:id="rId16"/>
    <p:sldId id="2283" r:id="rId17"/>
    <p:sldId id="2113" r:id="rId18"/>
    <p:sldId id="479" r:id="rId19"/>
    <p:sldId id="484" r:id="rId20"/>
    <p:sldId id="2114" r:id="rId21"/>
    <p:sldId id="2115" r:id="rId22"/>
    <p:sldId id="2116" r:id="rId23"/>
    <p:sldId id="2117" r:id="rId24"/>
    <p:sldId id="495" r:id="rId25"/>
    <p:sldId id="269" r:id="rId26"/>
    <p:sldId id="270" r:id="rId27"/>
    <p:sldId id="271" r:id="rId28"/>
    <p:sldId id="272" r:id="rId29"/>
    <p:sldId id="282" r:id="rId30"/>
    <p:sldId id="2124" r:id="rId31"/>
    <p:sldId id="2285" r:id="rId32"/>
    <p:sldId id="275" r:id="rId33"/>
    <p:sldId id="2106" r:id="rId34"/>
    <p:sldId id="2119" r:id="rId35"/>
    <p:sldId id="2120" r:id="rId36"/>
    <p:sldId id="2104" r:id="rId37"/>
    <p:sldId id="2136" r:id="rId38"/>
    <p:sldId id="507" r:id="rId39"/>
    <p:sldId id="488" r:id="rId40"/>
    <p:sldId id="489" r:id="rId41"/>
    <p:sldId id="490" r:id="rId42"/>
    <p:sldId id="491" r:id="rId43"/>
    <p:sldId id="499" r:id="rId44"/>
    <p:sldId id="2125" r:id="rId45"/>
    <p:sldId id="2279" r:id="rId46"/>
    <p:sldId id="2133" r:id="rId47"/>
    <p:sldId id="502" r:id="rId48"/>
    <p:sldId id="2102" r:id="rId49"/>
    <p:sldId id="2152" r:id="rId50"/>
    <p:sldId id="2143" r:id="rId51"/>
    <p:sldId id="2144" r:id="rId52"/>
    <p:sldId id="2145" r:id="rId53"/>
    <p:sldId id="2146" r:id="rId54"/>
    <p:sldId id="2268" r:id="rId55"/>
    <p:sldId id="2149" r:id="rId56"/>
    <p:sldId id="2150" r:id="rId57"/>
    <p:sldId id="2151" r:id="rId58"/>
    <p:sldId id="2160" r:id="rId59"/>
    <p:sldId id="504" r:id="rId60"/>
    <p:sldId id="2103" r:id="rId61"/>
    <p:sldId id="500" r:id="rId62"/>
    <p:sldId id="2134" r:id="rId63"/>
    <p:sldId id="2278" r:id="rId64"/>
    <p:sldId id="2263" r:id="rId65"/>
    <p:sldId id="2264" r:id="rId66"/>
    <p:sldId id="2280" r:id="rId67"/>
    <p:sldId id="2126" r:id="rId68"/>
    <p:sldId id="2275" r:id="rId69"/>
    <p:sldId id="2276" r:id="rId70"/>
    <p:sldId id="2272" r:id="rId71"/>
    <p:sldId id="492" r:id="rId72"/>
    <p:sldId id="498" r:id="rId73"/>
    <p:sldId id="493" r:id="rId74"/>
    <p:sldId id="2273" r:id="rId75"/>
    <p:sldId id="505" r:id="rId76"/>
    <p:sldId id="2142" r:id="rId77"/>
    <p:sldId id="510" r:id="rId78"/>
    <p:sldId id="506" r:id="rId79"/>
    <p:sldId id="2281" r:id="rId80"/>
    <p:sldId id="2127" r:id="rId81"/>
    <p:sldId id="2130" r:id="rId82"/>
    <p:sldId id="2128" r:id="rId83"/>
    <p:sldId id="2129" r:id="rId84"/>
    <p:sldId id="2131" r:id="rId85"/>
    <p:sldId id="2282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148"/>
            <p14:sldId id="2277"/>
            <p14:sldId id="264"/>
          </p14:sldIdLst>
        </p14:section>
        <p14:section name="OSI Layers" id="{AE97A6E8-2A4B-4916-96BB-041869849E29}">
          <p14:sldIdLst>
            <p14:sldId id="2284"/>
            <p14:sldId id="538"/>
            <p14:sldId id="2270"/>
            <p14:sldId id="2271"/>
            <p14:sldId id="480"/>
            <p14:sldId id="2154"/>
            <p14:sldId id="2267"/>
            <p14:sldId id="2099"/>
            <p14:sldId id="481"/>
            <p14:sldId id="425"/>
            <p14:sldId id="517"/>
          </p14:sldIdLst>
        </p14:section>
        <p14:section name="Upper Layers" id="{468E903D-590C-477B-B9A3-476F744CB4F2}">
          <p14:sldIdLst>
            <p14:sldId id="2283"/>
            <p14:sldId id="2113"/>
            <p14:sldId id="479"/>
            <p14:sldId id="484"/>
            <p14:sldId id="2114"/>
            <p14:sldId id="2115"/>
            <p14:sldId id="2116"/>
            <p14:sldId id="2117"/>
            <p14:sldId id="495"/>
            <p14:sldId id="269"/>
            <p14:sldId id="270"/>
            <p14:sldId id="271"/>
            <p14:sldId id="272"/>
            <p14:sldId id="282"/>
            <p14:sldId id="2124"/>
            <p14:sldId id="2285"/>
            <p14:sldId id="275"/>
            <p14:sldId id="2106"/>
            <p14:sldId id="2119"/>
            <p14:sldId id="2120"/>
            <p14:sldId id="2104"/>
          </p14:sldIdLst>
        </p14:section>
        <p14:section name="Physical Layer" id="{B55B8E8C-5EAB-4A1E-A4E9-AE5E896E46FA}">
          <p14:sldIdLst>
            <p14:sldId id="2136"/>
            <p14:sldId id="507"/>
            <p14:sldId id="488"/>
            <p14:sldId id="489"/>
            <p14:sldId id="490"/>
            <p14:sldId id="491"/>
            <p14:sldId id="499"/>
            <p14:sldId id="2125"/>
            <p14:sldId id="2279"/>
            <p14:sldId id="2133"/>
            <p14:sldId id="502"/>
            <p14:sldId id="2102"/>
            <p14:sldId id="2152"/>
            <p14:sldId id="2143"/>
            <p14:sldId id="2144"/>
            <p14:sldId id="2145"/>
            <p14:sldId id="2146"/>
            <p14:sldId id="2268"/>
            <p14:sldId id="2149"/>
            <p14:sldId id="2150"/>
            <p14:sldId id="2151"/>
            <p14:sldId id="2160"/>
            <p14:sldId id="504"/>
            <p14:sldId id="2103"/>
            <p14:sldId id="500"/>
            <p14:sldId id="2134"/>
            <p14:sldId id="2278"/>
            <p14:sldId id="2263"/>
            <p14:sldId id="2264"/>
            <p14:sldId id="2280"/>
            <p14:sldId id="2126"/>
            <p14:sldId id="2275"/>
            <p14:sldId id="2276"/>
            <p14:sldId id="2272"/>
            <p14:sldId id="492"/>
            <p14:sldId id="498"/>
            <p14:sldId id="493"/>
            <p14:sldId id="2273"/>
            <p14:sldId id="505"/>
            <p14:sldId id="2142"/>
            <p14:sldId id="510"/>
            <p14:sldId id="506"/>
            <p14:sldId id="2281"/>
            <p14:sldId id="2127"/>
            <p14:sldId id="2130"/>
            <p14:sldId id="2128"/>
            <p14:sldId id="2129"/>
            <p14:sldId id="2131"/>
          </p14:sldIdLst>
        </p14:section>
        <p14:section name="Wrapup" id="{29A7F866-9DA9-446B-8359-CE426CB89C7A}">
          <p14:sldIdLst>
            <p14:sldId id="2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B20BC4-AFD6-A54B-96FD-A4D257332DB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5179484" y="6672144"/>
            <a:ext cx="3962400" cy="184666"/>
          </a:xfrm>
          <a:ln/>
        </p:spPr>
        <p:txBody>
          <a:bodyPr lIns="0" tIns="0" rIns="0" bIns="0" anchor="b">
            <a:spAutoFit/>
          </a:bodyPr>
          <a:lstStyle/>
          <a:p>
            <a:pPr lvl="0"/>
            <a:fld id="{4C377887-B318-8145-8EFA-6281AABC9A2D}" type="slidenum">
              <a:t>25</a:t>
            </a:fld>
            <a:endParaRPr lang="fi-FI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B75057-B72D-C846-A15A-15EFAC1C517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365375" y="609600"/>
            <a:ext cx="5346700" cy="30067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ADA974-2953-E74C-8B70-6941C760FFA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000" y="3808890"/>
            <a:ext cx="8063520" cy="3540780"/>
          </a:xfrm>
        </p:spPr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13437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26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40CE0-4FCB-CB49-965D-069A276D3B3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5179484" y="6672144"/>
            <a:ext cx="3962400" cy="184666"/>
          </a:xfrm>
          <a:ln/>
        </p:spPr>
        <p:txBody>
          <a:bodyPr lIns="0" tIns="0" rIns="0" bIns="0" anchor="b">
            <a:spAutoFit/>
          </a:bodyPr>
          <a:lstStyle/>
          <a:p>
            <a:pPr lvl="0"/>
            <a:fld id="{8E1A7E7E-25B4-5E4F-8A5A-B93DB7737964}" type="slidenum">
              <a:t>26</a:t>
            </a:fld>
            <a:endParaRPr lang="fi-FI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FABA58-9C57-5747-9B1E-E090646BC0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365375" y="609600"/>
            <a:ext cx="5346700" cy="30067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97F05F-5DC5-AA4B-BD55-AE07DE112F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000" y="3808890"/>
            <a:ext cx="8063520" cy="3540780"/>
          </a:xfrm>
        </p:spPr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4652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31833-1F42-644A-840E-122B0549B7B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5179484" y="6672144"/>
            <a:ext cx="3962400" cy="184666"/>
          </a:xfrm>
          <a:ln/>
        </p:spPr>
        <p:txBody>
          <a:bodyPr lIns="0" tIns="0" rIns="0" bIns="0" anchor="b">
            <a:spAutoFit/>
          </a:bodyPr>
          <a:lstStyle/>
          <a:p>
            <a:pPr lvl="0"/>
            <a:fld id="{C7AF30DB-1EE6-3147-AA80-A9F1E9BCD561}" type="slidenum">
              <a:t>27</a:t>
            </a:fld>
            <a:endParaRPr lang="fi-FI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C66B46-2D5E-934F-BCAB-D145B7E76BD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365375" y="609600"/>
            <a:ext cx="5346700" cy="30067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0EF9AF-6AB3-C54F-807D-52B74926AF3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000" y="3808890"/>
            <a:ext cx="8063520" cy="3540780"/>
          </a:xfrm>
        </p:spPr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51816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057DA3-5C32-DD45-A945-F07D0AB9206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5179484" y="6672144"/>
            <a:ext cx="3962400" cy="184666"/>
          </a:xfrm>
          <a:ln/>
        </p:spPr>
        <p:txBody>
          <a:bodyPr lIns="0" tIns="0" rIns="0" bIns="0" anchor="b">
            <a:spAutoFit/>
          </a:bodyPr>
          <a:lstStyle/>
          <a:p>
            <a:pPr lvl="0"/>
            <a:fld id="{80ED474A-4F4A-4843-AB4B-676644EAB7BA}" type="slidenum">
              <a:t>28</a:t>
            </a:fld>
            <a:endParaRPr lang="fi-FI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764920-3C5A-1844-B0CB-6FEB2DFBEB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365375" y="609600"/>
            <a:ext cx="5346700" cy="30067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F83681-2231-7141-BA13-C8DA07BCE44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000" y="3808890"/>
            <a:ext cx="8063520" cy="3540780"/>
          </a:xfrm>
        </p:spPr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64201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ED1B9-4E27-E347-81E9-7A0DC76C99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5179484" y="6672144"/>
            <a:ext cx="3962400" cy="184666"/>
          </a:xfrm>
          <a:ln/>
        </p:spPr>
        <p:txBody>
          <a:bodyPr lIns="0" tIns="0" rIns="0" bIns="0" anchor="b">
            <a:spAutoFit/>
          </a:bodyPr>
          <a:lstStyle/>
          <a:p>
            <a:pPr lvl="0"/>
            <a:fld id="{423BB5E5-E6B9-B849-9B58-711FBBB77253}" type="slidenum">
              <a:t>29</a:t>
            </a:fld>
            <a:endParaRPr lang="fi-FI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63FEE1-F457-054E-8473-DE50A0529A6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365375" y="609600"/>
            <a:ext cx="5346700" cy="30067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121ACF-8730-0549-9B1C-032210399D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000" y="3808890"/>
            <a:ext cx="8063520" cy="3540780"/>
          </a:xfrm>
        </p:spPr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511883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ED1B9-4E27-E347-81E9-7A0DC76C99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5179484" y="6672144"/>
            <a:ext cx="3962400" cy="184666"/>
          </a:xfrm>
          <a:ln/>
        </p:spPr>
        <p:txBody>
          <a:bodyPr lIns="0" tIns="0" rIns="0" bIns="0" anchor="b">
            <a:spAutoFit/>
          </a:bodyPr>
          <a:lstStyle/>
          <a:p>
            <a:pPr lvl="0"/>
            <a:fld id="{423BB5E5-E6B9-B849-9B58-711FBBB77253}" type="slidenum">
              <a:t>30</a:t>
            </a:fld>
            <a:endParaRPr lang="fi-FI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63FEE1-F457-054E-8473-DE50A0529A6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365375" y="609600"/>
            <a:ext cx="5346700" cy="30067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121ACF-8730-0549-9B1C-032210399D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000" y="3808890"/>
            <a:ext cx="8063520" cy="3540780"/>
          </a:xfrm>
        </p:spPr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136163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ED1B9-4E27-E347-81E9-7A0DC76C998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5179484" y="6672144"/>
            <a:ext cx="3962400" cy="184666"/>
          </a:xfrm>
          <a:ln/>
        </p:spPr>
        <p:txBody>
          <a:bodyPr lIns="0" tIns="0" rIns="0" bIns="0" anchor="b">
            <a:spAutoFit/>
          </a:bodyPr>
          <a:lstStyle/>
          <a:p>
            <a:pPr lvl="0"/>
            <a:fld id="{423BB5E5-E6B9-B849-9B58-711FBBB77253}" type="slidenum">
              <a:t>31</a:t>
            </a:fld>
            <a:endParaRPr lang="fi-FI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63FEE1-F457-054E-8473-DE50A0529A6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365375" y="609600"/>
            <a:ext cx="5346700" cy="30067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121ACF-8730-0549-9B1C-032210399D6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000" y="3808890"/>
            <a:ext cx="8063520" cy="3540780"/>
          </a:xfrm>
        </p:spPr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199707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EDEEC-DD38-D546-B971-AF321BD4E7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5179484" y="6672144"/>
            <a:ext cx="3962400" cy="184666"/>
          </a:xfrm>
          <a:ln/>
        </p:spPr>
        <p:txBody>
          <a:bodyPr lIns="0" tIns="0" rIns="0" bIns="0" anchor="b">
            <a:spAutoFit/>
          </a:bodyPr>
          <a:lstStyle/>
          <a:p>
            <a:pPr lvl="0"/>
            <a:fld id="{F0080EEA-6A7F-3B43-9D53-BBB4A1C57139}" type="slidenum">
              <a:t>32</a:t>
            </a:fld>
            <a:endParaRPr lang="fi-FI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11E337-36AB-ED4E-9B39-183A3B9F418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2365375" y="609600"/>
            <a:ext cx="5346700" cy="3006725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354340-B354-AC43-8AF2-74FB4F7B89C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1008000" y="3808890"/>
            <a:ext cx="8063520" cy="3540780"/>
          </a:xfrm>
        </p:spPr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80493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1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77078CF8-5551-4566-90CA-0E081D28E28F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06DFD9-5087-4D31-9F46-88B3B2546E94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E84FD-50EE-4A02-BBBC-28DAFB64DB7C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B5C1A-D43A-4AEE-B88C-86654AF76850}" type="datetime1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76CCB-8AE4-4DB3-B6F4-BC5E5C712654}" type="datetime1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9D5EFAB-8058-4EE6-9B26-D6F0549869C2}" type="datetime1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B2915B93-8F3A-4B77-A5D7-CDD89176CAE7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3.jpe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12" Type="http://schemas.openxmlformats.org/officeDocument/2006/relationships/image" Target="../media/image1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11" Type="http://schemas.openxmlformats.org/officeDocument/2006/relationships/image" Target="../media/image11.jpeg"/><Relationship Id="rId5" Type="http://schemas.openxmlformats.org/officeDocument/2006/relationships/image" Target="../media/image6.png"/><Relationship Id="rId10" Type="http://schemas.openxmlformats.org/officeDocument/2006/relationships/image" Target="../media/image10.jpeg"/><Relationship Id="rId4" Type="http://schemas.openxmlformats.org/officeDocument/2006/relationships/image" Target="../media/image5.pn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patpannuto.com/papers/hui2008ipdead.pdf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/what-happens-when%20(11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en.wikipedia.org/wiki/ITU_model_for_indoor_attenuation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edy_Lamarr#Inventing_career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02</a:t>
            </a:r>
            <a:br>
              <a:rPr lang="en-US" dirty="0"/>
            </a:br>
            <a:r>
              <a:rPr lang="en-US" dirty="0"/>
              <a:t>Network Fundamentals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Spring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F965AD-504F-45B9-A4CF-42EE10031DFD}"/>
              </a:ext>
            </a:extLst>
          </p:cNvPr>
          <p:cNvSpPr txBox="1"/>
          <p:nvPr/>
        </p:nvSpPr>
        <p:spPr>
          <a:xfrm>
            <a:off x="607595" y="5521402"/>
            <a:ext cx="10477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 Peter </a:t>
            </a:r>
            <a:r>
              <a:rPr lang="en-US" dirty="0" err="1"/>
              <a:t>Steenkiste</a:t>
            </a:r>
            <a:r>
              <a:rPr lang="en-US" dirty="0"/>
              <a:t> (CMU),</a:t>
            </a:r>
            <a:br>
              <a:rPr lang="en-US" dirty="0"/>
            </a:br>
            <a:r>
              <a:rPr lang="en-US" dirty="0"/>
              <a:t>Christian </a:t>
            </a:r>
            <a:r>
              <a:rPr lang="en-US" dirty="0" err="1"/>
              <a:t>Poellabauer</a:t>
            </a:r>
            <a:r>
              <a:rPr lang="en-US" dirty="0"/>
              <a:t> (Notre Dame)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C45325-2F8D-7426-3D94-9BEC2D9D553B}"/>
              </a:ext>
            </a:extLst>
          </p:cNvPr>
          <p:cNvSpPr txBox="1"/>
          <p:nvPr/>
        </p:nvSpPr>
        <p:spPr>
          <a:xfrm>
            <a:off x="6697014" y="5521401"/>
            <a:ext cx="488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 in collaboration with</a:t>
            </a:r>
            <a:br>
              <a:rPr lang="en-US" dirty="0"/>
            </a:br>
            <a:r>
              <a:rPr lang="en-US" dirty="0"/>
              <a:t>Pat Pannuto (UCSD) and Brad Campbell (UVA)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B84E4-D91E-B2C5-0130-D9B9DC2A2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Sending a letter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7CB7D-EC47-CF1C-C306-EC4ED3FE402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026" name="Picture 2" descr="35 Formal / Business Letter Format Templates &amp; Examples ᐅ TemplateLab">
            <a:extLst>
              <a:ext uri="{FF2B5EF4-FFF2-40B4-BE49-F238E27FC236}">
                <a16:creationId xmlns:a16="http://schemas.microsoft.com/office/drawing/2014/main" id="{89298E70-7131-1612-7FA1-DE327B08D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34846" y="1832570"/>
            <a:ext cx="1610675" cy="20842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F18467-93AB-9FC1-CCB1-215171576EE1}"/>
              </a:ext>
            </a:extLst>
          </p:cNvPr>
          <p:cNvSpPr txBox="1"/>
          <p:nvPr/>
        </p:nvSpPr>
        <p:spPr>
          <a:xfrm>
            <a:off x="738248" y="1204705"/>
            <a:ext cx="2847190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b="1" dirty="0"/>
              <a:t>Application</a:t>
            </a:r>
            <a:r>
              <a:rPr lang="en-US" sz="2160" dirty="0"/>
              <a:t>:</a:t>
            </a:r>
            <a:br>
              <a:rPr lang="en-US" sz="2160" dirty="0"/>
            </a:br>
            <a:r>
              <a:rPr lang="en-US" sz="2160" dirty="0"/>
              <a:t>Purpose/type of letter</a:t>
            </a:r>
          </a:p>
        </p:txBody>
      </p:sp>
      <p:pic>
        <p:nvPicPr>
          <p:cNvPr id="1028" name="Picture 4" descr="Cougar Opaque - Business Envelopes - (24/60 Offset Smooth) NATURAL - NO. 10">
            <a:extLst>
              <a:ext uri="{FF2B5EF4-FFF2-40B4-BE49-F238E27FC236}">
                <a16:creationId xmlns:a16="http://schemas.microsoft.com/office/drawing/2014/main" id="{F0347A74-F928-CF43-F6C3-0747252CE3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00793" y="2715547"/>
            <a:ext cx="1610675" cy="713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xpress Envelope | UPS - Reunion">
            <a:extLst>
              <a:ext uri="{FF2B5EF4-FFF2-40B4-BE49-F238E27FC236}">
                <a16:creationId xmlns:a16="http://schemas.microsoft.com/office/drawing/2014/main" id="{FD73B988-5ECB-F677-BF2C-FB06BED70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8457" y="3216460"/>
            <a:ext cx="915343" cy="7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B1DAF8-68FD-CFA3-6347-C4621A605F01}"/>
              </a:ext>
            </a:extLst>
          </p:cNvPr>
          <p:cNvSpPr txBox="1"/>
          <p:nvPr/>
        </p:nvSpPr>
        <p:spPr>
          <a:xfrm>
            <a:off x="2742118" y="1966097"/>
            <a:ext cx="1933543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b="1" dirty="0"/>
              <a:t>Transport</a:t>
            </a:r>
            <a:r>
              <a:rPr lang="en-US" sz="2160" dirty="0"/>
              <a:t>:</a:t>
            </a:r>
            <a:br>
              <a:rPr lang="en-US" sz="2160" dirty="0"/>
            </a:br>
            <a:r>
              <a:rPr lang="en-US" sz="2160" dirty="0"/>
              <a:t>Carrier service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7F63261-CDE7-7956-8D01-280D9A39A4F5}"/>
              </a:ext>
            </a:extLst>
          </p:cNvPr>
          <p:cNvGrpSpPr/>
          <p:nvPr/>
        </p:nvGrpSpPr>
        <p:grpSpPr>
          <a:xfrm>
            <a:off x="2855770" y="4568533"/>
            <a:ext cx="1900718" cy="829254"/>
            <a:chOff x="1871808" y="3392331"/>
            <a:chExt cx="1583932" cy="691045"/>
          </a:xfrm>
        </p:grpSpPr>
        <p:pic>
          <p:nvPicPr>
            <p:cNvPr id="1032" name="Picture 8" descr="Elon University / Mail Services / How to Address an Envelope/Package">
              <a:extLst>
                <a:ext uri="{FF2B5EF4-FFF2-40B4-BE49-F238E27FC236}">
                  <a16:creationId xmlns:a16="http://schemas.microsoft.com/office/drawing/2014/main" id="{7B0701EF-E720-A05F-60C6-42EAFF1D8E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1808" y="3392331"/>
              <a:ext cx="1583932" cy="691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BED91F-654C-39D2-5961-DD7BD8C4A524}"/>
                </a:ext>
              </a:extLst>
            </p:cNvPr>
            <p:cNvSpPr/>
            <p:nvPr/>
          </p:nvSpPr>
          <p:spPr>
            <a:xfrm>
              <a:off x="2320243" y="3737853"/>
              <a:ext cx="687062" cy="1748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6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4523201-B497-9DA3-2543-E9B1CAD1C727}"/>
              </a:ext>
            </a:extLst>
          </p:cNvPr>
          <p:cNvSpPr txBox="1"/>
          <p:nvPr/>
        </p:nvSpPr>
        <p:spPr>
          <a:xfrm>
            <a:off x="2742118" y="4058017"/>
            <a:ext cx="2177456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/>
              <a:t>Named recipient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55765-375B-BB06-9A25-4A3F5EA414D6}"/>
              </a:ext>
            </a:extLst>
          </p:cNvPr>
          <p:cNvSpPr txBox="1"/>
          <p:nvPr/>
        </p:nvSpPr>
        <p:spPr>
          <a:xfrm>
            <a:off x="5059425" y="2280029"/>
            <a:ext cx="1966116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b="1" dirty="0"/>
              <a:t>Network</a:t>
            </a:r>
            <a:r>
              <a:rPr lang="en-US" sz="2160" dirty="0"/>
              <a:t>:</a:t>
            </a:r>
            <a:br>
              <a:rPr lang="en-US" sz="2160" dirty="0"/>
            </a:br>
            <a:r>
              <a:rPr lang="en-US" sz="2160" dirty="0"/>
              <a:t>Street Address</a:t>
            </a:r>
          </a:p>
        </p:txBody>
      </p:sp>
      <p:pic>
        <p:nvPicPr>
          <p:cNvPr id="12" name="Picture 8" descr="Elon University / Mail Services / How to Address an Envelope/Package">
            <a:extLst>
              <a:ext uri="{FF2B5EF4-FFF2-40B4-BE49-F238E27FC236}">
                <a16:creationId xmlns:a16="http://schemas.microsoft.com/office/drawing/2014/main" id="{31C4CA21-6386-826C-0350-D57836F06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19984" y="2907893"/>
            <a:ext cx="1900718" cy="829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SPS - ShipPoint">
            <a:extLst>
              <a:ext uri="{FF2B5EF4-FFF2-40B4-BE49-F238E27FC236}">
                <a16:creationId xmlns:a16="http://schemas.microsoft.com/office/drawing/2014/main" id="{1713E685-D121-C7C5-5530-9564BD4761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36272" y="4095329"/>
            <a:ext cx="1371942" cy="887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3895787-066C-B2D7-9C61-103BAEAACE16}"/>
              </a:ext>
            </a:extLst>
          </p:cNvPr>
          <p:cNvSpPr txBox="1"/>
          <p:nvPr/>
        </p:nvSpPr>
        <p:spPr>
          <a:xfrm>
            <a:off x="5059425" y="3751469"/>
            <a:ext cx="1063112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/>
              <a:t>Courier</a:t>
            </a:r>
          </a:p>
        </p:txBody>
      </p:sp>
      <p:pic>
        <p:nvPicPr>
          <p:cNvPr id="1036" name="Picture 12" descr="UPS Mobile on the App Store">
            <a:extLst>
              <a:ext uri="{FF2B5EF4-FFF2-40B4-BE49-F238E27FC236}">
                <a16:creationId xmlns:a16="http://schemas.microsoft.com/office/drawing/2014/main" id="{D5AE8636-2AFE-17F5-F07A-5BB91DD087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23831" r="7334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17643" r="20471"/>
          <a:stretch/>
        </p:blipFill>
        <p:spPr bwMode="auto">
          <a:xfrm>
            <a:off x="5985063" y="4050156"/>
            <a:ext cx="1171730" cy="94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UPS and FedEx: Integrated Versus Separate Operating Company Models.">
            <a:extLst>
              <a:ext uri="{FF2B5EF4-FFF2-40B4-BE49-F238E27FC236}">
                <a16:creationId xmlns:a16="http://schemas.microsoft.com/office/drawing/2014/main" id="{96D69ADB-E417-A92F-4F9C-BC8398FAB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505177" y="5696221"/>
            <a:ext cx="1076155" cy="948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AD8818A-687B-8565-204B-E5898C9756FD}"/>
              </a:ext>
            </a:extLst>
          </p:cNvPr>
          <p:cNvSpPr txBox="1"/>
          <p:nvPr/>
        </p:nvSpPr>
        <p:spPr>
          <a:xfrm>
            <a:off x="5059425" y="5018879"/>
            <a:ext cx="2163285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dirty="0"/>
              <a:t>Mailing/shipping</a:t>
            </a:r>
            <a:br>
              <a:rPr lang="en-US" sz="2160" dirty="0"/>
            </a:br>
            <a:r>
              <a:rPr lang="en-US" sz="2160" dirty="0"/>
              <a:t>infrastructure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E6CB6A-18DF-C24A-5ABE-32648DBE0F51}"/>
              </a:ext>
            </a:extLst>
          </p:cNvPr>
          <p:cNvSpPr txBox="1"/>
          <p:nvPr/>
        </p:nvSpPr>
        <p:spPr>
          <a:xfrm>
            <a:off x="7494192" y="2758342"/>
            <a:ext cx="1499641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b="1" dirty="0"/>
              <a:t>Link</a:t>
            </a:r>
            <a:r>
              <a:rPr lang="en-US" sz="2160" dirty="0"/>
              <a:t>:</a:t>
            </a:r>
            <a:br>
              <a:rPr lang="en-US" sz="2160" dirty="0"/>
            </a:br>
            <a:r>
              <a:rPr lang="en-US" sz="2160" dirty="0"/>
              <a:t>Transfer to</a:t>
            </a:r>
            <a:br>
              <a:rPr lang="en-US" sz="2160" dirty="0"/>
            </a:br>
            <a:r>
              <a:rPr lang="en-US" sz="2160" dirty="0"/>
              <a:t>post office</a:t>
            </a:r>
          </a:p>
        </p:txBody>
      </p:sp>
      <p:pic>
        <p:nvPicPr>
          <p:cNvPr id="1040" name="Picture 16" descr="Grumman LLV - Wikipedia">
            <a:extLst>
              <a:ext uri="{FF2B5EF4-FFF2-40B4-BE49-F238E27FC236}">
                <a16:creationId xmlns:a16="http://schemas.microsoft.com/office/drawing/2014/main" id="{68B8B81A-0154-6B27-3CDC-81F05FA95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3782" y="3816249"/>
            <a:ext cx="1118335" cy="627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Problems persist with mail delivery around Charlottesville">
            <a:extLst>
              <a:ext uri="{FF2B5EF4-FFF2-40B4-BE49-F238E27FC236}">
                <a16:creationId xmlns:a16="http://schemas.microsoft.com/office/drawing/2014/main" id="{2A00E3CD-5611-E831-415B-AEB60A347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6934" y="4360838"/>
            <a:ext cx="1593020" cy="106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NJ Rallies Supporting the Postal Service Set For Friday">
            <a:extLst>
              <a:ext uri="{FF2B5EF4-FFF2-40B4-BE49-F238E27FC236}">
                <a16:creationId xmlns:a16="http://schemas.microsoft.com/office/drawing/2014/main" id="{F26D487B-EB0D-010E-C483-D8133040D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03782" y="5156710"/>
            <a:ext cx="1331770" cy="998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A600E9E-4F8C-6396-37A3-A8A78693DE9E}"/>
              </a:ext>
            </a:extLst>
          </p:cNvPr>
          <p:cNvSpPr txBox="1"/>
          <p:nvPr/>
        </p:nvSpPr>
        <p:spPr>
          <a:xfrm>
            <a:off x="9742121" y="3072274"/>
            <a:ext cx="2113079" cy="10895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 b="1" dirty="0"/>
              <a:t>Physical</a:t>
            </a:r>
            <a:r>
              <a:rPr lang="en-US" sz="2160" dirty="0"/>
              <a:t>:</a:t>
            </a:r>
            <a:br>
              <a:rPr lang="en-US" sz="2160" dirty="0"/>
            </a:br>
            <a:r>
              <a:rPr lang="en-US" sz="2160" dirty="0"/>
              <a:t>Moving tangible</a:t>
            </a:r>
            <a:br>
              <a:rPr lang="en-US" sz="2160" dirty="0"/>
            </a:br>
            <a:r>
              <a:rPr lang="en-US" sz="2160" dirty="0"/>
              <a:t>object</a:t>
            </a:r>
          </a:p>
        </p:txBody>
      </p:sp>
      <p:pic>
        <p:nvPicPr>
          <p:cNvPr id="1046" name="Picture 22" descr="Postal Service Chases Competition, Tracking Packages and Workers | Labor  Notes">
            <a:extLst>
              <a:ext uri="{FF2B5EF4-FFF2-40B4-BE49-F238E27FC236}">
                <a16:creationId xmlns:a16="http://schemas.microsoft.com/office/drawing/2014/main" id="{9B46D6AA-F730-FECD-CAD0-6F7E691CE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0717" y="4181697"/>
            <a:ext cx="1252115" cy="83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A tour of the new USPS package sorting machine - Save the Post Office">
            <a:extLst>
              <a:ext uri="{FF2B5EF4-FFF2-40B4-BE49-F238E27FC236}">
                <a16:creationId xmlns:a16="http://schemas.microsoft.com/office/drawing/2014/main" id="{69FE75BF-B499-0FEA-B22B-9E67578A7E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70717" y="5076869"/>
            <a:ext cx="1593020" cy="106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752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06A1-2E9B-3DD8-CFC7-0684048F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layering for Ethernet and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9000C-264F-C5C6-A615-4D7A36286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Headers for each layer of communication wrap data</a:t>
            </a:r>
          </a:p>
          <a:p>
            <a:pPr lvl="1"/>
            <a:r>
              <a:rPr lang="en-US" dirty="0"/>
              <a:t>Data is wrapped with header for network to make a packet</a:t>
            </a:r>
          </a:p>
          <a:p>
            <a:pPr lvl="1"/>
            <a:r>
              <a:rPr lang="en-US" dirty="0"/>
              <a:t>Packet is wrapped with a header for the link to make a frame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7016FF-1DCD-8071-690B-7FE355FA1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518322-2F22-C664-8D57-582AAAC568A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578" y="2737912"/>
            <a:ext cx="11248832" cy="389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57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781AF-AEEE-4F51-92BB-D050066CB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00856-2C78-4B9B-8F01-1940F4B17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147285" cy="5029200"/>
          </a:xfrm>
        </p:spPr>
        <p:txBody>
          <a:bodyPr/>
          <a:lstStyle/>
          <a:p>
            <a:r>
              <a:rPr lang="en-US" dirty="0"/>
              <a:t>Upper-layer packet is the payload for the lower-layer packet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5AEC71-F8AE-4ABC-BDC5-9E5AFEF58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676B599-E1D5-4041-9C5E-D14A490EEE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417863" y="228600"/>
            <a:ext cx="616253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9495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97F857B-1761-4D22-8D57-8A3C0437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Transmitting data between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6CA97-B2C4-451A-A457-34595BE19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0D33D3-C101-491E-A403-1EE8D6ECA148}"/>
              </a:ext>
            </a:extLst>
          </p:cNvPr>
          <p:cNvSpPr/>
          <p:nvPr/>
        </p:nvSpPr>
        <p:spPr bwMode="auto">
          <a:xfrm>
            <a:off x="7383472" y="963828"/>
            <a:ext cx="31242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7" name="Text Box 18">
            <a:extLst>
              <a:ext uri="{FF2B5EF4-FFF2-40B4-BE49-F238E27FC236}">
                <a16:creationId xmlns:a16="http://schemas.microsoft.com/office/drawing/2014/main" id="{A13A8B16-173D-4728-8256-805EAB414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59371" y="960566"/>
            <a:ext cx="6815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LAN2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5C905C-1BEA-4E5A-859F-326BF4D42028}"/>
              </a:ext>
            </a:extLst>
          </p:cNvPr>
          <p:cNvSpPr/>
          <p:nvPr/>
        </p:nvSpPr>
        <p:spPr bwMode="auto">
          <a:xfrm>
            <a:off x="1698172" y="963828"/>
            <a:ext cx="3124200" cy="3657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round/>
            <a:headEnd/>
            <a:tailEnd type="triangle" w="med" len="med"/>
          </a:ln>
          <a:effectLst/>
        </p:spPr>
        <p:txBody>
          <a:bodyPr wrap="none"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C3977A1D-7A76-45FE-9EE2-A6ED81B34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0972" y="3987114"/>
            <a:ext cx="2286000" cy="2667000"/>
          </a:xfrm>
          <a:prstGeom prst="rect">
            <a:avLst/>
          </a:prstGeom>
          <a:solidFill>
            <a:srgbClr val="F1C7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Line 46">
            <a:extLst>
              <a:ext uri="{FF2B5EF4-FFF2-40B4-BE49-F238E27FC236}">
                <a16:creationId xmlns:a16="http://schemas.microsoft.com/office/drawing/2014/main" id="{838E4183-BBE3-4606-B22D-C8A766D7C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25660" y="50539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161CDD8-EA50-45A2-8DD5-5E174911B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060" y="24758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C656A1DE-07A1-44FD-B0DD-0B660B6D2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060" y="1320114"/>
            <a:ext cx="8128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1C2BB8A-9105-4D28-A77B-EC151729D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6060" y="35934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14" name="Line 6">
            <a:extLst>
              <a:ext uri="{FF2B5EF4-FFF2-40B4-BE49-F238E27FC236}">
                <a16:creationId xmlns:a16="http://schemas.microsoft.com/office/drawing/2014/main" id="{3656D275-9445-415A-ABB1-6B0DFDF8B29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7860" y="42030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5" name="Text Box 7">
            <a:extLst>
              <a:ext uri="{FF2B5EF4-FFF2-40B4-BE49-F238E27FC236}">
                <a16:creationId xmlns:a16="http://schemas.microsoft.com/office/drawing/2014/main" id="{E64009C9-287A-4770-8015-DF0A56CC9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8208" y="1002268"/>
            <a:ext cx="8152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A</a:t>
            </a: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6A47F316-9B2F-4E8D-A212-06885BF0C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3035" y="47491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410282EF-2DDF-4FE4-B60A-9BEF119532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6609" y="960566"/>
            <a:ext cx="68159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LAN1</a:t>
            </a:r>
          </a:p>
        </p:txBody>
      </p:sp>
      <p:sp>
        <p:nvSpPr>
          <p:cNvPr id="18" name="Line 19">
            <a:extLst>
              <a:ext uri="{FF2B5EF4-FFF2-40B4-BE49-F238E27FC236}">
                <a16:creationId xmlns:a16="http://schemas.microsoft.com/office/drawing/2014/main" id="{20A6B2AD-F385-4CFE-A570-83252BB4A4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3460" y="4749114"/>
            <a:ext cx="2971800" cy="0"/>
          </a:xfrm>
          <a:prstGeom prst="line">
            <a:avLst/>
          </a:prstGeom>
          <a:noFill/>
          <a:ln w="76200" cmpd="tri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9" name="Line 21">
            <a:extLst>
              <a:ext uri="{FF2B5EF4-FFF2-40B4-BE49-F238E27FC236}">
                <a16:creationId xmlns:a16="http://schemas.microsoft.com/office/drawing/2014/main" id="{DA68F2C0-D1CD-4740-AF61-A3A44D8C1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7859260" y="4203014"/>
            <a:ext cx="0" cy="469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EBB55135-A4E5-4E51-8CA1-C92EED0E6C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77860" y="4672914"/>
            <a:ext cx="10017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Line 24">
            <a:extLst>
              <a:ext uri="{FF2B5EF4-FFF2-40B4-BE49-F238E27FC236}">
                <a16:creationId xmlns:a16="http://schemas.microsoft.com/office/drawing/2014/main" id="{02DFD425-720F-43B1-A39B-6A4431D243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3460" y="4672914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D8920-909A-4A81-8F8C-D53E36E0D864}"/>
              </a:ext>
            </a:extLst>
          </p:cNvPr>
          <p:cNvGrpSpPr/>
          <p:nvPr/>
        </p:nvGrpSpPr>
        <p:grpSpPr>
          <a:xfrm>
            <a:off x="1698172" y="2018614"/>
            <a:ext cx="1158875" cy="304800"/>
            <a:chOff x="228600" y="2070100"/>
            <a:chExt cx="1158875" cy="304800"/>
          </a:xfrm>
        </p:grpSpPr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9DFA4449-4A70-4C7E-8235-71F06F2C0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75" y="21082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24" name="Text Box 31">
              <a:extLst>
                <a:ext uri="{FF2B5EF4-FFF2-40B4-BE49-F238E27FC236}">
                  <a16:creationId xmlns:a16="http://schemas.microsoft.com/office/drawing/2014/main" id="{22E35A21-2794-4137-A18A-369C558748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20701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(1)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B52AD7A-226F-4A5A-90EC-B0451AE008EA}"/>
              </a:ext>
            </a:extLst>
          </p:cNvPr>
          <p:cNvGrpSpPr/>
          <p:nvPr/>
        </p:nvGrpSpPr>
        <p:grpSpPr>
          <a:xfrm>
            <a:off x="3507922" y="5358714"/>
            <a:ext cx="2076450" cy="304800"/>
            <a:chOff x="1970088" y="5257800"/>
            <a:chExt cx="2076450" cy="304800"/>
          </a:xfrm>
        </p:grpSpPr>
        <p:sp>
          <p:nvSpPr>
            <p:cNvPr id="26" name="Rectangle 10">
              <a:extLst>
                <a:ext uri="{FF2B5EF4-FFF2-40B4-BE49-F238E27FC236}">
                  <a16:creationId xmlns:a16="http://schemas.microsoft.com/office/drawing/2014/main" id="{2C7CCA37-8B22-40C4-A817-4684F4DFE1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0138" y="52959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27" name="Rectangle 11">
              <a:extLst>
                <a:ext uri="{FF2B5EF4-FFF2-40B4-BE49-F238E27FC236}">
                  <a16:creationId xmlns:a16="http://schemas.microsoft.com/office/drawing/2014/main" id="{636C94E0-2A52-4577-95DF-855F376AC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138" y="52959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881C5D6A-CEBB-4943-BB2C-279EC9062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9338" y="52959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  <p:sp>
          <p:nvSpPr>
            <p:cNvPr id="29" name="Text Box 34">
              <a:extLst>
                <a:ext uri="{FF2B5EF4-FFF2-40B4-BE49-F238E27FC236}">
                  <a16:creationId xmlns:a16="http://schemas.microsoft.com/office/drawing/2014/main" id="{0BEF0D05-2368-4D8C-B846-81ACF169F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0088" y="52578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(4)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A99A869-9916-45FD-94E1-FA6ABA760BCB}"/>
              </a:ext>
            </a:extLst>
          </p:cNvPr>
          <p:cNvGrpSpPr/>
          <p:nvPr/>
        </p:nvGrpSpPr>
        <p:grpSpPr>
          <a:xfrm>
            <a:off x="8221210" y="4291914"/>
            <a:ext cx="2076450" cy="304800"/>
            <a:chOff x="6751638" y="4343400"/>
            <a:chExt cx="2076450" cy="304800"/>
          </a:xfrm>
        </p:grpSpPr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7802A16A-6088-4DA6-8B98-AC50BACFE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E5B67EA2-4A7E-42B1-ADD4-BEF1879228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43815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33" name="Rectangle 30">
              <a:extLst>
                <a:ext uri="{FF2B5EF4-FFF2-40B4-BE49-F238E27FC236}">
                  <a16:creationId xmlns:a16="http://schemas.microsoft.com/office/drawing/2014/main" id="{1320A491-3FFB-4F80-AB17-59D8AE55D0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0888" y="4381500"/>
              <a:ext cx="4572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34" name="Text Box 36">
              <a:extLst>
                <a:ext uri="{FF2B5EF4-FFF2-40B4-BE49-F238E27FC236}">
                  <a16:creationId xmlns:a16="http://schemas.microsoft.com/office/drawing/2014/main" id="{1F68A7F5-27FA-429E-9770-2C0B8A81B7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163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(6)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C5CE5E-34C0-408E-A97C-FDF347430FF6}"/>
              </a:ext>
            </a:extLst>
          </p:cNvPr>
          <p:cNvGrpSpPr/>
          <p:nvPr/>
        </p:nvGrpSpPr>
        <p:grpSpPr>
          <a:xfrm>
            <a:off x="8221210" y="2038866"/>
            <a:ext cx="1143000" cy="304800"/>
            <a:chOff x="6770688" y="2057400"/>
            <a:chExt cx="1143000" cy="304800"/>
          </a:xfrm>
        </p:grpSpPr>
        <p:sp>
          <p:nvSpPr>
            <p:cNvPr id="36" name="Rectangle 22">
              <a:extLst>
                <a:ext uri="{FF2B5EF4-FFF2-40B4-BE49-F238E27FC236}">
                  <a16:creationId xmlns:a16="http://schemas.microsoft.com/office/drawing/2014/main" id="{A6ECF613-B526-4791-8507-DC29AE1062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2095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37" name="Text Box 38">
              <a:extLst>
                <a:ext uri="{FF2B5EF4-FFF2-40B4-BE49-F238E27FC236}">
                  <a16:creationId xmlns:a16="http://schemas.microsoft.com/office/drawing/2014/main" id="{CB8C033C-8B2D-42E8-8303-83EBD813D7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0688" y="2057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(8)</a:t>
              </a:r>
            </a:p>
          </p:txBody>
        </p:sp>
      </p:grpSp>
      <p:sp>
        <p:nvSpPr>
          <p:cNvPr id="38" name="Line 47">
            <a:extLst>
              <a:ext uri="{FF2B5EF4-FFF2-40B4-BE49-F238E27FC236}">
                <a16:creationId xmlns:a16="http://schemas.microsoft.com/office/drawing/2014/main" id="{B7A4E55C-A1B0-4257-BA9C-2414C6F9512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2460" y="5053914"/>
            <a:ext cx="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F3AEA55-DC57-4FBE-B048-6C1210EEC80F}"/>
              </a:ext>
            </a:extLst>
          </p:cNvPr>
          <p:cNvGrpSpPr/>
          <p:nvPr/>
        </p:nvGrpSpPr>
        <p:grpSpPr>
          <a:xfrm>
            <a:off x="7072846" y="4940986"/>
            <a:ext cx="2076450" cy="722528"/>
            <a:chOff x="5603274" y="4965700"/>
            <a:chExt cx="2076450" cy="722528"/>
          </a:xfrm>
        </p:grpSpPr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CA2FEB82-9E8D-4A26-A9F5-6AC9BF5D9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03274" y="54215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41" name="Rectangle 16">
              <a:extLst>
                <a:ext uri="{FF2B5EF4-FFF2-40B4-BE49-F238E27FC236}">
                  <a16:creationId xmlns:a16="http://schemas.microsoft.com/office/drawing/2014/main" id="{93F042DB-BE12-4494-960E-1C983849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5274" y="5421528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42" name="Rectangle 17">
              <a:extLst>
                <a:ext uri="{FF2B5EF4-FFF2-40B4-BE49-F238E27FC236}">
                  <a16:creationId xmlns:a16="http://schemas.microsoft.com/office/drawing/2014/main" id="{ED871186-C3A3-4C1D-ADD7-C120868E01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2474" y="5421528"/>
              <a:ext cx="457200" cy="2286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FH2</a:t>
              </a:r>
            </a:p>
          </p:txBody>
        </p:sp>
        <p:sp>
          <p:nvSpPr>
            <p:cNvPr id="43" name="Text Box 35">
              <a:extLst>
                <a:ext uri="{FF2B5EF4-FFF2-40B4-BE49-F238E27FC236}">
                  <a16:creationId xmlns:a16="http://schemas.microsoft.com/office/drawing/2014/main" id="{DBCAFD6D-4C06-42D8-827B-770077AB4A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79674" y="53834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(5)</a:t>
              </a:r>
            </a:p>
          </p:txBody>
        </p:sp>
        <p:sp>
          <p:nvSpPr>
            <p:cNvPr id="44" name="AutoShape 41">
              <a:extLst>
                <a:ext uri="{FF2B5EF4-FFF2-40B4-BE49-F238E27FC236}">
                  <a16:creationId xmlns:a16="http://schemas.microsoft.com/office/drawing/2014/main" id="{082D4C1C-C3A3-49D9-81A2-E768F59EB86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6383338" y="4476750"/>
              <a:ext cx="114300" cy="1625600"/>
            </a:xfrm>
            <a:prstGeom prst="leftBrace">
              <a:avLst>
                <a:gd name="adj1" fmla="val 118519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45" name="Text Box 42">
              <a:extLst>
                <a:ext uri="{FF2B5EF4-FFF2-40B4-BE49-F238E27FC236}">
                  <a16:creationId xmlns:a16="http://schemas.microsoft.com/office/drawing/2014/main" id="{40618500-5928-4971-A36C-ACEC8E31C8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8351" y="4965700"/>
              <a:ext cx="1064714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LAN2 frame</a:t>
              </a:r>
            </a:p>
          </p:txBody>
        </p:sp>
      </p:grpSp>
      <p:sp>
        <p:nvSpPr>
          <p:cNvPr id="46" name="Rectangle 43">
            <a:extLst>
              <a:ext uri="{FF2B5EF4-FFF2-40B4-BE49-F238E27FC236}">
                <a16:creationId xmlns:a16="http://schemas.microsoft.com/office/drawing/2014/main" id="{7A490935-BAE5-4B96-AAD1-554978C0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460" y="5892114"/>
            <a:ext cx="19050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47" name="Rectangle 44">
            <a:extLst>
              <a:ext uri="{FF2B5EF4-FFF2-40B4-BE49-F238E27FC236}">
                <a16:creationId xmlns:a16="http://schemas.microsoft.com/office/drawing/2014/main" id="{FF027167-96D0-4A51-876C-957B9C18C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8460" y="44443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LAN1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48" name="Rectangle 45">
            <a:extLst>
              <a:ext uri="{FF2B5EF4-FFF2-40B4-BE49-F238E27FC236}">
                <a16:creationId xmlns:a16="http://schemas.microsoft.com/office/drawing/2014/main" id="{5BFBBFE9-DC56-4A13-BB02-AB2924E97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0660" y="44443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49" name="Text Box 48">
            <a:extLst>
              <a:ext uri="{FF2B5EF4-FFF2-40B4-BE49-F238E27FC236}">
                <a16:creationId xmlns:a16="http://schemas.microsoft.com/office/drawing/2014/main" id="{47FAE501-91F3-4CE7-81D3-FB98C64F2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0972" y="3970638"/>
            <a:ext cx="896207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i="1" dirty="0">
                <a:solidFill>
                  <a:srgbClr val="990000"/>
                </a:solidFill>
                <a:latin typeface="Calibri" pitchFamily="34" charset="0"/>
              </a:rPr>
              <a:t>Router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C0C6F31-C97C-4E0F-9A54-4DD268C2833B}"/>
              </a:ext>
            </a:extLst>
          </p:cNvPr>
          <p:cNvGrpSpPr/>
          <p:nvPr/>
        </p:nvGrpSpPr>
        <p:grpSpPr>
          <a:xfrm>
            <a:off x="1698172" y="4291914"/>
            <a:ext cx="2068512" cy="304800"/>
            <a:chOff x="230188" y="4343400"/>
            <a:chExt cx="2068512" cy="304800"/>
          </a:xfrm>
        </p:grpSpPr>
        <p:sp>
          <p:nvSpPr>
            <p:cNvPr id="51" name="Rectangle 25">
              <a:extLst>
                <a:ext uri="{FF2B5EF4-FFF2-40B4-BE49-F238E27FC236}">
                  <a16:creationId xmlns:a16="http://schemas.microsoft.com/office/drawing/2014/main" id="{5CBB1A2F-B4AD-48D4-B73F-7577C2570E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75" y="438150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52" name="Rectangle 26">
              <a:extLst>
                <a:ext uri="{FF2B5EF4-FFF2-40B4-BE49-F238E27FC236}">
                  <a16:creationId xmlns:a16="http://schemas.microsoft.com/office/drawing/2014/main" id="{54B77B8C-147E-402C-9C41-6E75555DCA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475" y="438150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53" name="Text Box 33">
              <a:extLst>
                <a:ext uri="{FF2B5EF4-FFF2-40B4-BE49-F238E27FC236}">
                  <a16:creationId xmlns:a16="http://schemas.microsoft.com/office/drawing/2014/main" id="{4CED15AE-F62C-4C12-851D-6ABF78B2E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188" y="434340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(3)</a:t>
              </a:r>
            </a:p>
          </p:txBody>
        </p:sp>
        <p:sp>
          <p:nvSpPr>
            <p:cNvPr id="54" name="Rectangle 49">
              <a:extLst>
                <a:ext uri="{FF2B5EF4-FFF2-40B4-BE49-F238E27FC236}">
                  <a16:creationId xmlns:a16="http://schemas.microsoft.com/office/drawing/2014/main" id="{B5F99843-6C64-4481-B8D4-92FC176CF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1500" y="4381500"/>
              <a:ext cx="457200" cy="2286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FH1</a:t>
              </a:r>
            </a:p>
          </p:txBody>
        </p:sp>
      </p:grpSp>
      <p:sp>
        <p:nvSpPr>
          <p:cNvPr id="55" name="Line 50">
            <a:extLst>
              <a:ext uri="{FF2B5EF4-FFF2-40B4-BE49-F238E27FC236}">
                <a16:creationId xmlns:a16="http://schemas.microsoft.com/office/drawing/2014/main" id="{9896FA11-C6B3-4E1D-8ADD-46E56C8936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7860" y="30854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Line 51">
            <a:extLst>
              <a:ext uri="{FF2B5EF4-FFF2-40B4-BE49-F238E27FC236}">
                <a16:creationId xmlns:a16="http://schemas.microsoft.com/office/drawing/2014/main" id="{07A6D396-A764-4850-BFD2-B00BB2B612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7860" y="19424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5FABB74B-5544-48D1-A341-826AA771EF7D}"/>
              </a:ext>
            </a:extLst>
          </p:cNvPr>
          <p:cNvGrpSpPr/>
          <p:nvPr/>
        </p:nvGrpSpPr>
        <p:grpSpPr>
          <a:xfrm>
            <a:off x="1698172" y="2742514"/>
            <a:ext cx="1616075" cy="697128"/>
            <a:chOff x="228600" y="2794000"/>
            <a:chExt cx="1616075" cy="697128"/>
          </a:xfrm>
        </p:grpSpPr>
        <p:sp>
          <p:nvSpPr>
            <p:cNvPr id="58" name="Rectangle 13">
              <a:extLst>
                <a:ext uri="{FF2B5EF4-FFF2-40B4-BE49-F238E27FC236}">
                  <a16:creationId xmlns:a16="http://schemas.microsoft.com/office/drawing/2014/main" id="{D58C3ACC-B04D-48AF-90E6-41CDF4A8A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475" y="3224428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59" name="Rectangle 14">
              <a:extLst>
                <a:ext uri="{FF2B5EF4-FFF2-40B4-BE49-F238E27FC236}">
                  <a16:creationId xmlns:a16="http://schemas.microsoft.com/office/drawing/2014/main" id="{506130B6-918A-4932-9F32-EFB466400D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7475" y="3224428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  <p:sp>
          <p:nvSpPr>
            <p:cNvPr id="61" name="Text Box 32">
              <a:extLst>
                <a:ext uri="{FF2B5EF4-FFF2-40B4-BE49-F238E27FC236}">
                  <a16:creationId xmlns:a16="http://schemas.microsoft.com/office/drawing/2014/main" id="{75F52168-0264-434B-8889-CB372D2AEB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" y="3186328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(2)</a:t>
              </a:r>
            </a:p>
          </p:txBody>
        </p:sp>
        <p:sp>
          <p:nvSpPr>
            <p:cNvPr id="62" name="AutoShape 39">
              <a:extLst>
                <a:ext uri="{FF2B5EF4-FFF2-40B4-BE49-F238E27FC236}">
                  <a16:creationId xmlns:a16="http://schemas.microsoft.com/office/drawing/2014/main" id="{EE945C1C-4896-4E4C-A5F8-7214A722479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96975" y="2489200"/>
              <a:ext cx="76200" cy="1219200"/>
            </a:xfrm>
            <a:prstGeom prst="leftBrace">
              <a:avLst>
                <a:gd name="adj1" fmla="val 133333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63" name="Text Box 40">
              <a:extLst>
                <a:ext uri="{FF2B5EF4-FFF2-40B4-BE49-F238E27FC236}">
                  <a16:creationId xmlns:a16="http://schemas.microsoft.com/office/drawing/2014/main" id="{43507832-2EC8-48D2-B399-741E8393F7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700" y="2794000"/>
              <a:ext cx="1312026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i="1" dirty="0">
                  <a:latin typeface="Calibri" pitchFamily="34" charset="0"/>
                </a:rPr>
                <a:t>internet packet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E753FBC-173F-4E00-B3CF-8634970FFE88}"/>
              </a:ext>
            </a:extLst>
          </p:cNvPr>
          <p:cNvGrpSpPr/>
          <p:nvPr/>
        </p:nvGrpSpPr>
        <p:grpSpPr>
          <a:xfrm>
            <a:off x="8221210" y="3148914"/>
            <a:ext cx="1600200" cy="304800"/>
            <a:chOff x="6770688" y="3143250"/>
            <a:chExt cx="1600200" cy="304800"/>
          </a:xfrm>
        </p:grpSpPr>
        <p:sp>
          <p:nvSpPr>
            <p:cNvPr id="67" name="Text Box 37">
              <a:extLst>
                <a:ext uri="{FF2B5EF4-FFF2-40B4-BE49-F238E27FC236}">
                  <a16:creationId xmlns:a16="http://schemas.microsoft.com/office/drawing/2014/main" id="{A82F4525-F8C4-4A93-8874-9A56F59B6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0688" y="3143250"/>
              <a:ext cx="400050" cy="3048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(7)</a:t>
              </a:r>
            </a:p>
          </p:txBody>
        </p:sp>
        <p:sp>
          <p:nvSpPr>
            <p:cNvPr id="68" name="Rectangle 54">
              <a:extLst>
                <a:ext uri="{FF2B5EF4-FFF2-40B4-BE49-F238E27FC236}">
                  <a16:creationId xmlns:a16="http://schemas.microsoft.com/office/drawing/2014/main" id="{D17155E6-EA18-4668-A014-932DEC5A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51688" y="3181350"/>
              <a:ext cx="762000" cy="2286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data</a:t>
              </a:r>
            </a:p>
          </p:txBody>
        </p:sp>
        <p:sp>
          <p:nvSpPr>
            <p:cNvPr id="69" name="Rectangle 55">
              <a:extLst>
                <a:ext uri="{FF2B5EF4-FFF2-40B4-BE49-F238E27FC236}">
                  <a16:creationId xmlns:a16="http://schemas.microsoft.com/office/drawing/2014/main" id="{58BA463A-F6E8-484B-8A24-FA1BE482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3688" y="3181350"/>
              <a:ext cx="457200" cy="228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sz="1400" dirty="0">
                  <a:latin typeface="Calibri" pitchFamily="34" charset="0"/>
                </a:rPr>
                <a:t>PH</a:t>
              </a:r>
            </a:p>
          </p:txBody>
        </p:sp>
      </p:grpSp>
      <p:sp>
        <p:nvSpPr>
          <p:cNvPr id="71" name="Rectangle 57">
            <a:extLst>
              <a:ext uri="{FF2B5EF4-FFF2-40B4-BE49-F238E27FC236}">
                <a16:creationId xmlns:a16="http://schemas.microsoft.com/office/drawing/2014/main" id="{B34111CD-89F3-4D91-AB6E-506546354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685" y="2475814"/>
            <a:ext cx="812800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protocol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software</a:t>
            </a:r>
          </a:p>
        </p:txBody>
      </p:sp>
      <p:sp>
        <p:nvSpPr>
          <p:cNvPr id="72" name="Rectangle 58">
            <a:extLst>
              <a:ext uri="{FF2B5EF4-FFF2-40B4-BE49-F238E27FC236}">
                <a16:creationId xmlns:a16="http://schemas.microsoft.com/office/drawing/2014/main" id="{F2BFD9E4-A87D-40BD-A7D7-FC7BB9DCC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685" y="1320114"/>
            <a:ext cx="812800" cy="6096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server</a:t>
            </a:r>
          </a:p>
        </p:txBody>
      </p:sp>
      <p:sp>
        <p:nvSpPr>
          <p:cNvPr id="73" name="Rectangle 59">
            <a:extLst>
              <a:ext uri="{FF2B5EF4-FFF2-40B4-BE49-F238E27FC236}">
                <a16:creationId xmlns:a16="http://schemas.microsoft.com/office/drawing/2014/main" id="{48B95CE1-F3DC-4838-A302-773844E17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685" y="3593414"/>
            <a:ext cx="812800" cy="6096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LAN2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adapter</a:t>
            </a:r>
          </a:p>
        </p:txBody>
      </p:sp>
      <p:sp>
        <p:nvSpPr>
          <p:cNvPr id="74" name="Text Box 60">
            <a:extLst>
              <a:ext uri="{FF2B5EF4-FFF2-40B4-BE49-F238E27FC236}">
                <a16:creationId xmlns:a16="http://schemas.microsoft.com/office/drawing/2014/main" id="{BE071A46-AF41-4D74-BF89-21C022F57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703" y="1002268"/>
            <a:ext cx="805669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800" dirty="0">
                <a:latin typeface="Calibri" pitchFamily="34" charset="0"/>
              </a:rPr>
              <a:t>Host B</a:t>
            </a:r>
          </a:p>
        </p:txBody>
      </p:sp>
      <p:sp>
        <p:nvSpPr>
          <p:cNvPr id="75" name="Line 61">
            <a:extLst>
              <a:ext uri="{FF2B5EF4-FFF2-40B4-BE49-F238E27FC236}">
                <a16:creationId xmlns:a16="http://schemas.microsoft.com/office/drawing/2014/main" id="{DF6EDCA7-7A3D-4208-8A02-6886C76D87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1485" y="3085414"/>
            <a:ext cx="0" cy="495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6" name="Line 62">
            <a:extLst>
              <a:ext uri="{FF2B5EF4-FFF2-40B4-BE49-F238E27FC236}">
                <a16:creationId xmlns:a16="http://schemas.microsoft.com/office/drawing/2014/main" id="{F0BBCBC7-A6BD-4632-8D0B-70A6CFD139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81485" y="1942414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C307669-4647-4A9A-B938-281C28090D00}"/>
              </a:ext>
            </a:extLst>
          </p:cNvPr>
          <p:cNvSpPr txBox="1"/>
          <p:nvPr/>
        </p:nvSpPr>
        <p:spPr>
          <a:xfrm>
            <a:off x="455030" y="5650238"/>
            <a:ext cx="24720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>
                <a:latin typeface="Calibri" pitchFamily="34" charset="0"/>
              </a:rPr>
              <a:t>PH: Internet packet header</a:t>
            </a:r>
          </a:p>
          <a:p>
            <a:r>
              <a:rPr lang="en-US" sz="1600" b="0" dirty="0">
                <a:latin typeface="Calibri" pitchFamily="34" charset="0"/>
              </a:rPr>
              <a:t>FH: LAN frame header</a:t>
            </a:r>
          </a:p>
        </p:txBody>
      </p:sp>
      <p:sp>
        <p:nvSpPr>
          <p:cNvPr id="78" name="AutoShape 52">
            <a:extLst>
              <a:ext uri="{FF2B5EF4-FFF2-40B4-BE49-F238E27FC236}">
                <a16:creationId xmlns:a16="http://schemas.microsoft.com/office/drawing/2014/main" id="{EFE573C6-9282-480C-8994-CEEDA5CC6F96}"/>
              </a:ext>
            </a:extLst>
          </p:cNvPr>
          <p:cNvSpPr>
            <a:spLocks/>
          </p:cNvSpPr>
          <p:nvPr/>
        </p:nvSpPr>
        <p:spPr bwMode="auto">
          <a:xfrm rot="16200000" flipH="1" flipV="1">
            <a:off x="2886295" y="3389871"/>
            <a:ext cx="76200" cy="1676400"/>
          </a:xfrm>
          <a:prstGeom prst="leftBrace">
            <a:avLst>
              <a:gd name="adj1" fmla="val 183333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9" name="Text Box 53">
            <a:extLst>
              <a:ext uri="{FF2B5EF4-FFF2-40B4-BE49-F238E27FC236}">
                <a16:creationId xmlns:a16="http://schemas.microsoft.com/office/drawing/2014/main" id="{ECEF0B67-5A0F-4A4B-8DA7-23A601D5D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1974" y="3882194"/>
            <a:ext cx="106471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1400" i="1" dirty="0">
                <a:latin typeface="Calibri" pitchFamily="34" charset="0"/>
              </a:rPr>
              <a:t>LAN1 frame</a:t>
            </a:r>
          </a:p>
        </p:txBody>
      </p:sp>
    </p:spTree>
    <p:extLst>
      <p:ext uri="{BB962C8B-B14F-4D97-AF65-F5344CB8AC3E}">
        <p14:creationId xmlns:p14="http://schemas.microsoft.com/office/powerpoint/2010/main" val="243542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41F6-2976-4199-A0D3-BA9827C9C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does not equal reality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87447-E6E2-4865-B539-397D01FD0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Wireless protocols don’t always split between layers cleanly</a:t>
            </a:r>
          </a:p>
          <a:p>
            <a:pPr lvl="1"/>
            <a:r>
              <a:rPr lang="en-US" dirty="0"/>
              <a:t>Usually explain parts of physical, data link, and possibly upper layers</a:t>
            </a:r>
          </a:p>
          <a:p>
            <a:r>
              <a:rPr lang="en-US" dirty="0"/>
              <a:t>Model still helps conceptualize stack-up though</a:t>
            </a:r>
          </a:p>
          <a:p>
            <a:pPr lvl="1"/>
            <a:r>
              <a:rPr lang="en-US" dirty="0"/>
              <a:t>Layering of some type still occurs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637C7-4A50-42FD-86BD-BECD2084C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4098" name="Picture 2" descr="Bluetooth Protocol Stack - MATLAB &amp; Simulink">
            <a:extLst>
              <a:ext uri="{FF2B5EF4-FFF2-40B4-BE49-F238E27FC236}">
                <a16:creationId xmlns:a16="http://schemas.microsoft.com/office/drawing/2014/main" id="{D70D401D-B0A6-46DF-B003-2D8703EBD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595" y="3124264"/>
            <a:ext cx="5780505" cy="3113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read vs. Zigbee – what's the difference? - Embedded processing -  Technical articles - TI E2E support forums">
            <a:extLst>
              <a:ext uri="{FF2B5EF4-FFF2-40B4-BE49-F238E27FC236}">
                <a16:creationId xmlns:a16="http://schemas.microsoft.com/office/drawing/2014/main" id="{633C8894-79FB-4551-8CB7-B686D4D68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93363" y="4078517"/>
            <a:ext cx="5187031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4734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5D52E-0D39-4A74-B5AC-35194A7ED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for IoT (joke) (kind of)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91BAF-7672-4532-BAE9-F347CC6F5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2" descr="https://fthmb.tqn.com/FJRd1u3NJuT-4w3EoA3Pf7HVX9E=/768x0/filters:no_upscale()/Osi-model-jb.svg-57f7b9af3df78c690f6305e8.png">
            <a:extLst>
              <a:ext uri="{FF2B5EF4-FFF2-40B4-BE49-F238E27FC236}">
                <a16:creationId xmlns:a16="http://schemas.microsoft.com/office/drawing/2014/main" id="{2A81A805-9D45-4996-AD10-7C008089A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10424" y="1371600"/>
            <a:ext cx="415187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F7380F-DD31-45F4-9F92-7CD62AB2D4A2}"/>
              </a:ext>
            </a:extLst>
          </p:cNvPr>
          <p:cNvSpPr/>
          <p:nvPr/>
        </p:nvSpPr>
        <p:spPr>
          <a:xfrm>
            <a:off x="3987800" y="2095500"/>
            <a:ext cx="2057400" cy="2514600"/>
          </a:xfrm>
          <a:prstGeom prst="roundRect">
            <a:avLst>
              <a:gd name="adj" fmla="val 909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MQTT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191E7-6427-4D6D-BD54-EACF28F2F772}"/>
              </a:ext>
            </a:extLst>
          </p:cNvPr>
          <p:cNvSpPr txBox="1"/>
          <p:nvPr/>
        </p:nvSpPr>
        <p:spPr>
          <a:xfrm>
            <a:off x="8126997" y="4610100"/>
            <a:ext cx="299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MQTT is a publish/subscribe message broker</a:t>
            </a:r>
          </a:p>
        </p:txBody>
      </p:sp>
    </p:spTree>
    <p:extLst>
      <p:ext uri="{BB962C8B-B14F-4D97-AF65-F5344CB8AC3E}">
        <p14:creationId xmlns:p14="http://schemas.microsoft.com/office/powerpoint/2010/main" val="375284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OSI Layers</a:t>
            </a:r>
          </a:p>
          <a:p>
            <a:pPr lvl="1"/>
            <a:endParaRPr lang="en-US" dirty="0"/>
          </a:p>
          <a:p>
            <a:r>
              <a:rPr lang="en-US" b="1" dirty="0"/>
              <a:t>Internet Architecture (Upper Layers)</a:t>
            </a:r>
          </a:p>
          <a:p>
            <a:pPr lvl="1"/>
            <a:endParaRPr lang="en-US" dirty="0"/>
          </a:p>
          <a:p>
            <a:r>
              <a:rPr lang="en-US" dirty="0"/>
              <a:t>Physical Layer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Signal Strength</a:t>
            </a:r>
          </a:p>
          <a:p>
            <a:pPr lvl="1"/>
            <a:r>
              <a:rPr lang="en-US" dirty="0"/>
              <a:t>Signal Frequency and Bandwidth</a:t>
            </a:r>
          </a:p>
          <a:p>
            <a:pPr lvl="1"/>
            <a:r>
              <a:rPr lang="en-US" dirty="0"/>
              <a:t>Signal Modulation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76045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9FAF1-380E-4CB2-ABB5-19264DDE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global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B458E-CCB8-40F7-9465-06E77FD49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Most famous example of an internet (uppercase to distinguish)</a:t>
            </a:r>
          </a:p>
          <a:p>
            <a:pPr lvl="1"/>
            <a:endParaRPr lang="en-US" dirty="0"/>
          </a:p>
          <a:p>
            <a:r>
              <a:rPr lang="en-US" dirty="0"/>
              <a:t>Based on the TCP/IP protocol family</a:t>
            </a:r>
          </a:p>
          <a:p>
            <a:pPr lvl="1"/>
            <a:r>
              <a:rPr lang="en-US" b="1" dirty="0"/>
              <a:t>IP</a:t>
            </a:r>
            <a:r>
              <a:rPr lang="en-US" dirty="0"/>
              <a:t> (Internet Protocol)</a:t>
            </a:r>
          </a:p>
          <a:p>
            <a:pPr lvl="2"/>
            <a:r>
              <a:rPr lang="en-US" dirty="0"/>
              <a:t>Provides a </a:t>
            </a:r>
            <a:r>
              <a:rPr lang="en-US" i="1" dirty="0"/>
              <a:t>naming scheme </a:t>
            </a:r>
            <a:r>
              <a:rPr lang="en-US" dirty="0"/>
              <a:t>and unreliable </a:t>
            </a:r>
            <a:r>
              <a:rPr lang="en-US" i="1" dirty="0"/>
              <a:t>delivery of packets </a:t>
            </a:r>
            <a:r>
              <a:rPr lang="en-US" dirty="0"/>
              <a:t>from </a:t>
            </a:r>
            <a:r>
              <a:rPr lang="en-US" b="1" dirty="0"/>
              <a:t>host-to-host</a:t>
            </a:r>
          </a:p>
          <a:p>
            <a:pPr lvl="1"/>
            <a:r>
              <a:rPr lang="en-US" b="1" dirty="0"/>
              <a:t>UDP</a:t>
            </a:r>
            <a:r>
              <a:rPr lang="en-US" dirty="0"/>
              <a:t> (Unreliable Datagram Protocol)</a:t>
            </a:r>
          </a:p>
          <a:p>
            <a:pPr lvl="2"/>
            <a:r>
              <a:rPr lang="en-US" dirty="0"/>
              <a:t>Uses IP to provide </a:t>
            </a:r>
            <a:r>
              <a:rPr lang="en-US" i="1" dirty="0"/>
              <a:t>unreliable data delivery </a:t>
            </a:r>
            <a:r>
              <a:rPr lang="en-US" dirty="0"/>
              <a:t>from </a:t>
            </a:r>
            <a:r>
              <a:rPr lang="en-US" b="1" dirty="0"/>
              <a:t>process-to-process</a:t>
            </a:r>
          </a:p>
          <a:p>
            <a:pPr lvl="1"/>
            <a:r>
              <a:rPr lang="en-US" b="1" dirty="0"/>
              <a:t>TCP</a:t>
            </a:r>
            <a:r>
              <a:rPr lang="en-US" dirty="0"/>
              <a:t> (Transmission Control Protocol)</a:t>
            </a:r>
          </a:p>
          <a:p>
            <a:pPr lvl="2"/>
            <a:r>
              <a:rPr lang="en-US" dirty="0"/>
              <a:t>Uses IP to provide </a:t>
            </a:r>
            <a:r>
              <a:rPr lang="en-US" i="1" dirty="0"/>
              <a:t>reliable data delivery </a:t>
            </a:r>
            <a:r>
              <a:rPr lang="en-US" dirty="0"/>
              <a:t>from </a:t>
            </a:r>
            <a:r>
              <a:rPr lang="en-US" b="1" dirty="0"/>
              <a:t>process-to-process</a:t>
            </a:r>
          </a:p>
          <a:p>
            <a:pPr lvl="2"/>
            <a:endParaRPr lang="en-US" dirty="0"/>
          </a:p>
          <a:p>
            <a:r>
              <a:rPr lang="en-US" dirty="0"/>
              <a:t>Accessed via a mix of Unix file I/O and the </a:t>
            </a:r>
            <a:r>
              <a:rPr lang="en-US" b="1" dirty="0"/>
              <a:t>sockets</a:t>
            </a:r>
            <a:r>
              <a:rPr lang="en-US" dirty="0"/>
              <a:t> interface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1FFE3-7297-4499-B80B-AD4E1C23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6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5AD905A-42E2-4695-8428-9C5E646DC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Hardware and software organization of an Internet application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0987F-F441-4870-A211-44624013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33D344E5-A3E2-46F9-B0B3-1319DAEA8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401" y="20574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" name="Rectangle 25">
            <a:extLst>
              <a:ext uri="{FF2B5EF4-FFF2-40B4-BE49-F238E27FC236}">
                <a16:creationId xmlns:a16="http://schemas.microsoft.com/office/drawing/2014/main" id="{936062F1-9855-481C-ACDD-D54B804764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7301" y="2057400"/>
            <a:ext cx="1447800" cy="28194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7C28074-CF49-4BDA-A449-2DFC37C767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301" y="3124200"/>
            <a:ext cx="1284287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096ACD71-F529-4200-A6FE-113912C12B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001" y="27432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478BA878-84D7-4237-895F-9F97789B277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001" y="3733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879664EE-6218-4300-8449-F999018BB5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301" y="21336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Client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3E575ABE-B44B-47EF-87E9-F03B4A701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301" y="41148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13" name="Line 8">
            <a:extLst>
              <a:ext uri="{FF2B5EF4-FFF2-40B4-BE49-F238E27FC236}">
                <a16:creationId xmlns:a16="http://schemas.microsoft.com/office/drawing/2014/main" id="{375BA134-AB85-453B-8A22-56449101B5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5001" y="4724400"/>
            <a:ext cx="1270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4" name="AutoShape 9">
            <a:extLst>
              <a:ext uri="{FF2B5EF4-FFF2-40B4-BE49-F238E27FC236}">
                <a16:creationId xmlns:a16="http://schemas.microsoft.com/office/drawing/2014/main" id="{A0352CC4-4580-4F8E-A0F1-E1E468735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3001" y="5156200"/>
            <a:ext cx="5448300" cy="355600"/>
          </a:xfrm>
          <a:prstGeom prst="roundRect">
            <a:avLst>
              <a:gd name="adj" fmla="val 16667"/>
            </a:avLst>
          </a:prstGeom>
          <a:solidFill>
            <a:srgbClr val="F1C7C7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Global IP Internet</a:t>
            </a:r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DAC8AFE0-6E37-4C02-8916-BB5A15239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501" y="3124200"/>
            <a:ext cx="1284287" cy="6096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TCP/IP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13A84396-92D1-47FB-BE7C-FEF927B4F6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9301" y="27432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7" name="Line 12">
            <a:extLst>
              <a:ext uri="{FF2B5EF4-FFF2-40B4-BE49-F238E27FC236}">
                <a16:creationId xmlns:a16="http://schemas.microsoft.com/office/drawing/2014/main" id="{176DB15D-957D-4397-806D-6B2636F3893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9301" y="3733800"/>
            <a:ext cx="1587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E75A0A59-C83B-49D9-A9EF-18476052F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501" y="2133600"/>
            <a:ext cx="1284287" cy="6096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Server</a:t>
            </a: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45B8A8EA-48AF-4236-9FDC-E29C456BC9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3501" y="4114800"/>
            <a:ext cx="1284287" cy="6096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800" dirty="0">
                <a:latin typeface="Calibri" pitchFamily="34" charset="0"/>
              </a:rPr>
              <a:t>Network</a:t>
            </a:r>
          </a:p>
          <a:p>
            <a:pPr algn="ctr"/>
            <a:r>
              <a:rPr lang="en-US" sz="1800" dirty="0">
                <a:latin typeface="Calibri" pitchFamily="34" charset="0"/>
              </a:rPr>
              <a:t>adapter</a:t>
            </a:r>
          </a:p>
        </p:txBody>
      </p:sp>
      <p:sp>
        <p:nvSpPr>
          <p:cNvPr id="20" name="Line 15">
            <a:extLst>
              <a:ext uri="{FF2B5EF4-FFF2-40B4-BE49-F238E27FC236}">
                <a16:creationId xmlns:a16="http://schemas.microsoft.com/office/drawing/2014/main" id="{FB29F38D-C654-4340-9C43-89F39AC17B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9301" y="4724400"/>
            <a:ext cx="0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E87EC0F-382D-4813-B3CC-C99FEB0653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123" y="1699111"/>
            <a:ext cx="217508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Internet client host</a:t>
            </a:r>
          </a:p>
        </p:txBody>
      </p:sp>
      <p:sp>
        <p:nvSpPr>
          <p:cNvPr id="22" name="Text Box 17">
            <a:extLst>
              <a:ext uri="{FF2B5EF4-FFF2-40B4-BE49-F238E27FC236}">
                <a16:creationId xmlns:a16="http://schemas.microsoft.com/office/drawing/2014/main" id="{1E33EEC9-1C3E-4AF6-9B4A-B2AA3B836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882" y="1699111"/>
            <a:ext cx="2252668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000" dirty="0">
                <a:latin typeface="Calibri" pitchFamily="34" charset="0"/>
              </a:rPr>
              <a:t>Internet server host</a:t>
            </a:r>
          </a:p>
        </p:txBody>
      </p:sp>
      <p:sp>
        <p:nvSpPr>
          <p:cNvPr id="23" name="Text Box 18">
            <a:extLst>
              <a:ext uri="{FF2B5EF4-FFF2-40B4-BE49-F238E27FC236}">
                <a16:creationId xmlns:a16="http://schemas.microsoft.com/office/drawing/2014/main" id="{7A2575CD-85DA-4071-A385-A5FC1F7B69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116" y="2573710"/>
            <a:ext cx="1955472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2000" dirty="0">
                <a:latin typeface="Calibri" pitchFamily="34" charset="0"/>
              </a:rPr>
              <a:t>Sockets interface</a:t>
            </a:r>
          </a:p>
          <a:p>
            <a:pPr algn="r"/>
            <a:r>
              <a:rPr lang="en-US" sz="2000" dirty="0">
                <a:latin typeface="Calibri" pitchFamily="34" charset="0"/>
              </a:rPr>
              <a:t>(system calls)</a:t>
            </a:r>
          </a:p>
        </p:txBody>
      </p:sp>
      <p:sp>
        <p:nvSpPr>
          <p:cNvPr id="24" name="Text Box 19">
            <a:extLst>
              <a:ext uri="{FF2B5EF4-FFF2-40B4-BE49-F238E27FC236}">
                <a16:creationId xmlns:a16="http://schemas.microsoft.com/office/drawing/2014/main" id="{06DC8695-2EEB-4E8D-89F7-8B0E78C71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0921" y="3562722"/>
            <a:ext cx="2192523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r"/>
            <a:r>
              <a:rPr lang="en-US" sz="2000" dirty="0">
                <a:latin typeface="Calibri" pitchFamily="34" charset="0"/>
              </a:rPr>
              <a:t>Hardware interface</a:t>
            </a:r>
          </a:p>
          <a:p>
            <a:pPr algn="r"/>
            <a:r>
              <a:rPr lang="en-US" sz="2000" dirty="0">
                <a:latin typeface="Calibri" pitchFamily="34" charset="0"/>
              </a:rPr>
              <a:t>(interrupts)</a:t>
            </a:r>
          </a:p>
        </p:txBody>
      </p:sp>
      <p:sp>
        <p:nvSpPr>
          <p:cNvPr id="25" name="Text Box 20">
            <a:extLst>
              <a:ext uri="{FF2B5EF4-FFF2-40B4-BE49-F238E27FC236}">
                <a16:creationId xmlns:a16="http://schemas.microsoft.com/office/drawing/2014/main" id="{4C857A99-B87D-4C22-98AC-4C907D8C0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5527" y="2240449"/>
            <a:ext cx="1230914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User code</a:t>
            </a:r>
          </a:p>
        </p:txBody>
      </p:sp>
      <p:sp>
        <p:nvSpPr>
          <p:cNvPr id="26" name="Text Box 21">
            <a:extLst>
              <a:ext uri="{FF2B5EF4-FFF2-40B4-BE49-F238E27FC236}">
                <a16:creationId xmlns:a16="http://schemas.microsoft.com/office/drawing/2014/main" id="{E10A1F50-7F43-4B14-955F-053FD54B4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5527" y="3229461"/>
            <a:ext cx="1415452" cy="4001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Kernel code</a:t>
            </a:r>
          </a:p>
        </p:txBody>
      </p:sp>
      <p:sp>
        <p:nvSpPr>
          <p:cNvPr id="27" name="Text Box 22">
            <a:extLst>
              <a:ext uri="{FF2B5EF4-FFF2-40B4-BE49-F238E27FC236}">
                <a16:creationId xmlns:a16="http://schemas.microsoft.com/office/drawing/2014/main" id="{4F50E5D9-C398-4AF2-88D1-45F61DB29E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5527" y="4082436"/>
            <a:ext cx="1584088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Hardware</a:t>
            </a:r>
          </a:p>
          <a:p>
            <a:r>
              <a:rPr lang="en-US" sz="2000" dirty="0">
                <a:latin typeface="Calibri" pitchFamily="34" charset="0"/>
              </a:rPr>
              <a:t>and firmware</a:t>
            </a:r>
          </a:p>
        </p:txBody>
      </p:sp>
      <p:sp>
        <p:nvSpPr>
          <p:cNvPr id="28" name="Line 23">
            <a:extLst>
              <a:ext uri="{FF2B5EF4-FFF2-40B4-BE49-F238E27FC236}">
                <a16:creationId xmlns:a16="http://schemas.microsoft.com/office/drawing/2014/main" id="{E63E74F8-07AE-4B11-8831-9AA70D9FDC23}"/>
              </a:ext>
            </a:extLst>
          </p:cNvPr>
          <p:cNvSpPr>
            <a:spLocks noChangeShapeType="1"/>
          </p:cNvSpPr>
          <p:nvPr/>
        </p:nvSpPr>
        <p:spPr bwMode="auto">
          <a:xfrm>
            <a:off x="3402501" y="29083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29" name="Line 26">
            <a:extLst>
              <a:ext uri="{FF2B5EF4-FFF2-40B4-BE49-F238E27FC236}">
                <a16:creationId xmlns:a16="http://schemas.microsoft.com/office/drawing/2014/main" id="{1A4CE753-A98B-4D27-AB22-E4C7315B6D4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801" y="3911600"/>
            <a:ext cx="19685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016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486A-5C6F-4222-942E-F42D513D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programmer’s view of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6BD-B2BA-47EC-B64F-A2D69F009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Hosts are mapped to a set of 32-bit </a:t>
            </a:r>
            <a:r>
              <a:rPr lang="en-US" b="1" dirty="0"/>
              <a:t>IP addresses</a:t>
            </a:r>
          </a:p>
          <a:p>
            <a:pPr lvl="1"/>
            <a:r>
              <a:rPr lang="en-US" dirty="0"/>
              <a:t>129.105.7.30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The set of IP addresses is mapped to a set of identifiers called Internet </a:t>
            </a:r>
            <a:r>
              <a:rPr lang="en-US" b="1" dirty="0"/>
              <a:t>domain names</a:t>
            </a:r>
          </a:p>
          <a:p>
            <a:pPr lvl="1"/>
            <a:r>
              <a:rPr lang="en-US" dirty="0"/>
              <a:t>129.105.7.30 is mapped to moore.wot.eecs.northwestern.edu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A process on one Internet host can communicate with a process on another Internet host over a </a:t>
            </a:r>
            <a:r>
              <a:rPr lang="en-US" b="1" dirty="0"/>
              <a:t>connection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7BF93-E74F-49E6-9744-BB913BCB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40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2ADAE-2513-4BBB-8AF6-90869112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1E105-DE3C-4544-924F-7933FC029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me know if you don’t have access to something</a:t>
            </a:r>
          </a:p>
          <a:p>
            <a:endParaRPr lang="en-US" dirty="0"/>
          </a:p>
          <a:p>
            <a:r>
              <a:rPr lang="en-US" dirty="0"/>
              <a:t>Wireless lab comes out either late tonight or early tomorrow</a:t>
            </a:r>
          </a:p>
          <a:p>
            <a:pPr lvl="1"/>
            <a:r>
              <a:rPr lang="en-US" dirty="0"/>
              <a:t>Individual: using </a:t>
            </a:r>
            <a:r>
              <a:rPr lang="en-US" dirty="0" err="1"/>
              <a:t>wireshark</a:t>
            </a:r>
            <a:r>
              <a:rPr lang="en-US" dirty="0"/>
              <a:t> and sniffing packets</a:t>
            </a:r>
          </a:p>
          <a:p>
            <a:pPr lvl="1"/>
            <a:endParaRPr lang="en-US" dirty="0"/>
          </a:p>
          <a:p>
            <a:r>
              <a:rPr lang="en-US" dirty="0"/>
              <a:t>Group survey is out (posted on Piazza)</a:t>
            </a:r>
          </a:p>
          <a:p>
            <a:pPr lvl="1"/>
            <a:r>
              <a:rPr lang="en-US" dirty="0"/>
              <a:t>Everyone will be working in groups of three</a:t>
            </a:r>
          </a:p>
          <a:p>
            <a:pPr lvl="1"/>
            <a:r>
              <a:rPr lang="en-US" dirty="0"/>
              <a:t>If you’re missing a group member, I can pair you</a:t>
            </a:r>
          </a:p>
          <a:p>
            <a:pPr lvl="1"/>
            <a:r>
              <a:rPr lang="en-US" dirty="0"/>
              <a:t>If you have a full group, still fill it out so I know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B1463E-E199-4F0C-A0D2-0F9518F43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4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3E3DB-86C2-4A5F-ADB6-F0E022AFC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IP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E8BFB-DA39-495E-AE6E-681374FBB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54206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32-bit IP addresses are stored in an </a:t>
            </a:r>
            <a:r>
              <a:rPr lang="en-US" b="1" dirty="0"/>
              <a:t>IP address struct</a:t>
            </a:r>
          </a:p>
          <a:p>
            <a:pPr lvl="1"/>
            <a:r>
              <a:rPr lang="en-US" dirty="0"/>
              <a:t>IP addresses are always stored in memory in </a:t>
            </a:r>
            <a:r>
              <a:rPr lang="en-US" i="1" dirty="0"/>
              <a:t>network byte order  </a:t>
            </a:r>
            <a:r>
              <a:rPr lang="en-US" dirty="0"/>
              <a:t>(big-endian)</a:t>
            </a:r>
          </a:p>
          <a:p>
            <a:pPr lvl="2"/>
            <a:r>
              <a:rPr lang="en-US" dirty="0"/>
              <a:t>Remember: most computers use little-endian😭</a:t>
            </a:r>
          </a:p>
          <a:p>
            <a:pPr lvl="1"/>
            <a:r>
              <a:rPr lang="en-US" dirty="0"/>
              <a:t>True in general for any integer transferred in a packet header from</a:t>
            </a:r>
            <a:br>
              <a:rPr lang="en-US" dirty="0"/>
            </a:br>
            <a:r>
              <a:rPr lang="en-US" dirty="0"/>
              <a:t>one machine to another</a:t>
            </a:r>
          </a:p>
          <a:p>
            <a:pPr lvl="2"/>
            <a:r>
              <a:rPr lang="en-US" dirty="0"/>
              <a:t>E.g., the port number used to identify an Internet connection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By convention, each byte in a 32-bit IP address is represented by its decimal value and separated by a period</a:t>
            </a:r>
          </a:p>
          <a:p>
            <a:pPr lvl="2"/>
            <a:r>
              <a:rPr lang="en-US" dirty="0"/>
              <a:t>IP address: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b="1" dirty="0">
                <a:latin typeface="Courier New" pitchFamily="49" charset="0"/>
              </a:rPr>
              <a:t>0x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81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69</a:t>
            </a:r>
            <a:r>
              <a:rPr lang="en-US" b="1" dirty="0">
                <a:solidFill>
                  <a:srgbClr val="D09E00"/>
                </a:solidFill>
                <a:latin typeface="Courier New" pitchFamily="49" charset="0"/>
              </a:rPr>
              <a:t>07</a:t>
            </a:r>
            <a:r>
              <a:rPr lang="en-US" b="1" dirty="0">
                <a:solidFill>
                  <a:schemeClr val="accent6"/>
                </a:solidFill>
                <a:latin typeface="Courier New" pitchFamily="49" charset="0"/>
              </a:rPr>
              <a:t>1E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129</a:t>
            </a:r>
            <a:r>
              <a:rPr lang="en-US" b="1" dirty="0">
                <a:latin typeface="Courier New" pitchFamily="49" charset="0"/>
              </a:rPr>
              <a:t>.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</a:rPr>
              <a:t>105</a:t>
            </a:r>
            <a:r>
              <a:rPr lang="en-US" b="1" dirty="0">
                <a:latin typeface="Courier New" pitchFamily="49" charset="0"/>
              </a:rPr>
              <a:t>.</a:t>
            </a:r>
            <a:r>
              <a:rPr lang="en-US" b="1" dirty="0">
                <a:solidFill>
                  <a:srgbClr val="D09E00"/>
                </a:solidFill>
                <a:latin typeface="Courier New" pitchFamily="49" charset="0"/>
              </a:rPr>
              <a:t>7</a:t>
            </a:r>
            <a:r>
              <a:rPr lang="en-US" b="1" dirty="0">
                <a:latin typeface="Courier New" pitchFamily="49" charset="0"/>
              </a:rPr>
              <a:t>.</a:t>
            </a:r>
            <a:r>
              <a:rPr lang="en-US" b="1" dirty="0">
                <a:solidFill>
                  <a:srgbClr val="2D2DB9"/>
                </a:solidFill>
                <a:latin typeface="Courier New" pitchFamily="49" charset="0"/>
              </a:rPr>
              <a:t>30</a:t>
            </a:r>
            <a:endParaRPr lang="en-US" b="1" dirty="0">
              <a:solidFill>
                <a:srgbClr val="D09E00"/>
              </a:solidFill>
            </a:endParaRP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C5ABDF-14BD-42D3-9A20-D8D04A31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02DB11-739D-4291-BFAB-4F299D2A5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2924" y="3429000"/>
            <a:ext cx="7449375" cy="107721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Internet address structure */</a:t>
            </a:r>
          </a:p>
          <a:p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uint32_t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s_addr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urier New" pitchFamily="49" charset="0"/>
                <a:cs typeface="Courier New" pitchFamily="49" charset="0"/>
              </a:rPr>
              <a:t>/* network byte order (big-endian) */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759371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8DDF-ADD4-4636-BE98-DE102D291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Internet domain names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26EB0-A5C2-402E-9E62-18466EC08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1D0869D0-2280-4C84-96FB-3005C2C0CA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8344" y="1896720"/>
            <a:ext cx="713638" cy="4616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400" dirty="0" err="1"/>
              <a:t>.net</a:t>
            </a:r>
            <a:endParaRPr lang="en-US" sz="2400" dirty="0"/>
          </a:p>
        </p:txBody>
      </p:sp>
      <p:sp>
        <p:nvSpPr>
          <p:cNvPr id="6" name="Line 4">
            <a:extLst>
              <a:ext uri="{FF2B5EF4-FFF2-40B4-BE49-F238E27FC236}">
                <a16:creationId xmlns:a16="http://schemas.microsoft.com/office/drawing/2014/main" id="{096E53D0-9742-4085-88A1-BFFF290485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05945" y="1335360"/>
            <a:ext cx="1476375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400" dirty="0"/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59E5C60-1C1F-4E93-8921-AC3AA41EE5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7018" y="1896720"/>
            <a:ext cx="780964" cy="4616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400" dirty="0"/>
              <a:t>.</a:t>
            </a:r>
            <a:r>
              <a:rPr lang="en-US" sz="2400" dirty="0" err="1"/>
              <a:t>edu</a:t>
            </a:r>
            <a:endParaRPr lang="en-US" sz="2400" dirty="0"/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837320A3-BF14-4B42-AF62-A5F801BE4D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0616" y="1896720"/>
            <a:ext cx="766344" cy="4616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400" dirty="0"/>
              <a:t>.</a:t>
            </a:r>
            <a:r>
              <a:rPr lang="en-US" sz="2400" dirty="0" err="1"/>
              <a:t>gov</a:t>
            </a:r>
            <a:endParaRPr lang="en-US" sz="2400" dirty="0"/>
          </a:p>
        </p:txBody>
      </p:sp>
      <p:sp>
        <p:nvSpPr>
          <p:cNvPr id="9" name="Text Box 7">
            <a:extLst>
              <a:ext uri="{FF2B5EF4-FFF2-40B4-BE49-F238E27FC236}">
                <a16:creationId xmlns:a16="http://schemas.microsoft.com/office/drawing/2014/main" id="{0BE88DCF-CBEF-40D6-8278-2C11A8F4B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0186" y="1896720"/>
            <a:ext cx="845084" cy="4616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400" dirty="0"/>
              <a:t>.com</a:t>
            </a: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D60ECBB5-4B5F-415F-A247-47BEFAE3B2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71157" y="1335360"/>
            <a:ext cx="411163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400" dirty="0"/>
          </a:p>
        </p:txBody>
      </p:sp>
      <p:sp>
        <p:nvSpPr>
          <p:cNvPr id="11" name="Line 9">
            <a:extLst>
              <a:ext uri="{FF2B5EF4-FFF2-40B4-BE49-F238E27FC236}">
                <a16:creationId xmlns:a16="http://schemas.microsoft.com/office/drawing/2014/main" id="{86F58C5C-1BB0-4189-B7B3-1706E1E684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682320" y="1335360"/>
            <a:ext cx="425450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400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47A0FFEB-01A0-461B-92B4-FC88081FCA6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82320" y="1335360"/>
            <a:ext cx="1363662" cy="6048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400" dirty="0"/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370F3B35-564D-48CC-BAC3-B30B69633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8336" y="2820052"/>
            <a:ext cx="1981741" cy="4616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400" dirty="0"/>
              <a:t>northwestern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05D60E42-B974-4F98-A829-8D8EE1B1F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328" y="2820052"/>
            <a:ext cx="1326498" cy="4616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400" dirty="0" err="1"/>
              <a:t>berkeley</a:t>
            </a:r>
            <a:endParaRPr lang="en-US" sz="2400" dirty="0"/>
          </a:p>
        </p:txBody>
      </p:sp>
      <p:sp>
        <p:nvSpPr>
          <p:cNvPr id="15" name="Text Box 13">
            <a:extLst>
              <a:ext uri="{FF2B5EF4-FFF2-40B4-BE49-F238E27FC236}">
                <a16:creationId xmlns:a16="http://schemas.microsoft.com/office/drawing/2014/main" id="{689CB363-1CFB-42CA-8FB1-9B9EB25C4C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9383" y="2820052"/>
            <a:ext cx="616432" cy="4616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400" dirty="0" err="1"/>
              <a:t>mit</a:t>
            </a:r>
            <a:endParaRPr lang="en-US" sz="2400" dirty="0"/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69B8C5CD-EA26-462B-B4DA-D9CB2C1DBE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4957" y="2264048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400" dirty="0"/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CE231FB3-0626-4630-8342-9B311A049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3064" y="3754095"/>
            <a:ext cx="788977" cy="4616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400" dirty="0" err="1"/>
              <a:t>eecs</a:t>
            </a:r>
            <a:endParaRPr lang="en-US" sz="2400" dirty="0"/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A16339EE-4781-48F7-9BDA-AE55979A8D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1459" y="3754095"/>
            <a:ext cx="1629658" cy="4616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400" dirty="0" err="1"/>
              <a:t>mccormick</a:t>
            </a:r>
            <a:endParaRPr lang="en-US" sz="2400" dirty="0"/>
          </a:p>
        </p:txBody>
      </p:sp>
      <p:sp>
        <p:nvSpPr>
          <p:cNvPr id="19" name="Line 17">
            <a:extLst>
              <a:ext uri="{FF2B5EF4-FFF2-40B4-BE49-F238E27FC236}">
                <a16:creationId xmlns:a16="http://schemas.microsoft.com/office/drawing/2014/main" id="{3B3C23C3-CCE2-4D70-A2BD-FD44391D99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4957" y="3192735"/>
            <a:ext cx="668338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400" dirty="0"/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E5A8770E-9553-4C76-B16E-14F75BD91F2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1562" y="4251902"/>
            <a:ext cx="12700" cy="55073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1577" tIns="45789" rIns="91577" bIns="45789" anchor="ctr">
            <a:spAutoFit/>
          </a:bodyPr>
          <a:lstStyle/>
          <a:p>
            <a:endParaRPr lang="en-US" sz="2400" dirty="0"/>
          </a:p>
        </p:txBody>
      </p:sp>
      <p:sp>
        <p:nvSpPr>
          <p:cNvPr id="21" name="Text Box 19">
            <a:extLst>
              <a:ext uri="{FF2B5EF4-FFF2-40B4-BE49-F238E27FC236}">
                <a16:creationId xmlns:a16="http://schemas.microsoft.com/office/drawing/2014/main" id="{079A7FCF-D202-44AF-930B-3BC35EB42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607" y="5588144"/>
            <a:ext cx="1513536" cy="738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400" dirty="0" err="1"/>
              <a:t>moore</a:t>
            </a:r>
            <a:endParaRPr lang="en-US" sz="2400" dirty="0"/>
          </a:p>
          <a:p>
            <a:pPr algn="ctr" defTabSz="912813"/>
            <a:r>
              <a:rPr lang="en-US" b="0" dirty="0"/>
              <a:t>129.105.7.30</a:t>
            </a: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6D2A3BDA-240C-4903-882B-C48E33FE771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520109" y="2237059"/>
            <a:ext cx="1678023" cy="62975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1577" tIns="45789" rIns="91577" bIns="45789" anchor="ctr">
            <a:spAutoFit/>
          </a:bodyPr>
          <a:lstStyle/>
          <a:p>
            <a:endParaRPr lang="en-US" sz="2400" dirty="0"/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7ACB6B77-EFC9-4503-8CF5-47ACEF99B24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98132" y="2237060"/>
            <a:ext cx="1067610" cy="68267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1577" tIns="45789" rIns="91577" bIns="45789" anchor="ctr">
            <a:spAutoFit/>
          </a:bodyPr>
          <a:lstStyle/>
          <a:p>
            <a:endParaRPr lang="en-US" sz="2400" dirty="0"/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5E86DAE4-120B-4724-92E3-CD8B545B5AA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04395" y="3192735"/>
            <a:ext cx="690562" cy="5921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400" dirty="0"/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A9B89AE1-304D-4126-8398-C576D29E5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814" y="4679252"/>
            <a:ext cx="687388" cy="4616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1430" tIns="45716" rIns="91430" bIns="45716" anchor="ctr">
            <a:spAutoFit/>
          </a:bodyPr>
          <a:lstStyle/>
          <a:p>
            <a:pPr algn="ctr" defTabSz="912813"/>
            <a:r>
              <a:rPr lang="en-US" sz="2400" dirty="0"/>
              <a:t>wot</a:t>
            </a: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C0935A8B-81AE-4062-8A95-311EFA81CA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8894" y="5140908"/>
            <a:ext cx="752667" cy="50134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1577" tIns="45789" rIns="91577" bIns="45789" anchor="ctr">
            <a:spAutoFit/>
          </a:bodyPr>
          <a:lstStyle/>
          <a:p>
            <a:endParaRPr lang="en-US" sz="2400" dirty="0"/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5F851E45-3288-4531-A092-055C339B5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7531" y="946638"/>
            <a:ext cx="2092348" cy="4616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400" dirty="0"/>
              <a:t>unnamed root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AD75B7B6-121C-448F-859F-3A4B829E7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6738" y="4765193"/>
            <a:ext cx="1662614" cy="738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400" dirty="0"/>
              <a:t>www</a:t>
            </a:r>
          </a:p>
          <a:p>
            <a:pPr algn="ctr" defTabSz="912813"/>
            <a:r>
              <a:rPr lang="en-US" dirty="0"/>
              <a:t>129.105.1.129</a:t>
            </a:r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371D2DA1-AD7B-492F-B906-0FD9A5341AC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04395" y="5140908"/>
            <a:ext cx="725487" cy="52673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1577" tIns="45789" rIns="91577" bIns="45789" anchor="ctr">
            <a:spAutoFit/>
          </a:bodyPr>
          <a:lstStyle/>
          <a:p>
            <a:endParaRPr lang="en-US" sz="2400" dirty="0"/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755908F5-9D97-49AA-92DD-C422FDEDD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313" y="5600844"/>
            <a:ext cx="1513536" cy="738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400" dirty="0" err="1"/>
              <a:t>hanlon</a:t>
            </a:r>
            <a:endParaRPr lang="en-US" sz="2400" dirty="0"/>
          </a:p>
          <a:p>
            <a:pPr algn="ctr" defTabSz="912813"/>
            <a:r>
              <a:rPr lang="en-US" b="0" dirty="0"/>
              <a:t>129.105.7.27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21A884AF-716C-46B1-9FE6-A58A7EB64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6986" y="2820052"/>
            <a:ext cx="1239551" cy="4616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400" dirty="0" err="1"/>
              <a:t>amazon</a:t>
            </a:r>
            <a:endParaRPr lang="en-US" sz="2400" dirty="0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EB8CDACF-4CF1-4D35-84B0-EE3A8AEE81C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8857" y="2238648"/>
            <a:ext cx="406400" cy="630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lIns="91577" tIns="45789" rIns="91577" bIns="45789" anchor="ctr">
            <a:spAutoFit/>
          </a:bodyPr>
          <a:lstStyle/>
          <a:p>
            <a:endParaRPr lang="en-US" sz="2400" dirty="0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7C34D56E-4A48-4409-9C43-B8480E171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8757" y="3229248"/>
            <a:ext cx="0" cy="592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577" tIns="45789" rIns="91577" bIns="45789" anchor="ctr">
            <a:spAutoFit/>
          </a:bodyPr>
          <a:lstStyle/>
          <a:p>
            <a:endParaRPr lang="en-US" sz="2400" dirty="0"/>
          </a:p>
        </p:txBody>
      </p:sp>
      <p:sp>
        <p:nvSpPr>
          <p:cNvPr id="35" name="Text Box 33">
            <a:extLst>
              <a:ext uri="{FF2B5EF4-FFF2-40B4-BE49-F238E27FC236}">
                <a16:creationId xmlns:a16="http://schemas.microsoft.com/office/drawing/2014/main" id="{FE2F1F09-7D4E-4ED3-83EB-5CAFCC92E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4828" y="3752095"/>
            <a:ext cx="1533734" cy="7386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2400" dirty="0"/>
              <a:t>www</a:t>
            </a:r>
          </a:p>
          <a:p>
            <a:pPr algn="ctr" defTabSz="912813"/>
            <a:r>
              <a:rPr lang="en-US" b="0" dirty="0"/>
              <a:t>54.230.48.28</a:t>
            </a:r>
          </a:p>
        </p:txBody>
      </p:sp>
      <p:sp>
        <p:nvSpPr>
          <p:cNvPr id="36" name="Text Box 34">
            <a:extLst>
              <a:ext uri="{FF2B5EF4-FFF2-40B4-BE49-F238E27FC236}">
                <a16:creationId xmlns:a16="http://schemas.microsoft.com/office/drawing/2014/main" id="{B59C3D8C-57EE-4ADD-911A-154730644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6732" y="1927493"/>
            <a:ext cx="3349540" cy="40011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dirty="0"/>
              <a:t>Top-level domain names</a:t>
            </a:r>
          </a:p>
        </p:txBody>
      </p:sp>
      <p:sp>
        <p:nvSpPr>
          <p:cNvPr id="37" name="Text Box 35">
            <a:extLst>
              <a:ext uri="{FF2B5EF4-FFF2-40B4-BE49-F238E27FC236}">
                <a16:creationId xmlns:a16="http://schemas.microsoft.com/office/drawing/2014/main" id="{74D92217-F7F7-4717-A1AC-49450385D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959" y="2856837"/>
            <a:ext cx="3344313" cy="400110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sz="2000" dirty="0"/>
              <a:t>Second-level domain names</a:t>
            </a:r>
          </a:p>
        </p:txBody>
      </p:sp>
      <p:sp>
        <p:nvSpPr>
          <p:cNvPr id="38" name="Text Box 36">
            <a:extLst>
              <a:ext uri="{FF2B5EF4-FFF2-40B4-BE49-F238E27FC236}">
                <a16:creationId xmlns:a16="http://schemas.microsoft.com/office/drawing/2014/main" id="{1EFDBE80-510A-43F7-8BC5-4668F956C7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1959" y="3861809"/>
            <a:ext cx="3344313" cy="707886"/>
          </a:xfrm>
          <a:prstGeom prst="rect">
            <a:avLst/>
          </a:prstGeom>
          <a:noFill/>
          <a:ln w="12700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r>
              <a:rPr lang="en-US" sz="2000" dirty="0"/>
              <a:t>Third-level domain names</a:t>
            </a:r>
          </a:p>
          <a:p>
            <a:r>
              <a:rPr lang="en-US" sz="2000" dirty="0"/>
              <a:t>and onwards…</a:t>
            </a:r>
          </a:p>
        </p:txBody>
      </p:sp>
      <p:sp>
        <p:nvSpPr>
          <p:cNvPr id="39" name="Line 18">
            <a:extLst>
              <a:ext uri="{FF2B5EF4-FFF2-40B4-BE49-F238E27FC236}">
                <a16:creationId xmlns:a16="http://schemas.microsoft.com/office/drawing/2014/main" id="{E65C92E0-E665-4FD2-81EC-367672D9A930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9392" y="4257554"/>
            <a:ext cx="12700" cy="55073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 lIns="91577" tIns="45789" rIns="91577" bIns="45789" anchor="ctr">
            <a:spAutoFit/>
          </a:bodyPr>
          <a:lstStyle/>
          <a:p>
            <a:endParaRPr lang="en-US" sz="24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03134C7-7270-4408-8255-BD0F6ED3B66D}"/>
              </a:ext>
            </a:extLst>
          </p:cNvPr>
          <p:cNvSpPr txBox="1"/>
          <p:nvPr/>
        </p:nvSpPr>
        <p:spPr>
          <a:xfrm>
            <a:off x="6096000" y="5140908"/>
            <a:ext cx="473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Northwestern owns 129.105.x.x</a:t>
            </a:r>
          </a:p>
        </p:txBody>
      </p:sp>
    </p:spTree>
    <p:extLst>
      <p:ext uri="{BB962C8B-B14F-4D97-AF65-F5344CB8AC3E}">
        <p14:creationId xmlns:p14="http://schemas.microsoft.com/office/powerpoint/2010/main" val="3366591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C4826-D7F2-4AE7-88E6-B04FF0EB1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Naming System (DNS)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1BB07-629F-4B8D-8D79-944917325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8925" indent="-288925" defTabSz="895350"/>
            <a:r>
              <a:rPr lang="en-US" dirty="0"/>
              <a:t>The Internet maintains a mapping between IP addresses and domain names in a huge worldwide distributed database</a:t>
            </a:r>
            <a:br>
              <a:rPr lang="en-US" dirty="0"/>
            </a:br>
            <a:r>
              <a:rPr lang="en-US" dirty="0"/>
              <a:t>called </a:t>
            </a:r>
            <a:r>
              <a:rPr lang="en-US" b="1" dirty="0"/>
              <a:t>DNS</a:t>
            </a:r>
          </a:p>
          <a:p>
            <a:pPr marL="560388" lvl="1" indent="-222250" defTabSz="895350"/>
            <a:endParaRPr lang="en-US" dirty="0"/>
          </a:p>
          <a:p>
            <a:pPr marL="160338" indent="-222250" defTabSz="895350"/>
            <a:r>
              <a:rPr lang="en-US" dirty="0"/>
              <a:t>Conceptually, programmers can view the DNS database as a collection of millions of </a:t>
            </a:r>
            <a:r>
              <a:rPr lang="en-US" b="1" dirty="0"/>
              <a:t>host entries</a:t>
            </a:r>
          </a:p>
          <a:p>
            <a:pPr marL="560388" lvl="1" indent="-222250" defTabSz="895350"/>
            <a:r>
              <a:rPr lang="en-US" dirty="0"/>
              <a:t>Each host entry defines the mapping between a set of domain names</a:t>
            </a:r>
            <a:br>
              <a:rPr lang="en-US" dirty="0"/>
            </a:br>
            <a:r>
              <a:rPr lang="en-US" dirty="0"/>
              <a:t>and IP addresses</a:t>
            </a:r>
          </a:p>
          <a:p>
            <a:pPr marL="560388" lvl="1" indent="-222250" defTabSz="895350"/>
            <a:endParaRPr lang="en-US" dirty="0"/>
          </a:p>
          <a:p>
            <a:pPr marL="103188" indent="-222250" defTabSz="895350"/>
            <a:r>
              <a:rPr lang="en-US" dirty="0"/>
              <a:t>A special name: </a:t>
            </a:r>
            <a:r>
              <a:rPr lang="en-US" b="1" dirty="0"/>
              <a:t>localhost</a:t>
            </a:r>
            <a:endParaRPr lang="en-US" b="1" i="1" dirty="0"/>
          </a:p>
          <a:p>
            <a:pPr marL="560388" lvl="1" indent="-222250" defTabSz="895350"/>
            <a:r>
              <a:rPr lang="en-US" dirty="0"/>
              <a:t>Refers back to the computer being used (IP address 127.0.0.1)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8B9C7-E545-4566-9E00-D9508F9F7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07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2F4F9-7759-4589-BF65-2CB3B57D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Internet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8EC60-B340-48E0-89F5-C0EFFDE63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3086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</a:pPr>
            <a:r>
              <a:rPr lang="en-US" dirty="0"/>
              <a:t>A socket is an endpoint of a connection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Socket address is an </a:t>
            </a:r>
            <a:r>
              <a:rPr lang="en-US" b="1" dirty="0" err="1">
                <a:latin typeface="Courier New" pitchFamily="49" charset="0"/>
              </a:rPr>
              <a:t>IPaddress:port</a:t>
            </a:r>
            <a:r>
              <a:rPr lang="en-US" dirty="0"/>
              <a:t> pair</a:t>
            </a:r>
          </a:p>
          <a:p>
            <a:pPr lvl="2"/>
            <a:r>
              <a:rPr lang="en-US" dirty="0"/>
              <a:t>IP address identifies the computer</a:t>
            </a:r>
          </a:p>
          <a:p>
            <a:pPr lvl="2"/>
            <a:r>
              <a:rPr lang="en-US" dirty="0"/>
              <a:t>Port identifies the process on the computer</a:t>
            </a:r>
          </a:p>
          <a:p>
            <a:pPr lvl="2"/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Clients and servers communicate by sending streams of bytes over </a:t>
            </a:r>
            <a:r>
              <a:rPr lang="en-US" b="1" dirty="0"/>
              <a:t>connections</a:t>
            </a:r>
            <a:r>
              <a:rPr lang="en-US" dirty="0"/>
              <a:t>. Most connections are: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Point-to-point: connects a pair of processes.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Full-duplex: data can flow in both directions at the same time,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[TCP adds] Reliable: stream of bytes sent by the source is eventually received by the destination in the same order it was sent. 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43601-1B04-49A1-A182-BD4E6676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429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DB7A-3F32-4CE2-B269-8A703771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Ports are used to identify services to the kernel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54155-8EC9-408F-A57A-908295ADE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C825F2-DD5C-4134-8009-826C72F87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831446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A13619A-56E8-45BF-AC52-B505071DD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40970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5748025F-A519-4349-BF8F-24979F362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748330"/>
            <a:ext cx="129540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38C6D8A5-DCB2-40E4-95F3-EA364FEF28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4337050"/>
            <a:ext cx="3505200" cy="19812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 dirty="0">
              <a:latin typeface="Calibri" pitchFamily="34" charset="0"/>
            </a:endParaRPr>
          </a:p>
        </p:txBody>
      </p:sp>
      <p:sp>
        <p:nvSpPr>
          <p:cNvPr id="9" name="Oval 4">
            <a:extLst>
              <a:ext uri="{FF2B5EF4-FFF2-40B4-BE49-F238E27FC236}">
                <a16:creationId xmlns:a16="http://schemas.microsoft.com/office/drawing/2014/main" id="{5587BDF9-A452-4883-9B60-BDC71F1E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113" y="152876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10" name="Text Box 6">
            <a:extLst>
              <a:ext uri="{FF2B5EF4-FFF2-40B4-BE49-F238E27FC236}">
                <a16:creationId xmlns:a16="http://schemas.microsoft.com/office/drawing/2014/main" id="{8710E5F4-5F7D-4BC5-BDB1-4FA013EDE3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6857" y="1529762"/>
            <a:ext cx="1092543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Client host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2C494D49-3DB9-4CF7-ADE7-B504DCAB7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4123" y="1108952"/>
            <a:ext cx="240238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>
                <a:latin typeface="Calibri" pitchFamily="34" charset="0"/>
              </a:rPr>
              <a:t>Server host 128.2.194.242</a:t>
            </a: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DB8F9159-6A63-4764-9792-0E8E05E3B4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240030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3" name="Oval 11">
            <a:extLst>
              <a:ext uri="{FF2B5EF4-FFF2-40B4-BE49-F238E27FC236}">
                <a16:creationId xmlns:a16="http://schemas.microsoft.com/office/drawing/2014/main" id="{AF997DE2-7FD5-4D49-96BA-65B7A6DEA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47650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D3218ABF-606C-4F8D-AAE3-5B42C34C84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9300" y="1574800"/>
            <a:ext cx="2654300" cy="8255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128.2.194.242:80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Web server)</a:t>
            </a:r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ECBD529E-5EEE-4793-89B6-DFB684F865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209550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5975FB-83A4-45A7-B63A-E23B87B8F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58113" y="4456113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Web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80)</a:t>
            </a:r>
          </a:p>
        </p:txBody>
      </p:sp>
      <p:sp>
        <p:nvSpPr>
          <p:cNvPr id="17" name="Line 18">
            <a:extLst>
              <a:ext uri="{FF2B5EF4-FFF2-40B4-BE49-F238E27FC236}">
                <a16:creationId xmlns:a16="http://schemas.microsoft.com/office/drawing/2014/main" id="{D4656333-A337-4407-919E-DD5704339B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5327650"/>
            <a:ext cx="3429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" name="Oval 20">
            <a:extLst>
              <a:ext uri="{FF2B5EF4-FFF2-40B4-BE49-F238E27FC236}">
                <a16:creationId xmlns:a16="http://schemas.microsoft.com/office/drawing/2014/main" id="{C752DE40-30D3-462B-80FC-6FC217A44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5403850"/>
            <a:ext cx="1746250" cy="796925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Echo server</a:t>
            </a:r>
          </a:p>
          <a:p>
            <a:pPr algn="ctr" defTabSz="912813"/>
            <a:r>
              <a:rPr lang="en-US" sz="1600" dirty="0">
                <a:latin typeface="Calibri" pitchFamily="34" charset="0"/>
              </a:rPr>
              <a:t>(port 7)</a:t>
            </a:r>
          </a:p>
        </p:txBody>
      </p:sp>
      <p:sp>
        <p:nvSpPr>
          <p:cNvPr id="19" name="Text Box 21">
            <a:extLst>
              <a:ext uri="{FF2B5EF4-FFF2-40B4-BE49-F238E27FC236}">
                <a16:creationId xmlns:a16="http://schemas.microsoft.com/office/drawing/2014/main" id="{752440BC-9E2B-4D43-A2D7-0A1601952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25" y="4521200"/>
            <a:ext cx="1992725" cy="83099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dirty="0">
                <a:latin typeface="Calibri" pitchFamily="34" charset="0"/>
              </a:rPr>
              <a:t>Service request for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128.2.194.242:7</a:t>
            </a:r>
          </a:p>
          <a:p>
            <a:pPr algn="ctr"/>
            <a:r>
              <a:rPr lang="en-US" sz="1600" dirty="0">
                <a:latin typeface="Calibri" pitchFamily="34" charset="0"/>
              </a:rPr>
              <a:t>(i.e., the echo server)</a:t>
            </a: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19B19E12-94F2-4EF0-8286-DD9DB5CF03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5403850"/>
            <a:ext cx="4572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1" name="Oval 10">
            <a:extLst>
              <a:ext uri="{FF2B5EF4-FFF2-40B4-BE49-F238E27FC236}">
                <a16:creationId xmlns:a16="http://schemas.microsoft.com/office/drawing/2014/main" id="{3A81D5FB-1D42-443D-A685-11EC4A582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17170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F677BEAF-C0DC-4993-A8CE-9F38120CD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099050"/>
            <a:ext cx="1066800" cy="457200"/>
          </a:xfrm>
          <a:prstGeom prst="ellipse">
            <a:avLst/>
          </a:prstGeom>
          <a:solidFill>
            <a:srgbClr val="F1C7C7"/>
          </a:solidFill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1600" dirty="0">
                <a:latin typeface="Calibri" pitchFamily="34" charset="0"/>
              </a:rPr>
              <a:t>Kernel</a:t>
            </a:r>
          </a:p>
        </p:txBody>
      </p:sp>
      <p:sp>
        <p:nvSpPr>
          <p:cNvPr id="23" name="Oval 3">
            <a:extLst>
              <a:ext uri="{FF2B5EF4-FFF2-40B4-BE49-F238E27FC236}">
                <a16:creationId xmlns:a16="http://schemas.microsoft.com/office/drawing/2014/main" id="{70B042A0-738D-40DD-807B-FE7857EA8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842" y="2156884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  <p:sp>
        <p:nvSpPr>
          <p:cNvPr id="24" name="Oval 14">
            <a:extLst>
              <a:ext uri="{FF2B5EF4-FFF2-40B4-BE49-F238E27FC236}">
                <a16:creationId xmlns:a16="http://schemas.microsoft.com/office/drawing/2014/main" id="{633554C8-839F-42F1-87E0-3F1B8E550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2842" y="5086938"/>
            <a:ext cx="948958" cy="476060"/>
          </a:xfrm>
          <a:prstGeom prst="ellipse">
            <a:avLst/>
          </a:prstGeom>
          <a:solidFill>
            <a:srgbClr val="D5F1CF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>
            <a:spAutoFit/>
          </a:bodyPr>
          <a:lstStyle/>
          <a:p>
            <a:pPr algn="ctr" defTabSz="912813"/>
            <a:r>
              <a:rPr lang="en-US" sz="1600" dirty="0">
                <a:latin typeface="Calibri" pitchFamily="34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39570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3F58F-99AD-3247-9A90-2DDEA4A2E7C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dirty="0"/>
              <a:t>How does the Internet handle routing packets?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465FC9-78B7-4B48-BECD-30FAD3EA646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dirty="0"/>
              <a:t>IP </a:t>
            </a:r>
            <a:r>
              <a:rPr lang="fi-FI" dirty="0" err="1"/>
              <a:t>layer</a:t>
            </a:r>
            <a:endParaRPr lang="fi-FI" dirty="0"/>
          </a:p>
          <a:p>
            <a:pPr lvl="1"/>
            <a:r>
              <a:rPr lang="fi-FI" dirty="0"/>
              <a:t>Describes application connection</a:t>
            </a:r>
          </a:p>
          <a:p>
            <a:pPr lvl="2"/>
            <a:r>
              <a:rPr lang="fi-FI" dirty="0"/>
              <a:t>Packets from my computer &lt;---&gt; Google</a:t>
            </a:r>
            <a:br>
              <a:rPr lang="fi-FI" dirty="0"/>
            </a:br>
            <a:endParaRPr lang="fi-FI" dirty="0"/>
          </a:p>
          <a:p>
            <a:pPr lvl="0"/>
            <a:r>
              <a:rPr lang="fi-FI" dirty="0" err="1"/>
              <a:t>Link</a:t>
            </a:r>
            <a:r>
              <a:rPr lang="fi-FI" dirty="0"/>
              <a:t> </a:t>
            </a:r>
            <a:r>
              <a:rPr lang="fi-FI" dirty="0" err="1"/>
              <a:t>layer</a:t>
            </a:r>
            <a:r>
              <a:rPr lang="fi-FI" dirty="0"/>
              <a:t> (</a:t>
            </a:r>
            <a:r>
              <a:rPr lang="fi-FI" dirty="0" err="1"/>
              <a:t>Ethernet</a:t>
            </a:r>
            <a:r>
              <a:rPr lang="fi-FI" dirty="0"/>
              <a:t>)</a:t>
            </a:r>
          </a:p>
          <a:p>
            <a:pPr lvl="1"/>
            <a:r>
              <a:rPr lang="fi-FI" dirty="0" err="1"/>
              <a:t>Describes</a:t>
            </a:r>
            <a:r>
              <a:rPr lang="fi-FI" dirty="0"/>
              <a:t> </a:t>
            </a:r>
            <a:r>
              <a:rPr lang="fi-FI" dirty="0" err="1"/>
              <a:t>individual</a:t>
            </a:r>
            <a:r>
              <a:rPr lang="fi-FI" dirty="0"/>
              <a:t> </a:t>
            </a:r>
            <a:r>
              <a:rPr lang="fi-FI" dirty="0" err="1"/>
              <a:t>links</a:t>
            </a:r>
            <a:endParaRPr lang="fi-FI" dirty="0"/>
          </a:p>
          <a:p>
            <a:pPr lvl="2"/>
            <a:r>
              <a:rPr lang="fi-FI" dirty="0"/>
              <a:t>Packets from my computer &lt;---&gt; my router</a:t>
            </a:r>
            <a:br>
              <a:rPr lang="fi-FI" dirty="0"/>
            </a:br>
            <a:endParaRPr lang="fi-FI" dirty="0"/>
          </a:p>
          <a:p>
            <a:pPr lvl="2"/>
            <a:endParaRPr lang="fi-FI" dirty="0"/>
          </a:p>
          <a:p>
            <a:pPr lvl="0"/>
            <a:r>
              <a:rPr lang="fi-FI" b="1" dirty="0" err="1"/>
              <a:t>Routing</a:t>
            </a:r>
            <a:endParaRPr lang="fi-FI" b="1" dirty="0"/>
          </a:p>
          <a:p>
            <a:pPr lvl="1"/>
            <a:r>
              <a:rPr lang="fi-FI" dirty="0"/>
              <a:t>Using link-layer building blocks to get packets from one IP to another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5F2B57-FB94-4AD3-8274-5CFCEFFF7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0721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F39F2-4929-364D-83FA-0653CA1B77A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Addressing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6C5E7-9106-3B44-961B-CB9A9F9EDBF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dirty="0"/>
              <a:t>How to solve the routing problem?</a:t>
            </a:r>
          </a:p>
          <a:p>
            <a:pPr lvl="1"/>
            <a:r>
              <a:rPr lang="fi-FI" dirty="0"/>
              <a:t>I need to know how to get data from me to you</a:t>
            </a:r>
          </a:p>
          <a:p>
            <a:pPr lvl="1"/>
            <a:endParaRPr lang="fi-FI" dirty="0"/>
          </a:p>
          <a:p>
            <a:pPr lvl="0"/>
            <a:r>
              <a:rPr lang="fi-FI" dirty="0"/>
              <a:t>How does the post office work?</a:t>
            </a:r>
          </a:p>
          <a:p>
            <a:pPr lvl="1"/>
            <a:r>
              <a:rPr lang="fi-FI" dirty="0"/>
              <a:t>I know where you live (your address)</a:t>
            </a:r>
          </a:p>
          <a:p>
            <a:pPr lvl="2"/>
            <a:r>
              <a:rPr lang="fi-FI" dirty="0"/>
              <a:t>Zip Code</a:t>
            </a:r>
          </a:p>
          <a:p>
            <a:pPr lvl="2"/>
            <a:r>
              <a:rPr lang="fi-FI" dirty="0"/>
              <a:t>City</a:t>
            </a:r>
          </a:p>
          <a:p>
            <a:pPr lvl="2"/>
            <a:r>
              <a:rPr lang="fi-FI" dirty="0"/>
              <a:t>Street</a:t>
            </a:r>
          </a:p>
          <a:p>
            <a:pPr lvl="2"/>
            <a:r>
              <a:rPr lang="fi-FI" dirty="0"/>
              <a:t>House Number</a:t>
            </a:r>
          </a:p>
          <a:p>
            <a:pPr lvl="2"/>
            <a:r>
              <a:rPr lang="fi-FI" dirty="0"/>
              <a:t>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31BD6-BF0E-D2D0-0B9D-8765508FB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850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A671F-2E8E-564E-904D-640990A607E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 problem with addressing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953F0-1167-6348-923E-9A1A3697F20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Your computer moves all the time</a:t>
            </a:r>
          </a:p>
          <a:p>
            <a:pPr lvl="1"/>
            <a:r>
              <a:rPr lang="en-US" dirty="0"/>
              <a:t>Home, school, Starbucks...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6AD09-9716-398E-E69A-66B4DD9D3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23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1109A-2F1B-F34D-83FB-3F3E9E32233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dirty="0"/>
              <a:t>Assigning and finding IP address ranges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E6299-A800-6644-B344-6D116E132F98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 dirty="0"/>
              <a:t>In general, network operators don’t change that often</a:t>
            </a:r>
          </a:p>
          <a:p>
            <a:pPr lvl="1"/>
            <a:endParaRPr lang="fi-FI" b="1" dirty="0"/>
          </a:p>
          <a:p>
            <a:pPr lvl="0"/>
            <a:r>
              <a:rPr lang="fi-FI" dirty="0" err="1"/>
              <a:t>Solution</a:t>
            </a:r>
            <a:r>
              <a:rPr lang="fi-FI" dirty="0"/>
              <a:t>:</a:t>
            </a:r>
          </a:p>
          <a:p>
            <a:pPr lvl="1"/>
            <a:r>
              <a:rPr lang="fi-FI" dirty="0"/>
              <a:t>Tie IP </a:t>
            </a:r>
            <a:r>
              <a:rPr lang="fi-FI" dirty="0" err="1"/>
              <a:t>addresses</a:t>
            </a:r>
            <a:r>
              <a:rPr lang="fi-FI" dirty="0"/>
              <a:t> to </a:t>
            </a:r>
            <a:r>
              <a:rPr lang="fi-FI" dirty="0" err="1"/>
              <a:t>network</a:t>
            </a:r>
            <a:r>
              <a:rPr lang="fi-FI" dirty="0"/>
              <a:t> </a:t>
            </a:r>
            <a:r>
              <a:rPr lang="fi-FI" dirty="0" err="1"/>
              <a:t>operators</a:t>
            </a:r>
            <a:endParaRPr lang="fi-FI" dirty="0"/>
          </a:p>
          <a:p>
            <a:pPr lvl="1"/>
            <a:r>
              <a:rPr lang="fi-FI" dirty="0"/>
              <a:t>Assign computers IPs as they join networks</a:t>
            </a:r>
          </a:p>
          <a:p>
            <a:pPr lvl="1"/>
            <a:endParaRPr lang="fi-FI" dirty="0"/>
          </a:p>
          <a:p>
            <a:pPr lvl="0"/>
            <a:r>
              <a:rPr lang="fi-FI" dirty="0"/>
              <a:t>Key Point:</a:t>
            </a:r>
          </a:p>
          <a:p>
            <a:pPr lvl="1"/>
            <a:r>
              <a:rPr lang="fi-FI" dirty="0"/>
              <a:t>Networks ”</a:t>
            </a:r>
            <a:r>
              <a:rPr lang="fi-FI" dirty="0" err="1"/>
              <a:t>own</a:t>
            </a:r>
            <a:r>
              <a:rPr lang="fi-FI" dirty="0"/>
              <a:t>” a </a:t>
            </a:r>
            <a:r>
              <a:rPr lang="fi-FI" dirty="0" err="1"/>
              <a:t>block</a:t>
            </a:r>
            <a:r>
              <a:rPr lang="fi-FI" dirty="0"/>
              <a:t> of IP </a:t>
            </a:r>
            <a:r>
              <a:rPr lang="fi-FI" dirty="0" err="1"/>
              <a:t>address</a:t>
            </a:r>
            <a:r>
              <a:rPr lang="fi-FI" dirty="0"/>
              <a:t> </a:t>
            </a:r>
            <a:r>
              <a:rPr lang="fi-FI" dirty="0" err="1"/>
              <a:t>space</a:t>
            </a:r>
            <a:endParaRPr lang="fi-FI" dirty="0"/>
          </a:p>
          <a:p>
            <a:pPr lvl="1"/>
            <a:r>
              <a:rPr lang="fi-FI" dirty="0"/>
              <a:t>”</a:t>
            </a:r>
            <a:r>
              <a:rPr lang="fi-FI" dirty="0" err="1"/>
              <a:t>The</a:t>
            </a:r>
            <a:r>
              <a:rPr lang="fi-FI" dirty="0"/>
              <a:t> Internet” is a </a:t>
            </a:r>
            <a:r>
              <a:rPr lang="fi-FI" dirty="0" err="1"/>
              <a:t>network</a:t>
            </a:r>
            <a:r>
              <a:rPr lang="fi-FI" dirty="0"/>
              <a:t> of </a:t>
            </a:r>
            <a:r>
              <a:rPr lang="fi-FI" dirty="0" err="1"/>
              <a:t>networks</a:t>
            </a:r>
            <a:endParaRPr lang="fi-F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638AD-2116-4E93-91CA-92B986E5E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86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A14B-4D30-B845-913E-28CBD8BC54B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dirty="0"/>
              <a:t>Routing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A1F12A0-21C5-4F51-828C-2F30BA47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1B92DA-B162-4C47-8BAC-B4393104D2A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70421" y="1244291"/>
            <a:ext cx="7690435" cy="51845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DCA7EB-A9D3-454E-A64E-6A7EC0859431}"/>
              </a:ext>
            </a:extLst>
          </p:cNvPr>
          <p:cNvSpPr txBox="1"/>
          <p:nvPr/>
        </p:nvSpPr>
        <p:spPr>
          <a:xfrm>
            <a:off x="6416174" y="2979356"/>
            <a:ext cx="1868396" cy="323278"/>
          </a:xfrm>
          <a:prstGeom prst="rect">
            <a:avLst/>
          </a:prstGeom>
          <a:noFill/>
          <a:ln>
            <a:noFill/>
          </a:ln>
        </p:spPr>
        <p:txBody>
          <a:bodyPr vert="horz" lIns="81647" tIns="40823" rIns="81647" bIns="40823" anchorCtr="0" compatLnSpc="0">
            <a:spAutoFit/>
          </a:bodyPr>
          <a:lstStyle/>
          <a:p>
            <a:pPr hangingPunct="0">
              <a:defRPr sz="1800"/>
            </a:pPr>
            <a:r>
              <a:rPr lang="fi-FI" sz="1633" b="1" dirty="0">
                <a:latin typeface="Arial" pitchFamily="18"/>
                <a:ea typeface="DejaVu Sans" pitchFamily="2"/>
                <a:cs typeface="DejaVu Sans" pitchFamily="2"/>
              </a:rPr>
              <a:t>1.0.0.0/8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6DF88-2BA4-B245-B0BF-C9BAD48EFB72}"/>
              </a:ext>
            </a:extLst>
          </p:cNvPr>
          <p:cNvSpPr txBox="1"/>
          <p:nvPr/>
        </p:nvSpPr>
        <p:spPr>
          <a:xfrm>
            <a:off x="4634248" y="4662987"/>
            <a:ext cx="1303728" cy="323278"/>
          </a:xfrm>
          <a:prstGeom prst="rect">
            <a:avLst/>
          </a:prstGeom>
          <a:noFill/>
          <a:ln>
            <a:noFill/>
          </a:ln>
        </p:spPr>
        <p:txBody>
          <a:bodyPr vert="horz" lIns="81647" tIns="40823" rIns="81647" bIns="40823" anchorCtr="0" compatLnSpc="0">
            <a:spAutoFit/>
          </a:bodyPr>
          <a:lstStyle/>
          <a:p>
            <a:pPr hangingPunct="0">
              <a:defRPr sz="1800"/>
            </a:pPr>
            <a:r>
              <a:rPr lang="fi-FI" sz="1633" b="1" dirty="0">
                <a:latin typeface="Arial" pitchFamily="18"/>
                <a:ea typeface="DejaVu Sans" pitchFamily="2"/>
                <a:cs typeface="DejaVu Sans" pitchFamily="2"/>
              </a:rPr>
              <a:t>5.0.0.0/8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30065-216E-B141-817C-A223774D705A}"/>
              </a:ext>
            </a:extLst>
          </p:cNvPr>
          <p:cNvSpPr txBox="1"/>
          <p:nvPr/>
        </p:nvSpPr>
        <p:spPr>
          <a:xfrm>
            <a:off x="4953000" y="2281200"/>
            <a:ext cx="1432072" cy="32327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7" tIns="40823" rIns="81647" bIns="40823" anchorCtr="0" compatLnSpc="0">
            <a:spAutoFit/>
          </a:bodyPr>
          <a:lstStyle/>
          <a:p>
            <a:pPr hangingPunct="0">
              <a:defRPr sz="1800"/>
            </a:pPr>
            <a:r>
              <a:rPr lang="fi-FI" sz="1633" b="1" dirty="0">
                <a:latin typeface="Arial" pitchFamily="18"/>
                <a:ea typeface="DejaVu Sans" pitchFamily="2"/>
                <a:cs typeface="DejaVu Sans" pitchFamily="2"/>
              </a:rPr>
              <a:t>2.0.0.0/8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23D33A-DC6D-B446-9E69-EBC4D2013131}"/>
              </a:ext>
            </a:extLst>
          </p:cNvPr>
          <p:cNvSpPr txBox="1"/>
          <p:nvPr/>
        </p:nvSpPr>
        <p:spPr>
          <a:xfrm>
            <a:off x="2475432" y="4147636"/>
            <a:ext cx="1169590" cy="32327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7" tIns="40823" rIns="81647" bIns="40823" anchorCtr="0" compatLnSpc="0">
            <a:spAutoFit/>
          </a:bodyPr>
          <a:lstStyle/>
          <a:p>
            <a:pPr hangingPunct="0">
              <a:defRPr sz="1800">
                <a:solidFill>
                  <a:srgbClr val="FF0000"/>
                </a:solidFill>
              </a:defRPr>
            </a:pPr>
            <a:r>
              <a:rPr lang="fi-FI" sz="1633" b="1">
                <a:solidFill>
                  <a:srgbClr val="FF0000"/>
                </a:solidFill>
                <a:latin typeface="Arial" pitchFamily="18"/>
                <a:ea typeface="DejaVu Sans" pitchFamily="2"/>
                <a:cs typeface="DejaVu Sans" pitchFamily="2"/>
              </a:rPr>
              <a:t>10.0.0.0/8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E9D9E-938A-974C-9BB0-B46614FC0F23}"/>
              </a:ext>
            </a:extLst>
          </p:cNvPr>
          <p:cNvSpPr txBox="1"/>
          <p:nvPr/>
        </p:nvSpPr>
        <p:spPr>
          <a:xfrm>
            <a:off x="5878539" y="5492515"/>
            <a:ext cx="1672443" cy="323278"/>
          </a:xfrm>
          <a:prstGeom prst="rect">
            <a:avLst/>
          </a:prstGeom>
          <a:noFill/>
          <a:ln>
            <a:noFill/>
          </a:ln>
        </p:spPr>
        <p:txBody>
          <a:bodyPr vert="horz" lIns="81647" tIns="40823" rIns="81647" bIns="40823" anchorCtr="0" compatLnSpc="0">
            <a:spAutoFit/>
          </a:bodyPr>
          <a:lstStyle/>
          <a:p>
            <a:pPr hangingPunct="0">
              <a:defRPr sz="1800"/>
            </a:pPr>
            <a:r>
              <a:rPr lang="fi-FI" sz="1633" b="1" dirty="0">
                <a:latin typeface="Arial" pitchFamily="18"/>
                <a:ea typeface="DejaVu Sans" pitchFamily="2"/>
                <a:cs typeface="DejaVu Sans" pitchFamily="2"/>
              </a:rPr>
              <a:t>4.0.0.0/8</a:t>
            </a: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440AACEF-6550-DF4A-A236-8E74F5EE17AA}"/>
              </a:ext>
            </a:extLst>
          </p:cNvPr>
          <p:cNvSpPr/>
          <p:nvPr/>
        </p:nvSpPr>
        <p:spPr>
          <a:xfrm flipH="1">
            <a:off x="3182575" y="2488582"/>
            <a:ext cx="1659055" cy="1659055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44567" sp="144567"/>
              <a:ds d="144567" sp="144567"/>
              <a:ds d="720000" sp="144567"/>
              <a:ds d="720000" sp="144567"/>
              <a:ds d="720000" sp="144567"/>
            </a:custDash>
          </a:ln>
        </p:spPr>
        <p:txBody>
          <a:bodyPr vert="horz" lIns="81647" tIns="40823" rIns="81647" bIns="40823" anchor="ctr" anchorCtr="1" compatLnSpc="0"/>
          <a:lstStyle/>
          <a:p>
            <a:pPr hangingPunct="0"/>
            <a:endParaRPr lang="fi-FI" sz="1633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7DD8AAC3-9C84-FC43-9B2D-62F483F664F8}"/>
              </a:ext>
            </a:extLst>
          </p:cNvPr>
          <p:cNvSpPr/>
          <p:nvPr/>
        </p:nvSpPr>
        <p:spPr>
          <a:xfrm>
            <a:off x="5937976" y="2488582"/>
            <a:ext cx="829527" cy="40702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81647" tIns="40823" rIns="81647" bIns="40823" anchor="ctr" anchorCtr="1" compatLnSpc="0"/>
          <a:lstStyle/>
          <a:p>
            <a:pPr hangingPunct="0"/>
            <a:endParaRPr lang="fi-FI" sz="1633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2F83C4F2-5284-3D46-A0B7-C871DB64242B}"/>
              </a:ext>
            </a:extLst>
          </p:cNvPr>
          <p:cNvSpPr/>
          <p:nvPr/>
        </p:nvSpPr>
        <p:spPr>
          <a:xfrm>
            <a:off x="3597338" y="4355018"/>
            <a:ext cx="1036909" cy="41476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81647" tIns="40823" rIns="81647" bIns="40823" anchor="ctr" anchorCtr="1" compatLnSpc="0"/>
          <a:lstStyle/>
          <a:p>
            <a:pPr hangingPunct="0"/>
            <a:endParaRPr lang="fi-FI" sz="1633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BB42B652-5D55-3C4C-A17F-E42C63E4C6E2}"/>
              </a:ext>
            </a:extLst>
          </p:cNvPr>
          <p:cNvSpPr/>
          <p:nvPr/>
        </p:nvSpPr>
        <p:spPr>
          <a:xfrm flipV="1">
            <a:off x="6500684" y="3386382"/>
            <a:ext cx="497390" cy="2005545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81647" tIns="40823" rIns="81647" bIns="40823" anchor="ctr" anchorCtr="1" compatLnSpc="0"/>
          <a:lstStyle/>
          <a:p>
            <a:pPr hangingPunct="0"/>
            <a:endParaRPr lang="fi-FI" sz="1633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4" name="Straight Connector 13">
            <a:extLst>
              <a:ext uri="{FF2B5EF4-FFF2-40B4-BE49-F238E27FC236}">
                <a16:creationId xmlns:a16="http://schemas.microsoft.com/office/drawing/2014/main" id="{0A4B57E7-DFC5-0D56-7D0D-737512F2ACC6}"/>
              </a:ext>
            </a:extLst>
          </p:cNvPr>
          <p:cNvSpPr/>
          <p:nvPr/>
        </p:nvSpPr>
        <p:spPr>
          <a:xfrm>
            <a:off x="5937976" y="5085489"/>
            <a:ext cx="230495" cy="40702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81647" tIns="40823" rIns="81647" bIns="40823" anchor="ctr" anchorCtr="1" compatLnSpc="0"/>
          <a:lstStyle/>
          <a:p>
            <a:pPr hangingPunct="0"/>
            <a:endParaRPr lang="fi-FI" sz="1633"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479083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3AEE3-6749-7E55-5D5C-F90572F6E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Forgotten last lecture: late policy and slip days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EAD2E-F491-B7AD-DA92-1C0336AAF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Late policy</a:t>
            </a:r>
          </a:p>
          <a:p>
            <a:pPr lvl="1"/>
            <a:r>
              <a:rPr lang="en-US" dirty="0"/>
              <a:t>You can submit assignments late</a:t>
            </a:r>
          </a:p>
          <a:p>
            <a:pPr lvl="1"/>
            <a:r>
              <a:rPr lang="en-US" dirty="0"/>
              <a:t>20% reduction in maximum points per day late</a:t>
            </a:r>
          </a:p>
          <a:p>
            <a:pPr lvl="1"/>
            <a:endParaRPr lang="en-US" dirty="0"/>
          </a:p>
          <a:p>
            <a:r>
              <a:rPr lang="en-US" dirty="0"/>
              <a:t>Slip days</a:t>
            </a:r>
          </a:p>
          <a:p>
            <a:pPr lvl="1"/>
            <a:r>
              <a:rPr lang="en-US" dirty="0"/>
              <a:t>Automatically extend deadlines without penalty (automatic, don’t ask)</a:t>
            </a:r>
          </a:p>
          <a:p>
            <a:pPr lvl="1"/>
            <a:r>
              <a:rPr lang="en-US" b="1" dirty="0"/>
              <a:t>Three total</a:t>
            </a:r>
            <a:r>
              <a:rPr lang="en-US" dirty="0"/>
              <a:t> to use throughout the quarter</a:t>
            </a:r>
          </a:p>
          <a:p>
            <a:pPr lvl="1"/>
            <a:r>
              <a:rPr lang="en-US" dirty="0"/>
              <a:t>Example</a:t>
            </a:r>
          </a:p>
          <a:p>
            <a:pPr lvl="2"/>
            <a:r>
              <a:rPr lang="en-US" dirty="0"/>
              <a:t>Submit an assignment three days late with no penalty</a:t>
            </a:r>
          </a:p>
          <a:p>
            <a:pPr lvl="2"/>
            <a:r>
              <a:rPr lang="en-US" dirty="0"/>
              <a:t>Submit an assignment four days late with a one-day penalty</a:t>
            </a:r>
          </a:p>
          <a:p>
            <a:pPr lvl="2"/>
            <a:r>
              <a:rPr lang="en-US" dirty="0"/>
              <a:t>Submit three assignments each one day late with no penalty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Warning: all group members are charged a slip day</a:t>
            </a:r>
          </a:p>
          <a:p>
            <a:pPr lvl="2"/>
            <a:r>
              <a:rPr lang="en-US" dirty="0"/>
              <a:t>So it’s possible one person gets a penalty when the others don’t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651F4-C434-7A1F-0F48-448847270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70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A14B-4D30-B845-913E-28CBD8BC54B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dirty="0"/>
              <a:t>Routing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A1F12A0-21C5-4F51-828C-2F30BA47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1B92DA-B162-4C47-8BAC-B4393104D2A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70421" y="1244291"/>
            <a:ext cx="7690435" cy="51845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DCA7EB-A9D3-454E-A64E-6A7EC0859431}"/>
              </a:ext>
            </a:extLst>
          </p:cNvPr>
          <p:cNvSpPr txBox="1"/>
          <p:nvPr/>
        </p:nvSpPr>
        <p:spPr>
          <a:xfrm>
            <a:off x="6416174" y="2979356"/>
            <a:ext cx="1868396" cy="1604078"/>
          </a:xfrm>
          <a:prstGeom prst="rect">
            <a:avLst/>
          </a:prstGeom>
          <a:noFill/>
          <a:ln>
            <a:noFill/>
          </a:ln>
        </p:spPr>
        <p:txBody>
          <a:bodyPr vert="horz" lIns="81647" tIns="40823" rIns="81647" bIns="40823" anchorCtr="0" compatLnSpc="0">
            <a:spAutoFit/>
          </a:bodyPr>
          <a:lstStyle/>
          <a:p>
            <a:pPr hangingPunct="0">
              <a:defRPr sz="1800"/>
            </a:pPr>
            <a:r>
              <a:rPr lang="fi-FI" sz="1633" b="1" dirty="0">
                <a:latin typeface="Arial" pitchFamily="18"/>
                <a:ea typeface="DejaVu Sans" pitchFamily="2"/>
                <a:cs typeface="DejaVu Sans" pitchFamily="2"/>
              </a:rPr>
              <a:t>1.0.0.0/8</a:t>
            </a:r>
          </a:p>
          <a:p>
            <a:pPr marL="0" lvl="1" hangingPunct="0">
              <a:buSzPct val="45000"/>
              <a:defRPr sz="1800"/>
            </a:pPr>
            <a:r>
              <a:rPr lang="fi-FI" sz="1800" b="1" dirty="0">
                <a:latin typeface="Arial" pitchFamily="18"/>
                <a:ea typeface="DejaVu Sans" pitchFamily="2"/>
                <a:cs typeface="DejaVu Sans" pitchFamily="2"/>
                <a:sym typeface="Wingdings" pitchFamily="2" charset="2"/>
              </a:rPr>
              <a:t></a:t>
            </a:r>
            <a:r>
              <a:rPr lang="fi-FI" sz="1633" b="1" dirty="0">
                <a:latin typeface="Arial" pitchFamily="18"/>
                <a:ea typeface="DejaVu Sans" pitchFamily="2"/>
                <a:cs typeface="DejaVu Sans" pitchFamily="2"/>
              </a:rPr>
              <a:t>2.0.0.0/8</a:t>
            </a:r>
          </a:p>
          <a:p>
            <a:pPr marL="0" lvl="2" hangingPunct="0">
              <a:buSzPct val="45000"/>
              <a:defRPr sz="1800"/>
            </a:pPr>
            <a:r>
              <a:rPr lang="fi-FI" sz="1800" b="1" dirty="0">
                <a:latin typeface="Arial" pitchFamily="18"/>
                <a:ea typeface="DejaVu Sans" pitchFamily="2"/>
                <a:cs typeface="DejaVu Sans" pitchFamily="2"/>
                <a:sym typeface="Wingdings" pitchFamily="2" charset="2"/>
              </a:rPr>
              <a:t></a:t>
            </a:r>
            <a:r>
              <a:rPr lang="fi-FI" sz="1633" b="1" dirty="0">
                <a:solidFill>
                  <a:srgbClr val="FF0000"/>
                </a:solidFill>
                <a:latin typeface="Arial" pitchFamily="18"/>
                <a:ea typeface="DejaVu Sans" pitchFamily="2"/>
                <a:cs typeface="DejaVu Sans" pitchFamily="2"/>
              </a:rPr>
              <a:t>10.0.0.0/8</a:t>
            </a:r>
          </a:p>
          <a:p>
            <a:pPr marL="0" lvl="1" hangingPunct="0">
              <a:buSzPct val="45000"/>
              <a:defRPr sz="1800"/>
            </a:pPr>
            <a:r>
              <a:rPr lang="fi-FI" sz="1800" b="1" dirty="0">
                <a:latin typeface="Arial" pitchFamily="18"/>
                <a:ea typeface="DejaVu Sans" pitchFamily="2"/>
                <a:cs typeface="DejaVu Sans" pitchFamily="2"/>
                <a:sym typeface="Wingdings" pitchFamily="2" charset="2"/>
              </a:rPr>
              <a:t></a:t>
            </a:r>
            <a:r>
              <a:rPr lang="fi-FI" sz="1633" b="1" dirty="0">
                <a:latin typeface="Arial" pitchFamily="18"/>
                <a:ea typeface="DejaVu Sans" pitchFamily="2"/>
                <a:cs typeface="DejaVu Sans" pitchFamily="2"/>
              </a:rPr>
              <a:t>4.0.0.0/8</a:t>
            </a:r>
          </a:p>
          <a:p>
            <a:pPr marL="0" lvl="2" hangingPunct="0">
              <a:buSzPct val="45000"/>
              <a:defRPr sz="1800"/>
            </a:pPr>
            <a:r>
              <a:rPr lang="fi-FI" sz="1800" b="1" dirty="0">
                <a:latin typeface="Arial" pitchFamily="18"/>
                <a:ea typeface="DejaVu Sans" pitchFamily="2"/>
                <a:cs typeface="DejaVu Sans" pitchFamily="2"/>
                <a:sym typeface="Wingdings" pitchFamily="2" charset="2"/>
              </a:rPr>
              <a:t></a:t>
            </a:r>
            <a:r>
              <a:rPr lang="fi-FI" sz="1633" b="1" dirty="0">
                <a:latin typeface="Arial" pitchFamily="18"/>
                <a:ea typeface="DejaVu Sans" pitchFamily="2"/>
                <a:cs typeface="DejaVu Sans" pitchFamily="2"/>
              </a:rPr>
              <a:t>5.0.0.0/8</a:t>
            </a:r>
          </a:p>
          <a:p>
            <a:pPr marL="0" lvl="3" hangingPunct="0">
              <a:buSzPct val="45000"/>
              <a:defRPr sz="1800"/>
            </a:pPr>
            <a:r>
              <a:rPr lang="fi-FI" sz="1800" b="1" dirty="0">
                <a:latin typeface="Arial" pitchFamily="18"/>
                <a:ea typeface="DejaVu Sans" pitchFamily="2"/>
                <a:cs typeface="DejaVu Sans" pitchFamily="2"/>
                <a:sym typeface="Wingdings" pitchFamily="2" charset="2"/>
              </a:rPr>
              <a:t></a:t>
            </a:r>
            <a:r>
              <a:rPr lang="fi-FI" sz="1633" b="1" dirty="0">
                <a:solidFill>
                  <a:srgbClr val="FF0000"/>
                </a:solidFill>
                <a:latin typeface="Arial" pitchFamily="18"/>
                <a:ea typeface="DejaVu Sans" pitchFamily="2"/>
                <a:cs typeface="DejaVu Sans" pitchFamily="2"/>
              </a:rPr>
              <a:t>10.0.0.0/8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6DF88-2BA4-B245-B0BF-C9BAD48EFB72}"/>
              </a:ext>
            </a:extLst>
          </p:cNvPr>
          <p:cNvSpPr txBox="1"/>
          <p:nvPr/>
        </p:nvSpPr>
        <p:spPr>
          <a:xfrm>
            <a:off x="4634247" y="4662987"/>
            <a:ext cx="1432072" cy="579439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7" tIns="40823" rIns="81647" bIns="40823" anchorCtr="0" compatLnSpc="0">
            <a:spAutoFit/>
          </a:bodyPr>
          <a:lstStyle/>
          <a:p>
            <a:pPr hangingPunct="0">
              <a:defRPr sz="1800"/>
            </a:pPr>
            <a:r>
              <a:rPr lang="fi-FI" sz="1633" b="1" dirty="0">
                <a:latin typeface="Arial" pitchFamily="18"/>
                <a:ea typeface="DejaVu Sans" pitchFamily="2"/>
                <a:cs typeface="DejaVu Sans" pitchFamily="2"/>
              </a:rPr>
              <a:t>5.0.0.0/8</a:t>
            </a:r>
          </a:p>
          <a:p>
            <a:pPr marL="0" lvl="1" hangingPunct="0">
              <a:buSzPct val="45000"/>
              <a:defRPr sz="1800"/>
            </a:pPr>
            <a:r>
              <a:rPr lang="fi-FI" sz="1800" b="1" dirty="0">
                <a:latin typeface="Arial" pitchFamily="18"/>
                <a:ea typeface="DejaVu Sans" pitchFamily="2"/>
                <a:cs typeface="DejaVu Sans" pitchFamily="2"/>
                <a:sym typeface="Wingdings" pitchFamily="2" charset="2"/>
              </a:rPr>
              <a:t></a:t>
            </a:r>
            <a:r>
              <a:rPr lang="fi-FI" sz="1633" b="1" dirty="0">
                <a:solidFill>
                  <a:srgbClr val="FF0000"/>
                </a:solidFill>
                <a:latin typeface="Arial" pitchFamily="18"/>
                <a:ea typeface="DejaVu Sans" pitchFamily="2"/>
                <a:cs typeface="DejaVu Sans" pitchFamily="2"/>
              </a:rPr>
              <a:t>10.0.0.0/8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30065-216E-B141-817C-A223774D705A}"/>
              </a:ext>
            </a:extLst>
          </p:cNvPr>
          <p:cNvSpPr txBox="1"/>
          <p:nvPr/>
        </p:nvSpPr>
        <p:spPr>
          <a:xfrm>
            <a:off x="4953000" y="2281200"/>
            <a:ext cx="1432072" cy="564114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7" tIns="40823" rIns="81647" bIns="40823" anchorCtr="0" compatLnSpc="0">
            <a:spAutoFit/>
          </a:bodyPr>
          <a:lstStyle/>
          <a:p>
            <a:pPr hangingPunct="0">
              <a:defRPr sz="1800"/>
            </a:pPr>
            <a:r>
              <a:rPr lang="fi-FI" sz="1633" b="1" dirty="0">
                <a:latin typeface="Arial" pitchFamily="18"/>
                <a:ea typeface="DejaVu Sans" pitchFamily="2"/>
                <a:cs typeface="DejaVu Sans" pitchFamily="2"/>
              </a:rPr>
              <a:t>2.0.0.0/8</a:t>
            </a:r>
          </a:p>
          <a:p>
            <a:pPr marL="0" lvl="1" hangingPunct="0">
              <a:buSzPct val="45000"/>
              <a:defRPr sz="1800"/>
            </a:pPr>
            <a:r>
              <a:rPr lang="fi-FI" sz="1600" b="1" dirty="0">
                <a:latin typeface="Arial" pitchFamily="18"/>
                <a:ea typeface="DejaVu Sans" pitchFamily="2"/>
                <a:cs typeface="DejaVu Sans" pitchFamily="2"/>
                <a:sym typeface="Wingdings" pitchFamily="2" charset="2"/>
              </a:rPr>
              <a:t></a:t>
            </a:r>
            <a:r>
              <a:rPr lang="fi-FI" sz="1633" b="1" dirty="0">
                <a:solidFill>
                  <a:srgbClr val="FF0000"/>
                </a:solidFill>
                <a:latin typeface="Arial" pitchFamily="18"/>
                <a:ea typeface="DejaVu Sans" pitchFamily="2"/>
                <a:cs typeface="DejaVu Sans" pitchFamily="2"/>
              </a:rPr>
              <a:t>10.0.0.0/8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23D33A-DC6D-B446-9E69-EBC4D2013131}"/>
              </a:ext>
            </a:extLst>
          </p:cNvPr>
          <p:cNvSpPr txBox="1"/>
          <p:nvPr/>
        </p:nvSpPr>
        <p:spPr>
          <a:xfrm>
            <a:off x="2475432" y="4147636"/>
            <a:ext cx="1169590" cy="32327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7" tIns="40823" rIns="81647" bIns="40823" anchorCtr="0" compatLnSpc="0">
            <a:spAutoFit/>
          </a:bodyPr>
          <a:lstStyle/>
          <a:p>
            <a:pPr hangingPunct="0">
              <a:defRPr sz="1800">
                <a:solidFill>
                  <a:srgbClr val="FF0000"/>
                </a:solidFill>
              </a:defRPr>
            </a:pPr>
            <a:r>
              <a:rPr lang="fi-FI" sz="1633" b="1">
                <a:solidFill>
                  <a:srgbClr val="FF0000"/>
                </a:solidFill>
                <a:latin typeface="Arial" pitchFamily="18"/>
                <a:ea typeface="DejaVu Sans" pitchFamily="2"/>
                <a:cs typeface="DejaVu Sans" pitchFamily="2"/>
              </a:rPr>
              <a:t>10.0.0.0/8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E9D9E-938A-974C-9BB0-B46614FC0F23}"/>
              </a:ext>
            </a:extLst>
          </p:cNvPr>
          <p:cNvSpPr txBox="1"/>
          <p:nvPr/>
        </p:nvSpPr>
        <p:spPr>
          <a:xfrm>
            <a:off x="5878539" y="5492515"/>
            <a:ext cx="1672443" cy="835598"/>
          </a:xfrm>
          <a:prstGeom prst="rect">
            <a:avLst/>
          </a:prstGeom>
          <a:noFill/>
          <a:ln>
            <a:noFill/>
          </a:ln>
        </p:spPr>
        <p:txBody>
          <a:bodyPr vert="horz" lIns="81647" tIns="40823" rIns="81647" bIns="40823" anchorCtr="0" compatLnSpc="0">
            <a:spAutoFit/>
          </a:bodyPr>
          <a:lstStyle/>
          <a:p>
            <a:pPr hangingPunct="0">
              <a:defRPr sz="1800"/>
            </a:pPr>
            <a:r>
              <a:rPr lang="fi-FI" sz="1633" b="1" dirty="0">
                <a:latin typeface="Arial" pitchFamily="18"/>
                <a:ea typeface="DejaVu Sans" pitchFamily="2"/>
                <a:cs typeface="DejaVu Sans" pitchFamily="2"/>
              </a:rPr>
              <a:t>4.0.0.0/8</a:t>
            </a:r>
          </a:p>
          <a:p>
            <a:pPr marL="0" lvl="1" hangingPunct="0">
              <a:buSzPct val="45000"/>
              <a:defRPr sz="1800"/>
            </a:pPr>
            <a:r>
              <a:rPr lang="fi-FI" sz="1800" b="1" dirty="0">
                <a:latin typeface="Arial" pitchFamily="18"/>
                <a:ea typeface="DejaVu Sans" pitchFamily="2"/>
                <a:cs typeface="DejaVu Sans" pitchFamily="2"/>
                <a:sym typeface="Wingdings" pitchFamily="2" charset="2"/>
              </a:rPr>
              <a:t></a:t>
            </a:r>
            <a:r>
              <a:rPr lang="fi-FI" sz="1633" b="1" dirty="0">
                <a:latin typeface="Arial" pitchFamily="18"/>
                <a:ea typeface="DejaVu Sans" pitchFamily="2"/>
                <a:cs typeface="DejaVu Sans" pitchFamily="2"/>
              </a:rPr>
              <a:t>5.0.0.0/8</a:t>
            </a:r>
          </a:p>
          <a:p>
            <a:pPr marL="0" lvl="2" hangingPunct="0">
              <a:buSzPct val="45000"/>
              <a:defRPr sz="1800"/>
            </a:pPr>
            <a:r>
              <a:rPr lang="fi-FI" sz="1800" b="1" dirty="0">
                <a:latin typeface="Arial" pitchFamily="18"/>
                <a:ea typeface="DejaVu Sans" pitchFamily="2"/>
                <a:cs typeface="DejaVu Sans" pitchFamily="2"/>
                <a:sym typeface="Wingdings" pitchFamily="2" charset="2"/>
              </a:rPr>
              <a:t></a:t>
            </a:r>
            <a:r>
              <a:rPr lang="fi-FI" sz="1633" b="1" dirty="0">
                <a:solidFill>
                  <a:srgbClr val="FF0000"/>
                </a:solidFill>
                <a:latin typeface="Arial" pitchFamily="18"/>
                <a:ea typeface="DejaVu Sans" pitchFamily="2"/>
                <a:cs typeface="DejaVu Sans" pitchFamily="2"/>
              </a:rPr>
              <a:t>10.0.0.0/8</a:t>
            </a: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440AACEF-6550-DF4A-A236-8E74F5EE17AA}"/>
              </a:ext>
            </a:extLst>
          </p:cNvPr>
          <p:cNvSpPr/>
          <p:nvPr/>
        </p:nvSpPr>
        <p:spPr>
          <a:xfrm flipH="1">
            <a:off x="3182575" y="2488582"/>
            <a:ext cx="1659055" cy="1659055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44567" sp="144567"/>
              <a:ds d="144567" sp="144567"/>
              <a:ds d="720000" sp="144567"/>
              <a:ds d="720000" sp="144567"/>
              <a:ds d="720000" sp="144567"/>
            </a:custDash>
          </a:ln>
        </p:spPr>
        <p:txBody>
          <a:bodyPr vert="horz" lIns="81647" tIns="40823" rIns="81647" bIns="40823" anchor="ctr" anchorCtr="1" compatLnSpc="0"/>
          <a:lstStyle/>
          <a:p>
            <a:pPr hangingPunct="0"/>
            <a:endParaRPr lang="fi-FI" sz="1633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7DD8AAC3-9C84-FC43-9B2D-62F483F664F8}"/>
              </a:ext>
            </a:extLst>
          </p:cNvPr>
          <p:cNvSpPr/>
          <p:nvPr/>
        </p:nvSpPr>
        <p:spPr>
          <a:xfrm>
            <a:off x="5937976" y="2488582"/>
            <a:ext cx="829527" cy="40702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81647" tIns="40823" rIns="81647" bIns="40823" anchor="ctr" anchorCtr="1" compatLnSpc="0"/>
          <a:lstStyle/>
          <a:p>
            <a:pPr hangingPunct="0"/>
            <a:endParaRPr lang="fi-FI" sz="1633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2F83C4F2-5284-3D46-A0B7-C871DB64242B}"/>
              </a:ext>
            </a:extLst>
          </p:cNvPr>
          <p:cNvSpPr/>
          <p:nvPr/>
        </p:nvSpPr>
        <p:spPr>
          <a:xfrm>
            <a:off x="3597338" y="4355018"/>
            <a:ext cx="1036909" cy="41476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81647" tIns="40823" rIns="81647" bIns="40823" anchor="ctr" anchorCtr="1" compatLnSpc="0"/>
          <a:lstStyle/>
          <a:p>
            <a:pPr hangingPunct="0"/>
            <a:endParaRPr lang="fi-FI" sz="1633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F6427398-DFEF-7E48-98C0-1AE95CB38FCA}"/>
              </a:ext>
            </a:extLst>
          </p:cNvPr>
          <p:cNvSpPr/>
          <p:nvPr/>
        </p:nvSpPr>
        <p:spPr>
          <a:xfrm>
            <a:off x="5937976" y="5085489"/>
            <a:ext cx="230495" cy="40702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81647" tIns="40823" rIns="81647" bIns="40823" anchor="ctr" anchorCtr="1" compatLnSpc="0"/>
          <a:lstStyle/>
          <a:p>
            <a:pPr hangingPunct="0"/>
            <a:endParaRPr lang="fi-FI" sz="1633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BB42B652-5D55-3C4C-A17F-E42C63E4C6E2}"/>
              </a:ext>
            </a:extLst>
          </p:cNvPr>
          <p:cNvSpPr/>
          <p:nvPr/>
        </p:nvSpPr>
        <p:spPr>
          <a:xfrm flipV="1">
            <a:off x="6500684" y="4630673"/>
            <a:ext cx="374931" cy="7612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81647" tIns="40823" rIns="81647" bIns="40823" anchor="ctr" anchorCtr="1" compatLnSpc="0"/>
          <a:lstStyle/>
          <a:p>
            <a:pPr hangingPunct="0"/>
            <a:endParaRPr lang="fi-FI" sz="1633">
              <a:latin typeface="Arial" pitchFamily="18"/>
              <a:ea typeface="DejaVu Sans" pitchFamily="2"/>
              <a:cs typeface="DejaVu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5776810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FA14B-4D30-B845-913E-28CBD8BC54B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fi-FI" dirty="0"/>
              <a:t>Routing Adaptation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A1F12A0-21C5-4F51-828C-2F30BA472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1B92DA-B162-4C47-8BAC-B4393104D2A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70421" y="1244291"/>
            <a:ext cx="7690435" cy="51845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DCA7EB-A9D3-454E-A64E-6A7EC0859431}"/>
              </a:ext>
            </a:extLst>
          </p:cNvPr>
          <p:cNvSpPr txBox="1"/>
          <p:nvPr/>
        </p:nvSpPr>
        <p:spPr>
          <a:xfrm>
            <a:off x="6416174" y="2979356"/>
            <a:ext cx="1868396" cy="1604078"/>
          </a:xfrm>
          <a:prstGeom prst="rect">
            <a:avLst/>
          </a:prstGeom>
          <a:noFill/>
          <a:ln>
            <a:noFill/>
          </a:ln>
        </p:spPr>
        <p:txBody>
          <a:bodyPr vert="horz" lIns="81647" tIns="40823" rIns="81647" bIns="40823" anchorCtr="0" compatLnSpc="0">
            <a:spAutoFit/>
          </a:bodyPr>
          <a:lstStyle/>
          <a:p>
            <a:pPr hangingPunct="0">
              <a:defRPr sz="1800"/>
            </a:pPr>
            <a:r>
              <a:rPr lang="fi-FI" sz="1633" b="1" dirty="0">
                <a:latin typeface="Arial" pitchFamily="18"/>
                <a:ea typeface="DejaVu Sans" pitchFamily="2"/>
                <a:cs typeface="DejaVu Sans" pitchFamily="2"/>
              </a:rPr>
              <a:t>1.0.0.0/8</a:t>
            </a:r>
          </a:p>
          <a:p>
            <a:pPr marL="0" lvl="1" hangingPunct="0">
              <a:buSzPct val="45000"/>
              <a:defRPr sz="1800"/>
            </a:pPr>
            <a:r>
              <a:rPr lang="fi-FI" sz="1800" b="1" dirty="0">
                <a:latin typeface="Arial" pitchFamily="18"/>
                <a:ea typeface="DejaVu Sans" pitchFamily="2"/>
                <a:cs typeface="DejaVu Sans" pitchFamily="2"/>
                <a:sym typeface="Wingdings" pitchFamily="2" charset="2"/>
              </a:rPr>
              <a:t></a:t>
            </a:r>
            <a:r>
              <a:rPr lang="fi-FI" sz="1633" b="1" dirty="0">
                <a:latin typeface="Arial" pitchFamily="18"/>
                <a:ea typeface="DejaVu Sans" pitchFamily="2"/>
                <a:cs typeface="DejaVu Sans" pitchFamily="2"/>
              </a:rPr>
              <a:t>2.0.0.0/8</a:t>
            </a:r>
          </a:p>
          <a:p>
            <a:pPr marL="0" lvl="2" hangingPunct="0">
              <a:buSzPct val="45000"/>
              <a:defRPr sz="1800"/>
            </a:pPr>
            <a:r>
              <a:rPr lang="fi-FI" sz="1800" b="1" dirty="0">
                <a:latin typeface="Arial" pitchFamily="18"/>
                <a:ea typeface="DejaVu Sans" pitchFamily="2"/>
                <a:cs typeface="DejaVu Sans" pitchFamily="2"/>
                <a:sym typeface="Wingdings" pitchFamily="2" charset="2"/>
              </a:rPr>
              <a:t></a:t>
            </a:r>
            <a:r>
              <a:rPr lang="fi-FI" sz="1633" b="1" strike="sngStrike" dirty="0">
                <a:solidFill>
                  <a:srgbClr val="FF0000"/>
                </a:solidFill>
                <a:latin typeface="Arial" pitchFamily="18"/>
                <a:ea typeface="DejaVu Sans" pitchFamily="2"/>
                <a:cs typeface="DejaVu Sans" pitchFamily="2"/>
              </a:rPr>
              <a:t>10.0.0.0/8</a:t>
            </a:r>
          </a:p>
          <a:p>
            <a:pPr marL="0" lvl="1" hangingPunct="0">
              <a:buSzPct val="45000"/>
              <a:defRPr sz="1800"/>
            </a:pPr>
            <a:r>
              <a:rPr lang="fi-FI" sz="1800" b="1" dirty="0">
                <a:latin typeface="Arial" pitchFamily="18"/>
                <a:ea typeface="DejaVu Sans" pitchFamily="2"/>
                <a:cs typeface="DejaVu Sans" pitchFamily="2"/>
                <a:sym typeface="Wingdings" pitchFamily="2" charset="2"/>
              </a:rPr>
              <a:t></a:t>
            </a:r>
            <a:r>
              <a:rPr lang="fi-FI" sz="1633" b="1" dirty="0">
                <a:latin typeface="Arial" pitchFamily="18"/>
                <a:ea typeface="DejaVu Sans" pitchFamily="2"/>
                <a:cs typeface="DejaVu Sans" pitchFamily="2"/>
              </a:rPr>
              <a:t>4.0.0.0/8</a:t>
            </a:r>
          </a:p>
          <a:p>
            <a:pPr marL="0" lvl="2" hangingPunct="0">
              <a:buSzPct val="45000"/>
              <a:defRPr sz="1800"/>
            </a:pPr>
            <a:r>
              <a:rPr lang="fi-FI" sz="1800" b="1" dirty="0">
                <a:latin typeface="Arial" pitchFamily="18"/>
                <a:ea typeface="DejaVu Sans" pitchFamily="2"/>
                <a:cs typeface="DejaVu Sans" pitchFamily="2"/>
                <a:sym typeface="Wingdings" pitchFamily="2" charset="2"/>
              </a:rPr>
              <a:t></a:t>
            </a:r>
            <a:r>
              <a:rPr lang="fi-FI" sz="1633" b="1" dirty="0">
                <a:latin typeface="Arial" pitchFamily="18"/>
                <a:ea typeface="DejaVu Sans" pitchFamily="2"/>
                <a:cs typeface="DejaVu Sans" pitchFamily="2"/>
              </a:rPr>
              <a:t>5.0.0.0/8</a:t>
            </a:r>
          </a:p>
          <a:p>
            <a:pPr marL="0" lvl="3" hangingPunct="0">
              <a:buSzPct val="45000"/>
              <a:defRPr sz="1800"/>
            </a:pPr>
            <a:r>
              <a:rPr lang="fi-FI" sz="1800" b="1" dirty="0">
                <a:latin typeface="Arial" pitchFamily="18"/>
                <a:ea typeface="DejaVu Sans" pitchFamily="2"/>
                <a:cs typeface="DejaVu Sans" pitchFamily="2"/>
                <a:sym typeface="Wingdings" pitchFamily="2" charset="2"/>
              </a:rPr>
              <a:t></a:t>
            </a:r>
            <a:r>
              <a:rPr lang="fi-FI" sz="1633" b="1" dirty="0">
                <a:solidFill>
                  <a:srgbClr val="FF0000"/>
                </a:solidFill>
                <a:latin typeface="Arial" pitchFamily="18"/>
                <a:ea typeface="DejaVu Sans" pitchFamily="2"/>
                <a:cs typeface="DejaVu Sans" pitchFamily="2"/>
              </a:rPr>
              <a:t>10.0.0.0/8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6DF88-2BA4-B245-B0BF-C9BAD48EFB72}"/>
              </a:ext>
            </a:extLst>
          </p:cNvPr>
          <p:cNvSpPr txBox="1"/>
          <p:nvPr/>
        </p:nvSpPr>
        <p:spPr>
          <a:xfrm>
            <a:off x="4634247" y="4662987"/>
            <a:ext cx="1432072" cy="579439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7" tIns="40823" rIns="81647" bIns="40823" anchorCtr="0" compatLnSpc="0">
            <a:spAutoFit/>
          </a:bodyPr>
          <a:lstStyle/>
          <a:p>
            <a:pPr hangingPunct="0">
              <a:defRPr sz="1800"/>
            </a:pPr>
            <a:r>
              <a:rPr lang="fi-FI" sz="1633" b="1" dirty="0">
                <a:latin typeface="Arial" pitchFamily="18"/>
                <a:ea typeface="DejaVu Sans" pitchFamily="2"/>
                <a:cs typeface="DejaVu Sans" pitchFamily="2"/>
              </a:rPr>
              <a:t>5.0.0.0/8</a:t>
            </a:r>
          </a:p>
          <a:p>
            <a:pPr marL="0" lvl="1" hangingPunct="0">
              <a:buSzPct val="45000"/>
              <a:defRPr sz="1800"/>
            </a:pPr>
            <a:r>
              <a:rPr lang="fi-FI" sz="1800" b="1" dirty="0">
                <a:latin typeface="Arial" pitchFamily="18"/>
                <a:ea typeface="DejaVu Sans" pitchFamily="2"/>
                <a:cs typeface="DejaVu Sans" pitchFamily="2"/>
                <a:sym typeface="Wingdings" pitchFamily="2" charset="2"/>
              </a:rPr>
              <a:t></a:t>
            </a:r>
            <a:r>
              <a:rPr lang="fi-FI" sz="1633" b="1" dirty="0">
                <a:solidFill>
                  <a:srgbClr val="FF0000"/>
                </a:solidFill>
                <a:latin typeface="Arial" pitchFamily="18"/>
                <a:ea typeface="DejaVu Sans" pitchFamily="2"/>
                <a:cs typeface="DejaVu Sans" pitchFamily="2"/>
              </a:rPr>
              <a:t>10.0.0.0/8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30065-216E-B141-817C-A223774D705A}"/>
              </a:ext>
            </a:extLst>
          </p:cNvPr>
          <p:cNvSpPr txBox="1"/>
          <p:nvPr/>
        </p:nvSpPr>
        <p:spPr>
          <a:xfrm>
            <a:off x="4953000" y="2281200"/>
            <a:ext cx="1432072" cy="564114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7" tIns="40823" rIns="81647" bIns="40823" anchorCtr="0" compatLnSpc="0">
            <a:spAutoFit/>
          </a:bodyPr>
          <a:lstStyle/>
          <a:p>
            <a:pPr hangingPunct="0">
              <a:defRPr sz="1800"/>
            </a:pPr>
            <a:r>
              <a:rPr lang="fi-FI" sz="1633" b="1" dirty="0">
                <a:latin typeface="Arial" pitchFamily="18"/>
                <a:ea typeface="DejaVu Sans" pitchFamily="2"/>
                <a:cs typeface="DejaVu Sans" pitchFamily="2"/>
              </a:rPr>
              <a:t>2.0.0.0/8</a:t>
            </a:r>
          </a:p>
          <a:p>
            <a:pPr marL="0" lvl="1" hangingPunct="0">
              <a:buSzPct val="45000"/>
              <a:defRPr sz="1800"/>
            </a:pPr>
            <a:r>
              <a:rPr lang="fi-FI" sz="1600" b="1" dirty="0">
                <a:latin typeface="Arial" pitchFamily="18"/>
                <a:ea typeface="DejaVu Sans" pitchFamily="2"/>
                <a:cs typeface="DejaVu Sans" pitchFamily="2"/>
                <a:sym typeface="Wingdings" pitchFamily="2" charset="2"/>
              </a:rPr>
              <a:t></a:t>
            </a:r>
            <a:r>
              <a:rPr lang="fi-FI" sz="1633" b="1" strike="sngStrike" dirty="0">
                <a:solidFill>
                  <a:srgbClr val="FF0000"/>
                </a:solidFill>
                <a:latin typeface="Arial" pitchFamily="18"/>
                <a:ea typeface="DejaVu Sans" pitchFamily="2"/>
                <a:cs typeface="DejaVu Sans" pitchFamily="2"/>
              </a:rPr>
              <a:t>10.0.0.0/8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23D33A-DC6D-B446-9E69-EBC4D2013131}"/>
              </a:ext>
            </a:extLst>
          </p:cNvPr>
          <p:cNvSpPr txBox="1"/>
          <p:nvPr/>
        </p:nvSpPr>
        <p:spPr>
          <a:xfrm>
            <a:off x="2475432" y="4147636"/>
            <a:ext cx="1169590" cy="323278"/>
          </a:xfrm>
          <a:prstGeom prst="rect">
            <a:avLst/>
          </a:prstGeom>
          <a:noFill/>
          <a:ln>
            <a:noFill/>
          </a:ln>
        </p:spPr>
        <p:txBody>
          <a:bodyPr vert="horz" wrap="square" lIns="81647" tIns="40823" rIns="81647" bIns="40823" anchorCtr="0" compatLnSpc="0">
            <a:spAutoFit/>
          </a:bodyPr>
          <a:lstStyle/>
          <a:p>
            <a:pPr hangingPunct="0">
              <a:defRPr sz="1800">
                <a:solidFill>
                  <a:srgbClr val="FF0000"/>
                </a:solidFill>
              </a:defRPr>
            </a:pPr>
            <a:r>
              <a:rPr lang="fi-FI" sz="1633" b="1">
                <a:solidFill>
                  <a:srgbClr val="FF0000"/>
                </a:solidFill>
                <a:latin typeface="Arial" pitchFamily="18"/>
                <a:ea typeface="DejaVu Sans" pitchFamily="2"/>
                <a:cs typeface="DejaVu Sans" pitchFamily="2"/>
              </a:rPr>
              <a:t>10.0.0.0/8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2E9D9E-938A-974C-9BB0-B46614FC0F23}"/>
              </a:ext>
            </a:extLst>
          </p:cNvPr>
          <p:cNvSpPr txBox="1"/>
          <p:nvPr/>
        </p:nvSpPr>
        <p:spPr>
          <a:xfrm>
            <a:off x="5878539" y="5492515"/>
            <a:ext cx="1672443" cy="835598"/>
          </a:xfrm>
          <a:prstGeom prst="rect">
            <a:avLst/>
          </a:prstGeom>
          <a:noFill/>
          <a:ln>
            <a:noFill/>
          </a:ln>
        </p:spPr>
        <p:txBody>
          <a:bodyPr vert="horz" lIns="81647" tIns="40823" rIns="81647" bIns="40823" anchorCtr="0" compatLnSpc="0">
            <a:spAutoFit/>
          </a:bodyPr>
          <a:lstStyle/>
          <a:p>
            <a:pPr hangingPunct="0">
              <a:defRPr sz="1800"/>
            </a:pPr>
            <a:r>
              <a:rPr lang="fi-FI" sz="1633" b="1" dirty="0">
                <a:latin typeface="Arial" pitchFamily="18"/>
                <a:ea typeface="DejaVu Sans" pitchFamily="2"/>
                <a:cs typeface="DejaVu Sans" pitchFamily="2"/>
              </a:rPr>
              <a:t>4.0.0.0/8</a:t>
            </a:r>
          </a:p>
          <a:p>
            <a:pPr marL="0" lvl="1" hangingPunct="0">
              <a:buSzPct val="45000"/>
              <a:defRPr sz="1800"/>
            </a:pPr>
            <a:r>
              <a:rPr lang="fi-FI" sz="1800" b="1" dirty="0">
                <a:latin typeface="Arial" pitchFamily="18"/>
                <a:ea typeface="DejaVu Sans" pitchFamily="2"/>
                <a:cs typeface="DejaVu Sans" pitchFamily="2"/>
                <a:sym typeface="Wingdings" pitchFamily="2" charset="2"/>
              </a:rPr>
              <a:t></a:t>
            </a:r>
            <a:r>
              <a:rPr lang="fi-FI" sz="1633" b="1" dirty="0">
                <a:latin typeface="Arial" pitchFamily="18"/>
                <a:ea typeface="DejaVu Sans" pitchFamily="2"/>
                <a:cs typeface="DejaVu Sans" pitchFamily="2"/>
              </a:rPr>
              <a:t>5.0.0.0/8</a:t>
            </a:r>
          </a:p>
          <a:p>
            <a:pPr marL="0" lvl="2" hangingPunct="0">
              <a:buSzPct val="45000"/>
              <a:defRPr sz="1800"/>
            </a:pPr>
            <a:r>
              <a:rPr lang="fi-FI" sz="1800" b="1" dirty="0">
                <a:latin typeface="Arial" pitchFamily="18"/>
                <a:ea typeface="DejaVu Sans" pitchFamily="2"/>
                <a:cs typeface="DejaVu Sans" pitchFamily="2"/>
                <a:sym typeface="Wingdings" pitchFamily="2" charset="2"/>
              </a:rPr>
              <a:t></a:t>
            </a:r>
            <a:r>
              <a:rPr lang="fi-FI" sz="1633" b="1" dirty="0">
                <a:solidFill>
                  <a:srgbClr val="FF0000"/>
                </a:solidFill>
                <a:latin typeface="Arial" pitchFamily="18"/>
                <a:ea typeface="DejaVu Sans" pitchFamily="2"/>
                <a:cs typeface="DejaVu Sans" pitchFamily="2"/>
              </a:rPr>
              <a:t>10.0.0.0/8</a:t>
            </a:r>
          </a:p>
        </p:txBody>
      </p:sp>
      <p:sp>
        <p:nvSpPr>
          <p:cNvPr id="9" name="Straight Connector 8">
            <a:extLst>
              <a:ext uri="{FF2B5EF4-FFF2-40B4-BE49-F238E27FC236}">
                <a16:creationId xmlns:a16="http://schemas.microsoft.com/office/drawing/2014/main" id="{440AACEF-6550-DF4A-A236-8E74F5EE17AA}"/>
              </a:ext>
            </a:extLst>
          </p:cNvPr>
          <p:cNvSpPr/>
          <p:nvPr/>
        </p:nvSpPr>
        <p:spPr>
          <a:xfrm flipH="1">
            <a:off x="3182575" y="2488582"/>
            <a:ext cx="1659055" cy="1659055"/>
          </a:xfrm>
          <a:prstGeom prst="line">
            <a:avLst/>
          </a:prstGeom>
          <a:noFill/>
          <a:ln w="0">
            <a:solidFill>
              <a:srgbClr val="000000"/>
            </a:solidFill>
            <a:custDash>
              <a:ds d="144567" sp="144567"/>
              <a:ds d="144567" sp="144567"/>
              <a:ds d="720000" sp="144567"/>
              <a:ds d="720000" sp="144567"/>
              <a:ds d="720000" sp="144567"/>
            </a:custDash>
          </a:ln>
        </p:spPr>
        <p:txBody>
          <a:bodyPr vert="horz" lIns="81647" tIns="40823" rIns="81647" bIns="40823" anchor="ctr" anchorCtr="1" compatLnSpc="0"/>
          <a:lstStyle/>
          <a:p>
            <a:pPr hangingPunct="0"/>
            <a:endParaRPr lang="fi-FI" sz="1633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7DD8AAC3-9C84-FC43-9B2D-62F483F664F8}"/>
              </a:ext>
            </a:extLst>
          </p:cNvPr>
          <p:cNvSpPr/>
          <p:nvPr/>
        </p:nvSpPr>
        <p:spPr>
          <a:xfrm>
            <a:off x="5937976" y="2488582"/>
            <a:ext cx="829527" cy="40702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81647" tIns="40823" rIns="81647" bIns="40823" anchor="ctr" anchorCtr="1" compatLnSpc="0"/>
          <a:lstStyle/>
          <a:p>
            <a:pPr hangingPunct="0"/>
            <a:endParaRPr lang="fi-FI" sz="1633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2F83C4F2-5284-3D46-A0B7-C871DB64242B}"/>
              </a:ext>
            </a:extLst>
          </p:cNvPr>
          <p:cNvSpPr/>
          <p:nvPr/>
        </p:nvSpPr>
        <p:spPr>
          <a:xfrm>
            <a:off x="3597338" y="4355018"/>
            <a:ext cx="1036909" cy="41476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81647" tIns="40823" rIns="81647" bIns="40823" anchor="ctr" anchorCtr="1" compatLnSpc="0"/>
          <a:lstStyle/>
          <a:p>
            <a:pPr hangingPunct="0"/>
            <a:endParaRPr lang="fi-FI" sz="1633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2" name="Straight Connector 11">
            <a:extLst>
              <a:ext uri="{FF2B5EF4-FFF2-40B4-BE49-F238E27FC236}">
                <a16:creationId xmlns:a16="http://schemas.microsoft.com/office/drawing/2014/main" id="{F6427398-DFEF-7E48-98C0-1AE95CB38FCA}"/>
              </a:ext>
            </a:extLst>
          </p:cNvPr>
          <p:cNvSpPr/>
          <p:nvPr/>
        </p:nvSpPr>
        <p:spPr>
          <a:xfrm>
            <a:off x="5937976" y="5085489"/>
            <a:ext cx="230495" cy="407026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81647" tIns="40823" rIns="81647" bIns="40823" anchor="ctr" anchorCtr="1" compatLnSpc="0"/>
          <a:lstStyle/>
          <a:p>
            <a:pPr hangingPunct="0"/>
            <a:endParaRPr lang="fi-FI" sz="1633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3" name="Straight Connector 12">
            <a:extLst>
              <a:ext uri="{FF2B5EF4-FFF2-40B4-BE49-F238E27FC236}">
                <a16:creationId xmlns:a16="http://schemas.microsoft.com/office/drawing/2014/main" id="{BB42B652-5D55-3C4C-A17F-E42C63E4C6E2}"/>
              </a:ext>
            </a:extLst>
          </p:cNvPr>
          <p:cNvSpPr/>
          <p:nvPr/>
        </p:nvSpPr>
        <p:spPr>
          <a:xfrm flipV="1">
            <a:off x="6500684" y="4630673"/>
            <a:ext cx="374931" cy="761254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lIns="81647" tIns="40823" rIns="81647" bIns="40823" anchor="ctr" anchorCtr="1" compatLnSpc="0"/>
          <a:lstStyle/>
          <a:p>
            <a:pPr hangingPunct="0"/>
            <a:endParaRPr lang="fi-FI" sz="1633">
              <a:latin typeface="Arial" pitchFamily="18"/>
              <a:ea typeface="DejaVu Sans" pitchFamily="2"/>
              <a:cs typeface="DejaVu Sans" pitchFamily="2"/>
            </a:endParaRPr>
          </a:p>
        </p:txBody>
      </p:sp>
      <p:sp>
        <p:nvSpPr>
          <p:cNvPr id="14" name="Multiply 14">
            <a:extLst>
              <a:ext uri="{FF2B5EF4-FFF2-40B4-BE49-F238E27FC236}">
                <a16:creationId xmlns:a16="http://schemas.microsoft.com/office/drawing/2014/main" id="{B6DA1350-9E12-1EC5-5A3B-9914759449D6}"/>
              </a:ext>
            </a:extLst>
          </p:cNvPr>
          <p:cNvSpPr/>
          <p:nvPr/>
        </p:nvSpPr>
        <p:spPr>
          <a:xfrm>
            <a:off x="3649183" y="2655310"/>
            <a:ext cx="933218" cy="1076837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/>
          </a:p>
        </p:txBody>
      </p:sp>
    </p:spTree>
    <p:extLst>
      <p:ext uri="{BB962C8B-B14F-4D97-AF65-F5344CB8AC3E}">
        <p14:creationId xmlns:p14="http://schemas.microsoft.com/office/powerpoint/2010/main" val="24938859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62E8-9525-CE4A-96D0-A64D563C830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Identifying your computer?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1DE30-3AD2-454B-BE13-CED460EABB3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Every network card has its own MAC address</a:t>
            </a:r>
          </a:p>
          <a:p>
            <a:pPr lvl="1"/>
            <a:r>
              <a:rPr lang="en-US" dirty="0"/>
              <a:t>IPs are (somewhat) dynamic, ”owned” by local networks</a:t>
            </a:r>
          </a:p>
          <a:p>
            <a:pPr lvl="1"/>
            <a:r>
              <a:rPr lang="en-US" dirty="0"/>
              <a:t>MACs are hardware and static, ”owned” by specific computers</a:t>
            </a:r>
          </a:p>
          <a:p>
            <a:pPr lvl="2"/>
            <a:r>
              <a:rPr lang="en-US" dirty="0"/>
              <a:t>Manufacturers own blocks of MACs, ”spend” them each time they make a device</a:t>
            </a:r>
          </a:p>
          <a:p>
            <a:pPr lvl="2"/>
            <a:endParaRPr lang="en-US" dirty="0"/>
          </a:p>
          <a:p>
            <a:pPr lvl="0"/>
            <a:r>
              <a:rPr lang="en-US" dirty="0"/>
              <a:t>”Connecting” to a network</a:t>
            </a:r>
          </a:p>
          <a:p>
            <a:pPr lvl="1"/>
            <a:r>
              <a:rPr lang="en-US" dirty="0"/>
              <a:t>Your computer leases an IP from the local network</a:t>
            </a:r>
          </a:p>
          <a:p>
            <a:pPr lvl="1"/>
            <a:r>
              <a:rPr lang="en-US" dirty="0"/>
              <a:t>Only the local router knows your MAC, everyone else sees your IP</a:t>
            </a:r>
          </a:p>
          <a:p>
            <a:pPr lvl="2"/>
            <a:r>
              <a:rPr lang="en-US" dirty="0"/>
              <a:t>Note: this overview ignores NATs, which are commonplace today</a:t>
            </a:r>
          </a:p>
        </p:txBody>
      </p:sp>
    </p:spTree>
    <p:extLst>
      <p:ext uri="{BB962C8B-B14F-4D97-AF65-F5344CB8AC3E}">
        <p14:creationId xmlns:p14="http://schemas.microsoft.com/office/powerpoint/2010/main" val="3127651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B2751-6EE4-EF47-85C6-1BF37A50A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does the Internet of Things fit into the Internet?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71526-2CDC-1341-AF36-B59495BBC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860819" cy="5029200"/>
          </a:xfrm>
        </p:spPr>
        <p:txBody>
          <a:bodyPr/>
          <a:lstStyle/>
          <a:p>
            <a:r>
              <a:rPr lang="en-US" dirty="0"/>
              <a:t>“IP is the Narrow Waist of the Internet”</a:t>
            </a:r>
          </a:p>
          <a:p>
            <a:pPr lvl="1"/>
            <a:r>
              <a:rPr lang="en-US" dirty="0">
                <a:hlinkClick r:id="rId2"/>
              </a:rPr>
              <a:t>IP is Dead, Long Live IP for Wireless Sensor Networks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 recurring theme in this class:</a:t>
            </a:r>
          </a:p>
          <a:p>
            <a:pPr lvl="1"/>
            <a:r>
              <a:rPr lang="en-US" dirty="0"/>
              <a:t>How does this actually attach to the Internet</a:t>
            </a:r>
          </a:p>
          <a:p>
            <a:pPr lvl="2"/>
            <a:r>
              <a:rPr lang="en-US" dirty="0"/>
              <a:t>Physically, direct IP connection</a:t>
            </a:r>
            <a:br>
              <a:rPr lang="en-US" dirty="0"/>
            </a:br>
            <a:r>
              <a:rPr lang="en-US" dirty="0"/>
              <a:t>[hello Hue Hub, </a:t>
            </a:r>
            <a:r>
              <a:rPr lang="en-US" dirty="0" err="1"/>
              <a:t>Wyze</a:t>
            </a:r>
            <a:r>
              <a:rPr lang="en-US" dirty="0"/>
              <a:t> Hub, August Hub, …]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Logically, through another device</a:t>
            </a:r>
            <a:br>
              <a:rPr lang="en-US" dirty="0"/>
            </a:br>
            <a:r>
              <a:rPr lang="en-US" dirty="0"/>
              <a:t>[are BLE devices </a:t>
            </a:r>
            <a:r>
              <a:rPr lang="en-US" i="1" dirty="0"/>
              <a:t>really</a:t>
            </a:r>
            <a:r>
              <a:rPr lang="en-US" dirty="0"/>
              <a:t> part of the IoT?]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18A42-3089-2F4B-805E-33F69E45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33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6FBEC-4572-B24B-913A-8BFF7880111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8414" y="1614965"/>
            <a:ext cx="3111980" cy="40408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653288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643959-CE05-455B-BB3E-2C666CC1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Thinking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32C330-2DE0-4DEC-AB2F-5FA68E5A2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steps for viewing a website?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14C034-A30D-4B79-8B09-AF5BE04C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162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643959-CE05-455B-BB3E-2C666CC13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Thinking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32C330-2DE0-4DEC-AB2F-5FA68E5A2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steps for viewing a website?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enter a domain name for the website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Computer looks up domain name to get IP Address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Computer sends request to IP_address:80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Computer gets back data, which it renders into a website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14C034-A30D-4B79-8B09-AF5BE04C6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86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D622D-2775-A745-B9A7-58A4C1DB4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8A88-1864-794B-A214-F3ACF3DCE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‘famous’ interview question</a:t>
            </a:r>
          </a:p>
          <a:p>
            <a:pPr lvl="1"/>
            <a:r>
              <a:rPr lang="en-US" dirty="0"/>
              <a:t>“What happens when you type </a:t>
            </a:r>
            <a:r>
              <a:rPr lang="en-US" dirty="0" err="1"/>
              <a:t>google.com</a:t>
            </a:r>
            <a:r>
              <a:rPr lang="en-US" dirty="0"/>
              <a:t> into your browser’s address bar and press enter?”</a:t>
            </a:r>
          </a:p>
          <a:p>
            <a:pPr lvl="1"/>
            <a:r>
              <a:rPr lang="en-US" dirty="0">
                <a:hlinkClick r:id="rId2"/>
              </a:rPr>
              <a:t>https://github.com/alex/what-happens-when</a:t>
            </a:r>
            <a:r>
              <a:rPr lang="en-US" dirty="0"/>
              <a:t> (11 pages!)</a:t>
            </a:r>
          </a:p>
          <a:p>
            <a:pPr lvl="2"/>
            <a:r>
              <a:rPr lang="en-US" dirty="0"/>
              <a:t>Keyboard events</a:t>
            </a:r>
          </a:p>
          <a:p>
            <a:pPr lvl="2"/>
            <a:r>
              <a:rPr lang="en-US" dirty="0"/>
              <a:t>Parsing URL</a:t>
            </a:r>
          </a:p>
          <a:p>
            <a:pPr lvl="2"/>
            <a:r>
              <a:rPr lang="en-US" dirty="0"/>
              <a:t>DNS lookup</a:t>
            </a:r>
          </a:p>
          <a:p>
            <a:pPr lvl="2"/>
            <a:r>
              <a:rPr lang="en-US" dirty="0"/>
              <a:t>Opening socket</a:t>
            </a:r>
          </a:p>
          <a:p>
            <a:pPr lvl="2"/>
            <a:r>
              <a:rPr lang="en-US" dirty="0"/>
              <a:t>HTTP protocol</a:t>
            </a:r>
          </a:p>
          <a:p>
            <a:pPr lvl="2"/>
            <a:r>
              <a:rPr lang="en-US" dirty="0"/>
              <a:t>HTML parsing</a:t>
            </a:r>
          </a:p>
          <a:p>
            <a:pPr lvl="2"/>
            <a:r>
              <a:rPr lang="en-US" dirty="0"/>
              <a:t>GPU rendering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8DBE6-0E91-574D-8825-3B91AE49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2785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OSI Layers</a:t>
            </a:r>
          </a:p>
          <a:p>
            <a:pPr lvl="1"/>
            <a:endParaRPr lang="en-US" dirty="0"/>
          </a:p>
          <a:p>
            <a:r>
              <a:rPr lang="en-US" dirty="0"/>
              <a:t>Internet Architecture (Upper Layers)</a:t>
            </a:r>
          </a:p>
          <a:p>
            <a:pPr lvl="1"/>
            <a:endParaRPr lang="en-US" dirty="0"/>
          </a:p>
          <a:p>
            <a:r>
              <a:rPr lang="en-US" b="1" dirty="0"/>
              <a:t>Physical Layer</a:t>
            </a:r>
          </a:p>
          <a:p>
            <a:pPr lvl="1"/>
            <a:r>
              <a:rPr lang="en-US" b="1" dirty="0"/>
              <a:t>Overview</a:t>
            </a:r>
          </a:p>
          <a:p>
            <a:pPr lvl="1"/>
            <a:r>
              <a:rPr lang="en-US" dirty="0"/>
              <a:t>Signal Strength</a:t>
            </a:r>
          </a:p>
          <a:p>
            <a:pPr lvl="1"/>
            <a:r>
              <a:rPr lang="en-US" dirty="0"/>
              <a:t>Signal Frequency and Bandwidth</a:t>
            </a:r>
          </a:p>
          <a:p>
            <a:pPr lvl="1"/>
            <a:r>
              <a:rPr lang="en-US" dirty="0"/>
              <a:t>Signal Modulation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03023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3E2C-D569-4CF2-B589-F594BF73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9C2F-5F56-47FF-8482-6BBC7965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bits are transmitted</a:t>
            </a:r>
          </a:p>
          <a:p>
            <a:pPr lvl="1"/>
            <a:r>
              <a:rPr lang="en-US" dirty="0"/>
              <a:t>Wireless makes this entirely different from wired cases</a:t>
            </a:r>
          </a:p>
          <a:p>
            <a:pPr lvl="1"/>
            <a:endParaRPr lang="en-US" dirty="0"/>
          </a:p>
          <a:p>
            <a:r>
              <a:rPr lang="en-US" dirty="0"/>
              <a:t>Important considerations</a:t>
            </a:r>
          </a:p>
          <a:p>
            <a:pPr lvl="1"/>
            <a:r>
              <a:rPr lang="en-US" dirty="0"/>
              <a:t>Signal strength</a:t>
            </a:r>
          </a:p>
          <a:p>
            <a:pPr lvl="1"/>
            <a:r>
              <a:rPr lang="en-US" dirty="0"/>
              <a:t>Modulation</a:t>
            </a:r>
          </a:p>
          <a:p>
            <a:pPr lvl="1"/>
            <a:r>
              <a:rPr lang="en-US" dirty="0"/>
              <a:t>Frequency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A69D2-CC0A-42DE-BF59-72BCB1FF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81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50C1F-4B1D-41CD-B890-FD96F71E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wireless?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6FB71-A1B8-44D3-B6F6-D27BC7C22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wires!</a:t>
            </a:r>
          </a:p>
          <a:p>
            <a:endParaRPr lang="en-US" dirty="0"/>
          </a:p>
          <a:p>
            <a:r>
              <a:rPr lang="en-US" dirty="0"/>
              <a:t>No need to install and maintain wires</a:t>
            </a:r>
          </a:p>
          <a:p>
            <a:pPr lvl="1"/>
            <a:r>
              <a:rPr lang="en-US" dirty="0"/>
              <a:t>Reduces cost</a:t>
            </a:r>
          </a:p>
          <a:p>
            <a:pPr lvl="1"/>
            <a:r>
              <a:rPr lang="en-US" dirty="0"/>
              <a:t>Simplifies deployment – place devices wherever makes sense</a:t>
            </a:r>
          </a:p>
          <a:p>
            <a:pPr lvl="1"/>
            <a:endParaRPr lang="en-US" dirty="0"/>
          </a:p>
          <a:p>
            <a:r>
              <a:rPr lang="en-US" dirty="0"/>
              <a:t>Supports mobile users</a:t>
            </a:r>
          </a:p>
          <a:p>
            <a:pPr lvl="1"/>
            <a:r>
              <a:rPr lang="en-US" dirty="0"/>
              <a:t>Move around office, campus, city</a:t>
            </a:r>
          </a:p>
          <a:p>
            <a:pPr lvl="1"/>
            <a:r>
              <a:rPr lang="en-US" dirty="0"/>
              <a:t>Move devices around home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A6CFA-06E3-4F6D-8CDD-2F2965C02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6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OSI layer model of communication</a:t>
            </a:r>
          </a:p>
          <a:p>
            <a:pPr lvl="1"/>
            <a:endParaRPr lang="en-US" dirty="0"/>
          </a:p>
          <a:p>
            <a:r>
              <a:rPr lang="en-US" dirty="0"/>
              <a:t>Provide background on Internet layering</a:t>
            </a:r>
          </a:p>
          <a:p>
            <a:pPr lvl="1"/>
            <a:endParaRPr lang="en-US" dirty="0"/>
          </a:p>
          <a:p>
            <a:r>
              <a:rPr lang="en-US" dirty="0"/>
              <a:t>Overview of concerns for the Physical layer</a:t>
            </a:r>
          </a:p>
          <a:p>
            <a:pPr lvl="1"/>
            <a:r>
              <a:rPr lang="en-US" dirty="0"/>
              <a:t>Speak the “lingo” of wireless communication</a:t>
            </a:r>
          </a:p>
          <a:p>
            <a:pPr lvl="1"/>
            <a:r>
              <a:rPr lang="en-US" dirty="0"/>
              <a:t>Present technology aspects that we will return to in specific protocols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4B340-7DE2-4264-993D-6A80168D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hard about wireless?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DD507-5729-4EE7-8461-0A5A43F88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no wires!</a:t>
            </a:r>
          </a:p>
          <a:p>
            <a:endParaRPr lang="en-US" dirty="0"/>
          </a:p>
          <a:p>
            <a:r>
              <a:rPr lang="en-US" dirty="0"/>
              <a:t>Wired networks are constant, reliable, and physically isolated</a:t>
            </a:r>
          </a:p>
          <a:p>
            <a:pPr lvl="1"/>
            <a:r>
              <a:rPr lang="en-US" dirty="0"/>
              <a:t>Ethernet has the same throughput minute-to-minute</a:t>
            </a:r>
          </a:p>
          <a:p>
            <a:pPr lvl="1"/>
            <a:r>
              <a:rPr lang="en-US" dirty="0"/>
              <a:t>Bits sent through Ethernet or USB are (usually) received</a:t>
            </a:r>
          </a:p>
          <a:p>
            <a:pPr lvl="1"/>
            <a:endParaRPr lang="en-US" dirty="0"/>
          </a:p>
          <a:p>
            <a:r>
              <a:rPr lang="en-US" dirty="0"/>
              <a:t>Wireless networks are variable, error-prone, and shared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throughput changes based on location and walls</a:t>
            </a:r>
          </a:p>
          <a:p>
            <a:pPr lvl="1"/>
            <a:r>
              <a:rPr lang="en-US" dirty="0"/>
              <a:t>Signals from nearby devices interfere with your signals</a:t>
            </a:r>
          </a:p>
          <a:p>
            <a:pPr lvl="1"/>
            <a:r>
              <a:rPr lang="en-US" dirty="0"/>
              <a:t>Individual bits might flip or never be heard at all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D5EF0-45E5-434E-AD45-E7099296C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760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060FE-28CB-4440-838D-05C9D9A7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is a shared medium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1FFE2-CDFD-46B4-811F-4E9FF191B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834605" cy="5029200"/>
          </a:xfrm>
        </p:spPr>
        <p:txBody>
          <a:bodyPr/>
          <a:lstStyle/>
          <a:p>
            <a:r>
              <a:rPr lang="en-US" dirty="0"/>
              <a:t>Wired communication has signals confined to a conductor</a:t>
            </a:r>
          </a:p>
          <a:p>
            <a:pPr lvl="1"/>
            <a:r>
              <a:rPr lang="en-US" dirty="0"/>
              <a:t>Copper or fiber</a:t>
            </a:r>
          </a:p>
          <a:p>
            <a:pPr lvl="1"/>
            <a:r>
              <a:rPr lang="en-US" dirty="0"/>
              <a:t>Guides energy to destination</a:t>
            </a:r>
          </a:p>
          <a:p>
            <a:pPr lvl="1"/>
            <a:r>
              <a:rPr lang="en-US" dirty="0"/>
              <a:t>Protects signal from interference</a:t>
            </a:r>
          </a:p>
          <a:p>
            <a:pPr lvl="1"/>
            <a:endParaRPr lang="en-US" dirty="0"/>
          </a:p>
          <a:p>
            <a:r>
              <a:rPr lang="en-US" dirty="0"/>
              <a:t>Wireless communication is inherently broadcast</a:t>
            </a:r>
          </a:p>
          <a:p>
            <a:pPr lvl="1"/>
            <a:r>
              <a:rPr lang="en-US" dirty="0"/>
              <a:t>Energy is distributed in space</a:t>
            </a:r>
          </a:p>
          <a:p>
            <a:pPr lvl="1"/>
            <a:r>
              <a:rPr lang="en-US" dirty="0"/>
              <a:t>Signals must compete with other signals in same frequency band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9FE36-2701-4E81-BDAD-DA1372DA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3C1A283-D517-4619-8552-1D4B154F9C2D}"/>
              </a:ext>
            </a:extLst>
          </p:cNvPr>
          <p:cNvCxnSpPr/>
          <p:nvPr/>
        </p:nvCxnSpPr>
        <p:spPr>
          <a:xfrm>
            <a:off x="7683500" y="1549400"/>
            <a:ext cx="269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entagon 7">
            <a:extLst>
              <a:ext uri="{FF2B5EF4-FFF2-40B4-BE49-F238E27FC236}">
                <a16:creationId xmlns:a16="http://schemas.microsoft.com/office/drawing/2014/main" id="{2C6A1587-724F-436E-9FFA-E1285FEFC43D}"/>
              </a:ext>
            </a:extLst>
          </p:cNvPr>
          <p:cNvSpPr/>
          <p:nvPr/>
        </p:nvSpPr>
        <p:spPr>
          <a:xfrm>
            <a:off x="7518400" y="138430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entagon 9">
            <a:extLst>
              <a:ext uri="{FF2B5EF4-FFF2-40B4-BE49-F238E27FC236}">
                <a16:creationId xmlns:a16="http://schemas.microsoft.com/office/drawing/2014/main" id="{922FFFE1-3399-4AB6-8810-527C57289EA3}"/>
              </a:ext>
            </a:extLst>
          </p:cNvPr>
          <p:cNvSpPr/>
          <p:nvPr/>
        </p:nvSpPr>
        <p:spPr>
          <a:xfrm>
            <a:off x="10185400" y="1384299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938AB7B4-66D3-4E6B-81D6-22C68A42321F}"/>
              </a:ext>
            </a:extLst>
          </p:cNvPr>
          <p:cNvSpPr/>
          <p:nvPr/>
        </p:nvSpPr>
        <p:spPr>
          <a:xfrm>
            <a:off x="8534399" y="425450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9E2381B6-4078-4711-BF18-33421A1C1F94}"/>
              </a:ext>
            </a:extLst>
          </p:cNvPr>
          <p:cNvSpPr/>
          <p:nvPr/>
        </p:nvSpPr>
        <p:spPr>
          <a:xfrm>
            <a:off x="9372600" y="4800599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348FFF-9AD4-4EE7-B04A-0EF302D78A63}"/>
              </a:ext>
            </a:extLst>
          </p:cNvPr>
          <p:cNvSpPr/>
          <p:nvPr/>
        </p:nvSpPr>
        <p:spPr>
          <a:xfrm>
            <a:off x="7435847" y="3155948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E69078-922F-482B-8A06-7A206B0DC49C}"/>
              </a:ext>
            </a:extLst>
          </p:cNvPr>
          <p:cNvSpPr/>
          <p:nvPr/>
        </p:nvSpPr>
        <p:spPr>
          <a:xfrm>
            <a:off x="8280398" y="3702047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718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14B82-B16C-48FB-AAB0-F370F67CD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Increasing network capacity is challenging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C4CE-494D-42CD-A1F9-D6DBADE1A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20665" cy="5029200"/>
          </a:xfrm>
        </p:spPr>
        <p:txBody>
          <a:bodyPr/>
          <a:lstStyle/>
          <a:p>
            <a:r>
              <a:rPr lang="en-US" dirty="0"/>
              <a:t>Wired networks just add more wires</a:t>
            </a:r>
          </a:p>
          <a:p>
            <a:pPr lvl="1"/>
            <a:r>
              <a:rPr lang="en-US" dirty="0"/>
              <a:t>Buses are many signals in parallel to send more data</a:t>
            </a:r>
          </a:p>
          <a:p>
            <a:pPr lvl="1"/>
            <a:endParaRPr lang="en-US" dirty="0"/>
          </a:p>
          <a:p>
            <a:r>
              <a:rPr lang="en-US" dirty="0"/>
              <a:t>Wireless networks are harder</a:t>
            </a:r>
          </a:p>
          <a:p>
            <a:pPr lvl="1"/>
            <a:r>
              <a:rPr lang="en-US" dirty="0"/>
              <a:t>Adding more links just increases interference</a:t>
            </a:r>
          </a:p>
          <a:p>
            <a:pPr lvl="1"/>
            <a:r>
              <a:rPr lang="en-US" dirty="0"/>
              <a:t>Need to expand to different frequencies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A979A5-22F7-4A8D-BD3A-E730D7BF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61C4690-812F-48C7-BB55-92618BC97260}"/>
              </a:ext>
            </a:extLst>
          </p:cNvPr>
          <p:cNvCxnSpPr/>
          <p:nvPr/>
        </p:nvCxnSpPr>
        <p:spPr>
          <a:xfrm>
            <a:off x="7683500" y="1549400"/>
            <a:ext cx="269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entagon 5">
            <a:extLst>
              <a:ext uri="{FF2B5EF4-FFF2-40B4-BE49-F238E27FC236}">
                <a16:creationId xmlns:a16="http://schemas.microsoft.com/office/drawing/2014/main" id="{B64F43A3-F744-4A01-9945-F38CE56B3B0B}"/>
              </a:ext>
            </a:extLst>
          </p:cNvPr>
          <p:cNvSpPr/>
          <p:nvPr/>
        </p:nvSpPr>
        <p:spPr>
          <a:xfrm>
            <a:off x="7518400" y="138430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D0774D27-F0BF-43E3-A5BA-2A22A1079F79}"/>
              </a:ext>
            </a:extLst>
          </p:cNvPr>
          <p:cNvSpPr/>
          <p:nvPr/>
        </p:nvSpPr>
        <p:spPr>
          <a:xfrm>
            <a:off x="10185400" y="1384299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Pentagon 7">
            <a:extLst>
              <a:ext uri="{FF2B5EF4-FFF2-40B4-BE49-F238E27FC236}">
                <a16:creationId xmlns:a16="http://schemas.microsoft.com/office/drawing/2014/main" id="{94A22F05-3901-4F63-BA24-C68941349781}"/>
              </a:ext>
            </a:extLst>
          </p:cNvPr>
          <p:cNvSpPr/>
          <p:nvPr/>
        </p:nvSpPr>
        <p:spPr>
          <a:xfrm>
            <a:off x="8782052" y="4016377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F31FCFFD-47C2-42A8-A617-008DECEF6664}"/>
              </a:ext>
            </a:extLst>
          </p:cNvPr>
          <p:cNvSpPr/>
          <p:nvPr/>
        </p:nvSpPr>
        <p:spPr>
          <a:xfrm>
            <a:off x="9620253" y="4562476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5970A4D-3B90-4371-B968-8C7A3353B922}"/>
              </a:ext>
            </a:extLst>
          </p:cNvPr>
          <p:cNvSpPr/>
          <p:nvPr/>
        </p:nvSpPr>
        <p:spPr>
          <a:xfrm>
            <a:off x="7683500" y="2917825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59A410-D0BD-4D1E-BD15-B749399D7CBC}"/>
              </a:ext>
            </a:extLst>
          </p:cNvPr>
          <p:cNvSpPr/>
          <p:nvPr/>
        </p:nvSpPr>
        <p:spPr>
          <a:xfrm>
            <a:off x="8528051" y="3463924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80F0CA6-1887-4C66-9C85-A9C353A3C4A1}"/>
              </a:ext>
            </a:extLst>
          </p:cNvPr>
          <p:cNvCxnSpPr/>
          <p:nvPr/>
        </p:nvCxnSpPr>
        <p:spPr>
          <a:xfrm>
            <a:off x="7683500" y="1997073"/>
            <a:ext cx="26924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entagon 12">
            <a:extLst>
              <a:ext uri="{FF2B5EF4-FFF2-40B4-BE49-F238E27FC236}">
                <a16:creationId xmlns:a16="http://schemas.microsoft.com/office/drawing/2014/main" id="{B9668871-0FE2-4BA4-9D1F-E42D8A8CB484}"/>
              </a:ext>
            </a:extLst>
          </p:cNvPr>
          <p:cNvSpPr/>
          <p:nvPr/>
        </p:nvSpPr>
        <p:spPr>
          <a:xfrm>
            <a:off x="7518400" y="1831973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entagon 13">
            <a:extLst>
              <a:ext uri="{FF2B5EF4-FFF2-40B4-BE49-F238E27FC236}">
                <a16:creationId xmlns:a16="http://schemas.microsoft.com/office/drawing/2014/main" id="{0BC3E339-C843-4D95-992A-B4095307352C}"/>
              </a:ext>
            </a:extLst>
          </p:cNvPr>
          <p:cNvSpPr/>
          <p:nvPr/>
        </p:nvSpPr>
        <p:spPr>
          <a:xfrm>
            <a:off x="10185400" y="1831972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entagon 14">
            <a:extLst>
              <a:ext uri="{FF2B5EF4-FFF2-40B4-BE49-F238E27FC236}">
                <a16:creationId xmlns:a16="http://schemas.microsoft.com/office/drawing/2014/main" id="{FB33D325-3489-4D19-96D9-CE1AC8570588}"/>
              </a:ext>
            </a:extLst>
          </p:cNvPr>
          <p:cNvSpPr/>
          <p:nvPr/>
        </p:nvSpPr>
        <p:spPr>
          <a:xfrm>
            <a:off x="8451853" y="4387849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entagon 15">
            <a:extLst>
              <a:ext uri="{FF2B5EF4-FFF2-40B4-BE49-F238E27FC236}">
                <a16:creationId xmlns:a16="http://schemas.microsoft.com/office/drawing/2014/main" id="{2574B13D-B502-4BD0-A29C-4E7D009A9860}"/>
              </a:ext>
            </a:extLst>
          </p:cNvPr>
          <p:cNvSpPr/>
          <p:nvPr/>
        </p:nvSpPr>
        <p:spPr>
          <a:xfrm>
            <a:off x="9290054" y="4933948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1119E40-7165-4C76-8B32-67C3857C2EF7}"/>
              </a:ext>
            </a:extLst>
          </p:cNvPr>
          <p:cNvSpPr/>
          <p:nvPr/>
        </p:nvSpPr>
        <p:spPr>
          <a:xfrm>
            <a:off x="7353301" y="3289297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8959DF-A4A1-4A99-B208-F3DEE389D6D1}"/>
              </a:ext>
            </a:extLst>
          </p:cNvPr>
          <p:cNvSpPr/>
          <p:nvPr/>
        </p:nvSpPr>
        <p:spPr>
          <a:xfrm>
            <a:off x="8197852" y="3835396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000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3A60-C7D9-4FD4-88DC-CA37EA294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RF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5FCA-11C2-4139-86B5-353330E9E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469605" cy="5029200"/>
          </a:xfrm>
        </p:spPr>
        <p:txBody>
          <a:bodyPr/>
          <a:lstStyle/>
          <a:p>
            <a:r>
              <a:rPr lang="en-US" dirty="0"/>
              <a:t>Energy that radiates spherically from an antenna</a:t>
            </a:r>
          </a:p>
          <a:p>
            <a:endParaRPr lang="en-US" dirty="0"/>
          </a:p>
          <a:p>
            <a:r>
              <a:rPr lang="en-US" dirty="0"/>
              <a:t>Attenuation with distance</a:t>
            </a:r>
          </a:p>
          <a:p>
            <a:pPr lvl="1"/>
            <a:r>
              <a:rPr lang="en-US" dirty="0"/>
              <a:t>Density of energy reduces over time, distance</a:t>
            </a:r>
          </a:p>
          <a:p>
            <a:pPr lvl="1"/>
            <a:r>
              <a:rPr lang="en-US" dirty="0"/>
              <a:t>Signal strength is reduced, errors go up</a:t>
            </a:r>
          </a:p>
          <a:p>
            <a:pPr lvl="1"/>
            <a:endParaRPr lang="en-US" dirty="0"/>
          </a:p>
          <a:p>
            <a:r>
              <a:rPr lang="en-US" dirty="0"/>
              <a:t>Two key features</a:t>
            </a:r>
          </a:p>
          <a:p>
            <a:pPr lvl="1"/>
            <a:r>
              <a:rPr lang="en-US" dirty="0"/>
              <a:t>Error rates depend on distance</a:t>
            </a:r>
          </a:p>
          <a:p>
            <a:pPr lvl="1"/>
            <a:r>
              <a:rPr lang="en-US" dirty="0"/>
              <a:t>Spatial reuse of frequencies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C5732-CB70-454F-8CBB-621752D96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6C7968B4-D915-42F0-B3DE-8AB6BCCBF70A}"/>
              </a:ext>
            </a:extLst>
          </p:cNvPr>
          <p:cNvSpPr/>
          <p:nvPr/>
        </p:nvSpPr>
        <p:spPr>
          <a:xfrm>
            <a:off x="9474199" y="2000250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4D374F7-7182-4523-916C-CB9B7975C516}"/>
              </a:ext>
            </a:extLst>
          </p:cNvPr>
          <p:cNvSpPr/>
          <p:nvPr/>
        </p:nvSpPr>
        <p:spPr>
          <a:xfrm>
            <a:off x="8375647" y="901698"/>
            <a:ext cx="2527302" cy="2527302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6FDC2D85-9985-4D7B-8087-7389C5C9B4E1}"/>
              </a:ext>
            </a:extLst>
          </p:cNvPr>
          <p:cNvSpPr/>
          <p:nvPr/>
        </p:nvSpPr>
        <p:spPr>
          <a:xfrm>
            <a:off x="9467849" y="4940302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89532D-6193-4225-B600-7FC477A51895}"/>
              </a:ext>
            </a:extLst>
          </p:cNvPr>
          <p:cNvSpPr/>
          <p:nvPr/>
        </p:nvSpPr>
        <p:spPr>
          <a:xfrm>
            <a:off x="8375647" y="3841750"/>
            <a:ext cx="2527302" cy="2527302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199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F61C-DDEE-45B5-A8A0-5E734A32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5FC3-1893-430D-AAB1-F9D6B7F3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Signal strength</a:t>
            </a:r>
          </a:p>
          <a:p>
            <a:pPr lvl="1"/>
            <a:r>
              <a:rPr lang="en-US" dirty="0"/>
              <a:t>The amount of energy transmitted/received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frequency and bandwidth</a:t>
            </a:r>
          </a:p>
          <a:p>
            <a:pPr lvl="1"/>
            <a:r>
              <a:rPr lang="en-US" dirty="0"/>
              <a:t>Which “channel” the signal is sent on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modulation</a:t>
            </a:r>
          </a:p>
          <a:p>
            <a:pPr lvl="1"/>
            <a:r>
              <a:rPr lang="en-US" dirty="0"/>
              <a:t>How data is encoded in the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9415C-D6BA-48FC-A4F1-4B3B55C4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2" descr="What Is RF and Why Do We Use It? | Introduction to RF Principles and  Components | Electronics Textbook">
            <a:extLst>
              <a:ext uri="{FF2B5EF4-FFF2-40B4-BE49-F238E27FC236}">
                <a16:creationId xmlns:a16="http://schemas.microsoft.com/office/drawing/2014/main" id="{4005556C-BEBD-46A8-969D-33490213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1360" y="2874866"/>
            <a:ext cx="4754880" cy="31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8903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OSI Layers</a:t>
            </a:r>
          </a:p>
          <a:p>
            <a:pPr lvl="1"/>
            <a:endParaRPr lang="en-US" dirty="0"/>
          </a:p>
          <a:p>
            <a:r>
              <a:rPr lang="en-US" dirty="0"/>
              <a:t>Internet Architecture (Upper Layers)</a:t>
            </a:r>
          </a:p>
          <a:p>
            <a:pPr lvl="1"/>
            <a:endParaRPr lang="en-US" dirty="0"/>
          </a:p>
          <a:p>
            <a:r>
              <a:rPr lang="en-US" b="1" dirty="0"/>
              <a:t>Physical Layer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b="1" dirty="0"/>
              <a:t>Signal Strength</a:t>
            </a:r>
          </a:p>
          <a:p>
            <a:pPr lvl="1"/>
            <a:r>
              <a:rPr lang="en-US" dirty="0"/>
              <a:t>Signal Frequency and Bandwidth</a:t>
            </a:r>
          </a:p>
          <a:p>
            <a:pPr lvl="1"/>
            <a:r>
              <a:rPr lang="en-US" dirty="0"/>
              <a:t>Signal Modulation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953899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F61C-DDEE-45B5-A8A0-5E734A32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5FC3-1893-430D-AAB1-F9D6B7F3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Signal strength</a:t>
            </a:r>
          </a:p>
          <a:p>
            <a:pPr lvl="1"/>
            <a:r>
              <a:rPr lang="en-US" dirty="0"/>
              <a:t>The amount of energy transmitted/received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frequency and bandwidth</a:t>
            </a:r>
          </a:p>
          <a:p>
            <a:pPr lvl="1"/>
            <a:r>
              <a:rPr lang="en-US" dirty="0"/>
              <a:t>Which “channel” the signal is sent on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modulation</a:t>
            </a:r>
          </a:p>
          <a:p>
            <a:pPr lvl="1"/>
            <a:r>
              <a:rPr lang="en-US" dirty="0"/>
              <a:t>How data is encoded in the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9415C-D6BA-48FC-A4F1-4B3B55C4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2" descr="What Is RF and Why Do We Use It? | Introduction to RF Principles and  Components | Electronics Textbook">
            <a:extLst>
              <a:ext uri="{FF2B5EF4-FFF2-40B4-BE49-F238E27FC236}">
                <a16:creationId xmlns:a16="http://schemas.microsoft.com/office/drawing/2014/main" id="{4005556C-BEBD-46A8-969D-33490213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1360" y="2874866"/>
            <a:ext cx="4754880" cy="31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3582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2AB7-EECE-48C4-AA87-9D112837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strength is measured in decibels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B87DC0-75A8-4300-B1DC-4FE76BBC58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Power is measured in Watts or </a:t>
                </a:r>
                <a:r>
                  <a:rPr lang="en-US" dirty="0" err="1"/>
                  <a:t>dBw</a:t>
                </a:r>
                <a:r>
                  <a:rPr lang="en-US" dirty="0"/>
                  <a:t> or dBm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𝑃𝑜𝑤𝑒𝑟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b="0" i="0" baseline="-25000" smtClean="0">
                                <a:latin typeface="Cambria Math" panose="02040503050406030204" pitchFamily="18" charset="0"/>
                              </a:rPr>
                              <m:t>Bw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=10∗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𝑃𝑜𝑤𝑒𝑟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𝑊𝑎𝑡𝑡𝑠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𝑃𝑜𝑤𝑒𝑟</m:t>
                            </m:r>
                            <m:r>
                              <a:rPr lang="en-US" b="0" i="1" baseline="-2500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n-US" b="0" i="0" baseline="-25000" smtClean="0">
                                <a:latin typeface="Cambria Math" panose="02040503050406030204" pitchFamily="18" charset="0"/>
                              </a:rPr>
                              <m:t>Bm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=10∗</m:t>
                            </m:r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𝑃𝑜𝑤𝑒𝑟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</a:rPr>
                          <m:t>𝑚𝑖𝑙𝑙𝑖𝑤𝑎𝑡𝑡𝑠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dBm is most relevant to the IoT domain</a:t>
                </a:r>
              </a:p>
              <a:p>
                <a:pPr lvl="1"/>
                <a:r>
                  <a:rPr lang="en-US" dirty="0"/>
                  <a:t>0 dBm equals 1 </a:t>
                </a:r>
                <a:r>
                  <a:rPr lang="en-US" dirty="0" err="1"/>
                  <a:t>mW</a:t>
                </a:r>
                <a:r>
                  <a:rPr lang="en-US" dirty="0"/>
                  <a:t> transmit power</a:t>
                </a:r>
              </a:p>
              <a:p>
                <a:pPr lvl="1"/>
                <a:r>
                  <a:rPr lang="en-US" dirty="0"/>
                  <a:t>Example</a:t>
                </a:r>
              </a:p>
              <a:p>
                <a:pPr lvl="2"/>
                <a:r>
                  <a:rPr lang="en-US" dirty="0"/>
                  <a:t>Max BLE transmit power for nRF52840:       8 dBm (6.31 </a:t>
                </a:r>
                <a:r>
                  <a:rPr lang="en-US" dirty="0" err="1"/>
                  <a:t>mW</a:t>
                </a:r>
                <a:r>
                  <a:rPr lang="en-US" dirty="0"/>
                  <a:t>)</a:t>
                </a:r>
              </a:p>
              <a:p>
                <a:pPr lvl="2"/>
                <a:r>
                  <a:rPr lang="en-US" dirty="0"/>
                  <a:t>Min BLE receive sensitivity for nRF52840: -95 dBm (316.2 </a:t>
                </a:r>
                <a:r>
                  <a:rPr lang="en-US" dirty="0" err="1"/>
                  <a:t>fW</a:t>
                </a:r>
                <a:r>
                  <a:rPr lang="en-US" dirty="0"/>
                  <a:t>)</a:t>
                </a:r>
              </a:p>
              <a:p>
                <a:endParaRPr lang="en-US" b="0" dirty="0"/>
              </a:p>
              <a:p>
                <a:r>
                  <a:rPr lang="en-US" b="0" dirty="0"/>
                  <a:t>Rule of thumb: +3 dB is double the power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B87DC0-75A8-4300-B1DC-4FE76BBC58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182" b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CF4D7-108A-4505-8DEE-8F7E9DAF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336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72AB7-EECE-48C4-AA87-9D112837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strength varies significantly across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87DC0-75A8-4300-B1DC-4FE76BBC5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Bluetooth Low Energy (local area)</a:t>
            </a:r>
          </a:p>
          <a:p>
            <a:pPr lvl="1"/>
            <a:r>
              <a:rPr lang="en-US" dirty="0"/>
              <a:t>nRF52840 transmit power:		     8 dBm (6.31 </a:t>
            </a:r>
            <a:r>
              <a:rPr lang="en-US" dirty="0" err="1"/>
              <a:t>mW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nRF52840 receive sensitivity:	  -95 dBm (316.2 </a:t>
            </a:r>
            <a:r>
              <a:rPr lang="en-US" dirty="0" err="1"/>
              <a:t>fW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LoRa (wide area)</a:t>
            </a:r>
          </a:p>
          <a:p>
            <a:pPr lvl="1"/>
            <a:r>
              <a:rPr lang="en-US" dirty="0"/>
              <a:t>SX127X LoRa transmit power:	   20 dBm (100 </a:t>
            </a:r>
            <a:r>
              <a:rPr lang="en-US" dirty="0" err="1"/>
              <a:t>mW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SX127X LoRa receive sensitivity:	-148 dBm (1.6 </a:t>
            </a:r>
            <a:r>
              <a:rPr lang="en-US" dirty="0" err="1"/>
              <a:t>attoWatt</a:t>
            </a:r>
            <a:r>
              <a:rPr lang="en-US" dirty="0"/>
              <a:t>)</a:t>
            </a:r>
          </a:p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CF4D7-108A-4505-8DEE-8F7E9DAF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7316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688D-FDA2-44DC-AA28-FEA5302D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degrades RF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3649-5C41-417A-9DF2-AD0E61323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Attenuation in free space</a:t>
            </a:r>
          </a:p>
          <a:p>
            <a:pPr lvl="1"/>
            <a:r>
              <a:rPr lang="en-US" dirty="0"/>
              <a:t>Signals get weaker as they travel over long distances</a:t>
            </a:r>
          </a:p>
          <a:p>
            <a:pPr lvl="1"/>
            <a:r>
              <a:rPr lang="en-US" dirty="0"/>
              <a:t>Signal spreads out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Free Space Path Loss (FSPL)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1F173-2F70-4A0E-B913-068B19E2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5A681-1C8D-7B42-B5CC-F597BC351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06" y="3620765"/>
            <a:ext cx="11413588" cy="137994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3581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OSI Layers</a:t>
            </a:r>
          </a:p>
          <a:p>
            <a:pPr lvl="1"/>
            <a:endParaRPr lang="en-US" dirty="0"/>
          </a:p>
          <a:p>
            <a:r>
              <a:rPr lang="en-US" dirty="0"/>
              <a:t>Internet Architecture (Upper Layers)</a:t>
            </a:r>
          </a:p>
          <a:p>
            <a:pPr lvl="1"/>
            <a:endParaRPr lang="en-US" dirty="0"/>
          </a:p>
          <a:p>
            <a:r>
              <a:rPr lang="en-US" dirty="0"/>
              <a:t>Physical Layer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Signal Strength</a:t>
            </a:r>
          </a:p>
          <a:p>
            <a:pPr lvl="1"/>
            <a:r>
              <a:rPr lang="en-US" dirty="0"/>
              <a:t>Signal Frequency and Bandwidth</a:t>
            </a:r>
          </a:p>
          <a:p>
            <a:pPr lvl="1"/>
            <a:r>
              <a:rPr lang="en-US" dirty="0"/>
              <a:t>Signal Modulation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355332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0029-F570-F844-A828-1C5835AA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intuitions for signal propagation, power, gain,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302A-83BB-1547-8EB7-CD8CD82F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the nrf52840 in lab:</a:t>
            </a:r>
          </a:p>
          <a:p>
            <a:pPr lvl="1"/>
            <a:r>
              <a:rPr lang="en-US" dirty="0"/>
              <a:t>Max BLE transmit power for nRF52840:       8 dBm (6.31 </a:t>
            </a:r>
            <a:r>
              <a:rPr lang="en-US" dirty="0" err="1"/>
              <a:t>mW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Min BLE receive sensitivity for nRF52840: -95 dBm (316.2 </a:t>
            </a:r>
            <a:r>
              <a:rPr lang="en-US" dirty="0" err="1"/>
              <a:t>fW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472D2-A3F6-A14E-9341-BB147FA8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50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666F0-085A-2F44-BE3E-571B1FE8FA7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6608" y="3878580"/>
            <a:ext cx="908473" cy="9084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42CBA6D-D66C-D642-A011-C9AC18CCC2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361862" y="4969697"/>
            <a:ext cx="1417519" cy="698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CE7DEC-7475-2C43-85E8-36FC36513BB5}"/>
              </a:ext>
            </a:extLst>
          </p:cNvPr>
          <p:cNvSpPr txBox="1"/>
          <p:nvPr/>
        </p:nvSpPr>
        <p:spPr>
          <a:xfrm>
            <a:off x="2918460" y="4556761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ravek Light"/>
                <a:cs typeface="Seravek Light"/>
              </a:rPr>
              <a:t>6.31 </a:t>
            </a:r>
            <a:r>
              <a:rPr lang="en-US" sz="2400" b="1" dirty="0" err="1">
                <a:solidFill>
                  <a:srgbClr val="FF0000"/>
                </a:solidFill>
                <a:latin typeface="Seravek Light"/>
                <a:cs typeface="Seravek Light"/>
              </a:rPr>
              <a:t>mW</a:t>
            </a:r>
            <a:endParaRPr lang="en-US" sz="2400" b="1" dirty="0">
              <a:solidFill>
                <a:srgbClr val="FF0000"/>
              </a:solidFill>
              <a:latin typeface="Seravek Light"/>
              <a:cs typeface="Seravek Ligh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8DDD16-7246-264E-891C-D9EA1F589925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156460" y="4290060"/>
            <a:ext cx="762000" cy="4975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2894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E5BD7-FC96-7140-ACC5-C1B68FD3E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Wait,        is not an antenna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40B3D-1FE0-A84D-9160-DA2B72257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Indeed, this little strip of metal is the actual antenna</a:t>
            </a:r>
          </a:p>
          <a:p>
            <a:pPr lvl="1"/>
            <a:r>
              <a:rPr lang="en-US" dirty="0"/>
              <a:t>Receiver only recovers the part of the signal that hits its antenna (“aperture”)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29958-193D-354E-A110-60F602D6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51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0DCCFF-48D2-FD4F-B633-C1672F55247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0408" y="213360"/>
            <a:ext cx="908473" cy="9084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D63A9A-814B-374B-8B61-0D2A82DCA13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6200000">
            <a:off x="3943145" y="423341"/>
            <a:ext cx="3881037" cy="871523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A84BA76A-9F97-7841-8697-480456815219}"/>
              </a:ext>
            </a:extLst>
          </p:cNvPr>
          <p:cNvSpPr/>
          <p:nvPr/>
        </p:nvSpPr>
        <p:spPr>
          <a:xfrm>
            <a:off x="4328160" y="2804161"/>
            <a:ext cx="3581400" cy="118872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5118238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0029-F570-F844-A828-1C5835AA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Intuitions for Signal Propagation, Power, Gain,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302A-83BB-1547-8EB7-CD8CD82F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the nrf52840 in lab:</a:t>
            </a:r>
          </a:p>
          <a:p>
            <a:pPr lvl="1"/>
            <a:r>
              <a:rPr lang="en-US" dirty="0"/>
              <a:t>Max BLE transmit power for nRF52840:       8 dBm (6.31 </a:t>
            </a:r>
            <a:r>
              <a:rPr lang="en-US" dirty="0" err="1"/>
              <a:t>mW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Min BLE receive sensitivity for nRF52840: -95 dBm (316.2 </a:t>
            </a:r>
            <a:r>
              <a:rPr lang="en-US" dirty="0" err="1"/>
              <a:t>fW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472D2-A3F6-A14E-9341-BB147FA8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52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2CBA6D-D66C-D642-A011-C9AC18CCC26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361862" y="4969697"/>
            <a:ext cx="1417519" cy="6983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CE7DEC-7475-2C43-85E8-36FC36513BB5}"/>
              </a:ext>
            </a:extLst>
          </p:cNvPr>
          <p:cNvSpPr txBox="1"/>
          <p:nvPr/>
        </p:nvSpPr>
        <p:spPr>
          <a:xfrm>
            <a:off x="2918460" y="4556761"/>
            <a:ext cx="1330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ravek Light"/>
                <a:cs typeface="Seravek Light"/>
              </a:rPr>
              <a:t>6.31 </a:t>
            </a:r>
            <a:r>
              <a:rPr lang="en-US" sz="2400" b="1" dirty="0" err="1">
                <a:solidFill>
                  <a:srgbClr val="FF0000"/>
                </a:solidFill>
                <a:latin typeface="Seravek Light"/>
                <a:cs typeface="Seravek Light"/>
              </a:rPr>
              <a:t>mW</a:t>
            </a:r>
            <a:endParaRPr lang="en-US" sz="2400" b="1" dirty="0">
              <a:solidFill>
                <a:srgbClr val="FF0000"/>
              </a:solidFill>
              <a:latin typeface="Seravek Light"/>
              <a:cs typeface="Seravek Ligh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C8DDD16-7246-264E-891C-D9EA1F589925}"/>
              </a:ext>
            </a:extLst>
          </p:cNvPr>
          <p:cNvCxnSpPr>
            <a:cxnSpLocks/>
            <a:stCxn id="9" idx="1"/>
            <a:endCxn id="6" idx="6"/>
          </p:cNvCxnSpPr>
          <p:nvPr/>
        </p:nvCxnSpPr>
        <p:spPr>
          <a:xfrm flipH="1" flipV="1">
            <a:off x="2225041" y="4652011"/>
            <a:ext cx="693419" cy="135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85C208F-4A99-6D42-8F66-32CDE91D176A}"/>
              </a:ext>
            </a:extLst>
          </p:cNvPr>
          <p:cNvSpPr/>
          <p:nvPr/>
        </p:nvSpPr>
        <p:spPr>
          <a:xfrm>
            <a:off x="1973581" y="4526281"/>
            <a:ext cx="251460" cy="251460"/>
          </a:xfrm>
          <a:prstGeom prst="ellipse">
            <a:avLst/>
          </a:prstGeom>
          <a:solidFill>
            <a:srgbClr val="FF0000">
              <a:alpha val="40392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932511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0029-F570-F844-A828-1C5835AA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Intuitions for Signal Propagation, Power, Gain,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302A-83BB-1547-8EB7-CD8CD82F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the nrf52840 in lab:</a:t>
            </a:r>
          </a:p>
          <a:p>
            <a:pPr lvl="1"/>
            <a:r>
              <a:rPr lang="en-US" dirty="0"/>
              <a:t>Max BLE transmit power for nRF52840:       8 dBm (6.31 </a:t>
            </a:r>
            <a:r>
              <a:rPr lang="en-US" dirty="0" err="1"/>
              <a:t>mW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Min BLE receive sensitivity for nRF52840: -95 dBm (316.2 </a:t>
            </a:r>
            <a:r>
              <a:rPr lang="en-US" dirty="0" err="1"/>
              <a:t>fW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472D2-A3F6-A14E-9341-BB147FA8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53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2CBA6D-D66C-D642-A011-C9AC18CCC26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361862" y="4969697"/>
            <a:ext cx="1417519" cy="69833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85C208F-4A99-6D42-8F66-32CDE91D176A}"/>
              </a:ext>
            </a:extLst>
          </p:cNvPr>
          <p:cNvSpPr/>
          <p:nvPr/>
        </p:nvSpPr>
        <p:spPr>
          <a:xfrm>
            <a:off x="1386841" y="3947160"/>
            <a:ext cx="1371600" cy="1371600"/>
          </a:xfrm>
          <a:prstGeom prst="ellipse">
            <a:avLst/>
          </a:prstGeom>
          <a:noFill/>
          <a:ln w="76200">
            <a:solidFill>
              <a:srgbClr val="FF0000">
                <a:alpha val="4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9FAD6C-51D4-E147-817A-A1B577DE9F5C}"/>
              </a:ext>
            </a:extLst>
          </p:cNvPr>
          <p:cNvCxnSpPr>
            <a:cxnSpLocks/>
          </p:cNvCxnSpPr>
          <p:nvPr/>
        </p:nvCxnSpPr>
        <p:spPr>
          <a:xfrm>
            <a:off x="2072641" y="4625340"/>
            <a:ext cx="64770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9D68CE-0FB3-AD43-A69B-9C6847FC2419}"/>
              </a:ext>
            </a:extLst>
          </p:cNvPr>
          <p:cNvSpPr txBox="1"/>
          <p:nvPr/>
        </p:nvSpPr>
        <p:spPr>
          <a:xfrm>
            <a:off x="1676401" y="4175761"/>
            <a:ext cx="896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eravek" panose="020B0503040000020004" pitchFamily="34" charset="0"/>
                <a:cs typeface="Seravek Light"/>
              </a:rPr>
              <a:t>.25 m</a:t>
            </a:r>
          </a:p>
        </p:txBody>
      </p:sp>
    </p:spTree>
    <p:extLst>
      <p:ext uri="{BB962C8B-B14F-4D97-AF65-F5344CB8AC3E}">
        <p14:creationId xmlns:p14="http://schemas.microsoft.com/office/powerpoint/2010/main" val="859480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0029-F570-F844-A828-1C5835AA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Intuitions for Signal Propagation, Power, Gain,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302A-83BB-1547-8EB7-CD8CD82F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the nrf52840 in lab:</a:t>
            </a:r>
          </a:p>
          <a:p>
            <a:pPr lvl="1"/>
            <a:r>
              <a:rPr lang="en-US" dirty="0"/>
              <a:t>Max BLE transmit power for nRF52840:       8 dBm (6.31 </a:t>
            </a:r>
            <a:r>
              <a:rPr lang="en-US" dirty="0" err="1"/>
              <a:t>mW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Min BLE receive sensitivity for nRF52840: -95 dBm (316.2 </a:t>
            </a:r>
            <a:r>
              <a:rPr lang="en-US" dirty="0" err="1"/>
              <a:t>fW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472D2-A3F6-A14E-9341-BB147FA8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54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2CBA6D-D66C-D642-A011-C9AC18CCC26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361862" y="4969697"/>
            <a:ext cx="1417519" cy="69833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85C208F-4A99-6D42-8F66-32CDE91D176A}"/>
              </a:ext>
            </a:extLst>
          </p:cNvPr>
          <p:cNvSpPr/>
          <p:nvPr/>
        </p:nvSpPr>
        <p:spPr>
          <a:xfrm>
            <a:off x="137161" y="2689861"/>
            <a:ext cx="3878580" cy="3878580"/>
          </a:xfrm>
          <a:prstGeom prst="ellipse">
            <a:avLst/>
          </a:prstGeom>
          <a:noFill/>
          <a:ln w="76200">
            <a:solidFill>
              <a:srgbClr val="FF0000">
                <a:alpha val="4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9FAD6C-51D4-E147-817A-A1B577DE9F5C}"/>
              </a:ext>
            </a:extLst>
          </p:cNvPr>
          <p:cNvCxnSpPr/>
          <p:nvPr/>
        </p:nvCxnSpPr>
        <p:spPr>
          <a:xfrm>
            <a:off x="2072641" y="4625340"/>
            <a:ext cx="192786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9D68CE-0FB3-AD43-A69B-9C6847FC2419}"/>
              </a:ext>
            </a:extLst>
          </p:cNvPr>
          <p:cNvSpPr txBox="1"/>
          <p:nvPr/>
        </p:nvSpPr>
        <p:spPr>
          <a:xfrm>
            <a:off x="2705101" y="4594861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eravek" panose="020B0503040000020004" pitchFamily="34" charset="0"/>
                <a:cs typeface="Seravek Light"/>
              </a:rPr>
              <a:t>1 m</a:t>
            </a:r>
          </a:p>
        </p:txBody>
      </p:sp>
    </p:spTree>
    <p:extLst>
      <p:ext uri="{BB962C8B-B14F-4D97-AF65-F5344CB8AC3E}">
        <p14:creationId xmlns:p14="http://schemas.microsoft.com/office/powerpoint/2010/main" val="94033526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1B4D64-9A40-2D4F-BF6D-22A15A26A0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895763" y="4299137"/>
            <a:ext cx="1417519" cy="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9B0029-F570-F844-A828-1C5835AA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Intuitions for Signal Propagation, Power, Gain,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302A-83BB-1547-8EB7-CD8CD82F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the nrf52840 in lab:</a:t>
            </a:r>
          </a:p>
          <a:p>
            <a:pPr lvl="1"/>
            <a:r>
              <a:rPr lang="en-US" dirty="0"/>
              <a:t>Max BLE transmit power for nRF52840:       8 dBm (6.31 </a:t>
            </a:r>
            <a:r>
              <a:rPr lang="en-US" dirty="0" err="1"/>
              <a:t>mW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Min BLE receive sensitivity for nRF52840: -95 dBm (316.2 </a:t>
            </a:r>
            <a:r>
              <a:rPr lang="en-US" dirty="0" err="1"/>
              <a:t>fW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472D2-A3F6-A14E-9341-BB147FA8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55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2CBA6D-D66C-D642-A011-C9AC18CCC26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361862" y="4969697"/>
            <a:ext cx="1417519" cy="69833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85C208F-4A99-6D42-8F66-32CDE91D176A}"/>
              </a:ext>
            </a:extLst>
          </p:cNvPr>
          <p:cNvSpPr/>
          <p:nvPr/>
        </p:nvSpPr>
        <p:spPr>
          <a:xfrm>
            <a:off x="-2087880" y="617221"/>
            <a:ext cx="8031480" cy="8031480"/>
          </a:xfrm>
          <a:prstGeom prst="ellipse">
            <a:avLst/>
          </a:prstGeom>
          <a:noFill/>
          <a:ln w="76200">
            <a:solidFill>
              <a:srgbClr val="FF0000">
                <a:alpha val="4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9FAD6C-51D4-E147-817A-A1B577DE9F5C}"/>
              </a:ext>
            </a:extLst>
          </p:cNvPr>
          <p:cNvCxnSpPr>
            <a:cxnSpLocks/>
          </p:cNvCxnSpPr>
          <p:nvPr/>
        </p:nvCxnSpPr>
        <p:spPr>
          <a:xfrm>
            <a:off x="2072640" y="4625340"/>
            <a:ext cx="38404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9D68CE-0FB3-AD43-A69B-9C6847FC2419}"/>
              </a:ext>
            </a:extLst>
          </p:cNvPr>
          <p:cNvSpPr txBox="1"/>
          <p:nvPr/>
        </p:nvSpPr>
        <p:spPr>
          <a:xfrm>
            <a:off x="3093721" y="4206241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eravek" panose="020B0503040000020004" pitchFamily="34" charset="0"/>
                <a:cs typeface="Seravek Light"/>
              </a:rPr>
              <a:t>2 m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3DA0B4-7ABE-374B-B7EC-8B8CF8B56948}"/>
              </a:ext>
            </a:extLst>
          </p:cNvPr>
          <p:cNvSpPr/>
          <p:nvPr/>
        </p:nvSpPr>
        <p:spPr>
          <a:xfrm rot="16200000">
            <a:off x="5814062" y="4503421"/>
            <a:ext cx="251460" cy="251460"/>
          </a:xfrm>
          <a:prstGeom prst="ellipse">
            <a:avLst/>
          </a:prstGeom>
          <a:solidFill>
            <a:srgbClr val="FF0000">
              <a:alpha val="40392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6501897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1B4D64-9A40-2D4F-BF6D-22A15A26A0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895763" y="4299137"/>
            <a:ext cx="1417519" cy="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9B0029-F570-F844-A828-1C5835AA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Intuitions for Signal Propagation, Power, Gain, etc.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302A-83BB-1547-8EB7-CD8CD82F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the nrf52840 in lab:</a:t>
            </a:r>
          </a:p>
          <a:p>
            <a:pPr lvl="1"/>
            <a:r>
              <a:rPr lang="en-US" dirty="0"/>
              <a:t>Max BLE transmit power for nRF52840:       8 dBm (6.31 </a:t>
            </a:r>
            <a:r>
              <a:rPr lang="en-US" dirty="0" err="1"/>
              <a:t>mW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Min BLE receive sensitivity for nRF52840: -95 dBm (316.2 </a:t>
            </a:r>
            <a:r>
              <a:rPr lang="en-US" dirty="0" err="1"/>
              <a:t>fW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472D2-A3F6-A14E-9341-BB147FA8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56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2CBA6D-D66C-D642-A011-C9AC18CCC2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361862" y="4969697"/>
            <a:ext cx="1417519" cy="69833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85C208F-4A99-6D42-8F66-32CDE91D176A}"/>
              </a:ext>
            </a:extLst>
          </p:cNvPr>
          <p:cNvSpPr/>
          <p:nvPr/>
        </p:nvSpPr>
        <p:spPr>
          <a:xfrm>
            <a:off x="-2087880" y="617221"/>
            <a:ext cx="8031480" cy="8031480"/>
          </a:xfrm>
          <a:prstGeom prst="ellipse">
            <a:avLst/>
          </a:prstGeom>
          <a:noFill/>
          <a:ln w="76200">
            <a:solidFill>
              <a:srgbClr val="FF0000">
                <a:alpha val="4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9FAD6C-51D4-E147-817A-A1B577DE9F5C}"/>
              </a:ext>
            </a:extLst>
          </p:cNvPr>
          <p:cNvCxnSpPr>
            <a:cxnSpLocks/>
          </p:cNvCxnSpPr>
          <p:nvPr/>
        </p:nvCxnSpPr>
        <p:spPr>
          <a:xfrm>
            <a:off x="2072640" y="4625340"/>
            <a:ext cx="38404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9D68CE-0FB3-AD43-A69B-9C6847FC2419}"/>
              </a:ext>
            </a:extLst>
          </p:cNvPr>
          <p:cNvSpPr txBox="1"/>
          <p:nvPr/>
        </p:nvSpPr>
        <p:spPr>
          <a:xfrm>
            <a:off x="3093721" y="4206241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eravek" panose="020B0503040000020004" pitchFamily="34" charset="0"/>
                <a:cs typeface="Seravek Light"/>
              </a:rPr>
              <a:t>2 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F0144-BA6F-E64A-8327-0A1D1ABEF053}"/>
              </a:ext>
            </a:extLst>
          </p:cNvPr>
          <p:cNvSpPr txBox="1"/>
          <p:nvPr/>
        </p:nvSpPr>
        <p:spPr>
          <a:xfrm>
            <a:off x="6469381" y="5173981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ravek Light"/>
                <a:cs typeface="Seravek Light"/>
              </a:rPr>
              <a:t>0.00016 </a:t>
            </a:r>
            <a:r>
              <a:rPr lang="en-US" sz="2400" b="1" dirty="0" err="1">
                <a:solidFill>
                  <a:srgbClr val="FF0000"/>
                </a:solidFill>
                <a:latin typeface="Seravek Light"/>
                <a:cs typeface="Seravek Light"/>
              </a:rPr>
              <a:t>mW</a:t>
            </a:r>
            <a:endParaRPr lang="en-US" sz="2400" b="1" dirty="0">
              <a:solidFill>
                <a:srgbClr val="FF0000"/>
              </a:solidFill>
              <a:latin typeface="Seravek Light"/>
              <a:cs typeface="Seravek Light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8B4235-4AD4-3D4D-B56B-22A7D4876322}"/>
              </a:ext>
            </a:extLst>
          </p:cNvPr>
          <p:cNvCxnSpPr>
            <a:cxnSpLocks/>
          </p:cNvCxnSpPr>
          <p:nvPr/>
        </p:nvCxnSpPr>
        <p:spPr>
          <a:xfrm flipH="1" flipV="1">
            <a:off x="6004562" y="4659631"/>
            <a:ext cx="548639" cy="666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33DA0B4-7ABE-374B-B7EC-8B8CF8B56948}"/>
              </a:ext>
            </a:extLst>
          </p:cNvPr>
          <p:cNvSpPr/>
          <p:nvPr/>
        </p:nvSpPr>
        <p:spPr>
          <a:xfrm rot="16200000">
            <a:off x="5814062" y="4503421"/>
            <a:ext cx="251460" cy="251460"/>
          </a:xfrm>
          <a:prstGeom prst="ellipse">
            <a:avLst/>
          </a:prstGeom>
          <a:solidFill>
            <a:srgbClr val="FF0000">
              <a:alpha val="40392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5AAAE0-186C-E245-BDAE-E85C0AB4392C}"/>
              </a:ext>
            </a:extLst>
          </p:cNvPr>
          <p:cNvSpPr txBox="1"/>
          <p:nvPr/>
        </p:nvSpPr>
        <p:spPr>
          <a:xfrm>
            <a:off x="2885441" y="4699001"/>
            <a:ext cx="2215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ravek" panose="020B0503040000020004" pitchFamily="34" charset="0"/>
                <a:cs typeface="Seravek Light"/>
              </a:rPr>
              <a:t>46 dB path loss!</a:t>
            </a:r>
          </a:p>
        </p:txBody>
      </p:sp>
    </p:spTree>
    <p:extLst>
      <p:ext uri="{BB962C8B-B14F-4D97-AF65-F5344CB8AC3E}">
        <p14:creationId xmlns:p14="http://schemas.microsoft.com/office/powerpoint/2010/main" val="28484160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B0029-F570-F844-A828-1C5835AA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Okay.. So what’s the limit?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302A-83BB-1547-8EB7-CD8CD82F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We will use the nrf52840 in lab: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Max BLE transmit power for nRF52840:       8 dBm (6.31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mW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Min BLE receive sensitivity for nRF52840: -95 dBm (316.2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fW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472D2-A3F6-A14E-9341-BB147FA8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57</a:t>
            </a:fld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43A619-DBCC-8B4C-ACEF-280497603194}"/>
              </a:ext>
            </a:extLst>
          </p:cNvPr>
          <p:cNvSpPr/>
          <p:nvPr/>
        </p:nvSpPr>
        <p:spPr>
          <a:xfrm>
            <a:off x="6897542" y="1301371"/>
            <a:ext cx="1386840" cy="1470660"/>
          </a:xfrm>
          <a:prstGeom prst="ellipse">
            <a:avLst/>
          </a:prstGeom>
          <a:noFill/>
          <a:ln w="76200">
            <a:solidFill>
              <a:srgbClr val="FF0000">
                <a:alpha val="4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24F9A-73E2-D34C-AF26-4B8A91A1358C}"/>
              </a:ext>
            </a:extLst>
          </p:cNvPr>
          <p:cNvSpPr txBox="1"/>
          <p:nvPr/>
        </p:nvSpPr>
        <p:spPr>
          <a:xfrm>
            <a:off x="2872740" y="3429000"/>
            <a:ext cx="728853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Seravek Light"/>
                <a:cs typeface="Seravek Light"/>
              </a:rPr>
              <a:t>8 dBm – -95 dBm = 103 dB link margin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latin typeface="Seravek Light"/>
              <a:cs typeface="Seravek Light"/>
            </a:endParaRP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2400" dirty="0">
                <a:latin typeface="Seravek Light"/>
                <a:cs typeface="Seravek Light"/>
              </a:rPr>
              <a:t>For FSPL alone for a 2.4 GHz signal, 103 dB is 1,400 m!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endParaRPr lang="en-US" sz="2400" dirty="0">
              <a:latin typeface="Seravek Light"/>
              <a:cs typeface="Seravek Light"/>
            </a:endParaRPr>
          </a:p>
          <a:p>
            <a:r>
              <a:rPr lang="en-US" sz="2400" dirty="0">
                <a:latin typeface="Seravek Light"/>
                <a:cs typeface="Seravek Light"/>
              </a:rPr>
              <a:t>Bluetooth does not go 1.4 km…</a:t>
            </a:r>
          </a:p>
        </p:txBody>
      </p:sp>
    </p:spTree>
    <p:extLst>
      <p:ext uri="{BB962C8B-B14F-4D97-AF65-F5344CB8AC3E}">
        <p14:creationId xmlns:p14="http://schemas.microsoft.com/office/powerpoint/2010/main" val="1698405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118887-B5BC-9C7A-C518-47857F08E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Free-Space Path Loss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9D01B-73F3-A0FC-01CB-06CF8CDFE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58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EF270CF-AD04-3B8E-D506-9793D97A55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49"/>
          <a:stretch/>
        </p:blipFill>
        <p:spPr bwMode="auto">
          <a:xfrm>
            <a:off x="797285" y="1135798"/>
            <a:ext cx="9352639" cy="4999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325F7F-5128-7C2B-6662-FB6CF0446F23}"/>
              </a:ext>
            </a:extLst>
          </p:cNvPr>
          <p:cNvSpPr txBox="1"/>
          <p:nvPr/>
        </p:nvSpPr>
        <p:spPr>
          <a:xfrm>
            <a:off x="454913" y="6296743"/>
            <a:ext cx="10037384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160" dirty="0"/>
              <a:t>https://</a:t>
            </a:r>
            <a:r>
              <a:rPr lang="en-US" sz="2160" dirty="0" err="1"/>
              <a:t>semfionetworks.com</a:t>
            </a:r>
            <a:r>
              <a:rPr lang="en-US" sz="2160" dirty="0"/>
              <a:t>/blog/free-space-path-loss-diagrams/</a:t>
            </a:r>
          </a:p>
        </p:txBody>
      </p:sp>
    </p:spTree>
    <p:extLst>
      <p:ext uri="{BB962C8B-B14F-4D97-AF65-F5344CB8AC3E}">
        <p14:creationId xmlns:p14="http://schemas.microsoft.com/office/powerpoint/2010/main" val="7273939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F688D-FDA2-44DC-AA28-FEA5302D7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Propagation is </a:t>
            </a:r>
            <a:r>
              <a:rPr lang="en-US" i="1" dirty="0"/>
              <a:t>one thing</a:t>
            </a:r>
            <a:r>
              <a:rPr lang="en-US" dirty="0"/>
              <a:t> that degrades RF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3649-5C41-417A-9DF2-AD0E61323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Attenuation in free space</a:t>
            </a:r>
          </a:p>
          <a:p>
            <a:pPr lvl="1"/>
            <a:r>
              <a:rPr lang="en-US" dirty="0"/>
              <a:t>Signals get weaker as they travel over long distances</a:t>
            </a:r>
          </a:p>
          <a:p>
            <a:pPr lvl="1"/>
            <a:r>
              <a:rPr lang="en-US" dirty="0"/>
              <a:t>Signal spreads out -&gt; free space path loss</a:t>
            </a:r>
          </a:p>
          <a:p>
            <a:pPr lvl="1"/>
            <a:endParaRPr lang="en-US" dirty="0"/>
          </a:p>
          <a:p>
            <a:r>
              <a:rPr lang="en-US" dirty="0"/>
              <a:t>Important: distance is NOT the only signal strength loss</a:t>
            </a:r>
          </a:p>
          <a:p>
            <a:pPr lvl="1"/>
            <a:r>
              <a:rPr lang="en-US" dirty="0"/>
              <a:t>Free space path loss calculation will not give you accurate range for a signal</a:t>
            </a:r>
          </a:p>
          <a:p>
            <a:pPr lvl="1"/>
            <a:endParaRPr lang="en-US" dirty="0"/>
          </a:p>
          <a:p>
            <a:r>
              <a:rPr lang="en-US" dirty="0"/>
              <a:t>Obstacles can weaken signal through absorption or reflection</a:t>
            </a:r>
          </a:p>
          <a:p>
            <a:pPr lvl="1"/>
            <a:r>
              <a:rPr lang="en-US" dirty="0"/>
              <a:t>Precise quantitative details are in the EE domain</a:t>
            </a:r>
          </a:p>
          <a:p>
            <a:pPr lvl="1"/>
            <a:r>
              <a:rPr lang="en-US" dirty="0"/>
              <a:t>We’ll use examples to develop qualitative instincts in this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1F173-2F70-4A0E-B913-068B19E2D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34B45-370E-4AF6-BD10-25EB3F72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A8503-F41A-4802-8352-3D75259A6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Application</a:t>
            </a:r>
          </a:p>
          <a:p>
            <a:r>
              <a:rPr lang="en-US" dirty="0"/>
              <a:t>Presentation</a:t>
            </a:r>
          </a:p>
          <a:p>
            <a:r>
              <a:rPr lang="en-US" dirty="0"/>
              <a:t>Session</a:t>
            </a:r>
          </a:p>
          <a:p>
            <a:r>
              <a:rPr lang="en-US" dirty="0"/>
              <a:t>Transport</a:t>
            </a:r>
          </a:p>
          <a:p>
            <a:r>
              <a:rPr lang="en-US" dirty="0"/>
              <a:t>Network</a:t>
            </a:r>
          </a:p>
          <a:p>
            <a:r>
              <a:rPr lang="en-US" dirty="0"/>
              <a:t>Data Link</a:t>
            </a:r>
          </a:p>
          <a:p>
            <a:r>
              <a:rPr lang="en-US" dirty="0"/>
              <a:t>Physical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07876-FBFC-4AE5-9766-D9560F993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8C416-6A19-406F-9E51-0A7F0BEDA422}"/>
              </a:ext>
            </a:extLst>
          </p:cNvPr>
          <p:cNvSpPr txBox="1"/>
          <p:nvPr/>
        </p:nvSpPr>
        <p:spPr>
          <a:xfrm>
            <a:off x="5041900" y="1460500"/>
            <a:ext cx="47498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What goes on at each of these?</a:t>
            </a:r>
          </a:p>
        </p:txBody>
      </p:sp>
    </p:spTree>
    <p:extLst>
      <p:ext uri="{BB962C8B-B14F-4D97-AF65-F5344CB8AC3E}">
        <p14:creationId xmlns:p14="http://schemas.microsoft.com/office/powerpoint/2010/main" val="89327973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9D58F-92DF-A54C-AB90-A62172C9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Many</a:t>
            </a:r>
            <a:r>
              <a:rPr lang="en-US" dirty="0"/>
              <a:t> factors affect the ability to actually receive data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C49EC-0DE7-704C-B983-E93BADDF34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Here’s some examples, from DW1000 [ultra wideband transceiver]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5915D-B593-624D-A6B9-D5DF53CA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60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3BECBD-95A0-BF42-92AE-8C22AA610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06" y="2175687"/>
            <a:ext cx="7540100" cy="414849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97233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64BA-B49E-45F4-B5AC-0719C89B1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ITU model for Indoor Attenuation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B5440-F29F-40AA-8146-E32611FDA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Models like this are </a:t>
            </a:r>
            <a:r>
              <a:rPr lang="en-US" sz="2400" strike="sngStrike" dirty="0"/>
              <a:t>more trustworthy</a:t>
            </a:r>
            <a:r>
              <a:rPr lang="en-US" sz="2400" dirty="0"/>
              <a:t> </a:t>
            </a:r>
            <a:r>
              <a:rPr lang="en-US" sz="2400" i="1" dirty="0"/>
              <a:t>less bad</a:t>
            </a:r>
            <a:r>
              <a:rPr lang="en-US" sz="2400" dirty="0"/>
              <a:t> than Free-Space Path Loss</a:t>
            </a:r>
          </a:p>
          <a:p>
            <a:pPr lvl="1"/>
            <a:r>
              <a:rPr lang="en-US" sz="2000" dirty="0">
                <a:hlinkClick r:id="rId2"/>
              </a:rPr>
              <a:t>https://en.wikipedia.org/wiki/ITU_model_for_indoor_attenuation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598FA-4109-4C27-8E5B-CF834CE28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BE6D8C-3F92-4DEC-B79A-54CFECA28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595" y="1143000"/>
            <a:ext cx="6872790" cy="35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67634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7849A-ED3C-4BD0-AF6B-919CE0FE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Lower received energy increases error rates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3E713-1A24-4453-B26E-3EF1822C7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22D2236-82F6-4439-BBBE-FC4CD0E79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2338" y="1143000"/>
            <a:ext cx="6183312" cy="4869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AABB4A-D4BB-4FDD-88A6-152EDEF1DCE1}"/>
              </a:ext>
            </a:extLst>
          </p:cNvPr>
          <p:cNvSpPr txBox="1"/>
          <p:nvPr/>
        </p:nvSpPr>
        <p:spPr>
          <a:xfrm>
            <a:off x="1249738" y="1952982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More Errors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0DF63D-CCCF-415D-96C9-7D0AA68D5917}"/>
              </a:ext>
            </a:extLst>
          </p:cNvPr>
          <p:cNvSpPr txBox="1"/>
          <p:nvPr/>
        </p:nvSpPr>
        <p:spPr>
          <a:xfrm>
            <a:off x="1249738" y="4818102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Less Errors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55307A-3F3B-44D3-A281-F72F01D2ACD1}"/>
              </a:ext>
            </a:extLst>
          </p:cNvPr>
          <p:cNvCxnSpPr/>
          <p:nvPr/>
        </p:nvCxnSpPr>
        <p:spPr>
          <a:xfrm>
            <a:off x="1828800" y="2594572"/>
            <a:ext cx="0" cy="196596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F1959E-F6E3-49AF-9DFD-A00F644E4503}"/>
              </a:ext>
            </a:extLst>
          </p:cNvPr>
          <p:cNvSpPr txBox="1"/>
          <p:nvPr/>
        </p:nvSpPr>
        <p:spPr>
          <a:xfrm>
            <a:off x="7970578" y="5940851"/>
            <a:ext cx="1935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More Energy Received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372C76-3894-4301-97C0-91F7F180C074}"/>
              </a:ext>
            </a:extLst>
          </p:cNvPr>
          <p:cNvSpPr txBox="1"/>
          <p:nvPr/>
        </p:nvSpPr>
        <p:spPr>
          <a:xfrm>
            <a:off x="3192725" y="5940851"/>
            <a:ext cx="20573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Less Energy Received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B757B47-72AA-459D-B670-8BFC91D19EAE}"/>
              </a:ext>
            </a:extLst>
          </p:cNvPr>
          <p:cNvCxnSpPr>
            <a:cxnSpLocks/>
          </p:cNvCxnSpPr>
          <p:nvPr/>
        </p:nvCxnSpPr>
        <p:spPr>
          <a:xfrm flipH="1">
            <a:off x="5250120" y="6356349"/>
            <a:ext cx="2225040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8CE728-58BE-4946-99DF-E82A23204017}"/>
              </a:ext>
            </a:extLst>
          </p:cNvPr>
          <p:cNvSpPr txBox="1"/>
          <p:nvPr/>
        </p:nvSpPr>
        <p:spPr>
          <a:xfrm>
            <a:off x="9418320" y="1706880"/>
            <a:ext cx="216207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BER:</a:t>
            </a:r>
            <a:br>
              <a:rPr lang="en-US" sz="2400" dirty="0"/>
            </a:br>
            <a:r>
              <a:rPr lang="en-US" sz="2400" dirty="0"/>
              <a:t>Bit Error Rate</a:t>
            </a:r>
          </a:p>
          <a:p>
            <a:endParaRPr lang="en-US" sz="2400" dirty="0"/>
          </a:p>
          <a:p>
            <a:r>
              <a:rPr lang="en-US" sz="2400" dirty="0"/>
              <a:t>Odds that a transmitted bit will be received incorrectly</a:t>
            </a:r>
          </a:p>
        </p:txBody>
      </p:sp>
    </p:spTree>
    <p:extLst>
      <p:ext uri="{BB962C8B-B14F-4D97-AF65-F5344CB8AC3E}">
        <p14:creationId xmlns:p14="http://schemas.microsoft.com/office/powerpoint/2010/main" val="21130376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01EC59-A56F-101B-50CB-6577F247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Idea: many RF factors are interconnected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31B9D8-A22A-8069-A2A2-222C4165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Energy, Distance, Throughput, and Reliability are all interconnected in communication</a:t>
            </a:r>
          </a:p>
          <a:p>
            <a:endParaRPr lang="en-US" dirty="0"/>
          </a:p>
          <a:p>
            <a:r>
              <a:rPr lang="en-US" dirty="0"/>
              <a:t>Protocols make choices of some and get the results on the others</a:t>
            </a:r>
          </a:p>
          <a:p>
            <a:endParaRPr lang="en-US" dirty="0"/>
          </a:p>
          <a:p>
            <a:r>
              <a:rPr lang="en-US" dirty="0"/>
              <a:t>To get more distance, choose one or more:</a:t>
            </a:r>
          </a:p>
          <a:p>
            <a:pPr lvl="1"/>
            <a:r>
              <a:rPr lang="en-US" dirty="0"/>
              <a:t>Increase energy</a:t>
            </a:r>
          </a:p>
          <a:p>
            <a:pPr lvl="1"/>
            <a:r>
              <a:rPr lang="en-US" dirty="0"/>
              <a:t>Communicate slower</a:t>
            </a:r>
          </a:p>
          <a:p>
            <a:pPr lvl="1"/>
            <a:r>
              <a:rPr lang="en-US" dirty="0"/>
              <a:t>Accept a higher error rate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C49191-9589-E206-F726-770F64D4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7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endParaRPr lang="en-US" dirty="0"/>
          </a:p>
          <a:p>
            <a:pPr lvl="2"/>
            <a:r>
              <a:rPr lang="en-US" dirty="0"/>
              <a:t>Favorite Emoji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944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	-Branden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	-EE, CE, and CS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	- Twix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r>
              <a:rPr lang="en-US" dirty="0"/>
              <a:t>	- </a:t>
            </a:r>
            <a:r>
              <a:rPr lang="en-US" dirty="0" err="1"/>
              <a:t>Eevee</a:t>
            </a:r>
            <a:endParaRPr lang="en-US" dirty="0"/>
          </a:p>
          <a:p>
            <a:pPr lvl="2"/>
            <a:r>
              <a:rPr lang="en-US" dirty="0"/>
              <a:t>Favorite Emoji	- 🍢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776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OSI Layers</a:t>
            </a:r>
          </a:p>
          <a:p>
            <a:pPr lvl="1"/>
            <a:endParaRPr lang="en-US" dirty="0"/>
          </a:p>
          <a:p>
            <a:r>
              <a:rPr lang="en-US" dirty="0"/>
              <a:t>Internet Architecture (Upper Layers)</a:t>
            </a:r>
          </a:p>
          <a:p>
            <a:pPr lvl="1"/>
            <a:endParaRPr lang="en-US" dirty="0"/>
          </a:p>
          <a:p>
            <a:r>
              <a:rPr lang="en-US" b="1" dirty="0"/>
              <a:t>Physical Layer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Signal Strength</a:t>
            </a:r>
          </a:p>
          <a:p>
            <a:pPr lvl="1"/>
            <a:r>
              <a:rPr lang="en-US" b="1" dirty="0"/>
              <a:t>Signal Frequency and Bandwidth</a:t>
            </a:r>
          </a:p>
          <a:p>
            <a:pPr lvl="1"/>
            <a:r>
              <a:rPr lang="en-US" dirty="0"/>
              <a:t>Signal Modulation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8895701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F61C-DDEE-45B5-A8A0-5E734A32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5FC3-1893-430D-AAB1-F9D6B7F3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Signal strength</a:t>
            </a:r>
          </a:p>
          <a:p>
            <a:pPr lvl="1"/>
            <a:r>
              <a:rPr lang="en-US" dirty="0"/>
              <a:t>The amount of energy transmitted/received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Signal frequency and bandwidth</a:t>
            </a:r>
          </a:p>
          <a:p>
            <a:pPr lvl="1"/>
            <a:r>
              <a:rPr lang="en-US" dirty="0"/>
              <a:t>Which “channel” the signal is sent on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modulation</a:t>
            </a:r>
          </a:p>
          <a:p>
            <a:pPr lvl="1"/>
            <a:r>
              <a:rPr lang="en-US" dirty="0"/>
              <a:t>How data is encoded in the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9415C-D6BA-48FC-A4F1-4B3B55C4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pic>
        <p:nvPicPr>
          <p:cNvPr id="5122" name="Picture 2" descr="What Is RF and Why Do We Use It? | Introduction to RF Principles and  Components | Electronics Textbook">
            <a:extLst>
              <a:ext uri="{FF2B5EF4-FFF2-40B4-BE49-F238E27FC236}">
                <a16:creationId xmlns:a16="http://schemas.microsoft.com/office/drawing/2014/main" id="{73BA7C00-D455-480F-87CE-245591321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1360" y="2874866"/>
            <a:ext cx="4754880" cy="31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399582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8DC96-DC02-9CAB-C775-E4278A8D3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sinusoids can be reversed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DE4C3-EDCC-3594-0EA0-E00DD2A19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12827" cy="5029200"/>
          </a:xfrm>
        </p:spPr>
        <p:txBody>
          <a:bodyPr/>
          <a:lstStyle/>
          <a:p>
            <a:r>
              <a:rPr lang="en-US" dirty="0"/>
              <a:t>RF signals are fundamentally sinusoids of electromagnetic energy</a:t>
            </a:r>
          </a:p>
          <a:p>
            <a:endParaRPr lang="en-US" dirty="0"/>
          </a:p>
          <a:p>
            <a:r>
              <a:rPr lang="en-US" dirty="0"/>
              <a:t>Sinusoids at different frequencies can be combined and pulled apart again later</a:t>
            </a:r>
          </a:p>
          <a:p>
            <a:pPr lvl="1"/>
            <a:r>
              <a:rPr lang="en-US" dirty="0"/>
              <a:t>Particularly, it’s relatively easy for hardware to determine if there’s energy present on a given frequency</a:t>
            </a:r>
          </a:p>
          <a:p>
            <a:pPr lvl="1"/>
            <a:r>
              <a:rPr lang="en-US" dirty="0"/>
              <a:t>Although very close frequencies might be difficult to disentangle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7D32A-AFBE-D4DC-58C1-0602A0BBC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47A771F-6EA1-EAEA-AE41-AA9BD5BC1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95264" y="445588"/>
            <a:ext cx="3385130" cy="2829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12BFCEC8-B6EB-E078-901D-85B860EDC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80835" y="3867860"/>
            <a:ext cx="4456134" cy="248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8851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DB67-E6B8-48A6-34F2-61F01D6C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waveforms have a center frequency and a 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3D3F-5766-4AE4-1258-04FC3F07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05939" cy="5029200"/>
          </a:xfrm>
        </p:spPr>
        <p:txBody>
          <a:bodyPr/>
          <a:lstStyle/>
          <a:p>
            <a:r>
              <a:rPr lang="en-US" dirty="0"/>
              <a:t>A pure sinusoid is energy at exactly one frequency</a:t>
            </a:r>
          </a:p>
          <a:p>
            <a:endParaRPr lang="en-US" dirty="0"/>
          </a:p>
          <a:p>
            <a:r>
              <a:rPr lang="en-US" dirty="0"/>
              <a:t>A messy sinusoid with data layered on top of it has nearby energy</a:t>
            </a:r>
          </a:p>
          <a:p>
            <a:pPr lvl="1"/>
            <a:r>
              <a:rPr lang="en-US" dirty="0"/>
              <a:t>There’s a center of the signal energy</a:t>
            </a:r>
          </a:p>
          <a:p>
            <a:pPr lvl="1"/>
            <a:r>
              <a:rPr lang="en-US" dirty="0"/>
              <a:t>Plus some amount of width, which depends on how complicated the data layered on top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79A7A-8CC4-628F-7114-D5DB1F59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09FD7A8-0325-97AE-68E6-CE99A212E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597" b="98"/>
          <a:stretch/>
        </p:blipFill>
        <p:spPr bwMode="auto">
          <a:xfrm>
            <a:off x="6778514" y="1370575"/>
            <a:ext cx="4345683" cy="270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97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OSI model of communication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Transport</a:t>
            </a:r>
          </a:p>
          <a:p>
            <a:pPr lvl="1"/>
            <a:r>
              <a:rPr lang="en-US" dirty="0"/>
              <a:t>Sending data between applications</a:t>
            </a:r>
          </a:p>
          <a:p>
            <a:pPr lvl="1"/>
            <a:r>
              <a:rPr lang="en-US" dirty="0"/>
              <a:t>TCP and UDP</a:t>
            </a:r>
          </a:p>
          <a:p>
            <a:r>
              <a:rPr lang="en-US" dirty="0"/>
              <a:t>Network</a:t>
            </a:r>
          </a:p>
          <a:p>
            <a:pPr lvl="1"/>
            <a:r>
              <a:rPr lang="en-US" dirty="0"/>
              <a:t>Sending data between networked computers</a:t>
            </a:r>
          </a:p>
          <a:p>
            <a:pPr lvl="1"/>
            <a:r>
              <a:rPr lang="en-US" dirty="0"/>
              <a:t>IP</a:t>
            </a:r>
          </a:p>
          <a:p>
            <a:r>
              <a:rPr lang="en-US" dirty="0"/>
              <a:t>Data Link</a:t>
            </a:r>
          </a:p>
          <a:p>
            <a:pPr lvl="1"/>
            <a:r>
              <a:rPr lang="en-US" dirty="0"/>
              <a:t>Sending collections of bits</a:t>
            </a:r>
          </a:p>
          <a:p>
            <a:pPr lvl="1"/>
            <a:r>
              <a:rPr lang="en-US" dirty="0"/>
              <a:t>Ethernet,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Physical</a:t>
            </a:r>
          </a:p>
          <a:p>
            <a:pPr lvl="1"/>
            <a:r>
              <a:rPr lang="en-US" dirty="0"/>
              <a:t>Sending individual bits</a:t>
            </a:r>
          </a:p>
          <a:p>
            <a:pPr lvl="1"/>
            <a:r>
              <a:rPr lang="en-US" dirty="0"/>
              <a:t>Ethernet, </a:t>
            </a:r>
            <a:r>
              <a:rPr lang="en-US" dirty="0" err="1"/>
              <a:t>WiFi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https://fthmb.tqn.com/FJRd1u3NJuT-4w3EoA3Pf7HVX9E=/768x0/filters:no_upscale()/Osi-model-jb.svg-57f7b9af3df78c690f6305e8.png">
            <a:extLst>
              <a:ext uri="{FF2B5EF4-FFF2-40B4-BE49-F238E27FC236}">
                <a16:creationId xmlns:a16="http://schemas.microsoft.com/office/drawing/2014/main" id="{92BC2339-5A96-487D-8070-4FC238FEE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8524" y="1257300"/>
            <a:ext cx="415187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A6FF70-2CF2-3C66-04D0-7DF3D99ED994}"/>
              </a:ext>
            </a:extLst>
          </p:cNvPr>
          <p:cNvSpPr txBox="1"/>
          <p:nvPr/>
        </p:nvSpPr>
        <p:spPr>
          <a:xfrm>
            <a:off x="7688687" y="875918"/>
            <a:ext cx="389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Systems Interconnection (OSI)</a:t>
            </a:r>
          </a:p>
        </p:txBody>
      </p:sp>
    </p:spTree>
    <p:extLst>
      <p:ext uri="{BB962C8B-B14F-4D97-AF65-F5344CB8AC3E}">
        <p14:creationId xmlns:p14="http://schemas.microsoft.com/office/powerpoint/2010/main" val="161313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28D4-C630-16CE-8946-6C6BE4F5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radio stations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DDB69-54D9-D23E-279E-F40A32215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FM radio in cars is a good example of frequencies</a:t>
            </a:r>
          </a:p>
          <a:p>
            <a:pPr lvl="1"/>
            <a:r>
              <a:rPr lang="en-US" dirty="0"/>
              <a:t>All of FM radio has an allocation of 87.5 to 108.0 MHz</a:t>
            </a:r>
          </a:p>
          <a:p>
            <a:pPr lvl="1"/>
            <a:r>
              <a:rPr lang="en-US" dirty="0"/>
              <a:t>Each station takes has up to ~200 kHz of bandwidth</a:t>
            </a:r>
          </a:p>
          <a:p>
            <a:pPr lvl="1"/>
            <a:endParaRPr lang="en-US" dirty="0"/>
          </a:p>
          <a:p>
            <a:r>
              <a:rPr lang="en-US" dirty="0"/>
              <a:t>First station is 87.7 MHz +/- 100 kHz</a:t>
            </a:r>
          </a:p>
          <a:p>
            <a:pPr lvl="1"/>
            <a:r>
              <a:rPr lang="en-US" dirty="0"/>
              <a:t>Ranges from 87.6 to 87.8</a:t>
            </a:r>
          </a:p>
          <a:p>
            <a:pPr lvl="1"/>
            <a:endParaRPr lang="en-US" dirty="0"/>
          </a:p>
          <a:p>
            <a:r>
              <a:rPr lang="en-US" dirty="0"/>
              <a:t>Second station is 87.9 MHz +/- 100 kHz</a:t>
            </a:r>
          </a:p>
          <a:p>
            <a:pPr lvl="1"/>
            <a:r>
              <a:rPr lang="en-US" dirty="0"/>
              <a:t>Ranges from 87.8 to 88.0</a:t>
            </a:r>
          </a:p>
          <a:p>
            <a:pPr lvl="1"/>
            <a:endParaRPr lang="en-US" dirty="0"/>
          </a:p>
          <a:p>
            <a:r>
              <a:rPr lang="en-US" dirty="0"/>
              <a:t>What if they overlapped? They interfere with each other</a:t>
            </a:r>
          </a:p>
          <a:p>
            <a:pPr lvl="1"/>
            <a:r>
              <a:rPr lang="en-US" dirty="0"/>
              <a:t>You’d possibly hear both. Or get junk data that’s neither.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7B6FC-4418-7BC0-95C8-33F974B9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7385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33FD-911D-415C-BA2F-3B6B1909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RF communication frequencies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6616-9984-4F65-AB59-9C18CA83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5DC09B-00E5-4E9A-9F62-6151E9C5D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441" y="1405790"/>
            <a:ext cx="10259105" cy="404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4415E523-9309-41D0-BAE1-2CB9544CBA8D}"/>
              </a:ext>
            </a:extLst>
          </p:cNvPr>
          <p:cNvSpPr/>
          <p:nvPr/>
        </p:nvSpPr>
        <p:spPr>
          <a:xfrm rot="5400000">
            <a:off x="8361134" y="4919438"/>
            <a:ext cx="468087" cy="10468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555AA-1AAF-46F6-9831-993E7F59574F}"/>
              </a:ext>
            </a:extLst>
          </p:cNvPr>
          <p:cNvSpPr txBox="1"/>
          <p:nvPr/>
        </p:nvSpPr>
        <p:spPr>
          <a:xfrm>
            <a:off x="8001904" y="5818527"/>
            <a:ext cx="139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IoT focus</a:t>
            </a:r>
          </a:p>
        </p:txBody>
      </p:sp>
    </p:spTree>
    <p:extLst>
      <p:ext uri="{BB962C8B-B14F-4D97-AF65-F5344CB8AC3E}">
        <p14:creationId xmlns:p14="http://schemas.microsoft.com/office/powerpoint/2010/main" val="57081651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92053-752B-4CA0-B47B-D0D9573C9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Wireless spectrum is allocated to specific uses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8B68D-D4BC-4ED2-8B3E-515EA28E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714FF5-6AD6-4272-904A-D9FE056B4FC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9052" y="914400"/>
            <a:ext cx="9158948" cy="586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592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FCED-2C3A-4EA7-A466-236BF8A4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Unlicensed bands are where IoT thrives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C79F-F18E-45E2-8AB0-55F4C61AC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6895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902 MHz – 928 MHz</a:t>
            </a:r>
          </a:p>
          <a:p>
            <a:pPr lvl="1"/>
            <a:r>
              <a:rPr lang="en-US" dirty="0"/>
              <a:t>LPWANs</a:t>
            </a:r>
          </a:p>
          <a:p>
            <a:endParaRPr lang="en-US" dirty="0"/>
          </a:p>
          <a:p>
            <a:r>
              <a:rPr lang="en-US" dirty="0"/>
              <a:t>2.4 GHz to 2.5 GHz 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, BLE, Thread</a:t>
            </a:r>
          </a:p>
          <a:p>
            <a:pPr lvl="1"/>
            <a:endParaRPr lang="en-US" dirty="0"/>
          </a:p>
          <a:p>
            <a:r>
              <a:rPr lang="en-US" dirty="0"/>
              <a:t>5 GHz</a:t>
            </a:r>
          </a:p>
          <a:p>
            <a:pPr lvl="1"/>
            <a:r>
              <a:rPr lang="en-US" dirty="0"/>
              <a:t>Faster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F94B7-FC3B-4739-B4BF-4291C979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977408-F950-484D-9EA5-63A0765B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1098550"/>
            <a:ext cx="7008394" cy="35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36532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FCED-2C3A-4EA7-A466-236BF8A4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Unlicensed bands are where IoT thrives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C79F-F18E-45E2-8AB0-55F4C61A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902 MHz – 928 MHz</a:t>
            </a:r>
          </a:p>
          <a:p>
            <a:pPr lvl="1"/>
            <a:r>
              <a:rPr lang="en-US" dirty="0"/>
              <a:t>LPWANs</a:t>
            </a:r>
          </a:p>
          <a:p>
            <a:endParaRPr lang="en-US" dirty="0"/>
          </a:p>
          <a:p>
            <a:r>
              <a:rPr lang="en-US" dirty="0"/>
              <a:t>2.4 GHz to 2.5 GHz 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, BLE, Thread</a:t>
            </a:r>
          </a:p>
          <a:p>
            <a:pPr lvl="1"/>
            <a:endParaRPr lang="en-US" dirty="0"/>
          </a:p>
          <a:p>
            <a:r>
              <a:rPr lang="en-US" dirty="0"/>
              <a:t>5 GHz</a:t>
            </a:r>
          </a:p>
          <a:p>
            <a:pPr lvl="1"/>
            <a:r>
              <a:rPr lang="en-US" dirty="0"/>
              <a:t>Faster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Cellular uses licensed bands at great cost</a:t>
            </a:r>
          </a:p>
          <a:p>
            <a:pPr lvl="1"/>
            <a:r>
              <a:rPr lang="en-US" b="1" dirty="0"/>
              <a:t>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F94B7-FC3B-4739-B4BF-4291C979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977408-F950-484D-9EA5-63A0765B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1098550"/>
            <a:ext cx="7008394" cy="35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29047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FCED-2C3A-4EA7-A466-236BF8A4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Unlicensed bands are where IoT thrives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C79F-F18E-45E2-8AB0-55F4C61AC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902 MHz – 928 MHz</a:t>
            </a:r>
          </a:p>
          <a:p>
            <a:pPr lvl="1"/>
            <a:r>
              <a:rPr lang="en-US" dirty="0"/>
              <a:t>LPWANs</a:t>
            </a:r>
          </a:p>
          <a:p>
            <a:endParaRPr lang="en-US" dirty="0"/>
          </a:p>
          <a:p>
            <a:r>
              <a:rPr lang="en-US" dirty="0"/>
              <a:t>2.4 GHz to 2.5 GHz 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, BLE, Thread</a:t>
            </a:r>
          </a:p>
          <a:p>
            <a:pPr lvl="1"/>
            <a:endParaRPr lang="en-US" dirty="0"/>
          </a:p>
          <a:p>
            <a:r>
              <a:rPr lang="en-US" dirty="0"/>
              <a:t>5 GHz</a:t>
            </a:r>
          </a:p>
          <a:p>
            <a:pPr lvl="1"/>
            <a:r>
              <a:rPr lang="en-US" dirty="0"/>
              <a:t>Faster </a:t>
            </a:r>
            <a:r>
              <a:rPr lang="en-US" dirty="0" err="1"/>
              <a:t>WiFi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Cellular uses licensed bands at great cost</a:t>
            </a:r>
          </a:p>
          <a:p>
            <a:pPr lvl="1"/>
            <a:r>
              <a:rPr lang="en-US" b="1" dirty="0"/>
              <a:t>Why? No interference from other users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F94B7-FC3B-4739-B4BF-4291C979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977408-F950-484D-9EA5-63A0765B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2000" y="1098550"/>
            <a:ext cx="7008394" cy="35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2815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FCED-2C3A-4EA7-A466-236BF8A44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technologies use spectrum in different 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C79F-F18E-45E2-8AB0-55F4C61AC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832525"/>
            <a:ext cx="10972800" cy="1293637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How spectrum is used affects: cost ($), robustness, throughput…</a:t>
            </a:r>
          </a:p>
          <a:p>
            <a:pPr lvl="1"/>
            <a:r>
              <a:rPr lang="en-US" dirty="0"/>
              <a:t>We will talk about how each technology uses spectrum, and implications</a:t>
            </a:r>
          </a:p>
          <a:p>
            <a:r>
              <a:rPr lang="en-US" dirty="0"/>
              <a:t>This graphic shows how BLE and </a:t>
            </a:r>
            <a:r>
              <a:rPr lang="en-US" dirty="0" err="1"/>
              <a:t>WiFi</a:t>
            </a:r>
            <a:r>
              <a:rPr lang="en-US" dirty="0"/>
              <a:t> interoperate; more on this next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F94B7-FC3B-4739-B4BF-4291C979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8977408-F950-484D-9EA5-63A0765B3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591803" y="1098551"/>
            <a:ext cx="7008395" cy="354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22477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A04BA-62E2-4784-951A-2A0F0C55C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Frequency Hopping Spread Spectrum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19796-1760-4019-B9C5-971AD9D36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Transmitter hops through a sequence of transmit channels</a:t>
            </a:r>
          </a:p>
          <a:p>
            <a:pPr lvl="1"/>
            <a:r>
              <a:rPr lang="en-US" dirty="0"/>
              <a:t>Spend some “dwell time” on each channel before hopping again</a:t>
            </a:r>
          </a:p>
          <a:p>
            <a:pPr lvl="1"/>
            <a:r>
              <a:rPr lang="en-US" dirty="0"/>
              <a:t>Receiver must know the hopping pattern</a:t>
            </a:r>
          </a:p>
          <a:p>
            <a:pPr lvl="1"/>
            <a:endParaRPr lang="en-US" dirty="0"/>
          </a:p>
          <a:p>
            <a:r>
              <a:rPr lang="en-US" dirty="0"/>
              <a:t>Avoid causing or receiving prolonged interference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C0605-D201-4E25-8243-D7CB047B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380A4-3998-45A8-A194-04D1CF7C4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35" y="3527283"/>
            <a:ext cx="10023491" cy="264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661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51DB-B92E-4EB6-B455-24FA5A5E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inventor of FHSS – Hedy </a:t>
            </a:r>
            <a:r>
              <a:rPr lang="en-US" dirty="0" err="1"/>
              <a:t>Lamarr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1C25-7B48-462F-86BD-6A0A89A8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Actress, inventor, and all-around badass</a:t>
            </a:r>
          </a:p>
          <a:p>
            <a:pPr lvl="1"/>
            <a:r>
              <a:rPr lang="en-US" dirty="0"/>
              <a:t>Designed FHSS with George Antheil during WWII based on music ideas</a:t>
            </a:r>
          </a:p>
          <a:p>
            <a:pPr lvl="1"/>
            <a:r>
              <a:rPr lang="en-US" dirty="0"/>
              <a:t>Idea: torpedo control can’t be easily jammed if it jumps around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2"/>
              </a:rPr>
              <a:t>https://en.wikipedia.org/wiki/Hedy_Lamarr#Inventing_career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9CB44-92D1-4219-BA45-F09F44C3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59137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OSI Layers</a:t>
            </a:r>
          </a:p>
          <a:p>
            <a:pPr lvl="1"/>
            <a:endParaRPr lang="en-US" dirty="0"/>
          </a:p>
          <a:p>
            <a:r>
              <a:rPr lang="en-US" dirty="0"/>
              <a:t>Internet Architecture (Upper Layers)</a:t>
            </a:r>
          </a:p>
          <a:p>
            <a:pPr lvl="1"/>
            <a:endParaRPr lang="en-US" dirty="0"/>
          </a:p>
          <a:p>
            <a:r>
              <a:rPr lang="en-US" b="1" dirty="0"/>
              <a:t>Physical Layer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Signal Strength</a:t>
            </a:r>
          </a:p>
          <a:p>
            <a:pPr lvl="1"/>
            <a:r>
              <a:rPr lang="en-US" dirty="0"/>
              <a:t>Signal Frequency and Bandwidth</a:t>
            </a:r>
          </a:p>
          <a:p>
            <a:pPr lvl="1"/>
            <a:r>
              <a:rPr lang="en-US" b="1" dirty="0"/>
              <a:t>Signal Modulation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21570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does this class focus?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Transport</a:t>
            </a:r>
          </a:p>
          <a:p>
            <a:pPr lvl="1"/>
            <a:r>
              <a:rPr lang="en-US" dirty="0"/>
              <a:t>Sending data between applications</a:t>
            </a:r>
          </a:p>
          <a:p>
            <a:pPr lvl="1"/>
            <a:r>
              <a:rPr lang="en-US" dirty="0"/>
              <a:t>TCP and UDP</a:t>
            </a:r>
          </a:p>
          <a:p>
            <a:r>
              <a:rPr lang="en-US" dirty="0"/>
              <a:t>Network</a:t>
            </a:r>
          </a:p>
          <a:p>
            <a:pPr lvl="1"/>
            <a:r>
              <a:rPr lang="en-US" dirty="0"/>
              <a:t>Sending data between networked computers</a:t>
            </a:r>
          </a:p>
          <a:p>
            <a:pPr lvl="1"/>
            <a:r>
              <a:rPr lang="en-US" dirty="0"/>
              <a:t>IP</a:t>
            </a:r>
          </a:p>
          <a:p>
            <a:r>
              <a:rPr lang="en-US" dirty="0"/>
              <a:t>Data Link</a:t>
            </a:r>
          </a:p>
          <a:p>
            <a:pPr lvl="1"/>
            <a:r>
              <a:rPr lang="en-US" dirty="0"/>
              <a:t>Sending collections of bits</a:t>
            </a:r>
          </a:p>
          <a:p>
            <a:pPr lvl="1"/>
            <a:r>
              <a:rPr lang="en-US" dirty="0"/>
              <a:t>Ethernet,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Physical</a:t>
            </a:r>
          </a:p>
          <a:p>
            <a:pPr lvl="1"/>
            <a:r>
              <a:rPr lang="en-US" dirty="0"/>
              <a:t>Sending individual bits</a:t>
            </a:r>
          </a:p>
          <a:p>
            <a:pPr lvl="1"/>
            <a:r>
              <a:rPr lang="en-US" dirty="0"/>
              <a:t>Ethernet, </a:t>
            </a:r>
            <a:r>
              <a:rPr lang="en-US" dirty="0" err="1"/>
              <a:t>WiFi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282374D-28FA-66AF-0B73-8D3177A42ACE}"/>
              </a:ext>
            </a:extLst>
          </p:cNvPr>
          <p:cNvSpPr/>
          <p:nvPr/>
        </p:nvSpPr>
        <p:spPr>
          <a:xfrm>
            <a:off x="7649308" y="790832"/>
            <a:ext cx="627184" cy="3019168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65278A12-8F79-644B-FE2A-958066B9D0A9}"/>
              </a:ext>
            </a:extLst>
          </p:cNvPr>
          <p:cNvSpPr/>
          <p:nvPr/>
        </p:nvSpPr>
        <p:spPr>
          <a:xfrm>
            <a:off x="7649308" y="4314092"/>
            <a:ext cx="627184" cy="2086708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2E74B9-8540-E3F8-B241-A9D640A84D17}"/>
              </a:ext>
            </a:extLst>
          </p:cNvPr>
          <p:cNvSpPr txBox="1"/>
          <p:nvPr/>
        </p:nvSpPr>
        <p:spPr>
          <a:xfrm>
            <a:off x="8276492" y="1977250"/>
            <a:ext cx="16193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CS domain</a:t>
            </a:r>
          </a:p>
          <a:p>
            <a:r>
              <a:rPr lang="en-US" dirty="0"/>
              <a:t>CS340, CS440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389DC-1A25-71CC-242E-737200A4DBE8}"/>
              </a:ext>
            </a:extLst>
          </p:cNvPr>
          <p:cNvSpPr txBox="1"/>
          <p:nvPr/>
        </p:nvSpPr>
        <p:spPr>
          <a:xfrm>
            <a:off x="8276492" y="5034280"/>
            <a:ext cx="2371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EE domain</a:t>
            </a:r>
            <a:br>
              <a:rPr lang="en-US" dirty="0"/>
            </a:br>
            <a:r>
              <a:rPr lang="en-US" dirty="0"/>
              <a:t>EE307, EE378, EE380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626B19A-1706-5FAF-0A0D-2A3D5E6867B4}"/>
              </a:ext>
            </a:extLst>
          </p:cNvPr>
          <p:cNvSpPr/>
          <p:nvPr/>
        </p:nvSpPr>
        <p:spPr>
          <a:xfrm>
            <a:off x="6981093" y="3118338"/>
            <a:ext cx="627184" cy="2491154"/>
          </a:xfrm>
          <a:prstGeom prst="rightBrace">
            <a:avLst>
              <a:gd name="adj1" fmla="val 8333"/>
              <a:gd name="adj2" fmla="val 36118"/>
            </a:avLst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0D4CB5-C28F-F5BE-C016-D5767130E884}"/>
              </a:ext>
            </a:extLst>
          </p:cNvPr>
          <p:cNvSpPr txBox="1"/>
          <p:nvPr/>
        </p:nvSpPr>
        <p:spPr>
          <a:xfrm>
            <a:off x="7602172" y="3824626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course!</a:t>
            </a:r>
          </a:p>
        </p:txBody>
      </p:sp>
    </p:spTree>
    <p:extLst>
      <p:ext uri="{BB962C8B-B14F-4D97-AF65-F5344CB8AC3E}">
        <p14:creationId xmlns:p14="http://schemas.microsoft.com/office/powerpoint/2010/main" val="24601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F61C-DDEE-45B5-A8A0-5E734A32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5FC3-1893-430D-AAB1-F9D6B7F3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Signal strength</a:t>
            </a:r>
          </a:p>
          <a:p>
            <a:pPr lvl="1"/>
            <a:r>
              <a:rPr lang="en-US" dirty="0"/>
              <a:t>The amount of energy transmitted/received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frequency and bandwidth</a:t>
            </a:r>
          </a:p>
          <a:p>
            <a:pPr lvl="1"/>
            <a:r>
              <a:rPr lang="en-US" dirty="0"/>
              <a:t>Which “channel” the signal is sent on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Signal modulation</a:t>
            </a:r>
          </a:p>
          <a:p>
            <a:pPr lvl="1"/>
            <a:r>
              <a:rPr lang="en-US" dirty="0"/>
              <a:t>How data is encoded in the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9415C-D6BA-48FC-A4F1-4B3B55C4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  <p:pic>
        <p:nvPicPr>
          <p:cNvPr id="5" name="Picture 2" descr="What Is RF and Why Do We Use It? | Introduction to RF Principles and  Components | Electronics Textbook">
            <a:extLst>
              <a:ext uri="{FF2B5EF4-FFF2-40B4-BE49-F238E27FC236}">
                <a16:creationId xmlns:a16="http://schemas.microsoft.com/office/drawing/2014/main" id="{876D0934-E105-49EB-AFFB-7D371F936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1360" y="2874866"/>
            <a:ext cx="4754880" cy="31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8004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E0C3-85DB-4AE7-9A3B-5D5230EE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5808-BC1C-44D6-BBB5-A6FCBAA74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 signal data in an analog “carrier” signal</a:t>
            </a:r>
          </a:p>
          <a:p>
            <a:pPr lvl="1"/>
            <a:r>
              <a:rPr lang="en-US" dirty="0"/>
              <a:t>Carrier signal defines the frequency</a:t>
            </a:r>
          </a:p>
          <a:p>
            <a:pPr lvl="1"/>
            <a:r>
              <a:rPr lang="en-US" dirty="0"/>
              <a:t>Modulation scheme + data define bandwidth required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712D5-4AC6-4D25-90BF-7CADB4AA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0A6C3F-A123-487B-B284-8C5A6CC8C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13534" y="2879725"/>
            <a:ext cx="7980146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107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1. Three basic digital modulation formats are still very popular with low-data-rate short-range wireless applications: amplitude shift keying (a), on-off keying (b), and frequency shift keying (c). These waveforms are coherent as the binary state change occurs at carrier zero crossing points.">
            <a:extLst>
              <a:ext uri="{FF2B5EF4-FFF2-40B4-BE49-F238E27FC236}">
                <a16:creationId xmlns:a16="http://schemas.microsoft.com/office/drawing/2014/main" id="{8C597B46-B903-49FE-B25F-C2B70796E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81692" y="228600"/>
            <a:ext cx="5698702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1. Three basic digital modulation formats are still very popular with low-data-rate short-range wireless applications: amplitude shift keying (a), on-off keying (b), and frequency shift keying (c). These waveforms are coherent as the binary state change occurs at carrier zero crossing points.">
            <a:extLst>
              <a:ext uri="{FF2B5EF4-FFF2-40B4-BE49-F238E27FC236}">
                <a16:creationId xmlns:a16="http://schemas.microsoft.com/office/drawing/2014/main" id="{980FD843-8584-4786-8A24-A7A6E8666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81692" y="228600"/>
            <a:ext cx="5698702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1. Three basic digital modulation formats are still very popular with low-data-rate short-range wireless applications: amplitude shift keying (a), on-off keying (b), and frequency shift keying (c). These waveforms are coherent as the binary state change occurs at carrier zero crossing points.">
            <a:extLst>
              <a:ext uri="{FF2B5EF4-FFF2-40B4-BE49-F238E27FC236}">
                <a16:creationId xmlns:a16="http://schemas.microsoft.com/office/drawing/2014/main" id="{57E2CD3C-5A7B-4094-AFD9-6FF7607A3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81692" y="228600"/>
            <a:ext cx="5698702" cy="397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1. Three basic digital modulation formats are still very popular with low-data-rate short-range wireless applications: amplitude shift keying (a), on-off keying (b), and frequency shift keying (c). These waveforms are coherent as the binary state change occurs at carrier zero crossing points.">
            <a:extLst>
              <a:ext uri="{FF2B5EF4-FFF2-40B4-BE49-F238E27FC236}">
                <a16:creationId xmlns:a16="http://schemas.microsoft.com/office/drawing/2014/main" id="{83E7EE59-901A-462D-8927-432ADD84A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1692" y="228600"/>
            <a:ext cx="569870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ECE7D-F0C0-449C-A02D-535C2471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6F7D-582D-4681-86F6-B21BC0749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274097" cy="5029200"/>
          </a:xfrm>
        </p:spPr>
        <p:txBody>
          <a:bodyPr>
            <a:normAutofit/>
          </a:bodyPr>
          <a:lstStyle/>
          <a:p>
            <a:r>
              <a:rPr lang="en-US" dirty="0"/>
              <a:t>Encoding binary data on a signal</a:t>
            </a:r>
          </a:p>
          <a:p>
            <a:pPr lvl="1"/>
            <a:endParaRPr lang="en-US" dirty="0"/>
          </a:p>
          <a:p>
            <a:r>
              <a:rPr lang="en-US" dirty="0"/>
              <a:t>Amplitude-shift Keying (ASK)</a:t>
            </a:r>
          </a:p>
          <a:p>
            <a:pPr lvl="1"/>
            <a:r>
              <a:rPr lang="en-US" dirty="0"/>
              <a:t>Modify amplitude of carrier signal</a:t>
            </a:r>
          </a:p>
          <a:p>
            <a:pPr lvl="1"/>
            <a:r>
              <a:rPr lang="en-US" dirty="0"/>
              <a:t>On-Off Keying (OOK) is an extreme example</a:t>
            </a:r>
          </a:p>
          <a:p>
            <a:pPr lvl="1"/>
            <a:endParaRPr lang="en-US" dirty="0"/>
          </a:p>
          <a:p>
            <a:r>
              <a:rPr lang="en-US" dirty="0"/>
              <a:t>Frequency-shift Keying (FSK)</a:t>
            </a:r>
          </a:p>
          <a:p>
            <a:pPr lvl="1"/>
            <a:r>
              <a:rPr lang="en-US" dirty="0"/>
              <a:t>Modify frequency of carrier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2E3C1-BDD1-496C-A72F-6206BB66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8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2. In binary phase shift keying, note how a binary 0 is 0&amp;deg; while a binary 1 is 180&amp;deg;. The phase changes when the binary state switches so the signal is coherent.">
            <a:extLst>
              <a:ext uri="{FF2B5EF4-FFF2-40B4-BE49-F238E27FC236}">
                <a16:creationId xmlns:a16="http://schemas.microsoft.com/office/drawing/2014/main" id="{6B710189-739E-4FE1-A279-3CEFCD358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52160" y="220980"/>
            <a:ext cx="5484394" cy="297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BCBA0F-E8A3-44AF-9B3F-E87E528D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41A7-E8D8-4A8F-8958-E76B5F4BC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Phase-shift keying (PSK)</a:t>
            </a:r>
          </a:p>
          <a:p>
            <a:pPr lvl="1"/>
            <a:r>
              <a:rPr lang="en-US" dirty="0"/>
              <a:t>Modify phase of carrier signal</a:t>
            </a:r>
          </a:p>
          <a:p>
            <a:pPr lvl="1"/>
            <a:r>
              <a:rPr lang="en-US" dirty="0"/>
              <a:t>Usually differential:</a:t>
            </a:r>
            <a:br>
              <a:rPr lang="en-US" dirty="0"/>
            </a:br>
            <a:r>
              <a:rPr lang="en-US" dirty="0"/>
              <a:t>	the change signifies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More complicated possibilities exist</a:t>
            </a:r>
          </a:p>
          <a:p>
            <a:pPr lvl="1"/>
            <a:r>
              <a:rPr lang="en-US" dirty="0"/>
              <a:t>QAM (Quadrature Amplitude Modulation) combines amplitude and phase shift keying</a:t>
            </a:r>
          </a:p>
          <a:p>
            <a:pPr lvl="2"/>
            <a:r>
              <a:rPr lang="en-US" dirty="0"/>
              <a:t>Allows for more than one bit per “symbol”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A3F6B-FB96-4FDA-8C12-A035B5A5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2593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DBB9-3D54-46C5-B2E1-9E2B65B8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 tradeoffs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0EF32-DB71-4BCA-B891-E4553562F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Various tradeoffs between different modulation schemes</a:t>
            </a:r>
          </a:p>
          <a:p>
            <a:pPr lvl="1"/>
            <a:r>
              <a:rPr lang="en-US" dirty="0"/>
              <a:t>Bandwidth requirements, transceiver hardware, immunity to noise, etc.</a:t>
            </a:r>
          </a:p>
          <a:p>
            <a:pPr lvl="1"/>
            <a:endParaRPr lang="en-US" dirty="0"/>
          </a:p>
          <a:p>
            <a:r>
              <a:rPr lang="en-US" dirty="0"/>
              <a:t>ASK (amplitude) is simple but susceptible to noise</a:t>
            </a:r>
          </a:p>
          <a:p>
            <a:pPr lvl="1"/>
            <a:r>
              <a:rPr lang="en-US" dirty="0"/>
              <a:t>Noise exists in the real world</a:t>
            </a:r>
          </a:p>
          <a:p>
            <a:pPr lvl="1"/>
            <a:endParaRPr lang="en-US" dirty="0"/>
          </a:p>
          <a:p>
            <a:r>
              <a:rPr lang="en-US" dirty="0"/>
              <a:t>FSK (frequency) is relatively simple and robust to noise, but uses more bandwidth</a:t>
            </a:r>
          </a:p>
          <a:p>
            <a:pPr lvl="1"/>
            <a:r>
              <a:rPr lang="en-US" dirty="0"/>
              <a:t>Bandwidth is limited, but still commonly used</a:t>
            </a:r>
          </a:p>
          <a:p>
            <a:pPr lvl="1"/>
            <a:endParaRPr lang="en-US" dirty="0"/>
          </a:p>
          <a:p>
            <a:r>
              <a:rPr lang="en-US" dirty="0"/>
              <a:t>PSK (phase) energy efficient and robust, but more complex hardware</a:t>
            </a:r>
          </a:p>
          <a:p>
            <a:pPr lvl="1"/>
            <a:r>
              <a:rPr lang="en-US" dirty="0"/>
              <a:t>More expensive hardware, but very commonly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695AB-B756-44A8-AEC2-E3F11F2D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6396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OSI Layers</a:t>
            </a:r>
          </a:p>
          <a:p>
            <a:pPr lvl="1"/>
            <a:endParaRPr lang="en-US" dirty="0"/>
          </a:p>
          <a:p>
            <a:r>
              <a:rPr lang="en-US" dirty="0"/>
              <a:t>Internet Architecture (Upper Layers)</a:t>
            </a:r>
          </a:p>
          <a:p>
            <a:pPr lvl="1"/>
            <a:endParaRPr lang="en-US" dirty="0"/>
          </a:p>
          <a:p>
            <a:r>
              <a:rPr lang="en-US" dirty="0"/>
              <a:t>Physical Layer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Signal Strength</a:t>
            </a:r>
          </a:p>
          <a:p>
            <a:pPr lvl="1"/>
            <a:r>
              <a:rPr lang="en-US" dirty="0"/>
              <a:t>Signal Frequency and Bandwidth</a:t>
            </a:r>
          </a:p>
          <a:p>
            <a:pPr lvl="1"/>
            <a:r>
              <a:rPr lang="en-US" dirty="0"/>
              <a:t>Signal Modulation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70144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are “layered”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A9AB335-AF5E-44F6-B01E-1EC1237C6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Headers for each layer of communication wrap data</a:t>
            </a:r>
          </a:p>
          <a:p>
            <a:pPr lvl="1"/>
            <a:r>
              <a:rPr lang="en-US" dirty="0"/>
              <a:t>Data is wrapped with header for the network to make a packet</a:t>
            </a:r>
          </a:p>
          <a:p>
            <a:pPr lvl="2"/>
            <a:r>
              <a:rPr lang="en-US" dirty="0"/>
              <a:t>i.e., bytes are added to the start/end of it</a:t>
            </a:r>
          </a:p>
          <a:p>
            <a:pPr lvl="1"/>
            <a:r>
              <a:rPr lang="en-US" dirty="0"/>
              <a:t>Packet is wrapped with header for the link to make a frame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AAAE2CB-A98E-4543-A1E1-EAC4A8EE9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62388" y="4070875"/>
            <a:ext cx="2310505" cy="69315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Data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B2A5F7A7-16A2-491B-826F-4C6538FF0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2894" y="4070875"/>
            <a:ext cx="1386303" cy="6931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Packet</a:t>
            </a:r>
            <a:br>
              <a:rPr lang="en-US" sz="2000" dirty="0"/>
            </a:br>
            <a:r>
              <a:rPr lang="en-US" sz="2000" dirty="0"/>
              <a:t>Header</a:t>
            </a:r>
          </a:p>
        </p:txBody>
      </p:sp>
      <p:sp>
        <p:nvSpPr>
          <p:cNvPr id="9" name="Rectangle 27">
            <a:extLst>
              <a:ext uri="{FF2B5EF4-FFF2-40B4-BE49-F238E27FC236}">
                <a16:creationId xmlns:a16="http://schemas.microsoft.com/office/drawing/2014/main" id="{20025FE0-99CC-4402-AA3A-761A99708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9197" y="4070875"/>
            <a:ext cx="1386303" cy="6931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000" dirty="0"/>
              <a:t>Frame</a:t>
            </a:r>
            <a:br>
              <a:rPr lang="en-US" sz="2000" dirty="0"/>
            </a:br>
            <a:r>
              <a:rPr lang="en-US" sz="2000" dirty="0"/>
              <a:t>Header</a:t>
            </a:r>
          </a:p>
        </p:txBody>
      </p:sp>
      <p:sp>
        <p:nvSpPr>
          <p:cNvPr id="11" name="AutoShape 39">
            <a:extLst>
              <a:ext uri="{FF2B5EF4-FFF2-40B4-BE49-F238E27FC236}">
                <a16:creationId xmlns:a16="http://schemas.microsoft.com/office/drawing/2014/main" id="{815BDD4A-5E1F-4B24-9DEB-0BFB92264BE4}"/>
              </a:ext>
            </a:extLst>
          </p:cNvPr>
          <p:cNvSpPr>
            <a:spLocks/>
          </p:cNvSpPr>
          <p:nvPr/>
        </p:nvSpPr>
        <p:spPr bwMode="auto">
          <a:xfrm rot="5400000">
            <a:off x="5095267" y="1841547"/>
            <a:ext cx="231051" cy="3696809"/>
          </a:xfrm>
          <a:prstGeom prst="leftBrace">
            <a:avLst>
              <a:gd name="adj1" fmla="val 13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2" name="Text Box 40">
            <a:extLst>
              <a:ext uri="{FF2B5EF4-FFF2-40B4-BE49-F238E27FC236}">
                <a16:creationId xmlns:a16="http://schemas.microsoft.com/office/drawing/2014/main" id="{FDA99B6A-5556-4A02-A91C-06B006BB1D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6749" y="3024435"/>
            <a:ext cx="2608086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dirty="0"/>
              <a:t>Internet Packet</a:t>
            </a:r>
          </a:p>
        </p:txBody>
      </p:sp>
      <p:sp>
        <p:nvSpPr>
          <p:cNvPr id="13" name="AutoShape 52">
            <a:extLst>
              <a:ext uri="{FF2B5EF4-FFF2-40B4-BE49-F238E27FC236}">
                <a16:creationId xmlns:a16="http://schemas.microsoft.com/office/drawing/2014/main" id="{26BDED53-5825-43BC-BDAF-F3006BB5CD5B}"/>
              </a:ext>
            </a:extLst>
          </p:cNvPr>
          <p:cNvSpPr>
            <a:spLocks/>
          </p:cNvSpPr>
          <p:nvPr/>
        </p:nvSpPr>
        <p:spPr bwMode="auto">
          <a:xfrm rot="5400000" flipH="1" flipV="1">
            <a:off x="5740283" y="2534698"/>
            <a:ext cx="231051" cy="5083112"/>
          </a:xfrm>
          <a:prstGeom prst="leftBrace">
            <a:avLst>
              <a:gd name="adj1" fmla="val 183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4" name="Text Box 53">
            <a:extLst>
              <a:ext uri="{FF2B5EF4-FFF2-40B4-BE49-F238E27FC236}">
                <a16:creationId xmlns:a16="http://schemas.microsoft.com/office/drawing/2014/main" id="{25059D0F-22F2-4DE0-96B3-BB32B573F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6248" y="5191780"/>
            <a:ext cx="2639120" cy="5232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r>
              <a:rPr lang="en-US" sz="2800" dirty="0"/>
              <a:t>Ethernet Frame</a:t>
            </a:r>
          </a:p>
        </p:txBody>
      </p:sp>
    </p:spTree>
    <p:extLst>
      <p:ext uri="{BB962C8B-B14F-4D97-AF65-F5344CB8AC3E}">
        <p14:creationId xmlns:p14="http://schemas.microsoft.com/office/powerpoint/2010/main" val="319247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/>
      <p:bldP spid="13" grpId="0" animBg="1"/>
      <p:bldP spid="14" grpId="0"/>
    </p:bld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1893</TotalTime>
  <Words>3916</Words>
  <Application>Microsoft Office PowerPoint</Application>
  <PresentationFormat>Widescreen</PresentationFormat>
  <Paragraphs>889</Paragraphs>
  <Slides>85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4" baseType="lpstr">
      <vt:lpstr>Arial</vt:lpstr>
      <vt:lpstr>Calibri</vt:lpstr>
      <vt:lpstr>Cambria Math</vt:lpstr>
      <vt:lpstr>Courier New</vt:lpstr>
      <vt:lpstr>Seravek</vt:lpstr>
      <vt:lpstr>Seravek Light</vt:lpstr>
      <vt:lpstr>Tahoma</vt:lpstr>
      <vt:lpstr>Wingdings</vt:lpstr>
      <vt:lpstr>Class Slides</vt:lpstr>
      <vt:lpstr>Lecture 02 Network Fundamentals</vt:lpstr>
      <vt:lpstr>Administrivia</vt:lpstr>
      <vt:lpstr>Forgotten last lecture: late policy and slip days</vt:lpstr>
      <vt:lpstr>Today’s Goals</vt:lpstr>
      <vt:lpstr>Outline</vt:lpstr>
      <vt:lpstr>Communication layers</vt:lpstr>
      <vt:lpstr>OSI model of communication layers</vt:lpstr>
      <vt:lpstr>Where does this class focus?</vt:lpstr>
      <vt:lpstr>Protocols are “layered”</vt:lpstr>
      <vt:lpstr>Analogy: Sending a letter</vt:lpstr>
      <vt:lpstr>Example of layering for Ethernet and IP</vt:lpstr>
      <vt:lpstr>Packet encapsulation</vt:lpstr>
      <vt:lpstr>Transmitting data between networks</vt:lpstr>
      <vt:lpstr>Model does not equal reality</vt:lpstr>
      <vt:lpstr>Layering for IoT (joke) (kind of)</vt:lpstr>
      <vt:lpstr>Outline</vt:lpstr>
      <vt:lpstr>The global Internet</vt:lpstr>
      <vt:lpstr>Hardware and software organization of an Internet application</vt:lpstr>
      <vt:lpstr>A programmer’s view of the internet</vt:lpstr>
      <vt:lpstr>1. IP addresses</vt:lpstr>
      <vt:lpstr>2. Internet domain names</vt:lpstr>
      <vt:lpstr>Domain Naming System (DNS)</vt:lpstr>
      <vt:lpstr>3. Internet connections</vt:lpstr>
      <vt:lpstr>Ports are used to identify services to the kernel</vt:lpstr>
      <vt:lpstr>How does the Internet handle routing packets?</vt:lpstr>
      <vt:lpstr>Addressing</vt:lpstr>
      <vt:lpstr>A problem with addressing</vt:lpstr>
      <vt:lpstr>Assigning and finding IP address ranges</vt:lpstr>
      <vt:lpstr>Routing</vt:lpstr>
      <vt:lpstr>Routing</vt:lpstr>
      <vt:lpstr>Routing Adaptation</vt:lpstr>
      <vt:lpstr>Identifying your computer?</vt:lpstr>
      <vt:lpstr>So how does the Internet of Things fit into the Internet?</vt:lpstr>
      <vt:lpstr>Break + Thinking</vt:lpstr>
      <vt:lpstr>Break + Thinking</vt:lpstr>
      <vt:lpstr>ALL the layers</vt:lpstr>
      <vt:lpstr>Outline</vt:lpstr>
      <vt:lpstr>Physical Layer</vt:lpstr>
      <vt:lpstr>Why use wireless?</vt:lpstr>
      <vt:lpstr>What is hard about wireless?</vt:lpstr>
      <vt:lpstr>Wireless is a shared medium</vt:lpstr>
      <vt:lpstr>Increasing network capacity is challenging</vt:lpstr>
      <vt:lpstr>Model of RF communication</vt:lpstr>
      <vt:lpstr>Signal qualities</vt:lpstr>
      <vt:lpstr>Outline</vt:lpstr>
      <vt:lpstr>Signal qualities</vt:lpstr>
      <vt:lpstr>Signal strength is measured in decibels</vt:lpstr>
      <vt:lpstr>Signal strength varies significantly across technologies</vt:lpstr>
      <vt:lpstr>Propagation degrades RF signals</vt:lpstr>
      <vt:lpstr>Some intuitions for signal propagation, power, gain, etc</vt:lpstr>
      <vt:lpstr>Wait,        is not an antenna</vt:lpstr>
      <vt:lpstr>Some Intuitions for Signal Propagation, Power, Gain, etc.</vt:lpstr>
      <vt:lpstr>Some Intuitions for Signal Propagation, Power, Gain, etc.</vt:lpstr>
      <vt:lpstr>Some Intuitions for Signal Propagation, Power, Gain, etc.</vt:lpstr>
      <vt:lpstr>Some Intuitions for Signal Propagation, Power, Gain, etc.</vt:lpstr>
      <vt:lpstr>Some Intuitions for Signal Propagation, Power, Gain, etc.</vt:lpstr>
      <vt:lpstr>Okay.. So what’s the limit?</vt:lpstr>
      <vt:lpstr>Free-Space Path Loss Model</vt:lpstr>
      <vt:lpstr>Propagation is one thing that degrades RF signals</vt:lpstr>
      <vt:lpstr>Many factors affect the ability to actually receive data</vt:lpstr>
      <vt:lpstr>ITU model for Indoor Attenuation</vt:lpstr>
      <vt:lpstr>Lower received energy increases error rates</vt:lpstr>
      <vt:lpstr>Big Idea: many RF factors are interconnected</vt:lpstr>
      <vt:lpstr>Break + Say hi to your neighbors</vt:lpstr>
      <vt:lpstr>Break + Say hi to your neighbors</vt:lpstr>
      <vt:lpstr>Outline</vt:lpstr>
      <vt:lpstr>Signal qualities</vt:lpstr>
      <vt:lpstr>Sum of sinusoids can be reversed</vt:lpstr>
      <vt:lpstr>Complex waveforms have a center frequency and a width</vt:lpstr>
      <vt:lpstr>How do radio stations work?</vt:lpstr>
      <vt:lpstr>RF communication frequencies</vt:lpstr>
      <vt:lpstr>Wireless spectrum is allocated to specific uses</vt:lpstr>
      <vt:lpstr>Unlicensed bands are where IoT thrives</vt:lpstr>
      <vt:lpstr>Unlicensed bands are where IoT thrives</vt:lpstr>
      <vt:lpstr>Unlicensed bands are where IoT thrives</vt:lpstr>
      <vt:lpstr>Different technologies use spectrum in different ways</vt:lpstr>
      <vt:lpstr>Frequency Hopping Spread Spectrum</vt:lpstr>
      <vt:lpstr>Sidebar: inventor of FHSS – Hedy Lamarr</vt:lpstr>
      <vt:lpstr>Outline</vt:lpstr>
      <vt:lpstr>Signal qualities</vt:lpstr>
      <vt:lpstr>Modulation</vt:lpstr>
      <vt:lpstr>Modulation types</vt:lpstr>
      <vt:lpstr>Modulation types</vt:lpstr>
      <vt:lpstr>Modulation tradeoffs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 MAC Protocols</dc:title>
  <dc:creator>Branden Ghena</dc:creator>
  <cp:lastModifiedBy>Branden Ghena</cp:lastModifiedBy>
  <cp:revision>92</cp:revision>
  <dcterms:created xsi:type="dcterms:W3CDTF">2021-01-11T17:31:26Z</dcterms:created>
  <dcterms:modified xsi:type="dcterms:W3CDTF">2024-04-02T20:08:53Z</dcterms:modified>
</cp:coreProperties>
</file>