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3"/>
  </p:notesMasterIdLst>
  <p:sldIdLst>
    <p:sldId id="256" r:id="rId2"/>
    <p:sldId id="264" r:id="rId3"/>
    <p:sldId id="2322" r:id="rId4"/>
    <p:sldId id="398" r:id="rId5"/>
    <p:sldId id="397" r:id="rId6"/>
    <p:sldId id="403" r:id="rId7"/>
    <p:sldId id="2321" r:id="rId8"/>
    <p:sldId id="404" r:id="rId9"/>
    <p:sldId id="383" r:id="rId10"/>
    <p:sldId id="413" r:id="rId11"/>
    <p:sldId id="399" r:id="rId12"/>
    <p:sldId id="405" r:id="rId13"/>
    <p:sldId id="414" r:id="rId14"/>
    <p:sldId id="417" r:id="rId15"/>
    <p:sldId id="418" r:id="rId16"/>
    <p:sldId id="422" r:id="rId17"/>
    <p:sldId id="423" r:id="rId18"/>
    <p:sldId id="424" r:id="rId19"/>
    <p:sldId id="416" r:id="rId20"/>
    <p:sldId id="426" r:id="rId21"/>
    <p:sldId id="449" r:id="rId22"/>
    <p:sldId id="450" r:id="rId23"/>
    <p:sldId id="421" r:id="rId24"/>
    <p:sldId id="451" r:id="rId25"/>
    <p:sldId id="425" r:id="rId26"/>
    <p:sldId id="427" r:id="rId27"/>
    <p:sldId id="407" r:id="rId28"/>
    <p:sldId id="396" r:id="rId29"/>
    <p:sldId id="430" r:id="rId30"/>
    <p:sldId id="2297" r:id="rId31"/>
    <p:sldId id="452" r:id="rId32"/>
    <p:sldId id="411" r:id="rId33"/>
    <p:sldId id="412" r:id="rId34"/>
    <p:sldId id="2320" r:id="rId35"/>
    <p:sldId id="389" r:id="rId36"/>
    <p:sldId id="390" r:id="rId37"/>
    <p:sldId id="433" r:id="rId38"/>
    <p:sldId id="453" r:id="rId39"/>
    <p:sldId id="2306" r:id="rId40"/>
    <p:sldId id="432" r:id="rId41"/>
    <p:sldId id="391" r:id="rId42"/>
    <p:sldId id="436" r:id="rId43"/>
    <p:sldId id="437" r:id="rId44"/>
    <p:sldId id="438" r:id="rId45"/>
    <p:sldId id="434" r:id="rId46"/>
    <p:sldId id="435" r:id="rId47"/>
    <p:sldId id="439" r:id="rId48"/>
    <p:sldId id="444" r:id="rId49"/>
    <p:sldId id="442" r:id="rId50"/>
    <p:sldId id="443" r:id="rId51"/>
    <p:sldId id="440" r:id="rId52"/>
    <p:sldId id="441" r:id="rId53"/>
    <p:sldId id="2307" r:id="rId54"/>
    <p:sldId id="2319" r:id="rId55"/>
    <p:sldId id="2300" r:id="rId56"/>
    <p:sldId id="2314" r:id="rId57"/>
    <p:sldId id="652" r:id="rId58"/>
    <p:sldId id="949" r:id="rId59"/>
    <p:sldId id="2315" r:id="rId60"/>
    <p:sldId id="2301" r:id="rId61"/>
    <p:sldId id="265" r:id="rId62"/>
    <p:sldId id="2302" r:id="rId63"/>
    <p:sldId id="2303" r:id="rId64"/>
    <p:sldId id="2316" r:id="rId65"/>
    <p:sldId id="2305" r:id="rId66"/>
    <p:sldId id="2317" r:id="rId67"/>
    <p:sldId id="2308" r:id="rId68"/>
    <p:sldId id="2309" r:id="rId69"/>
    <p:sldId id="2310" r:id="rId70"/>
    <p:sldId id="2311" r:id="rId71"/>
    <p:sldId id="447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Simple Routing" id="{B55B8E8C-5EAB-4A1E-A4E9-AE5E896E46FA}">
          <p14:sldIdLst>
            <p14:sldId id="2322"/>
            <p14:sldId id="398"/>
            <p14:sldId id="397"/>
            <p14:sldId id="403"/>
          </p14:sldIdLst>
        </p14:section>
        <p14:section name="Mesh Routing" id="{69569450-3C51-4DA5-8136-6F69B238D46B}">
          <p14:sldIdLst>
            <p14:sldId id="2321"/>
            <p14:sldId id="404"/>
            <p14:sldId id="383"/>
            <p14:sldId id="413"/>
            <p14:sldId id="399"/>
            <p14:sldId id="405"/>
            <p14:sldId id="414"/>
            <p14:sldId id="417"/>
            <p14:sldId id="418"/>
            <p14:sldId id="422"/>
            <p14:sldId id="423"/>
            <p14:sldId id="424"/>
            <p14:sldId id="416"/>
            <p14:sldId id="426"/>
            <p14:sldId id="449"/>
            <p14:sldId id="450"/>
            <p14:sldId id="421"/>
            <p14:sldId id="451"/>
            <p14:sldId id="425"/>
            <p14:sldId id="427"/>
            <p14:sldId id="407"/>
            <p14:sldId id="396"/>
            <p14:sldId id="430"/>
            <p14:sldId id="2297"/>
            <p14:sldId id="452"/>
            <p14:sldId id="411"/>
            <p14:sldId id="412"/>
          </p14:sldIdLst>
        </p14:section>
        <p14:section name="Better Flooding" id="{5D451B07-4929-47AC-A425-2AB9D1E55EBE}">
          <p14:sldIdLst>
            <p14:sldId id="2320"/>
            <p14:sldId id="389"/>
            <p14:sldId id="390"/>
            <p14:sldId id="433"/>
            <p14:sldId id="453"/>
            <p14:sldId id="2306"/>
            <p14:sldId id="432"/>
            <p14:sldId id="391"/>
            <p14:sldId id="436"/>
            <p14:sldId id="437"/>
            <p14:sldId id="438"/>
            <p14:sldId id="434"/>
            <p14:sldId id="435"/>
            <p14:sldId id="439"/>
            <p14:sldId id="444"/>
            <p14:sldId id="442"/>
            <p14:sldId id="443"/>
            <p14:sldId id="440"/>
            <p14:sldId id="441"/>
          </p14:sldIdLst>
        </p14:section>
        <p14:section name="Low-power Access Control" id="{078161A5-43E4-4AF4-89F1-FA2F69B49903}">
          <p14:sldIdLst>
            <p14:sldId id="2307"/>
            <p14:sldId id="2319"/>
            <p14:sldId id="2300"/>
            <p14:sldId id="2314"/>
            <p14:sldId id="652"/>
            <p14:sldId id="949"/>
            <p14:sldId id="2315"/>
            <p14:sldId id="2301"/>
            <p14:sldId id="265"/>
            <p14:sldId id="2302"/>
            <p14:sldId id="2303"/>
            <p14:sldId id="2316"/>
            <p14:sldId id="2305"/>
            <p14:sldId id="2317"/>
            <p14:sldId id="2308"/>
            <p14:sldId id="2309"/>
            <p14:sldId id="2310"/>
            <p14:sldId id="2311"/>
          </p14:sldIdLst>
        </p14:section>
        <p14:section name="Wrapup" id="{29A7F866-9DA9-446B-8359-CE426CB89C7A}">
          <p14:sldIdLst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13" d="100"/>
          <a:sy n="113" d="100"/>
        </p:scale>
        <p:origin x="92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8F953F4A-A749-BFC2-25CE-C2BAF52D49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227727D6-76C0-469D-9279-7F1E43D149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845CA520-08BD-8B40-FE8C-51B60EE337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C44162-1197-BF49-95A0-F3486B140E20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rfc/rfc3561.tx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etf.org/old/2009/proceedings/09mar/slides/roll-4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s.umich.edu/~prabal/pubs/papers/dutta12amac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jpeg"/><Relationship Id="rId3" Type="http://schemas.openxmlformats.org/officeDocument/2006/relationships/image" Target="../media/image24.png"/><Relationship Id="rId21" Type="http://schemas.openxmlformats.org/officeDocument/2006/relationships/image" Target="../media/image42.jpe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jpe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jpe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jpe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09</a:t>
            </a:r>
            <a:br>
              <a:rPr lang="en-US" dirty="0"/>
            </a:br>
            <a:r>
              <a:rPr lang="en-US" dirty="0"/>
              <a:t>IoT Network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2BA72-3932-4427-918A-31E4DEA9BFB0}"/>
              </a:ext>
            </a:extLst>
          </p:cNvPr>
          <p:cNvSpPr txBox="1"/>
          <p:nvPr/>
        </p:nvSpPr>
        <p:spPr>
          <a:xfrm>
            <a:off x="607595" y="5559552"/>
            <a:ext cx="49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slides from Federico Ferrari (ETH Zurich) and assistance from Andreas Biri (ETH Zurich)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8363E-6CA6-07EC-C44A-B8E7A2147992}"/>
              </a:ext>
            </a:extLst>
          </p:cNvPr>
          <p:cNvSpPr txBox="1"/>
          <p:nvPr/>
        </p:nvSpPr>
        <p:spPr>
          <a:xfrm>
            <a:off x="6697014" y="5521401"/>
            <a:ext cx="488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</a:t>
            </a:r>
            <a:br>
              <a:rPr lang="en-US" dirty="0"/>
            </a:br>
            <a:r>
              <a:rPr lang="en-US" dirty="0"/>
              <a:t>Pat Pannuto (UCSD) and Brad Campbell (UVA)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equivalent of broadcast</a:t>
            </a:r>
          </a:p>
          <a:p>
            <a:pPr lvl="1"/>
            <a:r>
              <a:rPr lang="en-US" dirty="0"/>
              <a:t>Each node sends to each other node</a:t>
            </a:r>
          </a:p>
          <a:p>
            <a:pPr lvl="1"/>
            <a:r>
              <a:rPr lang="en-US" dirty="0"/>
              <a:t>Eventually packets will reach the desired destination</a:t>
            </a:r>
          </a:p>
          <a:p>
            <a:pPr lvl="1"/>
            <a:r>
              <a:rPr lang="en-US" dirty="0"/>
              <a:t>Not really routing at all…</a:t>
            </a:r>
          </a:p>
          <a:p>
            <a:pPr lvl="1"/>
            <a:endParaRPr lang="en-US" dirty="0"/>
          </a:p>
          <a:p>
            <a:r>
              <a:rPr lang="en-US" b="1" dirty="0"/>
              <a:t>Question: how do we make it stop?</a:t>
            </a:r>
          </a:p>
          <a:p>
            <a:pPr lvl="1"/>
            <a:r>
              <a:rPr lang="en-US" dirty="0"/>
              <a:t>Maximum retransmissions counter on each packet</a:t>
            </a:r>
          </a:p>
          <a:p>
            <a:pPr lvl="2"/>
            <a:r>
              <a:rPr lang="en-US" dirty="0"/>
              <a:t>Decrement at each hop. Drop packet when it hits zero</a:t>
            </a:r>
          </a:p>
          <a:p>
            <a:pPr lvl="2"/>
            <a:r>
              <a:rPr lang="en-US" dirty="0"/>
              <a:t>Need some guess for how many hops to destination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 keep some history of recently flooded packets</a:t>
            </a:r>
          </a:p>
          <a:p>
            <a:pPr lvl="2"/>
            <a:r>
              <a:rPr lang="en-US" dirty="0"/>
              <a:t>Don’t retransmit a recently sent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F5FA-D1EF-486B-A64B-82731BCA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418B1-297A-4726-8C0A-E79D5ED0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up a map of the routes through a network</a:t>
            </a:r>
          </a:p>
          <a:p>
            <a:pPr lvl="1"/>
            <a:r>
              <a:rPr lang="en-US" dirty="0"/>
              <a:t>Hopefully the “optimal” routes</a:t>
            </a:r>
          </a:p>
          <a:p>
            <a:pPr lvl="1"/>
            <a:endParaRPr lang="en-US" dirty="0"/>
          </a:p>
          <a:p>
            <a:r>
              <a:rPr lang="en-US" dirty="0"/>
              <a:t>Map routes in reaction to a packet arrival</a:t>
            </a:r>
          </a:p>
          <a:p>
            <a:pPr lvl="1"/>
            <a:r>
              <a:rPr lang="en-US" dirty="0"/>
              <a:t>Sensor devices are slow and limited</a:t>
            </a:r>
          </a:p>
          <a:p>
            <a:pPr lvl="1"/>
            <a:r>
              <a:rPr lang="en-US" dirty="0"/>
              <a:t>Most likely to resend to same prior address</a:t>
            </a:r>
          </a:p>
          <a:p>
            <a:pPr lvl="1"/>
            <a:r>
              <a:rPr lang="en-US" dirty="0"/>
              <a:t>Discover a route when it is needed, then cache for next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D68A8-F176-45D4-981F-CE4155E8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AD10-422B-4EEE-ADEF-C6A6467E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On-demand Distance Vector Routing (AODV)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A9CA-6773-4C2F-A9FC-31CF7779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On-demand: Construct routes only when needed</a:t>
            </a:r>
          </a:p>
          <a:p>
            <a:r>
              <a:rPr lang="en-US" dirty="0"/>
              <a:t>Modern ZigBee routing approach (for Mesh topology)</a:t>
            </a:r>
          </a:p>
          <a:p>
            <a:endParaRPr lang="en-US" dirty="0"/>
          </a:p>
          <a:p>
            <a:r>
              <a:rPr lang="en-US" dirty="0"/>
              <a:t>Routing table</a:t>
            </a:r>
          </a:p>
          <a:p>
            <a:pPr lvl="1"/>
            <a:r>
              <a:rPr lang="en-US" dirty="0"/>
              <a:t>Destination node -&gt; Next hop (for all cached destinations)</a:t>
            </a:r>
          </a:p>
          <a:p>
            <a:pPr lvl="1"/>
            <a:r>
              <a:rPr lang="en-US" dirty="0"/>
              <a:t>Store only next hop instead of full route</a:t>
            </a:r>
          </a:p>
          <a:p>
            <a:pPr lvl="2"/>
            <a:r>
              <a:rPr lang="en-US" dirty="0"/>
              <a:t>All routers along the path must also have Destination-&gt;Next mappings</a:t>
            </a:r>
          </a:p>
          <a:p>
            <a:pPr lvl="1"/>
            <a:r>
              <a:rPr lang="en-US" dirty="0"/>
              <a:t>Also keep hops-to-destination and last-seen-destination-sequence-number</a:t>
            </a:r>
          </a:p>
          <a:p>
            <a:pPr lvl="2"/>
            <a:endParaRPr lang="en-US" dirty="0"/>
          </a:p>
          <a:p>
            <a:r>
              <a:rPr lang="en-US" dirty="0"/>
              <a:t>Route discovery</a:t>
            </a:r>
          </a:p>
          <a:p>
            <a:pPr lvl="1"/>
            <a:r>
              <a:rPr lang="en-US" dirty="0"/>
              <a:t>Upon demand: check table</a:t>
            </a:r>
          </a:p>
          <a:p>
            <a:pPr lvl="1"/>
            <a:r>
              <a:rPr lang="en-US" dirty="0"/>
              <a:t>If not cached send Route Request (RREQ) via Flooding</a:t>
            </a:r>
          </a:p>
          <a:p>
            <a:pPr lvl="2"/>
            <a:r>
              <a:rPr lang="en-US" dirty="0"/>
              <a:t>Route is unknown, so flooding is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06C2-C8A9-4616-8CAF-68BB782D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61DF1-DCDB-4DFF-A564-AE38A352D5E1}"/>
              </a:ext>
            </a:extLst>
          </p:cNvPr>
          <p:cNvSpPr txBox="1"/>
          <p:nvPr/>
        </p:nvSpPr>
        <p:spPr>
          <a:xfrm>
            <a:off x="607595" y="61695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AODV documentation: </a:t>
            </a:r>
            <a:r>
              <a:rPr lang="en-US" dirty="0">
                <a:hlinkClick r:id="rId2"/>
              </a:rPr>
              <a:t>https://www.ietf.org/rfc/rfc3561.txt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5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E9AD-7E01-42CE-898E-A7A4173D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AODV Route Requests (RREQs)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98F0-C7ED-496D-8990-63EA36C4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515649"/>
            <a:ext cx="10972800" cy="465655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Request ID identifies this RREQ</a:t>
            </a:r>
          </a:p>
          <a:p>
            <a:pPr lvl="1"/>
            <a:r>
              <a:rPr lang="en-US" dirty="0"/>
              <a:t>Used to discard duplicates during flooding</a:t>
            </a:r>
          </a:p>
          <a:p>
            <a:pPr lvl="1"/>
            <a:r>
              <a:rPr lang="en-US" dirty="0"/>
              <a:t>Unless less hops and equally recent, OR more recent</a:t>
            </a:r>
          </a:p>
          <a:p>
            <a:pPr lvl="1"/>
            <a:endParaRPr lang="en-US" dirty="0"/>
          </a:p>
          <a:p>
            <a:r>
              <a:rPr lang="en-US" dirty="0"/>
              <a:t>Sequence Numbers are per-device, monotonically increasing</a:t>
            </a:r>
          </a:p>
          <a:p>
            <a:pPr lvl="1"/>
            <a:r>
              <a:rPr lang="en-US" dirty="0"/>
              <a:t>Used as a notion of “how recently” device has been seen</a:t>
            </a:r>
          </a:p>
          <a:p>
            <a:pPr lvl="1"/>
            <a:r>
              <a:rPr lang="en-US" dirty="0"/>
              <a:t>Source </a:t>
            </a:r>
            <a:r>
              <a:rPr lang="en-US" dirty="0" err="1"/>
              <a:t>SeqNo</a:t>
            </a:r>
            <a:r>
              <a:rPr lang="en-US" dirty="0"/>
              <a:t> is the source’s most recent sequence number</a:t>
            </a:r>
          </a:p>
          <a:p>
            <a:pPr lvl="1"/>
            <a:r>
              <a:rPr lang="en-US" dirty="0"/>
              <a:t>Destination </a:t>
            </a:r>
            <a:r>
              <a:rPr lang="en-US" dirty="0" err="1"/>
              <a:t>SeqNo</a:t>
            </a:r>
            <a:r>
              <a:rPr lang="en-US" dirty="0"/>
              <a:t> is the most recently seen from the destination by the source. (Defaults to zero)</a:t>
            </a:r>
          </a:p>
          <a:p>
            <a:pPr lvl="1"/>
            <a:endParaRPr lang="en-US" dirty="0"/>
          </a:p>
          <a:p>
            <a:r>
              <a:rPr lang="en-US" dirty="0"/>
              <a:t>Hop Count is the number of hops this request has taken</a:t>
            </a:r>
          </a:p>
          <a:p>
            <a:pPr lvl="1"/>
            <a:r>
              <a:rPr lang="en-US" dirty="0"/>
              <a:t>Starts at 1 and incremented by each transmitter along the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C3AEE-E790-4E58-A1A5-DB6AD176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EBF903-D180-44EC-8D96-ED9DDCC83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78793"/>
              </p:ext>
            </p:extLst>
          </p:nvPr>
        </p:nvGraphicFramePr>
        <p:xfrm>
          <a:off x="2029993" y="992378"/>
          <a:ext cx="8128002" cy="640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13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00107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wants to find a route to F, so it sends out an RREQ</a:t>
            </a:r>
          </a:p>
        </p:txBody>
      </p:sp>
    </p:spTree>
    <p:extLst>
      <p:ext uri="{BB962C8B-B14F-4D97-AF65-F5344CB8AC3E}">
        <p14:creationId xmlns:p14="http://schemas.microsoft.com/office/powerpoint/2010/main" val="72325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/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1B0A53-9670-46BD-8919-BF197C73CF1F}"/>
              </a:ext>
            </a:extLst>
          </p:cNvPr>
          <p:cNvSpPr txBox="1"/>
          <p:nvPr/>
        </p:nvSpPr>
        <p:spPr>
          <a:xfrm>
            <a:off x="713256" y="2524052"/>
            <a:ext cx="104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 and D also opportunistically add a routing table entry for A</a:t>
            </a:r>
          </a:p>
        </p:txBody>
      </p:sp>
    </p:spTree>
    <p:extLst>
      <p:ext uri="{BB962C8B-B14F-4D97-AF65-F5344CB8AC3E}">
        <p14:creationId xmlns:p14="http://schemas.microsoft.com/office/powerpoint/2010/main" val="212871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01502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79560FF-9154-4AB3-8524-B04750056D16}"/>
              </a:ext>
            </a:extLst>
          </p:cNvPr>
          <p:cNvSpPr txBox="1"/>
          <p:nvPr/>
        </p:nvSpPr>
        <p:spPr>
          <a:xfrm>
            <a:off x="713256" y="2524052"/>
            <a:ext cx="10405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 goes first via some access control protocol (D also in contention)</a:t>
            </a:r>
          </a:p>
          <a:p>
            <a:r>
              <a:rPr lang="en-US" sz="2000" dirty="0"/>
              <a:t>A and D ignore duplicate Request ID</a:t>
            </a:r>
            <a:br>
              <a:rPr lang="en-US" sz="2000" dirty="0"/>
            </a:br>
            <a:r>
              <a:rPr lang="en-US" sz="2000" dirty="0"/>
              <a:t>C opportunistically adds a routing table entry to A</a:t>
            </a:r>
          </a:p>
        </p:txBody>
      </p:sp>
    </p:spTree>
    <p:extLst>
      <p:ext uri="{BB962C8B-B14F-4D97-AF65-F5344CB8AC3E}">
        <p14:creationId xmlns:p14="http://schemas.microsoft.com/office/powerpoint/2010/main" val="347186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35108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 goes next by some access control protocol (C also in contention)</a:t>
            </a:r>
          </a:p>
          <a:p>
            <a:r>
              <a:rPr lang="en-US" sz="2000" dirty="0"/>
              <a:t>A, B, and C ignore duplicate Request ID</a:t>
            </a:r>
            <a:br>
              <a:rPr lang="en-US" sz="2000" dirty="0"/>
            </a:br>
            <a:r>
              <a:rPr lang="en-US" sz="2000" dirty="0"/>
              <a:t>E and F opportunistically add routing table entries to A</a:t>
            </a:r>
          </a:p>
        </p:txBody>
      </p:sp>
    </p:spTree>
    <p:extLst>
      <p:ext uri="{BB962C8B-B14F-4D97-AF65-F5344CB8AC3E}">
        <p14:creationId xmlns:p14="http://schemas.microsoft.com/office/powerpoint/2010/main" val="320252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11482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 and E repeat this process with Hop Count 3 (but everyone ignores them)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They go one-at-a-time, but I’m getting tired of drawing these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Actually, they’re in contention with the response from F</a:t>
            </a:r>
          </a:p>
        </p:txBody>
      </p:sp>
    </p:spTree>
    <p:extLst>
      <p:ext uri="{BB962C8B-B14F-4D97-AF65-F5344CB8AC3E}">
        <p14:creationId xmlns:p14="http://schemas.microsoft.com/office/powerpoint/2010/main" val="201738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059E-769B-4862-B9F8-D0B2E3E0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AODV Route Response (RREP)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D253-C593-437C-A70C-55A267A12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Reply is sent unicast back to the source via newly constructed route</a:t>
            </a:r>
          </a:p>
          <a:p>
            <a:pPr lvl="1"/>
            <a:r>
              <a:rPr lang="en-US" dirty="0"/>
              <a:t>Each node along the way already knows the route back</a:t>
            </a:r>
          </a:p>
          <a:p>
            <a:pPr lvl="1"/>
            <a:endParaRPr lang="en-US" dirty="0"/>
          </a:p>
          <a:p>
            <a:r>
              <a:rPr lang="en-US" dirty="0"/>
              <a:t>Includes most recent own sequence number as a sense of recency</a:t>
            </a:r>
          </a:p>
          <a:p>
            <a:pPr lvl="1"/>
            <a:r>
              <a:rPr lang="en-US" dirty="0"/>
              <a:t>“Destination” from the perspective of the original RREQ</a:t>
            </a:r>
          </a:p>
          <a:p>
            <a:pPr lvl="1"/>
            <a:r>
              <a:rPr lang="en-US" dirty="0"/>
              <a:t>No need for source sequence number anymore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80A42-57DA-465E-B781-65F3C7BD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D228385-DFC3-46D3-A28D-8831FC280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22296"/>
              </p:ext>
            </p:extLst>
          </p:nvPr>
        </p:nvGraphicFramePr>
        <p:xfrm>
          <a:off x="2029993" y="992378"/>
          <a:ext cx="5709923" cy="640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38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routing for mesh networks</a:t>
            </a:r>
          </a:p>
          <a:p>
            <a:pPr lvl="1"/>
            <a:r>
              <a:rPr lang="en-US" dirty="0"/>
              <a:t>Walkthrough of one protocol (AODV: what ZigBee uses)</a:t>
            </a:r>
          </a:p>
          <a:p>
            <a:pPr lvl="1"/>
            <a:endParaRPr lang="en-US" dirty="0"/>
          </a:p>
          <a:p>
            <a:r>
              <a:rPr lang="en-US" dirty="0"/>
              <a:t>Describe research in improving data dissemination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RREP (F to 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65186"/>
              </p:ext>
            </p:extLst>
          </p:nvPr>
        </p:nvGraphicFramePr>
        <p:xfrm>
          <a:off x="713257" y="1224702"/>
          <a:ext cx="5709923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 sends response back to A via D</a:t>
            </a:r>
          </a:p>
          <a:p>
            <a:r>
              <a:rPr lang="en-US" sz="2000" dirty="0"/>
              <a:t>D opportunistically adds a routing table entry for F</a:t>
            </a:r>
          </a:p>
        </p:txBody>
      </p:sp>
    </p:spTree>
    <p:extLst>
      <p:ext uri="{BB962C8B-B14F-4D97-AF65-F5344CB8AC3E}">
        <p14:creationId xmlns:p14="http://schemas.microsoft.com/office/powerpoint/2010/main" val="216040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B86C-E7E9-4676-874E-6DE5D06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BBB6-7EA0-4AC2-9324-31DA921D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wants to send a packet to E</a:t>
            </a:r>
          </a:p>
          <a:p>
            <a:pPr lvl="1"/>
            <a:r>
              <a:rPr lang="en-US" dirty="0"/>
              <a:t>What RREQ(s) are sent and what RREP(s) are sent?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3D6C8-A469-4A82-AD66-BB1E505F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28FE4F-2F6B-436D-8F10-9FD618443143}"/>
              </a:ext>
            </a:extLst>
          </p:cNvPr>
          <p:cNvSpPr/>
          <p:nvPr/>
        </p:nvSpPr>
        <p:spPr>
          <a:xfrm>
            <a:off x="6096000" y="418549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A15C0-FF17-4D3C-A753-29F706130FE0}"/>
              </a:ext>
            </a:extLst>
          </p:cNvPr>
          <p:cNvSpPr/>
          <p:nvPr/>
        </p:nvSpPr>
        <p:spPr>
          <a:xfrm>
            <a:off x="6993728" y="32622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E98BC-F90F-40D0-9968-D0D411B94F43}"/>
              </a:ext>
            </a:extLst>
          </p:cNvPr>
          <p:cNvSpPr/>
          <p:nvPr/>
        </p:nvSpPr>
        <p:spPr>
          <a:xfrm>
            <a:off x="8810440" y="3269316"/>
            <a:ext cx="694944" cy="69494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3E88A6-3052-4176-B65D-F41DE652C40D}"/>
              </a:ext>
            </a:extLst>
          </p:cNvPr>
          <p:cNvSpPr/>
          <p:nvPr/>
        </p:nvSpPr>
        <p:spPr>
          <a:xfrm>
            <a:off x="7891456" y="42044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82F70-0E1A-4CE3-98B0-24856218FCB9}"/>
              </a:ext>
            </a:extLst>
          </p:cNvPr>
          <p:cNvSpPr/>
          <p:nvPr/>
        </p:nvSpPr>
        <p:spPr>
          <a:xfrm>
            <a:off x="9104768" y="5172456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D59073-9F53-450D-A4EE-1FAAFF990961}"/>
              </a:ext>
            </a:extLst>
          </p:cNvPr>
          <p:cNvSpPr/>
          <p:nvPr/>
        </p:nvSpPr>
        <p:spPr>
          <a:xfrm>
            <a:off x="10322596" y="4193454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DD423-579F-49F0-A396-D9E234EE4017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689172" y="38554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2D7BB-1CBF-4673-A3AC-1475E90004E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688672" y="36097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248C-C745-4F55-B82D-1DE2A0759CC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586900" y="38554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70B2CF-14B3-414B-AED1-AFE1E5574FD9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484628" y="38624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FAFBA-5F6F-4F08-B017-163C06F10F06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9505384" y="36167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E1E8F5-BD92-4AC3-A58D-05EDFED514F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586400" y="45409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D4D8AD-7854-4085-8327-884141677A16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8484628" y="47976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AC314-5CF5-4BF3-B008-F288A6A05F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9697940" y="47866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B2565E-B36C-4B00-8086-AF1A1083E7E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6790944" y="45329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8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B86C-E7E9-4676-874E-6DE5D06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BBB6-7EA0-4AC2-9324-31DA921D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wants to send a packet to E</a:t>
            </a:r>
          </a:p>
          <a:p>
            <a:pPr lvl="1"/>
            <a:r>
              <a:rPr lang="en-US" dirty="0"/>
              <a:t>What RREQ(s) are sent and what RREP(s) are sent?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RREQs:</a:t>
            </a:r>
          </a:p>
          <a:p>
            <a:pPr lvl="3"/>
            <a:r>
              <a:rPr lang="en-US" sz="2400" dirty="0"/>
              <a:t>C -&gt; (B,D,F)</a:t>
            </a:r>
          </a:p>
          <a:p>
            <a:pPr lvl="3"/>
            <a:r>
              <a:rPr lang="en-US" sz="2400" dirty="0"/>
              <a:t>(B or D) -&gt; A</a:t>
            </a:r>
          </a:p>
          <a:p>
            <a:pPr lvl="3"/>
            <a:r>
              <a:rPr lang="en-US" sz="2400" dirty="0"/>
              <a:t>(D or F) -&gt; E</a:t>
            </a:r>
          </a:p>
          <a:p>
            <a:pPr lvl="3"/>
            <a:endParaRPr lang="en-US" sz="2400" dirty="0"/>
          </a:p>
          <a:p>
            <a:pPr lvl="2"/>
            <a:r>
              <a:rPr lang="en-US" dirty="0"/>
              <a:t>RREPs:</a:t>
            </a:r>
          </a:p>
          <a:p>
            <a:pPr lvl="3"/>
            <a:r>
              <a:rPr lang="en-US" sz="2400" dirty="0"/>
              <a:t>E -&gt; (D or F) -&gt; C</a:t>
            </a:r>
          </a:p>
          <a:p>
            <a:pPr lvl="3"/>
            <a:endParaRPr lang="en-US" sz="2400" dirty="0"/>
          </a:p>
          <a:p>
            <a:pPr lvl="1"/>
            <a:r>
              <a:rPr lang="en-US" sz="2800" dirty="0"/>
              <a:t>Network could have multiple configurations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3D6C8-A469-4A82-AD66-BB1E505F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28FE4F-2F6B-436D-8F10-9FD618443143}"/>
              </a:ext>
            </a:extLst>
          </p:cNvPr>
          <p:cNvSpPr/>
          <p:nvPr/>
        </p:nvSpPr>
        <p:spPr>
          <a:xfrm>
            <a:off x="6096000" y="418549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A15C0-FF17-4D3C-A753-29F706130FE0}"/>
              </a:ext>
            </a:extLst>
          </p:cNvPr>
          <p:cNvSpPr/>
          <p:nvPr/>
        </p:nvSpPr>
        <p:spPr>
          <a:xfrm>
            <a:off x="6993728" y="32622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E98BC-F90F-40D0-9968-D0D411B94F43}"/>
              </a:ext>
            </a:extLst>
          </p:cNvPr>
          <p:cNvSpPr/>
          <p:nvPr/>
        </p:nvSpPr>
        <p:spPr>
          <a:xfrm>
            <a:off x="8810440" y="3269316"/>
            <a:ext cx="694944" cy="69494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3E88A6-3052-4176-B65D-F41DE652C40D}"/>
              </a:ext>
            </a:extLst>
          </p:cNvPr>
          <p:cNvSpPr/>
          <p:nvPr/>
        </p:nvSpPr>
        <p:spPr>
          <a:xfrm>
            <a:off x="7891456" y="42044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82F70-0E1A-4CE3-98B0-24856218FCB9}"/>
              </a:ext>
            </a:extLst>
          </p:cNvPr>
          <p:cNvSpPr/>
          <p:nvPr/>
        </p:nvSpPr>
        <p:spPr>
          <a:xfrm>
            <a:off x="9104768" y="5172456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D59073-9F53-450D-A4EE-1FAAFF990961}"/>
              </a:ext>
            </a:extLst>
          </p:cNvPr>
          <p:cNvSpPr/>
          <p:nvPr/>
        </p:nvSpPr>
        <p:spPr>
          <a:xfrm>
            <a:off x="10322596" y="4193454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DD423-579F-49F0-A396-D9E234EE4017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689172" y="38554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2D7BB-1CBF-4673-A3AC-1475E90004E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688672" y="36097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248C-C745-4F55-B82D-1DE2A0759CC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586900" y="38554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70B2CF-14B3-414B-AED1-AFE1E5574FD9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484628" y="38624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FAFBA-5F6F-4F08-B017-163C06F10F06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9505384" y="36167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E1E8F5-BD92-4AC3-A58D-05EDFED514F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586400" y="45409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D4D8AD-7854-4085-8327-884141677A16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8484628" y="47976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AC314-5CF5-4BF3-B008-F288A6A05F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9697940" y="47866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B2565E-B36C-4B00-8086-AF1A1083E7E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6790944" y="45329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8CFA-B9CD-41F5-B716-29035438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RREP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9B67-A781-4A80-A968-564F57BD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intermediate node responds with RREP if it already has a path to destination with a more recent Destination sequence number</a:t>
            </a:r>
          </a:p>
          <a:p>
            <a:endParaRPr lang="en-US" dirty="0"/>
          </a:p>
          <a:p>
            <a:r>
              <a:rPr lang="en-US" dirty="0"/>
              <a:t>Source may get multiple RREP responses with different recency and hop counts</a:t>
            </a:r>
          </a:p>
          <a:p>
            <a:pPr lvl="1"/>
            <a:r>
              <a:rPr lang="en-US" dirty="0"/>
              <a:t>So, some intermediate node could respond “here’s the route I knew of when sequence number was 5”</a:t>
            </a:r>
          </a:p>
          <a:p>
            <a:pPr lvl="1"/>
            <a:r>
              <a:rPr lang="en-US" dirty="0"/>
              <a:t>Then, destination node could respond “here’s the route right now, I’m actually on sequence number 12”</a:t>
            </a:r>
          </a:p>
          <a:p>
            <a:pPr lvl="1"/>
            <a:r>
              <a:rPr lang="en-US" dirty="0"/>
              <a:t>Likely want the most recent</a:t>
            </a:r>
          </a:p>
          <a:p>
            <a:pPr lvl="2"/>
            <a:r>
              <a:rPr lang="en-US" dirty="0"/>
              <a:t>If equally recent, use the least hops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055B0-6083-47A1-9285-48623BE1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88D-75E9-4C7F-BAB0-38B37832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update your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B683-7FF8-44A1-8610-9A49053E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table entries are updated on RREP if:</a:t>
            </a:r>
          </a:p>
          <a:p>
            <a:pPr lvl="1"/>
            <a:r>
              <a:rPr lang="en-US" dirty="0"/>
              <a:t>Sequence number in routing table is marked as invalid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Destination sequence number in the RREP is greater the listed one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Sequence numbers are the same, but the route was marked as inactive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Sequence numbers are the same, but the hop count is smaller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F3839-4991-4CC6-A9A7-423538D0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58B7-14B2-429B-B2E4-8AE0569B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maintenance in AODV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1D69-FE4E-4160-AB83-1DB0C72A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link in the routing table breaks, all active neighbors are informed with Route Error (RERR) messages</a:t>
            </a:r>
          </a:p>
          <a:p>
            <a:pPr lvl="1"/>
            <a:r>
              <a:rPr lang="en-US" dirty="0"/>
              <a:t>After some number of retransmissions and timeouts</a:t>
            </a:r>
          </a:p>
          <a:p>
            <a:pPr lvl="1"/>
            <a:r>
              <a:rPr lang="en-US" dirty="0"/>
              <a:t>RERR contains destination address that broke</a:t>
            </a:r>
          </a:p>
          <a:p>
            <a:pPr lvl="1"/>
            <a:endParaRPr lang="en-US" dirty="0"/>
          </a:p>
          <a:p>
            <a:r>
              <a:rPr lang="en-US" dirty="0"/>
              <a:t>Nodes receiving RERR can start RERQ for destination address</a:t>
            </a:r>
          </a:p>
          <a:p>
            <a:pPr lvl="1"/>
            <a:r>
              <a:rPr lang="en-US" dirty="0"/>
              <a:t>Which lets them find a new path through the network</a:t>
            </a:r>
          </a:p>
          <a:p>
            <a:pPr lvl="1"/>
            <a:r>
              <a:rPr lang="en-US" dirty="0"/>
              <a:t>And updates everyone’s cached next-hops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CE01-6795-4FCE-A81B-CB664355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2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75B2-6F07-4F75-968F-44376CC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alternative: Dynamic Source Routing (DSR)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A964-8F87-458A-9A46-D2A7EBD3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reactive routing technique</a:t>
            </a:r>
          </a:p>
          <a:p>
            <a:pPr lvl="1"/>
            <a:r>
              <a:rPr lang="en-US" dirty="0"/>
              <a:t>Similar design as AODV</a:t>
            </a:r>
          </a:p>
          <a:p>
            <a:pPr lvl="1"/>
            <a:endParaRPr lang="en-US" dirty="0"/>
          </a:p>
          <a:p>
            <a:r>
              <a:rPr lang="en-US" dirty="0"/>
              <a:t>In DSR, routing tables have full route to destination</a:t>
            </a:r>
          </a:p>
          <a:p>
            <a:pPr lvl="1"/>
            <a:r>
              <a:rPr lang="en-US" dirty="0"/>
              <a:t>Each packet transmission includes a list of hops to destination</a:t>
            </a:r>
          </a:p>
          <a:p>
            <a:pPr lvl="1"/>
            <a:r>
              <a:rPr lang="en-US" dirty="0"/>
              <a:t>So the route to an important destination only has to be stored on the source device that cares about it</a:t>
            </a:r>
          </a:p>
          <a:p>
            <a:pPr lvl="1"/>
            <a:r>
              <a:rPr lang="en-US" dirty="0"/>
              <a:t>Intermediate nodes do not need any route storage for that destination</a:t>
            </a:r>
          </a:p>
          <a:p>
            <a:pPr lvl="2"/>
            <a:r>
              <a:rPr lang="en-US" dirty="0"/>
              <a:t>Cost is extra bytes used in each packet for route</a:t>
            </a:r>
          </a:p>
          <a:p>
            <a:pPr lvl="1"/>
            <a:endParaRPr lang="en-US" dirty="0"/>
          </a:p>
          <a:p>
            <a:r>
              <a:rPr lang="en-US" dirty="0"/>
              <a:t>During discovery, all paths are returned by destination</a:t>
            </a:r>
          </a:p>
          <a:p>
            <a:pPr lvl="1"/>
            <a:r>
              <a:rPr lang="en-US" dirty="0"/>
              <a:t>So source gets a full list of possible route choices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6B13-598A-4079-84F7-6F31AECC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8849-3EA5-4FD9-8BDC-D9F6AA7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for reactive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EB92-08C1-499D-9B01-1E80C093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Upside: no transmissions unless there is demand</a:t>
            </a:r>
          </a:p>
          <a:p>
            <a:pPr lvl="1"/>
            <a:r>
              <a:rPr lang="en-US" dirty="0"/>
              <a:t>Routes might appear, disappear, reappear, but no need to update if no one actually wants to transmit anything</a:t>
            </a:r>
          </a:p>
          <a:p>
            <a:pPr lvl="1"/>
            <a:endParaRPr lang="en-US" dirty="0"/>
          </a:p>
          <a:p>
            <a:r>
              <a:rPr lang="en-US" dirty="0"/>
              <a:t>Downside: large, variable delay when actually sending a packet</a:t>
            </a:r>
          </a:p>
          <a:p>
            <a:pPr lvl="1"/>
            <a:r>
              <a:rPr lang="en-US" dirty="0"/>
              <a:t>Full RREQ/RREP protocol before data can actually be sent</a:t>
            </a:r>
          </a:p>
          <a:p>
            <a:pPr lvl="1"/>
            <a:r>
              <a:rPr lang="en-US" dirty="0"/>
              <a:t>Route might have broken at some point</a:t>
            </a:r>
          </a:p>
          <a:p>
            <a:pPr lvl="2"/>
            <a:r>
              <a:rPr lang="en-US" dirty="0"/>
              <a:t>So data will be sent based on cached information</a:t>
            </a:r>
          </a:p>
          <a:p>
            <a:pPr lvl="2"/>
            <a:r>
              <a:rPr lang="en-US" dirty="0"/>
              <a:t>RERR will occur</a:t>
            </a:r>
          </a:p>
          <a:p>
            <a:pPr lvl="2"/>
            <a:r>
              <a:rPr lang="en-US" dirty="0"/>
              <a:t>RREQ/RREP will occur</a:t>
            </a:r>
          </a:p>
          <a:p>
            <a:pPr lvl="2"/>
            <a:r>
              <a:rPr lang="en-US" dirty="0"/>
              <a:t>Then data will be sent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C3184-B5BD-4B01-9231-5AF13B6F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7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20F2-045D-4548-9B9A-7312C897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3C0C-617A-4CA7-A688-2CE7B014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reactive is to know the routes ahead of time</a:t>
            </a:r>
          </a:p>
          <a:p>
            <a:pPr lvl="1"/>
            <a:endParaRPr lang="en-US" dirty="0"/>
          </a:p>
          <a:p>
            <a:r>
              <a:rPr lang="en-US" dirty="0"/>
              <a:t>Periodically query for the possible routes in the network</a:t>
            </a:r>
          </a:p>
          <a:p>
            <a:pPr lvl="1"/>
            <a:r>
              <a:rPr lang="en-US" dirty="0"/>
              <a:t>Save all routes that are important (maybe just all routes?)</a:t>
            </a:r>
          </a:p>
          <a:p>
            <a:pPr lvl="1"/>
            <a:r>
              <a:rPr lang="en-US" dirty="0"/>
              <a:t>Also redetermine routes whenever topology changes (nodes join/leave)</a:t>
            </a:r>
          </a:p>
          <a:p>
            <a:pPr lvl="1"/>
            <a:endParaRPr lang="en-US" dirty="0"/>
          </a:p>
          <a:p>
            <a:r>
              <a:rPr lang="en-US" dirty="0"/>
              <a:t>Upside: when a packet arrives, route to destination is already known</a:t>
            </a:r>
          </a:p>
          <a:p>
            <a:pPr lvl="1"/>
            <a:endParaRPr lang="en-US" dirty="0"/>
          </a:p>
          <a:p>
            <a:r>
              <a:rPr lang="en-US" dirty="0"/>
              <a:t>Downside: requires more memory and effort on part of routers</a:t>
            </a:r>
          </a:p>
          <a:p>
            <a:pPr lvl="1"/>
            <a:r>
              <a:rPr lang="en-US" dirty="0"/>
              <a:t>Wastes some network bandwidth on checking for route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02C9-80A6-4FFE-A3AB-E0C973C0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0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8849-3EA5-4FD9-8BDC-D9F6AA7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EB92-08C1-499D-9B01-1E80C093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routes as “next hops” rather than full routes</a:t>
            </a:r>
          </a:p>
          <a:p>
            <a:pPr lvl="1"/>
            <a:r>
              <a:rPr lang="en-US" dirty="0"/>
              <a:t>AODV uses this method (DV for Distance Vector)</a:t>
            </a:r>
          </a:p>
          <a:p>
            <a:pPr lvl="1"/>
            <a:endParaRPr lang="en-US" dirty="0"/>
          </a:p>
          <a:p>
            <a:r>
              <a:rPr lang="en-US" dirty="0"/>
              <a:t>Can be combined with proactive techniques too</a:t>
            </a:r>
          </a:p>
          <a:p>
            <a:pPr lvl="1"/>
            <a:r>
              <a:rPr lang="en-US" dirty="0"/>
              <a:t>Each router periodically informs neighbors of its shortest paths to each destination (in terms of hop count)</a:t>
            </a:r>
          </a:p>
          <a:p>
            <a:pPr lvl="2"/>
            <a:r>
              <a:rPr lang="en-US" dirty="0"/>
              <a:t>Essentially just broadcast your routing table</a:t>
            </a:r>
          </a:p>
          <a:p>
            <a:pPr lvl="1"/>
            <a:r>
              <a:rPr lang="en-US" dirty="0"/>
              <a:t>Routers choose the best route available</a:t>
            </a:r>
          </a:p>
          <a:p>
            <a:pPr lvl="2"/>
            <a:r>
              <a:rPr lang="en-US" dirty="0"/>
              <a:t>Either old next-hop it was already aware of</a:t>
            </a:r>
          </a:p>
          <a:p>
            <a:pPr lvl="2"/>
            <a:r>
              <a:rPr lang="en-US" dirty="0"/>
              <a:t>Or new next-hop through neighbor (with cost of their hops + 1)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Need to be careful to avoid loops!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C3184-B5BD-4B01-9231-5AF13B6F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0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Simple Routing</a:t>
            </a:r>
          </a:p>
          <a:p>
            <a:endParaRPr lang="en-US" dirty="0"/>
          </a:p>
          <a:p>
            <a:r>
              <a:rPr lang="en-US" dirty="0"/>
              <a:t>Mesh Routing</a:t>
            </a:r>
          </a:p>
          <a:p>
            <a:endParaRPr lang="en-US" dirty="0"/>
          </a:p>
          <a:p>
            <a:r>
              <a:rPr lang="en-US" dirty="0"/>
              <a:t>Better Flooding</a:t>
            </a:r>
          </a:p>
          <a:p>
            <a:endParaRPr lang="en-US" dirty="0"/>
          </a:p>
          <a:p>
            <a:r>
              <a:rPr lang="en-US" dirty="0"/>
              <a:t>Low-power Access Control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87889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4DBC-A007-4D46-A56C-AA837FB5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CE84-3B06-4C5C-87BD-B210B30B8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Uses a proactive, distance-vector protocol for unicast routing</a:t>
            </a:r>
          </a:p>
          <a:p>
            <a:pPr lvl="1"/>
            <a:endParaRPr lang="en-US" dirty="0"/>
          </a:p>
          <a:p>
            <a:r>
              <a:rPr lang="en-US" dirty="0"/>
              <a:t>If node is a child, send packet to parent router</a:t>
            </a:r>
          </a:p>
          <a:p>
            <a:pPr lvl="1"/>
            <a:endParaRPr lang="en-US" dirty="0"/>
          </a:p>
          <a:p>
            <a:r>
              <a:rPr lang="en-US" dirty="0"/>
              <a:t>If node is a router,</a:t>
            </a:r>
          </a:p>
          <a:p>
            <a:pPr lvl="1"/>
            <a:r>
              <a:rPr lang="en-US" dirty="0"/>
              <a:t>Consult table for address within mesh</a:t>
            </a:r>
          </a:p>
          <a:p>
            <a:pPr lvl="2"/>
            <a:r>
              <a:rPr lang="en-US" dirty="0"/>
              <a:t>(RLOC helps here!)</a:t>
            </a:r>
          </a:p>
          <a:p>
            <a:pPr lvl="1"/>
            <a:r>
              <a:rPr lang="en-US" dirty="0"/>
              <a:t>Send to border router for address outside of mesh</a:t>
            </a:r>
          </a:p>
          <a:p>
            <a:pPr lvl="1"/>
            <a:endParaRPr lang="en-US" dirty="0"/>
          </a:p>
          <a:p>
            <a:r>
              <a:rPr lang="en-US" dirty="0"/>
              <a:t>Multicast uses a data dissemination protocol (</a:t>
            </a:r>
            <a:r>
              <a:rPr lang="en-US" dirty="0">
                <a:hlinkClick r:id="rId2"/>
              </a:rPr>
              <a:t>Trickle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 falls back to flooding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D0541-5773-48CF-A9CE-D4C28EA5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30F46A-8B0E-1B4D-A162-1A650AD7B2FB}"/>
              </a:ext>
            </a:extLst>
          </p:cNvPr>
          <p:cNvGrpSpPr/>
          <p:nvPr/>
        </p:nvGrpSpPr>
        <p:grpSpPr>
          <a:xfrm>
            <a:off x="4311193" y="2392668"/>
            <a:ext cx="7566583" cy="2072665"/>
            <a:chOff x="3233394" y="1794500"/>
            <a:chExt cx="5674937" cy="15544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5A6549-012A-B94E-94BB-8E54AC698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685" y="1794500"/>
              <a:ext cx="2846646" cy="155449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0321E6F2-F957-5144-8634-F4B556DC6B08}"/>
                </a:ext>
              </a:extLst>
            </p:cNvPr>
            <p:cNvCxnSpPr/>
            <p:nvPr/>
          </p:nvCxnSpPr>
          <p:spPr>
            <a:xfrm flipV="1">
              <a:off x="3233394" y="2337847"/>
              <a:ext cx="2752627" cy="801279"/>
            </a:xfrm>
            <a:prstGeom prst="bentConnector3">
              <a:avLst>
                <a:gd name="adj1" fmla="val 89041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582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FC8E-FDC7-461C-8693-613BF72D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23C3-1DEA-42D1-9844-67533041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 count is one possible metric for determining routes</a:t>
            </a:r>
          </a:p>
          <a:p>
            <a:r>
              <a:rPr lang="en-US" dirty="0"/>
              <a:t>What else might be considered?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B2699-9C24-4F4E-9AEC-7F776A2B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7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0DF7-5A67-4581-BA01-F8A9470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as a cost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A2A2-D94C-4670-81FA-835E0FEC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quality can very from node to node</a:t>
            </a:r>
          </a:p>
          <a:p>
            <a:pPr lvl="1"/>
            <a:r>
              <a:rPr lang="en-US" dirty="0"/>
              <a:t>Fewest hops might not be the “fastest” or “most reliable” path</a:t>
            </a:r>
          </a:p>
          <a:p>
            <a:pPr lvl="1"/>
            <a:endParaRPr lang="en-US" dirty="0"/>
          </a:p>
          <a:p>
            <a:r>
              <a:rPr lang="en-US" dirty="0"/>
              <a:t>ETX: minimize “expected transmissions”</a:t>
            </a:r>
          </a:p>
          <a:p>
            <a:pPr lvl="1"/>
            <a:r>
              <a:rPr lang="en-US" dirty="0"/>
              <a:t>Measure link quality over time to determine each link’s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44F09-65D9-48E2-B1B0-90C34E85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C177DD-1248-4EBB-95ED-46888947DD1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D00C9F-7578-4615-A45F-BAE724C546E5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8A439A-188C-4EDA-963E-9A711A7B57F4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C53412-0274-4389-AC2B-A8203A1C9E67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19B5A9-FD44-4BF2-A5ED-DA4E8EC93B6A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54513F-FA67-429D-A883-A7436F1C2C65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21DC97-ABE7-4314-89E5-3E06DBD2690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C4F94C-9B0B-4E4F-8C71-DC9BFB84831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35137F-A764-438F-9997-76A98CFD3CB5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37FB44-B6E9-44BA-9C52-8D5DCE823886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14BA5A-073E-4161-A214-CE0007B64294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95ACCE-5252-4B06-94D8-3CE7C430A2F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9A2905-3214-4F0E-BDC0-B57541E01E74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A4B7A4-E3B5-40E5-B75B-E55DEC9682DD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B62719-6116-4339-8F39-6F1FEE22ED7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67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B37-1383-4FB9-81D8-E0A4BAB3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cost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8819-33BA-4A30-91B3-EC0E184D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Spatial reuse</a:t>
            </a:r>
          </a:p>
          <a:p>
            <a:pPr lvl="1"/>
            <a:r>
              <a:rPr lang="en-US" dirty="0"/>
              <a:t>Prefer transmission on links that do not interfere with each other</a:t>
            </a:r>
          </a:p>
          <a:p>
            <a:pPr lvl="1"/>
            <a:r>
              <a:rPr lang="en-US" dirty="0"/>
              <a:t>Improves ability to pipeline data through network</a:t>
            </a:r>
          </a:p>
          <a:p>
            <a:pPr lvl="1"/>
            <a:r>
              <a:rPr lang="en-US" dirty="0"/>
              <a:t>Example: A&lt;-&gt;B and E&lt;-&gt;F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Energy availability</a:t>
            </a:r>
          </a:p>
          <a:p>
            <a:pPr lvl="1"/>
            <a:r>
              <a:rPr lang="en-US" dirty="0"/>
              <a:t>Prefer routing through nodes with more remaining</a:t>
            </a:r>
            <a:br>
              <a:rPr lang="en-US" dirty="0"/>
            </a:br>
            <a:r>
              <a:rPr lang="en-US" dirty="0"/>
              <a:t>available energy</a:t>
            </a:r>
          </a:p>
          <a:p>
            <a:pPr lvl="1"/>
            <a:r>
              <a:rPr lang="en-US" dirty="0"/>
              <a:t>Prefer wall-powered nodes over battery-powered</a:t>
            </a:r>
          </a:p>
          <a:p>
            <a:pPr lvl="1"/>
            <a:endParaRPr lang="en-US" dirty="0"/>
          </a:p>
          <a:p>
            <a:r>
              <a:rPr lang="en-US" dirty="0"/>
              <a:t>Arbitrarily complex combinations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5729E-9803-4322-812B-A424D95E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629969-CB01-4C9C-8285-899C7ADBCCE8}"/>
              </a:ext>
            </a:extLst>
          </p:cNvPr>
          <p:cNvGrpSpPr/>
          <p:nvPr/>
        </p:nvGrpSpPr>
        <p:grpSpPr>
          <a:xfrm>
            <a:off x="6990117" y="2337758"/>
            <a:ext cx="4590277" cy="2182484"/>
            <a:chOff x="6770435" y="2231020"/>
            <a:chExt cx="3892327" cy="185063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315DE2-69A6-4DF7-9CAD-2968DFE89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3235" y="2231020"/>
              <a:ext cx="3386541" cy="1850638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95FE245-D723-4A19-8E09-335C6F05FA21}"/>
                </a:ext>
              </a:extLst>
            </p:cNvPr>
            <p:cNvSpPr/>
            <p:nvPr/>
          </p:nvSpPr>
          <p:spPr>
            <a:xfrm rot="2801133">
              <a:off x="7173734" y="1974542"/>
              <a:ext cx="804109" cy="1610708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DFD30A-CB68-4C9C-98E9-488F0D249308}"/>
                </a:ext>
              </a:extLst>
            </p:cNvPr>
            <p:cNvSpPr/>
            <p:nvPr/>
          </p:nvSpPr>
          <p:spPr>
            <a:xfrm rot="3121341">
              <a:off x="9356937" y="2549614"/>
              <a:ext cx="804109" cy="180754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5492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Routing</a:t>
            </a:r>
          </a:p>
          <a:p>
            <a:endParaRPr lang="en-US" dirty="0"/>
          </a:p>
          <a:p>
            <a:r>
              <a:rPr lang="en-US" dirty="0"/>
              <a:t>Mesh Routing</a:t>
            </a:r>
          </a:p>
          <a:p>
            <a:endParaRPr lang="en-US" dirty="0"/>
          </a:p>
          <a:p>
            <a:r>
              <a:rPr lang="en-US" b="1" dirty="0"/>
              <a:t>Better Flooding</a:t>
            </a:r>
          </a:p>
          <a:p>
            <a:endParaRPr lang="en-US" dirty="0"/>
          </a:p>
          <a:p>
            <a:r>
              <a:rPr lang="en-US" dirty="0"/>
              <a:t>Low-power Access Control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45396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is a recreation of broadcasts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get information to all nodes</a:t>
            </a:r>
          </a:p>
          <a:p>
            <a:pPr lvl="1"/>
            <a:r>
              <a:rPr lang="en-US" dirty="0"/>
              <a:t>This is the problem of “data dissemination”</a:t>
            </a:r>
          </a:p>
          <a:p>
            <a:pPr lvl="1"/>
            <a:endParaRPr lang="en-US" dirty="0"/>
          </a:p>
          <a:p>
            <a:r>
              <a:rPr lang="en-US" dirty="0"/>
              <a:t>Problem: difficult in Mesh topologies</a:t>
            </a:r>
          </a:p>
          <a:p>
            <a:pPr lvl="1"/>
            <a:r>
              <a:rPr lang="en-US" dirty="0"/>
              <a:t>Packet loss, retransmission delays</a:t>
            </a:r>
          </a:p>
          <a:p>
            <a:pPr lvl="1"/>
            <a:endParaRPr lang="en-US" dirty="0"/>
          </a:p>
          <a:p>
            <a:r>
              <a:rPr lang="en-US" dirty="0"/>
              <a:t>Really, the desire for data dissemination is just to broadcast to all nodes</a:t>
            </a:r>
          </a:p>
          <a:p>
            <a:pPr lvl="1"/>
            <a:r>
              <a:rPr lang="en-US" dirty="0"/>
              <a:t>But broadcast transmissions don’t reach far enough to cover entire mesh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62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2410B6-C7D0-476D-89E5-6858D274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Glossy: </a:t>
            </a:r>
            <a:r>
              <a:rPr lang="en-US" sz="2200" dirty="0"/>
              <a:t>what if we expand broadcast range by having multiple nodes participate?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17B7F-42A8-45C9-89F7-0D4CC1DF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623C63-9162-4691-8DD7-1A40D919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61" y="1001345"/>
            <a:ext cx="8707065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32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EDF7-9A84-4875-81AE-ED9EB916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transmissions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CD83-34FD-480F-9FB8-3BC909B6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nodes transmit </a:t>
            </a:r>
            <a:r>
              <a:rPr lang="en-US" b="1" dirty="0"/>
              <a:t>same packet </a:t>
            </a:r>
            <a:r>
              <a:rPr lang="en-US" dirty="0"/>
              <a:t>at </a:t>
            </a:r>
            <a:r>
              <a:rPr lang="en-US" b="1" dirty="0"/>
              <a:t>same time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R can receive packet with high probability if Δ is small</a:t>
            </a:r>
          </a:p>
          <a:p>
            <a:pPr lvl="1"/>
            <a:r>
              <a:rPr lang="en-US" dirty="0"/>
              <a:t>May even improve probability of reception (more energy at receiver)</a:t>
            </a:r>
          </a:p>
          <a:p>
            <a:pPr lvl="1"/>
            <a:endParaRPr lang="en-US" dirty="0"/>
          </a:p>
          <a:p>
            <a:r>
              <a:rPr lang="en-US" dirty="0"/>
              <a:t>500 ns is 1/32 of a symbol for 802.15.4 (chip duration)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A2837-30F5-4AA6-8267-87561150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C26E2-E093-420E-83DA-CBB3B01F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94" y="2165274"/>
            <a:ext cx="698279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40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C0A9-88FB-4F2A-8C0D-8F1831D1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broadcast transmission acknowledgements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42705-A7D5-4BEB-8951-DA704A9B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12CF6C-5BB5-40AD-AE51-8210CA49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54" y="1143000"/>
            <a:ext cx="9674879" cy="4616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CA391-8EE4-40A2-91AC-DBCFE5028666}"/>
              </a:ext>
            </a:extLst>
          </p:cNvPr>
          <p:cNvSpPr txBox="1"/>
          <p:nvPr/>
        </p:nvSpPr>
        <p:spPr>
          <a:xfrm>
            <a:off x="607595" y="5894943"/>
            <a:ext cx="799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A-MAC: </a:t>
            </a:r>
            <a:r>
              <a:rPr lang="en-US" dirty="0">
                <a:hlinkClick r:id="rId3"/>
              </a:rPr>
              <a:t>https://web.eecs.umich.edu/~prabal/pubs/papers/dutta12amac.pdf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FF34D5-896A-4B40-9FCD-5BE8B58DD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33"/>
          <a:stretch/>
        </p:blipFill>
        <p:spPr>
          <a:xfrm>
            <a:off x="1256555" y="1143000"/>
            <a:ext cx="5095478" cy="4616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BD809C-BD40-4FE0-BD6B-B5FE924696B1}"/>
              </a:ext>
            </a:extLst>
          </p:cNvPr>
          <p:cNvSpPr txBox="1"/>
          <p:nvPr/>
        </p:nvSpPr>
        <p:spPr>
          <a:xfrm>
            <a:off x="1121664" y="4425404"/>
            <a:ext cx="29193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 = Probe (data request)</a:t>
            </a:r>
            <a:br>
              <a:rPr lang="en-US" dirty="0"/>
            </a:br>
            <a:r>
              <a:rPr lang="en-US" dirty="0"/>
              <a:t>A = Acknowledgement</a:t>
            </a:r>
          </a:p>
          <a:p>
            <a:r>
              <a:rPr lang="en-US" dirty="0"/>
              <a:t>D = Data transmission</a:t>
            </a:r>
            <a:br>
              <a:rPr lang="en-US" dirty="0"/>
            </a:br>
            <a:r>
              <a:rPr lang="en-US" dirty="0"/>
              <a:t>L = Listening period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790EF-E3DE-42C2-9BA0-30887BF765CB}"/>
              </a:ext>
            </a:extLst>
          </p:cNvPr>
          <p:cNvSpPr txBox="1"/>
          <p:nvPr/>
        </p:nvSpPr>
        <p:spPr>
          <a:xfrm>
            <a:off x="9436264" y="4425404"/>
            <a:ext cx="24634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P-CW = </a:t>
            </a:r>
            <a:br>
              <a:rPr lang="en-US" dirty="0"/>
            </a:br>
            <a:r>
              <a:rPr lang="en-US" dirty="0"/>
              <a:t>Probe with Contention Window for response</a:t>
            </a:r>
          </a:p>
        </p:txBody>
      </p:sp>
    </p:spTree>
    <p:extLst>
      <p:ext uri="{BB962C8B-B14F-4D97-AF65-F5344CB8AC3E}">
        <p14:creationId xmlns:p14="http://schemas.microsoft.com/office/powerpoint/2010/main" val="6889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C5B2-8E51-354E-8A89-8D4ACDCE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avoid interference?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19DBA-F2EB-7F4B-A097-E47827D7D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803616" cy="5029200"/>
          </a:xfrm>
        </p:spPr>
        <p:txBody>
          <a:bodyPr/>
          <a:lstStyle/>
          <a:p>
            <a:r>
              <a:rPr lang="en-US" dirty="0"/>
              <a:t>Fundamental insight:</a:t>
            </a:r>
          </a:p>
          <a:p>
            <a:pPr lvl="1"/>
            <a:r>
              <a:rPr lang="en-US" dirty="0"/>
              <a:t>“say exactly the same thing at exactly (enough) the same time” leads to coherence instead of interference</a:t>
            </a:r>
          </a:p>
          <a:p>
            <a:pPr lvl="1"/>
            <a:endParaRPr lang="en-US" dirty="0"/>
          </a:p>
          <a:p>
            <a:r>
              <a:rPr lang="en-US" dirty="0"/>
              <a:t>In 802.15.4, an ACK is sent </a:t>
            </a:r>
            <a:r>
              <a:rPr lang="en-US" i="1" dirty="0"/>
              <a:t>exactly</a:t>
            </a:r>
            <a:r>
              <a:rPr lang="en-US" dirty="0"/>
              <a:t> 192 µs after receiving</a:t>
            </a:r>
          </a:p>
          <a:p>
            <a:pPr lvl="1"/>
            <a:r>
              <a:rPr lang="en-US" dirty="0"/>
              <a:t>The ACK packet contains </a:t>
            </a:r>
            <a:r>
              <a:rPr lang="en-US" i="1" dirty="0"/>
              <a:t>only</a:t>
            </a:r>
            <a:br>
              <a:rPr lang="en-US" i="1" dirty="0"/>
            </a:br>
            <a:r>
              <a:rPr lang="en-US" dirty="0"/>
              <a:t>the sequence number being</a:t>
            </a:r>
            <a:br>
              <a:rPr lang="en-US" dirty="0"/>
            </a:br>
            <a:r>
              <a:rPr lang="en-US" dirty="0" err="1"/>
              <a:t>ACK’d</a:t>
            </a:r>
            <a:endParaRPr lang="en-US" dirty="0"/>
          </a:p>
          <a:p>
            <a:pPr lvl="1"/>
            <a:r>
              <a:rPr lang="en-US" i="1" dirty="0"/>
              <a:t>Does not</a:t>
            </a:r>
            <a:r>
              <a:rPr lang="en-US" dirty="0"/>
              <a:t> contain source address</a:t>
            </a:r>
            <a:br>
              <a:rPr lang="en-US" dirty="0"/>
            </a:br>
            <a:r>
              <a:rPr lang="en-US" dirty="0"/>
              <a:t>of the ACK-er</a:t>
            </a:r>
          </a:p>
          <a:p>
            <a:pPr lvl="1"/>
            <a:r>
              <a:rPr lang="en-US" dirty="0"/>
              <a:t>Which is why this works: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318760-5BD8-2744-86AB-B2BD6CEA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8E4D4-36BD-EF41-8CB2-8110D68AA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3" r="9410" b="13812"/>
          <a:stretch/>
        </p:blipFill>
        <p:spPr>
          <a:xfrm>
            <a:off x="5861704" y="3429000"/>
            <a:ext cx="5549507" cy="2971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593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A185-21E6-4AF0-968D-DB18D5CA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D21A-ECF9-4450-A1E0-C4CA74E5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packet, have a destination, how do we connect them?</a:t>
            </a:r>
          </a:p>
          <a:p>
            <a:endParaRPr lang="en-US" dirty="0"/>
          </a:p>
          <a:p>
            <a:r>
              <a:rPr lang="en-US" dirty="0"/>
              <a:t>We’ll think about a couple of approaches here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techniques</a:t>
            </a:r>
          </a:p>
          <a:p>
            <a:pPr lvl="2"/>
            <a:r>
              <a:rPr lang="en-US" dirty="0"/>
              <a:t>Broadcast, tree structures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Mesh techniques</a:t>
            </a:r>
          </a:p>
          <a:p>
            <a:pPr lvl="2"/>
            <a:r>
              <a:rPr lang="en-US" dirty="0"/>
              <a:t>Understand the available routes and select a “good”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401D4-9551-485B-A3CB-68AF3CF5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57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7034-3675-4FB9-B03F-72953567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key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86A5-8251-4C8F-B81B-1FC916E4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Temporally decouple network flooding from application tasks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Exploit synchronous transmissions for fast network flooding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2EA12-7175-4232-82E1-6CBC0CAF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88FA1-B2D6-444F-AC26-F2696F0F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74" y="2400125"/>
            <a:ext cx="768774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60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2A0A0-C6CA-4520-BD28-AEF3B7C8F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9" t="9178" r="9320" b="9008"/>
          <a:stretch/>
        </p:blipFill>
        <p:spPr>
          <a:xfrm>
            <a:off x="2497354" y="914400"/>
            <a:ext cx="7193280" cy="49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38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C8BA-044E-4D04-A1BB-4B672701D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9" t="13355" r="9502" b="10045"/>
          <a:stretch/>
        </p:blipFill>
        <p:spPr>
          <a:xfrm>
            <a:off x="2537208" y="914399"/>
            <a:ext cx="7153426" cy="50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82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92C609-36F4-4627-99C9-A87AEC92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99" y="656844"/>
            <a:ext cx="7601861" cy="5383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55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4F2DFA-8A80-4256-B787-064BADA79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7"/>
          <a:stretch/>
        </p:blipFill>
        <p:spPr>
          <a:xfrm>
            <a:off x="1774319" y="780417"/>
            <a:ext cx="9259441" cy="6077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4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6555-76B4-43B1-A84C-5FE06B74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9469-15B1-46D8-BA7C-27A209D8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Glossy starts</a:t>
            </a:r>
          </a:p>
          <a:p>
            <a:pPr lvl="1"/>
            <a:r>
              <a:rPr lang="en-US" dirty="0"/>
              <a:t>All nodes turn on radios to receive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001-CEFF-4249-9286-DF4AF435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9775C6-875B-4D56-A18C-3CA60D24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25" y="3323827"/>
            <a:ext cx="833553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8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1E45-4482-4CBC-AA5F-DF1487EA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107F-F24B-47E1-9ADE-00F6D05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Initiator</a:t>
            </a:r>
          </a:p>
          <a:p>
            <a:pPr lvl="1"/>
            <a:r>
              <a:rPr lang="en-US" dirty="0"/>
              <a:t>Set relay counter in packet, </a:t>
            </a:r>
            <a:r>
              <a:rPr lang="en-US" b="1" dirty="0"/>
              <a:t>C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Broadcast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832B-5456-40B7-A27D-B18BD278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E5D73-AD97-4E40-AC90-BCB63789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5" y="3314301"/>
            <a:ext cx="836411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63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packet reception:</a:t>
            </a:r>
          </a:p>
          <a:p>
            <a:pPr lvl="1"/>
            <a:r>
              <a:rPr lang="en-US" dirty="0"/>
              <a:t>Increment relay counter </a:t>
            </a:r>
            <a:r>
              <a:rPr lang="en-US" b="1" dirty="0"/>
              <a:t>C</a:t>
            </a:r>
          </a:p>
          <a:p>
            <a:pPr lvl="1"/>
            <a:r>
              <a:rPr lang="en-US" dirty="0"/>
              <a:t>Transmit synchronously (at a fixed period after the reception)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D006B-C2C2-4A9E-B3A1-8096BBACC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5" y="3304775"/>
            <a:ext cx="836411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15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packet reception:</a:t>
            </a:r>
          </a:p>
          <a:p>
            <a:pPr lvl="1"/>
            <a:r>
              <a:rPr lang="en-US" dirty="0"/>
              <a:t>Increment relay counter </a:t>
            </a:r>
            <a:r>
              <a:rPr lang="en-US" b="1" dirty="0"/>
              <a:t>C</a:t>
            </a:r>
          </a:p>
          <a:p>
            <a:pPr lvl="1"/>
            <a:r>
              <a:rPr lang="en-US" dirty="0"/>
              <a:t>Transmit synchronously (at a fixed period after the reception)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B531C-1EAB-4C70-AD0B-93E930A6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09" y="3304775"/>
            <a:ext cx="838317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0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rebroadcasting and turn off radio when</a:t>
            </a:r>
          </a:p>
          <a:p>
            <a:pPr lvl="1"/>
            <a:r>
              <a:rPr lang="en-US" dirty="0"/>
              <a:t>Already transmitted N times</a:t>
            </a:r>
          </a:p>
          <a:p>
            <a:pPr lvl="1"/>
            <a:r>
              <a:rPr lang="en-US" dirty="0"/>
              <a:t>Networks pick N for reliability/energy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B8D53-1C89-45F3-8832-17DD7A9D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5" y="3314301"/>
            <a:ext cx="836411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6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E038-A487-45DD-9AA8-90495494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routing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5376-AB00-45DF-9A8B-D66D3F68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The link-layer solution for everything</a:t>
            </a:r>
          </a:p>
          <a:p>
            <a:pPr lvl="1"/>
            <a:endParaRPr lang="en-US" dirty="0"/>
          </a:p>
          <a:p>
            <a:r>
              <a:rPr lang="en-US" dirty="0"/>
              <a:t>Star topology</a:t>
            </a:r>
          </a:p>
          <a:p>
            <a:pPr lvl="1"/>
            <a:r>
              <a:rPr lang="en-US" dirty="0"/>
              <a:t>Only one location to send to: parent</a:t>
            </a:r>
          </a:p>
          <a:p>
            <a:pPr lvl="1"/>
            <a:r>
              <a:rPr lang="en-US" dirty="0"/>
              <a:t>Single parent needs to store information about all children</a:t>
            </a:r>
          </a:p>
          <a:p>
            <a:pPr lvl="2"/>
            <a:r>
              <a:rPr lang="en-US" dirty="0"/>
              <a:t>Addresses, schedules, etc.</a:t>
            </a:r>
          </a:p>
          <a:p>
            <a:pPr lvl="2"/>
            <a:endParaRPr lang="en-US" dirty="0"/>
          </a:p>
          <a:p>
            <a:r>
              <a:rPr lang="en-US" dirty="0"/>
              <a:t>Tree topology</a:t>
            </a:r>
          </a:p>
          <a:p>
            <a:pPr lvl="1"/>
            <a:r>
              <a:rPr lang="en-US" dirty="0"/>
              <a:t>“Star of stars”</a:t>
            </a:r>
          </a:p>
          <a:p>
            <a:pPr lvl="1"/>
            <a:r>
              <a:rPr lang="en-US" dirty="0"/>
              <a:t>Two choices: send to descendent or send to parent</a:t>
            </a:r>
          </a:p>
          <a:p>
            <a:pPr lvl="1"/>
            <a:r>
              <a:rPr lang="en-US" dirty="0"/>
              <a:t>Each parent needs to store information about all children beneath it</a:t>
            </a:r>
          </a:p>
          <a:p>
            <a:pPr lvl="1"/>
            <a:r>
              <a:rPr lang="en-US" dirty="0"/>
              <a:t>Original ZigBee approach (knowledge built into addressing scheme)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FFAF0-1C20-4433-8781-61DC9C4B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078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baseline="-25000" dirty="0" err="1"/>
              <a:t>slot</a:t>
            </a:r>
            <a:r>
              <a:rPr lang="en-US" dirty="0"/>
              <a:t> is constant by design</a:t>
            </a:r>
          </a:p>
          <a:p>
            <a:pPr lvl="1"/>
            <a:r>
              <a:rPr lang="en-US" dirty="0"/>
              <a:t>Needs to be short to make constructive interference work</a:t>
            </a:r>
          </a:p>
          <a:p>
            <a:r>
              <a:rPr lang="en-US" dirty="0"/>
              <a:t>Beginning of slot (</a:t>
            </a:r>
            <a:r>
              <a:rPr lang="en-US" dirty="0" err="1"/>
              <a:t>t</a:t>
            </a:r>
            <a:r>
              <a:rPr lang="en-US" baseline="-25000" dirty="0" err="1"/>
              <a:t>ref</a:t>
            </a:r>
            <a:r>
              <a:rPr lang="en-US" dirty="0"/>
              <a:t>) provides synchronization point</a:t>
            </a:r>
          </a:p>
          <a:p>
            <a:pPr lvl="1"/>
            <a:r>
              <a:rPr lang="en-US" dirty="0"/>
              <a:t>As a bonus, all nodes are synchronized after flooding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B8386-7FC3-43A8-8A83-070EBAFB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09" y="3304775"/>
            <a:ext cx="838317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66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592-E197-45BB-8B1B-D753DF2A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B065-21FE-494D-8C77-76A1F6BF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must be able to have tight time bounds on </a:t>
            </a:r>
            <a:r>
              <a:rPr lang="en-US" dirty="0" err="1"/>
              <a:t>rx</a:t>
            </a:r>
            <a:r>
              <a:rPr lang="en-US" dirty="0"/>
              <a:t>/</a:t>
            </a:r>
            <a:r>
              <a:rPr lang="en-US" dirty="0" err="1"/>
              <a:t>tx</a:t>
            </a:r>
            <a:endParaRPr lang="en-US" dirty="0"/>
          </a:p>
          <a:p>
            <a:pPr lvl="1"/>
            <a:r>
              <a:rPr lang="en-US" dirty="0"/>
              <a:t>500 ns wiggle room maximum</a:t>
            </a:r>
          </a:p>
          <a:p>
            <a:pPr lvl="1"/>
            <a:r>
              <a:rPr lang="en-US" dirty="0"/>
              <a:t>Includes receive, processing, transmission</a:t>
            </a:r>
          </a:p>
          <a:p>
            <a:pPr lvl="2"/>
            <a:r>
              <a:rPr lang="en-US" dirty="0"/>
              <a:t>Implies a maximum physical distance for a network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pick an N for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79C2E-3E6F-4619-B32D-6990D34B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D5FB9-F648-44F7-AA20-2FFB6B6C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21" y="3788524"/>
            <a:ext cx="6926746" cy="26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9C9F-B02C-4BA5-9815-B55E09FE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Glossy: avoid routing altogether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F880-4D32-46CF-A687-745290F2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Low-Power Wireless Bus (LWB)</a:t>
            </a:r>
          </a:p>
          <a:p>
            <a:pPr lvl="1"/>
            <a:r>
              <a:rPr lang="en-US" dirty="0"/>
              <a:t>Federico Ferrari, </a:t>
            </a:r>
            <a:r>
              <a:rPr lang="en-US" dirty="0" err="1"/>
              <a:t>Zimmerling</a:t>
            </a:r>
            <a:r>
              <a:rPr lang="en-US" dirty="0"/>
              <a:t>, Mottola, Thiele. SenSys’12</a:t>
            </a:r>
          </a:p>
          <a:p>
            <a:pPr lvl="1"/>
            <a:endParaRPr lang="en-US" dirty="0"/>
          </a:p>
          <a:p>
            <a:r>
              <a:rPr lang="en-US" dirty="0"/>
              <a:t>Use Glossy for all device communication</a:t>
            </a:r>
          </a:p>
          <a:p>
            <a:pPr lvl="1"/>
            <a:r>
              <a:rPr lang="en-US" dirty="0"/>
              <a:t>Make one broadcast domain (a bus) where all nodes communicate</a:t>
            </a:r>
          </a:p>
          <a:p>
            <a:pPr lvl="1"/>
            <a:r>
              <a:rPr lang="en-US" dirty="0"/>
              <a:t>Avoids all issues of routing, everything is a broadcast</a:t>
            </a:r>
          </a:p>
          <a:p>
            <a:pPr lvl="2"/>
            <a:r>
              <a:rPr lang="en-US" dirty="0"/>
              <a:t>Works for unicast, multicast, anycast, and broadcast transmissions</a:t>
            </a:r>
          </a:p>
          <a:p>
            <a:pPr lvl="2"/>
            <a:endParaRPr lang="en-US" dirty="0"/>
          </a:p>
          <a:p>
            <a:r>
              <a:rPr lang="en-US" dirty="0"/>
              <a:t>General idea: TDMA Glossy floods</a:t>
            </a:r>
          </a:p>
          <a:p>
            <a:pPr lvl="1"/>
            <a:r>
              <a:rPr lang="en-US" dirty="0"/>
              <a:t>Synchronization is already given to nodes by Glossy</a:t>
            </a:r>
          </a:p>
          <a:p>
            <a:pPr lvl="1"/>
            <a:r>
              <a:rPr lang="en-US" dirty="0"/>
              <a:t>One coordinator makes the TDMA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3578E-3E93-4269-89AB-29101977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0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Routing</a:t>
            </a:r>
          </a:p>
          <a:p>
            <a:endParaRPr lang="en-US" dirty="0"/>
          </a:p>
          <a:p>
            <a:r>
              <a:rPr lang="en-US" dirty="0"/>
              <a:t>Mesh Routing</a:t>
            </a:r>
          </a:p>
          <a:p>
            <a:endParaRPr lang="en-US" dirty="0"/>
          </a:p>
          <a:p>
            <a:r>
              <a:rPr lang="en-US" dirty="0"/>
              <a:t>Better Flooding</a:t>
            </a:r>
          </a:p>
          <a:p>
            <a:endParaRPr lang="en-US" dirty="0"/>
          </a:p>
          <a:p>
            <a:r>
              <a:rPr lang="en-US" b="1" dirty="0"/>
              <a:t>Low-power Access Control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636262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77BB-B555-9936-5660-5EFA0A54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Always-on Radios Simplify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A3A5-0B3B-9BE4-CA25-60E0CF481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protocols assume a more-powerful device with lots of energy</a:t>
            </a:r>
          </a:p>
          <a:p>
            <a:pPr lvl="1"/>
            <a:r>
              <a:rPr lang="en-US" dirty="0"/>
              <a:t>BLE: Central</a:t>
            </a:r>
          </a:p>
          <a:p>
            <a:pPr lvl="1"/>
            <a:r>
              <a:rPr lang="en-US" dirty="0"/>
              <a:t>Thread: Router/Leader</a:t>
            </a:r>
          </a:p>
          <a:p>
            <a:pPr lvl="1"/>
            <a:r>
              <a:rPr lang="en-US" dirty="0"/>
              <a:t>Zigbee: Router/Coordinator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: Router</a:t>
            </a:r>
          </a:p>
          <a:p>
            <a:pPr lvl="1"/>
            <a:r>
              <a:rPr lang="en-US" dirty="0"/>
              <a:t>LoRa: Gateway</a:t>
            </a:r>
          </a:p>
          <a:p>
            <a:endParaRPr lang="en-US" dirty="0"/>
          </a:p>
          <a:p>
            <a:r>
              <a:rPr lang="en-US" dirty="0"/>
              <a:t>This assumption simplifies the “when to listen” problem</a:t>
            </a:r>
          </a:p>
          <a:p>
            <a:pPr lvl="1"/>
            <a:r>
              <a:rPr lang="en-US" dirty="0"/>
              <a:t>Powerful device: always listen</a:t>
            </a:r>
          </a:p>
          <a:p>
            <a:pPr lvl="1"/>
            <a:r>
              <a:rPr lang="en-US" dirty="0"/>
              <a:t>Low-power device: listen-after-talk or synchronized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9D532-57F7-B197-BB05-E1EB7CDD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507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86097-449F-ACC7-A8AD-406E2154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7170" name="Picture 2" descr="Time travel | Futurepedia | Fandom">
            <a:extLst>
              <a:ext uri="{FF2B5EF4-FFF2-40B4-BE49-F238E27FC236}">
                <a16:creationId xmlns:a16="http://schemas.microsoft.com/office/drawing/2014/main" id="{B6BC7FE7-58F0-0A8E-286E-2E03C9EDE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" r="-2670"/>
          <a:stretch/>
        </p:blipFill>
        <p:spPr bwMode="auto">
          <a:xfrm>
            <a:off x="0" y="0"/>
            <a:ext cx="125358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41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74272-CCBA-A3FD-9F4F-42005197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56</a:t>
            </a:fld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EAE761D-575F-39FC-5765-6F49EA0F1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97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12A42-E39B-23DD-FC3F-31006F423A20}"/>
              </a:ext>
            </a:extLst>
          </p:cNvPr>
          <p:cNvSpPr txBox="1"/>
          <p:nvPr/>
        </p:nvSpPr>
        <p:spPr>
          <a:xfrm rot="21254937">
            <a:off x="5013575" y="2636241"/>
            <a:ext cx="91082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60" dirty="0">
                <a:solidFill>
                  <a:schemeClr val="bg1"/>
                </a:solidFill>
              </a:rPr>
              <a:t>Early</a:t>
            </a:r>
            <a:br>
              <a:rPr lang="en-US" sz="2160" dirty="0">
                <a:solidFill>
                  <a:schemeClr val="bg1"/>
                </a:solidFill>
              </a:rPr>
            </a:br>
            <a:r>
              <a:rPr lang="en-US" sz="2160" dirty="0">
                <a:solidFill>
                  <a:schemeClr val="bg1"/>
                </a:solidFill>
              </a:rPr>
              <a:t>2000s</a:t>
            </a:r>
          </a:p>
        </p:txBody>
      </p:sp>
    </p:spTree>
    <p:extLst>
      <p:ext uri="{BB962C8B-B14F-4D97-AF65-F5344CB8AC3E}">
        <p14:creationId xmlns:p14="http://schemas.microsoft.com/office/powerpoint/2010/main" val="2367905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5" name="Rectangle 5">
            <a:extLst>
              <a:ext uri="{FF2B5EF4-FFF2-40B4-BE49-F238E27FC236}">
                <a16:creationId xmlns:a16="http://schemas.microsoft.com/office/drawing/2014/main" id="{68E7425B-D747-8A6A-06EA-A38F7ED70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Early days of low power sensor nodes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592519-3602-BD07-447F-3FB46A11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29D8-82B9-484F-B548-84A41B606405}" type="slidenum">
              <a:rPr lang="en-US" altLang="en-US"/>
              <a:pPr/>
              <a:t>57</a:t>
            </a:fld>
            <a:endParaRPr lang="en-US" altLang="en-US"/>
          </a:p>
        </p:txBody>
      </p:sp>
      <p:pic>
        <p:nvPicPr>
          <p:cNvPr id="1111044" name="Picture 4">
            <a:extLst>
              <a:ext uri="{FF2B5EF4-FFF2-40B4-BE49-F238E27FC236}">
                <a16:creationId xmlns:a16="http://schemas.microsoft.com/office/drawing/2014/main" id="{7879F0BF-442F-5E6A-95AC-AE294CAC3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033">
            <a:off x="7694614" y="2581276"/>
            <a:ext cx="11652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1046" name="Picture 6">
            <a:extLst>
              <a:ext uri="{FF2B5EF4-FFF2-40B4-BE49-F238E27FC236}">
                <a16:creationId xmlns:a16="http://schemas.microsoft.com/office/drawing/2014/main" id="{D7F11F84-FEB4-C2D7-63BB-FD0BCF22D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4" y="4759325"/>
            <a:ext cx="1270000" cy="170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1047" name="Text Box 7">
            <a:extLst>
              <a:ext uri="{FF2B5EF4-FFF2-40B4-BE49-F238E27FC236}">
                <a16:creationId xmlns:a16="http://schemas.microsoft.com/office/drawing/2014/main" id="{9703B936-0F33-E818-63E2-A7D37EEC3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048" y="5824538"/>
            <a:ext cx="18405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WINSng [Pottie00]</a:t>
            </a:r>
          </a:p>
        </p:txBody>
      </p:sp>
      <p:pic>
        <p:nvPicPr>
          <p:cNvPr id="1111048" name="Picture 8" descr="photo">
            <a:extLst>
              <a:ext uri="{FF2B5EF4-FFF2-40B4-BE49-F238E27FC236}">
                <a16:creationId xmlns:a16="http://schemas.microsoft.com/office/drawing/2014/main" id="{705DAA04-683E-A268-66B3-2C572E126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3049589"/>
            <a:ext cx="1219200" cy="71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049" name="Picture 9">
            <a:extLst>
              <a:ext uri="{FF2B5EF4-FFF2-40B4-BE49-F238E27FC236}">
                <a16:creationId xmlns:a16="http://schemas.microsoft.com/office/drawing/2014/main" id="{661BE617-D470-BE29-E399-76B5B6198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3" t="69177" r="25644" b="5919"/>
          <a:stretch>
            <a:fillRect/>
          </a:stretch>
        </p:blipFill>
        <p:spPr bwMode="auto">
          <a:xfrm>
            <a:off x="3363914" y="3049588"/>
            <a:ext cx="1179512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050" name="Picture 10">
            <a:extLst>
              <a:ext uri="{FF2B5EF4-FFF2-40B4-BE49-F238E27FC236}">
                <a16:creationId xmlns:a16="http://schemas.microsoft.com/office/drawing/2014/main" id="{4C615E1B-F30A-7549-EA9E-70DDACF4D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1" y="2992439"/>
            <a:ext cx="11938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1051" name="Text Box 11">
            <a:extLst>
              <a:ext uri="{FF2B5EF4-FFF2-40B4-BE49-F238E27FC236}">
                <a16:creationId xmlns:a16="http://schemas.microsoft.com/office/drawing/2014/main" id="{3CA40EA4-8973-4F67-F7BF-4F869B688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695" y="3624263"/>
            <a:ext cx="13420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Mica [Hill01]</a:t>
            </a:r>
          </a:p>
        </p:txBody>
      </p:sp>
      <p:sp>
        <p:nvSpPr>
          <p:cNvPr id="1111052" name="Text Box 12">
            <a:extLst>
              <a:ext uri="{FF2B5EF4-FFF2-40B4-BE49-F238E27FC236}">
                <a16:creationId xmlns:a16="http://schemas.microsoft.com/office/drawing/2014/main" id="{EB62786D-4067-527C-6730-7AFF1C422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467" y="3775075"/>
            <a:ext cx="13769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Rene [Hill99]</a:t>
            </a:r>
          </a:p>
        </p:txBody>
      </p:sp>
      <p:sp>
        <p:nvSpPr>
          <p:cNvPr id="1111053" name="Text Box 13">
            <a:extLst>
              <a:ext uri="{FF2B5EF4-FFF2-40B4-BE49-F238E27FC236}">
                <a16:creationId xmlns:a16="http://schemas.microsoft.com/office/drawing/2014/main" id="{FEFAF231-840A-9C3A-43B9-10CEF36B3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507" y="3698875"/>
            <a:ext cx="16241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Mica2 [Xbow03]</a:t>
            </a:r>
          </a:p>
        </p:txBody>
      </p:sp>
      <p:sp>
        <p:nvSpPr>
          <p:cNvPr id="1111054" name="Text Box 14">
            <a:extLst>
              <a:ext uri="{FF2B5EF4-FFF2-40B4-BE49-F238E27FC236}">
                <a16:creationId xmlns:a16="http://schemas.microsoft.com/office/drawing/2014/main" id="{A5DD2E34-28E7-F222-FCC1-A3F7C68D6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5596" y="3698875"/>
            <a:ext cx="16289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MicaZ [Xbow05]</a:t>
            </a:r>
          </a:p>
        </p:txBody>
      </p:sp>
      <p:pic>
        <p:nvPicPr>
          <p:cNvPr id="1111056" name="Picture 16">
            <a:extLst>
              <a:ext uri="{FF2B5EF4-FFF2-40B4-BE49-F238E27FC236}">
                <a16:creationId xmlns:a16="http://schemas.microsoft.com/office/drawing/2014/main" id="{1A3A408B-7C1D-3C1D-3B80-10AAFA20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38" y="4306889"/>
            <a:ext cx="993775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1057" name="Picture 17">
            <a:extLst>
              <a:ext uri="{FF2B5EF4-FFF2-40B4-BE49-F238E27FC236}">
                <a16:creationId xmlns:a16="http://schemas.microsoft.com/office/drawing/2014/main" id="{842A2231-C041-DD7C-A822-74977C66A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2940050"/>
            <a:ext cx="1670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1058" name="Picture 18">
            <a:extLst>
              <a:ext uri="{FF2B5EF4-FFF2-40B4-BE49-F238E27FC236}">
                <a16:creationId xmlns:a16="http://schemas.microsoft.com/office/drawing/2014/main" id="{D8077AB1-F778-16CB-49B9-2EBEB1AC9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4" y="1042989"/>
            <a:ext cx="1258888" cy="140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1059" name="Picture 19">
            <a:extLst>
              <a:ext uri="{FF2B5EF4-FFF2-40B4-BE49-F238E27FC236}">
                <a16:creationId xmlns:a16="http://schemas.microsoft.com/office/drawing/2014/main" id="{4FA0434E-19C5-E83C-9613-3D3819EE2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4" y="4340225"/>
            <a:ext cx="1668462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1060" name="Text Box 20">
            <a:extLst>
              <a:ext uri="{FF2B5EF4-FFF2-40B4-BE49-F238E27FC236}">
                <a16:creationId xmlns:a16="http://schemas.microsoft.com/office/drawing/2014/main" id="{D8AD0F55-B000-2757-6B30-6C00D28CE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153" y="2443163"/>
            <a:ext cx="18165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PC/104 [Cerpa01]</a:t>
            </a:r>
          </a:p>
        </p:txBody>
      </p:sp>
      <p:pic>
        <p:nvPicPr>
          <p:cNvPr id="1111061" name="Picture 21">
            <a:extLst>
              <a:ext uri="{FF2B5EF4-FFF2-40B4-BE49-F238E27FC236}">
                <a16:creationId xmlns:a16="http://schemas.microsoft.com/office/drawing/2014/main" id="{C2CFEA0C-0835-E881-7CDA-4DEA21A21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1" y="1682750"/>
            <a:ext cx="10096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1062" name="Picture 22">
            <a:extLst>
              <a:ext uri="{FF2B5EF4-FFF2-40B4-BE49-F238E27FC236}">
                <a16:creationId xmlns:a16="http://schemas.microsoft.com/office/drawing/2014/main" id="{C9E0F308-5707-51CA-6F13-E59170484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1698626"/>
            <a:ext cx="9906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1063" name="Picture 23">
            <a:extLst>
              <a:ext uri="{FF2B5EF4-FFF2-40B4-BE49-F238E27FC236}">
                <a16:creationId xmlns:a16="http://schemas.microsoft.com/office/drawing/2014/main" id="{EA37F397-9B8E-CCC8-BAA3-8CE9899D2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2106614"/>
            <a:ext cx="1000126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1064" name="Picture 24">
            <a:extLst>
              <a:ext uri="{FF2B5EF4-FFF2-40B4-BE49-F238E27FC236}">
                <a16:creationId xmlns:a16="http://schemas.microsoft.com/office/drawing/2014/main" id="{B2E9336B-FD6F-428D-F3B8-5B0EA372E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5" y="923925"/>
            <a:ext cx="1443038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1065" name="Text Box 25">
            <a:extLst>
              <a:ext uri="{FF2B5EF4-FFF2-40B4-BE49-F238E27FC236}">
                <a16:creationId xmlns:a16="http://schemas.microsoft.com/office/drawing/2014/main" id="{C55DAA1E-27F3-EF48-1AFE-18D1AD629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21" y="2517775"/>
            <a:ext cx="17319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PASTA [Bajura05]</a:t>
            </a:r>
          </a:p>
        </p:txBody>
      </p:sp>
      <p:pic>
        <p:nvPicPr>
          <p:cNvPr id="1111066" name="Picture 26">
            <a:extLst>
              <a:ext uri="{FF2B5EF4-FFF2-40B4-BE49-F238E27FC236}">
                <a16:creationId xmlns:a16="http://schemas.microsoft.com/office/drawing/2014/main" id="{96C38409-E797-B3F9-A388-73E8F60E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0" y="5554664"/>
            <a:ext cx="1354138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1067" name="Picture 27">
            <a:extLst>
              <a:ext uri="{FF2B5EF4-FFF2-40B4-BE49-F238E27FC236}">
                <a16:creationId xmlns:a16="http://schemas.microsoft.com/office/drawing/2014/main" id="{9E15569C-604C-9AEC-4C3C-FF67E8004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5632452"/>
            <a:ext cx="1436688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1068" name="Text Box 28">
            <a:extLst>
              <a:ext uri="{FF2B5EF4-FFF2-40B4-BE49-F238E27FC236}">
                <a16:creationId xmlns:a16="http://schemas.microsoft.com/office/drawing/2014/main" id="{19260E85-4953-3E13-405B-84B95F435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087" y="6500813"/>
            <a:ext cx="28863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mPlatform[Lymberopoulos07]</a:t>
            </a:r>
          </a:p>
        </p:txBody>
      </p:sp>
      <p:sp>
        <p:nvSpPr>
          <p:cNvPr id="1111069" name="Text Box 29">
            <a:extLst>
              <a:ext uri="{FF2B5EF4-FFF2-40B4-BE49-F238E27FC236}">
                <a16:creationId xmlns:a16="http://schemas.microsoft.com/office/drawing/2014/main" id="{48B488B5-8EF8-0B2C-23EF-F0AD3BCB5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12" y="3808414"/>
            <a:ext cx="1329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WeC [Hill98]</a:t>
            </a:r>
          </a:p>
        </p:txBody>
      </p:sp>
      <p:sp>
        <p:nvSpPr>
          <p:cNvPr id="1111070" name="Line 30">
            <a:extLst>
              <a:ext uri="{FF2B5EF4-FFF2-40B4-BE49-F238E27FC236}">
                <a16:creationId xmlns:a16="http://schemas.microsoft.com/office/drawing/2014/main" id="{D51D65D7-38C5-C0DF-61F4-455ED1A95E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2125" y="2420939"/>
            <a:ext cx="998538" cy="6826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111071" name="Line 31">
            <a:extLst>
              <a:ext uri="{FF2B5EF4-FFF2-40B4-BE49-F238E27FC236}">
                <a16:creationId xmlns:a16="http://schemas.microsoft.com/office/drawing/2014/main" id="{CA6F2123-CEC8-A5D3-E8F7-B730988CE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7388" y="3463925"/>
            <a:ext cx="2714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111072" name="Line 32">
            <a:extLst>
              <a:ext uri="{FF2B5EF4-FFF2-40B4-BE49-F238E27FC236}">
                <a16:creationId xmlns:a16="http://schemas.microsoft.com/office/drawing/2014/main" id="{19DA6D92-77A4-B0B2-2194-FDDB60840B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7702" y="3429000"/>
            <a:ext cx="2714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111073" name="Line 33">
            <a:extLst>
              <a:ext uri="{FF2B5EF4-FFF2-40B4-BE49-F238E27FC236}">
                <a16:creationId xmlns:a16="http://schemas.microsoft.com/office/drawing/2014/main" id="{68BD49AE-8ECE-7F94-738F-C2AF696684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8352" y="3429000"/>
            <a:ext cx="2714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111074" name="Line 34">
            <a:extLst>
              <a:ext uri="{FF2B5EF4-FFF2-40B4-BE49-F238E27FC236}">
                <a16:creationId xmlns:a16="http://schemas.microsoft.com/office/drawing/2014/main" id="{1BDAB162-9BC5-68F9-521B-F9796550AF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6313" y="3429000"/>
            <a:ext cx="2714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111076" name="Line 36">
            <a:extLst>
              <a:ext uri="{FF2B5EF4-FFF2-40B4-BE49-F238E27FC236}">
                <a16:creationId xmlns:a16="http://schemas.microsoft.com/office/drawing/2014/main" id="{F73DE940-9E18-B5A9-8D80-282A10E397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1835150"/>
            <a:ext cx="14414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111077" name="Line 37">
            <a:extLst>
              <a:ext uri="{FF2B5EF4-FFF2-40B4-BE49-F238E27FC236}">
                <a16:creationId xmlns:a16="http://schemas.microsoft.com/office/drawing/2014/main" id="{A36347A3-5652-A130-1E57-D63DBCEB8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1713" y="5187951"/>
            <a:ext cx="488950" cy="31273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111081" name="Line 41">
            <a:extLst>
              <a:ext uri="{FF2B5EF4-FFF2-40B4-BE49-F238E27FC236}">
                <a16:creationId xmlns:a16="http://schemas.microsoft.com/office/drawing/2014/main" id="{F3F77C09-1BF8-8E4D-1A64-39804A3A4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125" y="3732214"/>
            <a:ext cx="1682750" cy="8001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111091" name="Text Box 51">
            <a:extLst>
              <a:ext uri="{FF2B5EF4-FFF2-40B4-BE49-F238E27FC236}">
                <a16:creationId xmlns:a16="http://schemas.microsoft.com/office/drawing/2014/main" id="{2BDC2648-73C6-A936-4674-20FC15BD3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188" y="6432551"/>
            <a:ext cx="16751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WINS [Rockwell]</a:t>
            </a:r>
          </a:p>
        </p:txBody>
      </p:sp>
      <p:sp>
        <p:nvSpPr>
          <p:cNvPr id="1111092" name="Text Box 52">
            <a:extLst>
              <a:ext uri="{FF2B5EF4-FFF2-40B4-BE49-F238E27FC236}">
                <a16:creationId xmlns:a16="http://schemas.microsoft.com/office/drawing/2014/main" id="{42B52B7F-3E58-3A43-C6B9-AE98D7DA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134" y="5705476"/>
            <a:ext cx="15953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Stargate [Intel]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46DD9F-C1CE-D675-DB79-F891C82E7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1644650"/>
            <a:ext cx="1365250" cy="8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40">
            <a:extLst>
              <a:ext uri="{FF2B5EF4-FFF2-40B4-BE49-F238E27FC236}">
                <a16:creationId xmlns:a16="http://schemas.microsoft.com/office/drawing/2014/main" id="{2D1685D8-6B69-4E13-B83E-4047186EBE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59625" y="2443164"/>
            <a:ext cx="501650" cy="6064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7" name="Text Box 47">
            <a:extLst>
              <a:ext uri="{FF2B5EF4-FFF2-40B4-BE49-F238E27FC236}">
                <a16:creationId xmlns:a16="http://schemas.microsoft.com/office/drawing/2014/main" id="{3A2EC101-B2EC-AAA1-8673-E08A4ACEE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555" y="2212976"/>
            <a:ext cx="13453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Telos/Tmote</a:t>
            </a:r>
          </a:p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[Polastre05]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2D547DB-435B-9021-020D-204DCBF2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1263">
            <a:off x="9131301" y="2670176"/>
            <a:ext cx="1285876" cy="12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5">
            <a:extLst>
              <a:ext uri="{FF2B5EF4-FFF2-40B4-BE49-F238E27FC236}">
                <a16:creationId xmlns:a16="http://schemas.microsoft.com/office/drawing/2014/main" id="{B6B8C66A-A385-CA1D-273F-4222150DD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4283" y="3698875"/>
            <a:ext cx="13837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Iris [Xbow07]</a:t>
            </a:r>
          </a:p>
        </p:txBody>
      </p:sp>
      <p:sp>
        <p:nvSpPr>
          <p:cNvPr id="10" name="Line 35">
            <a:extLst>
              <a:ext uri="{FF2B5EF4-FFF2-40B4-BE49-F238E27FC236}">
                <a16:creationId xmlns:a16="http://schemas.microsoft.com/office/drawing/2014/main" id="{B4D6B34A-0639-4FFF-0DAA-312B96F49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9839" y="3429000"/>
            <a:ext cx="2714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1" name="Line 39">
            <a:extLst>
              <a:ext uri="{FF2B5EF4-FFF2-40B4-BE49-F238E27FC236}">
                <a16:creationId xmlns:a16="http://schemas.microsoft.com/office/drawing/2014/main" id="{18C3946F-5B19-918A-26CD-F624B055DBB4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603582" y="4204494"/>
            <a:ext cx="2714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pic>
        <p:nvPicPr>
          <p:cNvPr id="12" name="Picture 42">
            <a:extLst>
              <a:ext uri="{FF2B5EF4-FFF2-40B4-BE49-F238E27FC236}">
                <a16:creationId xmlns:a16="http://schemas.microsoft.com/office/drawing/2014/main" id="{4A5384AA-8646-8F27-9A3F-8364D7DCF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101" y="4491038"/>
            <a:ext cx="65563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Line 43">
            <a:extLst>
              <a:ext uri="{FF2B5EF4-FFF2-40B4-BE49-F238E27FC236}">
                <a16:creationId xmlns:a16="http://schemas.microsoft.com/office/drawing/2014/main" id="{557FB05F-D9AB-7194-8BFF-BB51B3517BE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160544" y="4171157"/>
            <a:ext cx="2714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pic>
        <p:nvPicPr>
          <p:cNvPr id="14" name="Picture 44">
            <a:extLst>
              <a:ext uri="{FF2B5EF4-FFF2-40B4-BE49-F238E27FC236}">
                <a16:creationId xmlns:a16="http://schemas.microsoft.com/office/drawing/2014/main" id="{0741341C-42CD-E2A6-B81B-78496E4D1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8945" r="19777" b="7251"/>
          <a:stretch>
            <a:fillRect/>
          </a:stretch>
        </p:blipFill>
        <p:spPr bwMode="auto">
          <a:xfrm>
            <a:off x="7881939" y="4306888"/>
            <a:ext cx="827087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5">
            <a:extLst>
              <a:ext uri="{FF2B5EF4-FFF2-40B4-BE49-F238E27FC236}">
                <a16:creationId xmlns:a16="http://schemas.microsoft.com/office/drawing/2014/main" id="{1A050E38-CDCB-5AB8-D4D2-0A4D3C4CC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21"/>
          <a:stretch>
            <a:fillRect/>
          </a:stretch>
        </p:blipFill>
        <p:spPr bwMode="auto">
          <a:xfrm>
            <a:off x="9369425" y="990601"/>
            <a:ext cx="1047750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ine 46">
            <a:extLst>
              <a:ext uri="{FF2B5EF4-FFF2-40B4-BE49-F238E27FC236}">
                <a16:creationId xmlns:a16="http://schemas.microsoft.com/office/drawing/2014/main" id="{C5DF5A32-8FA0-5C74-33F2-E3777EF7EF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10588" y="1303339"/>
            <a:ext cx="773112" cy="3794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7" name="Text Box 48">
            <a:extLst>
              <a:ext uri="{FF2B5EF4-FFF2-40B4-BE49-F238E27FC236}">
                <a16:creationId xmlns:a16="http://schemas.microsoft.com/office/drawing/2014/main" id="{CF9535F0-A77D-49ED-31FA-BCCD41D6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3557" y="1682751"/>
            <a:ext cx="12442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Tmote Mini</a:t>
            </a:r>
          </a:p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[Sentilla07]</a:t>
            </a:r>
          </a:p>
        </p:txBody>
      </p:sp>
      <p:sp>
        <p:nvSpPr>
          <p:cNvPr id="18" name="Text Box 49">
            <a:extLst>
              <a:ext uri="{FF2B5EF4-FFF2-40B4-BE49-F238E27FC236}">
                <a16:creationId xmlns:a16="http://schemas.microsoft.com/office/drawing/2014/main" id="{67FDEB74-079F-6014-04E4-A74C9CD9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456" y="4913314"/>
            <a:ext cx="13452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MicaZ Stamp</a:t>
            </a:r>
          </a:p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[Xbow06]</a:t>
            </a:r>
          </a:p>
        </p:txBody>
      </p:sp>
      <p:sp>
        <p:nvSpPr>
          <p:cNvPr id="19" name="Text Box 50">
            <a:extLst>
              <a:ext uri="{FF2B5EF4-FFF2-40B4-BE49-F238E27FC236}">
                <a16:creationId xmlns:a16="http://schemas.microsoft.com/office/drawing/2014/main" id="{35BA3365-8D95-604C-C0F5-7EAACE3F0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8654" y="4897439"/>
            <a:ext cx="10406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Iris OEM</a:t>
            </a:r>
          </a:p>
          <a:p>
            <a:pPr algn="ctr"/>
            <a:r>
              <a:rPr lang="en-US" altLang="en-US" sz="1600">
                <a:latin typeface="Trebuchet MS" panose="020B0703020202090204" pitchFamily="34" charset="0"/>
              </a:rPr>
              <a:t>[Xbow07]</a:t>
            </a:r>
          </a:p>
        </p:txBody>
      </p:sp>
      <p:sp>
        <p:nvSpPr>
          <p:cNvPr id="20" name="Line 52">
            <a:extLst>
              <a:ext uri="{FF2B5EF4-FFF2-40B4-BE49-F238E27FC236}">
                <a16:creationId xmlns:a16="http://schemas.microsoft.com/office/drawing/2014/main" id="{118DE50D-B4D2-49F8-5C35-245310A33867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033670" y="4469607"/>
            <a:ext cx="0" cy="3476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Low power goal: multi-year operation using batteries</a:t>
            </a:r>
            <a:endParaRPr lang="en-US" altLang="en-US" sz="4400" dirty="0">
              <a:solidFill>
                <a:srgbClr val="FF0000"/>
              </a:solidFill>
            </a:endParaRPr>
          </a:p>
        </p:txBody>
      </p:sp>
      <p:pic>
        <p:nvPicPr>
          <p:cNvPr id="15362" name="Picture 2" descr="TELOSB">
            <a:extLst>
              <a:ext uri="{FF2B5EF4-FFF2-40B4-BE49-F238E27FC236}">
                <a16:creationId xmlns:a16="http://schemas.microsoft.com/office/drawing/2014/main" id="{359CA379-3CCD-D9DE-760F-70E2D5DA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49" y="846456"/>
            <a:ext cx="4191000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Angled shot of 4 x AA battery holder with jumper wires. Four AA batteries are installed.">
            <a:extLst>
              <a:ext uri="{FF2B5EF4-FFF2-40B4-BE49-F238E27FC236}">
                <a16:creationId xmlns:a16="http://schemas.microsoft.com/office/drawing/2014/main" id="{3444C4D1-BB5F-A099-A8D5-1EA7A4A8D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227" y="3865960"/>
            <a:ext cx="2772167" cy="208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215C6-323A-F5D4-8A57-68BD90C8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257" y="1151073"/>
            <a:ext cx="7804494" cy="5025895"/>
          </a:xfrm>
        </p:spPr>
        <p:txBody>
          <a:bodyPr>
            <a:normAutofit/>
          </a:bodyPr>
          <a:lstStyle/>
          <a:p>
            <a:r>
              <a:rPr lang="en-US" altLang="en-US" sz="3360" dirty="0" err="1"/>
              <a:t>Power</a:t>
            </a:r>
            <a:r>
              <a:rPr lang="en-US" altLang="en-US" sz="3360" baseline="-25000" dirty="0" err="1"/>
              <a:t>node</a:t>
            </a:r>
            <a:r>
              <a:rPr lang="en-US" altLang="en-US" sz="3360" dirty="0"/>
              <a:t> = P</a:t>
            </a:r>
            <a:r>
              <a:rPr lang="en-US" altLang="en-US" sz="3360" baseline="-25000" dirty="0"/>
              <a:t>CPU</a:t>
            </a:r>
            <a:r>
              <a:rPr lang="en-US" altLang="en-US" sz="3360" dirty="0"/>
              <a:t> + P</a:t>
            </a:r>
            <a:r>
              <a:rPr lang="en-US" altLang="en-US" sz="3360" baseline="-25000" dirty="0"/>
              <a:t>TX</a:t>
            </a:r>
            <a:r>
              <a:rPr lang="en-US" altLang="en-US" sz="3360" dirty="0"/>
              <a:t> + P</a:t>
            </a:r>
            <a:r>
              <a:rPr lang="en-US" altLang="en-US" sz="3360" baseline="-25000" dirty="0"/>
              <a:t>RX</a:t>
            </a:r>
            <a:r>
              <a:rPr lang="en-US" altLang="en-US" sz="3360" dirty="0"/>
              <a:t> + P</a:t>
            </a:r>
            <a:r>
              <a:rPr lang="en-US" altLang="en-US" sz="3360" baseline="-25000" dirty="0"/>
              <a:t>SLEEP</a:t>
            </a:r>
          </a:p>
          <a:p>
            <a:r>
              <a:rPr lang="en-US" dirty="0" err="1"/>
              <a:t>Energy</a:t>
            </a:r>
            <a:r>
              <a:rPr lang="en-US" baseline="-25000" dirty="0" err="1"/>
              <a:t>BATT</a:t>
            </a:r>
            <a:r>
              <a:rPr lang="en-US" dirty="0"/>
              <a:t> = </a:t>
            </a:r>
            <a:r>
              <a:rPr lang="en-US" dirty="0" err="1"/>
              <a:t>P</a:t>
            </a:r>
            <a:r>
              <a:rPr lang="en-US" baseline="-25000" dirty="0" err="1"/>
              <a:t>node</a:t>
            </a:r>
            <a:r>
              <a:rPr lang="en-US" dirty="0"/>
              <a:t> * lifetime</a:t>
            </a:r>
          </a:p>
          <a:p>
            <a:endParaRPr lang="en-US" dirty="0"/>
          </a:p>
          <a:p>
            <a:r>
              <a:rPr lang="en-US" dirty="0"/>
              <a:t>For Lifetime to increase, </a:t>
            </a:r>
            <a:r>
              <a:rPr lang="en-US" dirty="0" err="1"/>
              <a:t>P</a:t>
            </a:r>
            <a:r>
              <a:rPr lang="en-US" baseline="-25000" dirty="0" err="1"/>
              <a:t>node</a:t>
            </a:r>
            <a:r>
              <a:rPr lang="en-US" dirty="0"/>
              <a:t> must decrease</a:t>
            </a:r>
          </a:p>
          <a:p>
            <a:pPr lvl="1"/>
            <a:r>
              <a:rPr lang="en-US" altLang="en-US" sz="2880" dirty="0"/>
              <a:t>P</a:t>
            </a:r>
            <a:r>
              <a:rPr lang="en-US" altLang="en-US" sz="2880" baseline="-25000" dirty="0"/>
              <a:t>CPU</a:t>
            </a:r>
            <a:r>
              <a:rPr lang="en-US" altLang="en-US" sz="2880" dirty="0"/>
              <a:t> ≫ P</a:t>
            </a:r>
            <a:r>
              <a:rPr lang="en-US" altLang="en-US" sz="2880" baseline="-25000" dirty="0"/>
              <a:t>SLEEP</a:t>
            </a:r>
            <a:endParaRPr lang="en-US" altLang="en-US" baseline="-25000" dirty="0"/>
          </a:p>
          <a:p>
            <a:pPr lvl="1"/>
            <a:r>
              <a:rPr lang="en-US" altLang="en-US" sz="2880" dirty="0"/>
              <a:t>P</a:t>
            </a:r>
            <a:r>
              <a:rPr lang="en-US" altLang="en-US" sz="2880" baseline="-25000" dirty="0"/>
              <a:t>TX</a:t>
            </a:r>
            <a:r>
              <a:rPr lang="en-US" altLang="en-US" dirty="0"/>
              <a:t> ≫ </a:t>
            </a:r>
            <a:r>
              <a:rPr lang="en-US" altLang="en-US" sz="2880" dirty="0"/>
              <a:t>P</a:t>
            </a:r>
            <a:r>
              <a:rPr lang="en-US" altLang="en-US" sz="2880" baseline="-25000" dirty="0"/>
              <a:t>SLEEP </a:t>
            </a:r>
          </a:p>
          <a:p>
            <a:pPr lvl="1"/>
            <a:r>
              <a:rPr lang="en-US" altLang="en-US" sz="2880" dirty="0"/>
              <a:t>P</a:t>
            </a:r>
            <a:r>
              <a:rPr lang="en-US" altLang="en-US" sz="2880" baseline="-25000" dirty="0"/>
              <a:t>RX </a:t>
            </a:r>
            <a:r>
              <a:rPr lang="en-US" altLang="en-US" dirty="0"/>
              <a:t>≫ </a:t>
            </a:r>
            <a:r>
              <a:rPr lang="en-US" altLang="en-US" sz="2880" dirty="0"/>
              <a:t>P</a:t>
            </a:r>
            <a:r>
              <a:rPr lang="en-US" altLang="en-US" sz="2880" baseline="-25000" dirty="0"/>
              <a:t>SLEEP</a:t>
            </a:r>
          </a:p>
          <a:p>
            <a:pPr lvl="1"/>
            <a:r>
              <a:rPr lang="en-US" altLang="en-US" sz="2880" dirty="0"/>
              <a:t>Solution: Minimize Compute, TX, and RX</a:t>
            </a:r>
          </a:p>
          <a:p>
            <a:pPr lvl="2"/>
            <a:r>
              <a:rPr lang="en-US" altLang="en-US" sz="2880" dirty="0"/>
              <a:t>Maximize Sleep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AB54813-C3B1-8782-58E7-7BA28CB5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9140" y="6356353"/>
            <a:ext cx="2468880" cy="365125"/>
          </a:xfrm>
        </p:spPr>
        <p:txBody>
          <a:bodyPr/>
          <a:lstStyle/>
          <a:p>
            <a:fld id="{97DF29D8-82B9-484F-B548-84A41B606405}" type="slidenum">
              <a:rPr lang="en-US" altLang="en-US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7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8030-CDA7-87AA-C8E5-2E20DF3C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power MAC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6658-5AA1-1337-E79F-1EE24C2C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7747265" cy="5029200"/>
          </a:xfrm>
        </p:spPr>
        <p:txBody>
          <a:bodyPr>
            <a:normAutofit/>
          </a:bodyPr>
          <a:lstStyle/>
          <a:p>
            <a:r>
              <a:rPr lang="en-US" sz="2160" dirty="0"/>
              <a:t>Communication is possible if one device is receiving while other is transmitting</a:t>
            </a:r>
            <a:endParaRPr lang="en-US" sz="1760" dirty="0"/>
          </a:p>
          <a:p>
            <a:r>
              <a:rPr lang="en-US" sz="2160" dirty="0"/>
              <a:t>Devices can only coordinate using the data communication channel (i.e. no out-of-band communication)</a:t>
            </a:r>
          </a:p>
          <a:p>
            <a:pPr lvl="1"/>
            <a:r>
              <a:rPr lang="en-US" sz="1680" dirty="0"/>
              <a:t>No global synchronization mechanism</a:t>
            </a:r>
          </a:p>
          <a:p>
            <a:pPr lvl="1"/>
            <a:endParaRPr lang="en-US" sz="1680" dirty="0"/>
          </a:p>
          <a:p>
            <a:r>
              <a:rPr lang="en-US" sz="2160" dirty="0"/>
              <a:t>Goal: scheme to schedule TX and RX to permit communication while minimizing energy</a:t>
            </a:r>
          </a:p>
          <a:p>
            <a:r>
              <a:rPr lang="en-US" sz="2160" dirty="0"/>
              <a:t>Energy is paramount, but additional metrics:</a:t>
            </a:r>
          </a:p>
          <a:p>
            <a:pPr lvl="1"/>
            <a:r>
              <a:rPr lang="en-US" sz="1920" dirty="0"/>
              <a:t>Latency</a:t>
            </a:r>
          </a:p>
          <a:p>
            <a:pPr lvl="1"/>
            <a:r>
              <a:rPr lang="en-US" sz="1920" dirty="0"/>
              <a:t>Throughput</a:t>
            </a:r>
          </a:p>
          <a:p>
            <a:pPr lvl="1"/>
            <a:r>
              <a:rPr lang="en-US" sz="1920" dirty="0"/>
              <a:t>Reliability</a:t>
            </a:r>
          </a:p>
          <a:p>
            <a:pPr lvl="1"/>
            <a:r>
              <a:rPr lang="en-US" sz="1920" dirty="0"/>
              <a:t>Network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AF901-36A8-B144-B748-CCA4F52C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993E60-4B19-6C30-571E-431B2FD233BA}"/>
              </a:ext>
            </a:extLst>
          </p:cNvPr>
          <p:cNvSpPr/>
          <p:nvPr/>
        </p:nvSpPr>
        <p:spPr>
          <a:xfrm>
            <a:off x="8455847" y="1423059"/>
            <a:ext cx="625450" cy="625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FBA432-3C73-E26A-C7FA-19E36EA31271}"/>
              </a:ext>
            </a:extLst>
          </p:cNvPr>
          <p:cNvSpPr/>
          <p:nvPr/>
        </p:nvSpPr>
        <p:spPr>
          <a:xfrm>
            <a:off x="10090887" y="1429382"/>
            <a:ext cx="625450" cy="625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E46EB1-0171-0325-9CDA-A3670646BEB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9081297" y="1735783"/>
            <a:ext cx="1009591" cy="632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-Point Star 7">
            <a:extLst>
              <a:ext uri="{FF2B5EF4-FFF2-40B4-BE49-F238E27FC236}">
                <a16:creationId xmlns:a16="http://schemas.microsoft.com/office/drawing/2014/main" id="{B6497A17-FD1F-9DA9-2347-FCE06223FBE3}"/>
              </a:ext>
            </a:extLst>
          </p:cNvPr>
          <p:cNvSpPr/>
          <p:nvPr/>
        </p:nvSpPr>
        <p:spPr>
          <a:xfrm>
            <a:off x="7203934" y="2429966"/>
            <a:ext cx="4249811" cy="3613660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i="1" dirty="0">
                <a:solidFill>
                  <a:schemeClr val="tx1"/>
                </a:solidFill>
              </a:rPr>
              <a:t>Both</a:t>
            </a:r>
            <a:r>
              <a:rPr lang="en-US" sz="1680" dirty="0">
                <a:solidFill>
                  <a:schemeClr val="tx1"/>
                </a:solidFill>
              </a:rPr>
              <a:t> devices want to </a:t>
            </a:r>
            <a:r>
              <a:rPr lang="en-US" sz="1680" b="1" dirty="0">
                <a:solidFill>
                  <a:schemeClr val="tx1"/>
                </a:solidFill>
              </a:rPr>
              <a:t>minimize</a:t>
            </a:r>
            <a:r>
              <a:rPr lang="en-US" sz="1680" dirty="0">
                <a:solidFill>
                  <a:schemeClr val="tx1"/>
                </a:solidFill>
              </a:rPr>
              <a:t> the time they are receiving or transmitting (i.e. their radio is on) to reduce power draw</a:t>
            </a:r>
            <a:endParaRPr lang="en-US" sz="216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3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AA47-E60E-4084-8E18-61E37936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routing </a:t>
            </a:r>
            <a:r>
              <a:rPr lang="en-US" sz="2400" dirty="0"/>
              <a:t>(Collection Tree Protocol, CTP)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D42C-E207-4096-ABF5-4C3C5FFF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optimization for sensor networks</a:t>
            </a:r>
          </a:p>
          <a:p>
            <a:pPr lvl="1"/>
            <a:r>
              <a:rPr lang="en-US" dirty="0"/>
              <a:t>Keep all devices except the “gateway” as simple as possible</a:t>
            </a:r>
          </a:p>
          <a:p>
            <a:pPr lvl="1"/>
            <a:endParaRPr lang="en-US" dirty="0"/>
          </a:p>
          <a:p>
            <a:r>
              <a:rPr lang="en-US" dirty="0"/>
              <a:t>Each device only needs to remember hop to gateway</a:t>
            </a:r>
          </a:p>
          <a:p>
            <a:pPr lvl="1"/>
            <a:r>
              <a:rPr lang="en-US" dirty="0"/>
              <a:t>If gateway wants to send message back, it must include a full hop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F545A-6632-4DCF-A96E-FFA3C127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136F6-BB61-456A-9D9E-18EBBCAB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963" y="3752480"/>
            <a:ext cx="599206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01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0081-1C54-2366-7AC7-FEE393F5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 Power Listening (LPL) - B-MAC (2004)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62658-EC11-3244-B761-F8D22CF59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256" y="4298623"/>
            <a:ext cx="10715060" cy="18783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Receiver periodically samples the channel</a:t>
            </a:r>
          </a:p>
          <a:p>
            <a:pPr lvl="1"/>
            <a:r>
              <a:rPr lang="en-US" dirty="0"/>
              <a:t>Transmitter sends a preamble long enough to ensure receiver will detect it</a:t>
            </a:r>
          </a:p>
          <a:p>
            <a:pPr lvl="1"/>
            <a:r>
              <a:rPr lang="en-US" dirty="0"/>
              <a:t>Upon detection, receiver stays awake to receive transmitted packet</a:t>
            </a:r>
          </a:p>
          <a:p>
            <a:pPr lvl="1"/>
            <a:r>
              <a:rPr lang="en-US" dirty="0"/>
              <a:t>Receiver ACKs if packet received correctly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B4833-67A8-F626-B32C-5492538B9F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D2E8D-CA6B-5608-E9F4-C9D0E132F176}"/>
              </a:ext>
            </a:extLst>
          </p:cNvPr>
          <p:cNvSpPr/>
          <p:nvPr/>
        </p:nvSpPr>
        <p:spPr>
          <a:xfrm>
            <a:off x="3136455" y="1106866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CCA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470B3D-05C0-9C6F-D498-A869229D84B2}"/>
              </a:ext>
            </a:extLst>
          </p:cNvPr>
          <p:cNvSpPr txBox="1"/>
          <p:nvPr/>
        </p:nvSpPr>
        <p:spPr>
          <a:xfrm>
            <a:off x="724630" y="1812488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Receiver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666CC-A18A-8B89-519E-7D497E252EF4}"/>
              </a:ext>
            </a:extLst>
          </p:cNvPr>
          <p:cNvSpPr txBox="1"/>
          <p:nvPr/>
        </p:nvSpPr>
        <p:spPr>
          <a:xfrm>
            <a:off x="724630" y="3252006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Transmitter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D348D4-4A04-7A7B-F826-F780C6BAD453}"/>
              </a:ext>
            </a:extLst>
          </p:cNvPr>
          <p:cNvSpPr/>
          <p:nvPr/>
        </p:nvSpPr>
        <p:spPr>
          <a:xfrm>
            <a:off x="2309104" y="1632646"/>
            <a:ext cx="810868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44B9CF-1218-7B6E-4FF9-06D3A02EE46F}"/>
              </a:ext>
            </a:extLst>
          </p:cNvPr>
          <p:cNvSpPr/>
          <p:nvPr/>
        </p:nvSpPr>
        <p:spPr>
          <a:xfrm>
            <a:off x="3530128" y="1632646"/>
            <a:ext cx="162173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ED0A35-567F-B0B1-6A31-EC60BA3FFA5C}"/>
              </a:ext>
            </a:extLst>
          </p:cNvPr>
          <p:cNvSpPr/>
          <p:nvPr/>
        </p:nvSpPr>
        <p:spPr>
          <a:xfrm>
            <a:off x="5168347" y="1106866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CCA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449739-695D-0FAE-DDAE-2F274B78B0F2}"/>
              </a:ext>
            </a:extLst>
          </p:cNvPr>
          <p:cNvSpPr/>
          <p:nvPr/>
        </p:nvSpPr>
        <p:spPr>
          <a:xfrm>
            <a:off x="5578503" y="1632646"/>
            <a:ext cx="162173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06BEE-B1F8-29B4-7C47-B34FD63B5D4E}"/>
              </a:ext>
            </a:extLst>
          </p:cNvPr>
          <p:cNvSpPr/>
          <p:nvPr/>
        </p:nvSpPr>
        <p:spPr>
          <a:xfrm>
            <a:off x="7626877" y="1106866"/>
            <a:ext cx="1036986" cy="1325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2E1547-E243-7717-59BC-D53B76C66C4B}"/>
              </a:ext>
            </a:extLst>
          </p:cNvPr>
          <p:cNvSpPr/>
          <p:nvPr/>
        </p:nvSpPr>
        <p:spPr>
          <a:xfrm>
            <a:off x="2297695" y="2920126"/>
            <a:ext cx="3433399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6D46F3-5D44-AB67-7936-0C2854394CDA}"/>
              </a:ext>
            </a:extLst>
          </p:cNvPr>
          <p:cNvSpPr/>
          <p:nvPr/>
        </p:nvSpPr>
        <p:spPr>
          <a:xfrm>
            <a:off x="5731095" y="2639428"/>
            <a:ext cx="2231413" cy="10807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Preamble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5082A3-2A0F-8575-1A9D-4D2F796C9672}"/>
              </a:ext>
            </a:extLst>
          </p:cNvPr>
          <p:cNvSpPr/>
          <p:nvPr/>
        </p:nvSpPr>
        <p:spPr>
          <a:xfrm>
            <a:off x="7962509" y="2639427"/>
            <a:ext cx="701354" cy="10807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TX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3ED1B-8099-FA92-DAC0-F8E577B07209}"/>
              </a:ext>
            </a:extLst>
          </p:cNvPr>
          <p:cNvSpPr/>
          <p:nvPr/>
        </p:nvSpPr>
        <p:spPr>
          <a:xfrm>
            <a:off x="8686488" y="1633276"/>
            <a:ext cx="162173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934C5-C855-25BA-52F6-066AE9AB9645}"/>
              </a:ext>
            </a:extLst>
          </p:cNvPr>
          <p:cNvSpPr/>
          <p:nvPr/>
        </p:nvSpPr>
        <p:spPr>
          <a:xfrm>
            <a:off x="10328539" y="1106866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CCA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F63BB7-5DAB-0A85-ECAC-545208FDAB1E}"/>
              </a:ext>
            </a:extLst>
          </p:cNvPr>
          <p:cNvSpPr/>
          <p:nvPr/>
        </p:nvSpPr>
        <p:spPr>
          <a:xfrm>
            <a:off x="8686488" y="2919496"/>
            <a:ext cx="2895913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0983CA-C2B4-80FF-A458-E0731579D9A2}"/>
              </a:ext>
            </a:extLst>
          </p:cNvPr>
          <p:cNvSpPr/>
          <p:nvPr/>
        </p:nvSpPr>
        <p:spPr>
          <a:xfrm>
            <a:off x="10734864" y="1629653"/>
            <a:ext cx="847537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6AE1EB-1C1A-680A-3DEF-C3B5985FA90B}"/>
              </a:ext>
            </a:extLst>
          </p:cNvPr>
          <p:cNvSpPr txBox="1"/>
          <p:nvPr/>
        </p:nvSpPr>
        <p:spPr>
          <a:xfrm>
            <a:off x="724630" y="6409646"/>
            <a:ext cx="822394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Versatile Low Power Media Access for Wireless Sensor Networks. Joseph </a:t>
            </a:r>
            <a:r>
              <a:rPr lang="en-US" altLang="en-US" sz="108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Polastre</a:t>
            </a:r>
            <a:r>
              <a:rPr lang="en-US" altLang="en-US" sz="10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Jason Hill and David Culler. </a:t>
            </a:r>
            <a:r>
              <a:rPr lang="en-US" altLang="en-US" sz="108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SenSys</a:t>
            </a:r>
            <a:r>
              <a:rPr lang="en-US" altLang="en-US" sz="10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352B7B-3FC0-5B1F-E93E-2845062167F8}"/>
              </a:ext>
            </a:extLst>
          </p:cNvPr>
          <p:cNvSpPr/>
          <p:nvPr/>
        </p:nvSpPr>
        <p:spPr>
          <a:xfrm>
            <a:off x="7220553" y="1106866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CCA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376A10-F092-2FFE-A88A-B586E3E253B5}"/>
              </a:ext>
            </a:extLst>
          </p:cNvPr>
          <p:cNvSpPr/>
          <p:nvPr/>
        </p:nvSpPr>
        <p:spPr>
          <a:xfrm>
            <a:off x="8684178" y="1103874"/>
            <a:ext cx="191077" cy="1325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TX ACK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8BF2C1-96BB-AAF6-80AA-92C28915CDF7}"/>
              </a:ext>
            </a:extLst>
          </p:cNvPr>
          <p:cNvSpPr/>
          <p:nvPr/>
        </p:nvSpPr>
        <p:spPr>
          <a:xfrm>
            <a:off x="8689442" y="2636433"/>
            <a:ext cx="166727" cy="1083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RX ACK</a:t>
            </a:r>
          </a:p>
        </p:txBody>
      </p:sp>
    </p:spTree>
    <p:extLst>
      <p:ext uri="{BB962C8B-B14F-4D97-AF65-F5344CB8AC3E}">
        <p14:creationId xmlns:p14="http://schemas.microsoft.com/office/powerpoint/2010/main" val="32337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0" name="Picture 8">
            <a:extLst>
              <a:ext uri="{FF2B5EF4-FFF2-40B4-BE49-F238E27FC236}">
                <a16:creationId xmlns:a16="http://schemas.microsoft.com/office/drawing/2014/main" id="{8160773C-758E-E002-A04C-15CB12A7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78" y="1120525"/>
            <a:ext cx="5304333" cy="424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2">
            <a:extLst>
              <a:ext uri="{FF2B5EF4-FFF2-40B4-BE49-F238E27FC236}">
                <a16:creationId xmlns:a16="http://schemas.microsoft.com/office/drawing/2014/main" id="{F5C66F02-0546-25C3-89E6-E9098DD95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LPL performance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850086B-1AE5-1AB0-760E-F40E25FFE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5782093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CCA check interval</a:t>
            </a:r>
          </a:p>
          <a:p>
            <a:pPr lvl="1" eaLnBrk="1" hangingPunct="1"/>
            <a:r>
              <a:rPr lang="en-US" altLang="en-US" sz="2160" dirty="0">
                <a:latin typeface="Helvetica" pitchFamily="2" charset="0"/>
              </a:rPr>
              <a:t>Too small: energy wasted on idle listening</a:t>
            </a:r>
          </a:p>
          <a:p>
            <a:pPr lvl="1" eaLnBrk="1" hangingPunct="1"/>
            <a:r>
              <a:rPr lang="en-US" altLang="en-US" sz="2160" dirty="0">
                <a:latin typeface="Helvetica" pitchFamily="2" charset="0"/>
              </a:rPr>
              <a:t>Too large: energy wasted on transmissions (long preambles)</a:t>
            </a:r>
          </a:p>
          <a:p>
            <a:pPr lvl="1" eaLnBrk="1" hangingPunct="1"/>
            <a:endParaRPr lang="en-US" altLang="en-US" sz="2160" dirty="0">
              <a:latin typeface="Helvetica" pitchFamily="2" charset="0"/>
            </a:endParaRPr>
          </a:p>
          <a:p>
            <a:pPr lvl="1" eaLnBrk="1" hangingPunct="1"/>
            <a:endParaRPr lang="en-US" altLang="en-US" sz="2160" dirty="0">
              <a:latin typeface="Helvetica" pitchFamily="2" charset="0"/>
            </a:endParaRPr>
          </a:p>
          <a:p>
            <a:pPr eaLnBrk="1" hangingPunct="1"/>
            <a:r>
              <a:rPr lang="en-US" altLang="en-US" sz="2400" dirty="0"/>
              <a:t>In general, it’s better to have larger preambles than to check more often!</a:t>
            </a:r>
          </a:p>
        </p:txBody>
      </p:sp>
      <p:sp>
        <p:nvSpPr>
          <p:cNvPr id="13317" name="Text Box 8">
            <a:extLst>
              <a:ext uri="{FF2B5EF4-FFF2-40B4-BE49-F238E27FC236}">
                <a16:creationId xmlns:a16="http://schemas.microsoft.com/office/drawing/2014/main" id="{5D4EA3A6-F8EA-219D-156E-4FBAB90B9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3157" y="722175"/>
            <a:ext cx="21240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Sensor sample period controls the packet rate</a:t>
            </a:r>
          </a:p>
        </p:txBody>
      </p:sp>
      <p:sp>
        <p:nvSpPr>
          <p:cNvPr id="13318" name="Line 9">
            <a:extLst>
              <a:ext uri="{FF2B5EF4-FFF2-40B4-BE49-F238E27FC236}">
                <a16:creationId xmlns:a16="http://schemas.microsoft.com/office/drawing/2014/main" id="{7216BCA6-D68B-07B5-E642-03EBCBDC56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76973" y="1302527"/>
            <a:ext cx="8984" cy="6709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3321" name="Text Box 8">
            <a:extLst>
              <a:ext uri="{FF2B5EF4-FFF2-40B4-BE49-F238E27FC236}">
                <a16:creationId xmlns:a16="http://schemas.microsoft.com/office/drawing/2014/main" id="{9D6011F5-2245-3D27-D0C7-B9C4EC1F9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5363392"/>
            <a:ext cx="3130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Time between listening </a:t>
            </a:r>
          </a:p>
          <a:p>
            <a:pPr algn="ctr" eaLnBrk="1" hangingPunct="1"/>
            <a:r>
              <a:rPr lang="en-US" altLang="en-US" sz="1600" dirty="0"/>
              <a:t>(checking if the channel is idle)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B2ECAA-A2A5-2F28-71F6-B7B68A5E0A34}"/>
              </a:ext>
            </a:extLst>
          </p:cNvPr>
          <p:cNvSpPr txBox="1"/>
          <p:nvPr/>
        </p:nvSpPr>
        <p:spPr>
          <a:xfrm>
            <a:off x="607595" y="6409646"/>
            <a:ext cx="822394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Versatile Low Power Media Access for Wireless Sensor Networks. Joseph </a:t>
            </a:r>
            <a:r>
              <a:rPr lang="en-US" altLang="en-US" sz="108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Polastre</a:t>
            </a:r>
            <a:r>
              <a:rPr lang="en-US" altLang="en-US" sz="10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Jason Hill and David Culler. </a:t>
            </a:r>
            <a:r>
              <a:rPr lang="en-US" altLang="en-US" sz="108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SenSys</a:t>
            </a:r>
            <a:r>
              <a:rPr lang="en-US" altLang="en-US" sz="10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2004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5556D0C-DFA8-E9BD-413C-C5FB2885C4F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0081-1C54-2366-7AC7-FEE393F5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LPL Drawback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B4833-67A8-F626-B32C-5492538B9F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D2E8D-CA6B-5608-E9F4-C9D0E132F176}"/>
              </a:ext>
            </a:extLst>
          </p:cNvPr>
          <p:cNvSpPr/>
          <p:nvPr/>
        </p:nvSpPr>
        <p:spPr>
          <a:xfrm>
            <a:off x="3136455" y="1106866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CCA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470B3D-05C0-9C6F-D498-A869229D84B2}"/>
              </a:ext>
            </a:extLst>
          </p:cNvPr>
          <p:cNvSpPr txBox="1"/>
          <p:nvPr/>
        </p:nvSpPr>
        <p:spPr>
          <a:xfrm>
            <a:off x="724630" y="1812488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Receiver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666CC-A18A-8B89-519E-7D497E252EF4}"/>
              </a:ext>
            </a:extLst>
          </p:cNvPr>
          <p:cNvSpPr txBox="1"/>
          <p:nvPr/>
        </p:nvSpPr>
        <p:spPr>
          <a:xfrm>
            <a:off x="724630" y="3252006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Transmitter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D348D4-4A04-7A7B-F826-F780C6BAD453}"/>
              </a:ext>
            </a:extLst>
          </p:cNvPr>
          <p:cNvSpPr/>
          <p:nvPr/>
        </p:nvSpPr>
        <p:spPr>
          <a:xfrm>
            <a:off x="2309104" y="1632646"/>
            <a:ext cx="810868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44B9CF-1218-7B6E-4FF9-06D3A02EE46F}"/>
              </a:ext>
            </a:extLst>
          </p:cNvPr>
          <p:cNvSpPr/>
          <p:nvPr/>
        </p:nvSpPr>
        <p:spPr>
          <a:xfrm>
            <a:off x="3530128" y="1632646"/>
            <a:ext cx="162173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ED0A35-567F-B0B1-6A31-EC60BA3FFA5C}"/>
              </a:ext>
            </a:extLst>
          </p:cNvPr>
          <p:cNvSpPr/>
          <p:nvPr/>
        </p:nvSpPr>
        <p:spPr>
          <a:xfrm>
            <a:off x="5168347" y="1106866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CCA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449739-695D-0FAE-DDAE-2F274B78B0F2}"/>
              </a:ext>
            </a:extLst>
          </p:cNvPr>
          <p:cNvSpPr/>
          <p:nvPr/>
        </p:nvSpPr>
        <p:spPr>
          <a:xfrm>
            <a:off x="5578503" y="1632646"/>
            <a:ext cx="162173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06BEE-B1F8-29B4-7C47-B34FD63B5D4E}"/>
              </a:ext>
            </a:extLst>
          </p:cNvPr>
          <p:cNvSpPr/>
          <p:nvPr/>
        </p:nvSpPr>
        <p:spPr>
          <a:xfrm>
            <a:off x="7626877" y="1106866"/>
            <a:ext cx="1036986" cy="1325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2E1547-E243-7717-59BC-D53B76C66C4B}"/>
              </a:ext>
            </a:extLst>
          </p:cNvPr>
          <p:cNvSpPr/>
          <p:nvPr/>
        </p:nvSpPr>
        <p:spPr>
          <a:xfrm>
            <a:off x="2297695" y="2920126"/>
            <a:ext cx="3433399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6D46F3-5D44-AB67-7936-0C2854394CDA}"/>
              </a:ext>
            </a:extLst>
          </p:cNvPr>
          <p:cNvSpPr/>
          <p:nvPr/>
        </p:nvSpPr>
        <p:spPr>
          <a:xfrm>
            <a:off x="5731095" y="2639428"/>
            <a:ext cx="2231413" cy="10807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Preamble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5082A3-2A0F-8575-1A9D-4D2F796C9672}"/>
              </a:ext>
            </a:extLst>
          </p:cNvPr>
          <p:cNvSpPr/>
          <p:nvPr/>
        </p:nvSpPr>
        <p:spPr>
          <a:xfrm>
            <a:off x="7962509" y="2639427"/>
            <a:ext cx="701354" cy="10807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TX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3ED1B-8099-FA92-DAC0-F8E577B07209}"/>
              </a:ext>
            </a:extLst>
          </p:cNvPr>
          <p:cNvSpPr/>
          <p:nvPr/>
        </p:nvSpPr>
        <p:spPr>
          <a:xfrm>
            <a:off x="8686488" y="1633276"/>
            <a:ext cx="162173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934C5-C855-25BA-52F6-066AE9AB9645}"/>
              </a:ext>
            </a:extLst>
          </p:cNvPr>
          <p:cNvSpPr/>
          <p:nvPr/>
        </p:nvSpPr>
        <p:spPr>
          <a:xfrm>
            <a:off x="10328539" y="1106866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CCA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F63BB7-5DAB-0A85-ECAC-545208FDAB1E}"/>
              </a:ext>
            </a:extLst>
          </p:cNvPr>
          <p:cNvSpPr/>
          <p:nvPr/>
        </p:nvSpPr>
        <p:spPr>
          <a:xfrm>
            <a:off x="8686488" y="2919496"/>
            <a:ext cx="2895913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0983CA-C2B4-80FF-A458-E0731579D9A2}"/>
              </a:ext>
            </a:extLst>
          </p:cNvPr>
          <p:cNvSpPr/>
          <p:nvPr/>
        </p:nvSpPr>
        <p:spPr>
          <a:xfrm>
            <a:off x="10734864" y="1629653"/>
            <a:ext cx="847537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352B7B-3FC0-5B1F-E93E-2845062167F8}"/>
              </a:ext>
            </a:extLst>
          </p:cNvPr>
          <p:cNvSpPr/>
          <p:nvPr/>
        </p:nvSpPr>
        <p:spPr>
          <a:xfrm>
            <a:off x="7220553" y="1106866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CCA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376A10-F092-2FFE-A88A-B586E3E253B5}"/>
              </a:ext>
            </a:extLst>
          </p:cNvPr>
          <p:cNvSpPr/>
          <p:nvPr/>
        </p:nvSpPr>
        <p:spPr>
          <a:xfrm>
            <a:off x="8684178" y="1103874"/>
            <a:ext cx="191077" cy="1325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TX ACK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8BF2C1-96BB-AAF6-80AA-92C28915CDF7}"/>
              </a:ext>
            </a:extLst>
          </p:cNvPr>
          <p:cNvSpPr/>
          <p:nvPr/>
        </p:nvSpPr>
        <p:spPr>
          <a:xfrm>
            <a:off x="8689442" y="2636433"/>
            <a:ext cx="166727" cy="1083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RX ACK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C29EC9-B54D-A553-8CA5-9065456F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249" y="5474110"/>
            <a:ext cx="7336549" cy="1276314"/>
          </a:xfrm>
        </p:spPr>
        <p:txBody>
          <a:bodyPr>
            <a:normAutofit/>
          </a:bodyPr>
          <a:lstStyle/>
          <a:p>
            <a:r>
              <a:rPr lang="en-US" sz="2400" dirty="0"/>
              <a:t>Spend time listening to packets for someone else!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6EF85D-2593-E7F3-7469-80FDFEC60FA0}"/>
              </a:ext>
            </a:extLst>
          </p:cNvPr>
          <p:cNvSpPr/>
          <p:nvPr/>
        </p:nvSpPr>
        <p:spPr>
          <a:xfrm>
            <a:off x="8521465" y="5711109"/>
            <a:ext cx="625450" cy="625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F0551F-3E01-8D62-767F-959A13CAC719}"/>
              </a:ext>
            </a:extLst>
          </p:cNvPr>
          <p:cNvSpPr/>
          <p:nvPr/>
        </p:nvSpPr>
        <p:spPr>
          <a:xfrm>
            <a:off x="9363256" y="5839982"/>
            <a:ext cx="625450" cy="625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238858-3844-7EA0-ABFE-F4470998AFE3}"/>
              </a:ext>
            </a:extLst>
          </p:cNvPr>
          <p:cNvSpPr/>
          <p:nvPr/>
        </p:nvSpPr>
        <p:spPr>
          <a:xfrm>
            <a:off x="10097321" y="5638849"/>
            <a:ext cx="625450" cy="625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177239-3CAC-C23E-9AA6-C0549742C460}"/>
              </a:ext>
            </a:extLst>
          </p:cNvPr>
          <p:cNvSpPr/>
          <p:nvPr/>
        </p:nvSpPr>
        <p:spPr>
          <a:xfrm>
            <a:off x="8426786" y="5385677"/>
            <a:ext cx="2647973" cy="13441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C7E63F-CD9C-FFD9-47EE-B41B37729430}"/>
              </a:ext>
            </a:extLst>
          </p:cNvPr>
          <p:cNvSpPr/>
          <p:nvPr/>
        </p:nvSpPr>
        <p:spPr>
          <a:xfrm>
            <a:off x="2965245" y="3902401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CCA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98C9DB-E48F-A48D-3089-1093C5505D40}"/>
              </a:ext>
            </a:extLst>
          </p:cNvPr>
          <p:cNvSpPr txBox="1"/>
          <p:nvPr/>
        </p:nvSpPr>
        <p:spPr>
          <a:xfrm>
            <a:off x="713222" y="4608023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Receiver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BE7A97-0612-6689-F8C1-8A075AC4B8FC}"/>
              </a:ext>
            </a:extLst>
          </p:cNvPr>
          <p:cNvSpPr/>
          <p:nvPr/>
        </p:nvSpPr>
        <p:spPr>
          <a:xfrm>
            <a:off x="2132998" y="4428181"/>
            <a:ext cx="81576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901F5-048F-E995-FFEB-D0A852C97486}"/>
              </a:ext>
            </a:extLst>
          </p:cNvPr>
          <p:cNvSpPr/>
          <p:nvPr/>
        </p:nvSpPr>
        <p:spPr>
          <a:xfrm>
            <a:off x="3358918" y="4428181"/>
            <a:ext cx="162173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F149D7-6B81-3691-4398-EC7254A080DB}"/>
              </a:ext>
            </a:extLst>
          </p:cNvPr>
          <p:cNvSpPr/>
          <p:nvPr/>
        </p:nvSpPr>
        <p:spPr>
          <a:xfrm>
            <a:off x="4997137" y="3902401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CCA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E3DF42-DC96-1442-40E7-2DE48B41930E}"/>
              </a:ext>
            </a:extLst>
          </p:cNvPr>
          <p:cNvSpPr/>
          <p:nvPr/>
        </p:nvSpPr>
        <p:spPr>
          <a:xfrm>
            <a:off x="5407293" y="4428181"/>
            <a:ext cx="162173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D4EDCF-D606-97AC-14A7-3B5508C8F001}"/>
              </a:ext>
            </a:extLst>
          </p:cNvPr>
          <p:cNvSpPr/>
          <p:nvPr/>
        </p:nvSpPr>
        <p:spPr>
          <a:xfrm>
            <a:off x="7426533" y="3902401"/>
            <a:ext cx="1225921" cy="1325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43E378-3AD5-2D2E-A496-F37194888DC6}"/>
              </a:ext>
            </a:extLst>
          </p:cNvPr>
          <p:cNvSpPr/>
          <p:nvPr/>
        </p:nvSpPr>
        <p:spPr>
          <a:xfrm>
            <a:off x="8675080" y="4428811"/>
            <a:ext cx="162173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59C6C7-646D-C308-095D-083D7F331327}"/>
              </a:ext>
            </a:extLst>
          </p:cNvPr>
          <p:cNvSpPr/>
          <p:nvPr/>
        </p:nvSpPr>
        <p:spPr>
          <a:xfrm>
            <a:off x="10317130" y="3902401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CCA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01658B-510E-3896-EB50-4777C5E96440}"/>
              </a:ext>
            </a:extLst>
          </p:cNvPr>
          <p:cNvSpPr/>
          <p:nvPr/>
        </p:nvSpPr>
        <p:spPr>
          <a:xfrm>
            <a:off x="10723455" y="4425188"/>
            <a:ext cx="847537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EAB816-2EF3-C9F3-E171-2986B6A34426}"/>
              </a:ext>
            </a:extLst>
          </p:cNvPr>
          <p:cNvSpPr/>
          <p:nvPr/>
        </p:nvSpPr>
        <p:spPr>
          <a:xfrm>
            <a:off x="7049343" y="3902401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CCA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50DA8C-C62C-D4C2-4F6F-BE763D54E60C}"/>
              </a:ext>
            </a:extLst>
          </p:cNvPr>
          <p:cNvSpPr/>
          <p:nvPr/>
        </p:nvSpPr>
        <p:spPr>
          <a:xfrm>
            <a:off x="8672769" y="3899410"/>
            <a:ext cx="191077" cy="132588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DROP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039138F-09AB-E3EA-0B4E-F36EF53DB6E9}"/>
              </a:ext>
            </a:extLst>
          </p:cNvPr>
          <p:cNvSpPr/>
          <p:nvPr/>
        </p:nvSpPr>
        <p:spPr>
          <a:xfrm>
            <a:off x="743693" y="1188565"/>
            <a:ext cx="625450" cy="625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A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A2FA9D-534F-0FA3-D1FB-13BC3F416BDC}"/>
              </a:ext>
            </a:extLst>
          </p:cNvPr>
          <p:cNvSpPr/>
          <p:nvPr/>
        </p:nvSpPr>
        <p:spPr>
          <a:xfrm>
            <a:off x="726543" y="2642304"/>
            <a:ext cx="625450" cy="625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DFA393-BB22-DB53-4AA7-C1743C757CDF}"/>
              </a:ext>
            </a:extLst>
          </p:cNvPr>
          <p:cNvSpPr/>
          <p:nvPr/>
        </p:nvSpPr>
        <p:spPr>
          <a:xfrm>
            <a:off x="713221" y="4006818"/>
            <a:ext cx="625450" cy="625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DE07FE-7651-607B-FE59-A1DA63244C66}"/>
              </a:ext>
            </a:extLst>
          </p:cNvPr>
          <p:cNvSpPr txBox="1"/>
          <p:nvPr/>
        </p:nvSpPr>
        <p:spPr>
          <a:xfrm>
            <a:off x="603622" y="6414689"/>
            <a:ext cx="8223944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Versatile Low Power Media Access for Wireless Sensor Networks. Joseph </a:t>
            </a:r>
            <a:r>
              <a:rPr lang="en-US" altLang="en-US" sz="108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Polastre</a:t>
            </a:r>
            <a:r>
              <a:rPr lang="en-US" altLang="en-US" sz="10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Jason Hill and David Culler. </a:t>
            </a:r>
            <a:r>
              <a:rPr lang="en-US" altLang="en-US" sz="108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SenSys</a:t>
            </a:r>
            <a:r>
              <a:rPr lang="en-US" altLang="en-US" sz="108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2004</a:t>
            </a:r>
          </a:p>
        </p:txBody>
      </p:sp>
    </p:spTree>
    <p:extLst>
      <p:ext uri="{BB962C8B-B14F-4D97-AF65-F5344CB8AC3E}">
        <p14:creationId xmlns:p14="http://schemas.microsoft.com/office/powerpoint/2010/main" val="266409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F7DB-82E8-5CC6-9BEF-3A8BC31B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80" dirty="0"/>
              <a:t>X-MAC: Shorter preambles and destination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83624-284E-5DD0-8560-7626E4EA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256" y="4175448"/>
            <a:ext cx="10715060" cy="2001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Transmitter sends a short “I have a packet for this address” packet</a:t>
            </a:r>
          </a:p>
          <a:p>
            <a:pPr lvl="1"/>
            <a:r>
              <a:rPr lang="en-US" dirty="0"/>
              <a:t>Nodes periodically listen, and ACK if the packet is for them</a:t>
            </a:r>
          </a:p>
          <a:p>
            <a:pPr lvl="1"/>
            <a:r>
              <a:rPr lang="en-US" dirty="0"/>
              <a:t>Upon receiving the ACK, the transmitter sends full packet</a:t>
            </a:r>
          </a:p>
          <a:p>
            <a:pPr lvl="1"/>
            <a:r>
              <a:rPr lang="en-US" dirty="0"/>
              <a:t>Receiver successfully receives the full packet.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E43B9-C32D-6222-B3D7-F16282DC62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B0017-1DC1-4625-8E20-76901F2201E4}"/>
              </a:ext>
            </a:extLst>
          </p:cNvPr>
          <p:cNvSpPr txBox="1"/>
          <p:nvPr/>
        </p:nvSpPr>
        <p:spPr>
          <a:xfrm>
            <a:off x="607595" y="6409646"/>
            <a:ext cx="10218421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8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X-MAC: A Short Preamble MAC Protocol for Duty-Cycled Wireless Sensor Networks. Michael Buettner, Gary V. Yee, Eric Anderson, Richard Han. </a:t>
            </a:r>
            <a:r>
              <a:rPr lang="en-US" sz="108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SenSys</a:t>
            </a:r>
            <a:r>
              <a:rPr lang="en-US" sz="108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2006.</a:t>
            </a:r>
            <a:endParaRPr lang="en-US" sz="108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03878-991D-D8C8-945B-2EF7B2B5F5A7}"/>
              </a:ext>
            </a:extLst>
          </p:cNvPr>
          <p:cNvSpPr/>
          <p:nvPr/>
        </p:nvSpPr>
        <p:spPr>
          <a:xfrm>
            <a:off x="3136455" y="1106866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BD4B7-BBAF-1E60-3EF8-29C0EF523FB3}"/>
              </a:ext>
            </a:extLst>
          </p:cNvPr>
          <p:cNvSpPr txBox="1"/>
          <p:nvPr/>
        </p:nvSpPr>
        <p:spPr>
          <a:xfrm>
            <a:off x="724630" y="1812488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Receiver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6AAF1-19D7-7268-EB68-FA20FB6909E4}"/>
              </a:ext>
            </a:extLst>
          </p:cNvPr>
          <p:cNvSpPr txBox="1"/>
          <p:nvPr/>
        </p:nvSpPr>
        <p:spPr>
          <a:xfrm>
            <a:off x="724630" y="3252006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Transmitter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79C66-0E2E-59C4-6346-6ECD8649F934}"/>
              </a:ext>
            </a:extLst>
          </p:cNvPr>
          <p:cNvSpPr/>
          <p:nvPr/>
        </p:nvSpPr>
        <p:spPr>
          <a:xfrm>
            <a:off x="2309104" y="1632646"/>
            <a:ext cx="810868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0B31FE-5D96-20A1-7E57-2468D8D55538}"/>
              </a:ext>
            </a:extLst>
          </p:cNvPr>
          <p:cNvSpPr/>
          <p:nvPr/>
        </p:nvSpPr>
        <p:spPr>
          <a:xfrm>
            <a:off x="3530126" y="1632646"/>
            <a:ext cx="3156941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C2D99-D616-F698-75E2-0763D497CA7E}"/>
              </a:ext>
            </a:extLst>
          </p:cNvPr>
          <p:cNvSpPr/>
          <p:nvPr/>
        </p:nvSpPr>
        <p:spPr>
          <a:xfrm>
            <a:off x="7529964" y="1106866"/>
            <a:ext cx="1133899" cy="1325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6F9D77-7487-2044-E178-F5FACC5762BB}"/>
              </a:ext>
            </a:extLst>
          </p:cNvPr>
          <p:cNvSpPr/>
          <p:nvPr/>
        </p:nvSpPr>
        <p:spPr>
          <a:xfrm>
            <a:off x="2297695" y="2920126"/>
            <a:ext cx="3146808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E1167F-B502-05F2-BC9A-6787D915FFBE}"/>
              </a:ext>
            </a:extLst>
          </p:cNvPr>
          <p:cNvSpPr/>
          <p:nvPr/>
        </p:nvSpPr>
        <p:spPr>
          <a:xfrm>
            <a:off x="7524962" y="2639427"/>
            <a:ext cx="1138902" cy="10807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TX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16C20F-5F7D-45FA-19F1-309005570ACE}"/>
              </a:ext>
            </a:extLst>
          </p:cNvPr>
          <p:cNvSpPr/>
          <p:nvPr/>
        </p:nvSpPr>
        <p:spPr>
          <a:xfrm>
            <a:off x="8686488" y="1633276"/>
            <a:ext cx="162173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87A7BA-D1D7-3EDF-6479-8FE29A913A53}"/>
              </a:ext>
            </a:extLst>
          </p:cNvPr>
          <p:cNvSpPr/>
          <p:nvPr/>
        </p:nvSpPr>
        <p:spPr>
          <a:xfrm>
            <a:off x="10328539" y="1106866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38E86-AD1F-6636-21FF-22D6104DA317}"/>
              </a:ext>
            </a:extLst>
          </p:cNvPr>
          <p:cNvSpPr/>
          <p:nvPr/>
        </p:nvSpPr>
        <p:spPr>
          <a:xfrm>
            <a:off x="8686488" y="2919496"/>
            <a:ext cx="2895913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5440C-A515-EBDB-F6FE-8D544B8A880E}"/>
              </a:ext>
            </a:extLst>
          </p:cNvPr>
          <p:cNvSpPr/>
          <p:nvPr/>
        </p:nvSpPr>
        <p:spPr>
          <a:xfrm>
            <a:off x="10734864" y="1629653"/>
            <a:ext cx="847537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5740F9-48FF-92A1-1E98-3774196325E5}"/>
              </a:ext>
            </a:extLst>
          </p:cNvPr>
          <p:cNvSpPr/>
          <p:nvPr/>
        </p:nvSpPr>
        <p:spPr>
          <a:xfrm>
            <a:off x="6716203" y="1106866"/>
            <a:ext cx="573234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BF9B49-3803-FEF7-F578-FBD5D588D4E5}"/>
              </a:ext>
            </a:extLst>
          </p:cNvPr>
          <p:cNvSpPr/>
          <p:nvPr/>
        </p:nvSpPr>
        <p:spPr>
          <a:xfrm>
            <a:off x="8684178" y="1103874"/>
            <a:ext cx="191077" cy="1325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TX 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95E3AB-BBBE-961B-0D93-A2B0F1E48024}"/>
              </a:ext>
            </a:extLst>
          </p:cNvPr>
          <p:cNvSpPr/>
          <p:nvPr/>
        </p:nvSpPr>
        <p:spPr>
          <a:xfrm>
            <a:off x="8689442" y="2636433"/>
            <a:ext cx="166727" cy="1083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RX ACK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4F8BD7-B9A9-FE37-43BC-A49FD9A55453}"/>
              </a:ext>
            </a:extLst>
          </p:cNvPr>
          <p:cNvSpPr/>
          <p:nvPr/>
        </p:nvSpPr>
        <p:spPr>
          <a:xfrm>
            <a:off x="821850" y="1177805"/>
            <a:ext cx="625450" cy="625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4E75D5-D54B-BB01-402F-EDD56E551A3A}"/>
              </a:ext>
            </a:extLst>
          </p:cNvPr>
          <p:cNvSpPr/>
          <p:nvPr/>
        </p:nvSpPr>
        <p:spPr>
          <a:xfrm>
            <a:off x="786091" y="2639943"/>
            <a:ext cx="625450" cy="625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DA04E6-F99B-0B43-F2BC-620CE03C2D3D}"/>
              </a:ext>
            </a:extLst>
          </p:cNvPr>
          <p:cNvSpPr/>
          <p:nvPr/>
        </p:nvSpPr>
        <p:spPr>
          <a:xfrm>
            <a:off x="7318572" y="1103874"/>
            <a:ext cx="191077" cy="1325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TX ACK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4684F-3B5F-D2AD-F9BD-497F9529B020}"/>
              </a:ext>
            </a:extLst>
          </p:cNvPr>
          <p:cNvSpPr/>
          <p:nvPr/>
        </p:nvSpPr>
        <p:spPr>
          <a:xfrm>
            <a:off x="7323836" y="2636433"/>
            <a:ext cx="166727" cy="1083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RX ACK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FE4B86-C726-1A47-5B98-21F6153B990B}"/>
              </a:ext>
            </a:extLst>
          </p:cNvPr>
          <p:cNvSpPr/>
          <p:nvPr/>
        </p:nvSpPr>
        <p:spPr>
          <a:xfrm>
            <a:off x="5480090" y="2630807"/>
            <a:ext cx="428017" cy="10807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60" dirty="0"/>
              <a:t>TX (DST ID)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F8956F-D23D-C519-09AC-1FEAB78027A6}"/>
              </a:ext>
            </a:extLst>
          </p:cNvPr>
          <p:cNvSpPr/>
          <p:nvPr/>
        </p:nvSpPr>
        <p:spPr>
          <a:xfrm>
            <a:off x="6870147" y="2630806"/>
            <a:ext cx="428017" cy="10807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60" dirty="0"/>
              <a:t>TX (DST ID)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C86ADB-7E3A-0BA1-218C-64DAA4C7880C}"/>
              </a:ext>
            </a:extLst>
          </p:cNvPr>
          <p:cNvSpPr/>
          <p:nvPr/>
        </p:nvSpPr>
        <p:spPr>
          <a:xfrm>
            <a:off x="6175118" y="2639427"/>
            <a:ext cx="428017" cy="10807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60" dirty="0"/>
              <a:t>TX (DST ID)</a:t>
            </a:r>
          </a:p>
        </p:txBody>
      </p:sp>
    </p:spTree>
    <p:extLst>
      <p:ext uri="{BB962C8B-B14F-4D97-AF65-F5344CB8AC3E}">
        <p14:creationId xmlns:p14="http://schemas.microsoft.com/office/powerpoint/2010/main" val="6069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2" grpId="0" animBg="1"/>
      <p:bldP spid="33" grpId="0" animBg="1"/>
      <p:bldP spid="3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F7DB-82E8-5CC6-9BEF-3A8BC31B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360" dirty="0"/>
              <a:t>X-MAC: Overhearing node drops out early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E43B9-C32D-6222-B3D7-F16282DC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03878-991D-D8C8-945B-2EF7B2B5F5A7}"/>
              </a:ext>
            </a:extLst>
          </p:cNvPr>
          <p:cNvSpPr/>
          <p:nvPr/>
        </p:nvSpPr>
        <p:spPr>
          <a:xfrm>
            <a:off x="3136455" y="1106866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BD4B7-BBAF-1E60-3EF8-29C0EF523FB3}"/>
              </a:ext>
            </a:extLst>
          </p:cNvPr>
          <p:cNvSpPr txBox="1"/>
          <p:nvPr/>
        </p:nvSpPr>
        <p:spPr>
          <a:xfrm>
            <a:off x="724630" y="1812488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Receiver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6AAF1-19D7-7268-EB68-FA20FB6909E4}"/>
              </a:ext>
            </a:extLst>
          </p:cNvPr>
          <p:cNvSpPr txBox="1"/>
          <p:nvPr/>
        </p:nvSpPr>
        <p:spPr>
          <a:xfrm>
            <a:off x="724630" y="3252006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Transmitter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79C66-0E2E-59C4-6346-6ECD8649F934}"/>
              </a:ext>
            </a:extLst>
          </p:cNvPr>
          <p:cNvSpPr/>
          <p:nvPr/>
        </p:nvSpPr>
        <p:spPr>
          <a:xfrm>
            <a:off x="2309104" y="1632646"/>
            <a:ext cx="810868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0B31FE-5D96-20A1-7E57-2468D8D55538}"/>
              </a:ext>
            </a:extLst>
          </p:cNvPr>
          <p:cNvSpPr/>
          <p:nvPr/>
        </p:nvSpPr>
        <p:spPr>
          <a:xfrm>
            <a:off x="3530126" y="1632646"/>
            <a:ext cx="3114514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C2D99-D616-F698-75E2-0763D497CA7E}"/>
              </a:ext>
            </a:extLst>
          </p:cNvPr>
          <p:cNvSpPr/>
          <p:nvPr/>
        </p:nvSpPr>
        <p:spPr>
          <a:xfrm>
            <a:off x="7529964" y="1106866"/>
            <a:ext cx="1133899" cy="1325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6F9D77-7487-2044-E178-F5FACC5762BB}"/>
              </a:ext>
            </a:extLst>
          </p:cNvPr>
          <p:cNvSpPr/>
          <p:nvPr/>
        </p:nvSpPr>
        <p:spPr>
          <a:xfrm>
            <a:off x="2297695" y="2920126"/>
            <a:ext cx="315524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E24FAC-C885-C2FE-7EC6-A7CA0B8DDD42}"/>
              </a:ext>
            </a:extLst>
          </p:cNvPr>
          <p:cNvSpPr/>
          <p:nvPr/>
        </p:nvSpPr>
        <p:spPr>
          <a:xfrm>
            <a:off x="6182688" y="2627624"/>
            <a:ext cx="428017" cy="10807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60" dirty="0"/>
              <a:t>TX (DST ID)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E1167F-B502-05F2-BC9A-6787D915FFBE}"/>
              </a:ext>
            </a:extLst>
          </p:cNvPr>
          <p:cNvSpPr/>
          <p:nvPr/>
        </p:nvSpPr>
        <p:spPr>
          <a:xfrm>
            <a:off x="7524962" y="2639427"/>
            <a:ext cx="1138902" cy="108079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TX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16C20F-5F7D-45FA-19F1-309005570ACE}"/>
              </a:ext>
            </a:extLst>
          </p:cNvPr>
          <p:cNvSpPr/>
          <p:nvPr/>
        </p:nvSpPr>
        <p:spPr>
          <a:xfrm>
            <a:off x="8686488" y="1633276"/>
            <a:ext cx="162173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87A7BA-D1D7-3EDF-6479-8FE29A913A53}"/>
              </a:ext>
            </a:extLst>
          </p:cNvPr>
          <p:cNvSpPr/>
          <p:nvPr/>
        </p:nvSpPr>
        <p:spPr>
          <a:xfrm>
            <a:off x="10328539" y="1106866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38E86-AD1F-6636-21FF-22D6104DA317}"/>
              </a:ext>
            </a:extLst>
          </p:cNvPr>
          <p:cNvSpPr/>
          <p:nvPr/>
        </p:nvSpPr>
        <p:spPr>
          <a:xfrm>
            <a:off x="8686488" y="2919496"/>
            <a:ext cx="2895913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5440C-A515-EBDB-F6FE-8D544B8A880E}"/>
              </a:ext>
            </a:extLst>
          </p:cNvPr>
          <p:cNvSpPr/>
          <p:nvPr/>
        </p:nvSpPr>
        <p:spPr>
          <a:xfrm>
            <a:off x="10734864" y="1629653"/>
            <a:ext cx="847537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5740F9-48FF-92A1-1E98-3774196325E5}"/>
              </a:ext>
            </a:extLst>
          </p:cNvPr>
          <p:cNvSpPr/>
          <p:nvPr/>
        </p:nvSpPr>
        <p:spPr>
          <a:xfrm>
            <a:off x="6644640" y="1106866"/>
            <a:ext cx="644796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BF9B49-3803-FEF7-F578-FBD5D588D4E5}"/>
              </a:ext>
            </a:extLst>
          </p:cNvPr>
          <p:cNvSpPr/>
          <p:nvPr/>
        </p:nvSpPr>
        <p:spPr>
          <a:xfrm>
            <a:off x="8684178" y="1103874"/>
            <a:ext cx="191077" cy="1325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TX 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95E3AB-BBBE-961B-0D93-A2B0F1E48024}"/>
              </a:ext>
            </a:extLst>
          </p:cNvPr>
          <p:cNvSpPr/>
          <p:nvPr/>
        </p:nvSpPr>
        <p:spPr>
          <a:xfrm>
            <a:off x="8689442" y="2636433"/>
            <a:ext cx="166727" cy="1083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RX ACK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4F8BD7-B9A9-FE37-43BC-A49FD9A55453}"/>
              </a:ext>
            </a:extLst>
          </p:cNvPr>
          <p:cNvSpPr/>
          <p:nvPr/>
        </p:nvSpPr>
        <p:spPr>
          <a:xfrm>
            <a:off x="1137366" y="1177805"/>
            <a:ext cx="625450" cy="625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4E75D5-D54B-BB01-402F-EDD56E551A3A}"/>
              </a:ext>
            </a:extLst>
          </p:cNvPr>
          <p:cNvSpPr/>
          <p:nvPr/>
        </p:nvSpPr>
        <p:spPr>
          <a:xfrm>
            <a:off x="930321" y="2627623"/>
            <a:ext cx="625450" cy="625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DA04E6-F99B-0B43-F2BC-620CE03C2D3D}"/>
              </a:ext>
            </a:extLst>
          </p:cNvPr>
          <p:cNvSpPr/>
          <p:nvPr/>
        </p:nvSpPr>
        <p:spPr>
          <a:xfrm>
            <a:off x="7318572" y="1103874"/>
            <a:ext cx="191077" cy="1325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TX ACK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4684F-3B5F-D2AD-F9BD-497F9529B020}"/>
              </a:ext>
            </a:extLst>
          </p:cNvPr>
          <p:cNvSpPr/>
          <p:nvPr/>
        </p:nvSpPr>
        <p:spPr>
          <a:xfrm>
            <a:off x="7323836" y="2636433"/>
            <a:ext cx="166727" cy="1083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RX 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DE95C6-4062-A700-5993-D2F0D0DCCEA7}"/>
              </a:ext>
            </a:extLst>
          </p:cNvPr>
          <p:cNvSpPr/>
          <p:nvPr/>
        </p:nvSpPr>
        <p:spPr>
          <a:xfrm>
            <a:off x="5282124" y="3830360"/>
            <a:ext cx="62545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C8820C-16B6-0BF1-8B64-A86C9F2D9F82}"/>
              </a:ext>
            </a:extLst>
          </p:cNvPr>
          <p:cNvSpPr txBox="1"/>
          <p:nvPr/>
        </p:nvSpPr>
        <p:spPr>
          <a:xfrm>
            <a:off x="713222" y="4538975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Overhearer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38040D-3B8E-99A3-267C-5FB8364D8532}"/>
              </a:ext>
            </a:extLst>
          </p:cNvPr>
          <p:cNvSpPr/>
          <p:nvPr/>
        </p:nvSpPr>
        <p:spPr>
          <a:xfrm>
            <a:off x="2297696" y="4359133"/>
            <a:ext cx="2984428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6A549E-7B89-8B10-5488-DF151F8A37BD}"/>
              </a:ext>
            </a:extLst>
          </p:cNvPr>
          <p:cNvSpPr/>
          <p:nvPr/>
        </p:nvSpPr>
        <p:spPr>
          <a:xfrm>
            <a:off x="5907573" y="4359133"/>
            <a:ext cx="3199134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EB9FDA-54E9-A702-2848-A02D9ABA645E}"/>
              </a:ext>
            </a:extLst>
          </p:cNvPr>
          <p:cNvSpPr/>
          <p:nvPr/>
        </p:nvSpPr>
        <p:spPr>
          <a:xfrm>
            <a:off x="9106708" y="3830360"/>
            <a:ext cx="377190" cy="1325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D69C7C-C9C9-D262-9426-49FF2D70C786}"/>
              </a:ext>
            </a:extLst>
          </p:cNvPr>
          <p:cNvSpPr/>
          <p:nvPr/>
        </p:nvSpPr>
        <p:spPr>
          <a:xfrm>
            <a:off x="9483898" y="4356140"/>
            <a:ext cx="2087094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780A94-6520-F9AE-14F7-E3F7D1979328}"/>
              </a:ext>
            </a:extLst>
          </p:cNvPr>
          <p:cNvSpPr/>
          <p:nvPr/>
        </p:nvSpPr>
        <p:spPr>
          <a:xfrm>
            <a:off x="1125957" y="3904292"/>
            <a:ext cx="625450" cy="625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C88A2D-2CBA-2AA4-6E94-03F4E72E81E3}"/>
              </a:ext>
            </a:extLst>
          </p:cNvPr>
          <p:cNvSpPr/>
          <p:nvPr/>
        </p:nvSpPr>
        <p:spPr>
          <a:xfrm>
            <a:off x="6868670" y="2627625"/>
            <a:ext cx="428017" cy="10807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60" dirty="0"/>
              <a:t>TX (DST ID)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A395DE-FFF2-8830-A3AB-55045130BC71}"/>
              </a:ext>
            </a:extLst>
          </p:cNvPr>
          <p:cNvSpPr/>
          <p:nvPr/>
        </p:nvSpPr>
        <p:spPr>
          <a:xfrm>
            <a:off x="5480090" y="2630807"/>
            <a:ext cx="428017" cy="10807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60" dirty="0"/>
              <a:t>TX (DST ID)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80C0EF-6717-4353-83A5-6BB76438B13A}"/>
              </a:ext>
            </a:extLst>
          </p:cNvPr>
          <p:cNvSpPr txBox="1"/>
          <p:nvPr/>
        </p:nvSpPr>
        <p:spPr>
          <a:xfrm>
            <a:off x="607595" y="6409646"/>
            <a:ext cx="10218421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8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X-MAC: A Short Preamble MAC Protocol for Duty-Cycled Wireless Sensor Networks. Michael Buettner, Gary V. Yee, Eric Anderson, Richard Han. </a:t>
            </a:r>
            <a:r>
              <a:rPr lang="en-US" sz="108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SenSys</a:t>
            </a:r>
            <a:r>
              <a:rPr lang="en-US" sz="108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2006.</a:t>
            </a:r>
            <a:endParaRPr lang="en-US" sz="108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6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13" grpId="0" animBg="1"/>
      <p:bldP spid="33" grpId="0" animBg="1"/>
      <p:bldP spid="36" grpId="0" animBg="1"/>
      <p:bldP spid="37" grpId="0" animBg="1"/>
      <p:bldP spid="42" grpId="0" animBg="1"/>
      <p:bldP spid="4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AC8E-E88C-901B-847F-1E5349B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832273" cy="685800"/>
          </a:xfrm>
        </p:spPr>
        <p:txBody>
          <a:bodyPr>
            <a:noAutofit/>
          </a:bodyPr>
          <a:lstStyle/>
          <a:p>
            <a:r>
              <a:rPr lang="en-US" sz="2400" dirty="0"/>
              <a:t>X-MAC: lower power draw than LPL with multiple nearby transmitters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D2290-84E5-B2AA-F41B-4C20CAAB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4C3C6-2026-0A26-5AAD-4EEB3316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86" y="1246930"/>
            <a:ext cx="6931211" cy="5032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32AD4-11DE-2BF8-0E77-DC53D77C455A}"/>
              </a:ext>
            </a:extLst>
          </p:cNvPr>
          <p:cNvSpPr txBox="1"/>
          <p:nvPr/>
        </p:nvSpPr>
        <p:spPr>
          <a:xfrm>
            <a:off x="607595" y="6409646"/>
            <a:ext cx="10218421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8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X-MAC: A Short Preamble MAC Protocol for Duty-Cycled Wireless Sensor Networks. Michael Buettner, Gary V. Yee, Eric Anderson, Richard Han. </a:t>
            </a:r>
            <a:r>
              <a:rPr lang="en-US" sz="108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SenSys</a:t>
            </a:r>
            <a:r>
              <a:rPr lang="en-US" sz="108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2006.</a:t>
            </a:r>
            <a:endParaRPr lang="en-US" sz="108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228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2D1E-65FB-39A6-C7F4-87072CDD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80" dirty="0"/>
              <a:t>LPL (B-MAC) and X-MAC are transmitter-initiated MAC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F62B-BD5E-A869-A87D-21C9BEB3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Receiving nodes continuously periodically sample the wireless channel</a:t>
            </a:r>
          </a:p>
          <a:p>
            <a:pPr lvl="1"/>
            <a:r>
              <a:rPr lang="en-US" sz="2160" dirty="0">
                <a:latin typeface="Helvetica" pitchFamily="2" charset="0"/>
              </a:rPr>
              <a:t>When they detect a transmission they listen to receive packets</a:t>
            </a:r>
          </a:p>
          <a:p>
            <a:pPr lvl="1"/>
            <a:endParaRPr lang="en-US" sz="2160" dirty="0">
              <a:latin typeface="Helvetica" pitchFamily="2" charset="0"/>
            </a:endParaRPr>
          </a:p>
          <a:p>
            <a:r>
              <a:rPr lang="en-US" sz="2400" dirty="0"/>
              <a:t>Transmitting nodes are only active when they want to transmit</a:t>
            </a:r>
          </a:p>
          <a:p>
            <a:pPr lvl="1"/>
            <a:endParaRPr lang="en-US" sz="2000" dirty="0"/>
          </a:p>
          <a:p>
            <a:r>
              <a:rPr lang="en-US" sz="2400" dirty="0"/>
              <a:t>Receiving nodes prone to unnecessary wakeups</a:t>
            </a:r>
          </a:p>
          <a:p>
            <a:pPr lvl="1"/>
            <a:r>
              <a:rPr lang="en-US" sz="2160" dirty="0">
                <a:latin typeface="Helvetica" pitchFamily="2" charset="0"/>
              </a:rPr>
              <a:t>Have to receive </a:t>
            </a:r>
            <a:r>
              <a:rPr lang="en-US" sz="2160" i="1" dirty="0">
                <a:latin typeface="Helvetica" pitchFamily="2" charset="0"/>
              </a:rPr>
              <a:t>all</a:t>
            </a:r>
            <a:r>
              <a:rPr lang="en-US" sz="2160" dirty="0">
                <a:latin typeface="Helvetica" pitchFamily="2" charset="0"/>
              </a:rPr>
              <a:t> nearby transmissions to see if the packet happens to be for them</a:t>
            </a:r>
          </a:p>
          <a:p>
            <a:pPr lvl="1"/>
            <a:r>
              <a:rPr lang="en-US" sz="2160" dirty="0">
                <a:latin typeface="Helvetica" pitchFamily="2" charset="0"/>
              </a:rPr>
              <a:t>Unnecessary wakeups lead to increasing receive energy </a:t>
            </a:r>
            <a:r>
              <a:rPr lang="en-US" sz="2160" dirty="0">
                <a:latin typeface="Helvetica" pitchFamily="2" charset="0"/>
                <a:sym typeface="Wingdings" pitchFamily="2" charset="2"/>
              </a:rPr>
              <a:t> shorter lifetime</a:t>
            </a:r>
          </a:p>
          <a:p>
            <a:pPr lvl="1"/>
            <a:r>
              <a:rPr lang="en-US" sz="2160" dirty="0">
                <a:latin typeface="Helvetica" pitchFamily="2" charset="0"/>
                <a:sym typeface="Wingdings" pitchFamily="2" charset="2"/>
              </a:rPr>
              <a:t>In general, difficult for receiver to know if it should stay awake or go back to sleep </a:t>
            </a:r>
            <a:endParaRPr lang="en-US" sz="2160" dirty="0"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0AF35-CFAA-7B80-B67E-53904EB2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E126-8329-D324-4272-80D9B0C8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360" dirty="0"/>
              <a:t>Low Power Probing (LPP) is </a:t>
            </a:r>
            <a:r>
              <a:rPr lang="en-US" sz="3360" i="1" dirty="0"/>
              <a:t>receiver</a:t>
            </a:r>
            <a:r>
              <a:rPr lang="en-US" sz="3360" dirty="0"/>
              <a:t> initiated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D1300-2CC1-161F-F918-4B8F2998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470" y="4332174"/>
            <a:ext cx="10715060" cy="1741070"/>
          </a:xfrm>
        </p:spPr>
        <p:txBody>
          <a:bodyPr>
            <a:normAutofit fontScale="92500" lnSpcReduction="20000"/>
          </a:bodyPr>
          <a:lstStyle/>
          <a:p>
            <a:r>
              <a:rPr lang="en-US" sz="2880" dirty="0"/>
              <a:t>Method</a:t>
            </a:r>
          </a:p>
          <a:p>
            <a:pPr lvl="1"/>
            <a:r>
              <a:rPr lang="en-US" dirty="0"/>
              <a:t>Receiver periodically transmits a probe, listens afterward</a:t>
            </a:r>
          </a:p>
          <a:p>
            <a:pPr lvl="1"/>
            <a:r>
              <a:rPr lang="en-US" dirty="0"/>
              <a:t>Transmitter listens for probe packet from intended recipient</a:t>
            </a:r>
          </a:p>
          <a:p>
            <a:pPr lvl="1"/>
            <a:r>
              <a:rPr lang="en-US" dirty="0"/>
              <a:t>Transmitter sends packet after receiving the correct probe packet</a:t>
            </a:r>
          </a:p>
          <a:p>
            <a:pPr lvl="1"/>
            <a:r>
              <a:rPr lang="en-US" dirty="0"/>
              <a:t>Works a lot like BLE advertisements!!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CF0E7-F616-39EA-F433-AA829A8B3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A0818-0C44-BB7D-F7D4-F54EEE45A7B2}"/>
              </a:ext>
            </a:extLst>
          </p:cNvPr>
          <p:cNvSpPr txBox="1"/>
          <p:nvPr/>
        </p:nvSpPr>
        <p:spPr>
          <a:xfrm>
            <a:off x="590651" y="6483201"/>
            <a:ext cx="98638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Koala: Ultra-Low Power Data Retrieval in Wireless Sensor Networks. Razvan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Musaloiu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-E.,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Chieh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-Jan Mike Liang, Andreas Terzis. IPSN 2008.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BB1AD-132C-2F62-DCDD-95D826944546}"/>
              </a:ext>
            </a:extLst>
          </p:cNvPr>
          <p:cNvSpPr/>
          <p:nvPr/>
        </p:nvSpPr>
        <p:spPr>
          <a:xfrm>
            <a:off x="3136455" y="1346590"/>
            <a:ext cx="377190" cy="10861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TX Probe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C2779-3293-4084-57D1-C8411DB6D41F}"/>
              </a:ext>
            </a:extLst>
          </p:cNvPr>
          <p:cNvSpPr txBox="1"/>
          <p:nvPr/>
        </p:nvSpPr>
        <p:spPr>
          <a:xfrm>
            <a:off x="724630" y="1812488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Receiver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D4C78-B722-7E72-6745-D7C396E9529C}"/>
              </a:ext>
            </a:extLst>
          </p:cNvPr>
          <p:cNvSpPr txBox="1"/>
          <p:nvPr/>
        </p:nvSpPr>
        <p:spPr>
          <a:xfrm>
            <a:off x="724630" y="3252006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Transmitter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5B280-66A3-2433-E295-9F5A0D25417D}"/>
              </a:ext>
            </a:extLst>
          </p:cNvPr>
          <p:cNvSpPr/>
          <p:nvPr/>
        </p:nvSpPr>
        <p:spPr>
          <a:xfrm>
            <a:off x="2309104" y="1632646"/>
            <a:ext cx="810868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4F0848-88A6-B972-21D6-84C5E86F223D}"/>
              </a:ext>
            </a:extLst>
          </p:cNvPr>
          <p:cNvSpPr/>
          <p:nvPr/>
        </p:nvSpPr>
        <p:spPr>
          <a:xfrm>
            <a:off x="3530127" y="1632646"/>
            <a:ext cx="154419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03BF-E30D-1E45-F53C-6D6ABBD83601}"/>
              </a:ext>
            </a:extLst>
          </p:cNvPr>
          <p:cNvSpPr/>
          <p:nvPr/>
        </p:nvSpPr>
        <p:spPr>
          <a:xfrm>
            <a:off x="5492144" y="1343596"/>
            <a:ext cx="1338875" cy="10861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8DF9D-850A-B2DF-A02B-0F043642AAF0}"/>
              </a:ext>
            </a:extLst>
          </p:cNvPr>
          <p:cNvSpPr/>
          <p:nvPr/>
        </p:nvSpPr>
        <p:spPr>
          <a:xfrm>
            <a:off x="2297696" y="2920126"/>
            <a:ext cx="1791116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60EE5E-B11F-2336-617D-EC252D8937A0}"/>
              </a:ext>
            </a:extLst>
          </p:cNvPr>
          <p:cNvSpPr/>
          <p:nvPr/>
        </p:nvSpPr>
        <p:spPr>
          <a:xfrm>
            <a:off x="5471828" y="2672792"/>
            <a:ext cx="1359191" cy="10474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TX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97C91-E56D-D81E-CD2A-CF6FACF41835}"/>
              </a:ext>
            </a:extLst>
          </p:cNvPr>
          <p:cNvSpPr/>
          <p:nvPr/>
        </p:nvSpPr>
        <p:spPr>
          <a:xfrm>
            <a:off x="7056310" y="1633276"/>
            <a:ext cx="1810640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0BA98-E5E6-9FE4-C321-3F8AF9624594}"/>
              </a:ext>
            </a:extLst>
          </p:cNvPr>
          <p:cNvSpPr/>
          <p:nvPr/>
        </p:nvSpPr>
        <p:spPr>
          <a:xfrm>
            <a:off x="7056311" y="2919496"/>
            <a:ext cx="4526090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00DAB-1C34-4777-120C-4EF87DE1F5C2}"/>
              </a:ext>
            </a:extLst>
          </p:cNvPr>
          <p:cNvSpPr/>
          <p:nvPr/>
        </p:nvSpPr>
        <p:spPr>
          <a:xfrm>
            <a:off x="9244141" y="1629653"/>
            <a:ext cx="2338260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AE758-5DB6-8EDC-D172-A0C74E5369D2}"/>
              </a:ext>
            </a:extLst>
          </p:cNvPr>
          <p:cNvSpPr/>
          <p:nvPr/>
        </p:nvSpPr>
        <p:spPr>
          <a:xfrm>
            <a:off x="4115016" y="2674297"/>
            <a:ext cx="1338182" cy="1045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057866-6F4E-A870-3A20-616DD4C18701}"/>
              </a:ext>
            </a:extLst>
          </p:cNvPr>
          <p:cNvSpPr/>
          <p:nvPr/>
        </p:nvSpPr>
        <p:spPr>
          <a:xfrm>
            <a:off x="6857929" y="1338120"/>
            <a:ext cx="166727" cy="10831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TX 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7CB981-B157-D25D-1D51-5E5330B03114}"/>
              </a:ext>
            </a:extLst>
          </p:cNvPr>
          <p:cNvSpPr/>
          <p:nvPr/>
        </p:nvSpPr>
        <p:spPr>
          <a:xfrm>
            <a:off x="878049" y="1177805"/>
            <a:ext cx="625450" cy="625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999F36-A291-539F-3844-AF91FB66539E}"/>
              </a:ext>
            </a:extLst>
          </p:cNvPr>
          <p:cNvSpPr/>
          <p:nvPr/>
        </p:nvSpPr>
        <p:spPr>
          <a:xfrm>
            <a:off x="878049" y="2639426"/>
            <a:ext cx="625450" cy="625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E4F55-98E2-C478-EB48-96A4E5B8DE18}"/>
              </a:ext>
            </a:extLst>
          </p:cNvPr>
          <p:cNvSpPr/>
          <p:nvPr/>
        </p:nvSpPr>
        <p:spPr>
          <a:xfrm>
            <a:off x="6863941" y="2672162"/>
            <a:ext cx="160715" cy="1047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RX 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C2FB9-8627-4843-0054-A5505A562409}"/>
              </a:ext>
            </a:extLst>
          </p:cNvPr>
          <p:cNvSpPr/>
          <p:nvPr/>
        </p:nvSpPr>
        <p:spPr>
          <a:xfrm>
            <a:off x="5094638" y="1346590"/>
            <a:ext cx="377190" cy="1083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TX Probe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2D74A2-8414-23D5-93E9-E90523B01852}"/>
              </a:ext>
            </a:extLst>
          </p:cNvPr>
          <p:cNvSpPr/>
          <p:nvPr/>
        </p:nvSpPr>
        <p:spPr>
          <a:xfrm>
            <a:off x="8866951" y="1345092"/>
            <a:ext cx="377190" cy="10861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TX Probe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2AF04-28AB-5722-8910-C3549693506D}"/>
              </a:ext>
            </a:extLst>
          </p:cNvPr>
          <p:cNvSpPr txBox="1"/>
          <p:nvPr/>
        </p:nvSpPr>
        <p:spPr>
          <a:xfrm>
            <a:off x="590651" y="6124506"/>
            <a:ext cx="9725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sz="1200" dirty="0"/>
              <a:t>RI-MAC: A Receiver-Initiated Asynchronous Duty Cycle MAC Protocol for Dynamic Traffic Loads in Wireless Sensor Networks. </a:t>
            </a:r>
            <a:r>
              <a:rPr lang="en-US" sz="1200" dirty="0" err="1"/>
              <a:t>Yanjun</a:t>
            </a:r>
            <a:r>
              <a:rPr lang="en-US" sz="1200" dirty="0"/>
              <a:t> Sun, Omer </a:t>
            </a:r>
            <a:r>
              <a:rPr lang="en-US" sz="1200" dirty="0" err="1"/>
              <a:t>Gurewitz</a:t>
            </a:r>
            <a:r>
              <a:rPr lang="en-US" sz="1200" dirty="0"/>
              <a:t>, David B. Johnson. </a:t>
            </a:r>
            <a:r>
              <a:rPr lang="en-US" sz="1200" dirty="0" err="1"/>
              <a:t>SenSys</a:t>
            </a:r>
            <a:r>
              <a:rPr lang="en-US" sz="1200" dirty="0"/>
              <a:t> 2008.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90C3A-3DA3-49A5-0C93-F07A64DB22F7}"/>
              </a:ext>
            </a:extLst>
          </p:cNvPr>
          <p:cNvSpPr/>
          <p:nvPr/>
        </p:nvSpPr>
        <p:spPr>
          <a:xfrm>
            <a:off x="3530126" y="1344451"/>
            <a:ext cx="119723" cy="10861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80" dirty="0"/>
              <a:t>RX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595AFB-4010-1E8B-0005-A9AC994545FA}"/>
              </a:ext>
            </a:extLst>
          </p:cNvPr>
          <p:cNvSpPr/>
          <p:nvPr/>
        </p:nvSpPr>
        <p:spPr>
          <a:xfrm>
            <a:off x="9259495" y="1345093"/>
            <a:ext cx="119723" cy="10861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80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11274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9" grpId="0" animBg="1"/>
      <p:bldP spid="31" grpId="0" animBg="1"/>
      <p:bldP spid="5" grpId="0" animBg="1"/>
      <p:bldP spid="5" grpId="1" animBg="1"/>
      <p:bldP spid="16" grpId="0" animBg="1"/>
      <p:bldP spid="16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E126-8329-D324-4272-80D9B0C8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80" dirty="0"/>
              <a:t>LPP introduces a new challenge for multiple nodes. What happens with multiple transmitters?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CF0E7-F616-39EA-F433-AA829A8B3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BB1AD-132C-2F62-DCDD-95D826944546}"/>
              </a:ext>
            </a:extLst>
          </p:cNvPr>
          <p:cNvSpPr/>
          <p:nvPr/>
        </p:nvSpPr>
        <p:spPr>
          <a:xfrm>
            <a:off x="3122835" y="2496296"/>
            <a:ext cx="377190" cy="10861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TX Probe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C2779-3293-4084-57D1-C8411DB6D41F}"/>
              </a:ext>
            </a:extLst>
          </p:cNvPr>
          <p:cNvSpPr txBox="1"/>
          <p:nvPr/>
        </p:nvSpPr>
        <p:spPr>
          <a:xfrm>
            <a:off x="711010" y="2962195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Receiver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D4C78-B722-7E72-6745-D7C396E9529C}"/>
              </a:ext>
            </a:extLst>
          </p:cNvPr>
          <p:cNvSpPr txBox="1"/>
          <p:nvPr/>
        </p:nvSpPr>
        <p:spPr>
          <a:xfrm>
            <a:off x="711010" y="4401713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Transmitter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5B280-66A3-2433-E295-9F5A0D25417D}"/>
              </a:ext>
            </a:extLst>
          </p:cNvPr>
          <p:cNvSpPr/>
          <p:nvPr/>
        </p:nvSpPr>
        <p:spPr>
          <a:xfrm>
            <a:off x="2295484" y="2782352"/>
            <a:ext cx="810868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4F0848-88A6-B972-21D6-84C5E86F223D}"/>
              </a:ext>
            </a:extLst>
          </p:cNvPr>
          <p:cNvSpPr/>
          <p:nvPr/>
        </p:nvSpPr>
        <p:spPr>
          <a:xfrm>
            <a:off x="3516507" y="2782352"/>
            <a:ext cx="154419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03BF-E30D-1E45-F53C-6D6ABBD83601}"/>
              </a:ext>
            </a:extLst>
          </p:cNvPr>
          <p:cNvSpPr/>
          <p:nvPr/>
        </p:nvSpPr>
        <p:spPr>
          <a:xfrm>
            <a:off x="5478524" y="2493303"/>
            <a:ext cx="1338875" cy="10861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6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8DF9D-850A-B2DF-A02B-0F043642AAF0}"/>
              </a:ext>
            </a:extLst>
          </p:cNvPr>
          <p:cNvSpPr/>
          <p:nvPr/>
        </p:nvSpPr>
        <p:spPr>
          <a:xfrm>
            <a:off x="2284076" y="4069832"/>
            <a:ext cx="218457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60EE5E-B11F-2336-617D-EC252D8937A0}"/>
              </a:ext>
            </a:extLst>
          </p:cNvPr>
          <p:cNvSpPr/>
          <p:nvPr/>
        </p:nvSpPr>
        <p:spPr>
          <a:xfrm>
            <a:off x="5465784" y="3822499"/>
            <a:ext cx="1351615" cy="10474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TX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97C91-E56D-D81E-CD2A-CF6FACF41835}"/>
              </a:ext>
            </a:extLst>
          </p:cNvPr>
          <p:cNvSpPr/>
          <p:nvPr/>
        </p:nvSpPr>
        <p:spPr>
          <a:xfrm>
            <a:off x="6817399" y="2782982"/>
            <a:ext cx="2035932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0BA98-E5E6-9FE4-C321-3F8AF9624594}"/>
              </a:ext>
            </a:extLst>
          </p:cNvPr>
          <p:cNvSpPr/>
          <p:nvPr/>
        </p:nvSpPr>
        <p:spPr>
          <a:xfrm>
            <a:off x="6846770" y="4069202"/>
            <a:ext cx="4722011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00DAB-1C34-4777-120C-4EF87DE1F5C2}"/>
              </a:ext>
            </a:extLst>
          </p:cNvPr>
          <p:cNvSpPr/>
          <p:nvPr/>
        </p:nvSpPr>
        <p:spPr>
          <a:xfrm>
            <a:off x="9230521" y="2779360"/>
            <a:ext cx="2338260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AE758-5DB6-8EDC-D172-A0C74E5369D2}"/>
              </a:ext>
            </a:extLst>
          </p:cNvPr>
          <p:cNvSpPr/>
          <p:nvPr/>
        </p:nvSpPr>
        <p:spPr>
          <a:xfrm>
            <a:off x="4498020" y="3824004"/>
            <a:ext cx="941558" cy="1045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C2FB9-8627-4843-0054-A5505A562409}"/>
              </a:ext>
            </a:extLst>
          </p:cNvPr>
          <p:cNvSpPr/>
          <p:nvPr/>
        </p:nvSpPr>
        <p:spPr>
          <a:xfrm>
            <a:off x="5081018" y="2496297"/>
            <a:ext cx="377190" cy="1083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TX Probe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2D74A2-8414-23D5-93E9-E90523B01852}"/>
              </a:ext>
            </a:extLst>
          </p:cNvPr>
          <p:cNvSpPr/>
          <p:nvPr/>
        </p:nvSpPr>
        <p:spPr>
          <a:xfrm>
            <a:off x="8853331" y="2494799"/>
            <a:ext cx="377190" cy="10861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TX Probe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9E563AF-30B1-370A-337E-6521F7F2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256" y="5144396"/>
            <a:ext cx="10715060" cy="1032572"/>
          </a:xfrm>
        </p:spPr>
        <p:txBody>
          <a:bodyPr>
            <a:normAutofit/>
          </a:bodyPr>
          <a:lstStyle/>
          <a:p>
            <a:r>
              <a:rPr lang="en-US" sz="1800" dirty="0"/>
              <a:t>If multiple transmitters receive a probe, they both transmit, leading to a collision and a lost packet</a:t>
            </a:r>
          </a:p>
          <a:p>
            <a:r>
              <a:rPr lang="en-US" sz="1800" dirty="0"/>
              <a:t>Receiver is unsure if there</a:t>
            </a:r>
            <a:r>
              <a:rPr lang="en-US" sz="1800" i="1" dirty="0"/>
              <a:t> </a:t>
            </a:r>
            <a:r>
              <a:rPr lang="en-US" sz="1800" dirty="0"/>
              <a:t>even was a packet at all, or just noise/interference on the channel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5EA3F-5CC6-E183-D394-45CCAC4C9774}"/>
              </a:ext>
            </a:extLst>
          </p:cNvPr>
          <p:cNvSpPr txBox="1"/>
          <p:nvPr/>
        </p:nvSpPr>
        <p:spPr>
          <a:xfrm>
            <a:off x="724629" y="1774765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Transmitter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B55575-A96A-384D-C9AD-9F53EC934E17}"/>
              </a:ext>
            </a:extLst>
          </p:cNvPr>
          <p:cNvSpPr/>
          <p:nvPr/>
        </p:nvSpPr>
        <p:spPr>
          <a:xfrm>
            <a:off x="2297695" y="1442885"/>
            <a:ext cx="1791116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60A81F-0D4F-9B0E-AAE5-4F66F417CE13}"/>
              </a:ext>
            </a:extLst>
          </p:cNvPr>
          <p:cNvSpPr/>
          <p:nvPr/>
        </p:nvSpPr>
        <p:spPr>
          <a:xfrm>
            <a:off x="5479403" y="1195552"/>
            <a:ext cx="1351615" cy="10474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TX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212670-EFC8-4CA9-C3A2-FFDFFAE076FD}"/>
              </a:ext>
            </a:extLst>
          </p:cNvPr>
          <p:cNvSpPr/>
          <p:nvPr/>
        </p:nvSpPr>
        <p:spPr>
          <a:xfrm>
            <a:off x="6870146" y="1442255"/>
            <a:ext cx="4712254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01E71-0ED9-A29A-6F6B-151D86806CBE}"/>
              </a:ext>
            </a:extLst>
          </p:cNvPr>
          <p:cNvSpPr/>
          <p:nvPr/>
        </p:nvSpPr>
        <p:spPr>
          <a:xfrm>
            <a:off x="4115015" y="1197056"/>
            <a:ext cx="1338182" cy="1045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37" name="Explosion 2 36">
            <a:extLst>
              <a:ext uri="{FF2B5EF4-FFF2-40B4-BE49-F238E27FC236}">
                <a16:creationId xmlns:a16="http://schemas.microsoft.com/office/drawing/2014/main" id="{D3287D7F-DA74-AE67-60C7-0FD26F8BE832}"/>
              </a:ext>
            </a:extLst>
          </p:cNvPr>
          <p:cNvSpPr/>
          <p:nvPr/>
        </p:nvSpPr>
        <p:spPr>
          <a:xfrm>
            <a:off x="5535956" y="2517449"/>
            <a:ext cx="1385496" cy="1047432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Collision!!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AA87C-B6B7-D2B8-EF52-495FD507697C}"/>
              </a:ext>
            </a:extLst>
          </p:cNvPr>
          <p:cNvSpPr txBox="1"/>
          <p:nvPr/>
        </p:nvSpPr>
        <p:spPr>
          <a:xfrm>
            <a:off x="590651" y="6483201"/>
            <a:ext cx="98638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Koala: Ultra-Low Power Data Retrieval in Wireless Sensor Networks. Razvan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Musaloiu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-E.,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Chieh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-Jan Mike Liang, Andreas Terzis. IPSN 2008.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EA62F-90AC-5C0A-65EB-0F2809412809}"/>
              </a:ext>
            </a:extLst>
          </p:cNvPr>
          <p:cNvSpPr txBox="1"/>
          <p:nvPr/>
        </p:nvSpPr>
        <p:spPr>
          <a:xfrm>
            <a:off x="590651" y="6124506"/>
            <a:ext cx="9725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sz="1200" dirty="0"/>
              <a:t>RI-MAC: A Receiver-Initiated Asynchronous Duty Cycle MAC Protocol for Dynamic Traffic Loads in Wireless Sensor Networks. </a:t>
            </a:r>
            <a:r>
              <a:rPr lang="en-US" sz="1200" dirty="0" err="1"/>
              <a:t>Yanjun</a:t>
            </a:r>
            <a:r>
              <a:rPr lang="en-US" sz="1200" dirty="0"/>
              <a:t> Sun, Omer </a:t>
            </a:r>
            <a:r>
              <a:rPr lang="en-US" sz="1200" dirty="0" err="1"/>
              <a:t>Gurewitz</a:t>
            </a:r>
            <a:r>
              <a:rPr lang="en-US" sz="1200" dirty="0"/>
              <a:t>, David B. Johnson. </a:t>
            </a:r>
            <a:r>
              <a:rPr lang="en-US" sz="1200" dirty="0" err="1"/>
              <a:t>SenSys</a:t>
            </a:r>
            <a:r>
              <a:rPr lang="en-US" sz="1200" dirty="0"/>
              <a:t> 2008.</a:t>
            </a:r>
          </a:p>
        </p:txBody>
      </p:sp>
    </p:spTree>
    <p:extLst>
      <p:ext uri="{BB962C8B-B14F-4D97-AF65-F5344CB8AC3E}">
        <p14:creationId xmlns:p14="http://schemas.microsoft.com/office/powerpoint/2010/main" val="286807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9" grpId="0" animBg="1"/>
      <p:bldP spid="31" grpId="0" animBg="1"/>
      <p:bldP spid="27" grpId="0" animBg="1"/>
      <p:bldP spid="28" grpId="0" animBg="1"/>
      <p:bldP spid="32" grpId="0" animBg="1"/>
      <p:bldP spid="3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E126-8329-D324-4272-80D9B0C8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80" dirty="0"/>
              <a:t>A-MAC resolves this with </a:t>
            </a:r>
            <a:r>
              <a:rPr lang="en-US" sz="2880" dirty="0" err="1"/>
              <a:t>backcast</a:t>
            </a:r>
            <a:r>
              <a:rPr lang="en-US" sz="2880" dirty="0"/>
              <a:t> constructive interference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CF0E7-F616-39EA-F433-AA829A8B3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BB1AD-132C-2F62-DCDD-95D826944546}"/>
              </a:ext>
            </a:extLst>
          </p:cNvPr>
          <p:cNvSpPr/>
          <p:nvPr/>
        </p:nvSpPr>
        <p:spPr>
          <a:xfrm>
            <a:off x="3122835" y="2315185"/>
            <a:ext cx="377190" cy="10861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TX Probe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C2779-3293-4084-57D1-C8411DB6D41F}"/>
              </a:ext>
            </a:extLst>
          </p:cNvPr>
          <p:cNvSpPr txBox="1"/>
          <p:nvPr/>
        </p:nvSpPr>
        <p:spPr>
          <a:xfrm>
            <a:off x="711010" y="2781083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Receiver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D4C78-B722-7E72-6745-D7C396E9529C}"/>
              </a:ext>
            </a:extLst>
          </p:cNvPr>
          <p:cNvSpPr txBox="1"/>
          <p:nvPr/>
        </p:nvSpPr>
        <p:spPr>
          <a:xfrm>
            <a:off x="711010" y="4220602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Transmitter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5B280-66A3-2433-E295-9F5A0D25417D}"/>
              </a:ext>
            </a:extLst>
          </p:cNvPr>
          <p:cNvSpPr/>
          <p:nvPr/>
        </p:nvSpPr>
        <p:spPr>
          <a:xfrm>
            <a:off x="2295484" y="2601241"/>
            <a:ext cx="810868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4F0848-88A6-B972-21D6-84C5E86F223D}"/>
              </a:ext>
            </a:extLst>
          </p:cNvPr>
          <p:cNvSpPr/>
          <p:nvPr/>
        </p:nvSpPr>
        <p:spPr>
          <a:xfrm>
            <a:off x="3516507" y="2601241"/>
            <a:ext cx="1544195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03BF-E30D-1E45-F53C-6D6ABBD83601}"/>
              </a:ext>
            </a:extLst>
          </p:cNvPr>
          <p:cNvSpPr/>
          <p:nvPr/>
        </p:nvSpPr>
        <p:spPr>
          <a:xfrm>
            <a:off x="5683499" y="2312192"/>
            <a:ext cx="1133899" cy="10861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6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8DF9D-850A-B2DF-A02B-0F043642AAF0}"/>
              </a:ext>
            </a:extLst>
          </p:cNvPr>
          <p:cNvSpPr/>
          <p:nvPr/>
        </p:nvSpPr>
        <p:spPr>
          <a:xfrm>
            <a:off x="2284075" y="3888721"/>
            <a:ext cx="2031600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60EE5E-B11F-2336-617D-EC252D8937A0}"/>
              </a:ext>
            </a:extLst>
          </p:cNvPr>
          <p:cNvSpPr/>
          <p:nvPr/>
        </p:nvSpPr>
        <p:spPr>
          <a:xfrm>
            <a:off x="5678497" y="3641388"/>
            <a:ext cx="1138902" cy="10474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TX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0BA98-E5E6-9FE4-C321-3F8AF9624594}"/>
              </a:ext>
            </a:extLst>
          </p:cNvPr>
          <p:cNvSpPr/>
          <p:nvPr/>
        </p:nvSpPr>
        <p:spPr>
          <a:xfrm>
            <a:off x="8819882" y="3888091"/>
            <a:ext cx="2748899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00DAB-1C34-4777-120C-4EF87DE1F5C2}"/>
              </a:ext>
            </a:extLst>
          </p:cNvPr>
          <p:cNvSpPr/>
          <p:nvPr/>
        </p:nvSpPr>
        <p:spPr>
          <a:xfrm>
            <a:off x="10638832" y="2598248"/>
            <a:ext cx="929950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AE758-5DB6-8EDC-D172-A0C74E5369D2}"/>
              </a:ext>
            </a:extLst>
          </p:cNvPr>
          <p:cNvSpPr/>
          <p:nvPr/>
        </p:nvSpPr>
        <p:spPr>
          <a:xfrm>
            <a:off x="4344951" y="3642893"/>
            <a:ext cx="1094627" cy="1045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7DD83B-FAE1-E44A-528B-FE55B4FDC3FB}"/>
              </a:ext>
            </a:extLst>
          </p:cNvPr>
          <p:cNvSpPr/>
          <p:nvPr/>
        </p:nvSpPr>
        <p:spPr>
          <a:xfrm>
            <a:off x="5465250" y="3641389"/>
            <a:ext cx="174118" cy="10468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TX 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C2FB9-8627-4843-0054-A5505A562409}"/>
              </a:ext>
            </a:extLst>
          </p:cNvPr>
          <p:cNvSpPr/>
          <p:nvPr/>
        </p:nvSpPr>
        <p:spPr>
          <a:xfrm>
            <a:off x="5081018" y="2315186"/>
            <a:ext cx="377190" cy="1083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TX Probe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31A8D3-6102-04EA-FA5C-850657EEDAE6}"/>
              </a:ext>
            </a:extLst>
          </p:cNvPr>
          <p:cNvSpPr/>
          <p:nvPr/>
        </p:nvSpPr>
        <p:spPr>
          <a:xfrm>
            <a:off x="5481583" y="2315187"/>
            <a:ext cx="166727" cy="1083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RX ACK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9E563AF-30B1-370A-337E-6521F7F2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255" y="4703427"/>
            <a:ext cx="10972799" cy="1681898"/>
          </a:xfrm>
        </p:spPr>
        <p:txBody>
          <a:bodyPr>
            <a:normAutofit fontScale="92500" lnSpcReduction="10000"/>
          </a:bodyPr>
          <a:lstStyle/>
          <a:p>
            <a:r>
              <a:rPr lang="en-US" sz="2160" dirty="0"/>
              <a:t>Method</a:t>
            </a:r>
          </a:p>
          <a:p>
            <a:pPr lvl="1"/>
            <a:r>
              <a:rPr lang="en-US" sz="1680" dirty="0">
                <a:latin typeface="Helvetica" pitchFamily="2" charset="0"/>
              </a:rPr>
              <a:t>Transmitters send an ACK in response to a probe packet</a:t>
            </a:r>
          </a:p>
          <a:p>
            <a:pPr lvl="1"/>
            <a:r>
              <a:rPr lang="en-US" sz="1680" dirty="0">
                <a:latin typeface="Helvetica" pitchFamily="2" charset="0"/>
              </a:rPr>
              <a:t>With multiple transmitters, the ACKs collide, but interfere </a:t>
            </a:r>
            <a:r>
              <a:rPr lang="en-US" sz="1680" i="1" dirty="0">
                <a:latin typeface="Helvetica" pitchFamily="2" charset="0"/>
              </a:rPr>
              <a:t>non-destructively</a:t>
            </a:r>
            <a:r>
              <a:rPr lang="en-US" sz="1680" dirty="0">
                <a:latin typeface="Helvetica" pitchFamily="2" charset="0"/>
              </a:rPr>
              <a:t>, so the receiver still receives an ACK</a:t>
            </a:r>
          </a:p>
          <a:p>
            <a:pPr lvl="1"/>
            <a:r>
              <a:rPr lang="en-US" sz="1680" dirty="0">
                <a:latin typeface="Helvetica" pitchFamily="2" charset="0"/>
              </a:rPr>
              <a:t>The receiver stays awake to receive a packet, but the packet collides</a:t>
            </a:r>
          </a:p>
          <a:p>
            <a:pPr lvl="1"/>
            <a:r>
              <a:rPr lang="en-US" sz="1680" dirty="0">
                <a:latin typeface="Helvetica" pitchFamily="2" charset="0"/>
              </a:rPr>
              <a:t>The receiver sends a new probe, informing transmitters there was a collision</a:t>
            </a:r>
          </a:p>
          <a:p>
            <a:pPr lvl="1"/>
            <a:r>
              <a:rPr lang="en-US" sz="1680" dirty="0">
                <a:latin typeface="Helvetica" pitchFamily="2" charset="0"/>
              </a:rPr>
              <a:t>Transmitters use CSMA/CA to send packets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5EA3F-5CC6-E183-D394-45CCAC4C9774}"/>
              </a:ext>
            </a:extLst>
          </p:cNvPr>
          <p:cNvSpPr txBox="1"/>
          <p:nvPr/>
        </p:nvSpPr>
        <p:spPr>
          <a:xfrm>
            <a:off x="724629" y="1593654"/>
            <a:ext cx="1584474" cy="387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20" dirty="0"/>
              <a:t>Transmitter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B55575-A96A-384D-C9AD-9F53EC934E17}"/>
              </a:ext>
            </a:extLst>
          </p:cNvPr>
          <p:cNvSpPr/>
          <p:nvPr/>
        </p:nvSpPr>
        <p:spPr>
          <a:xfrm>
            <a:off x="2297695" y="1261774"/>
            <a:ext cx="1791116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60A81F-0D4F-9B0E-AAE5-4F66F417CE13}"/>
              </a:ext>
            </a:extLst>
          </p:cNvPr>
          <p:cNvSpPr/>
          <p:nvPr/>
        </p:nvSpPr>
        <p:spPr>
          <a:xfrm>
            <a:off x="5692115" y="1014440"/>
            <a:ext cx="1138902" cy="10474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TX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212670-EFC8-4CA9-C3A2-FFDFFAE076FD}"/>
              </a:ext>
            </a:extLst>
          </p:cNvPr>
          <p:cNvSpPr/>
          <p:nvPr/>
        </p:nvSpPr>
        <p:spPr>
          <a:xfrm>
            <a:off x="10399652" y="1261144"/>
            <a:ext cx="1182748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01E71-0ED9-A29A-6F6B-151D86806CBE}"/>
              </a:ext>
            </a:extLst>
          </p:cNvPr>
          <p:cNvSpPr/>
          <p:nvPr/>
        </p:nvSpPr>
        <p:spPr>
          <a:xfrm>
            <a:off x="4115015" y="1015945"/>
            <a:ext cx="1338182" cy="1045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CCD108-4C06-3B75-4D69-FF4436043762}"/>
              </a:ext>
            </a:extLst>
          </p:cNvPr>
          <p:cNvSpPr/>
          <p:nvPr/>
        </p:nvSpPr>
        <p:spPr>
          <a:xfrm>
            <a:off x="5478869" y="1014441"/>
            <a:ext cx="174118" cy="10468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TX ACK</a:t>
            </a:r>
          </a:p>
        </p:txBody>
      </p:sp>
      <p:sp>
        <p:nvSpPr>
          <p:cNvPr id="37" name="Explosion 2 36">
            <a:extLst>
              <a:ext uri="{FF2B5EF4-FFF2-40B4-BE49-F238E27FC236}">
                <a16:creationId xmlns:a16="http://schemas.microsoft.com/office/drawing/2014/main" id="{D3287D7F-DA74-AE67-60C7-0FD26F8BE832}"/>
              </a:ext>
            </a:extLst>
          </p:cNvPr>
          <p:cNvSpPr/>
          <p:nvPr/>
        </p:nvSpPr>
        <p:spPr>
          <a:xfrm>
            <a:off x="5639368" y="2336338"/>
            <a:ext cx="1282085" cy="976217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Collision!!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95528-2C10-9260-65D3-B47448A9426F}"/>
              </a:ext>
            </a:extLst>
          </p:cNvPr>
          <p:cNvSpPr txBox="1"/>
          <p:nvPr/>
        </p:nvSpPr>
        <p:spPr>
          <a:xfrm>
            <a:off x="652780" y="6308079"/>
            <a:ext cx="9746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sz="1200" dirty="0"/>
              <a:t>Design and Evaluation of a Versatile and Efficient Receiver-Initiated Link Layer for Low-Power Wireless. Prabal Dutta, Stephen Dawson-Haggerty, Yin Chen, </a:t>
            </a:r>
            <a:r>
              <a:rPr lang="en-US" sz="1200" dirty="0" err="1"/>
              <a:t>Chieh</a:t>
            </a:r>
            <a:r>
              <a:rPr lang="en-US" sz="1200" dirty="0"/>
              <a:t>-Jan Mike Liang, and Andreas Terzis. </a:t>
            </a:r>
            <a:r>
              <a:rPr lang="en-US" sz="1200" dirty="0" err="1"/>
              <a:t>SenSys</a:t>
            </a:r>
            <a:r>
              <a:rPr lang="en-US" sz="1200" dirty="0"/>
              <a:t> 2010.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41F68D-5555-434C-9277-627E44106AE6}"/>
              </a:ext>
            </a:extLst>
          </p:cNvPr>
          <p:cNvSpPr/>
          <p:nvPr/>
        </p:nvSpPr>
        <p:spPr>
          <a:xfrm>
            <a:off x="6822771" y="2313688"/>
            <a:ext cx="377190" cy="10831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TX Probe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80F2FD-0475-8261-40EC-DE3A6E3C13D5}"/>
              </a:ext>
            </a:extLst>
          </p:cNvPr>
          <p:cNvSpPr/>
          <p:nvPr/>
        </p:nvSpPr>
        <p:spPr>
          <a:xfrm>
            <a:off x="7464762" y="1008699"/>
            <a:ext cx="174118" cy="10525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CCA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49D81C-7D4C-FCC7-9C89-09CF373D41DC}"/>
              </a:ext>
            </a:extLst>
          </p:cNvPr>
          <p:cNvSpPr/>
          <p:nvPr/>
        </p:nvSpPr>
        <p:spPr>
          <a:xfrm>
            <a:off x="7455703" y="3640758"/>
            <a:ext cx="1138902" cy="10474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TX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9F598F-C66D-54AF-9D2E-F389FECBEC82}"/>
              </a:ext>
            </a:extLst>
          </p:cNvPr>
          <p:cNvSpPr/>
          <p:nvPr/>
        </p:nvSpPr>
        <p:spPr>
          <a:xfrm>
            <a:off x="7242672" y="3642893"/>
            <a:ext cx="174118" cy="10525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CCA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B10BE9-637C-B889-F7D6-C3428C7BEBE9}"/>
              </a:ext>
            </a:extLst>
          </p:cNvPr>
          <p:cNvSpPr/>
          <p:nvPr/>
        </p:nvSpPr>
        <p:spPr>
          <a:xfrm>
            <a:off x="7221841" y="2310693"/>
            <a:ext cx="232788" cy="11013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Listen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785BCB-063C-E384-49B6-2464ADC0271A}"/>
              </a:ext>
            </a:extLst>
          </p:cNvPr>
          <p:cNvSpPr/>
          <p:nvPr/>
        </p:nvSpPr>
        <p:spPr>
          <a:xfrm>
            <a:off x="8631970" y="2306442"/>
            <a:ext cx="150548" cy="10904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TX ACK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C846D2-3FDC-83C4-07D4-C8F4C6D81C94}"/>
              </a:ext>
            </a:extLst>
          </p:cNvPr>
          <p:cNvSpPr/>
          <p:nvPr/>
        </p:nvSpPr>
        <p:spPr>
          <a:xfrm>
            <a:off x="8842581" y="1008698"/>
            <a:ext cx="174118" cy="10525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CCA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82A75C-F1E2-8455-314C-4B1EEA297314}"/>
              </a:ext>
            </a:extLst>
          </p:cNvPr>
          <p:cNvSpPr/>
          <p:nvPr/>
        </p:nvSpPr>
        <p:spPr>
          <a:xfrm>
            <a:off x="10206548" y="2306969"/>
            <a:ext cx="150548" cy="10904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TX ACK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40C917-1E6D-0ECC-43BE-A8223A3F21DE}"/>
              </a:ext>
            </a:extLst>
          </p:cNvPr>
          <p:cNvSpPr/>
          <p:nvPr/>
        </p:nvSpPr>
        <p:spPr>
          <a:xfrm>
            <a:off x="9047221" y="1028448"/>
            <a:ext cx="1138902" cy="10474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/>
              <a:t>TX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38CFDD-4491-47DA-BACB-87F7F09C9D5D}"/>
              </a:ext>
            </a:extLst>
          </p:cNvPr>
          <p:cNvSpPr/>
          <p:nvPr/>
        </p:nvSpPr>
        <p:spPr>
          <a:xfrm>
            <a:off x="8623880" y="3601133"/>
            <a:ext cx="166727" cy="1083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RX 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EA983A-960C-3C87-72F6-4773D03E14F9}"/>
              </a:ext>
            </a:extLst>
          </p:cNvPr>
          <p:cNvSpPr/>
          <p:nvPr/>
        </p:nvSpPr>
        <p:spPr>
          <a:xfrm>
            <a:off x="10216643" y="993387"/>
            <a:ext cx="166727" cy="1083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RX ACK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84FF58-6C1E-1D0C-6DF9-14FC86493965}"/>
              </a:ext>
            </a:extLst>
          </p:cNvPr>
          <p:cNvSpPr/>
          <p:nvPr/>
        </p:nvSpPr>
        <p:spPr>
          <a:xfrm>
            <a:off x="7664552" y="1271213"/>
            <a:ext cx="1147510" cy="8001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0" dirty="0"/>
              <a:t>Sleep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7E53E5-B261-AF5F-A204-1E923B64CB85}"/>
              </a:ext>
            </a:extLst>
          </p:cNvPr>
          <p:cNvSpPr/>
          <p:nvPr/>
        </p:nvSpPr>
        <p:spPr>
          <a:xfrm>
            <a:off x="6856688" y="1015740"/>
            <a:ext cx="343272" cy="1045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96281F-0A9B-C0CD-2215-469958AF1FE9}"/>
              </a:ext>
            </a:extLst>
          </p:cNvPr>
          <p:cNvSpPr/>
          <p:nvPr/>
        </p:nvSpPr>
        <p:spPr>
          <a:xfrm>
            <a:off x="6842670" y="3634082"/>
            <a:ext cx="343272" cy="1045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RX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5AAA67-433B-868D-2194-15AF984FB875}"/>
              </a:ext>
            </a:extLst>
          </p:cNvPr>
          <p:cNvSpPr/>
          <p:nvPr/>
        </p:nvSpPr>
        <p:spPr>
          <a:xfrm>
            <a:off x="8797225" y="2303842"/>
            <a:ext cx="232788" cy="11013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Listen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35904-7A97-8D8E-03CB-43F117BD7091}"/>
              </a:ext>
            </a:extLst>
          </p:cNvPr>
          <p:cNvSpPr/>
          <p:nvPr/>
        </p:nvSpPr>
        <p:spPr>
          <a:xfrm>
            <a:off x="9049722" y="2306442"/>
            <a:ext cx="1133899" cy="10861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96648B-400F-029F-8D26-6E8357F67E23}"/>
              </a:ext>
            </a:extLst>
          </p:cNvPr>
          <p:cNvSpPr/>
          <p:nvPr/>
        </p:nvSpPr>
        <p:spPr>
          <a:xfrm>
            <a:off x="7464762" y="2310693"/>
            <a:ext cx="1133899" cy="10861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2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F12273-97CA-E95E-BEFC-728DDB2685FC}"/>
              </a:ext>
            </a:extLst>
          </p:cNvPr>
          <p:cNvSpPr/>
          <p:nvPr/>
        </p:nvSpPr>
        <p:spPr>
          <a:xfrm>
            <a:off x="10381570" y="2303842"/>
            <a:ext cx="232788" cy="11013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20" dirty="0"/>
              <a:t>Listen</a:t>
            </a:r>
          </a:p>
        </p:txBody>
      </p:sp>
    </p:spTree>
    <p:extLst>
      <p:ext uri="{BB962C8B-B14F-4D97-AF65-F5344CB8AC3E}">
        <p14:creationId xmlns:p14="http://schemas.microsoft.com/office/powerpoint/2010/main" val="31614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18" grpId="0" animBg="1"/>
      <p:bldP spid="19" grpId="0" animBg="1"/>
      <p:bldP spid="24" grpId="0" animBg="1"/>
      <p:bldP spid="29" grpId="0" animBg="1"/>
      <p:bldP spid="30" grpId="0" animBg="1"/>
      <p:bldP spid="27" grpId="0" animBg="1"/>
      <p:bldP spid="28" grpId="0" animBg="1"/>
      <p:bldP spid="32" grpId="0" animBg="1"/>
      <p:bldP spid="35" grpId="0" animBg="1"/>
      <p:bldP spid="37" grpId="0" animBg="1"/>
      <p:bldP spid="20" grpId="0" animBg="1"/>
      <p:bldP spid="22" grpId="0" animBg="1"/>
      <p:bldP spid="23" grpId="0" animBg="1"/>
      <p:bldP spid="25" grpId="0" animBg="1"/>
      <p:bldP spid="36" grpId="0" animBg="1"/>
      <p:bldP spid="38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3" grpId="0" animBg="1"/>
      <p:bldP spid="6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Routing</a:t>
            </a:r>
          </a:p>
          <a:p>
            <a:endParaRPr lang="en-US" dirty="0"/>
          </a:p>
          <a:p>
            <a:r>
              <a:rPr lang="en-US" b="1" dirty="0"/>
              <a:t>Mesh Routing</a:t>
            </a:r>
          </a:p>
          <a:p>
            <a:endParaRPr lang="en-US" dirty="0"/>
          </a:p>
          <a:p>
            <a:r>
              <a:rPr lang="en-US" dirty="0"/>
              <a:t>Better Flooding</a:t>
            </a:r>
          </a:p>
          <a:p>
            <a:endParaRPr lang="en-US" dirty="0"/>
          </a:p>
          <a:p>
            <a:r>
              <a:rPr lang="en-US" dirty="0"/>
              <a:t>Low-power Access Control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244726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0AE1-F31C-5CFE-7A39-B698D67F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80" dirty="0"/>
              <a:t>Summary: asynchronous low power MAC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B1B0D-89A5-F180-A557-3FEDD7B85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Transmitter initiated protocols</a:t>
            </a:r>
          </a:p>
          <a:p>
            <a:pPr lvl="1"/>
            <a:r>
              <a:rPr lang="en-US" dirty="0"/>
              <a:t>Receivers periodically sample the channel</a:t>
            </a:r>
          </a:p>
          <a:p>
            <a:pPr lvl="1"/>
            <a:r>
              <a:rPr lang="en-US" dirty="0"/>
              <a:t>Transmitters transmit sufficiently to ensure recipients heard</a:t>
            </a:r>
          </a:p>
          <a:p>
            <a:pPr lvl="1"/>
            <a:r>
              <a:rPr lang="en-US" dirty="0"/>
              <a:t>Examples: LPL, X-MAC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Simple, intuitive</a:t>
            </a:r>
          </a:p>
          <a:p>
            <a:pPr lvl="2"/>
            <a:r>
              <a:rPr lang="en-US" dirty="0"/>
              <a:t>Can balance TX and RX energy with sample interval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Receivers prone to false wake-ups</a:t>
            </a:r>
          </a:p>
          <a:p>
            <a:pPr lvl="2"/>
            <a:r>
              <a:rPr lang="en-US" dirty="0"/>
              <a:t>High idle listening energy costs </a:t>
            </a:r>
          </a:p>
          <a:p>
            <a:pPr lvl="1"/>
            <a:endParaRPr lang="en-US" dirty="0"/>
          </a:p>
          <a:p>
            <a:r>
              <a:rPr lang="en-US" dirty="0"/>
              <a:t>Receiver initiated protocols</a:t>
            </a:r>
          </a:p>
          <a:p>
            <a:pPr lvl="1"/>
            <a:r>
              <a:rPr lang="en-US" dirty="0"/>
              <a:t>Receivers periodically transmit probes</a:t>
            </a:r>
          </a:p>
          <a:p>
            <a:pPr lvl="1"/>
            <a:r>
              <a:rPr lang="en-US" dirty="0"/>
              <a:t>Transmitters listen for a probe before sending a packet</a:t>
            </a:r>
          </a:p>
          <a:p>
            <a:pPr lvl="1"/>
            <a:r>
              <a:rPr lang="en-US" dirty="0"/>
              <a:t>Examples: RI-MAC, Koala, A-MAC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Fixed, small listening energy cost for receivers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Multiple transmitters leads to 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64F50-2870-DFD5-5370-39FF38F1B5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63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Routing</a:t>
            </a:r>
          </a:p>
          <a:p>
            <a:endParaRPr lang="en-US" dirty="0"/>
          </a:p>
          <a:p>
            <a:r>
              <a:rPr lang="en-US" dirty="0"/>
              <a:t>Mesh Routing</a:t>
            </a:r>
          </a:p>
          <a:p>
            <a:endParaRPr lang="en-US" dirty="0"/>
          </a:p>
          <a:p>
            <a:r>
              <a:rPr lang="en-US" dirty="0"/>
              <a:t>Better Flooding</a:t>
            </a:r>
          </a:p>
          <a:p>
            <a:endParaRPr lang="en-US" dirty="0"/>
          </a:p>
          <a:p>
            <a:r>
              <a:rPr lang="en-US" dirty="0"/>
              <a:t>Low-power Access Control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2442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21F1-1FA4-42CE-B8FF-5054629D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CA4D-97C0-4CD4-A7A7-427E3E9F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topology makes routing question more complicated</a:t>
            </a:r>
          </a:p>
          <a:p>
            <a:pPr lvl="1"/>
            <a:r>
              <a:rPr lang="en-US" dirty="0"/>
              <a:t>Multiple hops in a route</a:t>
            </a:r>
          </a:p>
          <a:p>
            <a:pPr lvl="1"/>
            <a:r>
              <a:rPr lang="en-US" dirty="0"/>
              <a:t>Multiple routes between source and destination</a:t>
            </a:r>
          </a:p>
          <a:p>
            <a:pPr lvl="1"/>
            <a:r>
              <a:rPr lang="en-US" dirty="0"/>
              <a:t>Becomes a graph theory question based on cost metric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602F8-F8BC-4C11-B425-C405F2D8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38F55C-C40C-4EA3-B52B-BD99E7360C9C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245A9-1511-47F6-96DA-DFB6A3B4C379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36871F-6960-43D0-A909-2E419C4AAFAE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E07304-5D83-484F-8313-68D906262465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F0FA63-C6A3-4678-AA40-22F89A325674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4A4974-2259-4707-AC54-B4D745FD6B78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4D0CE3-A197-48DE-990F-58CA06F4A6C9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38B117-9A51-4CF8-80D1-41815DDB8EE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106658-B3D5-4CA7-A327-76A21D8D5EC8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392980-1469-4754-8063-582D7F6F70D9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922BF3-848D-4F26-8C3C-61E985F2AB5B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F7A05D-EDE8-4247-8995-FEF47D6A9C2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CD3741-C09A-48E5-AB1E-30C121AC3415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D57C61-5140-40A0-AF03-4C8EC4E22E05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3F97D8-BAD9-49D3-B327-86C2680898B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1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equivalent of broadcast</a:t>
            </a:r>
          </a:p>
          <a:p>
            <a:pPr lvl="1"/>
            <a:r>
              <a:rPr lang="en-US" dirty="0"/>
              <a:t>Each node sends to each other node</a:t>
            </a:r>
          </a:p>
          <a:p>
            <a:pPr lvl="1"/>
            <a:r>
              <a:rPr lang="en-US" dirty="0"/>
              <a:t>Eventually packets will reach the desired destination</a:t>
            </a:r>
          </a:p>
          <a:p>
            <a:pPr lvl="1"/>
            <a:r>
              <a:rPr lang="en-US" dirty="0"/>
              <a:t>Not really routing at all…</a:t>
            </a:r>
          </a:p>
          <a:p>
            <a:pPr lvl="1"/>
            <a:endParaRPr lang="en-US" dirty="0"/>
          </a:p>
          <a:p>
            <a:r>
              <a:rPr lang="en-US" b="1" dirty="0"/>
              <a:t>Question: how do we make it stop?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1542</TotalTime>
  <Words>3903</Words>
  <Application>Microsoft Office PowerPoint</Application>
  <PresentationFormat>Widescreen</PresentationFormat>
  <Paragraphs>899</Paragraphs>
  <Slides>71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Helvetica</vt:lpstr>
      <vt:lpstr>Tahoma</vt:lpstr>
      <vt:lpstr>Trebuchet MS</vt:lpstr>
      <vt:lpstr>Class Slides</vt:lpstr>
      <vt:lpstr>Lecture 09 IoT Network Routing</vt:lpstr>
      <vt:lpstr>Today’s Goals</vt:lpstr>
      <vt:lpstr>Outline</vt:lpstr>
      <vt:lpstr>Routing goals</vt:lpstr>
      <vt:lpstr>Simple routing solutions</vt:lpstr>
      <vt:lpstr>Many-to-one routing (Collection Tree Protocol, CTP)</vt:lpstr>
      <vt:lpstr>Outline</vt:lpstr>
      <vt:lpstr>Mesh Routing</vt:lpstr>
      <vt:lpstr>Flooding</vt:lpstr>
      <vt:lpstr>Flooding</vt:lpstr>
      <vt:lpstr>Reactive routing</vt:lpstr>
      <vt:lpstr>Ad-hoc On-demand Distance Vector Routing (AODV)</vt:lpstr>
      <vt:lpstr>AODV Route Requests (RREQs)</vt:lpstr>
      <vt:lpstr>Example AODV RREQ (A to F)</vt:lpstr>
      <vt:lpstr>Example AODV RREQ (A to F)</vt:lpstr>
      <vt:lpstr>Example AODV RREQ (A to F)</vt:lpstr>
      <vt:lpstr>Example AODV RREQ (A to F)</vt:lpstr>
      <vt:lpstr>Example AODV RREQ (A to F)</vt:lpstr>
      <vt:lpstr>AODV Route Response (RREP)</vt:lpstr>
      <vt:lpstr>Example AODV RREP (F to A)</vt:lpstr>
      <vt:lpstr>Break + Practice</vt:lpstr>
      <vt:lpstr>Break + Practice</vt:lpstr>
      <vt:lpstr>RREP optimization</vt:lpstr>
      <vt:lpstr>When to update your route</vt:lpstr>
      <vt:lpstr>Route maintenance in AODV</vt:lpstr>
      <vt:lpstr>Similar alternative: Dynamic Source Routing (DSR)</vt:lpstr>
      <vt:lpstr>Tradeoffs for reactive routing</vt:lpstr>
      <vt:lpstr>Proactive routing</vt:lpstr>
      <vt:lpstr>Distance-Vector </vt:lpstr>
      <vt:lpstr>Thread routing</vt:lpstr>
      <vt:lpstr>Break + Discussion</vt:lpstr>
      <vt:lpstr>Reliability as a cost metric</vt:lpstr>
      <vt:lpstr>Alternative cost metrics</vt:lpstr>
      <vt:lpstr>Outline</vt:lpstr>
      <vt:lpstr>Flooding is a recreation of broadcasts</vt:lpstr>
      <vt:lpstr>Glossy: what if we expand broadcast range by having multiple nodes participate?</vt:lpstr>
      <vt:lpstr>Synchronous transmissions</vt:lpstr>
      <vt:lpstr>Sidebar: broadcast transmission acknowledgements</vt:lpstr>
      <vt:lpstr>How do we avoid interference?</vt:lpstr>
      <vt:lpstr>Glossy key techniques</vt:lpstr>
      <vt:lpstr>Fast packet propagation in Glossy</vt:lpstr>
      <vt:lpstr>Fast packet propagation in Glossy</vt:lpstr>
      <vt:lpstr>Fast packet propagation in Glossy</vt:lpstr>
      <vt:lpstr>Fast packet propagation in Glossy</vt:lpstr>
      <vt:lpstr>Glossy details</vt:lpstr>
      <vt:lpstr>Glossy details</vt:lpstr>
      <vt:lpstr>Glossy details</vt:lpstr>
      <vt:lpstr>Glossy details</vt:lpstr>
      <vt:lpstr>Glossy details</vt:lpstr>
      <vt:lpstr>Glossy details</vt:lpstr>
      <vt:lpstr>Glossy implementation</vt:lpstr>
      <vt:lpstr>Application of Glossy: avoid routing altogether</vt:lpstr>
      <vt:lpstr>Outline</vt:lpstr>
      <vt:lpstr>Always-on Radios Simplify Protocols</vt:lpstr>
      <vt:lpstr>PowerPoint Presentation</vt:lpstr>
      <vt:lpstr>PowerPoint Presentation</vt:lpstr>
      <vt:lpstr>Early days of low power sensor nodes</vt:lpstr>
      <vt:lpstr>Low power goal: multi-year operation using batteries</vt:lpstr>
      <vt:lpstr>Low power MAC principles</vt:lpstr>
      <vt:lpstr>Low Power Listening (LPL) - B-MAC (2004)</vt:lpstr>
      <vt:lpstr>LPL performance</vt:lpstr>
      <vt:lpstr>LPL Drawback</vt:lpstr>
      <vt:lpstr>X-MAC: Shorter preambles and destination information</vt:lpstr>
      <vt:lpstr>X-MAC: Overhearing node drops out early</vt:lpstr>
      <vt:lpstr>X-MAC: lower power draw than LPL with multiple nearby transmitters</vt:lpstr>
      <vt:lpstr>LPL (B-MAC) and X-MAC are transmitter-initiated MAC protocols</vt:lpstr>
      <vt:lpstr>Low Power Probing (LPP) is receiver initiated</vt:lpstr>
      <vt:lpstr>LPP introduces a new challenge for multiple nodes. What happens with multiple transmitters?</vt:lpstr>
      <vt:lpstr>A-MAC resolves this with backcast constructive interference </vt:lpstr>
      <vt:lpstr>Summary: asynchronous low power MAC protocols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Routing</dc:title>
  <dc:creator>Branden Ghena</dc:creator>
  <cp:lastModifiedBy>Branden Ghena</cp:lastModifiedBy>
  <cp:revision>66</cp:revision>
  <dcterms:created xsi:type="dcterms:W3CDTF">2021-02-10T02:05:22Z</dcterms:created>
  <dcterms:modified xsi:type="dcterms:W3CDTF">2024-04-26T16:19:39Z</dcterms:modified>
</cp:coreProperties>
</file>