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264" r:id="rId3"/>
    <p:sldId id="485" r:id="rId4"/>
    <p:sldId id="538" r:id="rId5"/>
    <p:sldId id="462" r:id="rId6"/>
    <p:sldId id="480" r:id="rId7"/>
    <p:sldId id="481" r:id="rId8"/>
    <p:sldId id="425" r:id="rId9"/>
    <p:sldId id="517" r:id="rId10"/>
    <p:sldId id="534" r:id="rId11"/>
    <p:sldId id="507" r:id="rId12"/>
    <p:sldId id="488" r:id="rId13"/>
    <p:sldId id="489" r:id="rId14"/>
    <p:sldId id="490" r:id="rId15"/>
    <p:sldId id="491" r:id="rId16"/>
    <p:sldId id="499" r:id="rId17"/>
    <p:sldId id="502" r:id="rId18"/>
    <p:sldId id="504" r:id="rId19"/>
    <p:sldId id="500" r:id="rId20"/>
    <p:sldId id="503" r:id="rId21"/>
    <p:sldId id="492" r:id="rId22"/>
    <p:sldId id="498" r:id="rId23"/>
    <p:sldId id="493" r:id="rId24"/>
    <p:sldId id="505" r:id="rId25"/>
    <p:sldId id="510" r:id="rId26"/>
    <p:sldId id="506" r:id="rId27"/>
    <p:sldId id="535" r:id="rId28"/>
    <p:sldId id="511" r:id="rId29"/>
    <p:sldId id="512" r:id="rId30"/>
    <p:sldId id="514" r:id="rId31"/>
    <p:sldId id="516" r:id="rId32"/>
    <p:sldId id="515" r:id="rId33"/>
    <p:sldId id="519" r:id="rId34"/>
    <p:sldId id="518" r:id="rId35"/>
    <p:sldId id="520" r:id="rId36"/>
    <p:sldId id="532" r:id="rId37"/>
    <p:sldId id="527" r:id="rId38"/>
    <p:sldId id="533" r:id="rId39"/>
    <p:sldId id="531" r:id="rId40"/>
    <p:sldId id="528" r:id="rId41"/>
    <p:sldId id="523" r:id="rId42"/>
    <p:sldId id="529" r:id="rId43"/>
    <p:sldId id="530" r:id="rId44"/>
    <p:sldId id="521" r:id="rId45"/>
    <p:sldId id="525" r:id="rId46"/>
    <p:sldId id="524" r:id="rId47"/>
    <p:sldId id="526" r:id="rId48"/>
    <p:sldId id="53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OSI Layers" id="{AE97A6E8-2A4B-4916-96BB-041869849E29}">
          <p14:sldIdLst>
            <p14:sldId id="485"/>
            <p14:sldId id="538"/>
            <p14:sldId id="462"/>
            <p14:sldId id="480"/>
            <p14:sldId id="481"/>
            <p14:sldId id="425"/>
            <p14:sldId id="517"/>
          </p14:sldIdLst>
        </p14:section>
        <p14:section name="Physical Layer" id="{B55B8E8C-5EAB-4A1E-A4E9-AE5E896E46FA}">
          <p14:sldIdLst>
            <p14:sldId id="534"/>
            <p14:sldId id="507"/>
            <p14:sldId id="488"/>
            <p14:sldId id="489"/>
            <p14:sldId id="490"/>
            <p14:sldId id="491"/>
            <p14:sldId id="499"/>
            <p14:sldId id="502"/>
            <p14:sldId id="504"/>
            <p14:sldId id="500"/>
            <p14:sldId id="503"/>
            <p14:sldId id="492"/>
            <p14:sldId id="498"/>
            <p14:sldId id="493"/>
            <p14:sldId id="505"/>
            <p14:sldId id="510"/>
            <p14:sldId id="506"/>
          </p14:sldIdLst>
        </p14:section>
        <p14:section name="Data Link Layer" id="{06976243-948A-4E54-B88A-BB1F5F3D2C4D}">
          <p14:sldIdLst>
            <p14:sldId id="535"/>
            <p14:sldId id="511"/>
            <p14:sldId id="512"/>
            <p14:sldId id="514"/>
            <p14:sldId id="516"/>
            <p14:sldId id="515"/>
            <p14:sldId id="519"/>
            <p14:sldId id="518"/>
            <p14:sldId id="520"/>
            <p14:sldId id="532"/>
            <p14:sldId id="527"/>
            <p14:sldId id="533"/>
            <p14:sldId id="531"/>
            <p14:sldId id="528"/>
            <p14:sldId id="523"/>
            <p14:sldId id="529"/>
            <p14:sldId id="530"/>
            <p14:sldId id="521"/>
            <p14:sldId id="525"/>
            <p14:sldId id="524"/>
            <p14:sldId id="526"/>
          </p14:sldIdLst>
        </p14:section>
        <p14:section name="Wrapup" id="{29A7F866-9DA9-446B-8359-CE426CB89C7A}">
          <p14:sldIdLst>
            <p14:sldId id="5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ITU_model_for_indoor_attenu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dy_Lamarr#Inven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Physical and Link 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65AD-504F-45B9-A4CF-42EE10031DFD}"/>
              </a:ext>
            </a:extLst>
          </p:cNvPr>
          <p:cNvSpPr txBox="1"/>
          <p:nvPr/>
        </p:nvSpPr>
        <p:spPr>
          <a:xfrm>
            <a:off x="607595" y="5791861"/>
            <a:ext cx="1047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 Peter </a:t>
            </a:r>
            <a:r>
              <a:rPr lang="en-US" dirty="0" err="1"/>
              <a:t>Steenkiste</a:t>
            </a:r>
            <a:r>
              <a:rPr lang="en-US" dirty="0"/>
              <a:t> (CMU), Christian </a:t>
            </a:r>
            <a:r>
              <a:rPr lang="en-US" dirty="0" err="1"/>
              <a:t>Poellabauer</a:t>
            </a:r>
            <a:r>
              <a:rPr lang="en-US" dirty="0"/>
              <a:t> (Notre Dame)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Data Link Layer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5159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bits are transmitted</a:t>
            </a:r>
          </a:p>
          <a:p>
            <a:pPr lvl="1"/>
            <a:r>
              <a:rPr lang="en-US" dirty="0"/>
              <a:t>Wireless makes this entirely different from wired cases</a:t>
            </a:r>
          </a:p>
          <a:p>
            <a:pPr lvl="1"/>
            <a:endParaRPr lang="en-US" dirty="0"/>
          </a:p>
          <a:p>
            <a:r>
              <a:rPr lang="en-US" dirty="0"/>
              <a:t>Important considerations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Modulation</a:t>
            </a:r>
          </a:p>
          <a:p>
            <a:pPr lvl="1"/>
            <a:r>
              <a:rPr lang="en-US" dirty="0"/>
              <a:t>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/>
          <a:lstStyle/>
          <a:p>
            <a:r>
              <a:rPr lang="en-US" dirty="0"/>
              <a:t>Energy that radiates spherically from an antenna</a:t>
            </a:r>
          </a:p>
          <a:p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is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Error rates depend on distance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is measured in decibels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87DC0-75A8-4300-B1DC-4FE76BBC5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is measured in Watts or </a:t>
                </a:r>
                <a:r>
                  <a:rPr lang="en-US" dirty="0" err="1"/>
                  <a:t>dBw</a:t>
                </a:r>
                <a:r>
                  <a:rPr lang="en-US" dirty="0"/>
                  <a:t> or dBm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smtClean="0">
                                <a:latin typeface="Cambria Math" panose="02040503050406030204" pitchFamily="18" charset="0"/>
                              </a:rPr>
                              <m:t>Bw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=10∗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𝑊𝑎𝑡𝑡𝑠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smtClean="0">
                                <a:latin typeface="Cambria Math" panose="02040503050406030204" pitchFamily="18" charset="0"/>
                              </a:rPr>
                              <m:t>Bm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=10∗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𝑚𝑖𝑙𝑙𝑖𝑤𝑎𝑡𝑡𝑠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dBm is most relevant to the IoT domain</a:t>
                </a:r>
              </a:p>
              <a:p>
                <a:pPr lvl="1"/>
                <a:r>
                  <a:rPr lang="en-US" dirty="0"/>
                  <a:t>0 dBm equals 1 </a:t>
                </a:r>
                <a:r>
                  <a:rPr lang="en-US" dirty="0" err="1"/>
                  <a:t>mW</a:t>
                </a:r>
                <a:r>
                  <a:rPr lang="en-US" dirty="0"/>
                  <a:t> transmit power</a:t>
                </a:r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:r>
                  <a:rPr lang="en-US" dirty="0"/>
                  <a:t>Max BLE transmit power for nRF52840:       8 dBm (6.31 </a:t>
                </a:r>
                <a:r>
                  <a:rPr lang="en-US" dirty="0" err="1"/>
                  <a:t>mW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Min BLE receive sensitivity for nRF52840: -95 dBm (316.2 </a:t>
                </a:r>
                <a:r>
                  <a:rPr lang="en-US" dirty="0" err="1"/>
                  <a:t>fW</a:t>
                </a:r>
                <a:r>
                  <a:rPr lang="en-US" dirty="0"/>
                  <a:t>)</a:t>
                </a:r>
              </a:p>
              <a:p>
                <a:endParaRPr lang="en-US" b="0" dirty="0"/>
              </a:p>
              <a:p>
                <a:r>
                  <a:rPr lang="en-US" b="0" dirty="0"/>
                  <a:t>Rule of thumb: +3 dB is double the power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87DC0-75A8-4300-B1DC-4FE76BBC5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88D-FDA2-44DC-AA28-FEA5302D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degrades RF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649-5C41-417A-9DF2-AD0E6132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Attenuation in free space</a:t>
            </a:r>
          </a:p>
          <a:p>
            <a:pPr lvl="1"/>
            <a:r>
              <a:rPr lang="en-US" dirty="0"/>
              <a:t>Signals get weaker as they travel over long distances</a:t>
            </a:r>
          </a:p>
          <a:p>
            <a:pPr lvl="1"/>
            <a:r>
              <a:rPr lang="en-US" dirty="0"/>
              <a:t>Signal spreads out -&gt; free space path loss</a:t>
            </a:r>
          </a:p>
          <a:p>
            <a:pPr lvl="1"/>
            <a:endParaRPr lang="en-US" dirty="0"/>
          </a:p>
          <a:p>
            <a:r>
              <a:rPr lang="en-US" dirty="0"/>
              <a:t>Obstacles can weaken signal through absorption or reflection</a:t>
            </a:r>
          </a:p>
          <a:p>
            <a:endParaRPr lang="en-US" dirty="0"/>
          </a:p>
          <a:p>
            <a:r>
              <a:rPr lang="en-US" dirty="0"/>
              <a:t>Important: distance is NOT the only signal strength loss</a:t>
            </a:r>
          </a:p>
          <a:p>
            <a:pPr lvl="1"/>
            <a:r>
              <a:rPr lang="en-US" dirty="0"/>
              <a:t>Free space path loss calculation will not give you accurate range for a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F173-2F70-4A0E-B913-068B19E2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64BA-B49E-45F4-B5AC-0719C89B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 model for Indoor Attenuation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5440-F29F-40AA-8146-E32611FD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Models like this are </a:t>
            </a:r>
            <a:r>
              <a:rPr lang="en-US" i="1" dirty="0"/>
              <a:t>more</a:t>
            </a:r>
            <a:r>
              <a:rPr lang="en-US" dirty="0"/>
              <a:t> trustworthy than FSPL</a:t>
            </a:r>
          </a:p>
          <a:p>
            <a:pPr lvl="1"/>
            <a:r>
              <a:rPr lang="en-US" dirty="0">
                <a:hlinkClick r:id="rId2"/>
              </a:rPr>
              <a:t>https://en.wikipedia.org/wiki/ITU_model_for_indoor_attenuation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598FA-4109-4C27-8E5B-CF834CE2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E6D8C-3F92-4DEC-B79A-54CFECA2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43000"/>
            <a:ext cx="6872790" cy="3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OSI layer model of communication</a:t>
            </a:r>
          </a:p>
          <a:p>
            <a:endParaRPr lang="en-US" dirty="0"/>
          </a:p>
          <a:p>
            <a:r>
              <a:rPr lang="en-US" dirty="0"/>
              <a:t>Overview of concerns for the Physical and Data link layers</a:t>
            </a:r>
          </a:p>
          <a:p>
            <a:pPr lvl="1"/>
            <a:r>
              <a:rPr lang="en-US" dirty="0"/>
              <a:t>Speak the “lingo” of wireless communication</a:t>
            </a:r>
          </a:p>
          <a:p>
            <a:pPr lvl="1"/>
            <a:r>
              <a:rPr lang="en-US" dirty="0"/>
              <a:t>Present technology aspects that we will return to in specific protocols</a:t>
            </a:r>
          </a:p>
          <a:p>
            <a:pPr lvl="1"/>
            <a:endParaRPr lang="en-US" dirty="0"/>
          </a:p>
          <a:p>
            <a:r>
              <a:rPr lang="en-US" dirty="0"/>
              <a:t>Describe Medium Access Control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6A7-9470-4794-9720-CBAD6A8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9A0A3-B1C5-4D6C-BB0B-AE059C07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57754" cy="5029200"/>
          </a:xfrm>
        </p:spPr>
        <p:txBody>
          <a:bodyPr>
            <a:normAutofit/>
          </a:bodyPr>
          <a:lstStyle/>
          <a:p>
            <a:r>
              <a:rPr lang="en-US" dirty="0"/>
              <a:t>Encoding digital data in an analog “carrier” signal</a:t>
            </a:r>
          </a:p>
          <a:p>
            <a:endParaRPr lang="en-US" dirty="0"/>
          </a:p>
          <a:p>
            <a:r>
              <a:rPr lang="en-US" dirty="0"/>
              <a:t>Basic forms:</a:t>
            </a:r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  <a:p>
            <a:r>
              <a:rPr lang="en-US" dirty="0"/>
              <a:t>Phase-shift Keying (PSK)</a:t>
            </a:r>
          </a:p>
          <a:p>
            <a:pPr lvl="1"/>
            <a:r>
              <a:rPr lang="en-US" dirty="0"/>
              <a:t>Modify phase of carrier signal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958C80-D199-4B3A-A7CF-E143AAC7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9" r="11345"/>
          <a:stretch/>
        </p:blipFill>
        <p:spPr bwMode="auto">
          <a:xfrm>
            <a:off x="6126652" y="261258"/>
            <a:ext cx="5698672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B41FE-4D3A-44A3-8EE2-2E9ED9F7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5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6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4BA-62E2-4784-951A-2A0F0C55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9796-1760-4019-B9C5-971AD9D3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Transmitter hops through a sequence of transmit channels</a:t>
            </a:r>
          </a:p>
          <a:p>
            <a:pPr lvl="1"/>
            <a:r>
              <a:rPr lang="en-US" dirty="0"/>
              <a:t>Spend some “dwell time” on each channel before hopping again</a:t>
            </a:r>
          </a:p>
          <a:p>
            <a:pPr lvl="1"/>
            <a:r>
              <a:rPr lang="en-US" dirty="0"/>
              <a:t>Receiver must know the hopping pattern</a:t>
            </a:r>
          </a:p>
          <a:p>
            <a:pPr lvl="1"/>
            <a:endParaRPr lang="en-US" dirty="0"/>
          </a:p>
          <a:p>
            <a:r>
              <a:rPr lang="en-US" dirty="0"/>
              <a:t>Avoid causing or receiving prolonged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0605-D201-4E25-8243-D7CB047B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380A4-3998-45A8-A194-04D1CF7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5" y="3527283"/>
            <a:ext cx="10023491" cy="26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inventor of FHSS – Hedy </a:t>
            </a:r>
            <a:r>
              <a:rPr lang="en-US" dirty="0" err="1"/>
              <a:t>Lamarr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Actress and Inventor</a:t>
            </a:r>
          </a:p>
          <a:p>
            <a:pPr lvl="1"/>
            <a:r>
              <a:rPr lang="en-US" dirty="0"/>
              <a:t>Designed FHSS with George Antheil during WWII</a:t>
            </a:r>
          </a:p>
          <a:p>
            <a:pPr lvl="1"/>
            <a:r>
              <a:rPr lang="en-US" dirty="0"/>
              <a:t>Idea: torpedo control can’t be easily jammed if it jumps around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https://en.wikipedia.org/wiki/Hedy_Lamarr#Inventor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1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Data Link Layer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0352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  <a:p>
            <a:pPr lvl="1"/>
            <a:r>
              <a:rPr lang="en-US" dirty="0"/>
              <a:t>Combine arbitrary bits into a “packet” of data</a:t>
            </a:r>
          </a:p>
          <a:p>
            <a:pPr lvl="1"/>
            <a:endParaRPr lang="en-US" dirty="0"/>
          </a:p>
          <a:p>
            <a:r>
              <a:rPr lang="en-US" dirty="0"/>
              <a:t>Logical link control</a:t>
            </a:r>
          </a:p>
          <a:p>
            <a:pPr lvl="1"/>
            <a:r>
              <a:rPr lang="en-US" dirty="0"/>
              <a:t>Manage transfer between transmitter and receiver</a:t>
            </a:r>
          </a:p>
          <a:p>
            <a:pPr lvl="1"/>
            <a:r>
              <a:rPr lang="en-US" dirty="0"/>
              <a:t>Error detection and correction</a:t>
            </a:r>
          </a:p>
          <a:p>
            <a:pPr lvl="1"/>
            <a:endParaRPr lang="en-US" dirty="0"/>
          </a:p>
          <a:p>
            <a:r>
              <a:rPr lang="en-US" dirty="0"/>
              <a:t>Media access</a:t>
            </a:r>
          </a:p>
          <a:p>
            <a:pPr lvl="1"/>
            <a:r>
              <a:rPr lang="en-US" dirty="0"/>
              <a:t>Controlling which device gets to transmit next</a:t>
            </a:r>
          </a:p>
          <a:p>
            <a:pPr lvl="1"/>
            <a:endParaRPr lang="en-US" dirty="0"/>
          </a:p>
          <a:p>
            <a:r>
              <a:rPr lang="en-US" dirty="0"/>
              <a:t>Inherently coupled to PHY and its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0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Explicit multi-hop routing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98773"/>
              </p:ext>
            </p:extLst>
          </p:nvPr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OSI Layers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Data Link Layer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44453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BE8-78D9-425F-A538-53C07B0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control: detection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4706-780F-4A9C-8922-B152CF62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Detection: only detect errors</a:t>
            </a:r>
          </a:p>
          <a:p>
            <a:pPr lvl="1"/>
            <a:r>
              <a:rPr lang="en-US" dirty="0"/>
              <a:t>Make sure corrupted packets get discarded</a:t>
            </a:r>
          </a:p>
          <a:p>
            <a:pPr lvl="1"/>
            <a:r>
              <a:rPr lang="en-US" dirty="0"/>
              <a:t>Cyclical Redundancy Checks</a:t>
            </a:r>
          </a:p>
          <a:p>
            <a:pPr lvl="2"/>
            <a:r>
              <a:rPr lang="en-US" dirty="0"/>
              <a:t>Detect single bit errors</a:t>
            </a:r>
          </a:p>
          <a:p>
            <a:pPr lvl="2"/>
            <a:r>
              <a:rPr lang="en-US" dirty="0"/>
              <a:t>Detect “burst” errors of several contiguous bits</a:t>
            </a:r>
          </a:p>
          <a:p>
            <a:pPr lvl="2"/>
            <a:endParaRPr lang="en-US" dirty="0"/>
          </a:p>
          <a:p>
            <a:r>
              <a:rPr lang="en-US" dirty="0"/>
              <a:t>Recovery: also try to recover from small bit errors</a:t>
            </a:r>
          </a:p>
          <a:p>
            <a:pPr lvl="1"/>
            <a:r>
              <a:rPr lang="en-US" dirty="0"/>
              <a:t>Forward error correction</a:t>
            </a:r>
          </a:p>
          <a:p>
            <a:pPr lvl="1"/>
            <a:r>
              <a:rPr lang="en-US" dirty="0"/>
              <a:t>Retransmissions</a:t>
            </a:r>
          </a:p>
          <a:p>
            <a:pPr lvl="1"/>
            <a:r>
              <a:rPr lang="en-US" dirty="0"/>
              <a:t>Far more important for wireless because the cost of transmission is higher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C7DC-3FC6-4726-A445-EC61B160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0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dirty="0"/>
              <a:t>Eye contact (or raise hand) -&gt; out-of-band communication</a:t>
            </a:r>
          </a:p>
          <a:p>
            <a:r>
              <a:rPr lang="en-US" dirty="0"/>
              <a:t>Wait until it’s quiet for some time -&gt; carrier sense multiple access</a:t>
            </a:r>
          </a:p>
          <a:p>
            <a:r>
              <a:rPr lang="en-US" dirty="0"/>
              <a:t>Strict turn order -&gt; time division multiple access</a:t>
            </a:r>
          </a:p>
          <a:p>
            <a:r>
              <a:rPr lang="en-US" dirty="0"/>
              <a:t>Just speak and hope it works -&gt; ALOHA</a:t>
            </a:r>
          </a:p>
          <a:p>
            <a:r>
              <a:rPr lang="en-US" dirty="0"/>
              <a:t>Everybody sing at different tones -&gt; frequency division multiple access</a:t>
            </a:r>
            <a:br>
              <a:rPr lang="en-US" dirty="0"/>
            </a:br>
            <a:r>
              <a:rPr lang="en-US" dirty="0"/>
              <a:t>(stretching the metaphor)</a:t>
            </a:r>
          </a:p>
          <a:p>
            <a:endParaRPr lang="en-US" dirty="0"/>
          </a:p>
          <a:p>
            <a:r>
              <a:rPr lang="en-US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4B4A56-F2B0-4C44-8D8E-5807F206747F}"/>
              </a:ext>
            </a:extLst>
          </p:cNvPr>
          <p:cNvSpPr/>
          <p:nvPr/>
        </p:nvSpPr>
        <p:spPr>
          <a:xfrm>
            <a:off x="1787525" y="2570489"/>
            <a:ext cx="3257550" cy="1412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F00E0-A327-44CE-96EF-16D6F96D2CD2}"/>
              </a:ext>
            </a:extLst>
          </p:cNvPr>
          <p:cNvSpPr/>
          <p:nvPr/>
        </p:nvSpPr>
        <p:spPr>
          <a:xfrm>
            <a:off x="7146926" y="2570489"/>
            <a:ext cx="3257550" cy="1412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AD9C-FAD1-40EC-8CE4-A6A4773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2A5F-2F33-40DA-950F-EB3C6B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2422-1B09-4ADD-BD57-5CF3EB3B7C89}"/>
              </a:ext>
            </a:extLst>
          </p:cNvPr>
          <p:cNvSpPr txBox="1"/>
          <p:nvPr/>
        </p:nvSpPr>
        <p:spPr>
          <a:xfrm>
            <a:off x="4126401" y="1191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Access Control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5D2A5-7B35-49CD-B017-BFCF759E3C6E}"/>
              </a:ext>
            </a:extLst>
          </p:cNvPr>
          <p:cNvSpPr txBox="1"/>
          <p:nvPr/>
        </p:nvSpPr>
        <p:spPr>
          <a:xfrm>
            <a:off x="1445795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Contention-Based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A8992-F773-4690-BCA8-AB136EC7ABF3}"/>
              </a:ext>
            </a:extLst>
          </p:cNvPr>
          <p:cNvSpPr txBox="1"/>
          <p:nvPr/>
        </p:nvSpPr>
        <p:spPr>
          <a:xfrm>
            <a:off x="6811021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Contention-Free Protocols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75EFB-7483-479B-B68D-4A08FC950859}"/>
              </a:ext>
            </a:extLst>
          </p:cNvPr>
          <p:cNvSpPr txBox="1"/>
          <p:nvPr/>
        </p:nvSpPr>
        <p:spPr>
          <a:xfrm>
            <a:off x="7146923" y="2856468"/>
            <a:ext cx="3257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TDMA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Also, CDMA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0AD8-D66E-4352-8B8C-23D96CDD1FBD}"/>
              </a:ext>
            </a:extLst>
          </p:cNvPr>
          <p:cNvSpPr txBox="1"/>
          <p:nvPr/>
        </p:nvSpPr>
        <p:spPr>
          <a:xfrm>
            <a:off x="1787523" y="2815078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ALOHA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CSMA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F71E4D7-9D34-45A3-9932-6795788401C9}"/>
              </a:ext>
            </a:extLst>
          </p:cNvPr>
          <p:cNvSpPr/>
          <p:nvPr/>
        </p:nvSpPr>
        <p:spPr>
          <a:xfrm rot="16200000">
            <a:off x="5911335" y="-903551"/>
            <a:ext cx="369331" cy="535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02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E443-E774-4F5C-860F-5622A831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D2E8-1844-4885-92FE-74294565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packet transmission has a window of vulnerability</a:t>
            </a:r>
          </a:p>
          <a:p>
            <a:pPr lvl="1"/>
            <a:r>
              <a:rPr lang="en-US" dirty="0"/>
              <a:t>Twice the on-air duration of a packet</a:t>
            </a:r>
          </a:p>
          <a:p>
            <a:pPr lvl="1"/>
            <a:r>
              <a:rPr lang="en-US" dirty="0"/>
              <a:t>Transmissions during the packet are bad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/>
              <a:t> </a:t>
            </a:r>
            <a:endParaRPr lang="en-US" dirty="0"/>
          </a:p>
          <a:p>
            <a:pPr lvl="1"/>
            <a:r>
              <a:rPr lang="en-US" dirty="0"/>
              <a:t>Transmissions before packet can also be 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42B8-A485-4399-9F17-2B66639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3D2AB-EB7E-49CF-8111-B7628F4EB8EA}"/>
              </a:ext>
            </a:extLst>
          </p:cNvPr>
          <p:cNvSpPr/>
          <p:nvPr/>
        </p:nvSpPr>
        <p:spPr>
          <a:xfrm>
            <a:off x="5219700" y="25146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0CC84-9663-4603-A1A7-6E5F85EBA07F}"/>
              </a:ext>
            </a:extLst>
          </p:cNvPr>
          <p:cNvSpPr/>
          <p:nvPr/>
        </p:nvSpPr>
        <p:spPr>
          <a:xfrm>
            <a:off x="5219699" y="46450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77F67-EC99-442D-9418-3872083EABB9}"/>
              </a:ext>
            </a:extLst>
          </p:cNvPr>
          <p:cNvSpPr/>
          <p:nvPr/>
        </p:nvSpPr>
        <p:spPr>
          <a:xfrm>
            <a:off x="3848099" y="5702302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FA4E30E-6549-415F-982E-2E65F7332449}"/>
              </a:ext>
            </a:extLst>
          </p:cNvPr>
          <p:cNvSpPr/>
          <p:nvPr/>
        </p:nvSpPr>
        <p:spPr>
          <a:xfrm rot="5400000">
            <a:off x="6419849" y="1771651"/>
            <a:ext cx="3429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C1C6A1-26B1-4F41-B171-CDD9F72D8E3C}"/>
              </a:ext>
            </a:extLst>
          </p:cNvPr>
          <p:cNvSpPr/>
          <p:nvPr/>
        </p:nvSpPr>
        <p:spPr>
          <a:xfrm rot="5400000">
            <a:off x="3676649" y="3959228"/>
            <a:ext cx="3429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893B7-8F2D-4572-8B7D-129978A68F9A}"/>
              </a:ext>
            </a:extLst>
          </p:cNvPr>
          <p:cNvSpPr/>
          <p:nvPr/>
        </p:nvSpPr>
        <p:spPr>
          <a:xfrm>
            <a:off x="6591299" y="3511549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8282-EA55-4418-A140-A1B8DB07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D3A4-1367-4A02-8C2E-5369A4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time into synchronized “slots”</a:t>
            </a:r>
          </a:p>
          <a:p>
            <a:r>
              <a:rPr lang="en-US" dirty="0"/>
              <a:t>Any device can transmit whenever it has data</a:t>
            </a:r>
          </a:p>
          <a:p>
            <a:pPr lvl="1"/>
            <a:r>
              <a:rPr lang="en-US" dirty="0"/>
              <a:t>But it must transmit at the start of a slot</a:t>
            </a:r>
          </a:p>
          <a:p>
            <a:pPr lvl="1"/>
            <a:r>
              <a:rPr lang="en-US" dirty="0"/>
              <a:t>And its transmission cannot be longer than a slot</a:t>
            </a:r>
          </a:p>
          <a:p>
            <a:pPr lvl="1"/>
            <a:r>
              <a:rPr lang="en-US" dirty="0"/>
              <a:t>Removes half of the possibilities for collisions!</a:t>
            </a:r>
          </a:p>
          <a:p>
            <a:pPr lvl="2"/>
            <a:r>
              <a:rPr lang="en-US" dirty="0"/>
              <a:t>At the cost of some synchronization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EEA4-8F8E-45C3-81BB-F15D7413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C1864-244A-43F6-BD08-E5EB788CCFE8}"/>
              </a:ext>
            </a:extLst>
          </p:cNvPr>
          <p:cNvSpPr/>
          <p:nvPr/>
        </p:nvSpPr>
        <p:spPr>
          <a:xfrm>
            <a:off x="1104899" y="44037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B9726-FFC7-4619-A247-845A089D591C}"/>
              </a:ext>
            </a:extLst>
          </p:cNvPr>
          <p:cNvSpPr/>
          <p:nvPr/>
        </p:nvSpPr>
        <p:spPr>
          <a:xfrm>
            <a:off x="4076699" y="5241928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49CED-C034-4778-9369-B3814F749845}"/>
              </a:ext>
            </a:extLst>
          </p:cNvPr>
          <p:cNvSpPr/>
          <p:nvPr/>
        </p:nvSpPr>
        <p:spPr>
          <a:xfrm>
            <a:off x="7073899" y="5257800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6C5F0-FD2C-4929-9441-9DCD99789BF5}"/>
              </a:ext>
            </a:extLst>
          </p:cNvPr>
          <p:cNvSpPr/>
          <p:nvPr/>
        </p:nvSpPr>
        <p:spPr>
          <a:xfrm>
            <a:off x="7073899" y="44164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3C6357-48D9-4462-A48A-24C1893CAC37}"/>
              </a:ext>
            </a:extLst>
          </p:cNvPr>
          <p:cNvCxnSpPr/>
          <p:nvPr/>
        </p:nvCxnSpPr>
        <p:spPr>
          <a:xfrm>
            <a:off x="39751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A9E0F-B4FD-4B1B-9EC4-7D4D4BC4A8EE}"/>
              </a:ext>
            </a:extLst>
          </p:cNvPr>
          <p:cNvCxnSpPr/>
          <p:nvPr/>
        </p:nvCxnSpPr>
        <p:spPr>
          <a:xfrm>
            <a:off x="69342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9EB329-6DFB-4654-A6E4-9AE71CF53E1F}"/>
              </a:ext>
            </a:extLst>
          </p:cNvPr>
          <p:cNvCxnSpPr>
            <a:cxnSpLocks/>
          </p:cNvCxnSpPr>
          <p:nvPr/>
        </p:nvCxnSpPr>
        <p:spPr>
          <a:xfrm>
            <a:off x="1346200" y="6191250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F78760-E177-480E-AB97-9F5BCD1E095D}"/>
              </a:ext>
            </a:extLst>
          </p:cNvPr>
          <p:cNvSpPr txBox="1"/>
          <p:nvPr/>
        </p:nvSpPr>
        <p:spPr>
          <a:xfrm>
            <a:off x="1346200" y="5720060"/>
            <a:ext cx="130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34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20B-D302-44BC-B383-DD36CC59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073B-E265-476D-953F-0C4B2EC9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83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can be shown that traffic maxes out at</a:t>
            </a:r>
          </a:p>
          <a:p>
            <a:pPr lvl="1"/>
            <a:r>
              <a:rPr lang="en-US" dirty="0"/>
              <a:t>ALOHA: 18.4%</a:t>
            </a:r>
          </a:p>
          <a:p>
            <a:pPr lvl="1"/>
            <a:r>
              <a:rPr lang="en-US" dirty="0"/>
              <a:t>Slotted ALOHA: 36.8%</a:t>
            </a:r>
          </a:p>
          <a:p>
            <a:pPr lvl="1"/>
            <a:endParaRPr lang="en-US" dirty="0"/>
          </a:p>
          <a:p>
            <a:r>
              <a:rPr lang="en-US" dirty="0"/>
              <a:t>Assuming Poisson distribution of transmission attempts</a:t>
            </a:r>
          </a:p>
          <a:p>
            <a:endParaRPr lang="en-US" dirty="0"/>
          </a:p>
          <a:p>
            <a:r>
              <a:rPr lang="en-US" dirty="0"/>
              <a:t>Slotted throughput is double because the “before” collisions can no longer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CA0B-40E2-4CDC-88DE-206DA460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Throughput vs. Traffic Load of Pure Aloha and Slotted Aloha.">
            <a:extLst>
              <a:ext uri="{FF2B5EF4-FFF2-40B4-BE49-F238E27FC236}">
                <a16:creationId xmlns:a16="http://schemas.microsoft.com/office/drawing/2014/main" id="{31652012-34E6-424E-AD94-A76BF419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994" y="1498710"/>
            <a:ext cx="5994400" cy="46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E8C0-01D7-499A-AF3C-11418BE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A27A-FCFF-4D6D-BB52-DBF756E9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two packets at once isn’t </a:t>
            </a:r>
            <a:r>
              <a:rPr lang="en-US" i="1" dirty="0"/>
              <a:t>always</a:t>
            </a:r>
            <a:r>
              <a:rPr lang="en-US" dirty="0"/>
              <a:t> a total loss</a:t>
            </a:r>
          </a:p>
          <a:p>
            <a:pPr lvl="1"/>
            <a:r>
              <a:rPr lang="en-US" dirty="0"/>
              <a:t>The louder packet can still sometimes be heard if loud enough</a:t>
            </a:r>
          </a:p>
          <a:p>
            <a:pPr lvl="1"/>
            <a:endParaRPr lang="en-US" dirty="0"/>
          </a:p>
          <a:p>
            <a:r>
              <a:rPr lang="en-US" dirty="0"/>
              <a:t>How much louder?</a:t>
            </a:r>
          </a:p>
          <a:p>
            <a:pPr lvl="1"/>
            <a:r>
              <a:rPr lang="en-US" dirty="0"/>
              <a:t>Ballpark 12-14 dB</a:t>
            </a:r>
          </a:p>
          <a:p>
            <a:pPr lvl="1"/>
            <a:endParaRPr lang="en-US" dirty="0"/>
          </a:p>
          <a:p>
            <a:r>
              <a:rPr lang="en-US" dirty="0"/>
              <a:t>When does this work?</a:t>
            </a:r>
          </a:p>
          <a:p>
            <a:pPr lvl="1"/>
            <a:r>
              <a:rPr lang="en-US" dirty="0"/>
              <a:t>Depends on the radio hardware</a:t>
            </a:r>
          </a:p>
          <a:p>
            <a:pPr lvl="1"/>
            <a:r>
              <a:rPr lang="en-US" dirty="0"/>
              <a:t>Louder packet first almost always works</a:t>
            </a:r>
          </a:p>
          <a:p>
            <a:pPr lvl="1"/>
            <a:r>
              <a:rPr lang="en-US" dirty="0"/>
              <a:t>Louder packet second </a:t>
            </a:r>
            <a:r>
              <a:rPr lang="en-US" i="1" dirty="0"/>
              <a:t>sometimes</a:t>
            </a:r>
            <a:r>
              <a:rPr lang="en-US" dirty="0"/>
              <a:t>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34FF-AA0F-44D6-B092-C09AEE34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B45-370E-4AF6-BD10-25EB3F72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8503-F41A-4802-8352-3D75259A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Application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Transport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 Link</a:t>
            </a:r>
          </a:p>
          <a:p>
            <a:r>
              <a:rPr lang="en-US" dirty="0"/>
              <a:t>Physical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7876-FBFC-4AE5-9766-D9560F99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8C416-6A19-406F-9E51-0A7F0BEDA422}"/>
              </a:ext>
            </a:extLst>
          </p:cNvPr>
          <p:cNvSpPr txBox="1"/>
          <p:nvPr/>
        </p:nvSpPr>
        <p:spPr>
          <a:xfrm>
            <a:off x="5041900" y="1460500"/>
            <a:ext cx="474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goes on at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893279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If current slot is idle, transmit in next slot</a:t>
            </a:r>
          </a:p>
          <a:p>
            <a:pPr lvl="1"/>
            <a:r>
              <a:rPr lang="en-US" dirty="0"/>
              <a:t>If current slot is busy, follow some algorithm to try again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– CSMA with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collisions during your own transmission</a:t>
            </a:r>
          </a:p>
          <a:p>
            <a:pPr lvl="1"/>
            <a:r>
              <a:rPr lang="en-US" dirty="0"/>
              <a:t>Works great on wired mediums (Ethernet, I2C)</a:t>
            </a:r>
          </a:p>
          <a:p>
            <a:pPr lvl="1"/>
            <a:endParaRPr lang="en-US" dirty="0"/>
          </a:p>
          <a:p>
            <a:r>
              <a:rPr lang="en-US" dirty="0"/>
              <a:t>Somewhere between challenging and impossible for wireless</a:t>
            </a:r>
          </a:p>
          <a:p>
            <a:pPr lvl="1"/>
            <a:r>
              <a:rPr lang="en-US" dirty="0"/>
              <a:t>Transmit and receive are usually the same antenna</a:t>
            </a:r>
          </a:p>
          <a:p>
            <a:pPr lvl="1"/>
            <a:r>
              <a:rPr lang="en-US" dirty="0"/>
              <a:t>Receiving while transmitting would be drowned out by transmission</a:t>
            </a:r>
          </a:p>
          <a:p>
            <a:pPr lvl="2"/>
            <a:r>
              <a:rPr lang="en-US" dirty="0"/>
              <a:t>Remember: TX at 8 dBm and RX at -95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0219-3CDA-4334-BCF5-9332BED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3379-EFF8-4266-92C5-3F6A8CB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025D2A3-4CF4-4928-BDB5-9B233E59AC01}"/>
              </a:ext>
            </a:extLst>
          </p:cNvPr>
          <p:cNvSpPr/>
          <p:nvPr/>
        </p:nvSpPr>
        <p:spPr>
          <a:xfrm>
            <a:off x="3365503" y="3644902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05490-F461-4771-A8E4-FA36EEEA58A4}"/>
              </a:ext>
            </a:extLst>
          </p:cNvPr>
          <p:cNvSpPr/>
          <p:nvPr/>
        </p:nvSpPr>
        <p:spPr>
          <a:xfrm>
            <a:off x="1076327" y="1355726"/>
            <a:ext cx="4908549" cy="4908549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21D4ADA-7C2D-4493-AB99-8A85EFB3D9B7}"/>
              </a:ext>
            </a:extLst>
          </p:cNvPr>
          <p:cNvSpPr/>
          <p:nvPr/>
        </p:nvSpPr>
        <p:spPr>
          <a:xfrm>
            <a:off x="7308849" y="3810000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21B3B-9A09-421D-AD23-548A1E8B6D7C}"/>
              </a:ext>
            </a:extLst>
          </p:cNvPr>
          <p:cNvSpPr/>
          <p:nvPr/>
        </p:nvSpPr>
        <p:spPr>
          <a:xfrm>
            <a:off x="5019674" y="1520825"/>
            <a:ext cx="4908548" cy="4908548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4ACEA635-2E6B-4D3C-B734-694738D00891}"/>
              </a:ext>
            </a:extLst>
          </p:cNvPr>
          <p:cNvSpPr/>
          <p:nvPr/>
        </p:nvSpPr>
        <p:spPr>
          <a:xfrm>
            <a:off x="5276849" y="3124929"/>
            <a:ext cx="527051" cy="608141"/>
          </a:xfrm>
          <a:prstGeom prst="star8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8DD48-95CD-4A7B-B1CD-1F6B0AF23688}"/>
              </a:ext>
            </a:extLst>
          </p:cNvPr>
          <p:cNvSpPr txBox="1"/>
          <p:nvPr/>
        </p:nvSpPr>
        <p:spPr>
          <a:xfrm>
            <a:off x="2263778" y="321382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01559-5490-4981-8DE6-511E5EBEED3D}"/>
              </a:ext>
            </a:extLst>
          </p:cNvPr>
          <p:cNvSpPr txBox="1"/>
          <p:nvPr/>
        </p:nvSpPr>
        <p:spPr>
          <a:xfrm>
            <a:off x="7500935" y="346023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DE608-8DC8-45AC-8F94-A1F8DD7D53C8}"/>
              </a:ext>
            </a:extLst>
          </p:cNvPr>
          <p:cNvSpPr txBox="1"/>
          <p:nvPr/>
        </p:nvSpPr>
        <p:spPr>
          <a:xfrm>
            <a:off x="5094292" y="275559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C</a:t>
            </a:r>
          </a:p>
        </p:txBody>
      </p:sp>
    </p:spTree>
    <p:extLst>
      <p:ext uri="{BB962C8B-B14F-4D97-AF65-F5344CB8AC3E}">
        <p14:creationId xmlns:p14="http://schemas.microsoft.com/office/powerpoint/2010/main" val="233681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D26-6963-4519-B7ED-D9F7749A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with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ED01-0565-44BF-88F1-007C1215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terminal problem means that two transmitters might never be able to detect each other’s transmissions</a:t>
            </a:r>
          </a:p>
          <a:p>
            <a:endParaRPr lang="en-US" dirty="0"/>
          </a:p>
          <a:p>
            <a:r>
              <a:rPr lang="en-US" dirty="0"/>
              <a:t>A partial solution</a:t>
            </a:r>
          </a:p>
          <a:p>
            <a:pPr lvl="1"/>
            <a:r>
              <a:rPr lang="en-US" dirty="0"/>
              <a:t>When channel is idle, transmitter sends a short Request To Send (RTS)</a:t>
            </a:r>
          </a:p>
          <a:p>
            <a:pPr lvl="1"/>
            <a:r>
              <a:rPr lang="en-US" dirty="0"/>
              <a:t>Receiver will send a Clear To Send (CTS) to only one node at a time</a:t>
            </a:r>
          </a:p>
          <a:p>
            <a:pPr lvl="1"/>
            <a:r>
              <a:rPr lang="en-US" dirty="0"/>
              <a:t>RTS collisions are faster and less wasteful than hidden terminal collisions</a:t>
            </a:r>
          </a:p>
          <a:p>
            <a:pPr lvl="1"/>
            <a:r>
              <a:rPr lang="en-US" dirty="0"/>
              <a:t>Downside: overhead is high for waiting for CTS when contention is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88F8A-159C-4F02-8578-31A0A0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06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8844-6FAF-491E-B2E7-13ABD25F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 control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C03E-88CE-4553-A35A-ABCDC285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r>
              <a:rPr lang="en-US" dirty="0"/>
              <a:t>Goal: split up communication such that devices will not conflict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predetermined or reservation-based</a:t>
            </a:r>
          </a:p>
          <a:p>
            <a:pPr lvl="1"/>
            <a:r>
              <a:rPr lang="en-US" dirty="0"/>
              <a:t>Devices might request to join the schedule and be given a slot</a:t>
            </a:r>
          </a:p>
          <a:p>
            <a:pPr lvl="2"/>
            <a:r>
              <a:rPr lang="en-US" dirty="0"/>
              <a:t>Devices lose their slot if it goes unused for some amount of time</a:t>
            </a:r>
          </a:p>
          <a:p>
            <a:pPr lvl="2"/>
            <a:r>
              <a:rPr lang="en-US" dirty="0"/>
              <a:t>Reservations often occur during a dedicated CSMA contention slot</a:t>
            </a:r>
          </a:p>
          <a:p>
            <a:pPr lvl="1"/>
            <a:r>
              <a:rPr lang="en-US" dirty="0"/>
              <a:t>Assignment of schedules can be complicated</a:t>
            </a:r>
          </a:p>
          <a:p>
            <a:pPr lvl="1"/>
            <a:endParaRPr lang="en-US" dirty="0"/>
          </a:p>
          <a:p>
            <a:r>
              <a:rPr lang="en-US" dirty="0"/>
              <a:t>Really efficient at creating a high-throughput network</a:t>
            </a:r>
          </a:p>
          <a:p>
            <a:pPr lvl="1"/>
            <a:r>
              <a:rPr lang="en-US" dirty="0"/>
              <a:t>Assuming they are all following the same protocol</a:t>
            </a:r>
          </a:p>
          <a:p>
            <a:pPr lvl="1"/>
            <a:r>
              <a:rPr lang="en-US" dirty="0"/>
              <a:t>Otherwise, interference can be very problematic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A82E-7007-4CB6-8E13-A1910EC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FDMA –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frequency</a:t>
            </a:r>
          </a:p>
          <a:p>
            <a:pPr lvl="1"/>
            <a:r>
              <a:rPr lang="en-US" dirty="0"/>
              <a:t>Different carrier frequencies are independent</a:t>
            </a:r>
          </a:p>
          <a:p>
            <a:pPr lvl="1"/>
            <a:r>
              <a:rPr lang="en-US" dirty="0"/>
              <a:t>Fundamentally how RF spectrum is split</a:t>
            </a:r>
          </a:p>
          <a:p>
            <a:pPr lvl="1"/>
            <a:endParaRPr lang="en-US" dirty="0"/>
          </a:p>
          <a:p>
            <a:r>
              <a:rPr lang="en-US" dirty="0"/>
              <a:t>Technically, each device uses a separate, fixed frequency</a:t>
            </a:r>
          </a:p>
          <a:p>
            <a:pPr lvl="1"/>
            <a:r>
              <a:rPr lang="en-US" dirty="0"/>
              <a:t>Walkie-talkies</a:t>
            </a:r>
          </a:p>
          <a:p>
            <a:endParaRPr lang="en-US" dirty="0"/>
          </a:p>
          <a:p>
            <a:r>
              <a:rPr lang="en-US" dirty="0"/>
              <a:t>Conceptually, how RF channels work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networks pick different bands</a:t>
            </a:r>
          </a:p>
          <a:p>
            <a:pPr lvl="1"/>
            <a:r>
              <a:rPr lang="en-US" dirty="0"/>
              <a:t>802.15.4 picks a channel to communicate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DCB78C-80ED-4A30-BA27-723D427A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99" y="3708400"/>
            <a:ext cx="4124595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80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protocol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BLE advertisements</a:t>
            </a:r>
          </a:p>
          <a:p>
            <a:pPr lvl="1"/>
            <a:r>
              <a:rPr lang="en-US" dirty="0"/>
              <a:t>Unlicensed LPWANs: Sigfox,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CSMA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(slotted, CSMA/CA)</a:t>
            </a:r>
          </a:p>
          <a:p>
            <a:pPr lvl="1"/>
            <a:endParaRPr lang="en-US" dirty="0"/>
          </a:p>
          <a:p>
            <a:r>
              <a:rPr lang="en-US" dirty="0"/>
              <a:t>TDMA</a:t>
            </a:r>
          </a:p>
          <a:p>
            <a:pPr lvl="1"/>
            <a:r>
              <a:rPr lang="en-US" dirty="0"/>
              <a:t>BLE connections</a:t>
            </a:r>
          </a:p>
          <a:p>
            <a:pPr lvl="1"/>
            <a:r>
              <a:rPr lang="en-US" dirty="0"/>
              <a:t>Cellular LPWANs: LTE-M and NB-IoT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9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Data Link Layer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281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of 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How to form connections between computers</a:t>
            </a:r>
          </a:p>
          <a:p>
            <a:pPr lvl="1"/>
            <a:r>
              <a:rPr lang="en-US" dirty="0"/>
              <a:t>TCP and UDP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How to send packets between networks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CS domain: CS340</a:t>
            </a:r>
          </a:p>
          <a:p>
            <a:r>
              <a:rPr lang="en-US" dirty="0"/>
              <a:t>Data Link</a:t>
            </a:r>
          </a:p>
          <a:p>
            <a:pPr lvl="1"/>
            <a:r>
              <a:rPr lang="en-US" dirty="0"/>
              <a:t>How to send frames of data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b="1" dirty="0"/>
              <a:t>Our focus</a:t>
            </a:r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How to send individual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EE domain: EE307, EE380, EE395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92BC2339-5A96-487D-8070-4FC238FE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524" y="12573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83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are “layered”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9AB335-AF5E-44F6-B01E-1EC1237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for each layer of communication wrap data</a:t>
            </a:r>
          </a:p>
          <a:p>
            <a:pPr lvl="1"/>
            <a:r>
              <a:rPr lang="en-US" dirty="0"/>
              <a:t>Data is wrapped with header for the network to make a packet</a:t>
            </a:r>
          </a:p>
          <a:p>
            <a:pPr lvl="1"/>
            <a:r>
              <a:rPr lang="en-US" dirty="0"/>
              <a:t>Packet is wrapped with header for the link to make a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AAAE2CB-A98E-4543-A1E1-EAC4A8EE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88" y="4070875"/>
            <a:ext cx="2310505" cy="6931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2A5F7A7-16A2-491B-826F-4C6538FF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894" y="4070875"/>
            <a:ext cx="1386303" cy="693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Packet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0025FE0-99CC-4402-AA3A-761A9970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197" y="4070875"/>
            <a:ext cx="1386303" cy="693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Frame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815BDD4A-5E1F-4B24-9DEB-0BFB92264BE4}"/>
              </a:ext>
            </a:extLst>
          </p:cNvPr>
          <p:cNvSpPr>
            <a:spLocks/>
          </p:cNvSpPr>
          <p:nvPr/>
        </p:nvSpPr>
        <p:spPr bwMode="auto">
          <a:xfrm rot="5400000">
            <a:off x="5095267" y="1841547"/>
            <a:ext cx="231051" cy="3696809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FDA99B6A-5556-4A02-A91C-06B006BB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749" y="3024435"/>
            <a:ext cx="26080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Internet Packet</a:t>
            </a:r>
          </a:p>
        </p:txBody>
      </p:sp>
      <p:sp>
        <p:nvSpPr>
          <p:cNvPr id="13" name="AutoShape 52">
            <a:extLst>
              <a:ext uri="{FF2B5EF4-FFF2-40B4-BE49-F238E27FC236}">
                <a16:creationId xmlns:a16="http://schemas.microsoft.com/office/drawing/2014/main" id="{26BDED53-5825-43BC-BDAF-F3006BB5CD5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740283" y="2534698"/>
            <a:ext cx="231051" cy="5083112"/>
          </a:xfrm>
          <a:prstGeom prst="leftBrace">
            <a:avLst>
              <a:gd name="adj1" fmla="val 1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25059D0F-22F2-4DE0-96B3-BB32B573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248" y="5191780"/>
            <a:ext cx="26391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31924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F857B-1761-4D22-8D57-8A3C0437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data between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CA97-B2C4-451A-A457-34595BE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D33D3-C101-491E-A403-1EE8D6ECA148}"/>
              </a:ext>
            </a:extLst>
          </p:cNvPr>
          <p:cNvSpPr/>
          <p:nvPr/>
        </p:nvSpPr>
        <p:spPr bwMode="auto">
          <a:xfrm>
            <a:off x="7383472" y="963828"/>
            <a:ext cx="31242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A13A8B16-173D-4728-8256-805EAB414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371" y="9605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LAN2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C905C-1BEA-4E5A-859F-326BF4D42028}"/>
              </a:ext>
            </a:extLst>
          </p:cNvPr>
          <p:cNvSpPr/>
          <p:nvPr/>
        </p:nvSpPr>
        <p:spPr bwMode="auto">
          <a:xfrm>
            <a:off x="1698172" y="963828"/>
            <a:ext cx="31242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C3977A1D-7A76-45FE-9EE2-A6ED81B3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72" y="39871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46">
            <a:extLst>
              <a:ext uri="{FF2B5EF4-FFF2-40B4-BE49-F238E27FC236}">
                <a16:creationId xmlns:a16="http://schemas.microsoft.com/office/drawing/2014/main" id="{838E4183-BBE3-4606-B22D-C8A766D7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5660" y="50539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161CDD8-EA50-45A2-8DD5-5E174911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24758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656A1DE-07A1-44FD-B0DD-0B660B6D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1320114"/>
            <a:ext cx="812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1C2BB8A-9105-4D28-A77B-EC151729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35934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3656D275-9445-415A-ABB1-6B0DFDF8B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7860" y="42030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64009C9-287A-4770-8015-DF0A56CC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208" y="10022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6A47F316-9B2F-4E8D-A212-06885BF0C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035" y="47491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10282EF-2DDF-4FE4-B60A-9BEF11953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609" y="9605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LAN1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0A6B2AD-F385-4CFE-A570-83252BB4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460" y="47491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DA68F2C0-D1CD-4740-AF61-A3A44D8C1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260" y="42030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EBB55135-A4E5-4E51-8CA1-C92EED0E6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7860" y="46729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02DFD425-720F-43B1-A39B-6A4431D24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460" y="46729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D8920-909A-4A81-8F8C-D53E36E0D864}"/>
              </a:ext>
            </a:extLst>
          </p:cNvPr>
          <p:cNvGrpSpPr/>
          <p:nvPr/>
        </p:nvGrpSpPr>
        <p:grpSpPr>
          <a:xfrm>
            <a:off x="1698172" y="2018614"/>
            <a:ext cx="1158875" cy="304800"/>
            <a:chOff x="228600" y="2070100"/>
            <a:chExt cx="1158875" cy="304800"/>
          </a:xfrm>
        </p:grpSpPr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9DFA4449-4A70-4C7E-8235-71F06F2C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22E35A21-2794-4137-A18A-369C55874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2AD7A-226F-4A5A-90EC-B0451AE008EA}"/>
              </a:ext>
            </a:extLst>
          </p:cNvPr>
          <p:cNvGrpSpPr/>
          <p:nvPr/>
        </p:nvGrpSpPr>
        <p:grpSpPr>
          <a:xfrm>
            <a:off x="3507922" y="5358714"/>
            <a:ext cx="2076450" cy="304800"/>
            <a:chOff x="1970088" y="5257800"/>
            <a:chExt cx="2076450" cy="304800"/>
          </a:xfrm>
        </p:grpSpPr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2C7CCA37-8B22-40C4-A817-4684F4DF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636C94E0-2A52-4577-95DF-855F376AC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881C5D6A-CEBB-4943-BB2C-279EC906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0BEF0D05-2368-4D8C-B846-81ACF169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99A869-9916-45FD-94E1-FA6ABA760BCB}"/>
              </a:ext>
            </a:extLst>
          </p:cNvPr>
          <p:cNvGrpSpPr/>
          <p:nvPr/>
        </p:nvGrpSpPr>
        <p:grpSpPr>
          <a:xfrm>
            <a:off x="8221210" y="4291914"/>
            <a:ext cx="2076450" cy="304800"/>
            <a:chOff x="6751638" y="4343400"/>
            <a:chExt cx="2076450" cy="304800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802A16A-6088-4DA6-8B98-AC50BACF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E5B67EA2-4A7E-42B1-ADD4-BEF187922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1320A491-3FFB-4F80-AB17-59D8AE55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1F68A7F5-27FA-429E-9770-2C0B8A81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5CE5E-34C0-408E-A97C-FDF347430FF6}"/>
              </a:ext>
            </a:extLst>
          </p:cNvPr>
          <p:cNvGrpSpPr/>
          <p:nvPr/>
        </p:nvGrpSpPr>
        <p:grpSpPr>
          <a:xfrm>
            <a:off x="8221210" y="2038866"/>
            <a:ext cx="1143000" cy="304800"/>
            <a:chOff x="6770688" y="2057400"/>
            <a:chExt cx="1143000" cy="304800"/>
          </a:xfrm>
        </p:grpSpPr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A6ECF613-B526-4791-8507-DC29AE10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B8C033C-8B2D-42E8-8303-83EBD813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38" name="Line 47">
            <a:extLst>
              <a:ext uri="{FF2B5EF4-FFF2-40B4-BE49-F238E27FC236}">
                <a16:creationId xmlns:a16="http://schemas.microsoft.com/office/drawing/2014/main" id="{B7A4E55C-A1B0-4257-BA9C-2414C6F95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460" y="50539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3AEA55-DC57-4FBE-B048-6C1210EEC80F}"/>
              </a:ext>
            </a:extLst>
          </p:cNvPr>
          <p:cNvGrpSpPr/>
          <p:nvPr/>
        </p:nvGrpSpPr>
        <p:grpSpPr>
          <a:xfrm>
            <a:off x="7072846" y="4940986"/>
            <a:ext cx="2076450" cy="722528"/>
            <a:chOff x="5603274" y="4965700"/>
            <a:chExt cx="2076450" cy="722528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CA2FEB82-9E8D-4A26-A9F5-6AC9BF5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93F042DB-BE12-4494-960E-1C983849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ED871186-C3A3-4C1D-ADD7-C120868E0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43" name="Text Box 35">
              <a:extLst>
                <a:ext uri="{FF2B5EF4-FFF2-40B4-BE49-F238E27FC236}">
                  <a16:creationId xmlns:a16="http://schemas.microsoft.com/office/drawing/2014/main" id="{DBCAFD6D-4C06-42D8-827B-770077AB4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44" name="AutoShape 41">
              <a:extLst>
                <a:ext uri="{FF2B5EF4-FFF2-40B4-BE49-F238E27FC236}">
                  <a16:creationId xmlns:a16="http://schemas.microsoft.com/office/drawing/2014/main" id="{082D4C1C-C3A3-49D9-81A2-E768F59EB8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40618500-5928-4971-A36C-ACEC8E31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46" name="Rectangle 43">
            <a:extLst>
              <a:ext uri="{FF2B5EF4-FFF2-40B4-BE49-F238E27FC236}">
                <a16:creationId xmlns:a16="http://schemas.microsoft.com/office/drawing/2014/main" id="{7A490935-BAE5-4B96-AAD1-554978C0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60" y="58921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FF027167-96D0-4A51-876C-957B9C18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60" y="44443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5BFBBFE9-DC56-4A13-BB02-AB2924E9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60" y="44443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47FAE501-91F3-4CE7-81D3-FB98C64F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972" y="39706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0C6F31-C97C-4E0F-9A54-4DD268C2833B}"/>
              </a:ext>
            </a:extLst>
          </p:cNvPr>
          <p:cNvGrpSpPr/>
          <p:nvPr/>
        </p:nvGrpSpPr>
        <p:grpSpPr>
          <a:xfrm>
            <a:off x="1698172" y="4291914"/>
            <a:ext cx="2068512" cy="304800"/>
            <a:chOff x="230188" y="4343400"/>
            <a:chExt cx="2068512" cy="304800"/>
          </a:xfrm>
        </p:grpSpPr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CBB1A2F-B4AD-48D4-B73F-7577C257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52" name="Rectangle 26">
              <a:extLst>
                <a:ext uri="{FF2B5EF4-FFF2-40B4-BE49-F238E27FC236}">
                  <a16:creationId xmlns:a16="http://schemas.microsoft.com/office/drawing/2014/main" id="{54B77B8C-147E-402C-9C41-6E75555DC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4CED15AE-F62C-4C12-851D-6ABF78B2E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B5F99843-6C64-4481-B8D4-92FC176C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55" name="Line 50">
            <a:extLst>
              <a:ext uri="{FF2B5EF4-FFF2-40B4-BE49-F238E27FC236}">
                <a16:creationId xmlns:a16="http://schemas.microsoft.com/office/drawing/2014/main" id="{9896FA11-C6B3-4E1D-8ADD-46E56C893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7860" y="30854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07A6D396-A764-4850-BFD2-B00BB2B612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7860" y="19424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ABB74B-5544-48D1-A341-826AA771EF7D}"/>
              </a:ext>
            </a:extLst>
          </p:cNvPr>
          <p:cNvGrpSpPr/>
          <p:nvPr/>
        </p:nvGrpSpPr>
        <p:grpSpPr>
          <a:xfrm>
            <a:off x="1698172" y="2742514"/>
            <a:ext cx="1616075" cy="697128"/>
            <a:chOff x="228600" y="2794000"/>
            <a:chExt cx="1616075" cy="697128"/>
          </a:xfrm>
        </p:grpSpPr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D58C3ACC-B04D-48AF-90E6-41CDF4A8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506130B6-918A-4932-9F32-EFB46640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75F52168-0264-434B-8889-CB372D2A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2" name="AutoShape 39">
              <a:extLst>
                <a:ext uri="{FF2B5EF4-FFF2-40B4-BE49-F238E27FC236}">
                  <a16:creationId xmlns:a16="http://schemas.microsoft.com/office/drawing/2014/main" id="{EE945C1C-4896-4E4C-A5F8-7214A72247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3" name="Text Box 40">
              <a:extLst>
                <a:ext uri="{FF2B5EF4-FFF2-40B4-BE49-F238E27FC236}">
                  <a16:creationId xmlns:a16="http://schemas.microsoft.com/office/drawing/2014/main" id="{43507832-2EC8-48D2-B399-741E8393F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753FBC-173F-4E00-B3CF-8634970FFE88}"/>
              </a:ext>
            </a:extLst>
          </p:cNvPr>
          <p:cNvGrpSpPr/>
          <p:nvPr/>
        </p:nvGrpSpPr>
        <p:grpSpPr>
          <a:xfrm>
            <a:off x="8221210" y="3148914"/>
            <a:ext cx="1600200" cy="304800"/>
            <a:chOff x="6770688" y="3143250"/>
            <a:chExt cx="1600200" cy="304800"/>
          </a:xfrm>
        </p:grpSpPr>
        <p:sp>
          <p:nvSpPr>
            <p:cNvPr id="67" name="Text Box 37">
              <a:extLst>
                <a:ext uri="{FF2B5EF4-FFF2-40B4-BE49-F238E27FC236}">
                  <a16:creationId xmlns:a16="http://schemas.microsoft.com/office/drawing/2014/main" id="{A82F4525-F8C4-4A93-8874-9A56F59B6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" name="Rectangle 54">
              <a:extLst>
                <a:ext uri="{FF2B5EF4-FFF2-40B4-BE49-F238E27FC236}">
                  <a16:creationId xmlns:a16="http://schemas.microsoft.com/office/drawing/2014/main" id="{D17155E6-EA18-4668-A014-932DEC5A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9" name="Rectangle 55">
              <a:extLst>
                <a:ext uri="{FF2B5EF4-FFF2-40B4-BE49-F238E27FC236}">
                  <a16:creationId xmlns:a16="http://schemas.microsoft.com/office/drawing/2014/main" id="{58BA463A-F6E8-484B-8A24-FA1BE482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</p:grpSp>
      <p:sp>
        <p:nvSpPr>
          <p:cNvPr id="71" name="Rectangle 57">
            <a:extLst>
              <a:ext uri="{FF2B5EF4-FFF2-40B4-BE49-F238E27FC236}">
                <a16:creationId xmlns:a16="http://schemas.microsoft.com/office/drawing/2014/main" id="{B34111CD-89F3-4D91-AB6E-50654635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24758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F2BFD9E4-A87D-40BD-A7D7-FC7BB9DC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1320114"/>
            <a:ext cx="812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48B95CE1-F3DC-4838-A302-773844E1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35934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74" name="Text Box 60">
            <a:extLst>
              <a:ext uri="{FF2B5EF4-FFF2-40B4-BE49-F238E27FC236}">
                <a16:creationId xmlns:a16="http://schemas.microsoft.com/office/drawing/2014/main" id="{BE071A46-AF41-4D74-BF89-21C022F5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03" y="10022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DF6EDCA7-7A3D-4208-8A02-6886C76D8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485" y="30854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Line 62">
            <a:extLst>
              <a:ext uri="{FF2B5EF4-FFF2-40B4-BE49-F238E27FC236}">
                <a16:creationId xmlns:a16="http://schemas.microsoft.com/office/drawing/2014/main" id="{F0BBCBC7-A6BD-4632-8D0B-70A6CFD13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485" y="19424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07669-4647-4A9A-B938-281C28090D00}"/>
              </a:ext>
            </a:extLst>
          </p:cNvPr>
          <p:cNvSpPr txBox="1"/>
          <p:nvPr/>
        </p:nvSpPr>
        <p:spPr>
          <a:xfrm>
            <a:off x="455030" y="5650238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  <p:sp>
        <p:nvSpPr>
          <p:cNvPr id="78" name="AutoShape 52">
            <a:extLst>
              <a:ext uri="{FF2B5EF4-FFF2-40B4-BE49-F238E27FC236}">
                <a16:creationId xmlns:a16="http://schemas.microsoft.com/office/drawing/2014/main" id="{EFE573C6-9282-480C-8994-CEEDA5CC6F96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886295" y="3389871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Text Box 53">
            <a:extLst>
              <a:ext uri="{FF2B5EF4-FFF2-40B4-BE49-F238E27FC236}">
                <a16:creationId xmlns:a16="http://schemas.microsoft.com/office/drawing/2014/main" id="{ECEF0B67-5A0F-4A4B-8DA7-23A601D5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974" y="3882194"/>
            <a:ext cx="10647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i="1" dirty="0">
                <a:latin typeface="Calibri" pitchFamily="34" charset="0"/>
              </a:rPr>
              <a:t>LAN1 frame</a:t>
            </a:r>
          </a:p>
        </p:txBody>
      </p:sp>
    </p:spTree>
    <p:extLst>
      <p:ext uri="{BB962C8B-B14F-4D97-AF65-F5344CB8AC3E}">
        <p14:creationId xmlns:p14="http://schemas.microsoft.com/office/powerpoint/2010/main" val="24354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!=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protocols don’t always split between layers cleanly</a:t>
            </a:r>
          </a:p>
          <a:p>
            <a:pPr lvl="1"/>
            <a:r>
              <a:rPr lang="en-US" dirty="0"/>
              <a:t>Usually explain parts of physical, data link, and possibly upper layers</a:t>
            </a:r>
          </a:p>
          <a:p>
            <a:r>
              <a:rPr lang="en-US" dirty="0"/>
              <a:t>Model still helps conceptualize stack-up though</a:t>
            </a:r>
          </a:p>
          <a:p>
            <a:pPr lvl="1"/>
            <a:r>
              <a:rPr lang="en-US" dirty="0"/>
              <a:t>Layering of some type still occurs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Bluetooth Protocol Stack - MATLAB &amp; Simulink">
            <a:extLst>
              <a:ext uri="{FF2B5EF4-FFF2-40B4-BE49-F238E27FC236}">
                <a16:creationId xmlns:a16="http://schemas.microsoft.com/office/drawing/2014/main" id="{D70D401D-B0A6-46DF-B003-2D8703EB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3124264"/>
            <a:ext cx="5780505" cy="31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read vs. Zigbee – what's the difference? - Embedded processing -  Technical articles - TI E2E support forums">
            <a:extLst>
              <a:ext uri="{FF2B5EF4-FFF2-40B4-BE49-F238E27FC236}">
                <a16:creationId xmlns:a16="http://schemas.microsoft.com/office/drawing/2014/main" id="{633C8894-79FB-4551-8CB7-B686D4D6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363" y="4078517"/>
            <a:ext cx="5187031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3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52E-0D39-4A74-B5AC-35194A7E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for IoT (joke) (kind of)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1BAF-7672-4532-BAE9-F347CC6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2A81A805-9D45-4996-AD10-7C008089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0424" y="13716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F7380F-DD31-45F4-9F92-7CD62AB2D4A2}"/>
              </a:ext>
            </a:extLst>
          </p:cNvPr>
          <p:cNvSpPr/>
          <p:nvPr/>
        </p:nvSpPr>
        <p:spPr>
          <a:xfrm>
            <a:off x="3987800" y="2095500"/>
            <a:ext cx="2057400" cy="2514600"/>
          </a:xfrm>
          <a:prstGeom prst="roundRect">
            <a:avLst>
              <a:gd name="adj" fmla="val 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MQTT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191E7-6427-4D6D-BD54-EACF28F2F772}"/>
              </a:ext>
            </a:extLst>
          </p:cNvPr>
          <p:cNvSpPr txBox="1"/>
          <p:nvPr/>
        </p:nvSpPr>
        <p:spPr>
          <a:xfrm>
            <a:off x="8126997" y="4610100"/>
            <a:ext cx="299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MQTT is a publish/subscribe message broker</a:t>
            </a:r>
          </a:p>
        </p:txBody>
      </p:sp>
    </p:spTree>
    <p:extLst>
      <p:ext uri="{BB962C8B-B14F-4D97-AF65-F5344CB8AC3E}">
        <p14:creationId xmlns:p14="http://schemas.microsoft.com/office/powerpoint/2010/main" val="3752844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1497</TotalTime>
  <Words>2075</Words>
  <Application>Microsoft Office PowerPoint</Application>
  <PresentationFormat>Widescreen</PresentationFormat>
  <Paragraphs>512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Cambria Math</vt:lpstr>
      <vt:lpstr>Tahoma</vt:lpstr>
      <vt:lpstr>Class Slides</vt:lpstr>
      <vt:lpstr>Lecture 02 Physical and Link Layers</vt:lpstr>
      <vt:lpstr>Today’s Goals</vt:lpstr>
      <vt:lpstr>Outline</vt:lpstr>
      <vt:lpstr>Communication layers</vt:lpstr>
      <vt:lpstr>OSI model of communication layers</vt:lpstr>
      <vt:lpstr>Protocols are “layered”</vt:lpstr>
      <vt:lpstr>Transmitting data between networks</vt:lpstr>
      <vt:lpstr>Model != reality</vt:lpstr>
      <vt:lpstr>Layering for IoT (joke) (kind of)</vt:lpstr>
      <vt:lpstr>Outline</vt:lpstr>
      <vt:lpstr>Physical Layer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strength is measured in decibels</vt:lpstr>
      <vt:lpstr>Propagation degrades RF signals</vt:lpstr>
      <vt:lpstr>ITU model for Indoor Attenuation</vt:lpstr>
      <vt:lpstr>Modulation</vt:lpstr>
      <vt:lpstr>RF communication frequencies</vt:lpstr>
      <vt:lpstr>Wireless spectrum is allocated to specific uses</vt:lpstr>
      <vt:lpstr>Unlicensed bands are where IoT thrives</vt:lpstr>
      <vt:lpstr>Unlicensed bands are where IoT thrives</vt:lpstr>
      <vt:lpstr>Frequency Hopping Spread Spectrum</vt:lpstr>
      <vt:lpstr>Sidebar: inventor of FHSS – Hedy Lamarr</vt:lpstr>
      <vt:lpstr>Outline</vt:lpstr>
      <vt:lpstr>Data Link Layer</vt:lpstr>
      <vt:lpstr>Framing</vt:lpstr>
      <vt:lpstr>Error control: detection and recovery</vt:lpstr>
      <vt:lpstr>Medium Access Control</vt:lpstr>
      <vt:lpstr>Analogy: wireless medium as acoustic</vt:lpstr>
      <vt:lpstr>Analogy: wireless medium as acoustic</vt:lpstr>
      <vt:lpstr>MAC protocol categorization</vt:lpstr>
      <vt:lpstr>ALOHA</vt:lpstr>
      <vt:lpstr>Packet collisions</vt:lpstr>
      <vt:lpstr>Slotted ALOHA</vt:lpstr>
      <vt:lpstr>ALOHA throughput</vt:lpstr>
      <vt:lpstr>Capture effect</vt:lpstr>
      <vt:lpstr>CSMA/CA – Carrier Sense Multiple Access with Collision Avoidance</vt:lpstr>
      <vt:lpstr>CSMA/CD – CSMA with Collision Detection</vt:lpstr>
      <vt:lpstr>Hidden terminal problem</vt:lpstr>
      <vt:lpstr>CSMA with RTS/CTS</vt:lpstr>
      <vt:lpstr>Contention-free access control protocols</vt:lpstr>
      <vt:lpstr>FDMA – Frequency Division Multiple Access</vt:lpstr>
      <vt:lpstr>TDMA – Time Division Multiple Access</vt:lpstr>
      <vt:lpstr>Real-world protocol access control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MAC Protocols</dc:title>
  <dc:creator>Branden Ghena</dc:creator>
  <cp:lastModifiedBy>Branden Ghena</cp:lastModifiedBy>
  <cp:revision>48</cp:revision>
  <dcterms:created xsi:type="dcterms:W3CDTF">2021-01-11T17:31:26Z</dcterms:created>
  <dcterms:modified xsi:type="dcterms:W3CDTF">2021-01-15T18:51:38Z</dcterms:modified>
</cp:coreProperties>
</file>