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1"/>
  </p:notesMasterIdLst>
  <p:sldIdLst>
    <p:sldId id="256" r:id="rId2"/>
    <p:sldId id="554" r:id="rId3"/>
    <p:sldId id="536" r:id="rId4"/>
    <p:sldId id="521" r:id="rId5"/>
    <p:sldId id="525" r:id="rId6"/>
    <p:sldId id="524" r:id="rId7"/>
    <p:sldId id="526" r:id="rId8"/>
    <p:sldId id="264" r:id="rId9"/>
    <p:sldId id="550" r:id="rId10"/>
    <p:sldId id="348" r:id="rId11"/>
    <p:sldId id="544" r:id="rId12"/>
    <p:sldId id="545" r:id="rId13"/>
    <p:sldId id="383" r:id="rId14"/>
    <p:sldId id="538" r:id="rId15"/>
    <p:sldId id="546" r:id="rId16"/>
    <p:sldId id="547" r:id="rId17"/>
    <p:sldId id="555" r:id="rId18"/>
    <p:sldId id="586" r:id="rId19"/>
    <p:sldId id="593" r:id="rId20"/>
    <p:sldId id="584" r:id="rId21"/>
    <p:sldId id="585" r:id="rId22"/>
    <p:sldId id="553" r:id="rId23"/>
    <p:sldId id="540" r:id="rId24"/>
    <p:sldId id="594" r:id="rId25"/>
    <p:sldId id="551" r:id="rId26"/>
    <p:sldId id="552" r:id="rId27"/>
    <p:sldId id="583" r:id="rId28"/>
    <p:sldId id="543" r:id="rId29"/>
    <p:sldId id="559" r:id="rId30"/>
    <p:sldId id="595" r:id="rId31"/>
    <p:sldId id="542" r:id="rId32"/>
    <p:sldId id="556" r:id="rId33"/>
    <p:sldId id="557" r:id="rId34"/>
    <p:sldId id="567" r:id="rId35"/>
    <p:sldId id="566" r:id="rId36"/>
    <p:sldId id="570" r:id="rId37"/>
    <p:sldId id="587" r:id="rId38"/>
    <p:sldId id="568" r:id="rId39"/>
    <p:sldId id="569" r:id="rId40"/>
    <p:sldId id="581" r:id="rId41"/>
    <p:sldId id="576" r:id="rId42"/>
    <p:sldId id="588" r:id="rId43"/>
    <p:sldId id="596" r:id="rId44"/>
    <p:sldId id="572" r:id="rId45"/>
    <p:sldId id="591" r:id="rId46"/>
    <p:sldId id="597" r:id="rId47"/>
    <p:sldId id="589" r:id="rId48"/>
    <p:sldId id="598" r:id="rId49"/>
    <p:sldId id="59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  <p14:sldId id="554"/>
          </p14:sldIdLst>
        </p14:section>
        <p14:section name="MAC Wrapup" id="{1F5FFB41-F794-4977-82D0-1C4715647AC2}">
          <p14:sldIdLst>
            <p14:sldId id="536"/>
            <p14:sldId id="521"/>
            <p14:sldId id="525"/>
            <p14:sldId id="524"/>
            <p14:sldId id="526"/>
          </p14:sldIdLst>
        </p14:section>
        <p14:section name="Goals" id="{1DC203D8-8C04-4F3B-815B-A15E3261C9A4}">
          <p14:sldIdLst>
            <p14:sldId id="264"/>
            <p14:sldId id="550"/>
          </p14:sldIdLst>
        </p14:section>
        <p14:section name="BLE Background" id="{B55B8E8C-5EAB-4A1E-A4E9-AE5E896E46FA}">
          <p14:sldIdLst>
            <p14:sldId id="348"/>
            <p14:sldId id="544"/>
            <p14:sldId id="545"/>
            <p14:sldId id="383"/>
            <p14:sldId id="538"/>
            <p14:sldId id="546"/>
            <p14:sldId id="547"/>
            <p14:sldId id="555"/>
            <p14:sldId id="586"/>
          </p14:sldIdLst>
        </p14:section>
        <p14:section name="BLE PHY" id="{E2BC8EF2-0A80-451A-B581-4C05CE8481B5}">
          <p14:sldIdLst>
            <p14:sldId id="593"/>
            <p14:sldId id="584"/>
            <p14:sldId id="585"/>
            <p14:sldId id="553"/>
            <p14:sldId id="540"/>
          </p14:sldIdLst>
        </p14:section>
        <p14:section name="BLE MAC" id="{BD485B2B-4F48-43E3-A41A-D5A29CE33479}">
          <p14:sldIdLst>
            <p14:sldId id="594"/>
            <p14:sldId id="551"/>
            <p14:sldId id="552"/>
            <p14:sldId id="583"/>
            <p14:sldId id="543"/>
            <p14:sldId id="559"/>
          </p14:sldIdLst>
        </p14:section>
        <p14:section name="Advertising" id="{BB3B0280-2052-49CA-935C-A733B922D9B9}">
          <p14:sldIdLst>
            <p14:sldId id="595"/>
            <p14:sldId id="542"/>
            <p14:sldId id="556"/>
            <p14:sldId id="557"/>
            <p14:sldId id="567"/>
            <p14:sldId id="566"/>
            <p14:sldId id="570"/>
            <p14:sldId id="587"/>
            <p14:sldId id="568"/>
            <p14:sldId id="569"/>
            <p14:sldId id="581"/>
            <p14:sldId id="576"/>
            <p14:sldId id="588"/>
          </p14:sldIdLst>
        </p14:section>
        <p14:section name="Scanning" id="{06F0A62A-5D45-4B4B-810C-50B484F8D740}">
          <p14:sldIdLst>
            <p14:sldId id="596"/>
            <p14:sldId id="572"/>
            <p14:sldId id="591"/>
            <p14:sldId id="597"/>
            <p14:sldId id="589"/>
          </p14:sldIdLst>
        </p14:section>
        <p14:section name="Wrapup" id="{29A7F866-9DA9-446B-8359-CE426CB89C7A}">
          <p14:sldIdLst>
            <p14:sldId id="598"/>
            <p14:sldId id="5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FF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7440" autoAdjust="0"/>
  </p:normalViewPr>
  <p:slideViewPr>
    <p:cSldViewPr snapToGrid="0">
      <p:cViewPr varScale="1">
        <p:scale>
          <a:sx n="80" d="100"/>
          <a:sy n="80" d="100"/>
        </p:scale>
        <p:origin x="114" y="19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uetooth.org/docman/handlers/DownloadDoc.ashx?doc_id=480305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org/docman/handlers/downloaddoc.ashx?doc_id=478726" TargetMode="External"/><Relationship Id="rId2" Type="http://schemas.openxmlformats.org/officeDocument/2006/relationships/hyperlink" Target="https://www.silabs.com/documents/public/user-guides/ug103-14-fundamentals-bl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luetooth.org/docman/handlers/DownloadDoc.ashx?doc_id=480305" TargetMode="External"/><Relationship Id="rId4" Type="http://schemas.openxmlformats.org/officeDocument/2006/relationships/hyperlink" Target="https://www.bluetooth.org/docman/handlers/downloaddoc.ashx?doc_id=44154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dirty="0"/>
              <a:t>BLE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2021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BLE Background</a:t>
            </a:r>
          </a:p>
          <a:p>
            <a:endParaRPr lang="en-US" dirty="0"/>
          </a:p>
          <a:p>
            <a:r>
              <a:rPr lang="en-US" dirty="0"/>
              <a:t>BLE Layers</a:t>
            </a:r>
          </a:p>
          <a:p>
            <a:pPr lvl="1"/>
            <a:r>
              <a:rPr lang="en-US" dirty="0"/>
              <a:t>Physical Layer</a:t>
            </a:r>
          </a:p>
          <a:p>
            <a:pPr lvl="1"/>
            <a:r>
              <a:rPr lang="en-US" dirty="0"/>
              <a:t>Link Layer</a:t>
            </a:r>
          </a:p>
          <a:p>
            <a:pPr lvl="1"/>
            <a:endParaRPr lang="en-US" dirty="0"/>
          </a:p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Bluetooth Low Energy (BLE)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device-to-device communication</a:t>
            </a:r>
          </a:p>
          <a:p>
            <a:pPr lvl="1"/>
            <a:r>
              <a:rPr lang="en-US" dirty="0"/>
              <a:t>Usually: Computer to Thing</a:t>
            </a:r>
          </a:p>
          <a:p>
            <a:pPr lvl="1"/>
            <a:r>
              <a:rPr lang="en-US" dirty="0"/>
              <a:t>Smartphone to device, Laptop to device, etc.</a:t>
            </a:r>
          </a:p>
          <a:p>
            <a:pPr lvl="1"/>
            <a:endParaRPr lang="en-US" dirty="0"/>
          </a:p>
          <a:p>
            <a:r>
              <a:rPr lang="en-US" dirty="0"/>
              <a:t>Focus on making the “Thing” really low energy</a:t>
            </a:r>
          </a:p>
          <a:p>
            <a:pPr lvl="1"/>
            <a:r>
              <a:rPr lang="en-US" dirty="0"/>
              <a:t>Push energy-intensive requirements onto “Computer”</a:t>
            </a:r>
          </a:p>
          <a:p>
            <a:pPr lvl="1"/>
            <a:endParaRPr lang="en-US" dirty="0"/>
          </a:p>
          <a:p>
            <a:r>
              <a:rPr lang="en-US" dirty="0"/>
              <a:t>Devices (Computer or Thing) are servers with accessible fields</a:t>
            </a:r>
          </a:p>
          <a:p>
            <a:pPr lvl="1"/>
            <a:r>
              <a:rPr lang="en-US" dirty="0"/>
              <a:t>Not the traditional send-explicit-packets interface you might be expecting</a:t>
            </a:r>
          </a:p>
          <a:p>
            <a:pPr lvl="1"/>
            <a:r>
              <a:rPr lang="en-US" dirty="0"/>
              <a:t>Lower layers are still exchanging packets to make it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9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outdated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Master/Slave paradigm</a:t>
            </a:r>
          </a:p>
          <a:p>
            <a:pPr lvl="1"/>
            <a:r>
              <a:rPr lang="en-US" dirty="0"/>
              <a:t>Master is the “Computer” and is in charge of interaction</a:t>
            </a:r>
          </a:p>
          <a:p>
            <a:pPr lvl="1"/>
            <a:r>
              <a:rPr lang="en-US" dirty="0"/>
              <a:t>Slave is the “Device” and has little control over interaction parameters</a:t>
            </a:r>
          </a:p>
          <a:p>
            <a:pPr lvl="1"/>
            <a:r>
              <a:rPr lang="en-US" dirty="0"/>
              <a:t>Really common notation in EE side of the world.</a:t>
            </a:r>
          </a:p>
          <a:p>
            <a:pPr lvl="2"/>
            <a:r>
              <a:rPr lang="en-US" dirty="0"/>
              <a:t>Not intended to be harmful, but also literally inconsiderate.</a:t>
            </a:r>
          </a:p>
          <a:p>
            <a:pPr lvl="1"/>
            <a:endParaRPr lang="en-US" dirty="0"/>
          </a:p>
          <a:p>
            <a:r>
              <a:rPr lang="en-US" dirty="0"/>
              <a:t>Field is changing for the better. It’s going to take some time.</a:t>
            </a:r>
          </a:p>
          <a:p>
            <a:pPr lvl="1"/>
            <a:r>
              <a:rPr lang="en-US" b="1" dirty="0"/>
              <a:t>Central/Peripheral</a:t>
            </a:r>
          </a:p>
          <a:p>
            <a:pPr lvl="1"/>
            <a:r>
              <a:rPr lang="en-US" dirty="0"/>
              <a:t>Device/Peripheral</a:t>
            </a:r>
          </a:p>
          <a:p>
            <a:pPr lvl="1"/>
            <a:r>
              <a:rPr lang="en-US" dirty="0"/>
              <a:t>Controller/Peripheral</a:t>
            </a:r>
          </a:p>
          <a:p>
            <a:pPr lvl="1"/>
            <a:r>
              <a:rPr lang="en-US" dirty="0"/>
              <a:t>Master/Minion</a:t>
            </a:r>
          </a:p>
          <a:p>
            <a:pPr lvl="1"/>
            <a:r>
              <a:rPr lang="en-US" dirty="0"/>
              <a:t>Primary/Secondary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development</a:t>
            </a:r>
          </a:p>
          <a:p>
            <a:pPr lvl="1"/>
            <a:r>
              <a:rPr lang="en-US" dirty="0"/>
              <a:t>Research product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Hardware support</a:t>
            </a:r>
          </a:p>
          <a:p>
            <a:pPr lvl="1"/>
            <a:r>
              <a:rPr lang="en-US" dirty="0"/>
              <a:t>Usefulness and iteration</a:t>
            </a:r>
          </a:p>
          <a:p>
            <a:pPr lvl="1"/>
            <a:endParaRPr lang="en-US" dirty="0"/>
          </a:p>
          <a:p>
            <a:r>
              <a:rPr lang="en-US" dirty="0"/>
              <a:t>Bluetooth Low Energy</a:t>
            </a:r>
          </a:p>
          <a:p>
            <a:pPr lvl="1"/>
            <a:r>
              <a:rPr lang="en-US" dirty="0"/>
              <a:t>Research in early 2000s: Bluetooth Low End Extension and </a:t>
            </a:r>
            <a:r>
              <a:rPr lang="en-US" dirty="0" err="1"/>
              <a:t>Wibree</a:t>
            </a:r>
            <a:endParaRPr lang="en-US" dirty="0"/>
          </a:p>
          <a:p>
            <a:pPr lvl="1"/>
            <a:r>
              <a:rPr lang="en-US" dirty="0"/>
              <a:t>Specification in 2009: Bluetooth version 4.0</a:t>
            </a:r>
          </a:p>
          <a:p>
            <a:pPr lvl="1"/>
            <a:r>
              <a:rPr lang="en-US" dirty="0"/>
              <a:t>Hardware support in 2011/12: iPhone 4s, nRF51 series</a:t>
            </a:r>
          </a:p>
          <a:p>
            <a:pPr lvl="1"/>
            <a:r>
              <a:rPr lang="en-US" dirty="0"/>
              <a:t>4.1 and 4.2 (2014), 5.0 (2016, first in phones 2017, really 2019 though)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 bit overwhelming…</a:t>
            </a:r>
          </a:p>
          <a:p>
            <a:pPr lvl="1"/>
            <a:r>
              <a:rPr lang="en-US" dirty="0"/>
              <a:t>5.2 spec: </a:t>
            </a:r>
            <a:r>
              <a:rPr lang="en-US" b="1" dirty="0"/>
              <a:t>3256 pages</a:t>
            </a:r>
          </a:p>
          <a:p>
            <a:pPr lvl="1"/>
            <a:r>
              <a:rPr lang="en-US" dirty="0"/>
              <a:t>We only care about Vol 6: Low Energy Controller</a:t>
            </a:r>
          </a:p>
          <a:p>
            <a:pPr lvl="2"/>
            <a:r>
              <a:rPr lang="en-US" dirty="0"/>
              <a:t>Part A: Physical Layer Specification</a:t>
            </a:r>
          </a:p>
          <a:p>
            <a:pPr lvl="2"/>
            <a:r>
              <a:rPr lang="en-US" dirty="0"/>
              <a:t>Part B: Link Layer Specification</a:t>
            </a:r>
          </a:p>
          <a:p>
            <a:pPr lvl="2"/>
            <a:r>
              <a:rPr lang="en-US" dirty="0"/>
              <a:t>CSS: Part A: Data Types Specification</a:t>
            </a:r>
          </a:p>
          <a:p>
            <a:pPr lvl="2"/>
            <a:r>
              <a:rPr lang="en-US" dirty="0"/>
              <a:t>So ~250 pages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Tip: be willing to just ignore things when skimming specs</a:t>
            </a:r>
          </a:p>
          <a:p>
            <a:pPr lvl="1"/>
            <a:r>
              <a:rPr lang="en-US" dirty="0"/>
              <a:t>5.2 spec covers BLE and Bluetooth Classic and a bunch of upper layer stuff that we never have to care about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– Configuration and Server</a:t>
            </a:r>
          </a:p>
          <a:p>
            <a:pPr lvl="1"/>
            <a:r>
              <a:rPr lang="en-US" dirty="0"/>
              <a:t>GAP – Generic Access Profile</a:t>
            </a:r>
          </a:p>
          <a:p>
            <a:pPr lvl="2"/>
            <a:r>
              <a:rPr lang="en-US" dirty="0"/>
              <a:t>Configure advertising</a:t>
            </a:r>
          </a:p>
          <a:p>
            <a:pPr lvl="1"/>
            <a:r>
              <a:rPr lang="en-US" dirty="0"/>
              <a:t>GATT – Generic </a:t>
            </a:r>
            <a:r>
              <a:rPr lang="en-US" dirty="0" err="1"/>
              <a:t>ATTribute</a:t>
            </a:r>
            <a:r>
              <a:rPr lang="en-US" dirty="0"/>
              <a:t> profile</a:t>
            </a:r>
          </a:p>
          <a:p>
            <a:pPr lvl="2"/>
            <a:r>
              <a:rPr lang="en-US" dirty="0"/>
              <a:t>Configure connections</a:t>
            </a:r>
          </a:p>
          <a:p>
            <a:pPr lvl="2"/>
            <a:endParaRPr lang="en-US" dirty="0"/>
          </a:p>
          <a:p>
            <a:r>
              <a:rPr lang="en-US" dirty="0"/>
              <a:t>HCI - Host Controller Interface (sigh)</a:t>
            </a:r>
          </a:p>
          <a:p>
            <a:pPr lvl="1"/>
            <a:endParaRPr lang="en-US" dirty="0"/>
          </a:p>
          <a:p>
            <a:r>
              <a:rPr lang="en-US" dirty="0"/>
              <a:t>Controller - Communication</a:t>
            </a:r>
          </a:p>
          <a:p>
            <a:pPr lvl="1"/>
            <a:r>
              <a:rPr lang="en-US" dirty="0"/>
              <a:t>Link Layer – send packets</a:t>
            </a:r>
          </a:p>
          <a:p>
            <a:pPr lvl="1"/>
            <a:r>
              <a:rPr lang="en-US" dirty="0"/>
              <a:t>RF and PHY – send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F88F2-BA52-4E83-8972-85024C28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085" y="228600"/>
            <a:ext cx="2785310" cy="59419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72A24E-575F-4381-9FC2-9C518281048D}"/>
              </a:ext>
            </a:extLst>
          </p:cNvPr>
          <p:cNvSpPr/>
          <p:nvPr/>
        </p:nvSpPr>
        <p:spPr>
          <a:xfrm>
            <a:off x="8865031" y="1131376"/>
            <a:ext cx="821410" cy="2464231"/>
          </a:xfrm>
          <a:prstGeom prst="rect">
            <a:avLst/>
          </a:prstGeom>
          <a:solidFill>
            <a:srgbClr val="00AEFF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8BD1F7E-17C5-4A60-B642-75EE33F45631}"/>
              </a:ext>
            </a:extLst>
          </p:cNvPr>
          <p:cNvSpPr/>
          <p:nvPr/>
        </p:nvSpPr>
        <p:spPr>
          <a:xfrm>
            <a:off x="8518358" y="4427621"/>
            <a:ext cx="346673" cy="174297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CEBEAE8-72D3-44D4-A01A-CD8F354F0A14}"/>
              </a:ext>
            </a:extLst>
          </p:cNvPr>
          <p:cNvSpPr/>
          <p:nvPr/>
        </p:nvSpPr>
        <p:spPr>
          <a:xfrm>
            <a:off x="8459323" y="1179094"/>
            <a:ext cx="346673" cy="246660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94D72-D4D8-4325-BE64-416FC6C69A58}"/>
              </a:ext>
            </a:extLst>
          </p:cNvPr>
          <p:cNvSpPr txBox="1"/>
          <p:nvPr/>
        </p:nvSpPr>
        <p:spPr>
          <a:xfrm>
            <a:off x="7637810" y="2224583"/>
            <a:ext cx="12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AF2B4-9005-42FF-A55F-6F2F63C221EA}"/>
              </a:ext>
            </a:extLst>
          </p:cNvPr>
          <p:cNvSpPr txBox="1"/>
          <p:nvPr/>
        </p:nvSpPr>
        <p:spPr>
          <a:xfrm>
            <a:off x="7152773" y="5114442"/>
            <a:ext cx="12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91048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Advertising</a:t>
            </a:r>
          </a:p>
          <a:p>
            <a:pPr lvl="1"/>
            <a:r>
              <a:rPr lang="en-US" dirty="0"/>
              <a:t>Discovery</a:t>
            </a:r>
          </a:p>
          <a:p>
            <a:pPr lvl="1"/>
            <a:r>
              <a:rPr lang="en-US" dirty="0"/>
              <a:t>Advertisements – broadcast messages indicating device details</a:t>
            </a:r>
          </a:p>
          <a:p>
            <a:pPr lvl="1"/>
            <a:r>
              <a:rPr lang="en-US" dirty="0"/>
              <a:t>Ephemeral, </a:t>
            </a:r>
            <a:r>
              <a:rPr lang="en-US" dirty="0" err="1"/>
              <a:t>uni</a:t>
            </a:r>
            <a:r>
              <a:rPr lang="en-US" dirty="0"/>
              <a:t>-directional communication from Advertiser to Scanner(s)</a:t>
            </a:r>
          </a:p>
          <a:p>
            <a:pPr lvl="1"/>
            <a:r>
              <a:rPr lang="en-US" dirty="0"/>
              <a:t>ALOHA access control</a:t>
            </a:r>
          </a:p>
          <a:p>
            <a:pPr lvl="1"/>
            <a:endParaRPr lang="en-US" dirty="0"/>
          </a:p>
          <a:p>
            <a:r>
              <a:rPr lang="en-US" dirty="0"/>
              <a:t>Connections</a:t>
            </a:r>
          </a:p>
          <a:p>
            <a:pPr lvl="1"/>
            <a:r>
              <a:rPr lang="en-US" dirty="0"/>
              <a:t>Interaction</a:t>
            </a:r>
          </a:p>
          <a:p>
            <a:pPr lvl="1"/>
            <a:r>
              <a:rPr lang="en-US" dirty="0"/>
              <a:t>Bi-directional communication between Peripheral and Central</a:t>
            </a:r>
          </a:p>
          <a:p>
            <a:pPr lvl="1"/>
            <a:r>
              <a:rPr lang="en-US" dirty="0"/>
              <a:t>Maintained for some duration</a:t>
            </a:r>
          </a:p>
          <a:p>
            <a:pPr lvl="1"/>
            <a:r>
              <a:rPr lang="en-US" dirty="0"/>
              <a:t>TDMA access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8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8FA0-3A8F-4AFF-89AD-9F2EE6B1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network 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3ABB-34F6-4A51-B7BD-2CA0098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6AEA0-0C65-4BA8-B59B-E38CF44363FC}"/>
              </a:ext>
            </a:extLst>
          </p:cNvPr>
          <p:cNvSpPr/>
          <p:nvPr/>
        </p:nvSpPr>
        <p:spPr>
          <a:xfrm>
            <a:off x="5747646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22D0DE-D14B-44C4-AC89-E68A005E98C8}"/>
              </a:ext>
            </a:extLst>
          </p:cNvPr>
          <p:cNvSpPr/>
          <p:nvPr/>
        </p:nvSpPr>
        <p:spPr>
          <a:xfrm>
            <a:off x="892342" y="3205183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F1D2E-8CA3-4C03-8731-EA7C042804D6}"/>
              </a:ext>
            </a:extLst>
          </p:cNvPr>
          <p:cNvSpPr/>
          <p:nvPr/>
        </p:nvSpPr>
        <p:spPr>
          <a:xfrm>
            <a:off x="2574371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D3F173-5991-4FCF-BC3F-63DA485E592F}"/>
              </a:ext>
            </a:extLst>
          </p:cNvPr>
          <p:cNvSpPr/>
          <p:nvPr/>
        </p:nvSpPr>
        <p:spPr>
          <a:xfrm>
            <a:off x="10045682" y="489426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9D89C-0150-4C76-AFBE-32948BFB3A3D}"/>
              </a:ext>
            </a:extLst>
          </p:cNvPr>
          <p:cNvSpPr/>
          <p:nvPr/>
        </p:nvSpPr>
        <p:spPr>
          <a:xfrm>
            <a:off x="906154" y="1075134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FF1300-3DEF-43AB-B87E-D56EF21DE92F}"/>
              </a:ext>
            </a:extLst>
          </p:cNvPr>
          <p:cNvSpPr/>
          <p:nvPr/>
        </p:nvSpPr>
        <p:spPr>
          <a:xfrm>
            <a:off x="4104918" y="2122950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Central &amp; Scanner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108C15-AAFD-4E68-9088-B657D2427557}"/>
              </a:ext>
            </a:extLst>
          </p:cNvPr>
          <p:cNvSpPr/>
          <p:nvPr/>
        </p:nvSpPr>
        <p:spPr>
          <a:xfrm>
            <a:off x="7750644" y="2346318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Scanner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4CCBA1A-549B-4478-BE9B-A826043EC8DA}"/>
              </a:ext>
            </a:extLst>
          </p:cNvPr>
          <p:cNvSpPr/>
          <p:nvPr/>
        </p:nvSpPr>
        <p:spPr>
          <a:xfrm rot="1003240">
            <a:off x="2463204" y="1862365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A2CE49B-1EDE-455F-BECA-0482D5ED5268}"/>
              </a:ext>
            </a:extLst>
          </p:cNvPr>
          <p:cNvSpPr/>
          <p:nvPr/>
        </p:nvSpPr>
        <p:spPr>
          <a:xfrm rot="20560918">
            <a:off x="2354856" y="3015266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9724F69-5473-47F5-8E33-C659A85A7B2A}"/>
              </a:ext>
            </a:extLst>
          </p:cNvPr>
          <p:cNvSpPr/>
          <p:nvPr/>
        </p:nvSpPr>
        <p:spPr>
          <a:xfrm rot="17665400">
            <a:off x="3196534" y="4054978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2FA9DC2-6FB4-41FA-A2D5-142DD37786DF}"/>
              </a:ext>
            </a:extLst>
          </p:cNvPr>
          <p:cNvSpPr/>
          <p:nvPr/>
        </p:nvSpPr>
        <p:spPr>
          <a:xfrm rot="14583970">
            <a:off x="4727081" y="4010853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5AB62B-8BEC-4FC2-AFCF-D45BD71DC31C}"/>
              </a:ext>
            </a:extLst>
          </p:cNvPr>
          <p:cNvSpPr/>
          <p:nvPr/>
        </p:nvSpPr>
        <p:spPr>
          <a:xfrm rot="18374189">
            <a:off x="6571805" y="4167007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9E4FC8E-F0C3-46D2-BAC6-09F46C5DDFF2}"/>
              </a:ext>
            </a:extLst>
          </p:cNvPr>
          <p:cNvSpPr/>
          <p:nvPr/>
        </p:nvSpPr>
        <p:spPr>
          <a:xfrm rot="13969085">
            <a:off x="8751654" y="3976641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104981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5C80-1ADE-418F-844F-FC92A00E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roles at the same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8C2C-B768-49C3-AE56-3FECB64F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Topology picture is a simplification of roles</a:t>
            </a:r>
          </a:p>
          <a:p>
            <a:endParaRPr lang="en-US" dirty="0"/>
          </a:p>
          <a:p>
            <a:r>
              <a:rPr lang="en-US" dirty="0"/>
              <a:t>A single device can have multiple roles simultaneously</a:t>
            </a:r>
          </a:p>
          <a:p>
            <a:pPr lvl="1"/>
            <a:r>
              <a:rPr lang="en-US" dirty="0"/>
              <a:t>Scanning and Advertising simultaneously</a:t>
            </a:r>
          </a:p>
          <a:p>
            <a:pPr lvl="1"/>
            <a:r>
              <a:rPr lang="en-US" dirty="0"/>
              <a:t>Peripheral and Scanner and Advertiser simultaneously</a:t>
            </a:r>
          </a:p>
          <a:p>
            <a:pPr lvl="1"/>
            <a:r>
              <a:rPr lang="en-US" dirty="0"/>
              <a:t>Peripheral and Scanner and Central and Advertiser simultaneously</a:t>
            </a:r>
          </a:p>
          <a:p>
            <a:pPr lvl="2"/>
            <a:r>
              <a:rPr lang="en-US" dirty="0"/>
              <a:t>Getting a bit out of hand though</a:t>
            </a:r>
          </a:p>
          <a:p>
            <a:pPr lvl="1"/>
            <a:endParaRPr lang="en-US" dirty="0"/>
          </a:p>
          <a:p>
            <a:r>
              <a:rPr lang="en-US" dirty="0"/>
              <a:t>Also possible:</a:t>
            </a:r>
          </a:p>
          <a:p>
            <a:pPr lvl="1"/>
            <a:r>
              <a:rPr lang="en-US" dirty="0"/>
              <a:t>One Peripheral can be connected to multiple Centrals</a:t>
            </a:r>
          </a:p>
          <a:p>
            <a:pPr lvl="2"/>
            <a:r>
              <a:rPr lang="en-US" dirty="0"/>
              <a:t>This is relatively new in BLE still, you’ll find old docs saying you can’t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D1782-7EA2-4AD6-8A19-626DDD70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29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Background</a:t>
            </a:r>
          </a:p>
          <a:p>
            <a:endParaRPr lang="en-US" dirty="0"/>
          </a:p>
          <a:p>
            <a:r>
              <a:rPr lang="en-US" b="1" dirty="0"/>
              <a:t>BLE Layers</a:t>
            </a:r>
          </a:p>
          <a:p>
            <a:pPr lvl="1"/>
            <a:r>
              <a:rPr lang="en-US" b="1" dirty="0"/>
              <a:t>Physical Layer</a:t>
            </a:r>
          </a:p>
          <a:p>
            <a:pPr lvl="1"/>
            <a:r>
              <a:rPr lang="en-US" dirty="0"/>
              <a:t>Link Layer</a:t>
            </a:r>
          </a:p>
          <a:p>
            <a:pPr lvl="1"/>
            <a:endParaRPr lang="en-US" dirty="0"/>
          </a:p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7749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5543-FFA4-4D66-9CB8-2009F498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7BCF-9677-4A39-A5AC-59000674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to do Lab1</a:t>
            </a:r>
          </a:p>
          <a:p>
            <a:pPr lvl="1"/>
            <a:r>
              <a:rPr lang="en-US" dirty="0"/>
              <a:t>Goal is to get all the toolchain issues worked out before other labs</a:t>
            </a:r>
          </a:p>
          <a:p>
            <a:pPr lvl="1"/>
            <a:r>
              <a:rPr lang="en-US" dirty="0"/>
              <a:t>About half the class has done this already</a:t>
            </a:r>
          </a:p>
          <a:p>
            <a:pPr lvl="1"/>
            <a:endParaRPr lang="en-US" dirty="0"/>
          </a:p>
          <a:p>
            <a:r>
              <a:rPr lang="en-US" dirty="0"/>
              <a:t>Think about project ideas</a:t>
            </a:r>
          </a:p>
          <a:p>
            <a:pPr lvl="1"/>
            <a:r>
              <a:rPr lang="en-US" dirty="0"/>
              <a:t>Make posts on </a:t>
            </a:r>
            <a:r>
              <a:rPr lang="en-US" dirty="0" err="1"/>
              <a:t>campuswire</a:t>
            </a:r>
            <a:r>
              <a:rPr lang="en-US" dirty="0"/>
              <a:t> with ideas to iterate on</a:t>
            </a:r>
          </a:p>
          <a:p>
            <a:pPr lvl="2"/>
            <a:r>
              <a:rPr lang="en-US" dirty="0"/>
              <a:t>Also good for recruiting partners</a:t>
            </a:r>
          </a:p>
          <a:p>
            <a:pPr lvl="1"/>
            <a:r>
              <a:rPr lang="en-US" dirty="0"/>
              <a:t>Come to office hours to discuss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48AC1-811C-4F24-A982-BE5DB22C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52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2.4 GHz carrier, Forty 2-MHz channels, 1 Mbps data rate</a:t>
            </a:r>
          </a:p>
          <a:p>
            <a:pPr lvl="1"/>
            <a:r>
              <a:rPr lang="en-US" dirty="0"/>
              <a:t>37, 38, 39 for advertising</a:t>
            </a:r>
          </a:p>
          <a:p>
            <a:pPr lvl="1"/>
            <a:r>
              <a:rPr lang="en-US" dirty="0"/>
              <a:t>0-36 for connection (FHSS)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63A1AD9-4FC5-46DF-9D6D-6E9E529B1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513" y="2584089"/>
            <a:ext cx="7447548" cy="377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6B769D-1AA8-4D7D-9FBA-8A1D4039730E}"/>
              </a:ext>
            </a:extLst>
          </p:cNvPr>
          <p:cNvSpPr txBox="1"/>
          <p:nvPr/>
        </p:nvSpPr>
        <p:spPr>
          <a:xfrm>
            <a:off x="8253663" y="2584089"/>
            <a:ext cx="33247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doesn’t BLE avoid </a:t>
            </a:r>
            <a:r>
              <a:rPr lang="en-US" sz="2800" b="1" dirty="0" err="1"/>
              <a:t>WiFi</a:t>
            </a:r>
            <a:r>
              <a:rPr lang="en-US" sz="2800" b="1" dirty="0"/>
              <a:t> altogether?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05371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2.4 GHz carrier, Forty 2-MHz channels, 1 Mbps data rate</a:t>
            </a:r>
          </a:p>
          <a:p>
            <a:pPr lvl="1"/>
            <a:r>
              <a:rPr lang="en-US" dirty="0"/>
              <a:t>37, 38, 39 for advertising</a:t>
            </a:r>
          </a:p>
          <a:p>
            <a:pPr lvl="1"/>
            <a:r>
              <a:rPr lang="en-US" dirty="0"/>
              <a:t>0-36 for connection (FHSS)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63A1AD9-4FC5-46DF-9D6D-6E9E529B1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7513" y="2584089"/>
            <a:ext cx="7447548" cy="377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6B769D-1AA8-4D7D-9FBA-8A1D4039730E}"/>
              </a:ext>
            </a:extLst>
          </p:cNvPr>
          <p:cNvSpPr txBox="1"/>
          <p:nvPr/>
        </p:nvSpPr>
        <p:spPr>
          <a:xfrm>
            <a:off x="8253663" y="2584089"/>
            <a:ext cx="33247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doesn’t BLE avoid </a:t>
            </a:r>
            <a:r>
              <a:rPr lang="en-US" sz="2800" b="1" dirty="0" err="1"/>
              <a:t>WiFi</a:t>
            </a:r>
            <a:r>
              <a:rPr lang="en-US" sz="2800" b="1" dirty="0"/>
              <a:t> altogether?</a:t>
            </a:r>
          </a:p>
          <a:p>
            <a:endParaRPr lang="en-US" sz="2800" b="1" dirty="0"/>
          </a:p>
          <a:p>
            <a:r>
              <a:rPr lang="en-US" sz="2800" b="1" dirty="0"/>
              <a:t>Can’t on 2.4 GHz</a:t>
            </a:r>
          </a:p>
          <a:p>
            <a:br>
              <a:rPr lang="en-US" sz="2800" b="1" dirty="0"/>
            </a:br>
            <a:r>
              <a:rPr lang="en-US" sz="2800" b="1" dirty="0"/>
              <a:t>Wants 2.4 GHz for technology improvements</a:t>
            </a:r>
          </a:p>
        </p:txBody>
      </p:sp>
    </p:spTree>
    <p:extLst>
      <p:ext uri="{BB962C8B-B14F-4D97-AF65-F5344CB8AC3E}">
        <p14:creationId xmlns:p14="http://schemas.microsoft.com/office/powerpoint/2010/main" val="4080234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Gaussian Frequency-Shift Keying (GFSK)</a:t>
            </a:r>
          </a:p>
          <a:p>
            <a:pPr lvl="1"/>
            <a:r>
              <a:rPr lang="en-US" dirty="0"/>
              <a:t>Improvement on base Frequency-shift Keying</a:t>
            </a:r>
          </a:p>
          <a:p>
            <a:pPr lvl="1"/>
            <a:r>
              <a:rPr lang="en-US" dirty="0"/>
              <a:t>Smoother transitions between bits -&gt; reduces nearby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8AAE17-6850-43CB-8547-C18597CB1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53251" y="3372793"/>
            <a:ext cx="6412543" cy="234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336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signal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 nRF52840 capabilities</a:t>
            </a:r>
          </a:p>
          <a:p>
            <a:pPr lvl="1"/>
            <a:r>
              <a:rPr lang="en-US" dirty="0"/>
              <a:t>Transmit: up to 8 dBm</a:t>
            </a:r>
          </a:p>
          <a:p>
            <a:pPr lvl="1"/>
            <a:r>
              <a:rPr lang="en-US" dirty="0"/>
              <a:t>Receive sensitivity: -95 dBm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5157E-3FDF-4633-B9BE-AA080417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42" y="1098550"/>
            <a:ext cx="10295903" cy="350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1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Background</a:t>
            </a:r>
          </a:p>
          <a:p>
            <a:endParaRPr lang="en-US" dirty="0"/>
          </a:p>
          <a:p>
            <a:r>
              <a:rPr lang="en-US" b="1" dirty="0"/>
              <a:t>BLE Layers</a:t>
            </a:r>
          </a:p>
          <a:p>
            <a:pPr lvl="1"/>
            <a:r>
              <a:rPr lang="en-US" dirty="0"/>
              <a:t>Physical Layer</a:t>
            </a:r>
          </a:p>
          <a:p>
            <a:pPr lvl="1"/>
            <a:r>
              <a:rPr lang="en-US" b="1" dirty="0"/>
              <a:t>Link Layer</a:t>
            </a:r>
          </a:p>
          <a:p>
            <a:pPr lvl="1"/>
            <a:endParaRPr lang="en-US" dirty="0"/>
          </a:p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02248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Same packet structure for both advertisements and connections</a:t>
            </a:r>
          </a:p>
          <a:p>
            <a:pPr lvl="1"/>
            <a:r>
              <a:rPr lang="en-US" dirty="0"/>
              <a:t>Fields are filled in little endian (the opposite of network byte order 😡)</a:t>
            </a:r>
          </a:p>
          <a:p>
            <a:pPr lvl="1"/>
            <a:endParaRPr lang="en-US" dirty="0"/>
          </a:p>
          <a:p>
            <a:r>
              <a:rPr lang="en-US" dirty="0"/>
              <a:t>Access address unique for each connection (randomly chosen)</a:t>
            </a:r>
          </a:p>
          <a:p>
            <a:pPr lvl="1"/>
            <a:r>
              <a:rPr lang="en-US" dirty="0"/>
              <a:t>In Advertising always set to 0x8E89BED6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BB8CF-1A5A-41A5-922F-58487174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06" y="1281672"/>
            <a:ext cx="9775988" cy="214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and private address forms</a:t>
            </a:r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48 bits: 24-bits of company ID, 24-bits of company assigned number</a:t>
            </a:r>
          </a:p>
          <a:p>
            <a:pPr lvl="1"/>
            <a:r>
              <a:rPr lang="en-US" dirty="0"/>
              <a:t>Literally the same MAC address scheme as Ethernet and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Top two </a:t>
            </a:r>
            <a:r>
              <a:rPr lang="en-US" dirty="0" err="1"/>
              <a:t>MSbs</a:t>
            </a:r>
            <a:r>
              <a:rPr lang="en-US" dirty="0"/>
              <a:t> specify type</a:t>
            </a:r>
          </a:p>
          <a:p>
            <a:pPr lvl="2"/>
            <a:r>
              <a:rPr lang="en-US" dirty="0"/>
              <a:t>46 bits of random</a:t>
            </a:r>
          </a:p>
          <a:p>
            <a:pPr lvl="2"/>
            <a:r>
              <a:rPr lang="en-US" dirty="0"/>
              <a:t>46 bits of hash of an identity key</a:t>
            </a:r>
          </a:p>
          <a:p>
            <a:endParaRPr lang="en-US" b="1" dirty="0"/>
          </a:p>
          <a:p>
            <a:r>
              <a:rPr lang="en-US" b="1" dirty="0"/>
              <a:t>Why have the two types?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4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and private address forms</a:t>
            </a:r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48 bits: 24-bits of company ID, 24-bits of company assigned number</a:t>
            </a:r>
          </a:p>
          <a:p>
            <a:pPr lvl="1"/>
            <a:r>
              <a:rPr lang="en-US" dirty="0"/>
              <a:t>Literally the same MAC address scheme as Ethernet and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Private</a:t>
            </a:r>
          </a:p>
          <a:p>
            <a:pPr lvl="1"/>
            <a:r>
              <a:rPr lang="en-US" dirty="0"/>
              <a:t>Top two </a:t>
            </a:r>
            <a:r>
              <a:rPr lang="en-US" dirty="0" err="1"/>
              <a:t>MSbs</a:t>
            </a:r>
            <a:r>
              <a:rPr lang="en-US" dirty="0"/>
              <a:t> specify type</a:t>
            </a:r>
          </a:p>
          <a:p>
            <a:pPr lvl="2"/>
            <a:r>
              <a:rPr lang="en-US" dirty="0"/>
              <a:t>46 bits of random</a:t>
            </a:r>
          </a:p>
          <a:p>
            <a:pPr lvl="2"/>
            <a:r>
              <a:rPr lang="en-US" dirty="0"/>
              <a:t>46 bits of hash of an identity key</a:t>
            </a:r>
          </a:p>
          <a:p>
            <a:endParaRPr lang="en-US" b="1" dirty="0"/>
          </a:p>
          <a:p>
            <a:r>
              <a:rPr lang="en-US" b="1" dirty="0"/>
              <a:t>Why have the two types?	Privacy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50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whitening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long series of repetitive bits (all zeros or all ones)</a:t>
            </a:r>
          </a:p>
          <a:p>
            <a:pPr lvl="1"/>
            <a:r>
              <a:rPr lang="en-US" dirty="0"/>
              <a:t>Would cause RF noise to be more focused in one direction</a:t>
            </a:r>
          </a:p>
          <a:p>
            <a:pPr lvl="1"/>
            <a:r>
              <a:rPr lang="en-US" dirty="0"/>
              <a:t>Radio hardware desires output to have zero DC-bias (or close to that)</a:t>
            </a:r>
          </a:p>
          <a:p>
            <a:pPr lvl="1"/>
            <a:r>
              <a:rPr lang="en-US" dirty="0"/>
              <a:t>Great example of the PHY and MAC being interwoven in wireless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 always forget this exists, since hardware usually handles it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8D918-4CA1-4BA5-B085-429ACCEA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83" y="2787208"/>
            <a:ext cx="7419841" cy="23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84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1E658-DFCD-4567-9261-835D5E8B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processing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E1537-9125-4B4D-A627-BD2C2EB9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7EF527-D452-44C4-9821-016B2427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8" y="2120848"/>
            <a:ext cx="10264715" cy="307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1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OSI Layers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b="1" dirty="0"/>
              <a:t>Data Link Layer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92816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Background</a:t>
            </a:r>
          </a:p>
          <a:p>
            <a:endParaRPr lang="en-US" dirty="0"/>
          </a:p>
          <a:p>
            <a:r>
              <a:rPr lang="en-US" dirty="0"/>
              <a:t>BLE Layers</a:t>
            </a:r>
          </a:p>
          <a:p>
            <a:pPr lvl="1"/>
            <a:r>
              <a:rPr lang="en-US" dirty="0"/>
              <a:t>Physical Layer</a:t>
            </a:r>
          </a:p>
          <a:p>
            <a:pPr lvl="1"/>
            <a:r>
              <a:rPr lang="en-US" dirty="0"/>
              <a:t>Link Layer</a:t>
            </a:r>
          </a:p>
          <a:p>
            <a:pPr lvl="1"/>
            <a:endParaRPr lang="en-US" dirty="0"/>
          </a:p>
          <a:p>
            <a:r>
              <a:rPr lang="en-US" b="1" dirty="0"/>
              <a:t>BLE roles</a:t>
            </a:r>
          </a:p>
          <a:p>
            <a:pPr lvl="1"/>
            <a:r>
              <a:rPr lang="en-US" b="1" dirty="0"/>
              <a:t>Advertising</a:t>
            </a:r>
          </a:p>
          <a:p>
            <a:pPr lvl="1"/>
            <a:r>
              <a:rPr lang="en-US" dirty="0"/>
              <a:t>Scanning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47977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BLE discovery mechanism</a:t>
            </a:r>
          </a:p>
          <a:p>
            <a:pPr lvl="1"/>
            <a:r>
              <a:rPr lang="en-US" dirty="0"/>
              <a:t>Make nearby devices aware of advertiser’s existence</a:t>
            </a:r>
          </a:p>
          <a:p>
            <a:pPr lvl="1"/>
            <a:r>
              <a:rPr lang="en-US" dirty="0"/>
              <a:t>Communicate some information from or about advertiser</a:t>
            </a:r>
          </a:p>
          <a:p>
            <a:pPr lvl="1"/>
            <a:r>
              <a:rPr lang="en-US" dirty="0"/>
              <a:t>Traditional purpose is to enable connections, but this is also useful for general communication</a:t>
            </a:r>
          </a:p>
          <a:p>
            <a:endParaRPr lang="en-US" dirty="0"/>
          </a:p>
          <a:p>
            <a:r>
              <a:rPr lang="en-US" dirty="0"/>
              <a:t>Advertisements</a:t>
            </a:r>
          </a:p>
          <a:p>
            <a:pPr lvl="1"/>
            <a:r>
              <a:rPr lang="en-US" dirty="0"/>
              <a:t>Periodic broadcast messages with data</a:t>
            </a:r>
          </a:p>
          <a:p>
            <a:r>
              <a:rPr lang="en-US" dirty="0"/>
              <a:t>Scan Requests/Responses</a:t>
            </a:r>
          </a:p>
          <a:p>
            <a:pPr lvl="1"/>
            <a:r>
              <a:rPr lang="en-US" dirty="0"/>
              <a:t>Scanner sends responses after getting a request</a:t>
            </a:r>
          </a:p>
          <a:p>
            <a:pPr lvl="2"/>
            <a:r>
              <a:rPr lang="en-US" dirty="0"/>
              <a:t>Only occurs when scanner is listening</a:t>
            </a:r>
          </a:p>
          <a:p>
            <a:pPr lvl="1"/>
            <a:r>
              <a:rPr lang="en-US" dirty="0"/>
              <a:t>Almost literally “bonus advertisement data”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5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BA3D-E110-40B6-91D3-4EB3BCBA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packet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DCBA7-670F-409F-AD56-DE25D846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AFCF1-CCB0-485C-861B-944BA8FD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52" y="1143000"/>
            <a:ext cx="9227383" cy="202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C0947-07E4-4B8E-8F46-C160B809C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752" y="3169825"/>
            <a:ext cx="6435248" cy="16621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794C69-03C9-4C8D-BFA9-610691BD3794}"/>
              </a:ext>
            </a:extLst>
          </p:cNvPr>
          <p:cNvCxnSpPr/>
          <p:nvPr/>
        </p:nvCxnSpPr>
        <p:spPr>
          <a:xfrm flipV="1">
            <a:off x="4367463" y="2598821"/>
            <a:ext cx="1600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ED91E-A5BD-415E-B971-84D8050F5660}"/>
              </a:ext>
            </a:extLst>
          </p:cNvPr>
          <p:cNvCxnSpPr>
            <a:cxnSpLocks/>
          </p:cNvCxnSpPr>
          <p:nvPr/>
        </p:nvCxnSpPr>
        <p:spPr>
          <a:xfrm flipH="1" flipV="1">
            <a:off x="8638674" y="2598821"/>
            <a:ext cx="1856874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58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0F25-3798-49BD-AE06-34EBEBE9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advertising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F761-0037-4EAE-B76B-D9634B52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853" y="1143000"/>
            <a:ext cx="4397542" cy="50292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ADV_IND</a:t>
            </a:r>
          </a:p>
          <a:p>
            <a:pPr lvl="1"/>
            <a:r>
              <a:rPr lang="en-US" sz="1800" dirty="0"/>
              <a:t>Advertisement</a:t>
            </a:r>
          </a:p>
          <a:p>
            <a:pPr lvl="1"/>
            <a:r>
              <a:rPr lang="en-US" sz="1800" dirty="0"/>
              <a:t>Allows connections and scan requests</a:t>
            </a:r>
          </a:p>
          <a:p>
            <a:r>
              <a:rPr lang="en-US" sz="2000" dirty="0"/>
              <a:t>ADV_NONCONN_IND</a:t>
            </a:r>
          </a:p>
          <a:p>
            <a:pPr lvl="1"/>
            <a:r>
              <a:rPr lang="en-US" sz="1800" dirty="0"/>
              <a:t>Advertisement</a:t>
            </a:r>
          </a:p>
          <a:p>
            <a:pPr lvl="1"/>
            <a:r>
              <a:rPr lang="en-US" sz="1800" dirty="0"/>
              <a:t>No connections or scan requests</a:t>
            </a:r>
          </a:p>
          <a:p>
            <a:r>
              <a:rPr lang="en-US" sz="2000" dirty="0"/>
              <a:t>ADV_SCAN_IND</a:t>
            </a:r>
          </a:p>
          <a:p>
            <a:pPr lvl="1"/>
            <a:r>
              <a:rPr lang="en-US" sz="1800" dirty="0"/>
              <a:t>Advertisement</a:t>
            </a:r>
          </a:p>
          <a:p>
            <a:pPr lvl="1"/>
            <a:r>
              <a:rPr lang="en-US" sz="1800" dirty="0"/>
              <a:t>No connections but allows scan requests</a:t>
            </a:r>
          </a:p>
          <a:p>
            <a:r>
              <a:rPr lang="en-US" sz="2200" dirty="0"/>
              <a:t>SCAN_REQ</a:t>
            </a:r>
          </a:p>
          <a:p>
            <a:pPr lvl="1"/>
            <a:r>
              <a:rPr lang="en-US" sz="1800" dirty="0"/>
              <a:t>Scan request</a:t>
            </a:r>
          </a:p>
          <a:p>
            <a:r>
              <a:rPr lang="en-US" sz="2200" dirty="0"/>
              <a:t>SCAN_RSP</a:t>
            </a:r>
          </a:p>
          <a:p>
            <a:pPr lvl="1"/>
            <a:r>
              <a:rPr lang="en-US" sz="1800" dirty="0"/>
              <a:t>Scan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AF9F5-A072-4EA7-BA38-1002244F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06D79-0B02-4562-B9BD-24DB6E44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6289426" cy="1407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CE149-6A47-41E1-8DEC-360C1077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70" y="2779295"/>
            <a:ext cx="4664262" cy="32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35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1B1A-09DB-4545-BF29-C97161BF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Advertisement payloads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A144-746D-40B0-A9CA-A234A7ACB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AdvA</a:t>
            </a:r>
            <a:r>
              <a:rPr lang="en-US" dirty="0"/>
              <a:t> – address of the advertiser</a:t>
            </a:r>
          </a:p>
          <a:p>
            <a:pPr lvl="1"/>
            <a:r>
              <a:rPr lang="en-US" dirty="0" err="1"/>
              <a:t>TxAdd</a:t>
            </a:r>
            <a:r>
              <a:rPr lang="en-US" dirty="0"/>
              <a:t> bit from header specifies if this is a “public” or “random” address</a:t>
            </a:r>
          </a:p>
          <a:p>
            <a:pPr lvl="1"/>
            <a:endParaRPr lang="en-US" dirty="0"/>
          </a:p>
          <a:p>
            <a:r>
              <a:rPr lang="en-US" dirty="0"/>
              <a:t>Remaining up to 31 bytes are available for use</a:t>
            </a:r>
          </a:p>
          <a:p>
            <a:endParaRPr lang="en-US" dirty="0"/>
          </a:p>
          <a:p>
            <a:r>
              <a:rPr lang="en-US" dirty="0"/>
              <a:t>Putting it all together, up to 47 bytes total: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C9259-6EF9-4C2B-B1CA-F229A5D5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162F7-A2DF-4099-9A3A-4EE3F811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"/>
            <a:ext cx="3497179" cy="126154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192DCA-346C-4F38-84B7-8C794C79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6784"/>
              </p:ext>
            </p:extLst>
          </p:nvPr>
        </p:nvGraphicFramePr>
        <p:xfrm>
          <a:off x="635303" y="4934913"/>
          <a:ext cx="109450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73859673"/>
                    </a:ext>
                  </a:extLst>
                </a:gridCol>
                <a:gridCol w="1648691">
                  <a:extLst>
                    <a:ext uri="{9D8B030D-6E8A-4147-A177-3AD203B41FA5}">
                      <a16:colId xmlns:a16="http://schemas.microsoft.com/office/drawing/2014/main" val="164338209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399689160"/>
                    </a:ext>
                  </a:extLst>
                </a:gridCol>
                <a:gridCol w="1967346">
                  <a:extLst>
                    <a:ext uri="{9D8B030D-6E8A-4147-A177-3AD203B41FA5}">
                      <a16:colId xmlns:a16="http://schemas.microsoft.com/office/drawing/2014/main" val="2360431165"/>
                    </a:ext>
                  </a:extLst>
                </a:gridCol>
                <a:gridCol w="4142509">
                  <a:extLst>
                    <a:ext uri="{9D8B030D-6E8A-4147-A177-3AD203B41FA5}">
                      <a16:colId xmlns:a16="http://schemas.microsoft.com/office/drawing/2014/main" val="310361505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27865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Preamble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 Address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Header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Advertiser Address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Advertiser Data (Payload)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0-31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CRC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0299497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E6449A-6AC1-49E5-9F09-BE620C0B631A}"/>
              </a:ext>
            </a:extLst>
          </p:cNvPr>
          <p:cNvSpPr txBox="1"/>
          <p:nvPr/>
        </p:nvSpPr>
        <p:spPr>
          <a:xfrm>
            <a:off x="635303" y="4437060"/>
            <a:ext cx="189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BLE Packet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7509FD-AA79-4E33-987E-FCB2F625C5A0}"/>
              </a:ext>
            </a:extLst>
          </p:cNvPr>
          <p:cNvCxnSpPr/>
          <p:nvPr/>
        </p:nvCxnSpPr>
        <p:spPr>
          <a:xfrm flipV="1">
            <a:off x="3390421" y="4514004"/>
            <a:ext cx="0" cy="36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D58C41-0908-4CF2-9AF1-B30DE944309C}"/>
              </a:ext>
            </a:extLst>
          </p:cNvPr>
          <p:cNvCxnSpPr/>
          <p:nvPr/>
        </p:nvCxnSpPr>
        <p:spPr>
          <a:xfrm flipV="1">
            <a:off x="10495557" y="4514004"/>
            <a:ext cx="0" cy="36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2F2E11-00EA-48BB-AF6B-34F8EFA00782}"/>
              </a:ext>
            </a:extLst>
          </p:cNvPr>
          <p:cNvSpPr txBox="1"/>
          <p:nvPr/>
        </p:nvSpPr>
        <p:spPr>
          <a:xfrm>
            <a:off x="6041690" y="4514004"/>
            <a:ext cx="180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Advertising PDU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F76EC-A113-4F00-9A0C-425BAC04733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90421" y="4698670"/>
            <a:ext cx="26512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99D5B9-C2DB-4E26-BB20-7CF6974BE91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844288" y="4698670"/>
            <a:ext cx="26512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16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714F-211A-45EE-87B8-620DD330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Requests and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4615-2CF9-4E60-AD96-A94A918B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request</a:t>
            </a:r>
          </a:p>
          <a:p>
            <a:pPr lvl="1"/>
            <a:r>
              <a:rPr lang="en-US" dirty="0"/>
              <a:t>Just the two addresses: the scanner’s and the advertiser’s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Scan response</a:t>
            </a:r>
          </a:p>
          <a:p>
            <a:pPr lvl="1"/>
            <a:r>
              <a:rPr lang="en-US" dirty="0"/>
              <a:t>Identical to an advertisement</a:t>
            </a:r>
          </a:p>
          <a:p>
            <a:pPr lvl="1"/>
            <a:r>
              <a:rPr lang="en-US" dirty="0"/>
              <a:t>But only occurs after a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3CC03-DA75-4F03-9CED-5408FC1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9B499-4DB0-495B-A954-C7C7095E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521" y="2029656"/>
            <a:ext cx="4123764" cy="1813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1C08F3-C8B5-458B-BD54-840BB56C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63" y="4515758"/>
            <a:ext cx="3846737" cy="17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8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E48E-3262-45E3-8288-D633061E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D217-4037-468E-B3D6-FABE2388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109424"/>
            <a:ext cx="10972800" cy="3062776"/>
          </a:xfrm>
        </p:spPr>
        <p:txBody>
          <a:bodyPr/>
          <a:lstStyle/>
          <a:p>
            <a:r>
              <a:rPr lang="en-US" dirty="0"/>
              <a:t>Advertising Events occur periodically [20ms – 10.24 s] (or longer)</a:t>
            </a:r>
          </a:p>
          <a:p>
            <a:pPr lvl="1"/>
            <a:r>
              <a:rPr lang="en-US" dirty="0"/>
              <a:t>Plus a random delay after each instance [0-10ms]</a:t>
            </a:r>
          </a:p>
          <a:p>
            <a:pPr lvl="1"/>
            <a:r>
              <a:rPr lang="en-US" b="1" dirty="0"/>
              <a:t>Why? </a:t>
            </a:r>
          </a:p>
          <a:p>
            <a:pPr lvl="1"/>
            <a:endParaRPr lang="en-US" b="1" dirty="0"/>
          </a:p>
          <a:p>
            <a:r>
              <a:rPr lang="en-US" dirty="0"/>
              <a:t>User picks the rate as a tradeoff of energy and discovery latency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434CA-B7AD-478B-9945-8DEAA7B5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BDF31-2B23-4D4E-8036-8AD2CD4C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800" cy="17378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316B55-5F80-46CC-BB65-7F93FFFFFBAA}"/>
              </a:ext>
            </a:extLst>
          </p:cNvPr>
          <p:cNvSpPr/>
          <p:nvPr/>
        </p:nvSpPr>
        <p:spPr>
          <a:xfrm>
            <a:off x="5630779" y="1780674"/>
            <a:ext cx="4608095" cy="1239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26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E48E-3262-45E3-8288-D633061E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D217-4037-468E-B3D6-FABE2388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109424"/>
            <a:ext cx="10972800" cy="3062776"/>
          </a:xfrm>
        </p:spPr>
        <p:txBody>
          <a:bodyPr/>
          <a:lstStyle/>
          <a:p>
            <a:r>
              <a:rPr lang="en-US" dirty="0"/>
              <a:t>Advertising Events occur periodically [20ms – 10.24 s] (or longer)</a:t>
            </a:r>
          </a:p>
          <a:p>
            <a:pPr lvl="1"/>
            <a:r>
              <a:rPr lang="en-US" dirty="0"/>
              <a:t>Plus a random delay after each instance [0-10ms]</a:t>
            </a:r>
          </a:p>
          <a:p>
            <a:pPr lvl="1"/>
            <a:r>
              <a:rPr lang="en-US" b="1" dirty="0"/>
              <a:t>Why?	Avoid repeat collisions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User picks the rate as a tradeoff of energy and discovery latency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434CA-B7AD-478B-9945-8DEAA7B5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BDF31-2B23-4D4E-8036-8AD2CD4C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800" cy="17378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514AB5-DE25-455B-86C8-8F21E7C6C2B8}"/>
              </a:ext>
            </a:extLst>
          </p:cNvPr>
          <p:cNvSpPr/>
          <p:nvPr/>
        </p:nvSpPr>
        <p:spPr>
          <a:xfrm>
            <a:off x="5630779" y="1780674"/>
            <a:ext cx="4608095" cy="1239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8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D731-B46D-4764-A6EE-0AD0884B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7328-C8A4-4DBB-BCA7-CEA8FA81E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80824"/>
            <a:ext cx="10972800" cy="3291376"/>
          </a:xfrm>
        </p:spPr>
        <p:txBody>
          <a:bodyPr/>
          <a:lstStyle/>
          <a:p>
            <a:r>
              <a:rPr lang="en-US" dirty="0"/>
              <a:t>Three transmissions, one on each advertising channel</a:t>
            </a:r>
          </a:p>
          <a:p>
            <a:pPr lvl="1"/>
            <a:r>
              <a:rPr lang="en-US" dirty="0"/>
              <a:t>Always in the same order</a:t>
            </a:r>
          </a:p>
          <a:p>
            <a:pPr lvl="1"/>
            <a:endParaRPr lang="en-US" dirty="0"/>
          </a:p>
          <a:p>
            <a:r>
              <a:rPr lang="en-US" dirty="0"/>
              <a:t>Transmission, followed by listening window on that same channel</a:t>
            </a:r>
          </a:p>
          <a:p>
            <a:pPr lvl="1"/>
            <a:r>
              <a:rPr lang="en-US" dirty="0"/>
              <a:t>Requests will be sent &gt;=150 us (Inter-Frame Spacing, IFS) after Tx</a:t>
            </a:r>
          </a:p>
          <a:p>
            <a:pPr lvl="1"/>
            <a:r>
              <a:rPr lang="en-US" dirty="0"/>
              <a:t>Followed by a retune to the next channel frequency</a:t>
            </a:r>
          </a:p>
          <a:p>
            <a:r>
              <a:rPr lang="en-US" dirty="0"/>
              <a:t>This short listen window is the magic “low energy” 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18A2-91F2-4694-9845-4AD2701A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E3A1D-945A-483F-8DEF-F9BA3370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800" cy="17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A0E5-5EE4-4C88-81E6-51ACE33F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Preserving energy in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435B-59A0-4EF9-BCBF-7F3BBAA2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energy is spent listening</a:t>
            </a:r>
          </a:p>
          <a:p>
            <a:pPr lvl="1"/>
            <a:r>
              <a:rPr lang="en-US" dirty="0"/>
              <a:t>This is due primarily to how long listening durations are compared to transmissions</a:t>
            </a:r>
          </a:p>
          <a:p>
            <a:pPr lvl="1"/>
            <a:endParaRPr lang="en-US" dirty="0"/>
          </a:p>
          <a:p>
            <a:r>
              <a:rPr lang="en-US" dirty="0"/>
              <a:t>Example: maximum-sized BLE transmission:</a:t>
            </a:r>
          </a:p>
          <a:p>
            <a:pPr lvl="1"/>
            <a:r>
              <a:rPr lang="en-US" dirty="0"/>
              <a:t>8 bits/byte * 47 bytes = 376 bits at 1 Mbps = 0.376 </a:t>
            </a:r>
            <a:r>
              <a:rPr lang="en-US" dirty="0" err="1"/>
              <a:t>ms</a:t>
            </a:r>
            <a:r>
              <a:rPr lang="en-US" dirty="0"/>
              <a:t> transmitting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 listening for an entire second is &gt;2500 times longer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But listening for only 0.376 </a:t>
            </a:r>
            <a:r>
              <a:rPr lang="en-US" dirty="0" err="1"/>
              <a:t>ms</a:t>
            </a:r>
            <a:r>
              <a:rPr lang="en-US" dirty="0"/>
              <a:t> requires sub-</a:t>
            </a:r>
            <a:r>
              <a:rPr lang="en-US" dirty="0" err="1"/>
              <a:t>ms</a:t>
            </a:r>
            <a:r>
              <a:rPr lang="en-US" dirty="0"/>
              <a:t> synchronization, which itself costs energy to manage…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Instead, when advertising, </a:t>
            </a:r>
            <a:r>
              <a:rPr lang="en-US" dirty="0" err="1"/>
              <a:t>nRF</a:t>
            </a:r>
            <a:r>
              <a:rPr lang="en-US" dirty="0"/>
              <a:t> radios listen for ~0.200 </a:t>
            </a:r>
            <a:r>
              <a:rPr lang="en-US" dirty="0" err="1"/>
              <a:t>ms</a:t>
            </a:r>
            <a:r>
              <a:rPr lang="en-US" dirty="0"/>
              <a:t>, only after a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BD33E-AD56-44E4-8ED8-98164D44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8844-6FAF-491E-B2E7-13ABD25F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Contention-free access control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C03E-88CE-4553-A35A-ABCDC285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089105" cy="5029200"/>
          </a:xfrm>
        </p:spPr>
        <p:txBody>
          <a:bodyPr/>
          <a:lstStyle/>
          <a:p>
            <a:r>
              <a:rPr lang="en-US" dirty="0"/>
              <a:t>Goal: split up communication such that devices will not conflict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be predetermined or reservation-based</a:t>
            </a:r>
          </a:p>
          <a:p>
            <a:pPr lvl="1"/>
            <a:r>
              <a:rPr lang="en-US" dirty="0"/>
              <a:t>Devices might request to join the schedule and be given a slot</a:t>
            </a:r>
          </a:p>
          <a:p>
            <a:pPr lvl="2"/>
            <a:r>
              <a:rPr lang="en-US" dirty="0"/>
              <a:t>Devices lose their slot if it goes unused for some amount of time</a:t>
            </a:r>
          </a:p>
          <a:p>
            <a:pPr lvl="2"/>
            <a:r>
              <a:rPr lang="en-US" dirty="0"/>
              <a:t>Reservations often occur during a dedicated CSMA contention slot</a:t>
            </a:r>
          </a:p>
          <a:p>
            <a:pPr lvl="1"/>
            <a:r>
              <a:rPr lang="en-US" dirty="0"/>
              <a:t>Assignment of schedules can be complicated</a:t>
            </a:r>
          </a:p>
          <a:p>
            <a:pPr lvl="1"/>
            <a:endParaRPr lang="en-US" dirty="0"/>
          </a:p>
          <a:p>
            <a:r>
              <a:rPr lang="en-US" dirty="0"/>
              <a:t>Really efficient at creating a high-throughput network</a:t>
            </a:r>
          </a:p>
          <a:p>
            <a:pPr lvl="1"/>
            <a:r>
              <a:rPr lang="en-US" dirty="0"/>
              <a:t>Assuming they are all following the same protocol</a:t>
            </a:r>
          </a:p>
          <a:p>
            <a:pPr lvl="1"/>
            <a:r>
              <a:rPr lang="en-US" dirty="0"/>
              <a:t>Otherwise, interference can be very problematic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BA82E-7007-4CB6-8E13-A1910EC2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C136-1831-435E-8794-E566C299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of an advertisement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4187-030C-4396-95CD-AFAC443C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stick in the BLE payload anyways?</a:t>
            </a:r>
          </a:p>
          <a:p>
            <a:pPr lvl="1"/>
            <a:r>
              <a:rPr lang="en-US" dirty="0"/>
              <a:t>Theoretically whatever you want, but that isn’t very compatible</a:t>
            </a:r>
          </a:p>
          <a:p>
            <a:pPr lvl="1"/>
            <a:r>
              <a:rPr lang="en-US" dirty="0"/>
              <a:t>Point is to specify capabilities of the advertiser</a:t>
            </a:r>
          </a:p>
          <a:p>
            <a:pPr lvl="1"/>
            <a:endParaRPr lang="en-US" dirty="0"/>
          </a:p>
          <a:p>
            <a:r>
              <a:rPr lang="en-US" dirty="0"/>
              <a:t>Desire: specify payloads in such a way that all scanners can interpret what they mean about the device</a:t>
            </a:r>
          </a:p>
          <a:p>
            <a:pPr lvl="1"/>
            <a:r>
              <a:rPr lang="en-US" dirty="0"/>
              <a:t>This is different from traditional internet packets</a:t>
            </a:r>
          </a:p>
          <a:p>
            <a:pPr lvl="1"/>
            <a:r>
              <a:rPr lang="en-US" dirty="0"/>
              <a:t>Broadcasts are for _anyone_ to hear, not a specific server/application</a:t>
            </a:r>
          </a:p>
          <a:p>
            <a:pPr lvl="1"/>
            <a:endParaRPr lang="en-US" dirty="0"/>
          </a:p>
          <a:p>
            <a:r>
              <a:rPr lang="en-US" b="1" dirty="0"/>
              <a:t>Ideas?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01D6A-C9F0-4655-922E-4B65EBD2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85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TLV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– Length – Value</a:t>
            </a:r>
          </a:p>
          <a:p>
            <a:pPr lvl="1"/>
            <a:r>
              <a:rPr lang="en-US" dirty="0"/>
              <a:t>Actually, BLE does the length part first</a:t>
            </a:r>
          </a:p>
          <a:p>
            <a:pPr lvl="1"/>
            <a:r>
              <a:rPr lang="en-US" dirty="0"/>
              <a:t>Scanner can hop through length/type pairs to find what interests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F2763-AC65-4F60-A7CF-1150639AC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6" y="2471169"/>
            <a:ext cx="737337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53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Listed in the Core Specification Supplement [</a:t>
            </a:r>
            <a:r>
              <a:rPr lang="en-US" dirty="0">
                <a:hlinkClick r:id="rId2"/>
              </a:rPr>
              <a:t>Supplement v9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Each might have their own considerations about AD Data format</a:t>
            </a:r>
          </a:p>
          <a:p>
            <a:endParaRPr lang="en-US" dirty="0"/>
          </a:p>
          <a:p>
            <a:r>
              <a:rPr lang="en-US" dirty="0"/>
              <a:t>Flags (supported modes: BLE and Bluetooth) required by Apple?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Service UUID</a:t>
            </a:r>
          </a:p>
          <a:p>
            <a:r>
              <a:rPr lang="en-US" dirty="0"/>
              <a:t>TX Power Level</a:t>
            </a:r>
          </a:p>
          <a:p>
            <a:r>
              <a:rPr lang="en-US" dirty="0"/>
              <a:t>Manufacturer-specific data</a:t>
            </a:r>
          </a:p>
          <a:p>
            <a:r>
              <a:rPr lang="en-US" dirty="0"/>
              <a:t>And about twenty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85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Background</a:t>
            </a:r>
          </a:p>
          <a:p>
            <a:endParaRPr lang="en-US" dirty="0"/>
          </a:p>
          <a:p>
            <a:r>
              <a:rPr lang="en-US" dirty="0"/>
              <a:t>BLE Layers</a:t>
            </a:r>
          </a:p>
          <a:p>
            <a:pPr lvl="1"/>
            <a:r>
              <a:rPr lang="en-US" dirty="0"/>
              <a:t>Physical Layer</a:t>
            </a:r>
          </a:p>
          <a:p>
            <a:pPr lvl="1"/>
            <a:r>
              <a:rPr lang="en-US" dirty="0"/>
              <a:t>Link Layer</a:t>
            </a:r>
          </a:p>
          <a:p>
            <a:pPr lvl="1"/>
            <a:endParaRPr lang="en-US" dirty="0"/>
          </a:p>
          <a:p>
            <a:r>
              <a:rPr lang="en-US" b="1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b="1" dirty="0"/>
              <a:t>Scanning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59189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901626"/>
            <a:ext cx="10972800" cy="3270574"/>
          </a:xfrm>
        </p:spPr>
        <p:txBody>
          <a:bodyPr/>
          <a:lstStyle/>
          <a:p>
            <a:r>
              <a:rPr lang="en-US" dirty="0"/>
              <a:t>Iterate through channels, listening for advertisements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scan_interval</a:t>
            </a:r>
            <a:r>
              <a:rPr lang="en-US" dirty="0"/>
              <a:t> controls rate at which channels are changes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scan_window</a:t>
            </a:r>
            <a:r>
              <a:rPr lang="en-US" dirty="0"/>
              <a:t> controls duty cycle of listening</a:t>
            </a:r>
          </a:p>
          <a:p>
            <a:endParaRPr lang="en-US" dirty="0"/>
          </a:p>
          <a:p>
            <a:r>
              <a:rPr lang="en-US" b="1" dirty="0"/>
              <a:t>Why listen at a low duty cycle?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B848E-742C-4498-9E33-D233118C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10972800" cy="15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3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901626"/>
            <a:ext cx="10972800" cy="3270574"/>
          </a:xfrm>
        </p:spPr>
        <p:txBody>
          <a:bodyPr/>
          <a:lstStyle/>
          <a:p>
            <a:r>
              <a:rPr lang="en-US" dirty="0"/>
              <a:t>Iterate through channels, listening for advertisements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scan_interval</a:t>
            </a:r>
            <a:r>
              <a:rPr lang="en-US" dirty="0"/>
              <a:t> controls rate at which channels are changes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scan_window</a:t>
            </a:r>
            <a:r>
              <a:rPr lang="en-US" dirty="0"/>
              <a:t> controls duty cycle of listening</a:t>
            </a:r>
          </a:p>
          <a:p>
            <a:endParaRPr lang="en-US" dirty="0"/>
          </a:p>
          <a:p>
            <a:r>
              <a:rPr lang="en-US" b="1" dirty="0"/>
              <a:t>Why listen at a low duty cycle?	Save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B848E-742C-4498-9E33-D233118C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10972800" cy="15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29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A6E9-0605-4447-BB69-A15902E2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8B15-41C3-4E1C-BC40-91ADFD04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Advertisements are received when the channel of the scan window and the channel of the advertisement overlap in time (and space)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B4A37-F888-4A3F-9CFE-26F4685A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A579C-0F8B-4FA1-8072-4FC8ECE9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8" y="2638993"/>
            <a:ext cx="10971462" cy="30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06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warning about scanning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Scanners will NOT receive 100% of packets sent</a:t>
            </a:r>
          </a:p>
          <a:p>
            <a:pPr lvl="1"/>
            <a:r>
              <a:rPr lang="en-US" dirty="0"/>
              <a:t>Even ignoring range issues</a:t>
            </a:r>
          </a:p>
          <a:p>
            <a:pPr lvl="1"/>
            <a:endParaRPr lang="en-US" dirty="0"/>
          </a:p>
          <a:p>
            <a:r>
              <a:rPr lang="en-US" dirty="0"/>
              <a:t>Packets are lost due to (in roughly descending order):</a:t>
            </a:r>
          </a:p>
          <a:p>
            <a:pPr lvl="1"/>
            <a:r>
              <a:rPr lang="en-US" dirty="0"/>
              <a:t>Duty cycle</a:t>
            </a:r>
          </a:p>
          <a:p>
            <a:pPr lvl="1"/>
            <a:r>
              <a:rPr lang="en-US" dirty="0"/>
              <a:t>Sharing 2.4 GHz antenna with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Retune period after each scanning interval</a:t>
            </a:r>
          </a:p>
          <a:p>
            <a:pPr lvl="1"/>
            <a:r>
              <a:rPr lang="en-US" dirty="0"/>
              <a:t>Dropped packets in the receive software</a:t>
            </a:r>
          </a:p>
          <a:p>
            <a:pPr lvl="1"/>
            <a:r>
              <a:rPr lang="en-US" dirty="0"/>
              <a:t>Packet 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39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Background</a:t>
            </a:r>
          </a:p>
          <a:p>
            <a:endParaRPr lang="en-US" dirty="0"/>
          </a:p>
          <a:p>
            <a:r>
              <a:rPr lang="en-US" dirty="0"/>
              <a:t>BLE Layers</a:t>
            </a:r>
          </a:p>
          <a:p>
            <a:pPr lvl="1"/>
            <a:r>
              <a:rPr lang="en-US" dirty="0"/>
              <a:t>Physical Layer</a:t>
            </a:r>
          </a:p>
          <a:p>
            <a:pPr lvl="1"/>
            <a:r>
              <a:rPr lang="en-US" dirty="0"/>
              <a:t>Link Layer</a:t>
            </a:r>
          </a:p>
          <a:p>
            <a:pPr lvl="1"/>
            <a:endParaRPr lang="en-US" dirty="0"/>
          </a:p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92654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89DF1-0DF1-4929-BA1C-3B3A6A88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time: deeper dive into advertisements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4743-0744-4075-AE24-E24B197C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 to read on BLE energy use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Will post to Canvas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Schrader, Raphael, et al. "Advertising power consumption of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bluetooth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low energy systems."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2016 3rd International Symposium on Wireless Systems within the Conferences on Intelligent Data Acquisition and Advanced Computing Systems (IDAACS-SWS)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2016.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06B60-6BB9-44A6-9901-572C2D21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7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FDMA – Frequency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transmissions in frequency</a:t>
            </a:r>
          </a:p>
          <a:p>
            <a:pPr lvl="1"/>
            <a:r>
              <a:rPr lang="en-US" dirty="0"/>
              <a:t>Different carrier frequencies are independent</a:t>
            </a:r>
          </a:p>
          <a:p>
            <a:pPr lvl="1"/>
            <a:r>
              <a:rPr lang="en-US" dirty="0"/>
              <a:t>Fundamentally how RF spectrum is split</a:t>
            </a:r>
          </a:p>
          <a:p>
            <a:pPr lvl="1"/>
            <a:endParaRPr lang="en-US" dirty="0"/>
          </a:p>
          <a:p>
            <a:r>
              <a:rPr lang="en-US" dirty="0"/>
              <a:t>Technically, each device uses a separate, fixed frequency</a:t>
            </a:r>
          </a:p>
          <a:p>
            <a:pPr lvl="1"/>
            <a:r>
              <a:rPr lang="en-US" dirty="0"/>
              <a:t>Walkie-talkies</a:t>
            </a:r>
          </a:p>
          <a:p>
            <a:endParaRPr lang="en-US" dirty="0"/>
          </a:p>
          <a:p>
            <a:r>
              <a:rPr lang="en-US" dirty="0"/>
              <a:t>Conceptually, how RF channels work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networks pick different bands</a:t>
            </a:r>
          </a:p>
          <a:p>
            <a:pPr lvl="1"/>
            <a:r>
              <a:rPr lang="en-US" dirty="0"/>
              <a:t>802.15.4 picks a channel to communicate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DCB78C-80ED-4A30-BA27-723D427A3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5799" y="3708400"/>
            <a:ext cx="4124595" cy="20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38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TDMA – Time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transmissions in time</a:t>
            </a:r>
          </a:p>
          <a:p>
            <a:pPr lvl="1"/>
            <a:r>
              <a:rPr lang="en-US" dirty="0"/>
              <a:t>Devices share the same channel</a:t>
            </a:r>
          </a:p>
          <a:p>
            <a:pPr lvl="1"/>
            <a:endParaRPr lang="en-US" dirty="0"/>
          </a:p>
          <a:p>
            <a:r>
              <a:rPr lang="en-US" dirty="0"/>
              <a:t>Splits time into fixed-length windows</a:t>
            </a:r>
          </a:p>
          <a:p>
            <a:pPr lvl="1"/>
            <a:r>
              <a:rPr lang="en-US" dirty="0"/>
              <a:t>Each device is assigned one or more windows</a:t>
            </a:r>
          </a:p>
          <a:p>
            <a:pPr lvl="1"/>
            <a:r>
              <a:rPr lang="en-US" dirty="0"/>
              <a:t>Can build a priority system here with uneven split among devices</a:t>
            </a:r>
          </a:p>
          <a:p>
            <a:pPr lvl="1"/>
            <a:endParaRPr lang="en-US" dirty="0"/>
          </a:p>
          <a:p>
            <a:r>
              <a:rPr lang="en-US" dirty="0"/>
              <a:t>Requires synchronization between devices</a:t>
            </a:r>
          </a:p>
          <a:p>
            <a:pPr lvl="1"/>
            <a:r>
              <a:rPr lang="en-US" dirty="0"/>
              <a:t>Often devices must listen periodically to resynchronize</a:t>
            </a:r>
          </a:p>
          <a:p>
            <a:pPr lvl="1"/>
            <a:r>
              <a:rPr lang="en-US" dirty="0"/>
              <a:t>Less efficient use of slots reduce synchronization</a:t>
            </a:r>
          </a:p>
          <a:p>
            <a:pPr lvl="2"/>
            <a:r>
              <a:rPr lang="en-US" dirty="0"/>
              <a:t>Large guard windows. E.g. 1.5 second slot for a 1 second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protocol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  <a:p>
            <a:pPr lvl="1"/>
            <a:r>
              <a:rPr lang="en-US" dirty="0"/>
              <a:t>BLE advertisements</a:t>
            </a:r>
          </a:p>
          <a:p>
            <a:pPr lvl="1"/>
            <a:r>
              <a:rPr lang="en-US" dirty="0"/>
              <a:t>Unlicensed LPWANs: Sigfox, </a:t>
            </a:r>
            <a:r>
              <a:rPr lang="en-US" dirty="0" err="1"/>
              <a:t>LoRaWAN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CSMA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(slotted, CSMA/CA)</a:t>
            </a:r>
          </a:p>
          <a:p>
            <a:pPr lvl="1"/>
            <a:endParaRPr lang="en-US" dirty="0"/>
          </a:p>
          <a:p>
            <a:r>
              <a:rPr lang="en-US" dirty="0"/>
              <a:t>TDMA</a:t>
            </a:r>
          </a:p>
          <a:p>
            <a:pPr lvl="1"/>
            <a:r>
              <a:rPr lang="en-US" dirty="0"/>
              <a:t>BLE connections</a:t>
            </a:r>
          </a:p>
          <a:p>
            <a:pPr lvl="1"/>
            <a:r>
              <a:rPr lang="en-US" dirty="0"/>
              <a:t>Cellular LPWANs: LTE-M and NB-IoT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Bluetooth Low Energy</a:t>
            </a:r>
          </a:p>
          <a:p>
            <a:pPr lvl="1"/>
            <a:r>
              <a:rPr lang="en-US" sz="2800" dirty="0"/>
              <a:t>What are the goals of the protocol?</a:t>
            </a:r>
          </a:p>
          <a:p>
            <a:pPr lvl="1"/>
            <a:r>
              <a:rPr lang="en-US" sz="2800" dirty="0"/>
              <a:t>What do the lower layers look like?</a:t>
            </a:r>
          </a:p>
          <a:p>
            <a:pPr lvl="1"/>
            <a:r>
              <a:rPr lang="en-US" sz="2800" dirty="0"/>
              <a:t>What roles do devices take?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Low Energy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walkthrough of BLE: </a:t>
            </a:r>
          </a:p>
          <a:p>
            <a:pPr lvl="1"/>
            <a:r>
              <a:rPr lang="en-US" dirty="0">
                <a:hlinkClick r:id="rId2"/>
              </a:rPr>
              <a:t>https://www.silabs.com/documents/public/user-guides/ug103-14-fundamentals-ble.pdf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>
                <a:hlinkClick r:id="rId3"/>
              </a:rPr>
              <a:t>5.2 specification</a:t>
            </a:r>
            <a:r>
              <a:rPr lang="en-US" dirty="0"/>
              <a:t>] [</a:t>
            </a:r>
            <a:r>
              <a:rPr lang="en-US" dirty="0">
                <a:hlinkClick r:id="rId4"/>
              </a:rPr>
              <a:t>4.2 specification</a:t>
            </a:r>
            <a:r>
              <a:rPr lang="en-US" dirty="0"/>
              <a:t>] (link to PDF download)</a:t>
            </a:r>
          </a:p>
          <a:p>
            <a:pPr lvl="1"/>
            <a:r>
              <a:rPr lang="en-US" dirty="0"/>
              <a:t>Also: [</a:t>
            </a:r>
            <a:r>
              <a:rPr lang="en-US" dirty="0">
                <a:hlinkClick r:id="rId5"/>
              </a:rPr>
              <a:t>Supplement v9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r>
              <a:rPr lang="en-US" dirty="0"/>
              <a:t>I used a mix of 5.2 and 4.2 for this</a:t>
            </a:r>
          </a:p>
          <a:p>
            <a:pPr lvl="1"/>
            <a:r>
              <a:rPr lang="en-US" dirty="0"/>
              <a:t>Will talk about BLE 5 differences as part of next lecture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699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2410</TotalTime>
  <Words>2159</Words>
  <Application>Microsoft Office PowerPoint</Application>
  <PresentationFormat>Widescreen</PresentationFormat>
  <Paragraphs>500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Tahoma</vt:lpstr>
      <vt:lpstr>Class Slides</vt:lpstr>
      <vt:lpstr>Lecture 03 BLE Introduction</vt:lpstr>
      <vt:lpstr>Announcements</vt:lpstr>
      <vt:lpstr>Outline</vt:lpstr>
      <vt:lpstr>Contention-free access control protocols</vt:lpstr>
      <vt:lpstr>FDMA – Frequency Division Multiple Access</vt:lpstr>
      <vt:lpstr>TDMA – Time Division Multiple Access</vt:lpstr>
      <vt:lpstr>Real-world protocol access control</vt:lpstr>
      <vt:lpstr>Today’s Goals</vt:lpstr>
      <vt:lpstr>Bluetooth Low Energy Resources</vt:lpstr>
      <vt:lpstr>Outline</vt:lpstr>
      <vt:lpstr>Basics of Bluetooth Low Energy (BLE)</vt:lpstr>
      <vt:lpstr>A note on outdated notation</vt:lpstr>
      <vt:lpstr>BLE development</vt:lpstr>
      <vt:lpstr>Bluetooth Specification</vt:lpstr>
      <vt:lpstr>BLE Layers</vt:lpstr>
      <vt:lpstr>BLE mechanisms</vt:lpstr>
      <vt:lpstr>BLE network topology</vt:lpstr>
      <vt:lpstr>Multiple roles at the same time</vt:lpstr>
      <vt:lpstr>Outline</vt:lpstr>
      <vt:lpstr>BLE frequency</vt:lpstr>
      <vt:lpstr>BLE frequency</vt:lpstr>
      <vt:lpstr>BLE modulation</vt:lpstr>
      <vt:lpstr>BLE signal strength</vt:lpstr>
      <vt:lpstr>Outline</vt:lpstr>
      <vt:lpstr>Packet structure</vt:lpstr>
      <vt:lpstr>Device addresses</vt:lpstr>
      <vt:lpstr>Device addresses</vt:lpstr>
      <vt:lpstr>Data whitening</vt:lpstr>
      <vt:lpstr>Bit processing pipeline</vt:lpstr>
      <vt:lpstr>Outline</vt:lpstr>
      <vt:lpstr>Advertising</vt:lpstr>
      <vt:lpstr>Advertising packet layering</vt:lpstr>
      <vt:lpstr>BLE advertising header</vt:lpstr>
      <vt:lpstr>Advertisement payloads</vt:lpstr>
      <vt:lpstr>Scan Requests and Responses</vt:lpstr>
      <vt:lpstr>Advertising timing</vt:lpstr>
      <vt:lpstr>Advertising timing</vt:lpstr>
      <vt:lpstr>Advertising event</vt:lpstr>
      <vt:lpstr>Preserving energy in communication</vt:lpstr>
      <vt:lpstr>Payload of an advertisement</vt:lpstr>
      <vt:lpstr>TLV Format</vt:lpstr>
      <vt:lpstr>Payload types</vt:lpstr>
      <vt:lpstr>Outline</vt:lpstr>
      <vt:lpstr>Scanning Pattern</vt:lpstr>
      <vt:lpstr>Scanning Pattern</vt:lpstr>
      <vt:lpstr>Putting it all together</vt:lpstr>
      <vt:lpstr>A warning about scanning expectations</vt:lpstr>
      <vt:lpstr>Outline</vt:lpstr>
      <vt:lpstr>Next time: deeper dive into advertisements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BLE Advertisements</dc:title>
  <dc:creator>Branden Ghena</dc:creator>
  <cp:lastModifiedBy>Branden Ghena</cp:lastModifiedBy>
  <cp:revision>60</cp:revision>
  <dcterms:created xsi:type="dcterms:W3CDTF">2021-01-19T04:54:21Z</dcterms:created>
  <dcterms:modified xsi:type="dcterms:W3CDTF">2021-01-20T21:09:16Z</dcterms:modified>
</cp:coreProperties>
</file>