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0"/>
  </p:notesMasterIdLst>
  <p:sldIdLst>
    <p:sldId id="256" r:id="rId2"/>
    <p:sldId id="264" r:id="rId3"/>
    <p:sldId id="411" r:id="rId4"/>
    <p:sldId id="348" r:id="rId5"/>
    <p:sldId id="387" r:id="rId6"/>
    <p:sldId id="404" r:id="rId7"/>
    <p:sldId id="406" r:id="rId8"/>
    <p:sldId id="405" r:id="rId9"/>
    <p:sldId id="383" r:id="rId10"/>
    <p:sldId id="384" r:id="rId11"/>
    <p:sldId id="385" r:id="rId12"/>
    <p:sldId id="386" r:id="rId13"/>
    <p:sldId id="539" r:id="rId14"/>
    <p:sldId id="393" r:id="rId15"/>
    <p:sldId id="388" r:id="rId16"/>
    <p:sldId id="389" r:id="rId17"/>
    <p:sldId id="390" r:id="rId18"/>
    <p:sldId id="394" r:id="rId19"/>
    <p:sldId id="401" r:id="rId20"/>
    <p:sldId id="540" r:id="rId21"/>
    <p:sldId id="410" r:id="rId22"/>
    <p:sldId id="399" r:id="rId23"/>
    <p:sldId id="409" r:id="rId24"/>
    <p:sldId id="408" r:id="rId25"/>
    <p:sldId id="528" r:id="rId26"/>
    <p:sldId id="412" r:id="rId27"/>
    <p:sldId id="419" r:id="rId28"/>
    <p:sldId id="533" r:id="rId29"/>
    <p:sldId id="536" r:id="rId30"/>
    <p:sldId id="534" r:id="rId31"/>
    <p:sldId id="537" r:id="rId32"/>
    <p:sldId id="535" r:id="rId33"/>
    <p:sldId id="413" r:id="rId34"/>
    <p:sldId id="529" r:id="rId35"/>
    <p:sldId id="530" r:id="rId36"/>
    <p:sldId id="541" r:id="rId37"/>
    <p:sldId id="395" r:id="rId38"/>
    <p:sldId id="403" r:id="rId39"/>
    <p:sldId id="396" r:id="rId40"/>
    <p:sldId id="397" r:id="rId41"/>
    <p:sldId id="414" r:id="rId42"/>
    <p:sldId id="398" r:id="rId43"/>
    <p:sldId id="415" r:id="rId44"/>
    <p:sldId id="417" r:id="rId45"/>
    <p:sldId id="538" r:id="rId46"/>
    <p:sldId id="416" r:id="rId47"/>
    <p:sldId id="543" r:id="rId48"/>
    <p:sldId id="54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  <p14:sldId id="411"/>
          </p14:sldIdLst>
        </p14:section>
        <p14:section name="802.15.4 Overview" id="{B55B8E8C-5EAB-4A1E-A4E9-AE5E896E46FA}">
          <p14:sldIdLst>
            <p14:sldId id="348"/>
            <p14:sldId id="387"/>
            <p14:sldId id="404"/>
            <p14:sldId id="406"/>
            <p14:sldId id="405"/>
            <p14:sldId id="383"/>
            <p14:sldId id="384"/>
            <p14:sldId id="385"/>
            <p14:sldId id="386"/>
          </p14:sldIdLst>
        </p14:section>
        <p14:section name="802.15.4 Physical Layer" id="{30C11908-F904-4873-AFDF-6F5F45B9B903}">
          <p14:sldIdLst>
            <p14:sldId id="539"/>
            <p14:sldId id="393"/>
            <p14:sldId id="388"/>
            <p14:sldId id="389"/>
            <p14:sldId id="390"/>
            <p14:sldId id="394"/>
            <p14:sldId id="401"/>
          </p14:sldIdLst>
        </p14:section>
        <p14:section name="802.15.4 Link Layer" id="{04603E3C-1E24-4B3F-B3CE-3D581D1A1F49}">
          <p14:sldIdLst>
            <p14:sldId id="540"/>
            <p14:sldId id="410"/>
            <p14:sldId id="399"/>
            <p14:sldId id="409"/>
            <p14:sldId id="408"/>
            <p14:sldId id="528"/>
            <p14:sldId id="412"/>
            <p14:sldId id="419"/>
            <p14:sldId id="533"/>
            <p14:sldId id="536"/>
            <p14:sldId id="534"/>
            <p14:sldId id="537"/>
            <p14:sldId id="535"/>
            <p14:sldId id="413"/>
            <p14:sldId id="529"/>
            <p14:sldId id="530"/>
          </p14:sldIdLst>
        </p14:section>
        <p14:section name="802.15.4 Packets" id="{3EB7520B-C33F-483B-ADB7-363A0111B331}">
          <p14:sldIdLst>
            <p14:sldId id="541"/>
            <p14:sldId id="395"/>
            <p14:sldId id="403"/>
            <p14:sldId id="396"/>
            <p14:sldId id="397"/>
            <p14:sldId id="414"/>
            <p14:sldId id="398"/>
            <p14:sldId id="415"/>
            <p14:sldId id="417"/>
            <p14:sldId id="538"/>
            <p14:sldId id="416"/>
            <p14:sldId id="543"/>
          </p14:sldIdLst>
        </p14:section>
        <p14:section name="Wrapup" id="{29A7F866-9DA9-446B-8359-CE426CB89C7A}">
          <p14:sldIdLst>
            <p14:sldId id="5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.univr.it/documenti/OccorrenzaIns/matdid/matdid878837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ges.uncc.edu/~jmconrad/ECGR6090-2004-01/notes/TG4%20Comm%20Paper.pdf" TargetMode="External"/><Relationship Id="rId2" Type="http://schemas.openxmlformats.org/officeDocument/2006/relationships/hyperlink" Target="https://www.di.univr.it/documenti/OccorrenzaIns/matdid/matdid878837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eople.eecs.berkeley.edu/~prabal/teaching/cs294-11-f05/slides/day21.pdf" TargetMode="External"/><Relationship Id="rId4" Type="http://schemas.openxmlformats.org/officeDocument/2006/relationships/hyperlink" Target="https://www.nxp.com/docs/en/user-guide/JN-UG-3024.pdf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4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06</a:t>
            </a:r>
            <a:br>
              <a:rPr lang="en-US" dirty="0"/>
            </a:br>
            <a:r>
              <a:rPr lang="en-US" dirty="0"/>
              <a:t>802.15.4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CS397/497 – Wireless Protocols for IoT</a:t>
            </a:r>
          </a:p>
          <a:p>
            <a:r>
              <a:rPr lang="en-US" dirty="0"/>
              <a:t>Branden Ghena – Winter 2021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5922-09F8-4BAB-A49C-0198A9DD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802.15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9A58-1E18-4749-B285-1FCC9D0A3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Wireless Personal-Area Networks (WPAN)</a:t>
            </a:r>
          </a:p>
          <a:p>
            <a:pPr lvl="1"/>
            <a:r>
              <a:rPr lang="en-US" dirty="0"/>
              <a:t>All the things within the workspace of a person</a:t>
            </a:r>
          </a:p>
          <a:p>
            <a:pPr lvl="1"/>
            <a:r>
              <a:rPr lang="en-US" dirty="0"/>
              <a:t>Conceptually smaller domain that the Local Area Network</a:t>
            </a:r>
          </a:p>
          <a:p>
            <a:pPr lvl="1"/>
            <a:r>
              <a:rPr lang="en-US" dirty="0"/>
              <a:t>Realistically about the same thing as a LAN</a:t>
            </a:r>
          </a:p>
          <a:p>
            <a:pPr lvl="1"/>
            <a:endParaRPr lang="en-US" dirty="0"/>
          </a:p>
          <a:p>
            <a:r>
              <a:rPr lang="en-US" dirty="0"/>
              <a:t>Formerly included a Bluetooth spec</a:t>
            </a:r>
          </a:p>
          <a:p>
            <a:pPr lvl="1"/>
            <a:r>
              <a:rPr lang="en-US" dirty="0"/>
              <a:t>Bluetooth SIG took over governance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09339-7616-4708-B5A1-CCEAC7DE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20CFCA-1DBC-4C99-B4EF-7B6B7D502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017" y="4173385"/>
            <a:ext cx="5925377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94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A04A-97CA-4161-AE87-901402B4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802.15.4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B3E1D-A333-42E5-942D-F04AD551B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Explicit support for low-cost, low-power, low-throughput devices</a:t>
            </a:r>
          </a:p>
          <a:p>
            <a:pPr lvl="1"/>
            <a:r>
              <a:rPr lang="en-US" dirty="0"/>
              <a:t>Focus on low complexity for specification</a:t>
            </a:r>
          </a:p>
          <a:p>
            <a:pPr lvl="2"/>
            <a:r>
              <a:rPr lang="en-US" dirty="0"/>
              <a:t>Only PHY and MAC are part of specification</a:t>
            </a:r>
          </a:p>
          <a:p>
            <a:pPr lvl="1"/>
            <a:r>
              <a:rPr lang="en-US" dirty="0"/>
              <a:t>Target home automation</a:t>
            </a:r>
          </a:p>
          <a:p>
            <a:pPr lvl="2"/>
            <a:r>
              <a:rPr lang="en-US" dirty="0"/>
              <a:t>Secondarily industrial control/monitoring, vehicular sensing, and agricultural uses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Other contemporary technologies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802.11b and Bluetooth Classic</a:t>
            </a:r>
          </a:p>
          <a:p>
            <a:pPr lvl="2"/>
            <a:r>
              <a:rPr lang="en-US" dirty="0"/>
              <a:t>Too complex in specification and overachieving in capability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CAC34-ABF0-4293-8B3C-DBAA9039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97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3A60-B709-429D-8CE4-05476C26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802.15.4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458E-6E83-4001-AEFD-CC5DB69C8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Low-Rate Wireless PAN</a:t>
            </a:r>
          </a:p>
          <a:p>
            <a:pPr lvl="1"/>
            <a:r>
              <a:rPr lang="en-US" dirty="0"/>
              <a:t>250 kbps, ~100 m range</a:t>
            </a:r>
          </a:p>
          <a:p>
            <a:pPr lvl="1"/>
            <a:r>
              <a:rPr lang="en-US" dirty="0"/>
              <a:t>Radio hardware available with low-power and low-cost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Specification: 2003</a:t>
            </a:r>
          </a:p>
          <a:p>
            <a:pPr lvl="1"/>
            <a:r>
              <a:rPr lang="en-US" dirty="0"/>
              <a:t>Also 2006, 2011, 2015, and 2020 revisions</a:t>
            </a:r>
          </a:p>
          <a:p>
            <a:pPr lvl="2"/>
            <a:r>
              <a:rPr lang="en-US" dirty="0"/>
              <a:t>Mostly various added capabilities such as extra PHY layers</a:t>
            </a:r>
          </a:p>
          <a:p>
            <a:pPr lvl="2"/>
            <a:r>
              <a:rPr lang="en-US" dirty="0"/>
              <a:t>Also define optional security, scheduling, and larger frame sizes</a:t>
            </a:r>
          </a:p>
          <a:p>
            <a:pPr lvl="1"/>
            <a:endParaRPr lang="en-US" dirty="0"/>
          </a:p>
          <a:p>
            <a:r>
              <a:rPr lang="en-US" dirty="0"/>
              <a:t>We’ll mostly work off of the </a:t>
            </a:r>
            <a:r>
              <a:rPr lang="en-US" dirty="0">
                <a:hlinkClick r:id="rId2"/>
              </a:rPr>
              <a:t>2006 version</a:t>
            </a:r>
            <a:endParaRPr lang="en-US" dirty="0"/>
          </a:p>
          <a:p>
            <a:pPr lvl="1"/>
            <a:r>
              <a:rPr lang="en-US" dirty="0"/>
              <a:t>Thread is based on 2006 version</a:t>
            </a:r>
          </a:p>
          <a:p>
            <a:pPr lvl="1"/>
            <a:r>
              <a:rPr lang="en-US" dirty="0"/>
              <a:t>Zigbee is based on the original 2003 version</a:t>
            </a:r>
          </a:p>
          <a:p>
            <a:pPr lvl="1"/>
            <a:r>
              <a:rPr lang="en-US" dirty="0"/>
              <a:t>Roughly 200 pages of meaningful specification (100 of appendices)</a:t>
            </a:r>
          </a:p>
          <a:p>
            <a:pPr lvl="2"/>
            <a:r>
              <a:rPr lang="en-US" dirty="0"/>
              <a:t>Compare to 3000 pages of Bluetooth/BLE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A66EB-C7CA-4C28-8F2E-CF1ED842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68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endParaRPr lang="en-US" dirty="0"/>
          </a:p>
          <a:p>
            <a:r>
              <a:rPr lang="en-US" b="1" dirty="0"/>
              <a:t>Physical Layer</a:t>
            </a:r>
          </a:p>
          <a:p>
            <a:endParaRPr lang="en-US" dirty="0"/>
          </a:p>
          <a:p>
            <a:r>
              <a:rPr lang="en-US" dirty="0"/>
              <a:t>Link Layer</a:t>
            </a:r>
          </a:p>
          <a:p>
            <a:endParaRPr lang="en-US" dirty="0"/>
          </a:p>
          <a:p>
            <a:r>
              <a:rPr lang="en-US" dirty="0"/>
              <a:t>Packet Structure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92639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500C-E729-4E2E-BD35-9AC5ED90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802.15.4 Physical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CA607-40A6-42ED-AE94-E6A266652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options of physical layers are supported</a:t>
            </a:r>
          </a:p>
          <a:p>
            <a:pPr lvl="1"/>
            <a:r>
              <a:rPr lang="en-US" dirty="0"/>
              <a:t>We’ll focus on 2.4 GHz (2400 MHz)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4ED33-C408-456B-B3A7-82904849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E5E6F-161F-4D93-86C0-17AB520B6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259" y="2114175"/>
            <a:ext cx="8285135" cy="405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32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A857-D619-43C3-A570-47F11FF7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D03C3-4E67-4EC5-A3ED-7185F6DB0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O-QPSK modulation</a:t>
            </a:r>
          </a:p>
          <a:p>
            <a:pPr lvl="1"/>
            <a:r>
              <a:rPr lang="en-US" dirty="0"/>
              <a:t>Offset Quadrature Phase-Shift Keying</a:t>
            </a:r>
          </a:p>
          <a:p>
            <a:pPr lvl="1"/>
            <a:r>
              <a:rPr lang="en-US" dirty="0"/>
              <a:t>Twice the data rate of BPSK for same BER</a:t>
            </a:r>
          </a:p>
          <a:p>
            <a:pPr lvl="1"/>
            <a:r>
              <a:rPr lang="en-US" dirty="0"/>
              <a:t>Cost: most complicated design of receivers</a:t>
            </a:r>
          </a:p>
          <a:p>
            <a:pPr lvl="2"/>
            <a:r>
              <a:rPr lang="en-US" dirty="0"/>
              <a:t>Which is pretty minimal with all the transistors we’ve got</a:t>
            </a:r>
          </a:p>
          <a:p>
            <a:pPr lvl="2"/>
            <a:r>
              <a:rPr lang="en-US" dirty="0"/>
              <a:t>Plus the ability to reuse previous designs</a:t>
            </a:r>
          </a:p>
          <a:p>
            <a:pPr lvl="1"/>
            <a:r>
              <a:rPr lang="en-US" dirty="0"/>
              <a:t>4 bits per symbol</a:t>
            </a:r>
          </a:p>
          <a:p>
            <a:endParaRPr lang="en-US" dirty="0"/>
          </a:p>
          <a:p>
            <a:r>
              <a:rPr lang="en-US" dirty="0"/>
              <a:t>Symbols versus bits</a:t>
            </a:r>
          </a:p>
          <a:p>
            <a:pPr lvl="1"/>
            <a:r>
              <a:rPr lang="en-US" dirty="0"/>
              <a:t>A symbol is the unit of data transfer for a modulated signal</a:t>
            </a:r>
          </a:p>
          <a:p>
            <a:pPr lvl="2"/>
            <a:r>
              <a:rPr lang="en-US" dirty="0"/>
              <a:t>Does not necessarily correspond 1:1 with bits</a:t>
            </a:r>
          </a:p>
          <a:p>
            <a:pPr lvl="1"/>
            <a:r>
              <a:rPr lang="en-US" dirty="0"/>
              <a:t>The rate of symbols per second is a </a:t>
            </a:r>
            <a:r>
              <a:rPr lang="en-US" dirty="0" err="1"/>
              <a:t>baudrate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802.15.4 bit rate at 2.4 GHz: 250 kbps</a:t>
            </a:r>
          </a:p>
          <a:p>
            <a:pPr lvl="1"/>
            <a:r>
              <a:rPr lang="en-US" dirty="0"/>
              <a:t>62.5 </a:t>
            </a:r>
            <a:r>
              <a:rPr lang="en-US" dirty="0" err="1"/>
              <a:t>kBaud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5C5C2-3F8B-48FC-9500-36587F21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BA01EC9-36E6-4947-A286-8B87AC6349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8" t="65653" r="17954" b="3362"/>
          <a:stretch/>
        </p:blipFill>
        <p:spPr bwMode="auto">
          <a:xfrm>
            <a:off x="7234988" y="228600"/>
            <a:ext cx="4345406" cy="175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709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4951-4081-4E64-A9D0-3923475C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802.15.4 RF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975FA-1E6E-4A59-AD63-4808D17B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74105" cy="5029200"/>
          </a:xfrm>
        </p:spPr>
        <p:txBody>
          <a:bodyPr/>
          <a:lstStyle/>
          <a:p>
            <a:r>
              <a:rPr lang="en-US" dirty="0"/>
              <a:t>27 channels across three bands</a:t>
            </a:r>
          </a:p>
          <a:p>
            <a:r>
              <a:rPr lang="en-US" dirty="0"/>
              <a:t>5 MHz channel separation at 2.4 GHz</a:t>
            </a:r>
          </a:p>
          <a:p>
            <a:pPr lvl="1"/>
            <a:r>
              <a:rPr lang="en-US" dirty="0"/>
              <a:t>Compare to 2 MHz for 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6133D-920D-4F28-92C4-70A547F6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224C99-DF5A-4FCF-9ACE-62BFA897D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7" y="3355975"/>
            <a:ext cx="80962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gure 5 from Home networking with IEEE 802.15.4: a developing standard for  low-rate wireless personal area networks | Semantic Scholar">
            <a:extLst>
              <a:ext uri="{FF2B5EF4-FFF2-40B4-BE49-F238E27FC236}">
                <a16:creationId xmlns:a16="http://schemas.microsoft.com/office/drawing/2014/main" id="{EEE725D0-BF6B-4739-8A37-A0F215E6A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4" b="6145"/>
          <a:stretch/>
        </p:blipFill>
        <p:spPr bwMode="auto">
          <a:xfrm>
            <a:off x="6093994" y="273050"/>
            <a:ext cx="5535194" cy="285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879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BA06-C58A-4A1D-A7E9-87A148DC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Regional bands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5F80-EE65-4F0B-81F9-B22DB5601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170905" cy="5029200"/>
          </a:xfrm>
        </p:spPr>
        <p:txBody>
          <a:bodyPr/>
          <a:lstStyle/>
          <a:p>
            <a:r>
              <a:rPr lang="en-US" dirty="0"/>
              <a:t>Different RF bands have different regional availability</a:t>
            </a:r>
          </a:p>
          <a:p>
            <a:endParaRPr lang="en-US" dirty="0"/>
          </a:p>
          <a:p>
            <a:r>
              <a:rPr lang="en-US" dirty="0"/>
              <a:t>Also have different rules</a:t>
            </a:r>
          </a:p>
          <a:p>
            <a:pPr lvl="1"/>
            <a:r>
              <a:rPr lang="en-US" dirty="0"/>
              <a:t>915 MHz: 400 </a:t>
            </a:r>
            <a:r>
              <a:rPr lang="en-US" dirty="0" err="1"/>
              <a:t>ms</a:t>
            </a:r>
            <a:r>
              <a:rPr lang="en-US" dirty="0"/>
              <a:t> dwell time</a:t>
            </a:r>
          </a:p>
          <a:p>
            <a:pPr lvl="1"/>
            <a:r>
              <a:rPr lang="en-US" dirty="0"/>
              <a:t>868 MHz: 1% duty 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E9680-2A4F-4F59-B3FC-4D6A5FD9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B9BE0-EE06-4D47-AEF0-F631F8D48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509" y="228600"/>
            <a:ext cx="552788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90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0E8F-2D02-4A1D-8A8A-01F43454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strength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87F85-5A03-439A-A31D-07C315AEE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Transmit power</a:t>
            </a:r>
          </a:p>
          <a:p>
            <a:pPr lvl="1"/>
            <a:r>
              <a:rPr lang="en-US" dirty="0"/>
              <a:t>Typical: 0 dBm (remember: 1 </a:t>
            </a:r>
            <a:r>
              <a:rPr lang="en-US" dirty="0" err="1"/>
              <a:t>mW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Receiver sensitivity</a:t>
            </a:r>
          </a:p>
          <a:p>
            <a:pPr lvl="1"/>
            <a:r>
              <a:rPr lang="en-US" dirty="0"/>
              <a:t>nRF52840 802.15.4: -100 dBm</a:t>
            </a:r>
          </a:p>
          <a:p>
            <a:pPr lvl="2"/>
            <a:r>
              <a:rPr lang="en-US" dirty="0"/>
              <a:t>Compare to BLE sensitivity of -95 dBm</a:t>
            </a:r>
          </a:p>
          <a:p>
            <a:pPr lvl="1"/>
            <a:r>
              <a:rPr lang="en-US" dirty="0"/>
              <a:t>Minimum acceptable: -85 dBm</a:t>
            </a:r>
          </a:p>
          <a:p>
            <a:pPr lvl="1"/>
            <a:r>
              <a:rPr lang="en-US" dirty="0"/>
              <a:t>Circa-2006 radios (CC2420): -95 dBm</a:t>
            </a:r>
          </a:p>
          <a:p>
            <a:pPr lvl="1"/>
            <a:endParaRPr lang="en-US" dirty="0"/>
          </a:p>
          <a:p>
            <a:r>
              <a:rPr lang="en-US" b="1" dirty="0"/>
              <a:t>Which has longer range, 802.15.4 or BLE? Why?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CAFD2-A3E5-4C1F-8E21-6C44D308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22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0E8F-2D02-4A1D-8A8A-01F43454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strength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87F85-5A03-439A-A31D-07C315AEE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Transmit power</a:t>
            </a:r>
          </a:p>
          <a:p>
            <a:pPr lvl="1"/>
            <a:r>
              <a:rPr lang="en-US" dirty="0"/>
              <a:t>Typical: 0 dBm (remember: 1 </a:t>
            </a:r>
            <a:r>
              <a:rPr lang="en-US" dirty="0" err="1"/>
              <a:t>mW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Receiver sensitivity</a:t>
            </a:r>
          </a:p>
          <a:p>
            <a:pPr lvl="1"/>
            <a:r>
              <a:rPr lang="en-US" dirty="0"/>
              <a:t>nRF52840 802.15.4: -100 dBm</a:t>
            </a:r>
          </a:p>
          <a:p>
            <a:pPr lvl="2"/>
            <a:r>
              <a:rPr lang="en-US" dirty="0"/>
              <a:t>Compare to BLE sensitivity of -95 dBm</a:t>
            </a:r>
          </a:p>
          <a:p>
            <a:pPr lvl="1"/>
            <a:r>
              <a:rPr lang="en-US" dirty="0"/>
              <a:t>Minimum acceptable: -85 dBm</a:t>
            </a:r>
          </a:p>
          <a:p>
            <a:pPr lvl="1"/>
            <a:r>
              <a:rPr lang="en-US" dirty="0"/>
              <a:t>Circa-2006 radios (CC2420): -95 dBm</a:t>
            </a:r>
          </a:p>
          <a:p>
            <a:pPr lvl="1"/>
            <a:endParaRPr lang="en-US" dirty="0"/>
          </a:p>
          <a:p>
            <a:r>
              <a:rPr lang="en-US" b="1" dirty="0"/>
              <a:t>Which has longer range, 802.15.4 or BLE? Why?</a:t>
            </a:r>
          </a:p>
          <a:p>
            <a:pPr lvl="1"/>
            <a:r>
              <a:rPr lang="en-US" dirty="0"/>
              <a:t>802.15.4 with +5 dBm more margin; lower bit rate plays into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CAFD2-A3E5-4C1F-8E21-6C44D308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1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802.15.4</a:t>
            </a:r>
          </a:p>
          <a:p>
            <a:endParaRPr lang="en-US" dirty="0"/>
          </a:p>
          <a:p>
            <a:r>
              <a:rPr lang="en-US" dirty="0"/>
              <a:t>Overview of physical layer details</a:t>
            </a:r>
          </a:p>
          <a:p>
            <a:endParaRPr lang="en-US" dirty="0"/>
          </a:p>
          <a:p>
            <a:r>
              <a:rPr lang="en-US" dirty="0"/>
              <a:t>Exploration of link layer</a:t>
            </a:r>
          </a:p>
          <a:p>
            <a:pPr lvl="1"/>
            <a:r>
              <a:rPr lang="en-US" dirty="0"/>
              <a:t>Network topologies</a:t>
            </a:r>
          </a:p>
          <a:p>
            <a:pPr lvl="1"/>
            <a:r>
              <a:rPr lang="en-US" dirty="0"/>
              <a:t>Communication structure</a:t>
            </a:r>
          </a:p>
          <a:p>
            <a:pPr lvl="1"/>
            <a:r>
              <a:rPr lang="en-US" dirty="0"/>
              <a:t>Access control</a:t>
            </a:r>
          </a:p>
          <a:p>
            <a:pPr lvl="1"/>
            <a:r>
              <a:rPr lang="en-US" dirty="0"/>
              <a:t>Packet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endParaRPr lang="en-US" dirty="0"/>
          </a:p>
          <a:p>
            <a:r>
              <a:rPr lang="en-US" dirty="0"/>
              <a:t>Physical Layer</a:t>
            </a:r>
          </a:p>
          <a:p>
            <a:endParaRPr lang="en-US" dirty="0"/>
          </a:p>
          <a:p>
            <a:r>
              <a:rPr lang="en-US" b="1" dirty="0"/>
              <a:t>Link Layer</a:t>
            </a:r>
          </a:p>
          <a:p>
            <a:endParaRPr lang="en-US" dirty="0"/>
          </a:p>
          <a:p>
            <a:r>
              <a:rPr lang="en-US" dirty="0"/>
              <a:t>Packet Structure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65486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5024-2F85-4C06-B4B5-4D96710E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802.15.4 network topologies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57D80-DC55-4C9B-9287-D4D871A0B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799" cy="5029200"/>
          </a:xfrm>
        </p:spPr>
        <p:txBody>
          <a:bodyPr/>
          <a:lstStyle/>
          <a:p>
            <a:r>
              <a:rPr lang="en-US" dirty="0"/>
              <a:t>Only specifies PHY and MAC, but has use cases in mind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C2A7C-5403-461D-AC1B-B95B502B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5BBB30-CF92-44A7-9CAA-A83ED7FB7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99" y="1952036"/>
            <a:ext cx="7449590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90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5024-2F85-4C06-B4B5-4D96710E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and Tree topologies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C2A7C-5403-461D-AC1B-B95B502B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511F34-0249-46B7-B226-FCEFB8FFD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985" y="2908300"/>
            <a:ext cx="4990515" cy="34852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11166D-4E75-4143-A5E1-A8EEB1FE75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5"/>
          <a:stretch/>
        </p:blipFill>
        <p:spPr>
          <a:xfrm>
            <a:off x="8155959" y="136525"/>
            <a:ext cx="3424435" cy="27717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57D80-DC55-4C9B-9287-D4D871A0B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6" y="1143000"/>
            <a:ext cx="11101804" cy="5029200"/>
          </a:xfrm>
        </p:spPr>
        <p:txBody>
          <a:bodyPr/>
          <a:lstStyle/>
          <a:p>
            <a:r>
              <a:rPr lang="en-US" dirty="0"/>
              <a:t>PAN Coordinator</a:t>
            </a:r>
          </a:p>
          <a:p>
            <a:pPr lvl="1"/>
            <a:r>
              <a:rPr lang="en-US" dirty="0"/>
              <a:t>Receives and relays all messages</a:t>
            </a:r>
          </a:p>
          <a:p>
            <a:pPr lvl="1"/>
            <a:r>
              <a:rPr lang="en-US" dirty="0"/>
              <a:t>Most capable and power-intensive</a:t>
            </a:r>
          </a:p>
          <a:p>
            <a:r>
              <a:rPr lang="en-US" dirty="0"/>
              <a:t>Coordinators (a.k.a. Routers)</a:t>
            </a:r>
          </a:p>
          <a:p>
            <a:pPr lvl="1"/>
            <a:r>
              <a:rPr lang="en-US" dirty="0"/>
              <a:t>Control “clusters”</a:t>
            </a:r>
          </a:p>
          <a:p>
            <a:pPr lvl="1"/>
            <a:r>
              <a:rPr lang="en-US" dirty="0"/>
              <a:t>Receives and relays to its children</a:t>
            </a:r>
          </a:p>
          <a:p>
            <a:pPr lvl="1"/>
            <a:r>
              <a:rPr lang="en-US" dirty="0"/>
              <a:t>Communicates up to parent coordinator</a:t>
            </a:r>
          </a:p>
          <a:p>
            <a:r>
              <a:rPr lang="en-US" dirty="0"/>
              <a:t>End Devices</a:t>
            </a:r>
          </a:p>
          <a:p>
            <a:pPr lvl="1"/>
            <a:r>
              <a:rPr lang="en-US" dirty="0"/>
              <a:t>Only communicate with single</a:t>
            </a:r>
            <a:br>
              <a:rPr lang="en-US" dirty="0"/>
            </a:br>
            <a:r>
              <a:rPr lang="en-US" dirty="0"/>
              <a:t>parent coordinator</a:t>
            </a:r>
          </a:p>
          <a:p>
            <a:pPr lvl="1"/>
            <a:r>
              <a:rPr lang="en-US" dirty="0"/>
              <a:t>Least capable and power intensive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2F8923F-EF24-4BA9-8BA0-BD0F0DA4463C}"/>
              </a:ext>
            </a:extLst>
          </p:cNvPr>
          <p:cNvSpPr/>
          <p:nvPr/>
        </p:nvSpPr>
        <p:spPr>
          <a:xfrm>
            <a:off x="8724900" y="4241800"/>
            <a:ext cx="2247900" cy="1930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3118C3-C05A-419A-816C-08395FC7AB7C}"/>
              </a:ext>
            </a:extLst>
          </p:cNvPr>
          <p:cNvSpPr/>
          <p:nvPr/>
        </p:nvSpPr>
        <p:spPr>
          <a:xfrm>
            <a:off x="6375984" y="4241800"/>
            <a:ext cx="1263358" cy="1930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CECBC0-3880-479E-B7EB-B36230CAD488}"/>
              </a:ext>
            </a:extLst>
          </p:cNvPr>
          <p:cNvSpPr/>
          <p:nvPr/>
        </p:nvSpPr>
        <p:spPr>
          <a:xfrm>
            <a:off x="7639342" y="4241801"/>
            <a:ext cx="1085558" cy="1765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7B9705-3BE1-48A9-9D35-5170C398B5E5}"/>
              </a:ext>
            </a:extLst>
          </p:cNvPr>
          <p:cNvSpPr/>
          <p:nvPr/>
        </p:nvSpPr>
        <p:spPr>
          <a:xfrm>
            <a:off x="7785684" y="3000374"/>
            <a:ext cx="2882316" cy="12414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81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6B07-149E-4CAE-A602-AFE225AD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8C60-AF00-4C32-8823-7DA6C9C80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898105" cy="5029200"/>
          </a:xfrm>
        </p:spPr>
        <p:txBody>
          <a:bodyPr>
            <a:normAutofit/>
          </a:bodyPr>
          <a:lstStyle/>
          <a:p>
            <a:r>
              <a:rPr lang="en-US" dirty="0"/>
              <a:t>Most devices are capable of communicating with multiple neighbors</a:t>
            </a:r>
          </a:p>
          <a:p>
            <a:pPr lvl="1"/>
            <a:endParaRPr lang="en-US" dirty="0"/>
          </a:p>
          <a:p>
            <a:r>
              <a:rPr lang="en-US" b="1" dirty="0"/>
              <a:t>What are advantages of mesh?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What are disadvantages of mesh?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DCED-904B-49CB-B138-DE4D42B1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8A6BE2-AF98-46CB-80E3-C87435F6E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181" y="1143000"/>
            <a:ext cx="4418713" cy="398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62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6B07-149E-4CAE-A602-AFE225AD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8C60-AF00-4C32-8823-7DA6C9C80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998586" cy="5029200"/>
          </a:xfrm>
        </p:spPr>
        <p:txBody>
          <a:bodyPr>
            <a:noAutofit/>
          </a:bodyPr>
          <a:lstStyle/>
          <a:p>
            <a:r>
              <a:rPr lang="en-US" dirty="0"/>
              <a:t>Most devices are capable of communicating with multiple neighbors</a:t>
            </a:r>
          </a:p>
          <a:p>
            <a:pPr lvl="1"/>
            <a:endParaRPr lang="en-US" dirty="0"/>
          </a:p>
          <a:p>
            <a:r>
              <a:rPr lang="en-US" b="1" dirty="0"/>
              <a:t>What are advantages of mesh?</a:t>
            </a:r>
          </a:p>
          <a:p>
            <a:pPr lvl="1"/>
            <a:r>
              <a:rPr lang="en-US" dirty="0"/>
              <a:t>Devices can communicate over longer distances</a:t>
            </a:r>
          </a:p>
          <a:p>
            <a:pPr lvl="1"/>
            <a:r>
              <a:rPr lang="en-US" dirty="0"/>
              <a:t>Device failures less likely to collapse the entire network</a:t>
            </a:r>
          </a:p>
          <a:p>
            <a:r>
              <a:rPr lang="en-US" b="1" dirty="0"/>
              <a:t>What are disadvantages of mesh?</a:t>
            </a:r>
          </a:p>
          <a:p>
            <a:pPr lvl="1"/>
            <a:r>
              <a:rPr lang="en-US" dirty="0"/>
              <a:t>Some nodes have to spend more energy communicating</a:t>
            </a:r>
          </a:p>
          <a:p>
            <a:pPr lvl="1"/>
            <a:r>
              <a:rPr lang="en-US" dirty="0"/>
              <a:t>Network protocol becomes more complicated to manage routing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DCED-904B-49CB-B138-DE4D42B1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A657CD-B98F-4EF5-A13A-502DB0C36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181" y="1143000"/>
            <a:ext cx="4418713" cy="398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44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72E6-1FA5-44C8-B9B4-7E15A07E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Reminder: CSMA/CA – </a:t>
            </a:r>
            <a:r>
              <a:rPr lang="en-US" sz="2200" dirty="0"/>
              <a:t>Carrier Sense Multiple Access with Collision Avoidance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12D8E-2602-4BFD-9874-EF686A583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First, wait a random amount (collision avoidance part)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Then, listen for a duration and determine if anyone is transmitting (carrier sense part)</a:t>
            </a:r>
          </a:p>
          <a:p>
            <a:pPr lvl="1"/>
            <a:r>
              <a:rPr lang="en-US" dirty="0"/>
              <a:t>If idle, you can transmit</a:t>
            </a:r>
          </a:p>
          <a:p>
            <a:pPr lvl="1"/>
            <a:r>
              <a:rPr lang="en-US" dirty="0"/>
              <a:t>If busy, repeat step 1 (often increasing maximum wait time)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be combined with notion of slotting</a:t>
            </a:r>
          </a:p>
          <a:p>
            <a:pPr lvl="1"/>
            <a:r>
              <a:rPr lang="en-US" dirty="0"/>
              <a:t>Synchronize to slots (smaller than transmit times)</a:t>
            </a:r>
          </a:p>
          <a:p>
            <a:pPr lvl="1"/>
            <a:r>
              <a:rPr lang="en-US" dirty="0"/>
              <a:t>Wait for a number of slots</a:t>
            </a:r>
          </a:p>
          <a:p>
            <a:pPr lvl="1"/>
            <a:r>
              <a:rPr lang="en-US" dirty="0"/>
              <a:t>Listen for idle slots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F1F2-D3DB-4CE4-8002-0CBF6484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36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48B8-4F11-4379-B8C3-B531D993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383DB-DB27-4FA9-A1AD-BF117D30C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Beacon-enabled PAN</a:t>
            </a:r>
          </a:p>
          <a:p>
            <a:pPr lvl="1"/>
            <a:r>
              <a:rPr lang="en-US" dirty="0"/>
              <a:t>Slotted CSMA/CA</a:t>
            </a:r>
          </a:p>
          <a:p>
            <a:pPr lvl="1"/>
            <a:r>
              <a:rPr lang="en-US" dirty="0"/>
              <a:t>Structured communication patterns</a:t>
            </a:r>
          </a:p>
          <a:p>
            <a:pPr lvl="1"/>
            <a:r>
              <a:rPr lang="en-US" dirty="0"/>
              <a:t>Optionally with some TDMA scheduled slots</a:t>
            </a:r>
          </a:p>
          <a:p>
            <a:endParaRPr lang="en-US" dirty="0"/>
          </a:p>
          <a:p>
            <a:r>
              <a:rPr lang="en-US" dirty="0"/>
              <a:t>Non-beacon-enabled PAN</a:t>
            </a:r>
          </a:p>
          <a:p>
            <a:pPr lvl="1"/>
            <a:r>
              <a:rPr lang="en-US" dirty="0"/>
              <a:t>Unslotted CSMA/CA</a:t>
            </a:r>
          </a:p>
          <a:p>
            <a:pPr lvl="1"/>
            <a:r>
              <a:rPr lang="en-US" dirty="0"/>
              <a:t>No particular structure for communication</a:t>
            </a:r>
          </a:p>
          <a:p>
            <a:pPr lvl="2"/>
            <a:r>
              <a:rPr lang="en-US" dirty="0"/>
              <a:t>Could be defined by other specifications, like Thread or Zigbee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C0D41-98E2-48AD-BEA0-62A7AD20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99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4239-5387-4077-8B7D-0A6A8BCC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Beacon-enabled </a:t>
            </a:r>
            <a:r>
              <a:rPr lang="en-US" dirty="0" err="1"/>
              <a:t>superframe</a:t>
            </a:r>
            <a:r>
              <a:rPr lang="en-US" dirty="0"/>
              <a:t>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7550-B50E-4F4D-A2E6-99894BB3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098800"/>
            <a:ext cx="10972800" cy="3073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Beacons occur periodically [15 </a:t>
            </a:r>
            <a:r>
              <a:rPr lang="en-US" dirty="0" err="1"/>
              <a:t>ms</a:t>
            </a:r>
            <a:r>
              <a:rPr lang="en-US" dirty="0"/>
              <a:t> – 245 seconds]</a:t>
            </a:r>
          </a:p>
          <a:p>
            <a:pPr lvl="1"/>
            <a:r>
              <a:rPr lang="en-US" dirty="0"/>
              <a:t>Devices must listen to each beacon</a:t>
            </a:r>
          </a:p>
          <a:p>
            <a:pPr lvl="1"/>
            <a:endParaRPr lang="en-US" dirty="0"/>
          </a:p>
          <a:p>
            <a:r>
              <a:rPr lang="en-US" dirty="0"/>
              <a:t>Contention Access Period</a:t>
            </a:r>
          </a:p>
          <a:p>
            <a:pPr lvl="1"/>
            <a:r>
              <a:rPr lang="en-US" dirty="0"/>
              <a:t>Slotted CSMA/CA synchronized by beacon start time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Inactive Period</a:t>
            </a:r>
          </a:p>
          <a:p>
            <a:pPr lvl="1"/>
            <a:r>
              <a:rPr lang="en-US" dirty="0"/>
              <a:t>No communication occurring. Assumes sleepy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38F1C-8D84-48B9-A8C3-7A0C24EB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72F3AE-F880-4741-9F04-039BDAFFB6A4}"/>
              </a:ext>
            </a:extLst>
          </p:cNvPr>
          <p:cNvSpPr/>
          <p:nvPr/>
        </p:nvSpPr>
        <p:spPr>
          <a:xfrm>
            <a:off x="1955800" y="1778000"/>
            <a:ext cx="28956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Contention Access Period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9FA32C-5072-4CD8-9143-2BB8C64167F3}"/>
              </a:ext>
            </a:extLst>
          </p:cNvPr>
          <p:cNvSpPr/>
          <p:nvPr/>
        </p:nvSpPr>
        <p:spPr>
          <a:xfrm>
            <a:off x="1536700" y="1193800"/>
            <a:ext cx="419100" cy="1473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Beacon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B1FD69-92DE-48D0-870D-BB5BAF5CDA5A}"/>
              </a:ext>
            </a:extLst>
          </p:cNvPr>
          <p:cNvSpPr/>
          <p:nvPr/>
        </p:nvSpPr>
        <p:spPr>
          <a:xfrm>
            <a:off x="4851400" y="1778000"/>
            <a:ext cx="4368800" cy="889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Inactive Period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784EB9-A40F-4998-80F7-7BF4B67CB922}"/>
              </a:ext>
            </a:extLst>
          </p:cNvPr>
          <p:cNvSpPr/>
          <p:nvPr/>
        </p:nvSpPr>
        <p:spPr>
          <a:xfrm>
            <a:off x="9220200" y="1193800"/>
            <a:ext cx="419100" cy="1473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Beacon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2ABB30-597E-4B8A-AFC8-0F47E55AE1B5}"/>
              </a:ext>
            </a:extLst>
          </p:cNvPr>
          <p:cNvSpPr/>
          <p:nvPr/>
        </p:nvSpPr>
        <p:spPr>
          <a:xfrm>
            <a:off x="9639300" y="1778000"/>
            <a:ext cx="8128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15F3A0-0C9B-4EDD-9550-5256C8E2E515}"/>
              </a:ext>
            </a:extLst>
          </p:cNvPr>
          <p:cNvSpPr txBox="1"/>
          <p:nvPr/>
        </p:nvSpPr>
        <p:spPr>
          <a:xfrm>
            <a:off x="10557164" y="1585435"/>
            <a:ext cx="9398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69362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4239-5387-4077-8B7D-0A6A8BCC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Guaranteed Time Slots (GTS)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7550-B50E-4F4D-A2E6-99894BB3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098800"/>
            <a:ext cx="10972800" cy="3073400"/>
          </a:xfrm>
        </p:spPr>
        <p:txBody>
          <a:bodyPr/>
          <a:lstStyle/>
          <a:p>
            <a:r>
              <a:rPr lang="en-US" dirty="0"/>
              <a:t>PAN Coordinator may create a Contention Free Period with Guaranteed Time Slots</a:t>
            </a:r>
          </a:p>
          <a:p>
            <a:pPr lvl="1"/>
            <a:r>
              <a:rPr lang="en-US" dirty="0"/>
              <a:t>TDMA schedule assigned to specific devices</a:t>
            </a:r>
          </a:p>
          <a:p>
            <a:pPr lvl="1"/>
            <a:r>
              <a:rPr lang="en-US" dirty="0"/>
              <a:t>Slots eat up part of the Contention Access Period</a:t>
            </a:r>
          </a:p>
          <a:p>
            <a:pPr lvl="1"/>
            <a:r>
              <a:rPr lang="en-US" dirty="0"/>
              <a:t>No CSMA/CA within a slot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38F1C-8D84-48B9-A8C3-7A0C24EB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72F3AE-F880-4741-9F04-039BDAFFB6A4}"/>
              </a:ext>
            </a:extLst>
          </p:cNvPr>
          <p:cNvSpPr/>
          <p:nvPr/>
        </p:nvSpPr>
        <p:spPr>
          <a:xfrm>
            <a:off x="1955800" y="1778000"/>
            <a:ext cx="16256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Contention Access Period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9FA32C-5072-4CD8-9143-2BB8C64167F3}"/>
              </a:ext>
            </a:extLst>
          </p:cNvPr>
          <p:cNvSpPr/>
          <p:nvPr/>
        </p:nvSpPr>
        <p:spPr>
          <a:xfrm>
            <a:off x="1536700" y="1193800"/>
            <a:ext cx="419100" cy="1473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Beacon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B1FD69-92DE-48D0-870D-BB5BAF5CDA5A}"/>
              </a:ext>
            </a:extLst>
          </p:cNvPr>
          <p:cNvSpPr/>
          <p:nvPr/>
        </p:nvSpPr>
        <p:spPr>
          <a:xfrm>
            <a:off x="4851400" y="1778000"/>
            <a:ext cx="4368800" cy="889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Inactive Period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784EB9-A40F-4998-80F7-7BF4B67CB922}"/>
              </a:ext>
            </a:extLst>
          </p:cNvPr>
          <p:cNvSpPr/>
          <p:nvPr/>
        </p:nvSpPr>
        <p:spPr>
          <a:xfrm>
            <a:off x="9220200" y="1193800"/>
            <a:ext cx="419100" cy="1473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Beacon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2ABB30-597E-4B8A-AFC8-0F47E55AE1B5}"/>
              </a:ext>
            </a:extLst>
          </p:cNvPr>
          <p:cNvSpPr/>
          <p:nvPr/>
        </p:nvSpPr>
        <p:spPr>
          <a:xfrm>
            <a:off x="9639300" y="1778000"/>
            <a:ext cx="8128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4E53DA-57AA-42F8-A9CF-D78103F0B926}"/>
              </a:ext>
            </a:extLst>
          </p:cNvPr>
          <p:cNvSpPr/>
          <p:nvPr/>
        </p:nvSpPr>
        <p:spPr>
          <a:xfrm>
            <a:off x="3581400" y="1778000"/>
            <a:ext cx="254000" cy="889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52230-23C1-443D-922F-784B448D383E}"/>
              </a:ext>
            </a:extLst>
          </p:cNvPr>
          <p:cNvSpPr/>
          <p:nvPr/>
        </p:nvSpPr>
        <p:spPr>
          <a:xfrm>
            <a:off x="3835400" y="1778000"/>
            <a:ext cx="254000" cy="889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945B07-00E1-42E8-A2A9-2DD71D5A4810}"/>
              </a:ext>
            </a:extLst>
          </p:cNvPr>
          <p:cNvSpPr/>
          <p:nvPr/>
        </p:nvSpPr>
        <p:spPr>
          <a:xfrm>
            <a:off x="4089400" y="1778000"/>
            <a:ext cx="254000" cy="889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47CFA6-BD04-41AB-9633-9E8216F4E050}"/>
              </a:ext>
            </a:extLst>
          </p:cNvPr>
          <p:cNvSpPr/>
          <p:nvPr/>
        </p:nvSpPr>
        <p:spPr>
          <a:xfrm>
            <a:off x="4343400" y="1778000"/>
            <a:ext cx="254000" cy="889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3E725A-E3AA-4CAF-9F97-D50338CD2893}"/>
              </a:ext>
            </a:extLst>
          </p:cNvPr>
          <p:cNvSpPr/>
          <p:nvPr/>
        </p:nvSpPr>
        <p:spPr>
          <a:xfrm>
            <a:off x="4597400" y="1778000"/>
            <a:ext cx="254000" cy="889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15625-161D-4EE6-922C-665C28FC98C7}"/>
              </a:ext>
            </a:extLst>
          </p:cNvPr>
          <p:cNvSpPr txBox="1"/>
          <p:nvPr/>
        </p:nvSpPr>
        <p:spPr>
          <a:xfrm>
            <a:off x="3556000" y="1810434"/>
            <a:ext cx="1362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Guaranteed Time Slots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52D7F5-591E-4EB4-BF5A-F4DEDF6E0F9D}"/>
              </a:ext>
            </a:extLst>
          </p:cNvPr>
          <p:cNvSpPr txBox="1"/>
          <p:nvPr/>
        </p:nvSpPr>
        <p:spPr>
          <a:xfrm>
            <a:off x="10557164" y="1585435"/>
            <a:ext cx="9398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29708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B34F-7A96-45A7-8181-5D7E5BC2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tree-based topologies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65F9-D0BF-44C5-8D48-C2FC0195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coordinators listen to beacon from PAN coordinator</a:t>
            </a:r>
          </a:p>
          <a:p>
            <a:pPr lvl="1"/>
            <a:r>
              <a:rPr lang="en-US" dirty="0"/>
              <a:t>And can participate in that contention period</a:t>
            </a:r>
          </a:p>
          <a:p>
            <a:pPr lvl="1"/>
            <a:endParaRPr lang="en-US" dirty="0"/>
          </a:p>
          <a:p>
            <a:r>
              <a:rPr lang="en-US" dirty="0"/>
              <a:t>Send their own beacons to child devices during inactive period</a:t>
            </a:r>
          </a:p>
          <a:p>
            <a:pPr lvl="1"/>
            <a:r>
              <a:rPr lang="en-US" dirty="0"/>
              <a:t>Children participate in that contention period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1E704-238F-4497-8247-C5ED54F0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E354F9-9AB2-41B2-847E-D24C1DC2F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39" y="3895646"/>
            <a:ext cx="10398510" cy="21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5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B3B1-FCAA-4F54-AD11-A61BA25B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F43A-F20B-4CB4-899F-B5041FE6C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802.15.4 Specification [</a:t>
            </a:r>
            <a:r>
              <a:rPr lang="en-US" dirty="0">
                <a:hlinkClick r:id="rId2"/>
              </a:rPr>
              <a:t>2006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“</a:t>
            </a:r>
            <a:r>
              <a:rPr lang="en-US" i="0" u="none" strike="noStrike" baseline="0" dirty="0"/>
              <a:t>Part 15.4: Wireless Medium Access Control (MAC) and Physical Layer (PHY) Specifications for Low-Rate Wireless Personal Area Networks (WPANs)”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Other helpful references:</a:t>
            </a:r>
          </a:p>
          <a:p>
            <a:pPr lvl="1"/>
            <a:r>
              <a:rPr lang="en-US" dirty="0">
                <a:hlinkClick r:id="rId3"/>
              </a:rPr>
              <a:t>Paper introducing the 802.15.4 draft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NXP 802.15.4 Stack User Guide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2005 presentation on 802.15.4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41723-95BC-4E1F-8159-917FA067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06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4239-5387-4077-8B7D-0A6A8BCC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Non-beacon-enabled 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7550-B50E-4F4D-A2E6-99894BB3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859565"/>
            <a:ext cx="10972800" cy="3312635"/>
          </a:xfrm>
        </p:spPr>
        <p:txBody>
          <a:bodyPr>
            <a:noAutofit/>
          </a:bodyPr>
          <a:lstStyle/>
          <a:p>
            <a:r>
              <a:rPr lang="en-US" dirty="0"/>
              <a:t>Same idea, just no beacons</a:t>
            </a:r>
          </a:p>
          <a:p>
            <a:pPr lvl="1"/>
            <a:r>
              <a:rPr lang="en-US" dirty="0"/>
              <a:t>Which removes synchronization benefit (and slotted CSMA/CA)</a:t>
            </a:r>
          </a:p>
          <a:p>
            <a:pPr lvl="1"/>
            <a:r>
              <a:rPr lang="en-US" dirty="0"/>
              <a:t>Also removes beacon listening cost</a:t>
            </a:r>
          </a:p>
          <a:p>
            <a:pPr lvl="2"/>
            <a:r>
              <a:rPr lang="en-US" dirty="0"/>
              <a:t>Devices only need to check for activity before transmitting</a:t>
            </a:r>
          </a:p>
          <a:p>
            <a:pPr lvl="1"/>
            <a:r>
              <a:rPr lang="en-US" dirty="0"/>
              <a:t>Still need an algorithm to determine when it should receive data</a:t>
            </a:r>
          </a:p>
          <a:p>
            <a:pPr lvl="2"/>
            <a:r>
              <a:rPr lang="en-US" dirty="0"/>
              <a:t>All the time is a huge energy drain</a:t>
            </a:r>
          </a:p>
          <a:p>
            <a:pPr lvl="2"/>
            <a:r>
              <a:rPr lang="en-US" dirty="0"/>
              <a:t>Algorithms can get complicated here</a:t>
            </a:r>
          </a:p>
          <a:p>
            <a:pPr lvl="2"/>
            <a:r>
              <a:rPr lang="en-US" b="1" dirty="0"/>
              <a:t>Does BLE mechanism of listen-after-send apply?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38F1C-8D84-48B9-A8C3-7A0C24EB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102118-2807-44BE-94E2-D8E2B1C2FC9F}"/>
              </a:ext>
            </a:extLst>
          </p:cNvPr>
          <p:cNvSpPr/>
          <p:nvPr/>
        </p:nvSpPr>
        <p:spPr>
          <a:xfrm>
            <a:off x="1270000" y="1447800"/>
            <a:ext cx="93980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Contention Access Period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D0A016-2235-45E2-8922-92D394DFAC73}"/>
              </a:ext>
            </a:extLst>
          </p:cNvPr>
          <p:cNvSpPr txBox="1"/>
          <p:nvPr/>
        </p:nvSpPr>
        <p:spPr>
          <a:xfrm>
            <a:off x="10557164" y="1255235"/>
            <a:ext cx="9398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61465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4239-5387-4077-8B7D-0A6A8BCC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Non-beacon-enabled 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7550-B50E-4F4D-A2E6-99894BB3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859565"/>
            <a:ext cx="10972800" cy="3312635"/>
          </a:xfrm>
        </p:spPr>
        <p:txBody>
          <a:bodyPr>
            <a:noAutofit/>
          </a:bodyPr>
          <a:lstStyle/>
          <a:p>
            <a:r>
              <a:rPr lang="en-US" dirty="0"/>
              <a:t>Same idea, just no beacons</a:t>
            </a:r>
          </a:p>
          <a:p>
            <a:pPr lvl="1"/>
            <a:r>
              <a:rPr lang="en-US" dirty="0"/>
              <a:t>Which removes synchronization benefit (and slotted CSMA/CA)</a:t>
            </a:r>
          </a:p>
          <a:p>
            <a:pPr lvl="1"/>
            <a:r>
              <a:rPr lang="en-US" dirty="0"/>
              <a:t>Also removes beacon listening cost</a:t>
            </a:r>
          </a:p>
          <a:p>
            <a:pPr lvl="2"/>
            <a:r>
              <a:rPr lang="en-US" dirty="0"/>
              <a:t>Devices only need to check for activity before transmitting</a:t>
            </a:r>
          </a:p>
          <a:p>
            <a:pPr lvl="1"/>
            <a:r>
              <a:rPr lang="en-US" dirty="0"/>
              <a:t>Still need an algorithm to determine when it should receive data</a:t>
            </a:r>
          </a:p>
          <a:p>
            <a:pPr lvl="2"/>
            <a:r>
              <a:rPr lang="en-US" dirty="0"/>
              <a:t>All the time is a huge energy drain</a:t>
            </a:r>
          </a:p>
          <a:p>
            <a:pPr lvl="2"/>
            <a:r>
              <a:rPr lang="en-US" dirty="0"/>
              <a:t>Algorithms can get complicated here</a:t>
            </a:r>
          </a:p>
          <a:p>
            <a:pPr lvl="2"/>
            <a:r>
              <a:rPr lang="en-US" b="1" dirty="0"/>
              <a:t>Does BLE mechanism of listen-after-send apply?</a:t>
            </a:r>
          </a:p>
          <a:p>
            <a:pPr lvl="3"/>
            <a:r>
              <a:rPr lang="en-US" dirty="0"/>
              <a:t>Only if sending to a high-power device, not among equals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38F1C-8D84-48B9-A8C3-7A0C24EB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4C83E-E242-4B34-83C3-73A691711FEA}"/>
              </a:ext>
            </a:extLst>
          </p:cNvPr>
          <p:cNvSpPr/>
          <p:nvPr/>
        </p:nvSpPr>
        <p:spPr>
          <a:xfrm>
            <a:off x="1270000" y="1447800"/>
            <a:ext cx="93980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Contention Access Period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B544D-3D41-4ECA-85FE-C709CFD77D04}"/>
              </a:ext>
            </a:extLst>
          </p:cNvPr>
          <p:cNvSpPr txBox="1"/>
          <p:nvPr/>
        </p:nvSpPr>
        <p:spPr>
          <a:xfrm>
            <a:off x="10557164" y="1255235"/>
            <a:ext cx="9398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70371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5F89-686D-4A00-A2C9-BB8C44B5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A51CD-6DD4-4EF9-B5E4-12706EE9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Listen during entire contention period</a:t>
            </a:r>
          </a:p>
          <a:p>
            <a:pPr lvl="1"/>
            <a:r>
              <a:rPr lang="en-US" dirty="0"/>
              <a:t>Can receive direct messages from any other device</a:t>
            </a:r>
          </a:p>
          <a:p>
            <a:pPr lvl="1"/>
            <a:r>
              <a:rPr lang="en-US" dirty="0"/>
              <a:t>Can immediately respond to messages as well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Request messages from Coordinator</a:t>
            </a:r>
          </a:p>
          <a:p>
            <a:pPr lvl="1"/>
            <a:r>
              <a:rPr lang="en-US" dirty="0"/>
              <a:t>Make all communication go through Coordinator</a:t>
            </a:r>
          </a:p>
          <a:p>
            <a:pPr lvl="1"/>
            <a:r>
              <a:rPr lang="en-US" dirty="0"/>
              <a:t>Send a request-for-data packet to coordinator to get information</a:t>
            </a:r>
          </a:p>
          <a:p>
            <a:pPr lvl="1"/>
            <a:r>
              <a:rPr lang="en-US" dirty="0"/>
              <a:t>Coordinator can include list of devices with pending data in beacon</a:t>
            </a:r>
          </a:p>
          <a:p>
            <a:pPr lvl="1"/>
            <a:endParaRPr lang="en-US" dirty="0"/>
          </a:p>
          <a:p>
            <a:r>
              <a:rPr lang="en-US" dirty="0"/>
              <a:t>More complicated listening algorithms are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ED3B0-24B4-4EC9-B868-756E091E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9CD1E-A1C7-4E72-A9F6-23ED48FFE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413" y="228600"/>
            <a:ext cx="2944481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77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2ECF-5B66-41FB-9D6F-348E3294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Channel Assessment (CCA)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8D57A-F4DA-4EC4-A803-ED7FC7344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“listen” part of CSMA/CA</a:t>
            </a:r>
          </a:p>
          <a:p>
            <a:r>
              <a:rPr lang="en-US" dirty="0"/>
              <a:t>Variety of implementations are acceptable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Energy above threshold</a:t>
            </a:r>
          </a:p>
          <a:p>
            <a:pPr lvl="1"/>
            <a:r>
              <a:rPr lang="en-US" dirty="0"/>
              <a:t>Energy for 8 symbol durations above threshold (RSSI)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Carrier sense</a:t>
            </a:r>
          </a:p>
          <a:p>
            <a:pPr lvl="1"/>
            <a:r>
              <a:rPr lang="en-US" dirty="0"/>
              <a:t>Valid 802.15.4 carrier signal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Energy AND/OR Carrier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EE2EF-B142-4ED5-AF0A-D446BF0F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492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0C9A-4900-4DEA-A197-757D1B60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Slotted CSMA/CA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F3BAE-7336-4778-85E1-8264C5672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data to send</a:t>
            </a:r>
          </a:p>
          <a:p>
            <a:r>
              <a:rPr lang="en-US" dirty="0"/>
              <a:t>Wait for next </a:t>
            </a:r>
            <a:r>
              <a:rPr lang="en-US" dirty="0" err="1"/>
              <a:t>backoff</a:t>
            </a:r>
            <a:r>
              <a:rPr lang="en-US" dirty="0"/>
              <a:t> slot (synchronized from beacon)</a:t>
            </a:r>
          </a:p>
          <a:p>
            <a:r>
              <a:rPr lang="en-US" dirty="0"/>
              <a:t>Wait for 0-7 </a:t>
            </a:r>
            <a:r>
              <a:rPr lang="en-US" dirty="0" err="1"/>
              <a:t>backoff</a:t>
            </a:r>
            <a:r>
              <a:rPr lang="en-US" dirty="0"/>
              <a:t> slots (slot is 20 symbol durations: 320 us)</a:t>
            </a:r>
          </a:p>
          <a:p>
            <a:r>
              <a:rPr lang="en-US" dirty="0"/>
              <a:t>Listen for two empty slots</a:t>
            </a:r>
          </a:p>
          <a:p>
            <a:pPr lvl="1"/>
            <a:r>
              <a:rPr lang="en-US" dirty="0"/>
              <a:t>Idle: Transmit</a:t>
            </a:r>
          </a:p>
          <a:p>
            <a:pPr lvl="1"/>
            <a:r>
              <a:rPr lang="en-US" dirty="0"/>
              <a:t>Occupied: wait 0-15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 (upper limit configurable)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Timeout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D998F-1EF6-4BAA-872E-C5F2AFC4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79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20D9-5FF6-4EBE-A13B-E34C3AC8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Unslotted CSMA/CA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2F81D-2A0E-4EB9-AD7E-398790EBF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data to send</a:t>
            </a:r>
          </a:p>
          <a:p>
            <a:r>
              <a:rPr lang="en-US" strike="sngStrike" dirty="0"/>
              <a:t>Wait for next </a:t>
            </a:r>
            <a:r>
              <a:rPr lang="en-US" strike="sngStrike" dirty="0" err="1"/>
              <a:t>backoff</a:t>
            </a:r>
            <a:r>
              <a:rPr lang="en-US" strike="sngStrike" dirty="0"/>
              <a:t> slot (synchronized from beacon)</a:t>
            </a:r>
          </a:p>
          <a:p>
            <a:r>
              <a:rPr lang="en-US" dirty="0"/>
              <a:t>Wait for 0-7 </a:t>
            </a:r>
            <a:r>
              <a:rPr lang="en-US" dirty="0" err="1"/>
              <a:t>backoff</a:t>
            </a:r>
            <a:r>
              <a:rPr lang="en-US" dirty="0"/>
              <a:t> slots (slot is 20 symbol durations: 320 us)</a:t>
            </a:r>
          </a:p>
          <a:p>
            <a:r>
              <a:rPr lang="en-US" dirty="0"/>
              <a:t>Listen </a:t>
            </a:r>
            <a:r>
              <a:rPr lang="en-US" strike="sngStrike" dirty="0"/>
              <a:t>for two empty slots</a:t>
            </a:r>
          </a:p>
          <a:p>
            <a:pPr lvl="1"/>
            <a:r>
              <a:rPr lang="en-US" dirty="0"/>
              <a:t>Idle: Transmit</a:t>
            </a:r>
          </a:p>
          <a:p>
            <a:pPr lvl="1"/>
            <a:r>
              <a:rPr lang="en-US" dirty="0"/>
              <a:t>Occupied: wait 0-15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 (upper limit configurable)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Timeout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32DAA-78D6-420D-B5FC-E48D932A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13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endParaRPr lang="en-US" dirty="0"/>
          </a:p>
          <a:p>
            <a:r>
              <a:rPr lang="en-US" dirty="0"/>
              <a:t>Physical Layer</a:t>
            </a:r>
          </a:p>
          <a:p>
            <a:endParaRPr lang="en-US" dirty="0"/>
          </a:p>
          <a:p>
            <a:r>
              <a:rPr lang="en-US" dirty="0"/>
              <a:t>Link Layer</a:t>
            </a:r>
          </a:p>
          <a:p>
            <a:endParaRPr lang="en-US" dirty="0"/>
          </a:p>
          <a:p>
            <a:r>
              <a:rPr lang="en-US" b="1" dirty="0"/>
              <a:t>Packet Structure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52334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A948-ED93-438C-B600-6825D51D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767B-DAD3-4481-86A3-C58943FFB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Preamble: four bytes of zeros</a:t>
            </a:r>
          </a:p>
          <a:p>
            <a:pPr lvl="1"/>
            <a:r>
              <a:rPr lang="en-US" dirty="0"/>
              <a:t>Start-of-Packet: 0xA7</a:t>
            </a:r>
          </a:p>
          <a:p>
            <a:r>
              <a:rPr lang="en-US" dirty="0"/>
              <a:t>PHY Header</a:t>
            </a:r>
          </a:p>
          <a:p>
            <a:pPr lvl="1"/>
            <a:r>
              <a:rPr lang="en-US" dirty="0"/>
              <a:t>One field: length 0-127</a:t>
            </a:r>
          </a:p>
          <a:p>
            <a:pPr lvl="1"/>
            <a:r>
              <a:rPr lang="en-US" b="1" dirty="0"/>
              <a:t>Why still 8 bits?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5B950-9E99-4FFE-8430-114AD5CC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25EEA9-D221-49A3-B577-9F0434E92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491" y="3906747"/>
            <a:ext cx="8416903" cy="22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447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A948-ED93-438C-B600-6825D51D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767B-DAD3-4481-86A3-C58943FFB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Preamble: four bytes of zeros</a:t>
            </a:r>
          </a:p>
          <a:p>
            <a:pPr lvl="1"/>
            <a:r>
              <a:rPr lang="en-US" dirty="0"/>
              <a:t>Start-of-Packet: 0xA7</a:t>
            </a:r>
          </a:p>
          <a:p>
            <a:r>
              <a:rPr lang="en-US" dirty="0"/>
              <a:t>PHY Header</a:t>
            </a:r>
          </a:p>
          <a:p>
            <a:pPr lvl="1"/>
            <a:r>
              <a:rPr lang="en-US" dirty="0"/>
              <a:t>One field: length 0-127</a:t>
            </a:r>
          </a:p>
          <a:p>
            <a:pPr lvl="1"/>
            <a:r>
              <a:rPr lang="en-US" b="1" dirty="0"/>
              <a:t>Why still 8 bits?	Because computers depend on bytes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5B950-9E99-4FFE-8430-114AD5CC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25EEA9-D221-49A3-B577-9F0434E92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491" y="3906747"/>
            <a:ext cx="8416903" cy="22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30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A520-D607-47C7-A89D-17D51741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frame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5722-857C-4A72-A806-1DDF8373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114800"/>
            <a:ext cx="5488405" cy="2057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Sequence number</a:t>
            </a:r>
          </a:p>
          <a:p>
            <a:pPr lvl="1"/>
            <a:r>
              <a:rPr lang="en-US" dirty="0"/>
              <a:t>8-bit monotonically increasing</a:t>
            </a:r>
          </a:p>
          <a:p>
            <a:r>
              <a:rPr lang="en-US" dirty="0"/>
              <a:t>Addressing fields</a:t>
            </a:r>
          </a:p>
          <a:p>
            <a:pPr lvl="1"/>
            <a:r>
              <a:rPr lang="en-US" dirty="0"/>
              <a:t>PAN and addresses</a:t>
            </a:r>
          </a:p>
          <a:p>
            <a:pPr lvl="1"/>
            <a:r>
              <a:rPr lang="en-US" dirty="0"/>
              <a:t>Varies based on frame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E3C61-C47D-4FB8-A679-890608F6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5" name="Object 1027">
            <a:extLst>
              <a:ext uri="{FF2B5EF4-FFF2-40B4-BE49-F238E27FC236}">
                <a16:creationId xmlns:a16="http://schemas.microsoft.com/office/drawing/2014/main" id="{BEE4A5E3-49B4-4785-979A-A810875C4E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249806"/>
              </p:ext>
            </p:extLst>
          </p:nvPr>
        </p:nvGraphicFramePr>
        <p:xfrm>
          <a:off x="3110498" y="2082403"/>
          <a:ext cx="8534400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25002" imgH="1171873" progId="Excel.Sheet.8">
                  <p:embed/>
                </p:oleObj>
              </mc:Choice>
              <mc:Fallback>
                <p:oleObj name="Worksheet" r:id="rId2" imgW="5725002" imgH="1171873" progId="Excel.Sheet.8">
                  <p:embed/>
                  <p:pic>
                    <p:nvPicPr>
                      <p:cNvPr id="76803" name="Object 1027">
                        <a:extLst>
                          <a:ext uri="{FF2B5EF4-FFF2-40B4-BE49-F238E27FC236}">
                            <a16:creationId xmlns:a16="http://schemas.microsoft.com/office/drawing/2014/main" id="{2BDA810D-0AD1-4880-83E4-480C1C34B5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0498" y="2082403"/>
                        <a:ext cx="8534400" cy="174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5C4050A-F459-4F19-8661-7B6BF4F49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388" y="149225"/>
            <a:ext cx="4824809" cy="129862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9B8D4B-C742-476B-A888-38481B7A69C0}"/>
              </a:ext>
            </a:extLst>
          </p:cNvPr>
          <p:cNvCxnSpPr>
            <a:cxnSpLocks/>
          </p:cNvCxnSpPr>
          <p:nvPr/>
        </p:nvCxnSpPr>
        <p:spPr>
          <a:xfrm flipH="1">
            <a:off x="3110498" y="1047996"/>
            <a:ext cx="5233402" cy="10344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67152E-7B5F-4630-8A29-8EAE55E5136F}"/>
              </a:ext>
            </a:extLst>
          </p:cNvPr>
          <p:cNvCxnSpPr>
            <a:cxnSpLocks/>
          </p:cNvCxnSpPr>
          <p:nvPr/>
        </p:nvCxnSpPr>
        <p:spPr>
          <a:xfrm>
            <a:off x="11023600" y="1047996"/>
            <a:ext cx="621298" cy="10344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FD10ED9-B7D8-4788-80DF-F38372064FED}"/>
              </a:ext>
            </a:extLst>
          </p:cNvPr>
          <p:cNvSpPr txBox="1">
            <a:spLocks/>
          </p:cNvSpPr>
          <p:nvPr/>
        </p:nvSpPr>
        <p:spPr>
          <a:xfrm>
            <a:off x="6156493" y="4114800"/>
            <a:ext cx="5488405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Frame payload</a:t>
            </a:r>
          </a:p>
          <a:p>
            <a:pPr lvl="1"/>
            <a:r>
              <a:rPr lang="en-US" dirty="0"/>
              <a:t>Depends on frame type</a:t>
            </a:r>
          </a:p>
          <a:p>
            <a:r>
              <a:rPr lang="en-US" dirty="0"/>
              <a:t>Frame check sequence</a:t>
            </a:r>
          </a:p>
          <a:p>
            <a:pPr lvl="1"/>
            <a:r>
              <a:rPr lang="en-US" dirty="0"/>
              <a:t>16-bit CRC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43D8C25-99FF-485C-A3D8-27E08C98BFFC}"/>
              </a:ext>
            </a:extLst>
          </p:cNvPr>
          <p:cNvSpPr txBox="1">
            <a:spLocks/>
          </p:cNvSpPr>
          <p:nvPr/>
        </p:nvSpPr>
        <p:spPr>
          <a:xfrm>
            <a:off x="607595" y="2514601"/>
            <a:ext cx="2326105" cy="1435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Frame control</a:t>
            </a:r>
          </a:p>
          <a:p>
            <a:pPr lvl="1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26356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  <a:p>
            <a:endParaRPr lang="en-US" dirty="0"/>
          </a:p>
          <a:p>
            <a:r>
              <a:rPr lang="en-US" dirty="0"/>
              <a:t>Physical Layer</a:t>
            </a:r>
          </a:p>
          <a:p>
            <a:endParaRPr lang="en-US" dirty="0"/>
          </a:p>
          <a:p>
            <a:r>
              <a:rPr lang="en-US" dirty="0"/>
              <a:t>Link Layer</a:t>
            </a:r>
          </a:p>
          <a:p>
            <a:endParaRPr lang="en-US" dirty="0"/>
          </a:p>
          <a:p>
            <a:r>
              <a:rPr lang="en-US" dirty="0"/>
              <a:t>Packet Structure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D26E-6E9B-40CF-B88F-28F1DD02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F9BA-3B5C-45C5-B58A-7876AF1F4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678237"/>
            <a:ext cx="4332691" cy="27431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Frame type</a:t>
            </a:r>
          </a:p>
          <a:p>
            <a:pPr lvl="1"/>
            <a:r>
              <a:rPr lang="en-US" dirty="0"/>
              <a:t>Type of payload included</a:t>
            </a:r>
          </a:p>
          <a:p>
            <a:r>
              <a:rPr lang="en-US" dirty="0"/>
              <a:t>Security enabled</a:t>
            </a:r>
          </a:p>
          <a:p>
            <a:pPr lvl="1"/>
            <a:r>
              <a:rPr lang="en-US" dirty="0"/>
              <a:t>Packet is encrypted</a:t>
            </a:r>
          </a:p>
          <a:p>
            <a:pPr lvl="1"/>
            <a:r>
              <a:rPr lang="en-US" dirty="0"/>
              <a:t>(extra 0-14 byte header)</a:t>
            </a:r>
          </a:p>
          <a:p>
            <a:r>
              <a:rPr lang="en-US" dirty="0"/>
              <a:t>Frame pending</a:t>
            </a:r>
          </a:p>
          <a:p>
            <a:pPr lvl="1"/>
            <a:r>
              <a:rPr lang="en-US" dirty="0"/>
              <a:t>Fragmented packet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A41E7-9F1D-4039-9013-FFF57C09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5" name="Object 1027">
            <a:extLst>
              <a:ext uri="{FF2B5EF4-FFF2-40B4-BE49-F238E27FC236}">
                <a16:creationId xmlns:a16="http://schemas.microsoft.com/office/drawing/2014/main" id="{C5CDC916-0918-476D-A562-E6DFF00573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833471"/>
              </p:ext>
            </p:extLst>
          </p:nvPr>
        </p:nvGraphicFramePr>
        <p:xfrm>
          <a:off x="3325394" y="360363"/>
          <a:ext cx="8534400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25002" imgH="1171873" progId="Excel.Sheet.8">
                  <p:embed/>
                </p:oleObj>
              </mc:Choice>
              <mc:Fallback>
                <p:oleObj name="Worksheet" r:id="rId2" imgW="5725002" imgH="1171873" progId="Excel.Sheet.8">
                  <p:embed/>
                  <p:pic>
                    <p:nvPicPr>
                      <p:cNvPr id="76803" name="Object 1027">
                        <a:extLst>
                          <a:ext uri="{FF2B5EF4-FFF2-40B4-BE49-F238E27FC236}">
                            <a16:creationId xmlns:a16="http://schemas.microsoft.com/office/drawing/2014/main" id="{2BDA810D-0AD1-4880-83E4-480C1C34B5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394" y="360363"/>
                        <a:ext cx="8534400" cy="174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30">
            <a:extLst>
              <a:ext uri="{FF2B5EF4-FFF2-40B4-BE49-F238E27FC236}">
                <a16:creationId xmlns:a16="http://schemas.microsoft.com/office/drawing/2014/main" id="{52383F57-7523-4C6A-BF8D-BAE2C4D65F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310320"/>
              </p:ext>
            </p:extLst>
          </p:nvPr>
        </p:nvGraphicFramePr>
        <p:xfrm>
          <a:off x="3325394" y="2489200"/>
          <a:ext cx="8534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391304" imgH="685800" progId="Excel.Sheet.8">
                  <p:embed/>
                </p:oleObj>
              </mc:Choice>
              <mc:Fallback>
                <p:oleObj name="Worksheet" r:id="rId4" imgW="6391304" imgH="685800" progId="Excel.Sheet.8">
                  <p:embed/>
                  <p:pic>
                    <p:nvPicPr>
                      <p:cNvPr id="76806" name="Object 1030">
                        <a:extLst>
                          <a:ext uri="{FF2B5EF4-FFF2-40B4-BE49-F238E27FC236}">
                            <a16:creationId xmlns:a16="http://schemas.microsoft.com/office/drawing/2014/main" id="{58A98C69-7472-4B26-A42F-12825CFD92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394" y="2489200"/>
                        <a:ext cx="8534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031">
            <a:extLst>
              <a:ext uri="{FF2B5EF4-FFF2-40B4-BE49-F238E27FC236}">
                <a16:creationId xmlns:a16="http://schemas.microsoft.com/office/drawing/2014/main" id="{89F4AF52-5E5B-44F7-AAB4-51CEEA200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5394" y="21082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032">
            <a:extLst>
              <a:ext uri="{FF2B5EF4-FFF2-40B4-BE49-F238E27FC236}">
                <a16:creationId xmlns:a16="http://schemas.microsoft.com/office/drawing/2014/main" id="{A78FE882-7271-4023-8D1E-99A29AFA5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194" y="1549400"/>
            <a:ext cx="7467550" cy="93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FCCF025-D80F-4C96-BE16-1E3945616135}"/>
              </a:ext>
            </a:extLst>
          </p:cNvPr>
          <p:cNvSpPr txBox="1">
            <a:spLocks/>
          </p:cNvSpPr>
          <p:nvPr/>
        </p:nvSpPr>
        <p:spPr>
          <a:xfrm>
            <a:off x="4940286" y="3678235"/>
            <a:ext cx="4838714" cy="249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Acknowledgement required</a:t>
            </a:r>
          </a:p>
          <a:p>
            <a:r>
              <a:rPr lang="en-US" dirty="0"/>
              <a:t>PAN ID compression</a:t>
            </a:r>
          </a:p>
          <a:p>
            <a:pPr lvl="1"/>
            <a:r>
              <a:rPr lang="en-US" dirty="0"/>
              <a:t>No PAN ID if intra-network</a:t>
            </a:r>
          </a:p>
          <a:p>
            <a:r>
              <a:rPr lang="en-US" dirty="0"/>
              <a:t>Addressing modes</a:t>
            </a:r>
          </a:p>
          <a:p>
            <a:pPr lvl="1"/>
            <a:r>
              <a:rPr lang="en-US" dirty="0"/>
              <a:t>Which fields to expect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05FBBF-9ED8-4A91-9AC1-7440E23FD665}"/>
              </a:ext>
            </a:extLst>
          </p:cNvPr>
          <p:cNvSpPr txBox="1">
            <a:spLocks/>
          </p:cNvSpPr>
          <p:nvPr/>
        </p:nvSpPr>
        <p:spPr>
          <a:xfrm>
            <a:off x="9779000" y="3678235"/>
            <a:ext cx="2080743" cy="2657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Why no length field?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33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D26E-6E9B-40CF-B88F-28F1DD02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F9BA-3B5C-45C5-B58A-7876AF1F4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678237"/>
            <a:ext cx="4332691" cy="27431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Frame type</a:t>
            </a:r>
          </a:p>
          <a:p>
            <a:pPr lvl="1"/>
            <a:r>
              <a:rPr lang="en-US" dirty="0"/>
              <a:t>Type of payload included</a:t>
            </a:r>
          </a:p>
          <a:p>
            <a:r>
              <a:rPr lang="en-US" dirty="0"/>
              <a:t>Security enabled</a:t>
            </a:r>
          </a:p>
          <a:p>
            <a:pPr lvl="1"/>
            <a:r>
              <a:rPr lang="en-US" dirty="0"/>
              <a:t>Packet is encrypted</a:t>
            </a:r>
          </a:p>
          <a:p>
            <a:pPr lvl="1"/>
            <a:r>
              <a:rPr lang="en-US" dirty="0"/>
              <a:t>(extra 0-14 byte header)</a:t>
            </a:r>
          </a:p>
          <a:p>
            <a:r>
              <a:rPr lang="en-US" dirty="0"/>
              <a:t>Frame pending</a:t>
            </a:r>
          </a:p>
          <a:p>
            <a:pPr lvl="1"/>
            <a:r>
              <a:rPr lang="en-US" dirty="0"/>
              <a:t>Fragmented packet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A41E7-9F1D-4039-9013-FFF57C09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5" name="Object 1027">
            <a:extLst>
              <a:ext uri="{FF2B5EF4-FFF2-40B4-BE49-F238E27FC236}">
                <a16:creationId xmlns:a16="http://schemas.microsoft.com/office/drawing/2014/main" id="{C5CDC916-0918-476D-A562-E6DFF00573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5394" y="360363"/>
          <a:ext cx="8534400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25002" imgH="1171873" progId="Excel.Sheet.8">
                  <p:embed/>
                </p:oleObj>
              </mc:Choice>
              <mc:Fallback>
                <p:oleObj name="Worksheet" r:id="rId2" imgW="5725002" imgH="1171873" progId="Excel.Sheet.8">
                  <p:embed/>
                  <p:pic>
                    <p:nvPicPr>
                      <p:cNvPr id="5" name="Object 1027">
                        <a:extLst>
                          <a:ext uri="{FF2B5EF4-FFF2-40B4-BE49-F238E27FC236}">
                            <a16:creationId xmlns:a16="http://schemas.microsoft.com/office/drawing/2014/main" id="{C5CDC916-0918-476D-A562-E6DFF00573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394" y="360363"/>
                        <a:ext cx="8534400" cy="174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30">
            <a:extLst>
              <a:ext uri="{FF2B5EF4-FFF2-40B4-BE49-F238E27FC236}">
                <a16:creationId xmlns:a16="http://schemas.microsoft.com/office/drawing/2014/main" id="{52383F57-7523-4C6A-BF8D-BAE2C4D65F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5394" y="2489200"/>
          <a:ext cx="8534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391304" imgH="685800" progId="Excel.Sheet.8">
                  <p:embed/>
                </p:oleObj>
              </mc:Choice>
              <mc:Fallback>
                <p:oleObj name="Worksheet" r:id="rId4" imgW="6391304" imgH="685800" progId="Excel.Sheet.8">
                  <p:embed/>
                  <p:pic>
                    <p:nvPicPr>
                      <p:cNvPr id="6" name="Object 1030">
                        <a:extLst>
                          <a:ext uri="{FF2B5EF4-FFF2-40B4-BE49-F238E27FC236}">
                            <a16:creationId xmlns:a16="http://schemas.microsoft.com/office/drawing/2014/main" id="{52383F57-7523-4C6A-BF8D-BAE2C4D65F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394" y="2489200"/>
                        <a:ext cx="8534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031">
            <a:extLst>
              <a:ext uri="{FF2B5EF4-FFF2-40B4-BE49-F238E27FC236}">
                <a16:creationId xmlns:a16="http://schemas.microsoft.com/office/drawing/2014/main" id="{89F4AF52-5E5B-44F7-AAB4-51CEEA200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5394" y="21082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032">
            <a:extLst>
              <a:ext uri="{FF2B5EF4-FFF2-40B4-BE49-F238E27FC236}">
                <a16:creationId xmlns:a16="http://schemas.microsoft.com/office/drawing/2014/main" id="{A78FE882-7271-4023-8D1E-99A29AFA5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194" y="1549400"/>
            <a:ext cx="7467550" cy="93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FCCF025-D80F-4C96-BE16-1E3945616135}"/>
              </a:ext>
            </a:extLst>
          </p:cNvPr>
          <p:cNvSpPr txBox="1">
            <a:spLocks/>
          </p:cNvSpPr>
          <p:nvPr/>
        </p:nvSpPr>
        <p:spPr>
          <a:xfrm>
            <a:off x="4940286" y="3678235"/>
            <a:ext cx="4838714" cy="249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Acknowledgement required</a:t>
            </a:r>
          </a:p>
          <a:p>
            <a:r>
              <a:rPr lang="en-US" dirty="0"/>
              <a:t>PAN ID compression</a:t>
            </a:r>
          </a:p>
          <a:p>
            <a:pPr lvl="1"/>
            <a:r>
              <a:rPr lang="en-US" dirty="0"/>
              <a:t>No PAN ID if intra-network</a:t>
            </a:r>
          </a:p>
          <a:p>
            <a:r>
              <a:rPr lang="en-US" dirty="0"/>
              <a:t>Addressing modes</a:t>
            </a:r>
          </a:p>
          <a:p>
            <a:pPr lvl="1"/>
            <a:r>
              <a:rPr lang="en-US" dirty="0"/>
              <a:t>Which fields to expect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05FBBF-9ED8-4A91-9AC1-7440E23FD665}"/>
              </a:ext>
            </a:extLst>
          </p:cNvPr>
          <p:cNvSpPr txBox="1">
            <a:spLocks/>
          </p:cNvSpPr>
          <p:nvPr/>
        </p:nvSpPr>
        <p:spPr>
          <a:xfrm>
            <a:off x="9779000" y="3678235"/>
            <a:ext cx="2080743" cy="2657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Why no length field?</a:t>
            </a:r>
          </a:p>
          <a:p>
            <a:pPr marL="0" indent="0">
              <a:buNone/>
            </a:pPr>
            <a:r>
              <a:rPr lang="en-US" dirty="0"/>
              <a:t>Already in prior header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45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- Beacon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Beacon</a:t>
            </a:r>
          </a:p>
          <a:p>
            <a:pPr lvl="1"/>
            <a:r>
              <a:rPr lang="en-US" dirty="0"/>
              <a:t>Information about the communication</a:t>
            </a:r>
            <a:br>
              <a:rPr lang="en-US" dirty="0"/>
            </a:br>
            <a:r>
              <a:rPr lang="en-US" dirty="0"/>
              <a:t>structure of this network</a:t>
            </a:r>
          </a:p>
          <a:p>
            <a:pPr lvl="1"/>
            <a:r>
              <a:rPr lang="en-US" dirty="0"/>
              <a:t>Sent in response to requests from scanning devices</a:t>
            </a:r>
          </a:p>
          <a:p>
            <a:pPr lvl="1"/>
            <a:r>
              <a:rPr lang="en-US" dirty="0"/>
              <a:t>Sent periodically at start of </a:t>
            </a:r>
            <a:r>
              <a:rPr lang="en-US" dirty="0" err="1"/>
              <a:t>Superframes</a:t>
            </a:r>
            <a:r>
              <a:rPr lang="en-US" dirty="0"/>
              <a:t> (if in use)</a:t>
            </a:r>
          </a:p>
          <a:p>
            <a:pPr lvl="2"/>
            <a:r>
              <a:rPr lang="en-US" dirty="0"/>
              <a:t>Sent without CSMA/CA</a:t>
            </a:r>
          </a:p>
          <a:p>
            <a:pPr lvl="1"/>
            <a:endParaRPr lang="en-US" dirty="0"/>
          </a:p>
          <a:p>
            <a:r>
              <a:rPr lang="en-US" dirty="0"/>
              <a:t>MAC Header</a:t>
            </a:r>
          </a:p>
          <a:p>
            <a:pPr lvl="1"/>
            <a:r>
              <a:rPr lang="en-US" dirty="0"/>
              <a:t>Source address only, broadcast to everyone</a:t>
            </a:r>
          </a:p>
          <a:p>
            <a:pPr lvl="1"/>
            <a:endParaRPr lang="en-US" dirty="0"/>
          </a:p>
          <a:p>
            <a:r>
              <a:rPr lang="en-US" dirty="0"/>
              <a:t>Packet contents</a:t>
            </a:r>
          </a:p>
          <a:p>
            <a:pPr lvl="1"/>
            <a:r>
              <a:rPr lang="en-US" dirty="0" err="1"/>
              <a:t>Superframe</a:t>
            </a:r>
            <a:r>
              <a:rPr lang="en-US" dirty="0"/>
              <a:t> details, including Guaranteed Time Slots (if any)</a:t>
            </a:r>
          </a:p>
          <a:p>
            <a:pPr lvl="1"/>
            <a:r>
              <a:rPr lang="en-US" dirty="0"/>
              <a:t>Pending addresses lists devices for which Coordinator has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E44C6-F180-4275-8C91-085B3BD46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900" y="228601"/>
            <a:ext cx="4252494" cy="188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63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-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Data from higher-layer protocols</a:t>
            </a:r>
          </a:p>
          <a:p>
            <a:endParaRPr lang="en-US" dirty="0"/>
          </a:p>
          <a:p>
            <a:r>
              <a:rPr lang="en-US" dirty="0"/>
              <a:t>MAC Header</a:t>
            </a:r>
          </a:p>
          <a:p>
            <a:pPr lvl="1"/>
            <a:r>
              <a:rPr lang="en-US" dirty="0"/>
              <a:t>Source and/or Destination addresses as necessary</a:t>
            </a:r>
          </a:p>
          <a:p>
            <a:pPr lvl="1"/>
            <a:endParaRPr lang="en-US" dirty="0"/>
          </a:p>
          <a:p>
            <a:r>
              <a:rPr lang="en-US" dirty="0"/>
              <a:t>Packet Contents</a:t>
            </a:r>
          </a:p>
          <a:p>
            <a:pPr lvl="1"/>
            <a:r>
              <a:rPr lang="en-US" dirty="0"/>
              <a:t>Whatever bytes are desired (122 bytes – address sizes)</a:t>
            </a:r>
          </a:p>
          <a:p>
            <a:pPr lvl="1"/>
            <a:r>
              <a:rPr lang="en-US" dirty="0"/>
              <a:t>May be fragmented across packets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43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– MAC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Command</a:t>
            </a:r>
          </a:p>
          <a:p>
            <a:pPr lvl="1"/>
            <a:r>
              <a:rPr lang="en-US" dirty="0"/>
              <a:t>Various commands for supporting link layer</a:t>
            </a:r>
          </a:p>
          <a:p>
            <a:pPr lvl="2"/>
            <a:r>
              <a:rPr lang="en-US" dirty="0"/>
              <a:t>Join/leave network</a:t>
            </a:r>
          </a:p>
          <a:p>
            <a:pPr lvl="2"/>
            <a:r>
              <a:rPr lang="en-US" dirty="0"/>
              <a:t>Change coordinator within network</a:t>
            </a:r>
          </a:p>
          <a:p>
            <a:pPr lvl="2"/>
            <a:r>
              <a:rPr lang="en-US" dirty="0"/>
              <a:t>Request data from coordinator</a:t>
            </a:r>
          </a:p>
          <a:p>
            <a:pPr lvl="2"/>
            <a:r>
              <a:rPr lang="en-US" dirty="0"/>
              <a:t>Request Guaranteed Time Slot</a:t>
            </a:r>
          </a:p>
          <a:p>
            <a:pPr lvl="2"/>
            <a:endParaRPr lang="en-US" dirty="0"/>
          </a:p>
          <a:p>
            <a:r>
              <a:rPr lang="en-US" dirty="0"/>
              <a:t>MAC Header</a:t>
            </a:r>
          </a:p>
          <a:p>
            <a:pPr lvl="1"/>
            <a:r>
              <a:rPr lang="en-US" dirty="0"/>
              <a:t>Source and/or Destination addresses as necessary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99490B-4F27-4AC5-8A11-2BB5D9DB2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800" y="228600"/>
            <a:ext cx="2489200" cy="163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132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- 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  <a:p>
            <a:pPr lvl="1"/>
            <a:r>
              <a:rPr lang="en-US" dirty="0"/>
              <a:t>Acknowledges a Data or MAC Command packet</a:t>
            </a:r>
          </a:p>
          <a:p>
            <a:pPr lvl="1"/>
            <a:r>
              <a:rPr lang="en-US" dirty="0"/>
              <a:t>Not beacons or other acknowledgements</a:t>
            </a:r>
          </a:p>
          <a:p>
            <a:pPr lvl="2"/>
            <a:r>
              <a:rPr lang="en-US" b="1" dirty="0"/>
              <a:t>What happens if acknowledgement isn’t received?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MAC Header</a:t>
            </a:r>
          </a:p>
          <a:p>
            <a:pPr lvl="1"/>
            <a:r>
              <a:rPr lang="en-US" dirty="0"/>
              <a:t>Repeats Sequence Number of acknowledged packet</a:t>
            </a:r>
          </a:p>
          <a:p>
            <a:pPr lvl="1"/>
            <a:r>
              <a:rPr lang="en-US" dirty="0"/>
              <a:t>No Source or Destination addresses</a:t>
            </a:r>
          </a:p>
          <a:p>
            <a:pPr lvl="1"/>
            <a:endParaRPr lang="en-US" dirty="0"/>
          </a:p>
          <a:p>
            <a:r>
              <a:rPr lang="en-US" dirty="0"/>
              <a:t>Sent T</a:t>
            </a:r>
            <a:r>
              <a:rPr lang="en-US" baseline="-25000" dirty="0"/>
              <a:t>IFS</a:t>
            </a:r>
            <a:r>
              <a:rPr lang="en-US" dirty="0"/>
              <a:t> after the packet it is acknowledging (immediately)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515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- 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  <a:p>
            <a:pPr lvl="1"/>
            <a:r>
              <a:rPr lang="en-US" dirty="0"/>
              <a:t>Acknowledges a Data or MAC Command packet</a:t>
            </a:r>
          </a:p>
          <a:p>
            <a:pPr lvl="1"/>
            <a:r>
              <a:rPr lang="en-US" dirty="0"/>
              <a:t>Not beacons or other acknowledgements</a:t>
            </a:r>
          </a:p>
          <a:p>
            <a:pPr lvl="2"/>
            <a:r>
              <a:rPr lang="en-US" b="1" dirty="0"/>
              <a:t>What happens if acknowledgement isn’t received?</a:t>
            </a:r>
          </a:p>
          <a:p>
            <a:pPr lvl="3"/>
            <a:r>
              <a:rPr lang="en-US" dirty="0"/>
              <a:t>Packet will be transmitted again</a:t>
            </a:r>
          </a:p>
          <a:p>
            <a:pPr lvl="3"/>
            <a:endParaRPr lang="en-US" dirty="0"/>
          </a:p>
          <a:p>
            <a:r>
              <a:rPr lang="en-US" dirty="0"/>
              <a:t>MAC Header</a:t>
            </a:r>
          </a:p>
          <a:p>
            <a:pPr lvl="1"/>
            <a:r>
              <a:rPr lang="en-US" dirty="0"/>
              <a:t>Repeats Sequence Number of acknowledged packet</a:t>
            </a:r>
          </a:p>
          <a:p>
            <a:pPr lvl="1"/>
            <a:r>
              <a:rPr lang="en-US" dirty="0"/>
              <a:t>No Source or Destination addresses</a:t>
            </a:r>
          </a:p>
          <a:p>
            <a:pPr lvl="1"/>
            <a:endParaRPr lang="en-US" dirty="0"/>
          </a:p>
          <a:p>
            <a:r>
              <a:rPr lang="en-US" dirty="0"/>
              <a:t>Sent T</a:t>
            </a:r>
            <a:r>
              <a:rPr lang="en-US" baseline="-25000" dirty="0"/>
              <a:t>IFS</a:t>
            </a:r>
            <a:r>
              <a:rPr lang="en-US" dirty="0"/>
              <a:t> after the packet it is acknowledging (immediately)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842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4F7C-4729-4561-A071-C99D3077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maximum goodput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0373F-3519-45CB-85C2-FB130662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best possible case for data transmission</a:t>
            </a:r>
          </a:p>
          <a:p>
            <a:pPr lvl="1"/>
            <a:r>
              <a:rPr lang="en-US" dirty="0"/>
              <a:t>122 Bytes per packet</a:t>
            </a:r>
          </a:p>
          <a:p>
            <a:pPr lvl="2"/>
            <a:r>
              <a:rPr lang="en-US" dirty="0"/>
              <a:t>At 250 kbps -&gt; 3.904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Plus Inter-frame spacing of 40 symbols</a:t>
            </a:r>
          </a:p>
          <a:p>
            <a:pPr lvl="2"/>
            <a:r>
              <a:rPr lang="en-US" dirty="0"/>
              <a:t>At 62.5 </a:t>
            </a:r>
            <a:r>
              <a:rPr lang="en-US" dirty="0" err="1"/>
              <a:t>kBaud</a:t>
            </a:r>
            <a:r>
              <a:rPr lang="en-US" dirty="0"/>
              <a:t> -&gt; 0.640 </a:t>
            </a:r>
            <a:r>
              <a:rPr lang="en-US" dirty="0" err="1"/>
              <a:t>ms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122 Bytes / 4.544 </a:t>
            </a:r>
            <a:r>
              <a:rPr lang="en-US" dirty="0" err="1"/>
              <a:t>ms</a:t>
            </a:r>
            <a:r>
              <a:rPr lang="en-US" dirty="0"/>
              <a:t> -&gt; 214 kbps</a:t>
            </a:r>
          </a:p>
          <a:p>
            <a:pPr lvl="2"/>
            <a:r>
              <a:rPr lang="en-US" dirty="0"/>
              <a:t>Compare to BLE advertisements: 9.92 kbps</a:t>
            </a:r>
          </a:p>
          <a:p>
            <a:pPr lvl="2"/>
            <a:r>
              <a:rPr lang="en-US" dirty="0"/>
              <a:t>Compare to BLE connections: 520 kbps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10B96-4876-45C7-A6A1-E14C92D5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187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endParaRPr lang="en-US" dirty="0"/>
          </a:p>
          <a:p>
            <a:r>
              <a:rPr lang="en-US" dirty="0"/>
              <a:t>Physical Layer</a:t>
            </a:r>
          </a:p>
          <a:p>
            <a:endParaRPr lang="en-US" dirty="0"/>
          </a:p>
          <a:p>
            <a:r>
              <a:rPr lang="en-US" dirty="0"/>
              <a:t>Link Layer</a:t>
            </a:r>
          </a:p>
          <a:p>
            <a:endParaRPr lang="en-US" dirty="0"/>
          </a:p>
          <a:p>
            <a:r>
              <a:rPr lang="en-US" dirty="0"/>
              <a:t>Packet Structure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2754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CF4359-6470-44BD-8D43-1B88326B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90DB1-CEA1-4531-AF30-51725536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A5B7FF-705D-4195-A5F5-D9118044C6B2}"/>
              </a:ext>
            </a:extLst>
          </p:cNvPr>
          <p:cNvCxnSpPr>
            <a:cxnSpLocks/>
          </p:cNvCxnSpPr>
          <p:nvPr/>
        </p:nvCxnSpPr>
        <p:spPr>
          <a:xfrm flipV="1">
            <a:off x="3721925" y="1862860"/>
            <a:ext cx="0" cy="3362306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213924-C63E-47CE-9C38-5085B306633E}"/>
              </a:ext>
            </a:extLst>
          </p:cNvPr>
          <p:cNvCxnSpPr>
            <a:cxnSpLocks/>
          </p:cNvCxnSpPr>
          <p:nvPr/>
        </p:nvCxnSpPr>
        <p:spPr>
          <a:xfrm>
            <a:off x="3721925" y="5225166"/>
            <a:ext cx="4946100" cy="0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1613B-0196-4B63-8308-F7F6D33C8C7D}"/>
              </a:ext>
            </a:extLst>
          </p:cNvPr>
          <p:cNvSpPr txBox="1"/>
          <p:nvPr/>
        </p:nvSpPr>
        <p:spPr>
          <a:xfrm>
            <a:off x="1962700" y="3190070"/>
            <a:ext cx="1540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2A5473-87ED-42B7-A356-A3E78C2E649E}"/>
              </a:ext>
            </a:extLst>
          </p:cNvPr>
          <p:cNvSpPr txBox="1"/>
          <p:nvPr/>
        </p:nvSpPr>
        <p:spPr>
          <a:xfrm>
            <a:off x="5478245" y="5335820"/>
            <a:ext cx="137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05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CF4359-6470-44BD-8D43-1B88326B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90DB1-CEA1-4531-AF30-51725536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A5B7FF-705D-4195-A5F5-D9118044C6B2}"/>
              </a:ext>
            </a:extLst>
          </p:cNvPr>
          <p:cNvCxnSpPr>
            <a:cxnSpLocks/>
          </p:cNvCxnSpPr>
          <p:nvPr/>
        </p:nvCxnSpPr>
        <p:spPr>
          <a:xfrm flipV="1">
            <a:off x="3721925" y="1862860"/>
            <a:ext cx="0" cy="3362306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213924-C63E-47CE-9C38-5085B306633E}"/>
              </a:ext>
            </a:extLst>
          </p:cNvPr>
          <p:cNvCxnSpPr>
            <a:cxnSpLocks/>
          </p:cNvCxnSpPr>
          <p:nvPr/>
        </p:nvCxnSpPr>
        <p:spPr>
          <a:xfrm>
            <a:off x="3721925" y="5225166"/>
            <a:ext cx="4946100" cy="0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sp>
        <p:nvSpPr>
          <p:cNvPr id="8" name="Rounded Rectangle 22">
            <a:extLst>
              <a:ext uri="{FF2B5EF4-FFF2-40B4-BE49-F238E27FC236}">
                <a16:creationId xmlns:a16="http://schemas.microsoft.com/office/drawing/2014/main" id="{FD230B19-44E1-4626-B4EA-426D48E2CCFF}"/>
              </a:ext>
            </a:extLst>
          </p:cNvPr>
          <p:cNvSpPr/>
          <p:nvPr/>
        </p:nvSpPr>
        <p:spPr>
          <a:xfrm>
            <a:off x="4189922" y="3429000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Bluetooth</a:t>
            </a:r>
          </a:p>
        </p:txBody>
      </p:sp>
      <p:sp>
        <p:nvSpPr>
          <p:cNvPr id="9" name="Rounded Rectangle 23">
            <a:extLst>
              <a:ext uri="{FF2B5EF4-FFF2-40B4-BE49-F238E27FC236}">
                <a16:creationId xmlns:a16="http://schemas.microsoft.com/office/drawing/2014/main" id="{9B0E0D24-D22E-40DB-B7BC-9FFB167A6C43}"/>
              </a:ext>
            </a:extLst>
          </p:cNvPr>
          <p:cNvSpPr/>
          <p:nvPr/>
        </p:nvSpPr>
        <p:spPr>
          <a:xfrm>
            <a:off x="4318000" y="1862860"/>
            <a:ext cx="1569720" cy="1357987"/>
          </a:xfrm>
          <a:prstGeom prst="roundRect">
            <a:avLst/>
          </a:prstGeom>
          <a:solidFill>
            <a:srgbClr val="F69200">
              <a:lumMod val="20000"/>
              <a:lumOff val="80000"/>
            </a:srgbClr>
          </a:solidFill>
          <a:ln w="25400" cap="flat" cmpd="sng" algn="ctr">
            <a:solidFill>
              <a:srgbClr val="F69200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WiFi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1A15D898-D4B4-4726-B490-4857C8EFEE69}"/>
              </a:ext>
            </a:extLst>
          </p:cNvPr>
          <p:cNvSpPr/>
          <p:nvPr/>
        </p:nvSpPr>
        <p:spPr>
          <a:xfrm>
            <a:off x="6664960" y="2201902"/>
            <a:ext cx="1569720" cy="1357981"/>
          </a:xfrm>
          <a:prstGeom prst="roundRect">
            <a:avLst/>
          </a:prstGeom>
          <a:solidFill>
            <a:srgbClr val="DF5327">
              <a:lumMod val="20000"/>
              <a:lumOff val="80000"/>
            </a:srgbClr>
          </a:solidFill>
          <a:ln w="25400" cap="flat" cmpd="sng" algn="ctr">
            <a:solidFill>
              <a:srgbClr val="DF53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Cellular</a:t>
            </a:r>
          </a:p>
        </p:txBody>
      </p:sp>
      <p:sp>
        <p:nvSpPr>
          <p:cNvPr id="13" name="Rounded Rectangle 27">
            <a:extLst>
              <a:ext uri="{FF2B5EF4-FFF2-40B4-BE49-F238E27FC236}">
                <a16:creationId xmlns:a16="http://schemas.microsoft.com/office/drawing/2014/main" id="{0FC5F058-0954-4D85-93B2-018EE4469934}"/>
              </a:ext>
            </a:extLst>
          </p:cNvPr>
          <p:cNvSpPr/>
          <p:nvPr/>
        </p:nvSpPr>
        <p:spPr>
          <a:xfrm>
            <a:off x="3840395" y="4170208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BLE</a:t>
            </a:r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0334CA4D-BB74-49F1-A421-A7B16C0FE943}"/>
              </a:ext>
            </a:extLst>
          </p:cNvPr>
          <p:cNvSpPr/>
          <p:nvPr/>
        </p:nvSpPr>
        <p:spPr>
          <a:xfrm>
            <a:off x="4318000" y="4606247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802.15.4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B1613B-0196-4B63-8308-F7F6D33C8C7D}"/>
              </a:ext>
            </a:extLst>
          </p:cNvPr>
          <p:cNvSpPr txBox="1"/>
          <p:nvPr/>
        </p:nvSpPr>
        <p:spPr>
          <a:xfrm>
            <a:off x="1962700" y="3190070"/>
            <a:ext cx="1540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2A5473-87ED-42B7-A356-A3E78C2E649E}"/>
              </a:ext>
            </a:extLst>
          </p:cNvPr>
          <p:cNvSpPr txBox="1"/>
          <p:nvPr/>
        </p:nvSpPr>
        <p:spPr>
          <a:xfrm>
            <a:off x="5478245" y="5335820"/>
            <a:ext cx="137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92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CF4359-6470-44BD-8D43-1B88326B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90DB1-CEA1-4531-AF30-51725536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A5B7FF-705D-4195-A5F5-D9118044C6B2}"/>
              </a:ext>
            </a:extLst>
          </p:cNvPr>
          <p:cNvCxnSpPr>
            <a:cxnSpLocks/>
          </p:cNvCxnSpPr>
          <p:nvPr/>
        </p:nvCxnSpPr>
        <p:spPr>
          <a:xfrm flipV="1">
            <a:off x="3721925" y="1862860"/>
            <a:ext cx="0" cy="3362306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213924-C63E-47CE-9C38-5085B306633E}"/>
              </a:ext>
            </a:extLst>
          </p:cNvPr>
          <p:cNvCxnSpPr>
            <a:cxnSpLocks/>
          </p:cNvCxnSpPr>
          <p:nvPr/>
        </p:nvCxnSpPr>
        <p:spPr>
          <a:xfrm>
            <a:off x="3721925" y="5225166"/>
            <a:ext cx="4946100" cy="0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sp>
        <p:nvSpPr>
          <p:cNvPr id="8" name="Rounded Rectangle 22">
            <a:extLst>
              <a:ext uri="{FF2B5EF4-FFF2-40B4-BE49-F238E27FC236}">
                <a16:creationId xmlns:a16="http://schemas.microsoft.com/office/drawing/2014/main" id="{FD230B19-44E1-4626-B4EA-426D48E2CCFF}"/>
              </a:ext>
            </a:extLst>
          </p:cNvPr>
          <p:cNvSpPr/>
          <p:nvPr/>
        </p:nvSpPr>
        <p:spPr>
          <a:xfrm>
            <a:off x="4189922" y="3429000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Bluetooth</a:t>
            </a:r>
          </a:p>
        </p:txBody>
      </p:sp>
      <p:sp>
        <p:nvSpPr>
          <p:cNvPr id="9" name="Rounded Rectangle 23">
            <a:extLst>
              <a:ext uri="{FF2B5EF4-FFF2-40B4-BE49-F238E27FC236}">
                <a16:creationId xmlns:a16="http://schemas.microsoft.com/office/drawing/2014/main" id="{9B0E0D24-D22E-40DB-B7BC-9FFB167A6C43}"/>
              </a:ext>
            </a:extLst>
          </p:cNvPr>
          <p:cNvSpPr/>
          <p:nvPr/>
        </p:nvSpPr>
        <p:spPr>
          <a:xfrm>
            <a:off x="4318000" y="1862860"/>
            <a:ext cx="1569720" cy="1357987"/>
          </a:xfrm>
          <a:prstGeom prst="roundRect">
            <a:avLst/>
          </a:prstGeom>
          <a:solidFill>
            <a:srgbClr val="F69200">
              <a:lumMod val="20000"/>
              <a:lumOff val="80000"/>
            </a:srgbClr>
          </a:solidFill>
          <a:ln w="25400" cap="flat" cmpd="sng" algn="ctr">
            <a:solidFill>
              <a:srgbClr val="F69200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WiFi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1A15D898-D4B4-4726-B490-4857C8EFEE69}"/>
              </a:ext>
            </a:extLst>
          </p:cNvPr>
          <p:cNvSpPr/>
          <p:nvPr/>
        </p:nvSpPr>
        <p:spPr>
          <a:xfrm>
            <a:off x="6664960" y="2201902"/>
            <a:ext cx="1569720" cy="1357981"/>
          </a:xfrm>
          <a:prstGeom prst="roundRect">
            <a:avLst/>
          </a:prstGeom>
          <a:solidFill>
            <a:srgbClr val="DF5327">
              <a:lumMod val="20000"/>
              <a:lumOff val="80000"/>
            </a:srgbClr>
          </a:solidFill>
          <a:ln w="25400" cap="flat" cmpd="sng" algn="ctr">
            <a:solidFill>
              <a:srgbClr val="DF53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Cellular</a:t>
            </a:r>
          </a:p>
        </p:txBody>
      </p:sp>
      <p:sp>
        <p:nvSpPr>
          <p:cNvPr id="13" name="Rounded Rectangle 27">
            <a:extLst>
              <a:ext uri="{FF2B5EF4-FFF2-40B4-BE49-F238E27FC236}">
                <a16:creationId xmlns:a16="http://schemas.microsoft.com/office/drawing/2014/main" id="{0FC5F058-0954-4D85-93B2-018EE4469934}"/>
              </a:ext>
            </a:extLst>
          </p:cNvPr>
          <p:cNvSpPr/>
          <p:nvPr/>
        </p:nvSpPr>
        <p:spPr>
          <a:xfrm>
            <a:off x="3840395" y="4170208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BLE</a:t>
            </a:r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0334CA4D-BB74-49F1-A421-A7B16C0FE943}"/>
              </a:ext>
            </a:extLst>
          </p:cNvPr>
          <p:cNvSpPr/>
          <p:nvPr/>
        </p:nvSpPr>
        <p:spPr>
          <a:xfrm>
            <a:off x="4318000" y="4606247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802.15.4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B1613B-0196-4B63-8308-F7F6D33C8C7D}"/>
              </a:ext>
            </a:extLst>
          </p:cNvPr>
          <p:cNvSpPr txBox="1"/>
          <p:nvPr/>
        </p:nvSpPr>
        <p:spPr>
          <a:xfrm>
            <a:off x="1962700" y="3190070"/>
            <a:ext cx="1540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2A5473-87ED-42B7-A356-A3E78C2E649E}"/>
              </a:ext>
            </a:extLst>
          </p:cNvPr>
          <p:cNvSpPr txBox="1"/>
          <p:nvPr/>
        </p:nvSpPr>
        <p:spPr>
          <a:xfrm>
            <a:off x="5478245" y="5335820"/>
            <a:ext cx="137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6DAD4-E9CD-4FFC-8032-EF27D10071B9}"/>
              </a:ext>
            </a:extLst>
          </p:cNvPr>
          <p:cNvSpPr txBox="1"/>
          <p:nvPr/>
        </p:nvSpPr>
        <p:spPr>
          <a:xfrm>
            <a:off x="607595" y="4911416"/>
            <a:ext cx="3888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There are some missing qualities here.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Why be closer to the origin?</a:t>
            </a:r>
          </a:p>
        </p:txBody>
      </p:sp>
    </p:spTree>
    <p:extLst>
      <p:ext uri="{BB962C8B-B14F-4D97-AF65-F5344CB8AC3E}">
        <p14:creationId xmlns:p14="http://schemas.microsoft.com/office/powerpoint/2010/main" val="152674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CF4359-6470-44BD-8D43-1B88326B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90DB1-CEA1-4531-AF30-51725536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A5B7FF-705D-4195-A5F5-D9118044C6B2}"/>
              </a:ext>
            </a:extLst>
          </p:cNvPr>
          <p:cNvCxnSpPr>
            <a:cxnSpLocks/>
          </p:cNvCxnSpPr>
          <p:nvPr/>
        </p:nvCxnSpPr>
        <p:spPr>
          <a:xfrm flipV="1">
            <a:off x="3721925" y="1862860"/>
            <a:ext cx="0" cy="3362306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213924-C63E-47CE-9C38-5085B306633E}"/>
              </a:ext>
            </a:extLst>
          </p:cNvPr>
          <p:cNvCxnSpPr>
            <a:cxnSpLocks/>
          </p:cNvCxnSpPr>
          <p:nvPr/>
        </p:nvCxnSpPr>
        <p:spPr>
          <a:xfrm>
            <a:off x="3721925" y="5225166"/>
            <a:ext cx="4946100" cy="0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sp>
        <p:nvSpPr>
          <p:cNvPr id="8" name="Rounded Rectangle 22">
            <a:extLst>
              <a:ext uri="{FF2B5EF4-FFF2-40B4-BE49-F238E27FC236}">
                <a16:creationId xmlns:a16="http://schemas.microsoft.com/office/drawing/2014/main" id="{FD230B19-44E1-4626-B4EA-426D48E2CCFF}"/>
              </a:ext>
            </a:extLst>
          </p:cNvPr>
          <p:cNvSpPr/>
          <p:nvPr/>
        </p:nvSpPr>
        <p:spPr>
          <a:xfrm>
            <a:off x="4189922" y="3429000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Bluetooth</a:t>
            </a:r>
          </a:p>
        </p:txBody>
      </p:sp>
      <p:sp>
        <p:nvSpPr>
          <p:cNvPr id="9" name="Rounded Rectangle 23">
            <a:extLst>
              <a:ext uri="{FF2B5EF4-FFF2-40B4-BE49-F238E27FC236}">
                <a16:creationId xmlns:a16="http://schemas.microsoft.com/office/drawing/2014/main" id="{9B0E0D24-D22E-40DB-B7BC-9FFB167A6C43}"/>
              </a:ext>
            </a:extLst>
          </p:cNvPr>
          <p:cNvSpPr/>
          <p:nvPr/>
        </p:nvSpPr>
        <p:spPr>
          <a:xfrm>
            <a:off x="4318000" y="1862860"/>
            <a:ext cx="1569720" cy="1357987"/>
          </a:xfrm>
          <a:prstGeom prst="roundRect">
            <a:avLst/>
          </a:prstGeom>
          <a:solidFill>
            <a:srgbClr val="F69200">
              <a:lumMod val="20000"/>
              <a:lumOff val="80000"/>
            </a:srgbClr>
          </a:solidFill>
          <a:ln w="25400" cap="flat" cmpd="sng" algn="ctr">
            <a:solidFill>
              <a:srgbClr val="F69200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WiFi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1A15D898-D4B4-4726-B490-4857C8EFEE69}"/>
              </a:ext>
            </a:extLst>
          </p:cNvPr>
          <p:cNvSpPr/>
          <p:nvPr/>
        </p:nvSpPr>
        <p:spPr>
          <a:xfrm>
            <a:off x="6664960" y="2201902"/>
            <a:ext cx="1569720" cy="1357981"/>
          </a:xfrm>
          <a:prstGeom prst="roundRect">
            <a:avLst/>
          </a:prstGeom>
          <a:solidFill>
            <a:srgbClr val="DF5327">
              <a:lumMod val="20000"/>
              <a:lumOff val="80000"/>
            </a:srgbClr>
          </a:solidFill>
          <a:ln w="25400" cap="flat" cmpd="sng" algn="ctr">
            <a:solidFill>
              <a:srgbClr val="DF53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Cellular</a:t>
            </a:r>
          </a:p>
        </p:txBody>
      </p:sp>
      <p:sp>
        <p:nvSpPr>
          <p:cNvPr id="13" name="Rounded Rectangle 27">
            <a:extLst>
              <a:ext uri="{FF2B5EF4-FFF2-40B4-BE49-F238E27FC236}">
                <a16:creationId xmlns:a16="http://schemas.microsoft.com/office/drawing/2014/main" id="{0FC5F058-0954-4D85-93B2-018EE4469934}"/>
              </a:ext>
            </a:extLst>
          </p:cNvPr>
          <p:cNvSpPr/>
          <p:nvPr/>
        </p:nvSpPr>
        <p:spPr>
          <a:xfrm>
            <a:off x="3840395" y="4170208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BLE</a:t>
            </a:r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0334CA4D-BB74-49F1-A421-A7B16C0FE943}"/>
              </a:ext>
            </a:extLst>
          </p:cNvPr>
          <p:cNvSpPr/>
          <p:nvPr/>
        </p:nvSpPr>
        <p:spPr>
          <a:xfrm>
            <a:off x="4318000" y="4606247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802.15.4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B1613B-0196-4B63-8308-F7F6D33C8C7D}"/>
              </a:ext>
            </a:extLst>
          </p:cNvPr>
          <p:cNvSpPr txBox="1"/>
          <p:nvPr/>
        </p:nvSpPr>
        <p:spPr>
          <a:xfrm>
            <a:off x="1962700" y="3190070"/>
            <a:ext cx="1540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2A5473-87ED-42B7-A356-A3E78C2E649E}"/>
              </a:ext>
            </a:extLst>
          </p:cNvPr>
          <p:cNvSpPr txBox="1"/>
          <p:nvPr/>
        </p:nvSpPr>
        <p:spPr>
          <a:xfrm>
            <a:off x="5478245" y="5335820"/>
            <a:ext cx="137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2E6FB6-A3FB-4D59-9B04-EDB3DB3851AB}"/>
              </a:ext>
            </a:extLst>
          </p:cNvPr>
          <p:cNvSpPr txBox="1"/>
          <p:nvPr/>
        </p:nvSpPr>
        <p:spPr>
          <a:xfrm>
            <a:off x="2162094" y="4868417"/>
            <a:ext cx="185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US" sz="1600" i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Lower Power &amp;</a:t>
            </a:r>
            <a:br>
              <a:rPr lang="en-US" sz="1600" i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Lower </a:t>
            </a:r>
            <a:r>
              <a:rPr lang="en-US" sz="1600" i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83EEC8-F043-4646-A10D-63A1F91649F3}"/>
              </a:ext>
            </a:extLst>
          </p:cNvPr>
          <p:cNvCxnSpPr>
            <a:cxnSpLocks/>
          </p:cNvCxnSpPr>
          <p:nvPr/>
        </p:nvCxnSpPr>
        <p:spPr>
          <a:xfrm flipH="1">
            <a:off x="2600037" y="5447726"/>
            <a:ext cx="491836" cy="363812"/>
          </a:xfrm>
          <a:prstGeom prst="straightConnector1">
            <a:avLst/>
          </a:prstGeom>
          <a:noFill/>
          <a:ln w="25400" cap="flat" cmpd="sng" algn="ctr">
            <a:solidFill>
              <a:srgbClr val="418AB3"/>
            </a:solidFill>
            <a:prstDash val="soli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CA07A6-4284-4F71-9DCE-4158B133E6D2}"/>
              </a:ext>
            </a:extLst>
          </p:cNvPr>
          <p:cNvCxnSpPr>
            <a:cxnSpLocks/>
          </p:cNvCxnSpPr>
          <p:nvPr/>
        </p:nvCxnSpPr>
        <p:spPr>
          <a:xfrm flipV="1">
            <a:off x="9137793" y="1846886"/>
            <a:ext cx="473826" cy="356503"/>
          </a:xfrm>
          <a:prstGeom prst="straightConnector1">
            <a:avLst/>
          </a:prstGeom>
          <a:noFill/>
          <a:ln w="25400" cap="flat" cmpd="sng" algn="ctr">
            <a:solidFill>
              <a:srgbClr val="418AB3"/>
            </a:solidFill>
            <a:prstDash val="soli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AF1C35-F307-474A-A265-E58D9D518A7C}"/>
              </a:ext>
            </a:extLst>
          </p:cNvPr>
          <p:cNvSpPr txBox="1"/>
          <p:nvPr/>
        </p:nvSpPr>
        <p:spPr>
          <a:xfrm>
            <a:off x="8849055" y="2249465"/>
            <a:ext cx="185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US" sz="1600" i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Higher Power &amp;</a:t>
            </a:r>
            <a:br>
              <a:rPr lang="en-US" sz="1600" i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Higher </a:t>
            </a:r>
            <a:r>
              <a:rPr lang="en-US" sz="1600" i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2109462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802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739105" cy="5029200"/>
          </a:xfrm>
        </p:spPr>
        <p:txBody>
          <a:bodyPr/>
          <a:lstStyle/>
          <a:p>
            <a:r>
              <a:rPr lang="en-US" dirty="0"/>
              <a:t>Network standards for variable-sized packets</a:t>
            </a:r>
          </a:p>
          <a:p>
            <a:pPr lvl="1"/>
            <a:r>
              <a:rPr lang="en-US" dirty="0"/>
              <a:t>Ethernet</a:t>
            </a:r>
          </a:p>
          <a:p>
            <a:pPr lvl="1"/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WPANs</a:t>
            </a:r>
          </a:p>
          <a:p>
            <a:endParaRPr lang="en-US" dirty="0"/>
          </a:p>
          <a:p>
            <a:r>
              <a:rPr lang="en-US" dirty="0"/>
              <a:t>E.g. </a:t>
            </a:r>
            <a:r>
              <a:rPr lang="en-US" b="1" dirty="0"/>
              <a:t>not</a:t>
            </a:r>
            <a:r>
              <a:rPr lang="en-US" dirty="0"/>
              <a:t> networks that send periodic constant-sized packets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47E8A4-3EFE-4F3A-AC84-3EC738A47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918" y="228600"/>
            <a:ext cx="6168447" cy="601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1FF9501-8777-470B-A8C6-E79AF52D4E7C}" vid="{317817C1-429F-4BA5-B259-C4AAC6A82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cs397_template</Template>
  <TotalTime>2040</TotalTime>
  <Words>2048</Words>
  <Application>Microsoft Office PowerPoint</Application>
  <PresentationFormat>Widescreen</PresentationFormat>
  <Paragraphs>508</Paragraphs>
  <Slides>48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Tahoma</vt:lpstr>
      <vt:lpstr>Class Slides</vt:lpstr>
      <vt:lpstr>Worksheet</vt:lpstr>
      <vt:lpstr>Lecture 06 802.15.4</vt:lpstr>
      <vt:lpstr>Today’s Goals</vt:lpstr>
      <vt:lpstr>References</vt:lpstr>
      <vt:lpstr>Outline</vt:lpstr>
      <vt:lpstr>Comparison of networks</vt:lpstr>
      <vt:lpstr>Comparison of networks</vt:lpstr>
      <vt:lpstr>Comparison of networks</vt:lpstr>
      <vt:lpstr>Comparison of networks</vt:lpstr>
      <vt:lpstr>IEEE 802</vt:lpstr>
      <vt:lpstr>IEEE 802.15</vt:lpstr>
      <vt:lpstr>802.15.4 Overview</vt:lpstr>
      <vt:lpstr>IEEE 802.15.4</vt:lpstr>
      <vt:lpstr>Outline</vt:lpstr>
      <vt:lpstr>802.15.4 Physical Layers</vt:lpstr>
      <vt:lpstr>Physical Layer</vt:lpstr>
      <vt:lpstr>802.15.4 RF channels</vt:lpstr>
      <vt:lpstr>Regional bands</vt:lpstr>
      <vt:lpstr>Signal strength</vt:lpstr>
      <vt:lpstr>Signal strength</vt:lpstr>
      <vt:lpstr>Outline</vt:lpstr>
      <vt:lpstr>802.15.4 network topologies</vt:lpstr>
      <vt:lpstr>Star and Tree topologies</vt:lpstr>
      <vt:lpstr>Mesh networks</vt:lpstr>
      <vt:lpstr>Mesh networks</vt:lpstr>
      <vt:lpstr>Reminder: CSMA/CA – Carrier Sense Multiple Access with Collision Avoidance</vt:lpstr>
      <vt:lpstr>Modes of operation</vt:lpstr>
      <vt:lpstr>Beacon-enabled superframe structure</vt:lpstr>
      <vt:lpstr>Guaranteed Time Slots (GTS)</vt:lpstr>
      <vt:lpstr>Handling tree-based topologies</vt:lpstr>
      <vt:lpstr>Non-beacon-enabled PAN</vt:lpstr>
      <vt:lpstr>Non-beacon-enabled PAN</vt:lpstr>
      <vt:lpstr>Receiving messages</vt:lpstr>
      <vt:lpstr>Clear Channel Assessment (CCA)</vt:lpstr>
      <vt:lpstr>Slotted CSMA/CA operation</vt:lpstr>
      <vt:lpstr>Unslotted CSMA/CA operation</vt:lpstr>
      <vt:lpstr>Outline</vt:lpstr>
      <vt:lpstr>Base packet format</vt:lpstr>
      <vt:lpstr>Base packet format</vt:lpstr>
      <vt:lpstr>MAC frame format</vt:lpstr>
      <vt:lpstr>Frame control</vt:lpstr>
      <vt:lpstr>Frame control</vt:lpstr>
      <vt:lpstr>Frame types - Beacon</vt:lpstr>
      <vt:lpstr>Frame types - Data</vt:lpstr>
      <vt:lpstr>Frame types – MAC Command</vt:lpstr>
      <vt:lpstr>Frame types - Acknowledgement</vt:lpstr>
      <vt:lpstr>Frame types - Acknowledgement</vt:lpstr>
      <vt:lpstr>Analysis: maximum goodput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06 802.15.4</dc:title>
  <dc:creator>Branden Ghena</dc:creator>
  <cp:lastModifiedBy>Branden Ghena</cp:lastModifiedBy>
  <cp:revision>67</cp:revision>
  <dcterms:created xsi:type="dcterms:W3CDTF">2021-01-30T21:54:50Z</dcterms:created>
  <dcterms:modified xsi:type="dcterms:W3CDTF">2021-02-01T18:40:06Z</dcterms:modified>
</cp:coreProperties>
</file>