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02" r:id="rId2"/>
  </p:sldMasterIdLst>
  <p:notesMasterIdLst>
    <p:notesMasterId r:id="rId60"/>
  </p:notesMasterIdLst>
  <p:sldIdLst>
    <p:sldId id="256" r:id="rId3"/>
    <p:sldId id="264" r:id="rId4"/>
    <p:sldId id="2114" r:id="rId5"/>
    <p:sldId id="2088" r:id="rId6"/>
    <p:sldId id="385" r:id="rId7"/>
    <p:sldId id="2084" r:id="rId8"/>
    <p:sldId id="2085" r:id="rId9"/>
    <p:sldId id="2091" r:id="rId10"/>
    <p:sldId id="2092" r:id="rId11"/>
    <p:sldId id="2094" r:id="rId12"/>
    <p:sldId id="2093" r:id="rId13"/>
    <p:sldId id="2087" r:id="rId14"/>
    <p:sldId id="2095" r:id="rId15"/>
    <p:sldId id="2252" r:id="rId16"/>
    <p:sldId id="389" r:id="rId17"/>
    <p:sldId id="2243" r:id="rId18"/>
    <p:sldId id="2242" r:id="rId19"/>
    <p:sldId id="2253" r:id="rId20"/>
    <p:sldId id="2244" r:id="rId21"/>
    <p:sldId id="2251" r:id="rId22"/>
    <p:sldId id="391" r:id="rId23"/>
    <p:sldId id="2254" r:id="rId24"/>
    <p:sldId id="393" r:id="rId25"/>
    <p:sldId id="2249" r:id="rId26"/>
    <p:sldId id="2250" r:id="rId27"/>
    <p:sldId id="2246" r:id="rId28"/>
    <p:sldId id="2240" r:id="rId29"/>
    <p:sldId id="2241" r:id="rId30"/>
    <p:sldId id="2233" r:id="rId31"/>
    <p:sldId id="2234" r:id="rId32"/>
    <p:sldId id="2247" r:id="rId33"/>
    <p:sldId id="2236" r:id="rId34"/>
    <p:sldId id="2237" r:id="rId35"/>
    <p:sldId id="2238" r:id="rId36"/>
    <p:sldId id="2256" r:id="rId37"/>
    <p:sldId id="2258" r:id="rId38"/>
    <p:sldId id="2255" r:id="rId39"/>
    <p:sldId id="2219" r:id="rId40"/>
    <p:sldId id="307" r:id="rId41"/>
    <p:sldId id="293" r:id="rId42"/>
    <p:sldId id="292" r:id="rId43"/>
    <p:sldId id="266" r:id="rId44"/>
    <p:sldId id="2137" r:id="rId45"/>
    <p:sldId id="2138" r:id="rId46"/>
    <p:sldId id="2139" r:id="rId47"/>
    <p:sldId id="2140" r:id="rId48"/>
    <p:sldId id="2141" r:id="rId49"/>
    <p:sldId id="2142" r:id="rId50"/>
    <p:sldId id="2143" r:id="rId51"/>
    <p:sldId id="2144" r:id="rId52"/>
    <p:sldId id="2145" r:id="rId53"/>
    <p:sldId id="281" r:id="rId54"/>
    <p:sldId id="2147" r:id="rId55"/>
    <p:sldId id="304" r:id="rId56"/>
    <p:sldId id="2198" r:id="rId57"/>
    <p:sldId id="2232" r:id="rId58"/>
    <p:sldId id="225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Sigfox" id="{D592077D-FE25-48F3-8D2C-8DAB7E6E51F3}">
          <p14:sldIdLst>
            <p14:sldId id="2114"/>
            <p14:sldId id="2088"/>
            <p14:sldId id="385"/>
            <p14:sldId id="2084"/>
            <p14:sldId id="2085"/>
            <p14:sldId id="2091"/>
            <p14:sldId id="2092"/>
            <p14:sldId id="2094"/>
            <p14:sldId id="2093"/>
            <p14:sldId id="2087"/>
            <p14:sldId id="2095"/>
          </p14:sldIdLst>
        </p14:section>
        <p14:section name="802.11ah" id="{62165114-405D-4174-820D-4EA3A791D5FC}">
          <p14:sldIdLst>
            <p14:sldId id="2252"/>
            <p14:sldId id="389"/>
            <p14:sldId id="2243"/>
            <p14:sldId id="2242"/>
          </p14:sldIdLst>
        </p14:section>
        <p14:section name="TV Whitespaces" id="{AF39AE20-E13D-4FC7-AB32-7A6CFC09EECA}">
          <p14:sldIdLst>
            <p14:sldId id="2253"/>
            <p14:sldId id="2244"/>
            <p14:sldId id="2251"/>
            <p14:sldId id="391"/>
          </p14:sldIdLst>
        </p14:section>
        <p14:section name="Cellular IoT" id="{9359446E-5BDB-4E25-8C80-0129C524ACA9}">
          <p14:sldIdLst>
            <p14:sldId id="2254"/>
            <p14:sldId id="393"/>
            <p14:sldId id="2249"/>
            <p14:sldId id="2250"/>
            <p14:sldId id="2246"/>
            <p14:sldId id="2240"/>
            <p14:sldId id="2241"/>
            <p14:sldId id="2233"/>
            <p14:sldId id="2234"/>
            <p14:sldId id="2247"/>
            <p14:sldId id="2236"/>
            <p14:sldId id="2237"/>
            <p14:sldId id="2238"/>
            <p14:sldId id="2256"/>
            <p14:sldId id="2258"/>
          </p14:sldIdLst>
        </p14:section>
        <p14:section name="Challenges" id="{D508F973-2973-4A82-93E0-EB23DF74A78C}">
          <p14:sldIdLst>
            <p14:sldId id="2255"/>
            <p14:sldId id="2219"/>
            <p14:sldId id="307"/>
            <p14:sldId id="293"/>
            <p14:sldId id="292"/>
            <p14:sldId id="266"/>
            <p14:sldId id="2137"/>
            <p14:sldId id="2138"/>
            <p14:sldId id="2139"/>
            <p14:sldId id="2140"/>
            <p14:sldId id="2141"/>
            <p14:sldId id="2142"/>
            <p14:sldId id="2143"/>
            <p14:sldId id="2144"/>
            <p14:sldId id="2145"/>
            <p14:sldId id="281"/>
            <p14:sldId id="2147"/>
            <p14:sldId id="304"/>
            <p14:sldId id="2198"/>
            <p14:sldId id="2232"/>
          </p14:sldIdLst>
        </p14:section>
        <p14:section name="Wrapup" id="{29A7F866-9DA9-446B-8359-CE426CB89C7A}">
          <p14:sldIdLst>
            <p14:sldId id="2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bit flux is our metric for data density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throughput divided by coverage area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As with many ideas, this was first suggested by Mark Weiser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148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visualize this instead as the number of gateways deployed and the proportion of network utilized.</a:t>
            </a:r>
          </a:p>
          <a:p>
            <a:pPr lvl="1"/>
            <a:r>
              <a:rPr lang="en-US" dirty="0"/>
              <a:t>Again, because of power control, there is a tradeoff here. We could deploy a single gateway for everything, or many gateways with reduced range to increase capacity.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Cellular networks have no problem with this application</a:t>
            </a:r>
          </a:p>
          <a:p>
            <a:pPr lvl="1"/>
            <a:r>
              <a:rPr lang="en-US" dirty="0"/>
              <a:t>With a single gateway,  LTE-M could spend 1% of its capacity to service this app.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Unlicensed LPWANs, however, have choices to make on how many gateways they deploy and how much capacity they are willing to spend on this one application</a:t>
            </a:r>
          </a:p>
        </p:txBody>
      </p:sp>
    </p:spTree>
    <p:extLst>
      <p:ext uri="{BB962C8B-B14F-4D97-AF65-F5344CB8AC3E}">
        <p14:creationId xmlns:p14="http://schemas.microsoft.com/office/powerpoint/2010/main" val="719123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There are two particular problems we can see with the unlicensed LPWANs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 first is a capacity issue: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err="1"/>
              <a:t>Sigfox</a:t>
            </a:r>
            <a:r>
              <a:rPr lang="en-US" dirty="0"/>
              <a:t> can’t satisfy the application at all without power control.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Range is sufficient for a single gateway to cover the city, but it wouldn’t be able to keep up with the data.</a:t>
            </a:r>
          </a:p>
        </p:txBody>
      </p:sp>
    </p:spTree>
    <p:extLst>
      <p:ext uri="{BB962C8B-B14F-4D97-AF65-F5344CB8AC3E}">
        <p14:creationId xmlns:p14="http://schemas.microsoft.com/office/powerpoint/2010/main" val="4048522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these capacity problems is relatively straightforward</a:t>
            </a:r>
          </a:p>
          <a:p>
            <a:r>
              <a:rPr lang="en-US" dirty="0"/>
              <a:t>And a lot of research from our community has begun that path</a:t>
            </a:r>
          </a:p>
          <a:p>
            <a:r>
              <a:rPr lang="en-US" dirty="0"/>
              <a:t>One solution would be better access control mechanisms than the ALOHA</a:t>
            </a:r>
          </a:p>
          <a:p>
            <a:r>
              <a:rPr lang="en-US" dirty="0"/>
              <a:t>We could also significantly increase the available bandwidth through the use of TV white spaces</a:t>
            </a:r>
          </a:p>
        </p:txBody>
      </p:sp>
    </p:spTree>
    <p:extLst>
      <p:ext uri="{BB962C8B-B14F-4D97-AF65-F5344CB8AC3E}">
        <p14:creationId xmlns:p14="http://schemas.microsoft.com/office/powerpoint/2010/main" val="4019713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But there is a second problem, that of coexistence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err="1"/>
              <a:t>LoRaWAN</a:t>
            </a:r>
            <a:r>
              <a:rPr lang="en-US" dirty="0"/>
              <a:t> could handle the application with only 2 or 3 gateways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Remember, that we are calculating bit flux for </a:t>
            </a:r>
            <a:r>
              <a:rPr lang="en-US" dirty="0" err="1"/>
              <a:t>LoRaWAN</a:t>
            </a:r>
            <a:r>
              <a:rPr lang="en-US" dirty="0"/>
              <a:t> using all available channels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As long as you are willing to commit 50% of the 915 MHz spectrum to electricity metering</a:t>
            </a:r>
          </a:p>
        </p:txBody>
      </p:sp>
    </p:spTree>
    <p:extLst>
      <p:ext uri="{BB962C8B-B14F-4D97-AF65-F5344CB8AC3E}">
        <p14:creationId xmlns:p14="http://schemas.microsoft.com/office/powerpoint/2010/main" val="308087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 might try to say it’s fine to dedicate so much of a network to a single application. I dedicate 50% of my home WiFi to Netflix all the time…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But coexistence cannot be ignored in urban areas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There won’t just be one network, but two, or three, or more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they all have to share the same bandwidth for all deployed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45355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these coexistence problems are more difficult</a:t>
            </a:r>
          </a:p>
          <a:p>
            <a:r>
              <a:rPr lang="en-US" dirty="0"/>
              <a:t>We need methods for coordination and negotiation between deployed networks</a:t>
            </a:r>
          </a:p>
          <a:p>
            <a:r>
              <a:rPr lang="en-US" dirty="0"/>
              <a:t>And without buy-in from all networks, collisions are inevitable</a:t>
            </a:r>
          </a:p>
          <a:p>
            <a:r>
              <a:rPr lang="en-US" dirty="0"/>
              <a:t>It doesn’t matter that you are using a wonderful scheduling TDMA algorithm to send data without collisions if your neighbor is transmitting whenever they want</a:t>
            </a:r>
          </a:p>
          <a:p>
            <a:endParaRPr lang="en-US" dirty="0"/>
          </a:p>
          <a:p>
            <a:r>
              <a:rPr lang="en-US" dirty="0"/>
              <a:t>And a really important point is that cellular IoT doesn’t face this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50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Occupying licensed bands means LTE-M and NB-IoT don’t have multiple overlapping networks to coordinate with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 coexistence isn’t a concern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they already have more capacity than the unlicensed protocols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Without solutions for unlicensed LPWANs, deployments will move to cellular networks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when the applications leave, research will leave as well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Without real solutions to the problems they face, we’re in danger of losing an exciting research domain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pose this as a challenge to the community to develop coexistence and capacity solutions for unlicensed LPWANs</a:t>
            </a:r>
          </a:p>
        </p:txBody>
      </p:sp>
    </p:spTree>
    <p:extLst>
      <p:ext uri="{BB962C8B-B14F-4D97-AF65-F5344CB8AC3E}">
        <p14:creationId xmlns:p14="http://schemas.microsoft.com/office/powerpoint/2010/main" val="255157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applications, bit flux sums the data needs for each device in the deployment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divides by the total deployment area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determine the application uplink density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43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networks, we divide the goodput of a network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 the coverage area of a single gateway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gives us a number that represents the data density that a network can support,  at any width of deployment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19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Bit flux also accounts for spatial reuse in networks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Reducing range (and deploying more gateways),  reduces the coverage area for each gateway, increasing the network bit flux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750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bit flux measurement for a </a:t>
            </a:r>
            <a:r>
              <a:rPr lang="en-US" dirty="0" err="1"/>
              <a:t>LoRaWAN</a:t>
            </a:r>
            <a:r>
              <a:rPr lang="en-US" dirty="0"/>
              <a:t> network</a:t>
            </a:r>
          </a:p>
          <a:p>
            <a:r>
              <a:rPr lang="en-US" dirty="0"/>
              <a:t>In the US, </a:t>
            </a:r>
            <a:r>
              <a:rPr lang="en-US" dirty="0" err="1"/>
              <a:t>LoRaWAN</a:t>
            </a:r>
            <a:r>
              <a:rPr lang="en-US" dirty="0"/>
              <a:t> has 64 channels for uplink</a:t>
            </a:r>
          </a:p>
          <a:p>
            <a:r>
              <a:rPr lang="en-US" dirty="0"/>
              <a:t>But it relies on an ALOHA access control mechanism,  so packet collisions reduce throughput significantly</a:t>
            </a:r>
          </a:p>
        </p:txBody>
      </p:sp>
    </p:spTree>
    <p:extLst>
      <p:ext uri="{BB962C8B-B14F-4D97-AF65-F5344CB8AC3E}">
        <p14:creationId xmlns:p14="http://schemas.microsoft.com/office/powerpoint/2010/main" val="2394282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calculate bit flux for each of the networks we’re interested in</a:t>
            </a:r>
          </a:p>
          <a:p>
            <a:r>
              <a:rPr lang="en-US" dirty="0"/>
              <a:t>We note that there are several orders of magnitude difference in the throughput capability of each network</a:t>
            </a:r>
          </a:p>
          <a:p>
            <a:r>
              <a:rPr lang="en-US" dirty="0"/>
              <a:t>Particularly between cellular communication and unlicensed LPWANs</a:t>
            </a:r>
          </a:p>
        </p:txBody>
      </p:sp>
    </p:spTree>
    <p:extLst>
      <p:ext uri="{BB962C8B-B14F-4D97-AF65-F5344CB8AC3E}">
        <p14:creationId xmlns:p14="http://schemas.microsoft.com/office/powerpoint/2010/main" val="381733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at the maximum range for each network, but they have the ability to perform power control and reduce range</a:t>
            </a:r>
          </a:p>
          <a:p>
            <a:r>
              <a:rPr lang="en-US" dirty="0"/>
              <a:t>This creates a curve for each network, where we can reduce range (and install more gateways) in order to increase network capability</a:t>
            </a:r>
          </a:p>
        </p:txBody>
      </p:sp>
    </p:spTree>
    <p:extLst>
      <p:ext uri="{BB962C8B-B14F-4D97-AF65-F5344CB8AC3E}">
        <p14:creationId xmlns:p14="http://schemas.microsoft.com/office/powerpoint/2010/main" val="2030272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can measure the capability of each network, lets compare that to the needs of an application</a:t>
            </a:r>
          </a:p>
          <a:p>
            <a:r>
              <a:rPr lang="en-US" dirty="0"/>
              <a:t>The example I’ll be talking through is Electricity Metering, there are about a dozen others in the paper</a:t>
            </a:r>
          </a:p>
          <a:p>
            <a:r>
              <a:rPr lang="en-US" dirty="0"/>
              <a:t>PG&amp;E smart meters send about 250 bytes every 4 hours</a:t>
            </a:r>
          </a:p>
          <a:p>
            <a:r>
              <a:rPr lang="en-US" dirty="0"/>
              <a:t>This isn’t a lot of data, but smart meters are densely deployed, with three hundred thousand across San Francisco</a:t>
            </a:r>
          </a:p>
        </p:txBody>
      </p:sp>
    </p:spTree>
    <p:extLst>
      <p:ext uri="{BB962C8B-B14F-4D97-AF65-F5344CB8AC3E}">
        <p14:creationId xmlns:p14="http://schemas.microsoft.com/office/powerpoint/2010/main" val="1286326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plot the need of the Electricity Metering application as a line on our bit flux figure</a:t>
            </a:r>
          </a:p>
          <a:p>
            <a:r>
              <a:rPr lang="en-US" dirty="0"/>
              <a:t>Any network above this line is capable of serving the application’s needs</a:t>
            </a:r>
          </a:p>
          <a:p>
            <a:r>
              <a:rPr lang="en-US" dirty="0" err="1"/>
              <a:t>Sigfox</a:t>
            </a:r>
            <a:r>
              <a:rPr lang="en-US" dirty="0"/>
              <a:t> needs range reduction, but all networks are capable of serving this application’s needs</a:t>
            </a:r>
          </a:p>
          <a:p>
            <a:endParaRPr lang="en-US" dirty="0"/>
          </a:p>
          <a:p>
            <a:r>
              <a:rPr lang="en-US" dirty="0"/>
              <a:t>So, great! Networks can serve ubiquitous applications. Problem solved, right?</a:t>
            </a:r>
          </a:p>
        </p:txBody>
      </p:sp>
    </p:spTree>
    <p:extLst>
      <p:ext uri="{BB962C8B-B14F-4D97-AF65-F5344CB8AC3E}">
        <p14:creationId xmlns:p14="http://schemas.microsoft.com/office/powerpoint/2010/main" val="377939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544639"/>
            <a:ext cx="10363200" cy="1362075"/>
          </a:xfrm>
        </p:spPr>
        <p:txBody>
          <a:bodyPr anchor="t"/>
          <a:lstStyle>
            <a:lvl1pPr algn="l">
              <a:defRPr sz="5333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5BB2-61F9-DE4C-9217-9E28B9286BD6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F7E5-456D-D14D-80B1-26F30B6827DF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0F-92D2-EE4D-AB30-C51B3ABD0ECB}" type="datetime1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75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05B-F78A-7447-929B-285222BF0CAF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65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5DF4-3EBA-4E4B-9F2A-19D1128FE925}" type="datetime1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3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339-25A7-D445-AE93-317779BE9573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52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9B92-FCB3-0A4E-913E-6BEC59C715FD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91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6E8C-CFD6-E540-8CE1-0232512249C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4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8BF4-C97B-F445-A331-9D98132FB0F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0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5717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39" lvl="1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17" lvl="5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4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787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33387" lvl="0" indent="-3809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System Font Regular"/>
              <a:buChar char="●"/>
              <a:defRPr>
                <a:solidFill>
                  <a:schemeClr val="tx1"/>
                </a:solidFill>
              </a:defRPr>
            </a:lvl1pPr>
            <a:lvl2pPr marL="1253035" lvl="1" indent="-457189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1862620" lvl="2" indent="-457189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tx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tx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774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158F-4718-C54C-BFA5-ADFB09EEAD9C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513E-B985-C644-AC4A-007284298B8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A8B6-B518-5B42-8126-4227EDE76FED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358D-2637-E146-A3BD-05BD470B5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8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b="0" i="0" kern="1200">
          <a:solidFill>
            <a:schemeClr val="accent1">
              <a:lumMod val="75000"/>
            </a:schemeClr>
          </a:solidFill>
          <a:latin typeface="Rockwell" panose="02060603020205020403" pitchFamily="18" charset="77"/>
          <a:ea typeface="+mj-ea"/>
          <a:cs typeface="Rockwell" panose="02060603020205020403" pitchFamily="18" charset="77"/>
        </a:defRPr>
      </a:lvl1pPr>
    </p:titleStyle>
    <p:bodyStyle>
      <a:lvl1pPr marL="457189" indent="-457189" algn="l" defTabSz="609585" rtl="0" eaLnBrk="1" latinLnBrk="0" hangingPunct="1">
        <a:spcBef>
          <a:spcPts val="1333"/>
        </a:spcBef>
        <a:buFont typeface="Arial"/>
        <a:buChar char="•"/>
        <a:defRPr sz="26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Deep-Dive into LPWANs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2021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9470-7081-4854-84EC-F9A64651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why faster bitrate in the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729C-2C33-41EC-AF3A-8AC0BEA2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size up to 29 bytes (232 bits)</a:t>
            </a:r>
          </a:p>
          <a:p>
            <a:pPr lvl="1"/>
            <a:r>
              <a:rPr lang="en-US" dirty="0"/>
              <a:t>At 100 bps: 2.32 seconds on air</a:t>
            </a:r>
          </a:p>
          <a:p>
            <a:pPr lvl="1"/>
            <a:r>
              <a:rPr lang="en-US" dirty="0"/>
              <a:t>At 600 bps: 0.387 seconds on air</a:t>
            </a:r>
          </a:p>
          <a:p>
            <a:pPr lvl="1"/>
            <a:endParaRPr lang="en-US" dirty="0"/>
          </a:p>
          <a:p>
            <a:r>
              <a:rPr lang="en-US" dirty="0"/>
              <a:t>Maximum dwell time for 915 MHz band: 400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E116C-AB2F-43C1-8CC4-9886806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9470-7081-4854-84EC-F9A64651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downlink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729C-2C33-41EC-AF3A-8AC0BEA2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705100"/>
            <a:ext cx="10972800" cy="3467100"/>
          </a:xfrm>
        </p:spPr>
        <p:txBody>
          <a:bodyPr/>
          <a:lstStyle/>
          <a:p>
            <a:r>
              <a:rPr lang="en-US" dirty="0"/>
              <a:t>Similar structure, 28 bytes total</a:t>
            </a:r>
          </a:p>
          <a:p>
            <a:pPr lvl="1"/>
            <a:r>
              <a:rPr lang="en-US" dirty="0"/>
              <a:t>Payload: up to 8 bytes</a:t>
            </a:r>
          </a:p>
          <a:p>
            <a:pPr lvl="1"/>
            <a:endParaRPr lang="en-US" dirty="0"/>
          </a:p>
          <a:p>
            <a:r>
              <a:rPr lang="en-US" dirty="0"/>
              <a:t>Larger preamble + frame sync of 13 bytes</a:t>
            </a:r>
          </a:p>
          <a:p>
            <a:endParaRPr lang="en-US" dirty="0"/>
          </a:p>
          <a:p>
            <a:r>
              <a:rPr lang="en-US" dirty="0"/>
              <a:t>Error Correcting Code for increased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E116C-AB2F-43C1-8CC4-9886806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6F469-F251-4030-848E-D011D219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21" y="1276228"/>
            <a:ext cx="8184546" cy="14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6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514F-E578-4083-A202-E86BAB0C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6838-1777-48D4-9D49-83CE43EE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Proprietary network with managed deployment</a:t>
            </a:r>
          </a:p>
          <a:p>
            <a:pPr lvl="1"/>
            <a:r>
              <a:rPr lang="en-US" dirty="0"/>
              <a:t>Like cellular networks</a:t>
            </a:r>
          </a:p>
          <a:p>
            <a:pPr lvl="1"/>
            <a:r>
              <a:rPr lang="en-US" dirty="0"/>
              <a:t>Sigfox deploys networks and transports data</a:t>
            </a:r>
          </a:p>
          <a:p>
            <a:pPr lvl="1"/>
            <a:r>
              <a:rPr lang="en-US" dirty="0"/>
              <a:t>140 uplink messages plus 4 downlink message per day</a:t>
            </a:r>
          </a:p>
          <a:p>
            <a:endParaRPr lang="en-US" dirty="0"/>
          </a:p>
          <a:p>
            <a:r>
              <a:rPr lang="en-US" dirty="0"/>
              <a:t>Connectionless communication</a:t>
            </a:r>
          </a:p>
          <a:p>
            <a:pPr lvl="1"/>
            <a:r>
              <a:rPr lang="en-US" dirty="0"/>
              <a:t>Devices are registered with the networks</a:t>
            </a:r>
          </a:p>
          <a:p>
            <a:pPr lvl="1"/>
            <a:r>
              <a:rPr lang="en-US" dirty="0"/>
              <a:t>Keys are provided in the software image</a:t>
            </a:r>
          </a:p>
          <a:p>
            <a:pPr lvl="1"/>
            <a:r>
              <a:rPr lang="en-US" dirty="0"/>
              <a:t>Any deployed Sigfox gateway can collect transmitted data</a:t>
            </a:r>
          </a:p>
          <a:p>
            <a:pPr lvl="2"/>
            <a:r>
              <a:rPr lang="en-US" dirty="0"/>
              <a:t>Enables mobile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F664-8182-4CBE-8FB6-2FA5507A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9470-7081-4854-84EC-F9A64651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coverage (Winter 2021)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E116C-AB2F-43C1-8CC4-9886806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AF557-62EB-4B50-921D-EE43392B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96" y="1143000"/>
            <a:ext cx="1000239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0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Unlicensed LPWANs</a:t>
            </a:r>
          </a:p>
          <a:p>
            <a:pPr lvl="1"/>
            <a:r>
              <a:rPr lang="en-US" dirty="0"/>
              <a:t>Sigfox</a:t>
            </a:r>
          </a:p>
          <a:p>
            <a:pPr lvl="1"/>
            <a:r>
              <a:rPr lang="en-US" b="1" dirty="0"/>
              <a:t>802.11ah</a:t>
            </a:r>
          </a:p>
          <a:p>
            <a:pPr lvl="1"/>
            <a:r>
              <a:rPr lang="en-US" dirty="0"/>
              <a:t>TV Whitespaces</a:t>
            </a:r>
          </a:p>
          <a:p>
            <a:pPr lvl="1"/>
            <a:endParaRPr lang="en-US" dirty="0"/>
          </a:p>
          <a:p>
            <a:r>
              <a:rPr lang="en-US" dirty="0"/>
              <a:t>Cellular IoT</a:t>
            </a:r>
          </a:p>
          <a:p>
            <a:endParaRPr lang="en-US" dirty="0"/>
          </a:p>
          <a:p>
            <a:r>
              <a:rPr lang="en-US" dirty="0"/>
              <a:t>LPWAN Challenges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1359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standard for LPWANs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802.11ah (</a:t>
            </a:r>
            <a:r>
              <a:rPr lang="en-US" dirty="0" err="1"/>
              <a:t>HaLow</a:t>
            </a:r>
            <a:r>
              <a:rPr lang="en-US" dirty="0"/>
              <a:t>) standard in 2016</a:t>
            </a:r>
          </a:p>
          <a:p>
            <a:pPr lvl="1"/>
            <a:r>
              <a:rPr lang="en-US" dirty="0"/>
              <a:t>First real hardware in 2020</a:t>
            </a:r>
          </a:p>
          <a:p>
            <a:pPr lvl="1"/>
            <a:r>
              <a:rPr lang="en-US" dirty="0"/>
              <a:t>Still not in real-world use yet</a:t>
            </a:r>
          </a:p>
          <a:p>
            <a:pPr lvl="1"/>
            <a:endParaRPr lang="en-US" dirty="0"/>
          </a:p>
          <a:p>
            <a:r>
              <a:rPr lang="en-US" dirty="0"/>
              <a:t>Focus on the indoor-to-outdoor scenario</a:t>
            </a:r>
          </a:p>
          <a:p>
            <a:pPr lvl="1"/>
            <a:r>
              <a:rPr lang="en-US" dirty="0"/>
              <a:t>Medium range (maximum 1 km)</a:t>
            </a:r>
          </a:p>
          <a:p>
            <a:pPr lvl="1"/>
            <a:endParaRPr lang="en-US" dirty="0"/>
          </a:p>
          <a:p>
            <a:r>
              <a:rPr lang="en-US" dirty="0"/>
              <a:t>915 MHz communication</a:t>
            </a:r>
          </a:p>
          <a:p>
            <a:pPr lvl="1"/>
            <a:r>
              <a:rPr lang="en-US" b="1" dirty="0"/>
              <a:t>NOT </a:t>
            </a:r>
            <a:r>
              <a:rPr lang="en-US" dirty="0"/>
              <a:t>interoperable with other 802.11 access points and devices</a:t>
            </a:r>
          </a:p>
          <a:p>
            <a:pPr lvl="1"/>
            <a:endParaRPr lang="en-US" dirty="0"/>
          </a:p>
          <a:p>
            <a:r>
              <a:rPr lang="en-US" dirty="0"/>
              <a:t>Theoretically up to 356 Mbps</a:t>
            </a:r>
          </a:p>
          <a:p>
            <a:pPr lvl="1"/>
            <a:r>
              <a:rPr lang="en-US" dirty="0"/>
              <a:t>Practically, most devices are expected to implement 150 kbps to 8 Mbps</a:t>
            </a:r>
          </a:p>
          <a:p>
            <a:pPr lvl="1"/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62DD-BF50-47FD-83AD-1CFC90EC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802.11ah allows multiple bandwidth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84A67-3391-406B-96DD-AC5566C1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E87BC1-2A81-40AB-B6FF-1FA3E5834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"/>
          <a:stretch/>
        </p:blipFill>
        <p:spPr bwMode="auto">
          <a:xfrm>
            <a:off x="1625600" y="1143000"/>
            <a:ext cx="8977687" cy="50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497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9A6F-B9EE-4971-9756-4B976B2B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802.11ah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1870-38ED-4DF8-A2E5-14B95A393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topology</a:t>
            </a:r>
          </a:p>
          <a:p>
            <a:pPr lvl="1"/>
            <a:r>
              <a:rPr lang="en-US" dirty="0"/>
              <a:t>Up to 8191 devices per access point</a:t>
            </a:r>
          </a:p>
          <a:p>
            <a:pPr lvl="1"/>
            <a:endParaRPr lang="en-US" dirty="0"/>
          </a:p>
          <a:p>
            <a:r>
              <a:rPr lang="en-US" dirty="0"/>
              <a:t>Devices are assigned to a group</a:t>
            </a:r>
          </a:p>
          <a:p>
            <a:pPr lvl="1"/>
            <a:r>
              <a:rPr lang="en-US" dirty="0"/>
              <a:t>Groups are scheduled slots with TDMA</a:t>
            </a:r>
          </a:p>
          <a:p>
            <a:pPr lvl="1"/>
            <a:r>
              <a:rPr lang="en-US" dirty="0"/>
              <a:t>Within a slot CSMA/CA is used for contention among devices</a:t>
            </a:r>
          </a:p>
          <a:p>
            <a:pPr lvl="1"/>
            <a:r>
              <a:rPr lang="en-US" dirty="0"/>
              <a:t>Devices not in the group can sleep until their slot</a:t>
            </a:r>
          </a:p>
          <a:p>
            <a:pPr lvl="1"/>
            <a:endParaRPr lang="en-US" dirty="0"/>
          </a:p>
          <a:p>
            <a:r>
              <a:rPr lang="en-US" dirty="0"/>
              <a:t>Traditional IP communication on top of that</a:t>
            </a:r>
          </a:p>
          <a:p>
            <a:pPr lvl="1"/>
            <a:r>
              <a:rPr lang="en-US" dirty="0"/>
              <a:t>And traditional 802.11 security mechanisms (WPA2/TLS)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95F91-79FC-4809-AC92-E91BDA22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A2EBB98-2380-4585-BAF8-7EFC33C0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894" y="1143000"/>
            <a:ext cx="52578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Unlicensed LPWANs</a:t>
            </a:r>
          </a:p>
          <a:p>
            <a:pPr lvl="1"/>
            <a:r>
              <a:rPr lang="en-US" dirty="0"/>
              <a:t>Sigfox</a:t>
            </a:r>
          </a:p>
          <a:p>
            <a:pPr lvl="1"/>
            <a:r>
              <a:rPr lang="en-US" dirty="0"/>
              <a:t>802.11ah</a:t>
            </a:r>
          </a:p>
          <a:p>
            <a:pPr lvl="1"/>
            <a:r>
              <a:rPr lang="en-US" b="1" dirty="0"/>
              <a:t>TV Whitespaces</a:t>
            </a:r>
          </a:p>
          <a:p>
            <a:pPr lvl="1"/>
            <a:endParaRPr lang="en-US" dirty="0"/>
          </a:p>
          <a:p>
            <a:r>
              <a:rPr lang="en-US" dirty="0"/>
              <a:t>Cellular IoT</a:t>
            </a:r>
          </a:p>
          <a:p>
            <a:endParaRPr lang="en-US" dirty="0"/>
          </a:p>
          <a:p>
            <a:r>
              <a:rPr lang="en-US" dirty="0"/>
              <a:t>LPWAN Challenges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70615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690A-0033-4402-B5CE-CEADBF15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whitespaces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E5942-A504-491C-A9C5-E8083CE3B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Unused TV channels between 54 MHz and 698 MHz</a:t>
            </a:r>
          </a:p>
          <a:p>
            <a:pPr lvl="1"/>
            <a:r>
              <a:rPr lang="en-US" dirty="0"/>
              <a:t>VHF (54-216 MHz)</a:t>
            </a:r>
          </a:p>
          <a:p>
            <a:pPr lvl="1"/>
            <a:r>
              <a:rPr lang="en-US" dirty="0"/>
              <a:t>UHF (470-698 MHz)</a:t>
            </a:r>
          </a:p>
          <a:p>
            <a:pPr lvl="1"/>
            <a:r>
              <a:rPr lang="en-US" dirty="0"/>
              <a:t>6 MHz channel width</a:t>
            </a:r>
          </a:p>
          <a:p>
            <a:pPr lvl="1"/>
            <a:endParaRPr lang="en-US" dirty="0"/>
          </a:p>
          <a:p>
            <a:r>
              <a:rPr lang="en-US" dirty="0"/>
              <a:t>Allocated but unused</a:t>
            </a:r>
          </a:p>
          <a:p>
            <a:pPr lvl="1"/>
            <a:r>
              <a:rPr lang="en-US" dirty="0"/>
              <a:t>FCC allows unlicensed use</a:t>
            </a:r>
          </a:p>
          <a:p>
            <a:pPr lvl="1"/>
            <a:r>
              <a:rPr lang="en-US" dirty="0"/>
              <a:t>IF you do not interfere with</a:t>
            </a:r>
            <a:br>
              <a:rPr lang="en-US" dirty="0"/>
            </a:br>
            <a:r>
              <a:rPr lang="en-US" dirty="0"/>
              <a:t>primary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60291-B637-47CC-80E9-153A07DA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B22165-8912-4AB9-B87F-6D01785C292D}"/>
              </a:ext>
            </a:extLst>
          </p:cNvPr>
          <p:cNvGrpSpPr/>
          <p:nvPr/>
        </p:nvGrpSpPr>
        <p:grpSpPr>
          <a:xfrm>
            <a:off x="5845226" y="1643775"/>
            <a:ext cx="5735168" cy="4712575"/>
            <a:chOff x="5845226" y="1643775"/>
            <a:chExt cx="5735168" cy="47125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BB2FFA-B3CB-4FD4-994A-A90863672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5228" y="1643775"/>
              <a:ext cx="5735166" cy="47125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6F92D3-FEED-48F5-94B9-CA3199DE8AAD}"/>
                </a:ext>
              </a:extLst>
            </p:cNvPr>
            <p:cNvSpPr/>
            <p:nvPr/>
          </p:nvSpPr>
          <p:spPr>
            <a:xfrm>
              <a:off x="5845226" y="1643775"/>
              <a:ext cx="1866413" cy="1152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F435DE-9882-4611-BDF2-AC64A0CB5806}"/>
                </a:ext>
              </a:extLst>
            </p:cNvPr>
            <p:cNvSpPr/>
            <p:nvPr/>
          </p:nvSpPr>
          <p:spPr>
            <a:xfrm rot="2438315">
              <a:off x="7528853" y="2303662"/>
              <a:ext cx="365576" cy="456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067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other unlicensed LPWAN approaches</a:t>
            </a:r>
          </a:p>
          <a:p>
            <a:pPr lvl="1"/>
            <a:r>
              <a:rPr lang="en-US" dirty="0"/>
              <a:t>Sigfox</a:t>
            </a:r>
          </a:p>
          <a:p>
            <a:pPr lvl="1"/>
            <a:r>
              <a:rPr lang="en-US" dirty="0"/>
              <a:t>802.11ah</a:t>
            </a:r>
          </a:p>
          <a:p>
            <a:pPr lvl="1"/>
            <a:r>
              <a:rPr lang="en-US" dirty="0"/>
              <a:t>TV Whitespaces</a:t>
            </a:r>
          </a:p>
          <a:p>
            <a:pPr lvl="1"/>
            <a:endParaRPr lang="en-US" dirty="0"/>
          </a:p>
          <a:p>
            <a:r>
              <a:rPr lang="en-US" dirty="0"/>
              <a:t>Discuss Cellular IoT protocols</a:t>
            </a:r>
          </a:p>
          <a:p>
            <a:endParaRPr lang="en-US" dirty="0"/>
          </a:p>
          <a:p>
            <a:r>
              <a:rPr lang="en-US" dirty="0"/>
              <a:t>Deep-dive into challenges LPWANs 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9539-3DB3-4F6E-9E9C-CC494D1F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channel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BBE8-93E5-4A02-BF97-F69C1C4F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 in use</a:t>
            </a:r>
          </a:p>
          <a:p>
            <a:pPr lvl="1"/>
            <a:r>
              <a:rPr lang="en-US" dirty="0"/>
              <a:t>Spatial: Cannot assume same channel will be free everywhere</a:t>
            </a:r>
          </a:p>
          <a:p>
            <a:pPr lvl="1"/>
            <a:r>
              <a:rPr lang="en-US" dirty="0"/>
              <a:t>Temporal: Cannot assume channel will be free at all times</a:t>
            </a:r>
          </a:p>
          <a:p>
            <a:pPr lvl="1"/>
            <a:endParaRPr lang="en-US" dirty="0"/>
          </a:p>
          <a:p>
            <a:r>
              <a:rPr lang="en-US" dirty="0"/>
              <a:t>Cognitive radio approach</a:t>
            </a:r>
          </a:p>
          <a:p>
            <a:pPr lvl="1"/>
            <a:r>
              <a:rPr lang="en-US" dirty="0"/>
              <a:t>Dynamically identify unused portions of spectrum</a:t>
            </a:r>
          </a:p>
          <a:p>
            <a:pPr lvl="1"/>
            <a:endParaRPr lang="en-US" dirty="0"/>
          </a:p>
          <a:p>
            <a:r>
              <a:rPr lang="en-US" dirty="0"/>
              <a:t>Database approach</a:t>
            </a:r>
          </a:p>
          <a:p>
            <a:pPr lvl="1"/>
            <a:r>
              <a:rPr lang="en-US" dirty="0"/>
              <a:t>Let someone else do the scanning. Consult database based on location and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89A5F-8ED4-4D31-A54C-B02E1B42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68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Networks Over tv Whitespaces (SNOW)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design for sensor networks over whitespaces</a:t>
            </a:r>
          </a:p>
          <a:p>
            <a:pPr lvl="1"/>
            <a:r>
              <a:rPr lang="en-US" dirty="0"/>
              <a:t>Base Station manages channel for deployment</a:t>
            </a:r>
          </a:p>
          <a:p>
            <a:pPr lvl="1"/>
            <a:r>
              <a:rPr lang="en-US" dirty="0"/>
              <a:t>Frequency division for devices. Each uplinks on separate subcarrier</a:t>
            </a:r>
          </a:p>
          <a:p>
            <a:pPr lvl="1"/>
            <a:r>
              <a:rPr lang="en-US" dirty="0"/>
              <a:t>Downlink is one OFDM transmission. Each device hears its frequency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9E846-BE58-4B52-8C7D-1E00E45ED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94" y="2961827"/>
            <a:ext cx="716380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48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Unlicensed LPWANs</a:t>
            </a:r>
          </a:p>
          <a:p>
            <a:pPr lvl="1"/>
            <a:r>
              <a:rPr lang="en-US" dirty="0"/>
              <a:t>Sigfox</a:t>
            </a:r>
          </a:p>
          <a:p>
            <a:pPr lvl="1"/>
            <a:r>
              <a:rPr lang="en-US" dirty="0"/>
              <a:t>802.11ah</a:t>
            </a:r>
          </a:p>
          <a:p>
            <a:pPr lvl="1"/>
            <a:r>
              <a:rPr lang="en-US" dirty="0"/>
              <a:t>TV Whitespaces</a:t>
            </a:r>
          </a:p>
          <a:p>
            <a:pPr lvl="1"/>
            <a:endParaRPr lang="en-US" dirty="0"/>
          </a:p>
          <a:p>
            <a:r>
              <a:rPr lang="en-US" b="1" dirty="0"/>
              <a:t>Cellular IoT</a:t>
            </a:r>
          </a:p>
          <a:p>
            <a:endParaRPr lang="en-US" dirty="0"/>
          </a:p>
          <a:p>
            <a:r>
              <a:rPr lang="en-US" dirty="0"/>
              <a:t>LPWAN Challenges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67600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Generation Partnership Project (3GPP)</a:t>
            </a:r>
          </a:p>
          <a:p>
            <a:pPr lvl="1"/>
            <a:r>
              <a:rPr lang="en-US" dirty="0"/>
              <a:t>Developed 3G, 4G, 5G</a:t>
            </a:r>
          </a:p>
          <a:p>
            <a:pPr lvl="1"/>
            <a:endParaRPr lang="en-US" dirty="0"/>
          </a:p>
          <a:p>
            <a:r>
              <a:rPr lang="en-US" dirty="0"/>
              <a:t>Industry alliance for development of telecoms standards</a:t>
            </a:r>
          </a:p>
          <a:p>
            <a:pPr lvl="1"/>
            <a:r>
              <a:rPr lang="en-US" dirty="0"/>
              <a:t>Established around 1998</a:t>
            </a:r>
          </a:p>
          <a:p>
            <a:pPr lvl="1"/>
            <a:r>
              <a:rPr lang="en-US" dirty="0"/>
              <a:t>Makes “Releases” which are roughly analogous to IEEE standards/versions</a:t>
            </a:r>
          </a:p>
          <a:p>
            <a:pPr lvl="2"/>
            <a:r>
              <a:rPr lang="en-US" dirty="0"/>
              <a:t>Release 8 (2008) LTE ~4G</a:t>
            </a:r>
          </a:p>
          <a:p>
            <a:pPr lvl="2"/>
            <a:r>
              <a:rPr lang="en-US" dirty="0"/>
              <a:t>Release 15 (2018) NR (New Radio) ~5G</a:t>
            </a:r>
          </a:p>
          <a:p>
            <a:pPr lvl="1"/>
            <a:endParaRPr lang="en-US" dirty="0"/>
          </a:p>
          <a:p>
            <a:r>
              <a:rPr lang="en-US" dirty="0"/>
              <a:t>Focused on the practical</a:t>
            </a:r>
          </a:p>
          <a:p>
            <a:pPr lvl="1"/>
            <a:r>
              <a:rPr lang="en-US" dirty="0"/>
              <a:t>Different group actually defined 4G (ITU). 3GPP made LTE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44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DCC0-B1F7-46EB-BBBC-797885BF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in a cellular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B3A8-7C9B-458B-9ECF-7BBC8D34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853405" cy="5029200"/>
          </a:xfrm>
        </p:spPr>
        <p:txBody>
          <a:bodyPr/>
          <a:lstStyle/>
          <a:p>
            <a:r>
              <a:rPr lang="en-US" dirty="0"/>
              <a:t>Split a physical area into a number of non-overlapping cells</a:t>
            </a:r>
          </a:p>
          <a:p>
            <a:pPr lvl="1"/>
            <a:r>
              <a:rPr lang="en-US" dirty="0"/>
              <a:t>Each cell gets a cell tower and a frequency band assigned to it</a:t>
            </a:r>
          </a:p>
          <a:p>
            <a:pPr lvl="1"/>
            <a:r>
              <a:rPr lang="en-US" dirty="0"/>
              <a:t>Apply frequency bands so nearby cells use different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0CDD3-B6D6-49AA-93D0-21D61EE6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DB3AF5-F84A-4B61-8F37-DBBB56F17601}"/>
              </a:ext>
            </a:extLst>
          </p:cNvPr>
          <p:cNvGrpSpPr/>
          <p:nvPr/>
        </p:nvGrpSpPr>
        <p:grpSpPr>
          <a:xfrm>
            <a:off x="6096000" y="1743552"/>
            <a:ext cx="5484394" cy="4428648"/>
            <a:chOff x="7050858" y="2514600"/>
            <a:chExt cx="4529536" cy="3657600"/>
          </a:xfrm>
        </p:grpSpPr>
        <p:pic>
          <p:nvPicPr>
            <p:cNvPr id="8194" name="Picture 2" descr="Cellular network - Wikipedia">
              <a:extLst>
                <a:ext uri="{FF2B5EF4-FFF2-40B4-BE49-F238E27FC236}">
                  <a16:creationId xmlns:a16="http://schemas.microsoft.com/office/drawing/2014/main" id="{9D6E9C56-AAF0-4912-81A1-CD3E53806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0858" y="2514600"/>
              <a:ext cx="4529536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51DA466C-6D31-4FDE-A321-BA544E93542E}"/>
                </a:ext>
              </a:extLst>
            </p:cNvPr>
            <p:cNvSpPr/>
            <p:nvPr/>
          </p:nvSpPr>
          <p:spPr>
            <a:xfrm rot="16200000">
              <a:off x="7010181" y="2628681"/>
              <a:ext cx="1422400" cy="1245038"/>
            </a:xfrm>
            <a:prstGeom prst="hexagon">
              <a:avLst>
                <a:gd name="adj" fmla="val 28060"/>
                <a:gd name="vf" fmla="val 115470"/>
              </a:avLst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B1720A6-22FC-4391-AA35-C37945858977}"/>
                </a:ext>
              </a:extLst>
            </p:cNvPr>
            <p:cNvSpPr/>
            <p:nvPr/>
          </p:nvSpPr>
          <p:spPr>
            <a:xfrm rot="16200000">
              <a:off x="9562881" y="2641381"/>
              <a:ext cx="1422400" cy="1245038"/>
            </a:xfrm>
            <a:prstGeom prst="hexagon">
              <a:avLst>
                <a:gd name="adj" fmla="val 28060"/>
                <a:gd name="vf" fmla="val 115470"/>
              </a:avLst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38868B30-262E-4D99-A973-581CDC1C8679}"/>
                </a:ext>
              </a:extLst>
            </p:cNvPr>
            <p:cNvSpPr/>
            <p:nvPr/>
          </p:nvSpPr>
          <p:spPr>
            <a:xfrm rot="16200000">
              <a:off x="8292881" y="4813081"/>
              <a:ext cx="1422400" cy="1245038"/>
            </a:xfrm>
            <a:prstGeom prst="hexagon">
              <a:avLst>
                <a:gd name="adj" fmla="val 28060"/>
                <a:gd name="vf" fmla="val 115470"/>
              </a:avLst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9834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6706-A508-4AEE-AC39-AA27498A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real-world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75EB-A6A6-48A8-A1FC-BDFF52A4E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211" y="1143000"/>
            <a:ext cx="6741184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Place towers at corners of cells</a:t>
            </a:r>
          </a:p>
          <a:p>
            <a:pPr lvl="1"/>
            <a:r>
              <a:rPr lang="en-US" dirty="0"/>
              <a:t>Directional antennas send three different frequency bands, one per cell</a:t>
            </a:r>
          </a:p>
          <a:p>
            <a:pPr lvl="1"/>
            <a:r>
              <a:rPr lang="en-US" dirty="0"/>
              <a:t>Each cell gets three tower and three bands</a:t>
            </a:r>
          </a:p>
          <a:p>
            <a:pPr lvl="1"/>
            <a:endParaRPr lang="en-US" dirty="0"/>
          </a:p>
          <a:p>
            <a:r>
              <a:rPr lang="en-US" dirty="0"/>
              <a:t>Density of cells varies based on expected number of users</a:t>
            </a:r>
          </a:p>
          <a:p>
            <a:pPr lvl="1"/>
            <a:r>
              <a:rPr lang="en-US" dirty="0"/>
              <a:t>Change cell size using Power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D136-7F34-4DB9-898A-7CCE77A4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Cellular Communication Network Technologies | Tnuda">
            <a:extLst>
              <a:ext uri="{FF2B5EF4-FFF2-40B4-BE49-F238E27FC236}">
                <a16:creationId xmlns:a16="http://schemas.microsoft.com/office/drawing/2014/main" id="{F33F219F-4FD9-4D28-84A2-1CDE47AFB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" t="2474" r="1360" b="1241"/>
          <a:stretch/>
        </p:blipFill>
        <p:spPr bwMode="auto">
          <a:xfrm>
            <a:off x="6420106" y="4038600"/>
            <a:ext cx="3579394" cy="253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053CD78-45EB-4CFF-BBBC-15D109FDC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4" y="1143000"/>
            <a:ext cx="423161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36C3E09C-640C-403B-962A-8046AB400FAF}"/>
              </a:ext>
            </a:extLst>
          </p:cNvPr>
          <p:cNvSpPr/>
          <p:nvPr/>
        </p:nvSpPr>
        <p:spPr>
          <a:xfrm>
            <a:off x="3504981" y="1879380"/>
            <a:ext cx="457419" cy="400383"/>
          </a:xfrm>
          <a:prstGeom prst="hexagon">
            <a:avLst>
              <a:gd name="adj" fmla="val 28060"/>
              <a:gd name="vf" fmla="val 115470"/>
            </a:avLst>
          </a:prstGeom>
          <a:solidFill>
            <a:schemeClr val="accent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F30DCE0F-FBA4-44BE-9049-300098005335}"/>
              </a:ext>
            </a:extLst>
          </p:cNvPr>
          <p:cNvSpPr/>
          <p:nvPr/>
        </p:nvSpPr>
        <p:spPr>
          <a:xfrm>
            <a:off x="2425481" y="4990880"/>
            <a:ext cx="457419" cy="400383"/>
          </a:xfrm>
          <a:prstGeom prst="hexagon">
            <a:avLst>
              <a:gd name="adj" fmla="val 28060"/>
              <a:gd name="vf" fmla="val 115470"/>
            </a:avLst>
          </a:prstGeom>
          <a:solidFill>
            <a:schemeClr val="accent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95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337F-C53B-4B99-B68D-FFE4F449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DF6C-B107-43E4-9017-430F69233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653505" cy="5029200"/>
          </a:xfrm>
        </p:spPr>
        <p:txBody>
          <a:bodyPr/>
          <a:lstStyle/>
          <a:p>
            <a:r>
              <a:rPr lang="en-US" dirty="0"/>
              <a:t>Different equipment supports different “categories” of LTE</a:t>
            </a:r>
          </a:p>
          <a:p>
            <a:pPr lvl="1"/>
            <a:r>
              <a:rPr lang="en-US" dirty="0"/>
              <a:t>Maximum MCS index supported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iPhone 6 (2015): Cat 4</a:t>
            </a:r>
          </a:p>
          <a:p>
            <a:pPr lvl="1"/>
            <a:r>
              <a:rPr lang="en-US" dirty="0"/>
              <a:t>Pixel 3 (2018): Cat 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55381-CB0E-41A4-A843-0863B434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AFEE6F-1F18-4A1D-A0DA-7BCD6BB922CC}"/>
              </a:ext>
            </a:extLst>
          </p:cNvPr>
          <p:cNvGrpSpPr/>
          <p:nvPr/>
        </p:nvGrpSpPr>
        <p:grpSpPr>
          <a:xfrm>
            <a:off x="6846966" y="136525"/>
            <a:ext cx="4784228" cy="6121400"/>
            <a:chOff x="3602286" y="3263900"/>
            <a:chExt cx="4784228" cy="6121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556056-F07A-477D-A8A8-543B37372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074"/>
            <a:stretch/>
          </p:blipFill>
          <p:spPr>
            <a:xfrm>
              <a:off x="3602286" y="4178300"/>
              <a:ext cx="4784228" cy="5207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8311E9-3C56-421A-AEDC-67596DD972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6667"/>
            <a:stretch/>
          </p:blipFill>
          <p:spPr>
            <a:xfrm>
              <a:off x="3602286" y="3263900"/>
              <a:ext cx="4784228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2245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2358-001B-472A-B9AC-F6E2DECF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low-end categories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6067-0AC8-496B-BB59-13300D0B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LTE Cat 0</a:t>
            </a:r>
          </a:p>
          <a:p>
            <a:pPr lvl="1"/>
            <a:r>
              <a:rPr lang="en-US" dirty="0"/>
              <a:t>Traditional LTE, but focused on the really low end</a:t>
            </a:r>
          </a:p>
          <a:p>
            <a:pPr lvl="1"/>
            <a:endParaRPr lang="en-US" dirty="0"/>
          </a:p>
          <a:p>
            <a:r>
              <a:rPr lang="en-US" dirty="0"/>
              <a:t>LTE-M (LTE Cat M1)</a:t>
            </a:r>
          </a:p>
          <a:p>
            <a:pPr lvl="1"/>
            <a:r>
              <a:rPr lang="en-US" dirty="0"/>
              <a:t>375 kbps uplink, 300 kbps downlink (for the actually implemented mode)</a:t>
            </a:r>
          </a:p>
          <a:p>
            <a:pPr lvl="1"/>
            <a:r>
              <a:rPr lang="en-US" dirty="0"/>
              <a:t>Reduced power and maximum bandwidth</a:t>
            </a:r>
          </a:p>
          <a:p>
            <a:pPr lvl="1"/>
            <a:r>
              <a:rPr lang="en-US" dirty="0"/>
              <a:t>Increased range</a:t>
            </a:r>
          </a:p>
          <a:p>
            <a:pPr lvl="1"/>
            <a:endParaRPr lang="en-US" dirty="0"/>
          </a:p>
          <a:p>
            <a:r>
              <a:rPr lang="en-US" dirty="0"/>
              <a:t>NB-IoT (LTE Cat NB1)</a:t>
            </a:r>
          </a:p>
          <a:p>
            <a:pPr lvl="1"/>
            <a:r>
              <a:rPr lang="en-US" dirty="0"/>
              <a:t>65 kbps uplink, 26 kbps downlink</a:t>
            </a:r>
          </a:p>
          <a:p>
            <a:pPr lvl="1"/>
            <a:r>
              <a:rPr lang="en-US" dirty="0"/>
              <a:t>Reduced power and greatly reduced bandwidth</a:t>
            </a:r>
          </a:p>
          <a:p>
            <a:pPr lvl="1"/>
            <a:r>
              <a:rPr lang="en-US" dirty="0"/>
              <a:t>Greatly increased 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1DA52-9599-41FC-9271-C80BB5C1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78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BC4A-DE49-4BBC-A9A0-84C9A783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LTE-M and NB-IoT were developed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BBC5D-ED46-4160-920C-20A7EDFB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A257CD-FFB0-449A-9D46-740D2712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26" y="1231900"/>
            <a:ext cx="9986947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71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BFEB-DC40-4778-8575-44CAA371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LTE-M and NB-IoT downlink and uplink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6DAB-5946-4F28-BE19-0CD39375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747492"/>
            <a:ext cx="10972800" cy="24247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OFDMA downlink</a:t>
            </a:r>
          </a:p>
          <a:p>
            <a:pPr lvl="1"/>
            <a:r>
              <a:rPr lang="en-US" dirty="0"/>
              <a:t>Put the more complicated hardware in the cell tower</a:t>
            </a:r>
          </a:p>
          <a:p>
            <a:endParaRPr lang="en-US" dirty="0"/>
          </a:p>
          <a:p>
            <a:r>
              <a:rPr lang="en-US" dirty="0"/>
              <a:t>SC-FDMA (single carrier FDMA) uplink</a:t>
            </a:r>
          </a:p>
          <a:p>
            <a:pPr lvl="1"/>
            <a:r>
              <a:rPr lang="en-US" dirty="0"/>
              <a:t>Blocks of subchannels combined into one signal</a:t>
            </a:r>
          </a:p>
          <a:p>
            <a:pPr lvl="1"/>
            <a:r>
              <a:rPr lang="en-US" dirty="0"/>
              <a:t>Similar concept, but simpler for end devices to implement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75A3F-2A22-40DB-9119-74662D0A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768ADB-5C00-4A51-8CF8-A88357E8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01" y="958850"/>
            <a:ext cx="6236799" cy="274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75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Unlicensed LPWANs</a:t>
            </a:r>
          </a:p>
          <a:p>
            <a:pPr lvl="1"/>
            <a:r>
              <a:rPr lang="en-US" b="1" dirty="0"/>
              <a:t>Sigfox</a:t>
            </a:r>
          </a:p>
          <a:p>
            <a:pPr lvl="1"/>
            <a:r>
              <a:rPr lang="en-US" dirty="0"/>
              <a:t>802.11ah</a:t>
            </a:r>
          </a:p>
          <a:p>
            <a:pPr lvl="1"/>
            <a:r>
              <a:rPr lang="en-US" dirty="0"/>
              <a:t>TV Whitespaces</a:t>
            </a:r>
          </a:p>
          <a:p>
            <a:pPr lvl="1"/>
            <a:endParaRPr lang="en-US" dirty="0"/>
          </a:p>
          <a:p>
            <a:r>
              <a:rPr lang="en-US" dirty="0"/>
              <a:t>Cellular IoT</a:t>
            </a:r>
          </a:p>
          <a:p>
            <a:endParaRPr lang="en-US" dirty="0"/>
          </a:p>
          <a:p>
            <a:r>
              <a:rPr lang="en-US" dirty="0"/>
              <a:t>LPWAN Challenges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17023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718DED-BB9A-41BD-AE46-7088456F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228600"/>
            <a:ext cx="3556000" cy="336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BD03B6-B522-49B1-B3A3-159CF82E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LTE resource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E1B5-6661-4325-8FBD-132CD118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Cellular uses OFDMA to schedule</a:t>
            </a:r>
          </a:p>
          <a:p>
            <a:pPr lvl="1"/>
            <a:r>
              <a:rPr lang="en-US" dirty="0"/>
              <a:t>Time + Frequency -&gt; “2D Scheduling”</a:t>
            </a:r>
          </a:p>
          <a:p>
            <a:pPr lvl="1"/>
            <a:endParaRPr lang="en-US" dirty="0"/>
          </a:p>
          <a:p>
            <a:r>
              <a:rPr lang="en-US" dirty="0"/>
              <a:t>Cellular uses single channels up to 20 MHz</a:t>
            </a:r>
          </a:p>
          <a:p>
            <a:pPr lvl="1"/>
            <a:r>
              <a:rPr lang="en-US" dirty="0"/>
              <a:t>Further divides these into 100 Resource Blocks</a:t>
            </a:r>
          </a:p>
          <a:p>
            <a:pPr lvl="1"/>
            <a:endParaRPr lang="en-US" dirty="0"/>
          </a:p>
          <a:p>
            <a:r>
              <a:rPr lang="en-US" dirty="0"/>
              <a:t>Resource Block</a:t>
            </a:r>
          </a:p>
          <a:p>
            <a:pPr lvl="1"/>
            <a:r>
              <a:rPr lang="en-US" dirty="0"/>
              <a:t>12 subcarriers for OFDM in frequency (15 kHz each)</a:t>
            </a:r>
          </a:p>
          <a:p>
            <a:pPr lvl="1"/>
            <a:r>
              <a:rPr lang="en-US" dirty="0"/>
              <a:t>7 symbols in time (0.5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Remember, better modulation can pack many bits into a symbol</a:t>
            </a:r>
          </a:p>
          <a:p>
            <a:pPr lvl="2"/>
            <a:endParaRPr lang="en-US" dirty="0"/>
          </a:p>
          <a:p>
            <a:r>
              <a:rPr lang="en-US" dirty="0"/>
              <a:t>Devices are allocated frequency and time based on what they are sending</a:t>
            </a:r>
          </a:p>
          <a:p>
            <a:pPr lvl="1"/>
            <a:r>
              <a:rPr lang="en-US" dirty="0"/>
              <a:t>Allocated in units of Resource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AE8BB-4EAB-467D-B375-DAEF55FA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429A16C-3E24-4754-878A-7588215D5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015" y="3987800"/>
            <a:ext cx="6769985" cy="25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899DD4-5C8B-4646-B1C5-C2243500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used by LTE-M and NB-IoT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827E-F842-43B0-8BFB-785A46DDE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LTE-M uses up to 6 resource blocks</a:t>
            </a:r>
          </a:p>
          <a:p>
            <a:pPr lvl="1"/>
            <a:r>
              <a:rPr lang="en-US" dirty="0"/>
              <a:t>1.4 MHz of bandwidth (1.080 MHz)</a:t>
            </a:r>
          </a:p>
          <a:p>
            <a:pPr lvl="1"/>
            <a:r>
              <a:rPr lang="en-US" dirty="0"/>
              <a:t>Can co-exist with other normal LTE traffic, scheduled by cell tower</a:t>
            </a:r>
          </a:p>
          <a:p>
            <a:pPr lvl="1"/>
            <a:r>
              <a:rPr lang="en-US" dirty="0"/>
              <a:t>Limited to only some capability of LTE</a:t>
            </a:r>
          </a:p>
          <a:p>
            <a:pPr lvl="1"/>
            <a:endParaRPr lang="en-US" dirty="0"/>
          </a:p>
          <a:p>
            <a:r>
              <a:rPr lang="en-US" dirty="0"/>
              <a:t>NB-IoT uses up to 1 resource block</a:t>
            </a:r>
          </a:p>
          <a:p>
            <a:pPr lvl="1"/>
            <a:r>
              <a:rPr lang="en-US" dirty="0"/>
              <a:t>200 kHz of bandwidth (180 kHz)</a:t>
            </a:r>
          </a:p>
          <a:p>
            <a:pPr lvl="1"/>
            <a:r>
              <a:rPr lang="en-US" dirty="0"/>
              <a:t>Multiple deployment options</a:t>
            </a:r>
          </a:p>
          <a:p>
            <a:pPr lvl="2"/>
            <a:r>
              <a:rPr lang="en-US" dirty="0"/>
              <a:t>Guard-band in practice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6851C-934A-4FD5-AB5C-B2A03829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24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F0B6-823B-4BA6-87DA-916BF789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power for IoT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646F-81C1-4590-A7CC-2FCC419D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18405" cy="5029200"/>
          </a:xfrm>
        </p:spPr>
        <p:txBody>
          <a:bodyPr>
            <a:normAutofit/>
          </a:bodyPr>
          <a:lstStyle/>
          <a:p>
            <a:r>
              <a:rPr lang="en-US" dirty="0"/>
              <a:t>Reduce maximum Tx power to 20 dBm</a:t>
            </a:r>
          </a:p>
          <a:p>
            <a:pPr lvl="1"/>
            <a:r>
              <a:rPr lang="en-US" dirty="0"/>
              <a:t>Increased receive sensitivity will cover it</a:t>
            </a:r>
          </a:p>
          <a:p>
            <a:pPr lvl="1"/>
            <a:endParaRPr lang="en-US" dirty="0"/>
          </a:p>
          <a:p>
            <a:r>
              <a:rPr lang="en-US" dirty="0"/>
              <a:t>Extended Discontinuous Reception</a:t>
            </a:r>
          </a:p>
          <a:p>
            <a:pPr lvl="1"/>
            <a:r>
              <a:rPr lang="en-US" dirty="0"/>
              <a:t>Allow devices to reduce paging period and still stay on network</a:t>
            </a:r>
          </a:p>
          <a:p>
            <a:pPr lvl="1"/>
            <a:r>
              <a:rPr lang="en-US" dirty="0"/>
              <a:t>Cell tower will hold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62847-2808-4EEE-A37B-CB4BD9C9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2050" name="Picture 2" descr="Shows the power profile of an LTE-M1 UE in eDRX Mode">
            <a:extLst>
              <a:ext uri="{FF2B5EF4-FFF2-40B4-BE49-F238E27FC236}">
                <a16:creationId xmlns:a16="http://schemas.microsoft.com/office/drawing/2014/main" id="{4956EAB5-471F-47DF-A5E6-75DAD726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94" y="1913992"/>
            <a:ext cx="6616700" cy="425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132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6A59-B716-4469-947B-787E3323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power reduction for simple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703E-F91B-4757-AE87-3670499E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154905" cy="5029200"/>
          </a:xfrm>
        </p:spPr>
        <p:txBody>
          <a:bodyPr/>
          <a:lstStyle/>
          <a:p>
            <a:r>
              <a:rPr lang="en-US" dirty="0"/>
              <a:t>Power Saving Mode</a:t>
            </a:r>
          </a:p>
          <a:p>
            <a:pPr lvl="1"/>
            <a:r>
              <a:rPr lang="en-US" dirty="0"/>
              <a:t>For very simple, uplink-focused devices allow them to turn off entirely but stay connected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Minutes to days in duration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Notify tower before sleeping, listen for packets after each transmission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1F920-7190-4116-BA55-1F70D663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2" descr="Power Profile for LTE-M1 Power Saving Mode.">
            <a:extLst>
              <a:ext uri="{FF2B5EF4-FFF2-40B4-BE49-F238E27FC236}">
                <a16:creationId xmlns:a16="http://schemas.microsoft.com/office/drawing/2014/main" id="{4C0594C9-34B7-438E-986A-77E9C192D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93" y="2010914"/>
            <a:ext cx="6616702" cy="416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25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1084-9F79-446C-9F54-35817C6F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range for LTE-M and NB-IoT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2A67-04B9-415E-AEC9-8F9A4871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LTE defines a Maximum Coupling Loss (MCL) </a:t>
            </a:r>
            <a:r>
              <a:rPr lang="en-US" dirty="0" err="1"/>
              <a:t>a.k.a</a:t>
            </a:r>
            <a:r>
              <a:rPr lang="en-US" dirty="0"/>
              <a:t> Link Budget</a:t>
            </a:r>
          </a:p>
          <a:p>
            <a:pPr lvl="1"/>
            <a:r>
              <a:rPr lang="en-US" dirty="0"/>
              <a:t>Traditional cellular: 144 dB (~2.5 km)</a:t>
            </a:r>
          </a:p>
          <a:p>
            <a:pPr lvl="1"/>
            <a:r>
              <a:rPr lang="en-US" dirty="0"/>
              <a:t>LTE-M: 160 dB (~5 km)</a:t>
            </a:r>
          </a:p>
          <a:p>
            <a:pPr lvl="1"/>
            <a:r>
              <a:rPr lang="en-US" dirty="0"/>
              <a:t>NB-IoT: 164 dB (~10 km)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Sigfox: ~155 dB</a:t>
            </a:r>
          </a:p>
          <a:p>
            <a:pPr lvl="1"/>
            <a:r>
              <a:rPr lang="en-US" dirty="0" err="1"/>
              <a:t>LoRaWAN</a:t>
            </a:r>
            <a:r>
              <a:rPr lang="en-US" dirty="0"/>
              <a:t>: ~143 dB</a:t>
            </a:r>
          </a:p>
          <a:p>
            <a:pPr lvl="1"/>
            <a:endParaRPr lang="en-US" dirty="0"/>
          </a:p>
          <a:p>
            <a:r>
              <a:rPr lang="en-US" dirty="0"/>
              <a:t>Note that cellular networks are on higher frequencies</a:t>
            </a:r>
          </a:p>
          <a:p>
            <a:pPr lvl="1"/>
            <a:r>
              <a:rPr lang="en-US" dirty="0"/>
              <a:t>Example: 1900 GHz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09915-8079-4F7F-AE05-126858FA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7B56-BDAF-4123-8114-46902B12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0FD7-AECD-4902-AA3B-BDF6B27D0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Originally unclear which would be dominant</a:t>
            </a:r>
          </a:p>
          <a:p>
            <a:pPr lvl="1"/>
            <a:r>
              <a:rPr lang="en-US" dirty="0"/>
              <a:t>Verizon and AT&amp;T focused on LTE-M</a:t>
            </a:r>
          </a:p>
          <a:p>
            <a:pPr lvl="1"/>
            <a:r>
              <a:rPr lang="en-US" dirty="0"/>
              <a:t>T-Mobile focused on NB-IoT</a:t>
            </a:r>
          </a:p>
          <a:p>
            <a:pPr lvl="1"/>
            <a:r>
              <a:rPr lang="en-US" dirty="0"/>
              <a:t>All rolled out services nationwide in the 2018-2019 timeframe</a:t>
            </a:r>
          </a:p>
          <a:p>
            <a:endParaRPr lang="en-US" dirty="0"/>
          </a:p>
          <a:p>
            <a:r>
              <a:rPr lang="en-US" dirty="0"/>
              <a:t>Networks are expanding to provide both capabilities</a:t>
            </a:r>
          </a:p>
          <a:p>
            <a:pPr lvl="1"/>
            <a:r>
              <a:rPr lang="en-US" dirty="0"/>
              <a:t>LTE-M: AT&amp;T, T-Mobile, US Cellular, Verizon</a:t>
            </a:r>
          </a:p>
          <a:p>
            <a:pPr lvl="1"/>
            <a:r>
              <a:rPr lang="en-US" dirty="0"/>
              <a:t>NB-IoT: AT&amp;T, T-Mobile</a:t>
            </a:r>
          </a:p>
          <a:p>
            <a:pPr lvl="1"/>
            <a:endParaRPr lang="en-US" dirty="0"/>
          </a:p>
          <a:p>
            <a:r>
              <a:rPr lang="en-US" dirty="0"/>
              <a:t>Pricing models still very uncertain</a:t>
            </a:r>
          </a:p>
          <a:p>
            <a:pPr lvl="1"/>
            <a:r>
              <a:rPr lang="en-US" dirty="0"/>
              <a:t>NB-IoT example: $5 per device per year up to 12 MB, 10 packets per hour</a:t>
            </a:r>
          </a:p>
          <a:p>
            <a:pPr lvl="1"/>
            <a:r>
              <a:rPr lang="en-US" dirty="0"/>
              <a:t>Future adoption will greatly depend on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7C84F-9F80-40C5-91F0-0DD2BFC6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7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54D-38DF-42B1-AEC1-CC358CF6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9EE0-9B11-40F0-B486-07B5959A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need to be certified</a:t>
            </a:r>
          </a:p>
          <a:p>
            <a:pPr lvl="1"/>
            <a:r>
              <a:rPr lang="en-US" dirty="0"/>
              <a:t>Hardware and software</a:t>
            </a:r>
          </a:p>
          <a:p>
            <a:pPr lvl="1"/>
            <a:r>
              <a:rPr lang="en-US" dirty="0"/>
              <a:t>Tend to be modules or dual-core systems</a:t>
            </a:r>
          </a:p>
          <a:p>
            <a:pPr lvl="1"/>
            <a:endParaRPr lang="en-US" dirty="0"/>
          </a:p>
          <a:p>
            <a:r>
              <a:rPr lang="en-US" dirty="0"/>
              <a:t>Add a SIM card to connect to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13C12-90C2-49C0-8749-27F6F47D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3B8D5EF-DF4C-4C15-8ED7-9C52779CD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97" y="279102"/>
            <a:ext cx="2488197" cy="58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parkFun LTE CAT M1/NB-IoT Shield - SARA-R4">
            <a:extLst>
              <a:ext uri="{FF2B5EF4-FFF2-40B4-BE49-F238E27FC236}">
                <a16:creationId xmlns:a16="http://schemas.microsoft.com/office/drawing/2014/main" id="{5381A133-7CEB-4791-B9CA-0F3E405D4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8889" r="10666" b="19333"/>
          <a:stretch/>
        </p:blipFill>
        <p:spPr bwMode="auto">
          <a:xfrm>
            <a:off x="5620436" y="3428539"/>
            <a:ext cx="3256864" cy="274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96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Unlicensed LPWANs</a:t>
            </a:r>
          </a:p>
          <a:p>
            <a:pPr lvl="1"/>
            <a:r>
              <a:rPr lang="en-US" dirty="0"/>
              <a:t>Sigfox</a:t>
            </a:r>
          </a:p>
          <a:p>
            <a:pPr lvl="1"/>
            <a:r>
              <a:rPr lang="en-US" dirty="0"/>
              <a:t>802.11ah</a:t>
            </a:r>
          </a:p>
          <a:p>
            <a:pPr lvl="1"/>
            <a:r>
              <a:rPr lang="en-US" dirty="0"/>
              <a:t>TV Whitespaces</a:t>
            </a:r>
          </a:p>
          <a:p>
            <a:pPr lvl="1"/>
            <a:endParaRPr lang="en-US" dirty="0"/>
          </a:p>
          <a:p>
            <a:r>
              <a:rPr lang="en-US" dirty="0"/>
              <a:t>Cellular IoT</a:t>
            </a:r>
          </a:p>
          <a:p>
            <a:endParaRPr lang="en-US" dirty="0"/>
          </a:p>
          <a:p>
            <a:r>
              <a:rPr lang="en-US" b="1" dirty="0"/>
              <a:t>LPWAN Challenges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4726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B137-BC12-46EC-9F2B-3ED9F001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novel networks meet application needs?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4F554-A91E-4306-8D05-BD80D6AB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compare varied requirements and capabilities?</a:t>
            </a:r>
          </a:p>
          <a:p>
            <a:pPr lvl="1"/>
            <a:r>
              <a:rPr lang="en-US" dirty="0">
                <a:latin typeface="+mn-lt"/>
              </a:rPr>
              <a:t>Networks have throughput per gateway and range of gateway.</a:t>
            </a:r>
          </a:p>
          <a:p>
            <a:pPr lvl="1"/>
            <a:r>
              <a:rPr lang="en-US" dirty="0"/>
              <a:t>Applications have throughput per device and deployment area.</a:t>
            </a:r>
          </a:p>
          <a:p>
            <a:pPr lvl="1"/>
            <a:endParaRPr lang="en-US" dirty="0">
              <a:latin typeface="+mn-lt"/>
            </a:endParaRPr>
          </a:p>
          <a:p>
            <a:r>
              <a:rPr lang="en-US" dirty="0"/>
              <a:t>Each gateway must support throughput for all devices in its coverage area.</a:t>
            </a:r>
          </a:p>
          <a:p>
            <a:pPr lvl="1"/>
            <a:r>
              <a:rPr lang="en-US" dirty="0">
                <a:latin typeface="+mn-lt"/>
              </a:rPr>
              <a:t>Deployment areas are often wider than a single gateway’s range.</a:t>
            </a:r>
          </a:p>
          <a:p>
            <a:pPr lvl="1"/>
            <a:endParaRPr lang="en-US" dirty="0"/>
          </a:p>
          <a:p>
            <a:r>
              <a:rPr lang="en-US" dirty="0">
                <a:latin typeface="+mn-lt"/>
              </a:rPr>
              <a:t>Solution: compare the density of communication.</a:t>
            </a:r>
          </a:p>
          <a:p>
            <a:pPr lvl="1"/>
            <a:r>
              <a:rPr lang="en-US" dirty="0">
                <a:latin typeface="+mn-lt"/>
              </a:rPr>
              <a:t>Data communication rate per unit area.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30F1D-5672-4745-8BAA-217CD0BB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2894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902882C-7E4E-F044-BDC0-1A09E44C3F31}"/>
              </a:ext>
            </a:extLst>
          </p:cNvPr>
          <p:cNvGrpSpPr/>
          <p:nvPr/>
        </p:nvGrpSpPr>
        <p:grpSpPr>
          <a:xfrm>
            <a:off x="7489204" y="374485"/>
            <a:ext cx="2962889" cy="2962889"/>
            <a:chOff x="4292307" y="729378"/>
            <a:chExt cx="2222167" cy="22221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9EB41E-D00E-2E45-9311-F62D45E60C1B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FB2866FC-0226-EE4C-A43D-D9D1C579F0AD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AD299F-CAA2-BB43-89F6-697546D0E98D}"/>
              </a:ext>
            </a:extLst>
          </p:cNvPr>
          <p:cNvGrpSpPr/>
          <p:nvPr/>
        </p:nvGrpSpPr>
        <p:grpSpPr>
          <a:xfrm>
            <a:off x="8804686" y="2994110"/>
            <a:ext cx="2962889" cy="2962889"/>
            <a:chOff x="4292307" y="729378"/>
            <a:chExt cx="2222167" cy="22221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3D8A087-86A5-CB42-ADC6-3E0610F24139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454638DD-5BD9-1049-A055-E1E942857313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B95E27E-A3AF-3646-83DA-1D75E5DE3942}"/>
              </a:ext>
            </a:extLst>
          </p:cNvPr>
          <p:cNvGrpSpPr/>
          <p:nvPr/>
        </p:nvGrpSpPr>
        <p:grpSpPr>
          <a:xfrm>
            <a:off x="5902146" y="2949605"/>
            <a:ext cx="2962889" cy="2962889"/>
            <a:chOff x="4292307" y="729378"/>
            <a:chExt cx="2222167" cy="222216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E38304-DD02-E64F-858F-C353CE9C5DA6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86" name="Hexagon 85">
              <a:extLst>
                <a:ext uri="{FF2B5EF4-FFF2-40B4-BE49-F238E27FC236}">
                  <a16:creationId xmlns:a16="http://schemas.microsoft.com/office/drawing/2014/main" id="{5CD7A256-12AD-3140-86D7-8D8992CFB6F7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A4F6984-3BB0-6443-88E9-50C383A69259}"/>
              </a:ext>
            </a:extLst>
          </p:cNvPr>
          <p:cNvGrpSpPr/>
          <p:nvPr/>
        </p:nvGrpSpPr>
        <p:grpSpPr>
          <a:xfrm>
            <a:off x="7323917" y="5576438"/>
            <a:ext cx="2962889" cy="2962889"/>
            <a:chOff x="4292307" y="729378"/>
            <a:chExt cx="2222167" cy="222216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FC57941-D074-DB42-A340-746920F4D5AD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C177562A-2035-A746-9891-0F095EF135E4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+mn-lt"/>
              </a:rPr>
              <a:t>New metric for wide-area communication.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6499107" cy="4555200"/>
              </a:xfrm>
              <a:solidFill>
                <a:schemeClr val="bg1"/>
              </a:solidFill>
            </p:spPr>
            <p:txBody>
              <a:bodyPr/>
              <a:lstStyle/>
              <a:p>
                <a:pPr marL="152394" indent="0">
                  <a:buNone/>
                </a:pPr>
                <a:r>
                  <a:rPr lang="en-US" dirty="0">
                    <a:latin typeface="+mn-lt"/>
                  </a:rPr>
                  <a:t>Our proposed metric: </a:t>
                </a:r>
                <a:r>
                  <a:rPr lang="en-US" b="1" dirty="0">
                    <a:latin typeface="+mn-lt"/>
                  </a:rPr>
                  <a:t>bit flux</a:t>
                </a:r>
                <a:br>
                  <a:rPr lang="en-US" b="1" dirty="0">
                    <a:latin typeface="+mn-lt"/>
                  </a:rPr>
                </a:br>
                <a:endParaRPr lang="en-US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𝑓𝑙𝑢𝑥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𝑡h𝑟𝑜𝑢𝑔h𝑝𝑢𝑡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𝑐𝑜𝑣𝑒𝑟𝑎𝑔𝑒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den>
                    </m:f>
                  </m:oMath>
                </a14:m>
                <a:endParaRPr lang="en-US" b="0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Units: bit per hour / m</a:t>
                </a:r>
                <a:r>
                  <a:rPr lang="en-US" baseline="30000" dirty="0">
                    <a:latin typeface="+mn-lt"/>
                  </a:rPr>
                  <a:t>2</a:t>
                </a:r>
              </a:p>
              <a:p>
                <a:pPr marL="152394" indent="0">
                  <a:buNone/>
                </a:pPr>
                <a:endParaRPr lang="en-US" baseline="30000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First suggested by Mark Weiser</a:t>
                </a:r>
              </a:p>
              <a:p>
                <a:pPr marL="152394" indent="0">
                  <a:buNone/>
                </a:pPr>
                <a:br>
                  <a:rPr lang="en-US" baseline="30000" dirty="0">
                    <a:latin typeface="+mn-lt"/>
                  </a:rPr>
                </a:br>
                <a:endParaRPr lang="en-US" baseline="30000" dirty="0">
                  <a:latin typeface="+mn-lt"/>
                </a:endParaRPr>
              </a:p>
              <a:p>
                <a:pPr marL="152394" indent="0">
                  <a:buNone/>
                </a:pPr>
                <a:r>
                  <a:rPr lang="en-US" sz="1600" b="1" dirty="0">
                    <a:latin typeface="+mn-lt"/>
                  </a:rPr>
                  <a:t>Branden Ghena, et al.</a:t>
                </a:r>
                <a:r>
                  <a:rPr lang="en-US" sz="1600" dirty="0">
                    <a:latin typeface="+mn-lt"/>
                  </a:rPr>
                  <a:t> "Challenge: Unlicensed LPWANs Are Not Yet the Path to Ubiquitous Connectivity." </a:t>
                </a:r>
                <a:r>
                  <a:rPr lang="en-US" sz="1600" i="1" dirty="0">
                    <a:latin typeface="+mn-lt"/>
                  </a:rPr>
                  <a:t>MobiCom’19</a:t>
                </a:r>
                <a:endParaRPr lang="en-US" sz="1600" baseline="30000" dirty="0">
                  <a:latin typeface="+mn-lt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6499107" cy="4555200"/>
              </a:xfrm>
              <a:blipFill>
                <a:blip r:embed="rId4"/>
                <a:stretch>
                  <a:fillRect t="-268" b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09585">
              <a:defRPr/>
            </a:pPr>
            <a:fld id="{00000000-1234-1234-1234-123412341234}" type="slidenum">
              <a:rPr lang="en">
                <a:solidFill>
                  <a:srgbClr val="000000">
                    <a:tint val="75000"/>
                  </a:srgbClr>
                </a:solidFill>
                <a:latin typeface="Arial" panose="020B0604020202020204"/>
                <a:cs typeface="Arial"/>
                <a:sym typeface="Arial"/>
              </a:rPr>
              <a:pPr defTabSz="609585">
                <a:defRPr/>
              </a:pPr>
              <a:t>39</a:t>
            </a:fld>
            <a:endParaRPr lang="en">
              <a:solidFill>
                <a:srgbClr val="000000">
                  <a:tint val="75000"/>
                </a:srgbClr>
              </a:solidFill>
              <a:latin typeface="Arial" panose="020B0604020202020204"/>
              <a:cs typeface="Arial"/>
              <a:sym typeface="Arial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91" name="Regular Pentagon 90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92" name="Regular Pentagon 91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93" name="Regular Pentagon 92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94" name="Regular Pentagon 93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95" name="Regular Pentagon 94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96" name="Regular Pentagon 95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97" name="Regular Pentagon 96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98" name="Regular Pentagon 97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99" name="Regular Pentagon 98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00" name="Regular Pentagon 99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01" name="Regular Pentagon 100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02" name="Regular Pentagon 101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03" name="Regular Pentagon 102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04" name="Regular Pentagon 103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05" name="Regular Pentagon 104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06" name="Regular Pentagon 105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07" name="Regular Pentagon 106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08" name="Regular Pentagon 107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09" name="Regular Pentagon 108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10" name="Regular Pentagon 109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11" name="Regular Pentagon 11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12" name="Regular Pentagon 11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13" name="Regular Pentagon 11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14" name="Regular Pentagon 11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15" name="Regular Pentagon 11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16" name="Regular Pentagon 11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17" name="Regular Pentagon 11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18" name="Regular Pentagon 11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19" name="Regular Pentagon 11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20" name="Regular Pentagon 11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21" name="Regular Pentagon 12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22" name="Regular Pentagon 12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23" name="Regular Pentagon 12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00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7515-F68B-4480-87E2-6B65261C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CFAA-7F48-47BD-8A0A-87D0B7C6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low-rate (600 bps), very long-range (10+ km) communication</a:t>
            </a:r>
          </a:p>
          <a:p>
            <a:endParaRPr lang="en-US" dirty="0"/>
          </a:p>
          <a:p>
            <a:r>
              <a:rPr lang="en-US" dirty="0"/>
              <a:t>Star-topology networks, with always-listening gateways</a:t>
            </a:r>
          </a:p>
          <a:p>
            <a:pPr lvl="1"/>
            <a:r>
              <a:rPr lang="en-US" dirty="0"/>
              <a:t>Any number of low-power end devices</a:t>
            </a:r>
          </a:p>
          <a:p>
            <a:pPr lvl="1"/>
            <a:endParaRPr lang="en-US" dirty="0"/>
          </a:p>
          <a:p>
            <a:r>
              <a:rPr lang="en-US" dirty="0"/>
              <a:t>Uplink-focused communication</a:t>
            </a:r>
          </a:p>
          <a:p>
            <a:endParaRPr lang="en-US" dirty="0"/>
          </a:p>
          <a:p>
            <a:r>
              <a:rPr lang="en-US" dirty="0"/>
              <a:t>Applications: very low-rate metering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F8D50-B501-4CA2-A7F4-66C7E397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5" name="Google Shape;132;p22">
            <a:extLst>
              <a:ext uri="{FF2B5EF4-FFF2-40B4-BE49-F238E27FC236}">
                <a16:creationId xmlns:a16="http://schemas.microsoft.com/office/drawing/2014/main" id="{DA5E9D84-F177-4966-8FD8-25F94419A7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19404" y="228600"/>
            <a:ext cx="2660990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94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+mn-lt"/>
              </a:rPr>
              <a:t>Bit flux can measure application needs.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6499107" cy="4555200"/>
              </a:xfrm>
              <a:solidFill>
                <a:schemeClr val="bg1"/>
              </a:solidFill>
            </p:spPr>
            <p:txBody>
              <a:bodyPr/>
              <a:lstStyle/>
              <a:p>
                <a:pPr marL="152394" indent="0">
                  <a:buNone/>
                </a:pPr>
                <a:r>
                  <a:rPr lang="en-US" dirty="0">
                    <a:latin typeface="+mn-lt"/>
                  </a:rPr>
                  <a:t>For an application: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15239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𝑑𝑒𝑣𝑖𝑐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𝑢𝑝𝑙𝑖𝑛𝑘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𝑑𝑒𝑝𝑙𝑜𝑦𝑚𝑒𝑛𝑡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795827" lvl="1" indent="0">
                  <a:spcBef>
                    <a:spcPts val="0"/>
                  </a:spcBef>
                  <a:buNone/>
                </a:pPr>
                <a:br>
                  <a:rPr lang="en-US" b="0" i="0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r>
                  <a:rPr lang="en-US" sz="2133" dirty="0">
                    <a:latin typeface="+mn-lt"/>
                  </a:rPr>
                  <a:t>Assumes a relatively homogeneous distribution.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6499107" cy="4555200"/>
              </a:xfrm>
              <a:blipFill>
                <a:blip r:embed="rId4"/>
                <a:stretch>
                  <a:fillRect t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09585">
              <a:defRPr/>
            </a:pPr>
            <a:fld id="{00000000-1234-1234-1234-123412341234}" type="slidenum">
              <a:rPr lang="en">
                <a:solidFill>
                  <a:srgbClr val="000000">
                    <a:tint val="75000"/>
                  </a:srgbClr>
                </a:solidFill>
                <a:latin typeface="Arial" panose="020B0604020202020204"/>
                <a:cs typeface="Arial"/>
                <a:sym typeface="Arial"/>
              </a:rPr>
              <a:pPr defTabSz="609585">
                <a:defRPr/>
              </a:pPr>
              <a:t>40</a:t>
            </a:fld>
            <a:endParaRPr lang="en">
              <a:solidFill>
                <a:srgbClr val="000000">
                  <a:tint val="75000"/>
                </a:srgbClr>
              </a:solidFill>
              <a:latin typeface="Arial" panose="020B0604020202020204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918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902882C-7E4E-F044-BDC0-1A09E44C3F31}"/>
              </a:ext>
            </a:extLst>
          </p:cNvPr>
          <p:cNvGrpSpPr/>
          <p:nvPr/>
        </p:nvGrpSpPr>
        <p:grpSpPr>
          <a:xfrm>
            <a:off x="7489204" y="374485"/>
            <a:ext cx="2962889" cy="2962889"/>
            <a:chOff x="4292307" y="729378"/>
            <a:chExt cx="2222167" cy="22221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09EB41E-D00E-2E45-9311-F62D45E60C1B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FB2866FC-0226-EE4C-A43D-D9D1C579F0AD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0AD299F-CAA2-BB43-89F6-697546D0E98D}"/>
              </a:ext>
            </a:extLst>
          </p:cNvPr>
          <p:cNvGrpSpPr/>
          <p:nvPr/>
        </p:nvGrpSpPr>
        <p:grpSpPr>
          <a:xfrm>
            <a:off x="8804686" y="2994110"/>
            <a:ext cx="2962889" cy="2962889"/>
            <a:chOff x="4292307" y="729378"/>
            <a:chExt cx="2222167" cy="222216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D8A087-86A5-CB42-ADC6-3E0610F24139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79" name="Hexagon 78">
              <a:extLst>
                <a:ext uri="{FF2B5EF4-FFF2-40B4-BE49-F238E27FC236}">
                  <a16:creationId xmlns:a16="http://schemas.microsoft.com/office/drawing/2014/main" id="{454638DD-5BD9-1049-A055-E1E942857313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95E27E-A3AF-3646-83DA-1D75E5DE3942}"/>
              </a:ext>
            </a:extLst>
          </p:cNvPr>
          <p:cNvGrpSpPr/>
          <p:nvPr/>
        </p:nvGrpSpPr>
        <p:grpSpPr>
          <a:xfrm>
            <a:off x="5902146" y="2949605"/>
            <a:ext cx="2962889" cy="2962889"/>
            <a:chOff x="4292307" y="729378"/>
            <a:chExt cx="2222167" cy="222216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6E38304-DD02-E64F-858F-C353CE9C5DA6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5CD7A256-12AD-3140-86D7-8D8992CFB6F7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4F6984-3BB0-6443-88E9-50C383A69259}"/>
              </a:ext>
            </a:extLst>
          </p:cNvPr>
          <p:cNvGrpSpPr/>
          <p:nvPr/>
        </p:nvGrpSpPr>
        <p:grpSpPr>
          <a:xfrm>
            <a:off x="7323917" y="5576438"/>
            <a:ext cx="2962889" cy="2962889"/>
            <a:chOff x="4292307" y="729378"/>
            <a:chExt cx="2222167" cy="222216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FC57941-D074-DB42-A340-746920F4D5AD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C177562A-2035-A746-9891-0F095EF135E4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+mn-lt"/>
              </a:rPr>
              <a:t>Bit flux can measure network capabilities.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6499107" cy="4555200"/>
              </a:xfrm>
              <a:solidFill>
                <a:schemeClr val="bg1"/>
              </a:solidFill>
            </p:spPr>
            <p:txBody>
              <a:bodyPr/>
              <a:lstStyle/>
              <a:p>
                <a:pPr marL="152394" indent="0">
                  <a:buNone/>
                </a:pPr>
                <a:r>
                  <a:rPr lang="en-US" dirty="0">
                    <a:latin typeface="+mn-lt"/>
                  </a:rPr>
                  <a:t>For a network: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15239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𝑔𝑎𝑡𝑒𝑤𝑎𝑦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𝑔𝑜𝑜𝑑𝑝𝑢𝑡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𝑔𝑎𝑡𝑒𝑤𝑎𝑦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𝑐𝑜𝑣𝑒𝑟𝑎𝑔𝑒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795827" lvl="1" indent="0">
                  <a:spcBef>
                    <a:spcPts val="0"/>
                  </a:spcBef>
                  <a:buNone/>
                </a:pPr>
                <a:br>
                  <a:rPr lang="en-US" b="0" i="0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r>
                  <a:rPr lang="en-US" sz="2133" dirty="0">
                    <a:latin typeface="+mn-lt"/>
                  </a:rPr>
                  <a:t>Assumes a non-overlapping deployment of gateways.</a:t>
                </a:r>
              </a:p>
              <a:p>
                <a:r>
                  <a:rPr lang="en-US" sz="2133" dirty="0">
                    <a:latin typeface="+mn-lt"/>
                  </a:rPr>
                  <a:t>Note that bit flux alone ignores the total number of gateways required.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6499107" cy="4555200"/>
              </a:xfrm>
              <a:blipFill>
                <a:blip r:embed="rId4"/>
                <a:stretch>
                  <a:fillRect t="-268" r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09585">
              <a:defRPr/>
            </a:pPr>
            <a:fld id="{00000000-1234-1234-1234-123412341234}" type="slidenum">
              <a:rPr lang="en">
                <a:solidFill>
                  <a:srgbClr val="000000">
                    <a:tint val="75000"/>
                  </a:srgbClr>
                </a:solidFill>
                <a:latin typeface="Arial" panose="020B0604020202020204"/>
                <a:cs typeface="Arial"/>
                <a:sym typeface="Arial"/>
              </a:rPr>
              <a:pPr defTabSz="609585">
                <a:defRPr/>
              </a:pPr>
              <a:t>41</a:t>
            </a:fld>
            <a:endParaRPr lang="en">
              <a:solidFill>
                <a:srgbClr val="000000">
                  <a:tint val="75000"/>
                </a:srgbClr>
              </a:solidFill>
              <a:latin typeface="Arial" panose="020B0604020202020204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4369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1D6FD04C-2A0C-BC45-B89C-35CD346ACFC9}"/>
              </a:ext>
            </a:extLst>
          </p:cNvPr>
          <p:cNvGrpSpPr/>
          <p:nvPr/>
        </p:nvGrpSpPr>
        <p:grpSpPr>
          <a:xfrm>
            <a:off x="6881383" y="4518350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87ACF41-D058-AD42-95AD-6ACEE10EBB38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86" name="Hexagon 85">
              <a:extLst>
                <a:ext uri="{FF2B5EF4-FFF2-40B4-BE49-F238E27FC236}">
                  <a16:creationId xmlns:a16="http://schemas.microsoft.com/office/drawing/2014/main" id="{7ADEB33A-2B6C-B142-B02A-8C830499ABBE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AAF915B-4BCC-934D-9BE6-5FD4C306D67B}"/>
              </a:ext>
            </a:extLst>
          </p:cNvPr>
          <p:cNvGrpSpPr/>
          <p:nvPr/>
        </p:nvGrpSpPr>
        <p:grpSpPr>
          <a:xfrm>
            <a:off x="8114262" y="3953291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93A259A-B349-3044-A98E-CD0006499E71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0E2C0D86-8C04-EE4C-8230-BB49517D88ED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AD1E95-7DDD-F040-BB27-E5489B091988}"/>
              </a:ext>
            </a:extLst>
          </p:cNvPr>
          <p:cNvGrpSpPr/>
          <p:nvPr/>
        </p:nvGrpSpPr>
        <p:grpSpPr>
          <a:xfrm>
            <a:off x="9362300" y="3341487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C0950CD-B95C-384C-A201-80B8BAD0F230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211F8610-D91B-954E-9FB0-E2C3BE506EC8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2A2E48B-2120-7240-ABFA-EDF480CEF621}"/>
              </a:ext>
            </a:extLst>
          </p:cNvPr>
          <p:cNvGrpSpPr/>
          <p:nvPr/>
        </p:nvGrpSpPr>
        <p:grpSpPr>
          <a:xfrm>
            <a:off x="8006183" y="5358996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F9E9B78-4673-8B40-A00A-B16E48F32A2D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3ECDF71E-1714-084A-902D-666D93F7A524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BC34050-6770-564A-B07A-C9DFEB697FC0}"/>
              </a:ext>
            </a:extLst>
          </p:cNvPr>
          <p:cNvGrpSpPr/>
          <p:nvPr/>
        </p:nvGrpSpPr>
        <p:grpSpPr>
          <a:xfrm>
            <a:off x="9265906" y="4737408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F807FE7-EC00-DC44-91F1-D73EE796863C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98" name="Hexagon 97">
              <a:extLst>
                <a:ext uri="{FF2B5EF4-FFF2-40B4-BE49-F238E27FC236}">
                  <a16:creationId xmlns:a16="http://schemas.microsoft.com/office/drawing/2014/main" id="{34E2DA37-A523-4B4E-A10B-CC091836DB55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3D162B-897D-3046-9656-9EB2B3F8F7D6}"/>
              </a:ext>
            </a:extLst>
          </p:cNvPr>
          <p:cNvGrpSpPr/>
          <p:nvPr/>
        </p:nvGrpSpPr>
        <p:grpSpPr>
          <a:xfrm>
            <a:off x="9179682" y="6108804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2BEDCF8-1768-F443-84D3-035E80A98668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01" name="Hexagon 100">
              <a:extLst>
                <a:ext uri="{FF2B5EF4-FFF2-40B4-BE49-F238E27FC236}">
                  <a16:creationId xmlns:a16="http://schemas.microsoft.com/office/drawing/2014/main" id="{90C8F4F7-D991-AA44-A5B9-DF6CA156A4E6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2A2F4E6-E300-E849-890F-EA6F4556C5BB}"/>
              </a:ext>
            </a:extLst>
          </p:cNvPr>
          <p:cNvGrpSpPr/>
          <p:nvPr/>
        </p:nvGrpSpPr>
        <p:grpSpPr>
          <a:xfrm>
            <a:off x="10425144" y="5484991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A2CA50-A56D-6A4A-A535-F6D37C6D5C90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9E74E02A-ECD1-214A-A979-C69BD0FE29B7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20D4EC-E5EA-4549-A46D-EA07DF318A17}"/>
              </a:ext>
            </a:extLst>
          </p:cNvPr>
          <p:cNvGrpSpPr/>
          <p:nvPr/>
        </p:nvGrpSpPr>
        <p:grpSpPr>
          <a:xfrm>
            <a:off x="7002411" y="3128519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3AC6DB6-E4A9-8F48-A77E-58B39CFCE435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BA271438-D0AE-EE42-9C80-3ECA5552B175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902882C-7E4E-F044-BDC0-1A09E44C3F31}"/>
              </a:ext>
            </a:extLst>
          </p:cNvPr>
          <p:cNvGrpSpPr/>
          <p:nvPr/>
        </p:nvGrpSpPr>
        <p:grpSpPr>
          <a:xfrm>
            <a:off x="7489204" y="374485"/>
            <a:ext cx="2962889" cy="2962889"/>
            <a:chOff x="4292307" y="729378"/>
            <a:chExt cx="2222167" cy="22221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09EB41E-D00E-2E45-9311-F62D45E60C1B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FB2866FC-0226-EE4C-A43D-D9D1C579F0AD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+mn-lt"/>
              </a:rPr>
              <a:t>Bit flux accounts for spatial reuse.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6499107" cy="4555200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sz="2400" dirty="0">
                    <a:latin typeface="+mn-lt"/>
                  </a:rPr>
                  <a:t>Reducing coverage area and deploying additional gateways improves capacity.</a:t>
                </a:r>
              </a:p>
              <a:p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𝑓𝑙𝑢𝑥</m:t>
                    </m:r>
                    <m:r>
                      <a:rPr lang="en-US" sz="3200" b="1" i="1" dirty="0">
                        <a:solidFill>
                          <a:srgbClr val="04914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𝑎𝑡𝑒𝑤𝑎𝑦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𝑔𝑜𝑜𝑑𝑝𝑢𝑡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𝑐𝑜𝑣𝑒𝑟𝑎𝑔𝑒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sz="3200" b="1" i="1">
                            <a:solidFill>
                              <a:srgbClr val="0491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6499107" cy="4555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22D6D20-AE3A-E84D-AD61-6616E074E0D3}"/>
              </a:ext>
            </a:extLst>
          </p:cNvPr>
          <p:cNvGrpSpPr/>
          <p:nvPr/>
        </p:nvGrpSpPr>
        <p:grpSpPr>
          <a:xfrm>
            <a:off x="10525628" y="4092819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9BB3D8F-A0D7-0F45-BFD9-8E2F8546139D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07" name="Hexagon 106">
              <a:extLst>
                <a:ext uri="{FF2B5EF4-FFF2-40B4-BE49-F238E27FC236}">
                  <a16:creationId xmlns:a16="http://schemas.microsoft.com/office/drawing/2014/main" id="{062852D9-A6A9-F746-B4CB-71485E9BBDCC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3D2F6-6AF5-344B-92FA-DCA1488E03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09585">
              <a:defRPr/>
            </a:pPr>
            <a:fld id="{00000000-1234-1234-1234-123412341234}" type="slidenum">
              <a:rPr lang="en">
                <a:solidFill>
                  <a:srgbClr val="000000">
                    <a:tint val="75000"/>
                  </a:srgbClr>
                </a:solidFill>
                <a:latin typeface="Arial" panose="020B0604020202020204"/>
                <a:cs typeface="Arial"/>
                <a:sym typeface="Arial"/>
              </a:rPr>
              <a:pPr defTabSz="609585">
                <a:defRPr/>
              </a:pPr>
              <a:t>42</a:t>
            </a:fld>
            <a:endParaRPr lang="en">
              <a:solidFill>
                <a:srgbClr val="000000">
                  <a:tint val="75000"/>
                </a:srgbClr>
              </a:solidFill>
              <a:latin typeface="Arial" panose="020B0604020202020204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69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B53596-C033-D34E-AB6D-AA9BC7B9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31223"/>
            <a:ext cx="9753600" cy="54864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A723E04-9FD2-7048-8C62-16A06233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Bit flux measurement for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LoRaWAN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B235933-AA63-F142-85AC-DF396146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F08D33-8C6F-7D46-B8F0-A26F881518F1}"/>
              </a:ext>
            </a:extLst>
          </p:cNvPr>
          <p:cNvSpPr/>
          <p:nvPr/>
        </p:nvSpPr>
        <p:spPr>
          <a:xfrm>
            <a:off x="2154479" y="872947"/>
            <a:ext cx="8960283" cy="2601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44FEDE-D42C-F44D-BBB0-ACA5A11BFCC8}"/>
              </a:ext>
            </a:extLst>
          </p:cNvPr>
          <p:cNvGrpSpPr/>
          <p:nvPr/>
        </p:nvGrpSpPr>
        <p:grpSpPr>
          <a:xfrm>
            <a:off x="2662894" y="1036129"/>
            <a:ext cx="6095996" cy="2450118"/>
            <a:chOff x="3392023" y="1052572"/>
            <a:chExt cx="4571997" cy="1837588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B2FDD172-AC30-AA45-A7E6-D1F46855C52D}"/>
                    </a:ext>
                  </a:extLst>
                </p:cNvPr>
                <p:cNvSpPr txBox="1"/>
                <p:nvPr/>
              </p:nvSpPr>
              <p:spPr>
                <a:xfrm>
                  <a:off x="3392023" y="1653291"/>
                  <a:ext cx="4571997" cy="82892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𝑘𝑏𝑝𝑠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𝑐h𝑎𝑛𝑛𝑒𝑙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∗64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𝑐h𝑎𝑛𝑛𝑒𝑙𝑠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∗18%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∗(5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)2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≈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58000 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𝑏𝑝𝑠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79 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  <m:r>
                              <a:rPr lang="en-US" sz="2400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≈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2.6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𝑏𝑝h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B2FDD172-AC30-AA45-A7E6-D1F46855C5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23" y="1653291"/>
                  <a:ext cx="4571997" cy="828929"/>
                </a:xfrm>
                <a:prstGeom prst="rect">
                  <a:avLst/>
                </a:prstGeom>
                <a:blipFill>
                  <a:blip r:embed="rId4"/>
                  <a:stretch>
                    <a:fillRect r="-238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B9317DF-4106-8247-A14C-FDC9C00656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3003" y="1418476"/>
              <a:ext cx="170050" cy="3312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22BEBC-0B39-FD45-B5E5-546C05593976}"/>
                </a:ext>
              </a:extLst>
            </p:cNvPr>
            <p:cNvSpPr txBox="1"/>
            <p:nvPr/>
          </p:nvSpPr>
          <p:spPr>
            <a:xfrm>
              <a:off x="5077237" y="1052572"/>
              <a:ext cx="2587160" cy="3462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ALOHA access control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D02F73-2EF7-974D-9CD9-3845B7228A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1978" y="2409076"/>
              <a:ext cx="70315" cy="19949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811DAC-CF0A-B245-A403-21E27745B771}"/>
                </a:ext>
              </a:extLst>
            </p:cNvPr>
            <p:cNvSpPr txBox="1"/>
            <p:nvPr/>
          </p:nvSpPr>
          <p:spPr>
            <a:xfrm>
              <a:off x="5186670" y="2543911"/>
              <a:ext cx="1996889" cy="3462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Hata model</a:t>
              </a: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9CC13790-2311-8C4E-BCDF-E24D4169FD05}"/>
              </a:ext>
            </a:extLst>
          </p:cNvPr>
          <p:cNvSpPr/>
          <p:nvPr/>
        </p:nvSpPr>
        <p:spPr>
          <a:xfrm>
            <a:off x="5586610" y="2717800"/>
            <a:ext cx="3942496" cy="1232076"/>
          </a:xfrm>
          <a:custGeom>
            <a:avLst/>
            <a:gdLst>
              <a:gd name="connsiteX0" fmla="*/ 1672225 w 1672225"/>
              <a:gd name="connsiteY0" fmla="*/ 0 h 951979"/>
              <a:gd name="connsiteX1" fmla="*/ 1334022 w 1672225"/>
              <a:gd name="connsiteY1" fmla="*/ 807929 h 951979"/>
              <a:gd name="connsiteX2" fmla="*/ 0 w 1672225"/>
              <a:gd name="connsiteY2" fmla="*/ 951979 h 95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2225" h="951979">
                <a:moveTo>
                  <a:pt x="1672225" y="0"/>
                </a:moveTo>
                <a:cubicBezTo>
                  <a:pt x="1642475" y="324633"/>
                  <a:pt x="1612726" y="649266"/>
                  <a:pt x="1334022" y="807929"/>
                </a:cubicBezTo>
                <a:cubicBezTo>
                  <a:pt x="1055318" y="966592"/>
                  <a:pt x="245301" y="922752"/>
                  <a:pt x="0" y="951979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35122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BE395-3DCF-FD4C-B8DF-2272F066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31223"/>
            <a:ext cx="9753600" cy="5486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4E52C1-86D5-4D42-826C-FFA556A2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Networks differ in capability by orders of magnitude.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4CB0-37CD-FF4C-93E3-31DDFDEB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408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BE395-3DCF-FD4C-B8DF-2272F066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31223"/>
            <a:ext cx="9753600" cy="5486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4E52C1-86D5-4D42-826C-FFA556A2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Range reduction results in a bit flux curve for each network.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4CB0-37CD-FF4C-93E3-31DDFDEB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0F8E0-31FB-BF4F-8928-B72124883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731223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A58F-9C60-8643-A953-103CDD79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67" dirty="0">
                <a:latin typeface="+mn-lt"/>
              </a:rPr>
              <a:t>Let’s compare network capabilities to a real-world application.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29AEEC-B7C6-284C-AA22-97575AEAB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spcFirstLastPara="1" vert="horz" wrap="square" lIns="121920" tIns="91425" rIns="91425" bIns="91425" rtlCol="0" anchor="t" anchorCtr="0">
                <a:noAutofit/>
              </a:bodyPr>
              <a:lstStyle/>
              <a:p>
                <a:pPr marL="152394" indent="0">
                  <a:buNone/>
                </a:pPr>
                <a:r>
                  <a:rPr lang="en-US" sz="2667" dirty="0"/>
                  <a:t>Smart household electric meters.</a:t>
                </a:r>
              </a:p>
              <a:p>
                <a:r>
                  <a:rPr lang="en-US" sz="2667" dirty="0"/>
                  <a:t>~250 bytes of data every 4 hours</a:t>
                </a:r>
              </a:p>
              <a:p>
                <a:r>
                  <a:rPr lang="en-US" sz="2667" dirty="0"/>
                  <a:t>~370000 electric customers in San Francisco</a:t>
                </a:r>
              </a:p>
              <a:p>
                <a:pPr marL="186258" indent="0">
                  <a:buNone/>
                </a:pPr>
                <a:endParaRPr lang="en-US" sz="2667" dirty="0"/>
              </a:p>
              <a:p>
                <a:pPr marL="186258" indent="0">
                  <a:buNone/>
                </a:pPr>
                <a:endParaRPr lang="en-US" sz="2667" dirty="0"/>
              </a:p>
              <a:p>
                <a:pPr marL="186258" indent="0">
                  <a:buNone/>
                </a:pPr>
                <a:endParaRPr lang="en-US" sz="2667" dirty="0"/>
              </a:p>
              <a:p>
                <a:pPr marL="18625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250 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𝑏𝑦𝑡𝑒𝑠</m:t>
                              </m:r>
                            </m:num>
                            <m:den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4 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h𝑜𝑢𝑟𝑠</m:t>
                              </m:r>
                            </m:den>
                          </m:f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370000 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𝑑𝑒𝑣𝑖𝑐𝑒𝑠</m:t>
                          </m:r>
                        </m:num>
                        <m:den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120 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𝑘𝑚</m:t>
                          </m:r>
                          <m:r>
                            <a:rPr lang="en-US" sz="2667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667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667" dirty="0"/>
                        <m:t>≈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51000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𝑏𝑝𝑠</m:t>
                          </m:r>
                        </m:num>
                        <m:den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120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𝑘𝑚</m:t>
                          </m:r>
                          <m:r>
                            <a:rPr lang="en-US" sz="2667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2667"/>
                        <m:t> </m:t>
                      </m:r>
                      <m:r>
                        <m:rPr>
                          <m:nor/>
                        </m:rPr>
                        <a:rPr lang="en-US" sz="2667" dirty="0"/>
                        <m:t>≈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 1.5</m:t>
                      </m:r>
                      <m:f>
                        <m:f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𝑏𝑝h</m:t>
                          </m:r>
                        </m:num>
                        <m:den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67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667" dirty="0"/>
              </a:p>
              <a:p>
                <a:pPr marL="186258" indent="0">
                  <a:buNone/>
                </a:pPr>
                <a:endParaRPr lang="en-US" sz="2667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29AEEC-B7C6-284C-AA22-97575AEAB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0A71F-7040-7345-9DC1-F28E51CE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/>
          </a:p>
        </p:txBody>
      </p:sp>
      <p:pic>
        <p:nvPicPr>
          <p:cNvPr id="1026" name="Picture 2" descr="https://financialtribune.com/sites/default/files/styles/360x260/public/05_meter_450.jpg?itok=bDNFome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7940" y="1410845"/>
            <a:ext cx="3816203" cy="275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532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0EB88-246D-2E4C-9F2E-D0E8AF69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72947"/>
            <a:ext cx="9753600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85E226-891F-0E48-B41C-DF5BD79C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67" dirty="0">
                <a:latin typeface="+mn-lt"/>
              </a:rPr>
              <a:t>All networks are capable of meeting the data needs of electricity metering.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C7CC-1830-5443-A02E-1B90B660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47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A56DA-5A75-684E-8398-E2125A36CF3E}"/>
              </a:ext>
            </a:extLst>
          </p:cNvPr>
          <p:cNvSpPr txBox="1"/>
          <p:nvPr/>
        </p:nvSpPr>
        <p:spPr>
          <a:xfrm>
            <a:off x="6978414" y="3785030"/>
            <a:ext cx="3930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Electricity Metering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24722231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0EB88-246D-2E4C-9F2E-D0E8AF69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72947"/>
            <a:ext cx="97536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E11D9-196E-304B-BA01-6F46E73FF228}"/>
              </a:ext>
            </a:extLst>
          </p:cNvPr>
          <p:cNvSpPr txBox="1"/>
          <p:nvPr/>
        </p:nvSpPr>
        <p:spPr>
          <a:xfrm>
            <a:off x="8612430" y="6359347"/>
            <a:ext cx="298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2G &lt; 0.03% utilized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85E226-891F-0E48-B41C-DF5BD79C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Unlicensed LPWANs lag behind Cellular IoT in ability to support applications.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C7CC-1830-5443-A02E-1B90B660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7632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0EB88-246D-2E4C-9F2E-D0E8AF69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72947"/>
            <a:ext cx="9753600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85E226-891F-0E48-B41C-DF5BD79C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67" dirty="0" err="1">
                <a:latin typeface="+mn-lt"/>
              </a:rPr>
              <a:t>Sigfox</a:t>
            </a:r>
            <a:r>
              <a:rPr lang="en-US" sz="2667" dirty="0">
                <a:latin typeface="+mn-lt"/>
              </a:rPr>
              <a:t> requires range reduction to meet application needs.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C7CC-1830-5443-A02E-1B90B660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49</a:t>
            </a:fld>
            <a:endParaRPr lang="e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A68594-D3F7-1A48-84F8-70400A82DF1E}"/>
              </a:ext>
            </a:extLst>
          </p:cNvPr>
          <p:cNvSpPr/>
          <p:nvPr/>
        </p:nvSpPr>
        <p:spPr>
          <a:xfrm>
            <a:off x="1321614" y="865101"/>
            <a:ext cx="2404260" cy="892089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C1E8E-2D7E-F34A-93B3-B2CBAE19CB8F}"/>
              </a:ext>
            </a:extLst>
          </p:cNvPr>
          <p:cNvSpPr txBox="1"/>
          <p:nvPr/>
        </p:nvSpPr>
        <p:spPr>
          <a:xfrm>
            <a:off x="5138232" y="1521948"/>
            <a:ext cx="599647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Capacity Problem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Throughput capability of </a:t>
            </a:r>
            <a:r>
              <a:rPr lang="en-US" sz="2400" dirty="0" err="1"/>
              <a:t>Sigfox</a:t>
            </a:r>
            <a:r>
              <a:rPr lang="en-US" sz="2400" dirty="0"/>
              <a:t> is insufficient to support application needs</a:t>
            </a:r>
            <a:br>
              <a:rPr lang="en-US" sz="2400" dirty="0"/>
            </a:b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It can only support the application with reduced range and additional gateways</a:t>
            </a:r>
          </a:p>
        </p:txBody>
      </p:sp>
    </p:spTree>
    <p:extLst>
      <p:ext uri="{BB962C8B-B14F-4D97-AF65-F5344CB8AC3E}">
        <p14:creationId xmlns:p14="http://schemas.microsoft.com/office/powerpoint/2010/main" val="17847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Unlicensed-band communication</a:t>
            </a:r>
          </a:p>
          <a:p>
            <a:pPr lvl="1"/>
            <a:r>
              <a:rPr lang="en-US" dirty="0"/>
              <a:t>Europe 868 </a:t>
            </a:r>
            <a:r>
              <a:rPr lang="en-US" dirty="0" err="1"/>
              <a:t>MHz.</a:t>
            </a:r>
            <a:r>
              <a:rPr lang="en-US" dirty="0"/>
              <a:t> US 902-928 MHz (915 MHz band)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Ultra-narrowband 600 Hz (100 Hz Europe) channel bandwidth</a:t>
            </a:r>
          </a:p>
          <a:p>
            <a:pPr lvl="1"/>
            <a:r>
              <a:rPr lang="en-US" dirty="0"/>
              <a:t>Detection only needs to occur at very specific frequency</a:t>
            </a:r>
          </a:p>
          <a:p>
            <a:pPr lvl="1"/>
            <a:r>
              <a:rPr lang="en-US" dirty="0"/>
              <a:t>Helps improve signal-to-noise ratio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EFA95-701B-414E-BFF2-919E8908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99" y="4905198"/>
            <a:ext cx="672558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773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B661-683A-A04E-8D14-FBBDF84F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solutions are relatively straightforward.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59341-CD5E-7640-B90F-843BF068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Better access control mechanisms.</a:t>
            </a:r>
          </a:p>
          <a:p>
            <a:r>
              <a:rPr lang="en-US" dirty="0"/>
              <a:t>Recover simultaneous transmissions (Choir and Charm).</a:t>
            </a:r>
          </a:p>
          <a:p>
            <a:r>
              <a:rPr lang="en-US" dirty="0"/>
              <a:t>Increase bandwidth (TV white spaces).</a:t>
            </a:r>
          </a:p>
          <a:p>
            <a:endParaRPr lang="en-US" dirty="0"/>
          </a:p>
          <a:p>
            <a:r>
              <a:rPr lang="en-US" dirty="0"/>
              <a:t>All likely come at the cost of increased energy usage…</a:t>
            </a:r>
          </a:p>
          <a:p>
            <a:pPr lvl="1"/>
            <a:r>
              <a:rPr lang="en-US" dirty="0"/>
              <a:t>Results in a protocol that looks pretty similar to cellular…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52394" indent="0">
              <a:lnSpc>
                <a:spcPct val="120000"/>
              </a:lnSpc>
              <a:buNone/>
            </a:pPr>
            <a:r>
              <a:rPr lang="en-US" sz="1500" b="1" dirty="0" err="1"/>
              <a:t>Adwait</a:t>
            </a:r>
            <a:r>
              <a:rPr lang="en-US" sz="1500" b="1" dirty="0"/>
              <a:t> </a:t>
            </a:r>
            <a:r>
              <a:rPr lang="en-US" sz="1500" b="1" dirty="0" err="1"/>
              <a:t>Dongare</a:t>
            </a:r>
            <a:r>
              <a:rPr lang="en-US" sz="1500" b="1" dirty="0"/>
              <a:t>, et al.</a:t>
            </a:r>
            <a:r>
              <a:rPr lang="en-US" sz="1500" dirty="0"/>
              <a:t> "Charm: exploiting geographical diversity through coherent combining in low-power wide-area networks.“</a:t>
            </a:r>
            <a:r>
              <a:rPr lang="en-US" sz="1500" i="1" dirty="0"/>
              <a:t> IPSN’18</a:t>
            </a:r>
          </a:p>
          <a:p>
            <a:pPr marL="152394" indent="0">
              <a:lnSpc>
                <a:spcPct val="120000"/>
              </a:lnSpc>
              <a:buNone/>
            </a:pPr>
            <a:r>
              <a:rPr lang="en-US" sz="1500" b="1" dirty="0"/>
              <a:t>Rashad </a:t>
            </a:r>
            <a:r>
              <a:rPr lang="en-US" sz="1500" b="1" dirty="0" err="1"/>
              <a:t>Eletreby</a:t>
            </a:r>
            <a:r>
              <a:rPr lang="en-US" sz="1500" b="1" dirty="0"/>
              <a:t>, et al.</a:t>
            </a:r>
            <a:r>
              <a:rPr lang="en-US" sz="1500" dirty="0"/>
              <a:t> "Empowering low-power wide area networks in urban settings." </a:t>
            </a:r>
            <a:r>
              <a:rPr lang="en-US" sz="1500" i="1" dirty="0"/>
              <a:t>SIGCOMM’17</a:t>
            </a:r>
          </a:p>
          <a:p>
            <a:pPr marL="152394" indent="0">
              <a:lnSpc>
                <a:spcPct val="120000"/>
              </a:lnSpc>
              <a:buNone/>
            </a:pPr>
            <a:r>
              <a:rPr lang="en-US" sz="1500" b="1" dirty="0" err="1"/>
              <a:t>Abusayeed</a:t>
            </a:r>
            <a:r>
              <a:rPr lang="en-US" sz="1500" b="1" dirty="0"/>
              <a:t> Saifullah</a:t>
            </a:r>
            <a:r>
              <a:rPr lang="en-US" sz="1500" dirty="0"/>
              <a:t>, et al. "SNOW: Sensor network over white spaces." </a:t>
            </a:r>
            <a:r>
              <a:rPr lang="en-US" sz="1500" i="1" dirty="0"/>
              <a:t>SenSys’16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BD95-6443-584A-986A-9DB2177E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4743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0EB88-246D-2E4C-9F2E-D0E8AF69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72947"/>
            <a:ext cx="9753600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85E226-891F-0E48-B41C-DF5BD79C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67" dirty="0" err="1">
                <a:latin typeface="+mn-lt"/>
              </a:rPr>
              <a:t>LoRaWAN</a:t>
            </a:r>
            <a:r>
              <a:rPr lang="en-US" sz="2667" dirty="0">
                <a:latin typeface="+mn-lt"/>
              </a:rPr>
              <a:t> devotes most of its network capacity to a single application.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C7CC-1830-5443-A02E-1B90B660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51</a:t>
            </a:fld>
            <a:endParaRPr lang="e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39B12F-7C8B-9B47-8D80-53D8F8F79B4C}"/>
              </a:ext>
            </a:extLst>
          </p:cNvPr>
          <p:cNvSpPr/>
          <p:nvPr/>
        </p:nvSpPr>
        <p:spPr>
          <a:xfrm>
            <a:off x="1968915" y="2916235"/>
            <a:ext cx="785707" cy="139982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ABCC9-DECD-0C41-A8A5-24E62BE043D4}"/>
              </a:ext>
            </a:extLst>
          </p:cNvPr>
          <p:cNvSpPr txBox="1"/>
          <p:nvPr/>
        </p:nvSpPr>
        <p:spPr>
          <a:xfrm>
            <a:off x="5138232" y="1521948"/>
            <a:ext cx="599647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Coexistence Problem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/>
              <a:t>LoRaWAN</a:t>
            </a:r>
            <a:r>
              <a:rPr lang="en-US" sz="2400" dirty="0"/>
              <a:t> can meet application needs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But only by using 50% of the 915 MHz unlicensed-band spectrum</a:t>
            </a:r>
          </a:p>
        </p:txBody>
      </p:sp>
    </p:spTree>
    <p:extLst>
      <p:ext uri="{BB962C8B-B14F-4D97-AF65-F5344CB8AC3E}">
        <p14:creationId xmlns:p14="http://schemas.microsoft.com/office/powerpoint/2010/main" val="40207948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902882C-7E4E-F044-BDC0-1A09E44C3F31}"/>
              </a:ext>
            </a:extLst>
          </p:cNvPr>
          <p:cNvGrpSpPr/>
          <p:nvPr/>
        </p:nvGrpSpPr>
        <p:grpSpPr>
          <a:xfrm>
            <a:off x="7489204" y="374485"/>
            <a:ext cx="2962889" cy="2962889"/>
            <a:chOff x="4292307" y="729378"/>
            <a:chExt cx="2222167" cy="22221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09EB41E-D00E-2E45-9311-F62D45E60C1B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FB2866FC-0226-EE4C-A43D-D9D1C579F0AD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0AD299F-CAA2-BB43-89F6-697546D0E98D}"/>
              </a:ext>
            </a:extLst>
          </p:cNvPr>
          <p:cNvGrpSpPr/>
          <p:nvPr/>
        </p:nvGrpSpPr>
        <p:grpSpPr>
          <a:xfrm>
            <a:off x="8804686" y="2994110"/>
            <a:ext cx="2962889" cy="2962889"/>
            <a:chOff x="4292307" y="729378"/>
            <a:chExt cx="2222167" cy="222216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D8A087-86A5-CB42-ADC6-3E0610F24139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79" name="Hexagon 78">
              <a:extLst>
                <a:ext uri="{FF2B5EF4-FFF2-40B4-BE49-F238E27FC236}">
                  <a16:creationId xmlns:a16="http://schemas.microsoft.com/office/drawing/2014/main" id="{454638DD-5BD9-1049-A055-E1E942857313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95E27E-A3AF-3646-83DA-1D75E5DE3942}"/>
              </a:ext>
            </a:extLst>
          </p:cNvPr>
          <p:cNvGrpSpPr/>
          <p:nvPr/>
        </p:nvGrpSpPr>
        <p:grpSpPr>
          <a:xfrm>
            <a:off x="5902146" y="2949605"/>
            <a:ext cx="2962889" cy="2962889"/>
            <a:chOff x="4292307" y="729378"/>
            <a:chExt cx="2222167" cy="222216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6E38304-DD02-E64F-858F-C353CE9C5DA6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5CD7A256-12AD-3140-86D7-8D8992CFB6F7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4F6984-3BB0-6443-88E9-50C383A69259}"/>
              </a:ext>
            </a:extLst>
          </p:cNvPr>
          <p:cNvGrpSpPr/>
          <p:nvPr/>
        </p:nvGrpSpPr>
        <p:grpSpPr>
          <a:xfrm>
            <a:off x="7323917" y="5576438"/>
            <a:ext cx="2962889" cy="2962889"/>
            <a:chOff x="4292307" y="729378"/>
            <a:chExt cx="2222167" cy="222216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FC57941-D074-DB42-A340-746920F4D5AD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C177562A-2035-A746-9891-0F095EF135E4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79B5B3F-D40F-B74F-96BD-6EB12B8338F9}"/>
              </a:ext>
            </a:extLst>
          </p:cNvPr>
          <p:cNvGrpSpPr/>
          <p:nvPr/>
        </p:nvGrpSpPr>
        <p:grpSpPr>
          <a:xfrm>
            <a:off x="6567951" y="1223351"/>
            <a:ext cx="2186931" cy="2186931"/>
            <a:chOff x="3284499" y="4673254"/>
            <a:chExt cx="1640198" cy="164019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E8D1FA0-F844-C641-BF7D-F74BAA1AE42C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 dirty="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31172D89-7A9F-BB4A-9208-BDD3080A9BA9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7806301-F665-1B4B-818A-2ED822125210}"/>
              </a:ext>
            </a:extLst>
          </p:cNvPr>
          <p:cNvGrpSpPr/>
          <p:nvPr/>
        </p:nvGrpSpPr>
        <p:grpSpPr>
          <a:xfrm>
            <a:off x="6762103" y="3410281"/>
            <a:ext cx="2186931" cy="2186931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935A958-5034-A24C-AFFC-4B42AA16522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 dirty="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7BE13093-1D8A-C44E-BF4E-3343DF1750DD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122A412-B7FB-A64A-9F9B-C6C572E8BBD8}"/>
              </a:ext>
            </a:extLst>
          </p:cNvPr>
          <p:cNvGrpSpPr/>
          <p:nvPr/>
        </p:nvGrpSpPr>
        <p:grpSpPr>
          <a:xfrm>
            <a:off x="8031380" y="5215981"/>
            <a:ext cx="2186931" cy="2186931"/>
            <a:chOff x="3284499" y="4673254"/>
            <a:chExt cx="1640198" cy="1640198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0F4690B-7D5B-284B-8D3D-6E7776B099EB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 dirty="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4B1EA145-0F9E-0A4C-A34E-978A99DF294A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961764-DF54-164E-A75B-7EB4B0A9124A}"/>
              </a:ext>
            </a:extLst>
          </p:cNvPr>
          <p:cNvGrpSpPr/>
          <p:nvPr/>
        </p:nvGrpSpPr>
        <p:grpSpPr>
          <a:xfrm>
            <a:off x="8998681" y="3289872"/>
            <a:ext cx="2186931" cy="2186931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EDFADBD-F80F-F94D-A1E3-73770D7D1B26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 dirty="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28" name="Hexagon 127">
              <a:extLst>
                <a:ext uri="{FF2B5EF4-FFF2-40B4-BE49-F238E27FC236}">
                  <a16:creationId xmlns:a16="http://schemas.microsoft.com/office/drawing/2014/main" id="{377DBDBE-E96A-2649-85BA-AFA09D5428CB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A1ADDD9-563E-F942-8B9C-269A9104340A}"/>
              </a:ext>
            </a:extLst>
          </p:cNvPr>
          <p:cNvGrpSpPr/>
          <p:nvPr/>
        </p:nvGrpSpPr>
        <p:grpSpPr>
          <a:xfrm>
            <a:off x="8222223" y="1788995"/>
            <a:ext cx="2186931" cy="2186931"/>
            <a:chOff x="3284499" y="4673254"/>
            <a:chExt cx="1640198" cy="1640198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20ABEC3-22D9-834D-8C49-DD37C6B9752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 dirty="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31" name="Hexagon 130">
              <a:extLst>
                <a:ext uri="{FF2B5EF4-FFF2-40B4-BE49-F238E27FC236}">
                  <a16:creationId xmlns:a16="http://schemas.microsoft.com/office/drawing/2014/main" id="{D87F4BD3-FC15-0A44-AF69-E6D1A2EFB28A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8F07063-3E43-CC4F-AF64-4D03F68525D2}"/>
              </a:ext>
            </a:extLst>
          </p:cNvPr>
          <p:cNvGrpSpPr/>
          <p:nvPr/>
        </p:nvGrpSpPr>
        <p:grpSpPr>
          <a:xfrm>
            <a:off x="7997901" y="46916"/>
            <a:ext cx="2186931" cy="2186931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1A48E3C-1518-3740-AE3F-F854E57042C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 dirty="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34" name="Hexagon 133">
              <a:extLst>
                <a:ext uri="{FF2B5EF4-FFF2-40B4-BE49-F238E27FC236}">
                  <a16:creationId xmlns:a16="http://schemas.microsoft.com/office/drawing/2014/main" id="{0E2B70B7-6621-BB42-BB3D-D53D282336B3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+mn-lt"/>
              </a:rPr>
              <a:t>Coexistence is inevitable in urban areas.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>
                <a:latin typeface="+mn-lt"/>
              </a:rPr>
              <a:t>Urban environments and long range lead to many overlapping deployed networks.</a:t>
            </a:r>
          </a:p>
          <a:p>
            <a:pPr marL="152394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Capacity problems worsen coexistence by devoting more bandwidth to one application.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It’s not just electricity metering…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8712-F6D8-5E47-B597-03FF7D8527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09585">
              <a:defRPr/>
            </a:pPr>
            <a:fld id="{00000000-1234-1234-1234-123412341234}" type="slidenum">
              <a:rPr lang="en">
                <a:solidFill>
                  <a:srgbClr val="000000">
                    <a:tint val="75000"/>
                  </a:srgbClr>
                </a:solidFill>
                <a:latin typeface="Arial" panose="020B0604020202020204"/>
                <a:cs typeface="Arial"/>
                <a:sym typeface="Arial"/>
              </a:rPr>
              <a:pPr defTabSz="609585">
                <a:defRPr/>
              </a:pPr>
              <a:t>52</a:t>
            </a:fld>
            <a:endParaRPr lang="en">
              <a:solidFill>
                <a:srgbClr val="000000">
                  <a:tint val="75000"/>
                </a:srgbClr>
              </a:solidFill>
              <a:latin typeface="Arial" panose="020B0604020202020204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718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B661-683A-A04E-8D14-FBBDF84F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33" dirty="0"/>
              <a:t>Coexistence in unlicensed bands is a more difficult problem.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59341-CD5E-7640-B90F-843BF068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methods for inter-network negotiation so far.</a:t>
            </a:r>
          </a:p>
          <a:p>
            <a:r>
              <a:rPr lang="en-US" dirty="0"/>
              <a:t>Without buy-in from most deployments, all access control becomes uncoordinated.</a:t>
            </a:r>
          </a:p>
          <a:p>
            <a:pPr marL="152394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Cellular IoT does not have this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BD95-6443-584A-986A-9DB2177E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53</a:t>
            </a:fld>
            <a:endParaRPr lang="en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6679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902882C-7E4E-F044-BDC0-1A09E44C3F31}"/>
              </a:ext>
            </a:extLst>
          </p:cNvPr>
          <p:cNvGrpSpPr/>
          <p:nvPr/>
        </p:nvGrpSpPr>
        <p:grpSpPr>
          <a:xfrm>
            <a:off x="7489204" y="374485"/>
            <a:ext cx="2962889" cy="2962889"/>
            <a:chOff x="4292307" y="729378"/>
            <a:chExt cx="2222167" cy="22221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09EB41E-D00E-2E45-9311-F62D45E60C1B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FB2866FC-0226-EE4C-A43D-D9D1C579F0AD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0AD299F-CAA2-BB43-89F6-697546D0E98D}"/>
              </a:ext>
            </a:extLst>
          </p:cNvPr>
          <p:cNvGrpSpPr/>
          <p:nvPr/>
        </p:nvGrpSpPr>
        <p:grpSpPr>
          <a:xfrm>
            <a:off x="8804686" y="2994110"/>
            <a:ext cx="2962889" cy="2962889"/>
            <a:chOff x="4292307" y="729378"/>
            <a:chExt cx="2222167" cy="222216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D8A087-86A5-CB42-ADC6-3E0610F24139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79" name="Hexagon 78">
              <a:extLst>
                <a:ext uri="{FF2B5EF4-FFF2-40B4-BE49-F238E27FC236}">
                  <a16:creationId xmlns:a16="http://schemas.microsoft.com/office/drawing/2014/main" id="{454638DD-5BD9-1049-A055-E1E942857313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95E27E-A3AF-3646-83DA-1D75E5DE3942}"/>
              </a:ext>
            </a:extLst>
          </p:cNvPr>
          <p:cNvGrpSpPr/>
          <p:nvPr/>
        </p:nvGrpSpPr>
        <p:grpSpPr>
          <a:xfrm>
            <a:off x="5902146" y="2949605"/>
            <a:ext cx="2962889" cy="2962889"/>
            <a:chOff x="4292307" y="729378"/>
            <a:chExt cx="2222167" cy="222216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6E38304-DD02-E64F-858F-C353CE9C5DA6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5CD7A256-12AD-3140-86D7-8D8992CFB6F7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4F6984-3BB0-6443-88E9-50C383A69259}"/>
              </a:ext>
            </a:extLst>
          </p:cNvPr>
          <p:cNvGrpSpPr/>
          <p:nvPr/>
        </p:nvGrpSpPr>
        <p:grpSpPr>
          <a:xfrm>
            <a:off x="7323917" y="5576438"/>
            <a:ext cx="2962889" cy="2962889"/>
            <a:chOff x="4292307" y="729378"/>
            <a:chExt cx="2222167" cy="222216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FC57941-D074-DB42-A340-746920F4D5AD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C177562A-2035-A746-9891-0F095EF135E4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79B5B3F-D40F-B74F-96BD-6EB12B8338F9}"/>
              </a:ext>
            </a:extLst>
          </p:cNvPr>
          <p:cNvGrpSpPr/>
          <p:nvPr/>
        </p:nvGrpSpPr>
        <p:grpSpPr>
          <a:xfrm>
            <a:off x="6567951" y="1223351"/>
            <a:ext cx="2186931" cy="2186931"/>
            <a:chOff x="3284499" y="4673254"/>
            <a:chExt cx="1640198" cy="164019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E8D1FA0-F844-C641-BF7D-F74BAA1AE42C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 dirty="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31172D89-7A9F-BB4A-9208-BDD3080A9BA9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7806301-F665-1B4B-818A-2ED822125210}"/>
              </a:ext>
            </a:extLst>
          </p:cNvPr>
          <p:cNvGrpSpPr/>
          <p:nvPr/>
        </p:nvGrpSpPr>
        <p:grpSpPr>
          <a:xfrm>
            <a:off x="6762103" y="3410281"/>
            <a:ext cx="2186931" cy="2186931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935A958-5034-A24C-AFFC-4B42AA16522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 dirty="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7BE13093-1D8A-C44E-BF4E-3343DF1750DD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122A412-B7FB-A64A-9F9B-C6C572E8BBD8}"/>
              </a:ext>
            </a:extLst>
          </p:cNvPr>
          <p:cNvGrpSpPr/>
          <p:nvPr/>
        </p:nvGrpSpPr>
        <p:grpSpPr>
          <a:xfrm>
            <a:off x="8031380" y="5215981"/>
            <a:ext cx="2186931" cy="2186931"/>
            <a:chOff x="3284499" y="4673254"/>
            <a:chExt cx="1640198" cy="1640198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0F4690B-7D5B-284B-8D3D-6E7776B099EB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 dirty="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4B1EA145-0F9E-0A4C-A34E-978A99DF294A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961764-DF54-164E-A75B-7EB4B0A9124A}"/>
              </a:ext>
            </a:extLst>
          </p:cNvPr>
          <p:cNvGrpSpPr/>
          <p:nvPr/>
        </p:nvGrpSpPr>
        <p:grpSpPr>
          <a:xfrm>
            <a:off x="8998681" y="3289872"/>
            <a:ext cx="2186931" cy="2186931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EDFADBD-F80F-F94D-A1E3-73770D7D1B26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 dirty="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28" name="Hexagon 127">
              <a:extLst>
                <a:ext uri="{FF2B5EF4-FFF2-40B4-BE49-F238E27FC236}">
                  <a16:creationId xmlns:a16="http://schemas.microsoft.com/office/drawing/2014/main" id="{377DBDBE-E96A-2649-85BA-AFA09D5428CB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A1ADDD9-563E-F942-8B9C-269A9104340A}"/>
              </a:ext>
            </a:extLst>
          </p:cNvPr>
          <p:cNvGrpSpPr/>
          <p:nvPr/>
        </p:nvGrpSpPr>
        <p:grpSpPr>
          <a:xfrm>
            <a:off x="8222223" y="1788995"/>
            <a:ext cx="2186931" cy="2186931"/>
            <a:chOff x="3284499" y="4673254"/>
            <a:chExt cx="1640198" cy="1640198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20ABEC3-22D9-834D-8C49-DD37C6B9752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 dirty="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31" name="Hexagon 130">
              <a:extLst>
                <a:ext uri="{FF2B5EF4-FFF2-40B4-BE49-F238E27FC236}">
                  <a16:creationId xmlns:a16="http://schemas.microsoft.com/office/drawing/2014/main" id="{D87F4BD3-FC15-0A44-AF69-E6D1A2EFB28A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8F07063-3E43-CC4F-AF64-4D03F68525D2}"/>
              </a:ext>
            </a:extLst>
          </p:cNvPr>
          <p:cNvGrpSpPr/>
          <p:nvPr/>
        </p:nvGrpSpPr>
        <p:grpSpPr>
          <a:xfrm>
            <a:off x="7997901" y="46916"/>
            <a:ext cx="2186931" cy="2186931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1A48E3C-1518-3740-AE3F-F854E57042C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 dirty="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  <p:sp>
          <p:nvSpPr>
            <p:cNvPr id="134" name="Hexagon 133">
              <a:extLst>
                <a:ext uri="{FF2B5EF4-FFF2-40B4-BE49-F238E27FC236}">
                  <a16:creationId xmlns:a16="http://schemas.microsoft.com/office/drawing/2014/main" id="{0E2B70B7-6621-BB42-BB3D-D53D282336B3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2400">
                <a:solidFill>
                  <a:prstClr val="white"/>
                </a:solidFill>
                <a:latin typeface="Arial" panose="020B0604020202020204"/>
                <a:sym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7084152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+mn-lt"/>
              </a:rPr>
              <a:t>Cellular may dominate future deployments.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084152" cy="4555200"/>
          </a:xfrm>
          <a:solidFill>
            <a:schemeClr val="bg1"/>
          </a:solidFill>
        </p:spPr>
        <p:txBody>
          <a:bodyPr/>
          <a:lstStyle/>
          <a:p>
            <a:r>
              <a:rPr lang="en-US" sz="2133" dirty="0">
                <a:latin typeface="+mn-lt"/>
              </a:rPr>
              <a:t>LTE-M and NB-IoT are now deployed in the US (and worldwide).</a:t>
            </a:r>
          </a:p>
          <a:p>
            <a:pPr marL="152394" indent="0">
              <a:buNone/>
            </a:pPr>
            <a:r>
              <a:rPr lang="en-US" sz="1067" dirty="0">
                <a:latin typeface="+mn-lt"/>
              </a:rPr>
              <a:t> </a:t>
            </a:r>
            <a:endParaRPr lang="en-US" sz="2133" dirty="0">
              <a:latin typeface="+mn-lt"/>
            </a:endParaRPr>
          </a:p>
          <a:p>
            <a:r>
              <a:rPr lang="en-US" sz="2133" dirty="0">
                <a:latin typeface="+mn-lt"/>
              </a:rPr>
              <a:t>Licensed bandwidth avoids the coexistence problem.</a:t>
            </a:r>
          </a:p>
          <a:p>
            <a:pPr marL="152394" indent="0">
              <a:buNone/>
            </a:pPr>
            <a:r>
              <a:rPr lang="en-US" sz="1067" dirty="0">
                <a:latin typeface="+mn-lt"/>
              </a:rPr>
              <a:t> </a:t>
            </a:r>
            <a:endParaRPr lang="en-US" sz="2133" dirty="0">
              <a:latin typeface="+mn-lt"/>
            </a:endParaRPr>
          </a:p>
          <a:p>
            <a:endParaRPr lang="en-US" sz="2133" dirty="0">
              <a:latin typeface="+mn-lt"/>
            </a:endParaRPr>
          </a:p>
          <a:p>
            <a:r>
              <a:rPr lang="en-US" sz="2133" dirty="0">
                <a:latin typeface="+mn-lt"/>
              </a:rPr>
              <a:t>Cellular may solve many applications but is not a perfect solution.</a:t>
            </a:r>
          </a:p>
          <a:p>
            <a:pPr lvl="1">
              <a:spcBef>
                <a:spcPts val="800"/>
              </a:spcBef>
            </a:pPr>
            <a:r>
              <a:rPr lang="en-US" sz="1867" dirty="0">
                <a:latin typeface="+mn-lt"/>
              </a:rPr>
              <a:t>Still has higher energy and monetary costs for use.</a:t>
            </a:r>
          </a:p>
          <a:p>
            <a:pPr lvl="1">
              <a:spcBef>
                <a:spcPts val="800"/>
              </a:spcBef>
            </a:pPr>
            <a:r>
              <a:rPr lang="en-US" sz="1867" dirty="0">
                <a:latin typeface="+mn-lt"/>
              </a:rPr>
              <a:t>Also limited to where service is already available.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8712-F6D8-5E47-B597-03FF7D8527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09585">
              <a:defRPr/>
            </a:pPr>
            <a:fld id="{00000000-1234-1234-1234-123412341234}" type="slidenum">
              <a:rPr lang="en">
                <a:solidFill>
                  <a:srgbClr val="000000">
                    <a:tint val="75000"/>
                  </a:srgbClr>
                </a:solidFill>
                <a:latin typeface="Arial" panose="020B0604020202020204"/>
                <a:cs typeface="Arial"/>
                <a:sym typeface="Arial"/>
              </a:rPr>
              <a:pPr defTabSz="609585">
                <a:defRPr/>
              </a:pPr>
              <a:t>54</a:t>
            </a:fld>
            <a:endParaRPr lang="en">
              <a:solidFill>
                <a:srgbClr val="000000">
                  <a:tint val="75000"/>
                </a:srgbClr>
              </a:solidFill>
              <a:latin typeface="Arial" panose="020B0604020202020204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95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E539-894A-4CAE-BBA9-40C5EFBE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LPWANs are still useful for some scenarios.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4AD68-9A46-4A1C-BAF8-051E58B6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Controlled or unoccupied regions have reduced coexistence concerns.</a:t>
            </a:r>
          </a:p>
          <a:p>
            <a:pPr lvl="1"/>
            <a:r>
              <a:rPr lang="en-US" dirty="0">
                <a:latin typeface="+mn-lt"/>
              </a:rPr>
              <a:t>Industrial factories, farms, parks and forests.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Unlicensed networks are very exciting for research.</a:t>
            </a:r>
          </a:p>
          <a:p>
            <a:pPr lvl="1"/>
            <a:r>
              <a:rPr lang="en-US" dirty="0">
                <a:latin typeface="+mn-lt"/>
              </a:rPr>
              <a:t>Anyone can deploy a network wherever they want.</a:t>
            </a:r>
          </a:p>
          <a:p>
            <a:pPr lvl="1"/>
            <a:r>
              <a:rPr lang="en-US" dirty="0">
                <a:latin typeface="+mn-lt"/>
              </a:rPr>
              <a:t>Much easier to explore protocol modifications and new technologies.</a:t>
            </a:r>
          </a:p>
          <a:p>
            <a:pPr lvl="1"/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Research suffers without real-world applications.</a:t>
            </a:r>
          </a:p>
          <a:p>
            <a:pPr lvl="1"/>
            <a:r>
              <a:rPr lang="en-US" dirty="0">
                <a:latin typeface="+mn-lt"/>
              </a:rPr>
              <a:t>Problem areas are strong recommendations for new research.</a:t>
            </a:r>
          </a:p>
          <a:p>
            <a:pPr lvl="1"/>
            <a:r>
              <a:rPr lang="en-US" dirty="0">
                <a:latin typeface="+mn-lt"/>
              </a:rPr>
              <a:t>New research is only useful if they will have real-world impacts.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2D9A-A11B-4C9F-97FB-EF0A98A4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02400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20AB-0662-4C32-A692-6CF2D191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– Low-Power Wide-Area Networks.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DC3E1-948E-40D9-8AF9-E0A7480B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Existing unlicensed LPWANs face significant challenges in supporting urban applications.</a:t>
            </a:r>
          </a:p>
          <a:p>
            <a:pPr lvl="1"/>
            <a:r>
              <a:rPr lang="en-US" dirty="0"/>
              <a:t>Best suited for industrial or agricultural uses in controlled environments.</a:t>
            </a:r>
          </a:p>
          <a:p>
            <a:endParaRPr lang="en-US" dirty="0"/>
          </a:p>
          <a:p>
            <a:r>
              <a:rPr lang="en-US" dirty="0"/>
              <a:t>Research directions for unlicensed LPWANs:</a:t>
            </a:r>
          </a:p>
          <a:p>
            <a:pPr lvl="1"/>
            <a:r>
              <a:rPr lang="en-US" dirty="0"/>
              <a:t>improve network capacity,</a:t>
            </a:r>
          </a:p>
          <a:p>
            <a:pPr lvl="1"/>
            <a:r>
              <a:rPr lang="en-US" dirty="0"/>
              <a:t>and enable coexistence.</a:t>
            </a:r>
          </a:p>
          <a:p>
            <a:endParaRPr lang="en-US" dirty="0"/>
          </a:p>
          <a:p>
            <a:r>
              <a:rPr lang="en-US" dirty="0"/>
              <a:t>Cellular IoT networks (LTE-M and NB-IoT) are positioned to solve the needs of city-scale sensing.</a:t>
            </a:r>
          </a:p>
          <a:p>
            <a:pPr lvl="1"/>
            <a:r>
              <a:rPr lang="en-US" dirty="0"/>
              <a:t>If the money and energy costs are there.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5C65-82B2-4C68-9CAD-19498006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6010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Unlicensed LPWANs</a:t>
            </a:r>
          </a:p>
          <a:p>
            <a:pPr lvl="1"/>
            <a:r>
              <a:rPr lang="en-US" dirty="0"/>
              <a:t>Sigfox</a:t>
            </a:r>
          </a:p>
          <a:p>
            <a:pPr lvl="1"/>
            <a:r>
              <a:rPr lang="en-US" dirty="0"/>
              <a:t>802.11ah</a:t>
            </a:r>
          </a:p>
          <a:p>
            <a:pPr lvl="1"/>
            <a:r>
              <a:rPr lang="en-US" dirty="0"/>
              <a:t>TV Whitespaces</a:t>
            </a:r>
          </a:p>
          <a:p>
            <a:pPr lvl="1"/>
            <a:endParaRPr lang="en-US" dirty="0"/>
          </a:p>
          <a:p>
            <a:r>
              <a:rPr lang="en-US" dirty="0"/>
              <a:t>Cellular IoT</a:t>
            </a:r>
          </a:p>
          <a:p>
            <a:endParaRPr lang="en-US" dirty="0"/>
          </a:p>
          <a:p>
            <a:r>
              <a:rPr lang="en-US" dirty="0"/>
              <a:t>LPWAN Challenges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3428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A609-9D1C-41CE-A2E8-4ECD3336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unbalanced uplink and downlink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E8DD-BBCF-416E-8709-66E70766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Uplink</a:t>
            </a:r>
          </a:p>
          <a:p>
            <a:pPr lvl="1"/>
            <a:r>
              <a:rPr lang="en-US" dirty="0"/>
              <a:t>600 Hz bandwidth, 600 bps, DBPSK</a:t>
            </a:r>
          </a:p>
          <a:p>
            <a:r>
              <a:rPr lang="en-US" dirty="0"/>
              <a:t>Downlink</a:t>
            </a:r>
          </a:p>
          <a:p>
            <a:pPr lvl="1"/>
            <a:r>
              <a:rPr lang="en-US" dirty="0"/>
              <a:t>1.5 kHz bandwidth, 600 bps, GFSK</a:t>
            </a:r>
          </a:p>
          <a:p>
            <a:pPr lvl="1"/>
            <a:endParaRPr lang="en-US" dirty="0"/>
          </a:p>
          <a:p>
            <a:r>
              <a:rPr lang="en-US" dirty="0"/>
              <a:t>Particularly optimized for Europe</a:t>
            </a:r>
          </a:p>
          <a:p>
            <a:pPr lvl="1"/>
            <a:r>
              <a:rPr lang="en-US" dirty="0"/>
              <a:t>Uplink on 1% duty cycle channel, up to 14 dBm</a:t>
            </a:r>
          </a:p>
          <a:p>
            <a:pPr lvl="1"/>
            <a:r>
              <a:rPr lang="en-US" dirty="0"/>
              <a:t>Downlink on 10% duty cycle channel, up to 27 dBm</a:t>
            </a:r>
          </a:p>
          <a:p>
            <a:pPr lvl="1"/>
            <a:endParaRPr lang="en-US" dirty="0"/>
          </a:p>
          <a:p>
            <a:r>
              <a:rPr lang="en-US" dirty="0"/>
              <a:t>Works fine in US too</a:t>
            </a:r>
          </a:p>
          <a:p>
            <a:pPr lvl="1"/>
            <a:r>
              <a:rPr lang="en-US" dirty="0"/>
              <a:t>Gets more power (24 dBm up is typical, up to 32 dBm down) and more 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2CBCD-EE82-4907-B75F-63F43610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8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72B1-7B9E-4A05-BFFC-2A9CA496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link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5BC9-589E-4026-9F0A-7271E874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transmit at 100-600 bps?</a:t>
            </a:r>
          </a:p>
          <a:p>
            <a:pPr lvl="1"/>
            <a:r>
              <a:rPr lang="en-US" dirty="0"/>
              <a:t>For greatly increased link budget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Link budget: 150-160 dBm</a:t>
            </a:r>
          </a:p>
          <a:p>
            <a:pPr lvl="1"/>
            <a:r>
              <a:rPr lang="en-US" dirty="0"/>
              <a:t>Assuming Tx at ~20 dBm</a:t>
            </a:r>
          </a:p>
          <a:p>
            <a:pPr lvl="1"/>
            <a:r>
              <a:rPr lang="en-US" dirty="0"/>
              <a:t>Means Rx Sensitivity of -130 dBm (10 dBm better than </a:t>
            </a:r>
            <a:r>
              <a:rPr lang="en-US" dirty="0" err="1"/>
              <a:t>LoRaWAN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Resulting range: 10-15 km in urban environments</a:t>
            </a:r>
          </a:p>
          <a:p>
            <a:pPr lvl="1"/>
            <a:r>
              <a:rPr lang="en-US" dirty="0"/>
              <a:t>Except that buildings lead to dead spots in 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39636-CDDA-49E4-B77C-78E8BCB2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7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7515-F68B-4480-87E2-6B65261C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CFAA-7F48-47BD-8A0A-87D0B7C6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Aloha-style access control (send whenever)</a:t>
            </a:r>
          </a:p>
          <a:p>
            <a:pPr lvl="1"/>
            <a:r>
              <a:rPr lang="en-US" dirty="0"/>
              <a:t>No acknowledgements!</a:t>
            </a:r>
          </a:p>
          <a:p>
            <a:r>
              <a:rPr lang="en-US" dirty="0"/>
              <a:t>Send message three times for increased reliability</a:t>
            </a:r>
          </a:p>
          <a:p>
            <a:pPr lvl="1"/>
            <a:r>
              <a:rPr lang="en-US" dirty="0"/>
              <a:t>Then listen for downlink at a set period later on a known frequency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F8D50-B501-4CA2-A7F4-66C7E397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06838-B713-4D41-818C-D6B26357E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87" y="3268551"/>
            <a:ext cx="8785614" cy="278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0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A573-9873-45B3-B34A-0E19C5B4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uplink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AD66F-424B-478E-8F5D-B4A596EB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146490"/>
            <a:ext cx="10972800" cy="3025710"/>
          </a:xfrm>
        </p:spPr>
        <p:txBody>
          <a:bodyPr>
            <a:normAutofit/>
          </a:bodyPr>
          <a:lstStyle/>
          <a:p>
            <a:r>
              <a:rPr lang="en-US" dirty="0"/>
              <a:t>Up to 29 bytes total per packet</a:t>
            </a:r>
          </a:p>
          <a:p>
            <a:pPr lvl="1"/>
            <a:r>
              <a:rPr lang="en-US" dirty="0"/>
              <a:t>Payload: up to </a:t>
            </a:r>
            <a:r>
              <a:rPr lang="en-US" b="1" dirty="0"/>
              <a:t>12 bytes</a:t>
            </a:r>
            <a:r>
              <a:rPr lang="en-US" dirty="0"/>
              <a:t> 😱</a:t>
            </a:r>
          </a:p>
          <a:p>
            <a:pPr lvl="1"/>
            <a:endParaRPr lang="en-US" dirty="0"/>
          </a:p>
          <a:p>
            <a:r>
              <a:rPr lang="en-US" dirty="0"/>
              <a:t>Other fields</a:t>
            </a:r>
          </a:p>
          <a:p>
            <a:pPr lvl="1"/>
            <a:r>
              <a:rPr lang="en-US" dirty="0"/>
              <a:t>Preamble + Frame Sync are really a 6 byte field for radio sync</a:t>
            </a:r>
          </a:p>
          <a:p>
            <a:pPr lvl="1"/>
            <a:r>
              <a:rPr lang="en-US" dirty="0"/>
              <a:t>Authentication: 2-5 bytes</a:t>
            </a:r>
          </a:p>
          <a:p>
            <a:pPr lvl="1"/>
            <a:r>
              <a:rPr lang="en-US" dirty="0"/>
              <a:t>Frame Check Sequence: 16-bit CRC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05B14-5894-4C3F-891D-1253EEE4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D8265-EFEF-40B0-9CCC-72F458E3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10" y="1143000"/>
            <a:ext cx="9906787" cy="17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933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Seravek Light"/>
            <a:cs typeface="Seravek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987</TotalTime>
  <Words>3150</Words>
  <Application>Microsoft Office PowerPoint</Application>
  <PresentationFormat>Widescreen</PresentationFormat>
  <Paragraphs>548</Paragraphs>
  <Slides>57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Cambria Math</vt:lpstr>
      <vt:lpstr>Courier New</vt:lpstr>
      <vt:lpstr>Rockwell</vt:lpstr>
      <vt:lpstr>System Font Regular</vt:lpstr>
      <vt:lpstr>Tahoma</vt:lpstr>
      <vt:lpstr>Wingdings</vt:lpstr>
      <vt:lpstr>Class Slides</vt:lpstr>
      <vt:lpstr>Office Theme</vt:lpstr>
      <vt:lpstr>Lecture 14 Deep-Dive into LPWANs</vt:lpstr>
      <vt:lpstr>Today’s Goals</vt:lpstr>
      <vt:lpstr>Outline</vt:lpstr>
      <vt:lpstr>Sigfox</vt:lpstr>
      <vt:lpstr>Sigfox PHY</vt:lpstr>
      <vt:lpstr>Sigfox unbalanced uplink and downlink</vt:lpstr>
      <vt:lpstr>Sigfox link budget</vt:lpstr>
      <vt:lpstr>Sigfox MAC</vt:lpstr>
      <vt:lpstr>Sigfox uplink packet</vt:lpstr>
      <vt:lpstr>Aside: why faster bitrate in the US?</vt:lpstr>
      <vt:lpstr>Sigfox downlink packet</vt:lpstr>
      <vt:lpstr>Sigfox deployments</vt:lpstr>
      <vt:lpstr>Sigfox coverage (Winter 2021)</vt:lpstr>
      <vt:lpstr>Outline</vt:lpstr>
      <vt:lpstr>IEEE standard for LPWANs</vt:lpstr>
      <vt:lpstr>802.11ah allows multiple bandwidth allocations</vt:lpstr>
      <vt:lpstr>802.11ah architecture</vt:lpstr>
      <vt:lpstr>Outline</vt:lpstr>
      <vt:lpstr>TV whitespaces</vt:lpstr>
      <vt:lpstr>Sensing channel use</vt:lpstr>
      <vt:lpstr>Sensor Networks Over tv Whitespaces (SNOW)</vt:lpstr>
      <vt:lpstr>Outline</vt:lpstr>
      <vt:lpstr>3GPP</vt:lpstr>
      <vt:lpstr>Cells in a cellular network</vt:lpstr>
      <vt:lpstr>More complicated real-world cells</vt:lpstr>
      <vt:lpstr>LTE Categories</vt:lpstr>
      <vt:lpstr>Additional low-end categories for IoT</vt:lpstr>
      <vt:lpstr>LTE-M and NB-IoT were developed in parallel</vt:lpstr>
      <vt:lpstr>LTE-M and NB-IoT downlink and uplink</vt:lpstr>
      <vt:lpstr>LTE resource allocation</vt:lpstr>
      <vt:lpstr>Resources used by LTE-M and NB-IoT</vt:lpstr>
      <vt:lpstr>Reducing power for IoT devices</vt:lpstr>
      <vt:lpstr>Further power reduction for simple devices</vt:lpstr>
      <vt:lpstr>Improved range for LTE-M and NB-IoT</vt:lpstr>
      <vt:lpstr>Cellular deployments</vt:lpstr>
      <vt:lpstr>Microcontroller support</vt:lpstr>
      <vt:lpstr>Outline</vt:lpstr>
      <vt:lpstr>Do novel networks meet application needs?</vt:lpstr>
      <vt:lpstr>New metric for wide-area communication.</vt:lpstr>
      <vt:lpstr>Bit flux can measure application needs.</vt:lpstr>
      <vt:lpstr>Bit flux can measure network capabilities.</vt:lpstr>
      <vt:lpstr>Bit flux accounts for spatial reuse.</vt:lpstr>
      <vt:lpstr>Bit flux measurement for LoRaWAN.</vt:lpstr>
      <vt:lpstr>Networks differ in capability by orders of magnitude.</vt:lpstr>
      <vt:lpstr>Range reduction results in a bit flux curve for each network.</vt:lpstr>
      <vt:lpstr>Let’s compare network capabilities to a real-world application.</vt:lpstr>
      <vt:lpstr>All networks are capable of meeting the data needs of electricity metering.</vt:lpstr>
      <vt:lpstr>Unlicensed LPWANs lag behind Cellular IoT in ability to support applications.</vt:lpstr>
      <vt:lpstr>Sigfox requires range reduction to meet application needs.</vt:lpstr>
      <vt:lpstr>Capacity solutions are relatively straightforward.</vt:lpstr>
      <vt:lpstr>LoRaWAN devotes most of its network capacity to a single application.</vt:lpstr>
      <vt:lpstr>Coexistence is inevitable in urban areas.</vt:lpstr>
      <vt:lpstr>Coexistence in unlicensed bands is a more difficult problem.</vt:lpstr>
      <vt:lpstr>Cellular may dominate future deployments.</vt:lpstr>
      <vt:lpstr>Unlicensed LPWANs are still useful for some scenarios.</vt:lpstr>
      <vt:lpstr>Implications – Low-Power Wide-Area Networks.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Deep-Dive into LPWANs</dc:title>
  <dc:creator>Branden Ghena</dc:creator>
  <cp:lastModifiedBy>Branden Ghena</cp:lastModifiedBy>
  <cp:revision>33</cp:revision>
  <dcterms:created xsi:type="dcterms:W3CDTF">2021-02-22T18:36:55Z</dcterms:created>
  <dcterms:modified xsi:type="dcterms:W3CDTF">2021-02-24T20:06:08Z</dcterms:modified>
</cp:coreProperties>
</file>