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0"/>
  </p:notesMasterIdLst>
  <p:sldIdLst>
    <p:sldId id="256" r:id="rId2"/>
    <p:sldId id="2279" r:id="rId3"/>
    <p:sldId id="264" r:id="rId4"/>
    <p:sldId id="411" r:id="rId5"/>
    <p:sldId id="348" r:id="rId6"/>
    <p:sldId id="387" r:id="rId7"/>
    <p:sldId id="404" r:id="rId8"/>
    <p:sldId id="406" r:id="rId9"/>
    <p:sldId id="405" r:id="rId10"/>
    <p:sldId id="383" r:id="rId11"/>
    <p:sldId id="384" r:id="rId12"/>
    <p:sldId id="544" r:id="rId13"/>
    <p:sldId id="386" r:id="rId14"/>
    <p:sldId id="539" r:id="rId15"/>
    <p:sldId id="393" r:id="rId16"/>
    <p:sldId id="388" r:id="rId17"/>
    <p:sldId id="2275" r:id="rId18"/>
    <p:sldId id="2278" r:id="rId19"/>
    <p:sldId id="2284" r:id="rId20"/>
    <p:sldId id="2283" r:id="rId21"/>
    <p:sldId id="2282" r:id="rId22"/>
    <p:sldId id="2277" r:id="rId23"/>
    <p:sldId id="389" r:id="rId24"/>
    <p:sldId id="390" r:id="rId25"/>
    <p:sldId id="394" r:id="rId26"/>
    <p:sldId id="401" r:id="rId27"/>
    <p:sldId id="540" r:id="rId28"/>
    <p:sldId id="410" r:id="rId29"/>
    <p:sldId id="399" r:id="rId30"/>
    <p:sldId id="409" r:id="rId31"/>
    <p:sldId id="408" r:id="rId32"/>
    <p:sldId id="528" r:id="rId33"/>
    <p:sldId id="412" r:id="rId34"/>
    <p:sldId id="419" r:id="rId35"/>
    <p:sldId id="533" r:id="rId36"/>
    <p:sldId id="536" r:id="rId37"/>
    <p:sldId id="534" r:id="rId38"/>
    <p:sldId id="2285" r:id="rId39"/>
    <p:sldId id="537" r:id="rId40"/>
    <p:sldId id="535" r:id="rId41"/>
    <p:sldId id="413" r:id="rId42"/>
    <p:sldId id="529" r:id="rId43"/>
    <p:sldId id="530" r:id="rId44"/>
    <p:sldId id="2281" r:id="rId45"/>
    <p:sldId id="2286" r:id="rId46"/>
    <p:sldId id="541" r:id="rId47"/>
    <p:sldId id="395" r:id="rId48"/>
    <p:sldId id="403" r:id="rId49"/>
    <p:sldId id="396" r:id="rId50"/>
    <p:sldId id="397" r:id="rId51"/>
    <p:sldId id="414" r:id="rId52"/>
    <p:sldId id="398" r:id="rId53"/>
    <p:sldId id="415" r:id="rId54"/>
    <p:sldId id="417" r:id="rId55"/>
    <p:sldId id="538" r:id="rId56"/>
    <p:sldId id="416" r:id="rId57"/>
    <p:sldId id="543" r:id="rId58"/>
    <p:sldId id="54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279"/>
            <p14:sldId id="264"/>
            <p14:sldId id="411"/>
          </p14:sldIdLst>
        </p14:section>
        <p14:section name="802.15.4 Overview" id="{B55B8E8C-5EAB-4A1E-A4E9-AE5E896E46FA}">
          <p14:sldIdLst>
            <p14:sldId id="348"/>
            <p14:sldId id="387"/>
            <p14:sldId id="404"/>
            <p14:sldId id="406"/>
            <p14:sldId id="405"/>
            <p14:sldId id="383"/>
            <p14:sldId id="384"/>
            <p14:sldId id="544"/>
            <p14:sldId id="386"/>
          </p14:sldIdLst>
        </p14:section>
        <p14:section name="802.15.4 Physical Layer" id="{30C11908-F904-4873-AFDF-6F5F45B9B903}">
          <p14:sldIdLst>
            <p14:sldId id="539"/>
            <p14:sldId id="393"/>
            <p14:sldId id="388"/>
            <p14:sldId id="2275"/>
            <p14:sldId id="2278"/>
            <p14:sldId id="2284"/>
            <p14:sldId id="2283"/>
            <p14:sldId id="2282"/>
            <p14:sldId id="2277"/>
            <p14:sldId id="389"/>
            <p14:sldId id="390"/>
            <p14:sldId id="394"/>
            <p14:sldId id="401"/>
          </p14:sldIdLst>
        </p14:section>
        <p14:section name="802.15.4 Link Layer" id="{04603E3C-1E24-4B3F-B3CE-3D581D1A1F49}">
          <p14:sldIdLst>
            <p14:sldId id="540"/>
            <p14:sldId id="410"/>
            <p14:sldId id="399"/>
            <p14:sldId id="409"/>
            <p14:sldId id="408"/>
            <p14:sldId id="528"/>
            <p14:sldId id="412"/>
            <p14:sldId id="419"/>
            <p14:sldId id="533"/>
            <p14:sldId id="536"/>
            <p14:sldId id="534"/>
            <p14:sldId id="2285"/>
            <p14:sldId id="537"/>
            <p14:sldId id="535"/>
            <p14:sldId id="413"/>
            <p14:sldId id="529"/>
            <p14:sldId id="530"/>
            <p14:sldId id="2281"/>
            <p14:sldId id="2286"/>
          </p14:sldIdLst>
        </p14:section>
        <p14:section name="802.15.4 Packets" id="{3EB7520B-C33F-483B-ADB7-363A0111B331}">
          <p14:sldIdLst>
            <p14:sldId id="541"/>
            <p14:sldId id="395"/>
            <p14:sldId id="403"/>
            <p14:sldId id="396"/>
            <p14:sldId id="397"/>
            <p14:sldId id="414"/>
            <p14:sldId id="398"/>
            <p14:sldId id="415"/>
            <p14:sldId id="417"/>
            <p14:sldId id="538"/>
            <p14:sldId id="416"/>
            <p14:sldId id="543"/>
          </p14:sldIdLst>
        </p14:section>
        <p14:section name="Wrapup" id="{29A7F866-9DA9-446B-8359-CE426CB89C7A}">
          <p14:sldIdLst>
            <p14:sldId id="5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1/23/2023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28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www.dsprelated.com</a:t>
            </a:r>
            <a:r>
              <a:rPr lang="en-US" dirty="0"/>
              <a:t>/</a:t>
            </a:r>
            <a:r>
              <a:rPr lang="en-US" dirty="0" err="1"/>
              <a:t>showarticle</a:t>
            </a:r>
            <a:r>
              <a:rPr lang="en-US" dirty="0"/>
              <a:t>/1016.php – For reconvincing myself that yes, it really does boil down to MSK (a subset of FSK) on the air, which is insane.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arxiv.org</a:t>
            </a:r>
            <a:r>
              <a:rPr lang="en-US" dirty="0"/>
              <a:t>/pdf/1611.03482.pdf – Also this for the same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9035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n.b.</a:t>
            </a:r>
            <a:r>
              <a:rPr lang="en-US" dirty="0"/>
              <a:t> 802.15.4 channels 5 MHz wide</a:t>
            </a:r>
          </a:p>
          <a:p>
            <a:r>
              <a:rPr lang="en-US" dirty="0"/>
              <a:t>BT Classic 1 MHz, BLE 2 MHz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299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1/23/2023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1/23/2023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1/23/2023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ee802.org/15/pub/TG4.html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ircuitcellar.com/research-design-hub/dsss-in-a-nutshell/" TargetMode="Externa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ebpages.uncc.edu/~jmconrad/ECGR6090-2004-01/notes/TG4%20Comm%20Paper.pdf" TargetMode="External"/><Relationship Id="rId2" Type="http://schemas.openxmlformats.org/officeDocument/2006/relationships/hyperlink" Target="https://www.di.univr.it/documenti/OccorrenzaIns/matdid/matdid878837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eople.eecs.berkeley.edu/~prabal/teaching/cs294-11-f05/slides/day21.pdf" TargetMode="External"/><Relationship Id="rId4" Type="http://schemas.openxmlformats.org/officeDocument/2006/relationships/hyperlink" Target="https://www.nxp.com/docs/en/user-guide/JN-UG-3024.pdf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.bin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4.bin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06</a:t>
            </a:r>
            <a:br>
              <a:rPr lang="en-US" dirty="0"/>
            </a:br>
            <a:r>
              <a:rPr lang="en-US" dirty="0"/>
              <a:t>802.15.4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CS397/497 – Wireless Protocols for IoT</a:t>
            </a:r>
          </a:p>
          <a:p>
            <a:r>
              <a:rPr lang="en-US" dirty="0"/>
              <a:t>Branden Ghena – Winter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9FE708-03CC-4767-B369-EFB14CF7A1BD}"/>
              </a:ext>
            </a:extLst>
          </p:cNvPr>
          <p:cNvSpPr txBox="1"/>
          <p:nvPr/>
        </p:nvSpPr>
        <p:spPr>
          <a:xfrm>
            <a:off x="8718997" y="5527563"/>
            <a:ext cx="2861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 Pat </a:t>
            </a:r>
            <a:r>
              <a:rPr lang="en-US" dirty="0" err="1"/>
              <a:t>Pannuto</a:t>
            </a:r>
            <a:r>
              <a:rPr lang="en-US" dirty="0"/>
              <a:t> (UCSD)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2999"/>
            <a:ext cx="4739105" cy="548640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Network standards for variable-sized packets</a:t>
            </a:r>
          </a:p>
          <a:p>
            <a:pPr lvl="1"/>
            <a:r>
              <a:rPr lang="en-US" dirty="0"/>
              <a:t>Ethernet</a:t>
            </a:r>
          </a:p>
          <a:p>
            <a:pPr lvl="1"/>
            <a:r>
              <a:rPr lang="en-US" dirty="0" err="1"/>
              <a:t>WiFi</a:t>
            </a:r>
            <a:endParaRPr lang="en-US" dirty="0"/>
          </a:p>
          <a:p>
            <a:pPr lvl="1"/>
            <a:r>
              <a:rPr lang="en-US" dirty="0"/>
              <a:t>WPANs</a:t>
            </a:r>
          </a:p>
          <a:p>
            <a:endParaRPr lang="en-US" dirty="0"/>
          </a:p>
          <a:p>
            <a:r>
              <a:rPr lang="en-US" dirty="0"/>
              <a:t>E.g. </a:t>
            </a:r>
            <a:r>
              <a:rPr lang="en-US" b="1" dirty="0"/>
              <a:t>not</a:t>
            </a:r>
            <a:r>
              <a:rPr lang="en-US" dirty="0"/>
              <a:t> networks that send periodic constant-sized packets</a:t>
            </a:r>
          </a:p>
          <a:p>
            <a:pPr lvl="1"/>
            <a:endParaRPr lang="en-US" dirty="0"/>
          </a:p>
          <a:p>
            <a:r>
              <a:rPr lang="en-US" dirty="0"/>
              <a:t>Specifies PHY and Link layers</a:t>
            </a:r>
          </a:p>
          <a:p>
            <a:endParaRPr lang="en-US" dirty="0"/>
          </a:p>
          <a:p>
            <a:r>
              <a:rPr lang="en-US" dirty="0"/>
              <a:t>Another example standard:</a:t>
            </a:r>
          </a:p>
          <a:p>
            <a:pPr lvl="1"/>
            <a:r>
              <a:rPr lang="en-US" dirty="0"/>
              <a:t>IEEE 754: Floating Point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47E8A4-3EFE-4F3A-AC84-3EC738A479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4918" y="228600"/>
            <a:ext cx="6168447" cy="6010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25922-09F8-4BAB-A49C-0198A9DD9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D9A58-1E18-4749-B285-1FCC9D0A3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694904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Wireless Personal-Area Networks (WPAN)</a:t>
            </a:r>
          </a:p>
          <a:p>
            <a:pPr lvl="1"/>
            <a:r>
              <a:rPr lang="en-US" dirty="0"/>
              <a:t>All the things within the workspace of a person</a:t>
            </a:r>
          </a:p>
          <a:p>
            <a:pPr lvl="1"/>
            <a:r>
              <a:rPr lang="en-US" dirty="0"/>
              <a:t>Conceptually smaller domain that the Local Area Network</a:t>
            </a:r>
          </a:p>
          <a:p>
            <a:pPr lvl="1"/>
            <a:r>
              <a:rPr lang="en-US" dirty="0"/>
              <a:t>Realistically about the same thing as a LAN</a:t>
            </a:r>
          </a:p>
          <a:p>
            <a:pPr lvl="1"/>
            <a:endParaRPr lang="en-US" dirty="0"/>
          </a:p>
          <a:p>
            <a:r>
              <a:rPr lang="en-US" dirty="0"/>
              <a:t>Formerly included a Bluetooth spec</a:t>
            </a:r>
          </a:p>
          <a:p>
            <a:pPr lvl="1"/>
            <a:r>
              <a:rPr lang="en-US" dirty="0"/>
              <a:t>Bluetooth SIG took over governance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09339-7616-4708-B5A1-CCEAC7DEC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20CFCA-1DBC-4C99-B4EF-7B6B7D5028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4443" y="3697857"/>
            <a:ext cx="8373557" cy="3082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9941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5A04A-97CA-4161-AE87-901402B4A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802.15.4 (LR-WPANs) Overview </a:t>
            </a:r>
            <a:r>
              <a:rPr lang="en-US" sz="2400" dirty="0"/>
              <a:t>“Low-Rate Wireless Personal Area Networks”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3E1D-A333-42E5-942D-F04AD551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Goals</a:t>
            </a:r>
          </a:p>
          <a:p>
            <a:pPr lvl="1"/>
            <a:r>
              <a:rPr lang="en-US" dirty="0"/>
              <a:t>“The IEEE 802.15 TG4 was chartered to investigate a low data rate solution with multi-month to multi-year battery life and very low complexity.”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r>
              <a:rPr lang="en-US" dirty="0"/>
              <a:t>Applications</a:t>
            </a:r>
          </a:p>
          <a:p>
            <a:pPr lvl="1"/>
            <a:r>
              <a:rPr lang="en-US" dirty="0"/>
              <a:t>“Potential applications are sensors, interactive toys, smart badges, remote controls, and home automation.” [</a:t>
            </a:r>
            <a:r>
              <a:rPr lang="en-US" dirty="0">
                <a:hlinkClick r:id="rId2"/>
              </a:rPr>
              <a:t>TG4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Ultimately home automation, industrial control/monitoring, vehicular sensing, agriculture; really most machine-to-machine (M2M) sensor applications</a:t>
            </a:r>
          </a:p>
          <a:p>
            <a:pPr lvl="1"/>
            <a:endParaRPr lang="en-US" dirty="0"/>
          </a:p>
          <a:p>
            <a:r>
              <a:rPr lang="en-US" dirty="0"/>
              <a:t>Other contemporary technologies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802.11b and Bluetooth Classic</a:t>
            </a:r>
          </a:p>
          <a:p>
            <a:pPr lvl="2"/>
            <a:r>
              <a:rPr lang="en-US" dirty="0"/>
              <a:t>Too complex in specification and overachieving in capability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ECAC34-ABF0-4293-8B3C-DBAA9039E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487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43A60-B709-429D-8CE4-05476C261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IEEE 802.15.4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D1458E-6E83-4001-AEFD-CC5DB69C8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Low-Rate Wireless PAN</a:t>
            </a:r>
          </a:p>
          <a:p>
            <a:pPr lvl="1"/>
            <a:r>
              <a:rPr lang="en-US" dirty="0"/>
              <a:t>250 kbps, ~100 m range</a:t>
            </a:r>
          </a:p>
          <a:p>
            <a:pPr lvl="1"/>
            <a:r>
              <a:rPr lang="en-US" dirty="0"/>
              <a:t>Radio hardware available with low-power and low-cost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Specification: 2003</a:t>
            </a:r>
          </a:p>
          <a:p>
            <a:pPr lvl="1"/>
            <a:r>
              <a:rPr lang="en-US" dirty="0"/>
              <a:t>Also 2006, 2011, 2015, and 2020 revisions</a:t>
            </a:r>
          </a:p>
          <a:p>
            <a:pPr lvl="2"/>
            <a:r>
              <a:rPr lang="en-US" dirty="0"/>
              <a:t>Mostly various added capabilities such as extra PHY layers</a:t>
            </a:r>
          </a:p>
          <a:p>
            <a:pPr lvl="2"/>
            <a:r>
              <a:rPr lang="en-US" dirty="0"/>
              <a:t>Also define optional security, scheduling, and larger frame sizes</a:t>
            </a:r>
          </a:p>
          <a:p>
            <a:pPr lvl="1"/>
            <a:endParaRPr lang="en-US" dirty="0"/>
          </a:p>
          <a:p>
            <a:r>
              <a:rPr lang="en-US" dirty="0"/>
              <a:t>We’ll mostly work off of the </a:t>
            </a:r>
            <a:r>
              <a:rPr lang="en-US" dirty="0">
                <a:hlinkClick r:id="rId2"/>
              </a:rPr>
              <a:t>2006 version</a:t>
            </a:r>
            <a:endParaRPr lang="en-US" dirty="0"/>
          </a:p>
          <a:p>
            <a:pPr lvl="1"/>
            <a:r>
              <a:rPr lang="en-US" dirty="0"/>
              <a:t>Thread is based on 2006 version</a:t>
            </a:r>
          </a:p>
          <a:p>
            <a:pPr lvl="1"/>
            <a:r>
              <a:rPr lang="en-US" dirty="0"/>
              <a:t>Zigbee is based on the original 2003 version</a:t>
            </a:r>
          </a:p>
          <a:p>
            <a:pPr lvl="1"/>
            <a:r>
              <a:rPr lang="en-US" dirty="0"/>
              <a:t>Roughly 200 pages of meaningful specification (100 of appendices)</a:t>
            </a:r>
          </a:p>
          <a:p>
            <a:pPr lvl="2"/>
            <a:r>
              <a:rPr lang="en-US" dirty="0"/>
              <a:t>Compare to 3000 pages of Bluetooth/BLE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A66EB-C7CA-4C28-8F2E-CF1ED842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7688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b="1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926392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3500C-E729-4E2E-BD35-9AC5ED908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Physical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CA607-40A6-42ED-AE94-E6A266652A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options of physical layers are supported</a:t>
            </a:r>
          </a:p>
          <a:p>
            <a:pPr lvl="1"/>
            <a:r>
              <a:rPr lang="en-US" dirty="0"/>
              <a:t>We’ll focus on 2.4 GHz (2400 MHz)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4ED33-C408-456B-B3A7-82904849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AE5E6F-161F-4D93-86C0-17AB520B60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259" y="2114175"/>
            <a:ext cx="8285135" cy="405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72325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>
            <a:extLst>
              <a:ext uri="{FF2B5EF4-FFF2-40B4-BE49-F238E27FC236}">
                <a16:creationId xmlns:a16="http://schemas.microsoft.com/office/drawing/2014/main" id="{FBA01EC9-36E6-4947-A286-8B87AC63498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8" t="65653" r="17954" b="3362"/>
          <a:stretch/>
        </p:blipFill>
        <p:spPr bwMode="auto">
          <a:xfrm>
            <a:off x="7598535" y="228600"/>
            <a:ext cx="4407756" cy="17838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B8A857-D619-43C3-A570-47F11FF7F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DD03C3-4E67-4EC5-A3ED-7185F6DB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O-QPSK modulation</a:t>
            </a:r>
          </a:p>
          <a:p>
            <a:pPr lvl="1"/>
            <a:r>
              <a:rPr lang="en-US" dirty="0"/>
              <a:t>Offset Quadrature Phase-Shift Keying</a:t>
            </a:r>
          </a:p>
          <a:p>
            <a:pPr lvl="1"/>
            <a:r>
              <a:rPr lang="en-US" dirty="0"/>
              <a:t>Twice the data rate of BPSK for same Bit-Error Rate</a:t>
            </a:r>
          </a:p>
          <a:p>
            <a:pPr lvl="1"/>
            <a:r>
              <a:rPr lang="en-US" dirty="0"/>
              <a:t>Cost: most complicated design of receivers</a:t>
            </a:r>
          </a:p>
          <a:p>
            <a:pPr lvl="2"/>
            <a:r>
              <a:rPr lang="en-US" dirty="0"/>
              <a:t>Which is pretty minimal with all the transistors we’ve got</a:t>
            </a:r>
          </a:p>
          <a:p>
            <a:pPr lvl="2"/>
            <a:r>
              <a:rPr lang="en-US" dirty="0"/>
              <a:t>Plus the ability to reuse previous designs</a:t>
            </a:r>
          </a:p>
          <a:p>
            <a:pPr lvl="1"/>
            <a:r>
              <a:rPr lang="en-US" dirty="0"/>
              <a:t>4 bits per symbol</a:t>
            </a:r>
          </a:p>
          <a:p>
            <a:pPr lvl="1"/>
            <a:endParaRPr lang="en-US" dirty="0"/>
          </a:p>
          <a:p>
            <a:r>
              <a:rPr lang="en-US" dirty="0"/>
              <a:t>Symbols versus bits</a:t>
            </a:r>
          </a:p>
          <a:p>
            <a:pPr lvl="1"/>
            <a:r>
              <a:rPr lang="en-US" dirty="0"/>
              <a:t>A symbol is the unit of data transfer for a modulated signal</a:t>
            </a:r>
          </a:p>
          <a:p>
            <a:pPr lvl="2"/>
            <a:r>
              <a:rPr lang="en-US" dirty="0"/>
              <a:t>Does not necessarily correspond 1:1 with bits</a:t>
            </a:r>
          </a:p>
          <a:p>
            <a:pPr lvl="1"/>
            <a:r>
              <a:rPr lang="en-US" dirty="0"/>
              <a:t>The rate of symbols per second is a </a:t>
            </a:r>
            <a:r>
              <a:rPr lang="en-US" dirty="0" err="1"/>
              <a:t>baudrate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62.5 </a:t>
            </a:r>
            <a:r>
              <a:rPr lang="en-US" dirty="0" err="1"/>
              <a:t>kBaud</a:t>
            </a:r>
            <a:r>
              <a:rPr lang="en-US" dirty="0"/>
              <a:t> = 62500 symbols/second = 250000 bits/second = 250 kbps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5C5C2-3F8B-48FC-9500-36587F21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7090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2C1C3-62D4-3E40-BEAA-54307691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802.15.4 Modulation (@2.4 GHz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sz="2400" dirty="0"/>
              <a:t>O-QPSK with half-sine shaping is MSK!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3600" y="6356351"/>
            <a:ext cx="1828800" cy="365125"/>
          </a:xfrm>
        </p:spPr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85" y="1615740"/>
            <a:ext cx="5301273" cy="429382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BBE26-9FBD-B343-9CE2-9129BAE8EED9}"/>
              </a:ext>
            </a:extLst>
          </p:cNvPr>
          <p:cNvGrpSpPr/>
          <p:nvPr/>
        </p:nvGrpSpPr>
        <p:grpSpPr>
          <a:xfrm>
            <a:off x="540861" y="1487377"/>
            <a:ext cx="5220137" cy="461665"/>
            <a:chOff x="-31235" y="993612"/>
            <a:chExt cx="3915103" cy="34624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A07E99-F804-6B47-BA08-F116A6E91854}"/>
                </a:ext>
              </a:extLst>
            </p:cNvPr>
            <p:cNvSpPr/>
            <p:nvPr/>
          </p:nvSpPr>
          <p:spPr>
            <a:xfrm>
              <a:off x="2417819" y="1089885"/>
              <a:ext cx="1466049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EF0B7-7199-F44B-ABC9-ED4D029AE752}"/>
                </a:ext>
              </a:extLst>
            </p:cNvPr>
            <p:cNvSpPr txBox="1"/>
            <p:nvPr/>
          </p:nvSpPr>
          <p:spPr>
            <a:xfrm>
              <a:off x="-31235" y="993612"/>
              <a:ext cx="1684211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Input bit stream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6003B-6FEF-1B41-852E-16778D97B15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1652976" y="1166737"/>
              <a:ext cx="764843" cy="47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55B7C0-270D-A443-998C-89E4051AC6CC}"/>
              </a:ext>
            </a:extLst>
          </p:cNvPr>
          <p:cNvGrpSpPr/>
          <p:nvPr/>
        </p:nvGrpSpPr>
        <p:grpSpPr>
          <a:xfrm>
            <a:off x="6495011" y="156843"/>
            <a:ext cx="4028522" cy="1790555"/>
            <a:chOff x="4434377" y="-4288"/>
            <a:chExt cx="3021391" cy="134291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72CAFA-FAD1-174A-A265-C5B8A199C3A1}"/>
                </a:ext>
              </a:extLst>
            </p:cNvPr>
            <p:cNvSpPr/>
            <p:nvPr/>
          </p:nvSpPr>
          <p:spPr>
            <a:xfrm>
              <a:off x="4434377" y="1089885"/>
              <a:ext cx="449773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0664F-4786-CA48-A202-D909380AF7FF}"/>
                </a:ext>
              </a:extLst>
            </p:cNvPr>
            <p:cNvSpPr txBox="1"/>
            <p:nvPr/>
          </p:nvSpPr>
          <p:spPr>
            <a:xfrm>
              <a:off x="4884150" y="-4288"/>
              <a:ext cx="2571618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Broken into 4-bit </a:t>
              </a:r>
              <a:r>
                <a:rPr lang="en-US" sz="2400" b="1" i="1" dirty="0">
                  <a:latin typeface="Seravek Light"/>
                  <a:cs typeface="Seravek Light"/>
                </a:rPr>
                <a:t>symbols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6546E-439E-DB4E-BB89-70E9421DD3B2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4659264" y="168837"/>
              <a:ext cx="224886" cy="9210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0BDE-7ECB-7349-8EBC-50C59CC37031}"/>
              </a:ext>
            </a:extLst>
          </p:cNvPr>
          <p:cNvGrpSpPr/>
          <p:nvPr/>
        </p:nvGrpSpPr>
        <p:grpSpPr>
          <a:xfrm>
            <a:off x="3596641" y="740901"/>
            <a:ext cx="8503695" cy="2504693"/>
            <a:chOff x="2260600" y="433756"/>
            <a:chExt cx="6377771" cy="18785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8805427-C8E3-594C-AE0F-533F1C0FCBD9}"/>
                </a:ext>
              </a:extLst>
            </p:cNvPr>
            <p:cNvSpPr/>
            <p:nvPr/>
          </p:nvSpPr>
          <p:spPr>
            <a:xfrm>
              <a:off x="2260600" y="1440834"/>
              <a:ext cx="3865063" cy="87144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0DECD-3814-7F42-831A-241C93650F1D}"/>
                </a:ext>
              </a:extLst>
            </p:cNvPr>
            <p:cNvSpPr txBox="1"/>
            <p:nvPr/>
          </p:nvSpPr>
          <p:spPr>
            <a:xfrm>
              <a:off x="6328404" y="433756"/>
              <a:ext cx="2309967" cy="145424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symbol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maps to a 32-bit </a:t>
              </a:r>
              <a:r>
                <a:rPr lang="en-US" sz="2400" b="1" i="1" dirty="0">
                  <a:latin typeface="Seravek Light"/>
                  <a:cs typeface="Seravek Light"/>
                </a:rPr>
                <a:t>pseudo-noise code (PN-code)</a:t>
              </a:r>
              <a:r>
                <a:rPr lang="en-US" sz="2400" b="1" dirty="0"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or sometimes 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pseudo-random sequence</a:t>
              </a:r>
              <a:endParaRPr lang="en-US" sz="2400" b="1" dirty="0">
                <a:solidFill>
                  <a:schemeClr val="tx2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A7F313-3944-2244-A347-EC79DAACB3FA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6125663" y="1160878"/>
              <a:ext cx="202741" cy="715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BABCE-4A12-DE47-9989-199B95BDD707}"/>
              </a:ext>
            </a:extLst>
          </p:cNvPr>
          <p:cNvGrpSpPr/>
          <p:nvPr/>
        </p:nvGrpSpPr>
        <p:grpSpPr>
          <a:xfrm>
            <a:off x="546022" y="2166829"/>
            <a:ext cx="3526273" cy="1506202"/>
            <a:chOff x="3546587" y="117162"/>
            <a:chExt cx="2644705" cy="112965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78FB1A-57FB-5248-88A0-0DBBBD71B191}"/>
                </a:ext>
              </a:extLst>
            </p:cNvPr>
            <p:cNvSpPr/>
            <p:nvPr/>
          </p:nvSpPr>
          <p:spPr>
            <a:xfrm>
              <a:off x="6053266" y="986621"/>
              <a:ext cx="138026" cy="26019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3EA303-2E70-C84B-B813-FFC416BD8332}"/>
                </a:ext>
              </a:extLst>
            </p:cNvPr>
            <p:cNvSpPr txBox="1"/>
            <p:nvPr/>
          </p:nvSpPr>
          <p:spPr>
            <a:xfrm>
              <a:off x="3546587" y="117162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bit of the PN code is called a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BAA3B-8F01-3C46-88DC-F894CA79AA84}"/>
                </a:ext>
              </a:extLst>
            </p:cNvPr>
            <p:cNvCxnSpPr>
              <a:cxnSpLocks/>
              <a:stCxn id="32" idx="3"/>
              <a:endCxn id="31" idx="0"/>
            </p:cNvCxnSpPr>
            <p:nvPr/>
          </p:nvCxnSpPr>
          <p:spPr>
            <a:xfrm>
              <a:off x="5211413" y="567286"/>
              <a:ext cx="910866" cy="419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F4E15C-910F-F04B-9BE1-E1406569B8CD}"/>
              </a:ext>
            </a:extLst>
          </p:cNvPr>
          <p:cNvGrpSpPr/>
          <p:nvPr/>
        </p:nvGrpSpPr>
        <p:grpSpPr>
          <a:xfrm>
            <a:off x="551901" y="3620969"/>
            <a:ext cx="2557456" cy="1324987"/>
            <a:chOff x="151274" y="2773941"/>
            <a:chExt cx="1918092" cy="9937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01627D-909B-4543-8634-F5554CF3CD88}"/>
                </a:ext>
              </a:extLst>
            </p:cNvPr>
            <p:cNvSpPr txBox="1"/>
            <p:nvPr/>
          </p:nvSpPr>
          <p:spPr>
            <a:xfrm>
              <a:off x="151274" y="2773941"/>
              <a:ext cx="1918092" cy="6232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encodes half a sine wine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E48A4F-1E5F-7740-9C00-1A9B0AA7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94" y="3381753"/>
              <a:ext cx="360680" cy="3859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A07E069-3153-924E-A567-F27F1C47C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7971" y="3404306"/>
              <a:ext cx="391888" cy="3504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4CA311-92E5-C542-840D-66C3149C9C97}"/>
              </a:ext>
            </a:extLst>
          </p:cNvPr>
          <p:cNvGrpSpPr/>
          <p:nvPr/>
        </p:nvGrpSpPr>
        <p:grpSpPr>
          <a:xfrm>
            <a:off x="538889" y="4024819"/>
            <a:ext cx="3397895" cy="2300755"/>
            <a:chOff x="3493553" y="-613816"/>
            <a:chExt cx="2548421" cy="172556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C61FA9B-A8E4-4741-9855-0DF0B2CC14F3}"/>
                </a:ext>
              </a:extLst>
            </p:cNvPr>
            <p:cNvSpPr/>
            <p:nvPr/>
          </p:nvSpPr>
          <p:spPr>
            <a:xfrm>
              <a:off x="5850202" y="-613816"/>
              <a:ext cx="191772" cy="677887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C8F6BF-8049-FC41-B5BE-674C43FC756F}"/>
                </a:ext>
              </a:extLst>
            </p:cNvPr>
            <p:cNvSpPr txBox="1"/>
            <p:nvPr/>
          </p:nvSpPr>
          <p:spPr>
            <a:xfrm>
              <a:off x="3493553" y="211503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Chips alternate </a:t>
              </a:r>
              <a:r>
                <a:rPr lang="en-US" sz="2400" b="1" dirty="0">
                  <a:solidFill>
                    <a:srgbClr val="0070C0"/>
                  </a:solidFill>
                  <a:latin typeface="Seravek Light"/>
                  <a:cs typeface="Seravek Light"/>
                </a:rPr>
                <a:t>in-phase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FD3DC1-3412-214B-AA0B-108CDFF2DA85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5158379" y="-274872"/>
              <a:ext cx="691823" cy="9364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074CF-69BC-0D44-84AF-B2CD4906063C}"/>
              </a:ext>
            </a:extLst>
          </p:cNvPr>
          <p:cNvGrpSpPr/>
          <p:nvPr/>
        </p:nvGrpSpPr>
        <p:grpSpPr>
          <a:xfrm>
            <a:off x="3097848" y="4508681"/>
            <a:ext cx="5544853" cy="1865287"/>
            <a:chOff x="2399054" y="-271197"/>
            <a:chExt cx="4158640" cy="139896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F434B8-4135-F847-910C-F27CA2A47EEF}"/>
                </a:ext>
              </a:extLst>
            </p:cNvPr>
            <p:cNvSpPr/>
            <p:nvPr/>
          </p:nvSpPr>
          <p:spPr>
            <a:xfrm>
              <a:off x="3034003" y="-271197"/>
              <a:ext cx="121415" cy="314991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16EBA-6957-1C4D-978A-23C917A3B779}"/>
                </a:ext>
              </a:extLst>
            </p:cNvPr>
            <p:cNvSpPr txBox="1"/>
            <p:nvPr/>
          </p:nvSpPr>
          <p:spPr>
            <a:xfrm>
              <a:off x="2399054" y="781519"/>
              <a:ext cx="4158640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component is </a:t>
              </a:r>
              <a:r>
                <a:rPr lang="en-US" sz="2400" b="1" i="1" dirty="0">
                  <a:latin typeface="Seravek Light"/>
                  <a:cs typeface="Seravek Light"/>
                </a:rPr>
                <a:t>offset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π/2</a:t>
              </a:r>
              <a:endParaRPr lang="en-US" sz="2400" b="1" dirty="0">
                <a:solidFill>
                  <a:srgbClr val="FF0000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D2A965-7454-684E-8B7E-FC27F8DD10BC}"/>
                </a:ext>
              </a:extLst>
            </p:cNvPr>
            <p:cNvCxnSpPr>
              <a:cxnSpLocks/>
              <a:stCxn id="56" idx="1"/>
              <a:endCxn id="55" idx="2"/>
            </p:cNvCxnSpPr>
            <p:nvPr/>
          </p:nvCxnSpPr>
          <p:spPr>
            <a:xfrm flipV="1">
              <a:off x="2399054" y="43794"/>
              <a:ext cx="695657" cy="910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416256-E5F9-0D41-A9EC-689A9FA45F1A}"/>
              </a:ext>
            </a:extLst>
          </p:cNvPr>
          <p:cNvGrpSpPr/>
          <p:nvPr/>
        </p:nvGrpSpPr>
        <p:grpSpPr>
          <a:xfrm>
            <a:off x="6934810" y="2807831"/>
            <a:ext cx="5165525" cy="3015068"/>
            <a:chOff x="4790493" y="237921"/>
            <a:chExt cx="3874144" cy="226130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23D8C6A-1985-174B-BE9B-0CCFB2D80D3A}"/>
                </a:ext>
              </a:extLst>
            </p:cNvPr>
            <p:cNvSpPr/>
            <p:nvPr/>
          </p:nvSpPr>
          <p:spPr>
            <a:xfrm>
              <a:off x="4790493" y="1204432"/>
              <a:ext cx="709575" cy="1294790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18B8A3-0916-D240-9C39-1B430AFC0F50}"/>
                </a:ext>
              </a:extLst>
            </p:cNvPr>
            <p:cNvSpPr txBox="1"/>
            <p:nvPr/>
          </p:nvSpPr>
          <p:spPr>
            <a:xfrm>
              <a:off x="6354670" y="237921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half-sines are </a:t>
              </a:r>
              <a:r>
                <a:rPr lang="en-US" sz="2400" b="1" i="1" dirty="0">
                  <a:latin typeface="Seravek Light"/>
                  <a:cs typeface="Seravek Light"/>
                </a:rPr>
                <a:t>baseband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, which are mixed with the </a:t>
              </a:r>
              <a:r>
                <a:rPr lang="en-US" sz="2400" b="1" i="1" dirty="0">
                  <a:latin typeface="Seravek Light"/>
                  <a:cs typeface="Seravek Light"/>
                </a:rPr>
                <a:t>carrier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BD873A-C713-434D-89CC-C891A79B715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145281" y="839797"/>
              <a:ext cx="1209389" cy="3646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7D74097-4452-8045-A897-C681CDAC15B9}"/>
              </a:ext>
            </a:extLst>
          </p:cNvPr>
          <p:cNvSpPr/>
          <p:nvPr/>
        </p:nvSpPr>
        <p:spPr>
          <a:xfrm rot="18900000">
            <a:off x="1107710" y="456815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67FB7BE-77C1-9E45-AFA9-D8E98DF21E6B}"/>
              </a:ext>
            </a:extLst>
          </p:cNvPr>
          <p:cNvSpPr/>
          <p:nvPr/>
        </p:nvSpPr>
        <p:spPr>
          <a:xfrm rot="2700000">
            <a:off x="1209675" y="4620393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F11AFF-5291-8046-982D-7C7376795922}"/>
              </a:ext>
            </a:extLst>
          </p:cNvPr>
          <p:cNvSpPr/>
          <p:nvPr/>
        </p:nvSpPr>
        <p:spPr>
          <a:xfrm rot="20700000">
            <a:off x="1060650" y="4628410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56F451-D328-0948-9073-05D81EABEBA7}"/>
              </a:ext>
            </a:extLst>
          </p:cNvPr>
          <p:cNvSpPr/>
          <p:nvPr/>
        </p:nvSpPr>
        <p:spPr>
          <a:xfrm rot="608622">
            <a:off x="1157282" y="4675779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1616D0-1E59-4748-B2B4-2BDBD1CA04FB}"/>
              </a:ext>
            </a:extLst>
          </p:cNvPr>
          <p:cNvSpPr/>
          <p:nvPr/>
        </p:nvSpPr>
        <p:spPr>
          <a:xfrm rot="4500000">
            <a:off x="1925657" y="452871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0B2ADC-7126-034D-92D0-924114404B2C}"/>
              </a:ext>
            </a:extLst>
          </p:cNvPr>
          <p:cNvSpPr/>
          <p:nvPr/>
        </p:nvSpPr>
        <p:spPr>
          <a:xfrm rot="9900000">
            <a:off x="2088433" y="4520458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5DE9DA-E66C-AD40-B47E-7B5275371175}"/>
              </a:ext>
            </a:extLst>
          </p:cNvPr>
          <p:cNvSpPr/>
          <p:nvPr/>
        </p:nvSpPr>
        <p:spPr>
          <a:xfrm rot="6300000">
            <a:off x="1989919" y="449674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8BF6F7-1247-244F-9B21-4FEB5435871C}"/>
              </a:ext>
            </a:extLst>
          </p:cNvPr>
          <p:cNvSpPr/>
          <p:nvPr/>
        </p:nvSpPr>
        <p:spPr>
          <a:xfrm rot="7808622">
            <a:off x="2031767" y="458612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38BA93-1D6C-4649-A5E1-0B7F07918485}"/>
              </a:ext>
            </a:extLst>
          </p:cNvPr>
          <p:cNvGrpSpPr/>
          <p:nvPr/>
        </p:nvGrpSpPr>
        <p:grpSpPr>
          <a:xfrm>
            <a:off x="7880909" y="4144455"/>
            <a:ext cx="4219424" cy="1200329"/>
            <a:chOff x="5594319" y="547716"/>
            <a:chExt cx="3164568" cy="90024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E919DAE-436B-C84C-A5F0-F0DFF1789A8A}"/>
                </a:ext>
              </a:extLst>
            </p:cNvPr>
            <p:cNvSpPr/>
            <p:nvPr/>
          </p:nvSpPr>
          <p:spPr>
            <a:xfrm>
              <a:off x="5594319" y="876394"/>
              <a:ext cx="327386" cy="546045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5A5E8C-C939-6941-BBD2-9F0F48F5CB13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carriers are combined to create the final on-air </a:t>
              </a:r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DBC64F-28AE-8747-B927-A36C03BA3312}"/>
                </a:ext>
              </a:extLst>
            </p:cNvPr>
            <p:cNvCxnSpPr>
              <a:cxnSpLocks/>
              <a:stCxn id="89" idx="1"/>
              <a:endCxn id="88" idx="3"/>
            </p:cNvCxnSpPr>
            <p:nvPr/>
          </p:nvCxnSpPr>
          <p:spPr>
            <a:xfrm flipH="1">
              <a:off x="5921705" y="997840"/>
              <a:ext cx="527215" cy="151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6FF8D-E81D-8C4D-BBCD-74D9037978B6}"/>
              </a:ext>
            </a:extLst>
          </p:cNvPr>
          <p:cNvGrpSpPr/>
          <p:nvPr/>
        </p:nvGrpSpPr>
        <p:grpSpPr>
          <a:xfrm>
            <a:off x="4096080" y="4885297"/>
            <a:ext cx="8004253" cy="1615920"/>
            <a:chOff x="2755697" y="236023"/>
            <a:chExt cx="6003190" cy="121194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9D01AF0-5AB1-DF45-BDEE-CC086EBE6CB0}"/>
                </a:ext>
              </a:extLst>
            </p:cNvPr>
            <p:cNvSpPr/>
            <p:nvPr/>
          </p:nvSpPr>
          <p:spPr>
            <a:xfrm>
              <a:off x="2755697" y="236023"/>
              <a:ext cx="1572676" cy="311694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ECDA2C-760D-484D-B1C4-33743E24F80F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is MSK, which is a special, optimal case of FSK!</a:t>
              </a:r>
              <a:endParaRPr lang="en-US" sz="2400" b="1" dirty="0">
                <a:solidFill>
                  <a:srgbClr val="FF40FF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210EA0-B134-1140-B6F8-6D7A14A03B33}"/>
                </a:ext>
              </a:extLst>
            </p:cNvPr>
            <p:cNvCxnSpPr>
              <a:cxnSpLocks/>
              <a:stCxn id="58" idx="1"/>
              <a:endCxn id="53" idx="3"/>
            </p:cNvCxnSpPr>
            <p:nvPr/>
          </p:nvCxnSpPr>
          <p:spPr>
            <a:xfrm flipH="1" flipV="1">
              <a:off x="4328373" y="391870"/>
              <a:ext cx="2120547" cy="605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8507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DF2C1C3-62D4-3E40-BEAA-543076910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/>
          <a:p>
            <a:r>
              <a:rPr lang="en-US" dirty="0"/>
              <a:t>802.15.4 Modulation (@2.4 GHz </a:t>
            </a:r>
            <a:r>
              <a:rPr lang="en-US" i="1" dirty="0"/>
              <a:t>f</a:t>
            </a:r>
            <a:r>
              <a:rPr lang="en-US" i="1" baseline="-25000" dirty="0"/>
              <a:t>c</a:t>
            </a:r>
            <a:r>
              <a:rPr lang="en-US" dirty="0"/>
              <a:t>)</a:t>
            </a:r>
            <a:br>
              <a:rPr lang="en-US" dirty="0"/>
            </a:br>
            <a:r>
              <a:rPr lang="en-US" sz="2400" dirty="0"/>
              <a:t>O-QPSK with half-sine shaping is MSK!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897064-C1F4-8E43-A868-57F7C469F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753600" y="6356351"/>
            <a:ext cx="1828800" cy="365125"/>
          </a:xfrm>
        </p:spPr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CF6CC6-7755-1E40-9C0C-D974245A33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8785" y="1615740"/>
            <a:ext cx="5301273" cy="4293824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C43BBE26-9FBD-B343-9CE2-9129BAE8EED9}"/>
              </a:ext>
            </a:extLst>
          </p:cNvPr>
          <p:cNvGrpSpPr/>
          <p:nvPr/>
        </p:nvGrpSpPr>
        <p:grpSpPr>
          <a:xfrm>
            <a:off x="540861" y="1487377"/>
            <a:ext cx="5220137" cy="461665"/>
            <a:chOff x="-31235" y="993612"/>
            <a:chExt cx="3915103" cy="346249"/>
          </a:xfrm>
        </p:grpSpPr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10A07E99-F804-6B47-BA08-F116A6E91854}"/>
                </a:ext>
              </a:extLst>
            </p:cNvPr>
            <p:cNvSpPr/>
            <p:nvPr/>
          </p:nvSpPr>
          <p:spPr>
            <a:xfrm>
              <a:off x="2417819" y="1089885"/>
              <a:ext cx="1466049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5AEF0B7-7199-F44B-ABC9-ED4D029AE752}"/>
                </a:ext>
              </a:extLst>
            </p:cNvPr>
            <p:cNvSpPr txBox="1"/>
            <p:nvPr/>
          </p:nvSpPr>
          <p:spPr>
            <a:xfrm>
              <a:off x="-31235" y="993612"/>
              <a:ext cx="1684211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Input bit stream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6003B-6FEF-1B41-852E-16778D97B157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1652976" y="1166737"/>
              <a:ext cx="764843" cy="4752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B55B7C0-270D-A443-998C-89E4051AC6CC}"/>
              </a:ext>
            </a:extLst>
          </p:cNvPr>
          <p:cNvGrpSpPr/>
          <p:nvPr/>
        </p:nvGrpSpPr>
        <p:grpSpPr>
          <a:xfrm>
            <a:off x="6495011" y="156843"/>
            <a:ext cx="4028522" cy="1790555"/>
            <a:chOff x="4434377" y="-4288"/>
            <a:chExt cx="3021391" cy="1342916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8C72CAFA-FAD1-174A-A265-C5B8A199C3A1}"/>
                </a:ext>
              </a:extLst>
            </p:cNvPr>
            <p:cNvSpPr/>
            <p:nvPr/>
          </p:nvSpPr>
          <p:spPr>
            <a:xfrm>
              <a:off x="4434377" y="1089885"/>
              <a:ext cx="449773" cy="248743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780664F-4786-CA48-A202-D909380AF7FF}"/>
                </a:ext>
              </a:extLst>
            </p:cNvPr>
            <p:cNvSpPr txBox="1"/>
            <p:nvPr/>
          </p:nvSpPr>
          <p:spPr>
            <a:xfrm>
              <a:off x="4884150" y="-4288"/>
              <a:ext cx="2571618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Broken into 4-bit </a:t>
              </a:r>
              <a:r>
                <a:rPr lang="en-US" sz="2400" b="1" i="1" dirty="0">
                  <a:latin typeface="Seravek Light"/>
                  <a:cs typeface="Seravek Light"/>
                </a:rPr>
                <a:t>symbols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216546E-439E-DB4E-BB89-70E9421DD3B2}"/>
                </a:ext>
              </a:extLst>
            </p:cNvPr>
            <p:cNvCxnSpPr>
              <a:cxnSpLocks/>
              <a:stCxn id="13" idx="1"/>
              <a:endCxn id="12" idx="0"/>
            </p:cNvCxnSpPr>
            <p:nvPr/>
          </p:nvCxnSpPr>
          <p:spPr>
            <a:xfrm flipH="1">
              <a:off x="4659264" y="168837"/>
              <a:ext cx="224886" cy="92104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49B0BDE-7ECB-7349-8EBC-50C59CC37031}"/>
              </a:ext>
            </a:extLst>
          </p:cNvPr>
          <p:cNvGrpSpPr/>
          <p:nvPr/>
        </p:nvGrpSpPr>
        <p:grpSpPr>
          <a:xfrm>
            <a:off x="3596641" y="740901"/>
            <a:ext cx="8503695" cy="2504693"/>
            <a:chOff x="2260600" y="433756"/>
            <a:chExt cx="6377771" cy="1878520"/>
          </a:xfrm>
        </p:grpSpPr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F8805427-C8E3-594C-AE0F-533F1C0FCBD9}"/>
                </a:ext>
              </a:extLst>
            </p:cNvPr>
            <p:cNvSpPr/>
            <p:nvPr/>
          </p:nvSpPr>
          <p:spPr>
            <a:xfrm>
              <a:off x="2260600" y="1440834"/>
              <a:ext cx="3865063" cy="87144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F70DECD-3814-7F42-831A-241C93650F1D}"/>
                </a:ext>
              </a:extLst>
            </p:cNvPr>
            <p:cNvSpPr txBox="1"/>
            <p:nvPr/>
          </p:nvSpPr>
          <p:spPr>
            <a:xfrm>
              <a:off x="6328404" y="433756"/>
              <a:ext cx="2309967" cy="145424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symbol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maps to a 32-bit </a:t>
              </a:r>
              <a:r>
                <a:rPr lang="en-US" sz="2400" b="1" i="1" dirty="0">
                  <a:latin typeface="Seravek Light"/>
                  <a:cs typeface="Seravek Light"/>
                </a:rPr>
                <a:t>pseudo-noise code (PN-code)</a:t>
              </a:r>
              <a:r>
                <a:rPr lang="en-US" sz="2400" b="1" dirty="0"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or sometimes 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pseudo-random sequence</a:t>
              </a:r>
              <a:endParaRPr lang="en-US" sz="2400" b="1" dirty="0">
                <a:solidFill>
                  <a:schemeClr val="tx2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DA7F313-3944-2244-A347-EC79DAACB3FA}"/>
                </a:ext>
              </a:extLst>
            </p:cNvPr>
            <p:cNvCxnSpPr>
              <a:cxnSpLocks/>
              <a:stCxn id="23" idx="1"/>
              <a:endCxn id="22" idx="3"/>
            </p:cNvCxnSpPr>
            <p:nvPr/>
          </p:nvCxnSpPr>
          <p:spPr>
            <a:xfrm flipH="1">
              <a:off x="6125663" y="1160878"/>
              <a:ext cx="202741" cy="7156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91BABCE-4A12-DE47-9989-199B95BDD707}"/>
              </a:ext>
            </a:extLst>
          </p:cNvPr>
          <p:cNvGrpSpPr/>
          <p:nvPr/>
        </p:nvGrpSpPr>
        <p:grpSpPr>
          <a:xfrm>
            <a:off x="546022" y="2166829"/>
            <a:ext cx="3526273" cy="1506202"/>
            <a:chOff x="3546587" y="117162"/>
            <a:chExt cx="2644705" cy="1129651"/>
          </a:xfrm>
        </p:grpSpPr>
        <p:sp>
          <p:nvSpPr>
            <p:cNvPr id="31" name="Rounded Rectangle 30">
              <a:extLst>
                <a:ext uri="{FF2B5EF4-FFF2-40B4-BE49-F238E27FC236}">
                  <a16:creationId xmlns:a16="http://schemas.microsoft.com/office/drawing/2014/main" id="{0F78FB1A-57FB-5248-88A0-0DBBBD71B191}"/>
                </a:ext>
              </a:extLst>
            </p:cNvPr>
            <p:cNvSpPr/>
            <p:nvPr/>
          </p:nvSpPr>
          <p:spPr>
            <a:xfrm>
              <a:off x="6053266" y="986621"/>
              <a:ext cx="138026" cy="260192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63EA303-2E70-C84B-B813-FFC416BD8332}"/>
                </a:ext>
              </a:extLst>
            </p:cNvPr>
            <p:cNvSpPr txBox="1"/>
            <p:nvPr/>
          </p:nvSpPr>
          <p:spPr>
            <a:xfrm>
              <a:off x="3546587" y="117162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bit of the PN code is called a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endParaRPr lang="en-US" sz="2400" b="1" dirty="0">
                <a:latin typeface="Seravek Light"/>
                <a:cs typeface="Seravek Light"/>
              </a:endParaRP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F3BAA3B-8F01-3C46-88DC-F894CA79AA84}"/>
                </a:ext>
              </a:extLst>
            </p:cNvPr>
            <p:cNvCxnSpPr>
              <a:cxnSpLocks/>
              <a:stCxn id="32" idx="3"/>
              <a:endCxn id="31" idx="0"/>
            </p:cNvCxnSpPr>
            <p:nvPr/>
          </p:nvCxnSpPr>
          <p:spPr>
            <a:xfrm>
              <a:off x="5211413" y="567286"/>
              <a:ext cx="910866" cy="419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FF4E15C-910F-F04B-9BE1-E1406569B8CD}"/>
              </a:ext>
            </a:extLst>
          </p:cNvPr>
          <p:cNvGrpSpPr/>
          <p:nvPr/>
        </p:nvGrpSpPr>
        <p:grpSpPr>
          <a:xfrm>
            <a:off x="551901" y="3620969"/>
            <a:ext cx="2557456" cy="1324987"/>
            <a:chOff x="151274" y="2773941"/>
            <a:chExt cx="1918092" cy="993740"/>
          </a:xfrm>
        </p:grpSpPr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101627D-909B-4543-8634-F5554CF3CD88}"/>
                </a:ext>
              </a:extLst>
            </p:cNvPr>
            <p:cNvSpPr txBox="1"/>
            <p:nvPr/>
          </p:nvSpPr>
          <p:spPr>
            <a:xfrm>
              <a:off x="151274" y="2773941"/>
              <a:ext cx="1918092" cy="623248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Each </a:t>
              </a:r>
              <a:r>
                <a:rPr lang="en-US" sz="2400" b="1" i="1" dirty="0">
                  <a:latin typeface="Seravek Light"/>
                  <a:cs typeface="Seravek Light"/>
                </a:rPr>
                <a:t>chip</a:t>
              </a:r>
              <a:r>
                <a:rPr lang="en-US" sz="2400" b="1" i="1" dirty="0">
                  <a:solidFill>
                    <a:schemeClr val="tx2"/>
                  </a:solidFill>
                  <a:latin typeface="Seravek Light"/>
                  <a:cs typeface="Seravek Light"/>
                </a:rPr>
                <a:t>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encodes half a sine wine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A3E48A4F-1E5F-7740-9C00-1A9B0AA7116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7594" y="3381753"/>
              <a:ext cx="360680" cy="38592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5A07E069-3153-924E-A567-F27F1C47C55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167971" y="3404306"/>
              <a:ext cx="391888" cy="350438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C4CA311-92E5-C542-840D-66C3149C9C97}"/>
              </a:ext>
            </a:extLst>
          </p:cNvPr>
          <p:cNvGrpSpPr/>
          <p:nvPr/>
        </p:nvGrpSpPr>
        <p:grpSpPr>
          <a:xfrm>
            <a:off x="538889" y="4024819"/>
            <a:ext cx="3397895" cy="2300755"/>
            <a:chOff x="3493553" y="-613816"/>
            <a:chExt cx="2548421" cy="1725566"/>
          </a:xfrm>
        </p:grpSpPr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9C61FA9B-A8E4-4741-9855-0DF0B2CC14F3}"/>
                </a:ext>
              </a:extLst>
            </p:cNvPr>
            <p:cNvSpPr/>
            <p:nvPr/>
          </p:nvSpPr>
          <p:spPr>
            <a:xfrm>
              <a:off x="5850202" y="-613816"/>
              <a:ext cx="191772" cy="677887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FC8F6BF-8049-FC41-B5BE-674C43FC756F}"/>
                </a:ext>
              </a:extLst>
            </p:cNvPr>
            <p:cNvSpPr txBox="1"/>
            <p:nvPr/>
          </p:nvSpPr>
          <p:spPr>
            <a:xfrm>
              <a:off x="3493553" y="211503"/>
              <a:ext cx="1664826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Chips alternate </a:t>
              </a:r>
              <a:r>
                <a:rPr lang="en-US" sz="2400" b="1" dirty="0">
                  <a:solidFill>
                    <a:srgbClr val="0070C0"/>
                  </a:solidFill>
                  <a:latin typeface="Seravek Light"/>
                  <a:cs typeface="Seravek Light"/>
                </a:rPr>
                <a:t>in-phase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4FD3DC1-3412-214B-AA0B-108CDFF2DA85}"/>
                </a:ext>
              </a:extLst>
            </p:cNvPr>
            <p:cNvCxnSpPr>
              <a:cxnSpLocks/>
              <a:stCxn id="36" idx="3"/>
              <a:endCxn id="35" idx="1"/>
            </p:cNvCxnSpPr>
            <p:nvPr/>
          </p:nvCxnSpPr>
          <p:spPr>
            <a:xfrm flipV="1">
              <a:off x="5158379" y="-274872"/>
              <a:ext cx="691823" cy="936499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F074CF-69BC-0D44-84AF-B2CD4906063C}"/>
              </a:ext>
            </a:extLst>
          </p:cNvPr>
          <p:cNvGrpSpPr/>
          <p:nvPr/>
        </p:nvGrpSpPr>
        <p:grpSpPr>
          <a:xfrm>
            <a:off x="3097848" y="4508681"/>
            <a:ext cx="5544853" cy="1865287"/>
            <a:chOff x="2399054" y="-271197"/>
            <a:chExt cx="4158640" cy="1398965"/>
          </a:xfrm>
        </p:grpSpPr>
        <p:sp>
          <p:nvSpPr>
            <p:cNvPr id="55" name="Rounded Rectangle 54">
              <a:extLst>
                <a:ext uri="{FF2B5EF4-FFF2-40B4-BE49-F238E27FC236}">
                  <a16:creationId xmlns:a16="http://schemas.microsoft.com/office/drawing/2014/main" id="{E8F434B8-4135-F847-910C-F27CA2A47EEF}"/>
                </a:ext>
              </a:extLst>
            </p:cNvPr>
            <p:cNvSpPr/>
            <p:nvPr/>
          </p:nvSpPr>
          <p:spPr>
            <a:xfrm>
              <a:off x="3034003" y="-271197"/>
              <a:ext cx="121415" cy="314991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2516EBA-6957-1C4D-978A-23C917A3B779}"/>
                </a:ext>
              </a:extLst>
            </p:cNvPr>
            <p:cNvSpPr txBox="1"/>
            <p:nvPr/>
          </p:nvSpPr>
          <p:spPr>
            <a:xfrm>
              <a:off x="2399054" y="781519"/>
              <a:ext cx="4158640" cy="346249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Quadrature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component is </a:t>
              </a:r>
              <a:r>
                <a:rPr lang="en-US" sz="2400" b="1" i="1" dirty="0">
                  <a:latin typeface="Seravek Light"/>
                  <a:cs typeface="Seravek Light"/>
                </a:rPr>
                <a:t>offset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π/2</a:t>
              </a:r>
              <a:endParaRPr lang="en-US" sz="2400" b="1" dirty="0">
                <a:solidFill>
                  <a:srgbClr val="FF0000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DD2A965-7454-684E-8B7E-FC27F8DD10BC}"/>
                </a:ext>
              </a:extLst>
            </p:cNvPr>
            <p:cNvCxnSpPr>
              <a:cxnSpLocks/>
              <a:stCxn id="56" idx="1"/>
              <a:endCxn id="55" idx="2"/>
            </p:cNvCxnSpPr>
            <p:nvPr/>
          </p:nvCxnSpPr>
          <p:spPr>
            <a:xfrm flipV="1">
              <a:off x="2399054" y="43794"/>
              <a:ext cx="695657" cy="91085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DD416256-E5F9-0D41-A9EC-689A9FA45F1A}"/>
              </a:ext>
            </a:extLst>
          </p:cNvPr>
          <p:cNvGrpSpPr/>
          <p:nvPr/>
        </p:nvGrpSpPr>
        <p:grpSpPr>
          <a:xfrm>
            <a:off x="6934810" y="2807831"/>
            <a:ext cx="5165525" cy="3015068"/>
            <a:chOff x="4790493" y="237921"/>
            <a:chExt cx="3874144" cy="2261301"/>
          </a:xfrm>
        </p:grpSpPr>
        <p:sp>
          <p:nvSpPr>
            <p:cNvPr id="68" name="Rounded Rectangle 67">
              <a:extLst>
                <a:ext uri="{FF2B5EF4-FFF2-40B4-BE49-F238E27FC236}">
                  <a16:creationId xmlns:a16="http://schemas.microsoft.com/office/drawing/2014/main" id="{323D8C6A-1985-174B-BE9B-0CCFB2D80D3A}"/>
                </a:ext>
              </a:extLst>
            </p:cNvPr>
            <p:cNvSpPr/>
            <p:nvPr/>
          </p:nvSpPr>
          <p:spPr>
            <a:xfrm>
              <a:off x="4790493" y="1204432"/>
              <a:ext cx="709575" cy="1294790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4618B8A3-0916-D240-9C39-1B430AFC0F50}"/>
                </a:ext>
              </a:extLst>
            </p:cNvPr>
            <p:cNvSpPr txBox="1"/>
            <p:nvPr/>
          </p:nvSpPr>
          <p:spPr>
            <a:xfrm>
              <a:off x="6354670" y="237921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half-sines are </a:t>
              </a:r>
              <a:r>
                <a:rPr lang="en-US" sz="2400" b="1" i="1" dirty="0">
                  <a:latin typeface="Seravek Light"/>
                  <a:cs typeface="Seravek Light"/>
                </a:rPr>
                <a:t>baseband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, which are mixed with the </a:t>
              </a:r>
              <a:r>
                <a:rPr lang="en-US" sz="2400" b="1" i="1" dirty="0">
                  <a:latin typeface="Seravek Light"/>
                  <a:cs typeface="Seravek Light"/>
                </a:rPr>
                <a:t>carrier</a:t>
              </a:r>
            </a:p>
          </p:txBody>
        </p: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6BD873A-C713-434D-89CC-C891A79B7157}"/>
                </a:ext>
              </a:extLst>
            </p:cNvPr>
            <p:cNvCxnSpPr>
              <a:cxnSpLocks/>
              <a:endCxn id="68" idx="0"/>
            </p:cNvCxnSpPr>
            <p:nvPr/>
          </p:nvCxnSpPr>
          <p:spPr>
            <a:xfrm flipH="1">
              <a:off x="5145281" y="839797"/>
              <a:ext cx="1209389" cy="3646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4" name="Oval 73">
            <a:extLst>
              <a:ext uri="{FF2B5EF4-FFF2-40B4-BE49-F238E27FC236}">
                <a16:creationId xmlns:a16="http://schemas.microsoft.com/office/drawing/2014/main" id="{57D74097-4452-8045-A897-C681CDAC15B9}"/>
              </a:ext>
            </a:extLst>
          </p:cNvPr>
          <p:cNvSpPr/>
          <p:nvPr/>
        </p:nvSpPr>
        <p:spPr>
          <a:xfrm rot="18900000">
            <a:off x="1107710" y="456815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C67FB7BE-77C1-9E45-AFA9-D8E98DF21E6B}"/>
              </a:ext>
            </a:extLst>
          </p:cNvPr>
          <p:cNvSpPr/>
          <p:nvPr/>
        </p:nvSpPr>
        <p:spPr>
          <a:xfrm rot="2700000">
            <a:off x="1209675" y="4620393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B2F11AFF-5291-8046-982D-7C7376795922}"/>
              </a:ext>
            </a:extLst>
          </p:cNvPr>
          <p:cNvSpPr/>
          <p:nvPr/>
        </p:nvSpPr>
        <p:spPr>
          <a:xfrm rot="20700000">
            <a:off x="1060650" y="4628410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756F451-D328-0948-9073-05D81EABEBA7}"/>
              </a:ext>
            </a:extLst>
          </p:cNvPr>
          <p:cNvSpPr/>
          <p:nvPr/>
        </p:nvSpPr>
        <p:spPr>
          <a:xfrm rot="608622">
            <a:off x="1157282" y="4675779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211616D0-1E59-4748-B2B4-2BDBD1CA04FB}"/>
              </a:ext>
            </a:extLst>
          </p:cNvPr>
          <p:cNvSpPr/>
          <p:nvPr/>
        </p:nvSpPr>
        <p:spPr>
          <a:xfrm rot="4500000">
            <a:off x="1925657" y="4528715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2C0B2ADC-7126-034D-92D0-924114404B2C}"/>
              </a:ext>
            </a:extLst>
          </p:cNvPr>
          <p:cNvSpPr/>
          <p:nvPr/>
        </p:nvSpPr>
        <p:spPr>
          <a:xfrm rot="9900000">
            <a:off x="2088433" y="4520458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5DE9DA-E66C-AD40-B47E-7B5275371175}"/>
              </a:ext>
            </a:extLst>
          </p:cNvPr>
          <p:cNvSpPr/>
          <p:nvPr/>
        </p:nvSpPr>
        <p:spPr>
          <a:xfrm rot="6300000">
            <a:off x="1989919" y="449674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158BF6F7-1247-244F-9B21-4FEB5435871C}"/>
              </a:ext>
            </a:extLst>
          </p:cNvPr>
          <p:cNvSpPr/>
          <p:nvPr/>
        </p:nvSpPr>
        <p:spPr>
          <a:xfrm rot="7808622">
            <a:off x="2031767" y="4586122"/>
            <a:ext cx="326543" cy="266636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4E38BA93-1D6C-4649-A5E1-0B7F07918485}"/>
              </a:ext>
            </a:extLst>
          </p:cNvPr>
          <p:cNvGrpSpPr/>
          <p:nvPr/>
        </p:nvGrpSpPr>
        <p:grpSpPr>
          <a:xfrm>
            <a:off x="7880909" y="4144455"/>
            <a:ext cx="4219424" cy="1200329"/>
            <a:chOff x="5594319" y="547716"/>
            <a:chExt cx="3164568" cy="900247"/>
          </a:xfrm>
        </p:grpSpPr>
        <p:sp>
          <p:nvSpPr>
            <p:cNvPr id="88" name="Rounded Rectangle 87">
              <a:extLst>
                <a:ext uri="{FF2B5EF4-FFF2-40B4-BE49-F238E27FC236}">
                  <a16:creationId xmlns:a16="http://schemas.microsoft.com/office/drawing/2014/main" id="{8E919DAE-436B-C84C-A5F0-F0DFF1789A8A}"/>
                </a:ext>
              </a:extLst>
            </p:cNvPr>
            <p:cNvSpPr/>
            <p:nvPr/>
          </p:nvSpPr>
          <p:spPr>
            <a:xfrm>
              <a:off x="5594319" y="876394"/>
              <a:ext cx="327386" cy="546045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665A5E8C-C939-6941-BBD2-9F0F48F5CB13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chemeClr val="tx2">
                      <a:lumMod val="60000"/>
                      <a:lumOff val="40000"/>
                    </a:schemeClr>
                  </a:solidFill>
                  <a:latin typeface="Seravek Light"/>
                  <a:cs typeface="Seravek Light"/>
                </a:rPr>
                <a:t>I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and </a:t>
              </a:r>
              <a:r>
                <a:rPr lang="en-US" sz="2400" b="1" dirty="0">
                  <a:solidFill>
                    <a:srgbClr val="FF0000"/>
                  </a:solidFill>
                  <a:latin typeface="Seravek Light"/>
                  <a:cs typeface="Seravek Light"/>
                </a:rPr>
                <a:t>Q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 carriers are combined to create the final on-air </a:t>
              </a:r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</a:t>
              </a:r>
            </a:p>
          </p:txBody>
        </p: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64DBC64F-28AE-8747-B927-A36C03BA3312}"/>
                </a:ext>
              </a:extLst>
            </p:cNvPr>
            <p:cNvCxnSpPr>
              <a:cxnSpLocks/>
              <a:stCxn id="89" idx="1"/>
              <a:endCxn id="88" idx="3"/>
            </p:cNvCxnSpPr>
            <p:nvPr/>
          </p:nvCxnSpPr>
          <p:spPr>
            <a:xfrm flipH="1">
              <a:off x="5921705" y="997840"/>
              <a:ext cx="527215" cy="15157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36FF8D-E81D-8C4D-BBCD-74D9037978B6}"/>
              </a:ext>
            </a:extLst>
          </p:cNvPr>
          <p:cNvGrpSpPr/>
          <p:nvPr/>
        </p:nvGrpSpPr>
        <p:grpSpPr>
          <a:xfrm>
            <a:off x="4096080" y="4885297"/>
            <a:ext cx="8004253" cy="1615920"/>
            <a:chOff x="2755697" y="236023"/>
            <a:chExt cx="6003190" cy="1211940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A9D01AF0-5AB1-DF45-BDEE-CC086EBE6CB0}"/>
                </a:ext>
              </a:extLst>
            </p:cNvPr>
            <p:cNvSpPr/>
            <p:nvPr/>
          </p:nvSpPr>
          <p:spPr>
            <a:xfrm>
              <a:off x="2755697" y="236023"/>
              <a:ext cx="1572676" cy="311694"/>
            </a:xfrm>
            <a:prstGeom prst="roundRect">
              <a:avLst/>
            </a:prstGeom>
            <a:solidFill>
              <a:schemeClr val="tx2">
                <a:alpha val="10000"/>
              </a:schemeClr>
            </a:solidFill>
            <a:ln w="19050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40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7ECDA2C-760D-484D-B1C4-33743E24F80F}"/>
                </a:ext>
              </a:extLst>
            </p:cNvPr>
            <p:cNvSpPr txBox="1"/>
            <p:nvPr/>
          </p:nvSpPr>
          <p:spPr>
            <a:xfrm>
              <a:off x="6448920" y="547716"/>
              <a:ext cx="2309967" cy="900247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>
                  <a:solidFill>
                    <a:srgbClr val="FF40FF"/>
                  </a:solidFill>
                  <a:latin typeface="Seravek Light"/>
                  <a:cs typeface="Seravek Light"/>
                </a:rPr>
                <a:t>Signal </a:t>
              </a:r>
              <a:r>
                <a:rPr lang="en-US" sz="2400" b="1" dirty="0">
                  <a:solidFill>
                    <a:schemeClr val="tx2"/>
                  </a:solidFill>
                  <a:latin typeface="Seravek Light"/>
                  <a:cs typeface="Seravek Light"/>
                </a:rPr>
                <a:t>is MSK, which is a special, optimal case of FSK!</a:t>
              </a:r>
              <a:endParaRPr lang="en-US" sz="2400" b="1" dirty="0">
                <a:solidFill>
                  <a:srgbClr val="FF40FF"/>
                </a:solidFill>
                <a:latin typeface="Seravek Light"/>
                <a:cs typeface="Seravek Light"/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92210EA0-B134-1140-B6F8-6D7A14A03B33}"/>
                </a:ext>
              </a:extLst>
            </p:cNvPr>
            <p:cNvCxnSpPr>
              <a:cxnSpLocks/>
              <a:stCxn id="58" idx="1"/>
              <a:endCxn id="53" idx="3"/>
            </p:cNvCxnSpPr>
            <p:nvPr/>
          </p:nvCxnSpPr>
          <p:spPr>
            <a:xfrm flipH="1" flipV="1">
              <a:off x="4328373" y="391870"/>
              <a:ext cx="2120547" cy="60597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C4261D95-9A7C-6544-84BE-EC072C6A7CC6}"/>
              </a:ext>
            </a:extLst>
          </p:cNvPr>
          <p:cNvSpPr/>
          <p:nvPr/>
        </p:nvSpPr>
        <p:spPr>
          <a:xfrm>
            <a:off x="0" y="0"/>
            <a:ext cx="12192000" cy="40248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31A23CD-A658-5849-9C38-F78DF41AB3E0}"/>
              </a:ext>
            </a:extLst>
          </p:cNvPr>
          <p:cNvSpPr/>
          <p:nvPr/>
        </p:nvSpPr>
        <p:spPr>
          <a:xfrm>
            <a:off x="1" y="4013489"/>
            <a:ext cx="3244572" cy="2832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66780516-D645-F547-91D5-2DFFF38AAE29}"/>
              </a:ext>
            </a:extLst>
          </p:cNvPr>
          <p:cNvSpPr/>
          <p:nvPr/>
        </p:nvSpPr>
        <p:spPr>
          <a:xfrm>
            <a:off x="8750059" y="4013489"/>
            <a:ext cx="3441243" cy="28320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492E493E-7D9A-BC4B-A086-2C0C6E3B8B63}"/>
              </a:ext>
            </a:extLst>
          </p:cNvPr>
          <p:cNvSpPr/>
          <p:nvPr/>
        </p:nvSpPr>
        <p:spPr>
          <a:xfrm>
            <a:off x="3106029" y="5887167"/>
            <a:ext cx="5806991" cy="9583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72F3574E-4070-CB41-B98C-E6C70E1B8C1E}"/>
              </a:ext>
            </a:extLst>
          </p:cNvPr>
          <p:cNvSpPr/>
          <p:nvPr/>
        </p:nvSpPr>
        <p:spPr>
          <a:xfrm>
            <a:off x="2028572" y="271902"/>
            <a:ext cx="7503355" cy="252900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b="1" dirty="0">
                <a:latin typeface="Seravek" panose="020B0503040000020004" pitchFamily="34" charset="0"/>
              </a:rPr>
              <a:t>Final detail:</a:t>
            </a:r>
          </a:p>
          <a:p>
            <a:endParaRPr lang="en-US" sz="2400" dirty="0">
              <a:latin typeface="Seravek" panose="020B0503040000020004" pitchFamily="34" charset="0"/>
            </a:endParaRPr>
          </a:p>
          <a:p>
            <a:r>
              <a:rPr lang="en-US" sz="2400" dirty="0">
                <a:latin typeface="Seravek" panose="020B0503040000020004" pitchFamily="34" charset="0"/>
              </a:rPr>
              <a:t>This shows a </a:t>
            </a:r>
            <a:r>
              <a:rPr lang="en-US" sz="2133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b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 :: </a:t>
            </a:r>
            <a:r>
              <a:rPr lang="en-US" sz="2133" i="1" dirty="0">
                <a:latin typeface="Consolas" panose="020B0609020204030204" pitchFamily="49" charset="0"/>
                <a:cs typeface="Consolas" panose="020B0609020204030204" pitchFamily="49" charset="0"/>
              </a:rPr>
              <a:t>f</a:t>
            </a:r>
            <a:r>
              <a:rPr lang="en-US" sz="2133" i="1" baseline="-25000" dirty="0"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400" dirty="0">
                <a:latin typeface="Seravek" panose="020B0503040000020004" pitchFamily="34" charset="0"/>
              </a:rPr>
              <a:t> ratio of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1 :: 10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400" dirty="0">
                <a:latin typeface="Seravek" panose="020B0503040000020004" pitchFamily="34" charset="0"/>
              </a:rPr>
              <a:t>so you can see the impact on the carrier. In reality, it’s closer to </a:t>
            </a:r>
            <a:r>
              <a:rPr lang="en-US" sz="2133" dirty="0">
                <a:latin typeface="Consolas" panose="020B0609020204030204" pitchFamily="49" charset="0"/>
                <a:cs typeface="Consolas" panose="020B0609020204030204" pitchFamily="49" charset="0"/>
              </a:rPr>
              <a:t>1 :: 1200 (2,000 chips / s :: 2,400,000 Hz)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31944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C8F4-E89A-5A45-A025-28E79A16E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15.4 has multiple PHY layer choices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5BD484-6E76-0ED6-FB47-6EF00F961A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focus on the 2.4 GHz one, that uses DSSS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BE7642-0FFF-48DF-45A1-9F2C8778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3D7A48-BB61-1AB2-2A8E-D50410F8A6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24" y="2537139"/>
            <a:ext cx="9201576" cy="302141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62433CB-116B-7EEB-12A3-0D763A452301}"/>
              </a:ext>
            </a:extLst>
          </p:cNvPr>
          <p:cNvSpPr/>
          <p:nvPr/>
        </p:nvSpPr>
        <p:spPr>
          <a:xfrm>
            <a:off x="1524000" y="4857553"/>
            <a:ext cx="9023796" cy="628847"/>
          </a:xfrm>
          <a:prstGeom prst="rect">
            <a:avLst/>
          </a:prstGeom>
          <a:solidFill>
            <a:srgbClr val="FFFC00">
              <a:alpha val="17647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6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18972-C729-4DBE-B532-4D318E860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558838-269C-46F3-83A6-8622F03A2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Hw</a:t>
            </a:r>
            <a:r>
              <a:rPr lang="en-US" dirty="0"/>
              <a:t>: BLE Packets</a:t>
            </a:r>
          </a:p>
          <a:p>
            <a:pPr lvl="1"/>
            <a:r>
              <a:rPr lang="en-US" dirty="0"/>
              <a:t>Due Wednesday</a:t>
            </a:r>
          </a:p>
          <a:p>
            <a:pPr lvl="1"/>
            <a:endParaRPr lang="en-US" dirty="0"/>
          </a:p>
          <a:p>
            <a:r>
              <a:rPr lang="en-US" dirty="0"/>
              <a:t>Check-in: how’s Lab: BLE going so far?</a:t>
            </a:r>
          </a:p>
          <a:p>
            <a:endParaRPr lang="en-US" dirty="0"/>
          </a:p>
          <a:p>
            <a:r>
              <a:rPr lang="en-US" dirty="0"/>
              <a:t>Lab: Thread</a:t>
            </a:r>
          </a:p>
          <a:p>
            <a:pPr lvl="1"/>
            <a:r>
              <a:rPr lang="en-US" dirty="0"/>
              <a:t>Out either Friday or this weekend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187A95-47FE-43D6-8D7D-2D3CD23F4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1097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8FC903E-B53A-FA50-4141-2728D1F3C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actually sends way more data than symbols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32B906-358E-B2D4-B323-BD87C41B1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every 4 bits we want to send (one symbol)</a:t>
            </a:r>
          </a:p>
          <a:p>
            <a:pPr lvl="1"/>
            <a:r>
              <a:rPr lang="en-US" dirty="0"/>
              <a:t>802.15.4 sends 32 bits of data instead</a:t>
            </a:r>
          </a:p>
          <a:p>
            <a:pPr lvl="1"/>
            <a:endParaRPr lang="en-US" dirty="0"/>
          </a:p>
          <a:p>
            <a:r>
              <a:rPr lang="en-US" dirty="0"/>
              <a:t>There’s a mapping from bit pattern to “chip pattern”</a:t>
            </a:r>
          </a:p>
          <a:p>
            <a:pPr lvl="1"/>
            <a:r>
              <a:rPr lang="en-US" dirty="0"/>
              <a:t>One mapping that all 802.15.4 PHY layers must use</a:t>
            </a:r>
          </a:p>
          <a:p>
            <a:pPr lvl="1"/>
            <a:r>
              <a:rPr lang="en-US" dirty="0"/>
              <a:t>This idea is called “Direct Sequence Spread Spectrum” (DSSS)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D7B69D-CCFC-112B-E23B-7AE6CF70E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EB4B09-1746-5825-CD60-D7053AF8AB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2021"/>
          <a:stretch/>
        </p:blipFill>
        <p:spPr>
          <a:xfrm>
            <a:off x="2853899" y="4380464"/>
            <a:ext cx="5824664" cy="179173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9960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6A862-12DA-4A88-A161-E830A9FE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 Sequence Spread Spectrum (DSSS)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DFDE3-203B-436F-8D12-6848BAC661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386663"/>
            <a:ext cx="7303028" cy="4879459"/>
          </a:xfrm>
        </p:spPr>
        <p:txBody>
          <a:bodyPr>
            <a:normAutofit/>
          </a:bodyPr>
          <a:lstStyle/>
          <a:p>
            <a:r>
              <a:rPr lang="en-US" dirty="0"/>
              <a:t>Increases the </a:t>
            </a:r>
            <a:r>
              <a:rPr lang="en-US" u="sng" dirty="0"/>
              <a:t>signal</a:t>
            </a:r>
            <a:r>
              <a:rPr lang="en-US" dirty="0"/>
              <a:t> bandwidth of a transmission beyond </a:t>
            </a:r>
            <a:r>
              <a:rPr lang="en-US" u="sng" dirty="0"/>
              <a:t>information </a:t>
            </a:r>
            <a:r>
              <a:rPr lang="en-US" dirty="0"/>
              <a:t>bandwidth</a:t>
            </a:r>
          </a:p>
          <a:p>
            <a:pPr lvl="1"/>
            <a:r>
              <a:rPr lang="en-US" dirty="0"/>
              <a:t>Send sequences of chips, which are a translation of one symbol to a pattern of many bits </a:t>
            </a:r>
          </a:p>
          <a:p>
            <a:pPr lvl="1"/>
            <a:r>
              <a:rPr lang="en-US" dirty="0"/>
              <a:t>Chips are transmitted much faster than symbols, essentially increasing the data rate</a:t>
            </a:r>
          </a:p>
          <a:p>
            <a:pPr lvl="1"/>
            <a:endParaRPr lang="en-US" dirty="0"/>
          </a:p>
          <a:p>
            <a:r>
              <a:rPr lang="en-US" dirty="0"/>
              <a:t>Enables better interference avoidance</a:t>
            </a:r>
          </a:p>
          <a:p>
            <a:pPr lvl="1"/>
            <a:r>
              <a:rPr lang="en-US" dirty="0"/>
              <a:t>Received bits are correlated against codes to see which is most likely</a:t>
            </a:r>
          </a:p>
          <a:p>
            <a:pPr lvl="1"/>
            <a:r>
              <a:rPr lang="en-US" dirty="0"/>
              <a:t>802.15.4 tolerates 13-15 bit flips (almost half!)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9CA1D-3832-4588-85A5-76A372854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75E060-FD02-AE4D-9E3D-E5EF18FF4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7400" y="3128729"/>
            <a:ext cx="3501065" cy="17395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6BD93F-0555-6F47-AFF6-13AA3697D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03906" y="4833089"/>
            <a:ext cx="3064933" cy="1473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C450DA-C25E-A2D3-E12C-2E85C20AE85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28111"/>
          <a:stretch/>
        </p:blipFill>
        <p:spPr>
          <a:xfrm>
            <a:off x="8385836" y="295275"/>
            <a:ext cx="3639058" cy="267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6789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F388A-7A9E-4FE0-ABB1-75FE7A73A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0" y="228600"/>
            <a:ext cx="5827294" cy="685800"/>
          </a:xfrm>
        </p:spPr>
        <p:txBody>
          <a:bodyPr/>
          <a:lstStyle/>
          <a:p>
            <a:r>
              <a:rPr lang="en-US" dirty="0"/>
              <a:t>DSSS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72F41-2719-47D2-94E7-A327B8570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2251" y="1143000"/>
            <a:ext cx="5928144" cy="5029200"/>
          </a:xfrm>
        </p:spPr>
        <p:txBody>
          <a:bodyPr/>
          <a:lstStyle/>
          <a:p>
            <a:r>
              <a:rPr lang="en-US" dirty="0"/>
              <a:t>Data sent is </a:t>
            </a:r>
            <a:r>
              <a:rPr lang="en-US" b="1" dirty="0"/>
              <a:t>101</a:t>
            </a:r>
            <a:endParaRPr lang="en-US" dirty="0"/>
          </a:p>
          <a:p>
            <a:pPr lvl="1"/>
            <a:r>
              <a:rPr lang="en-US" dirty="0"/>
              <a:t>Code is longer than data, so we replicate bits</a:t>
            </a:r>
          </a:p>
          <a:p>
            <a:pPr lvl="1"/>
            <a:r>
              <a:rPr lang="en-US" dirty="0"/>
              <a:t>Data is recoverable, even with noise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8F836F-2CC5-4351-99D7-EF9B8DB27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52BB9EB0-F72F-4776-87E9-E0964DC45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990" y="92159"/>
            <a:ext cx="5275261" cy="6264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D71996A9-9D2E-4E0F-ABEC-D4CE228C32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2240" y="2440884"/>
            <a:ext cx="5108154" cy="3915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C464B14-96B7-472E-9B9E-41E308024CBF}"/>
              </a:ext>
            </a:extLst>
          </p:cNvPr>
          <p:cNvSpPr txBox="1"/>
          <p:nvPr/>
        </p:nvSpPr>
        <p:spPr>
          <a:xfrm>
            <a:off x="611606" y="6352143"/>
            <a:ext cx="7620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https://circuitcellar.com/research-design-hub/dsss-in-a-nutshell/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81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44951-4081-4E64-A9D0-3923475CD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RF channels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975FA-1E6E-4A59-AD63-4808D17BBB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374105" cy="5029200"/>
          </a:xfrm>
        </p:spPr>
        <p:txBody>
          <a:bodyPr/>
          <a:lstStyle/>
          <a:p>
            <a:r>
              <a:rPr lang="en-US" dirty="0"/>
              <a:t>27 channels across three bands</a:t>
            </a:r>
          </a:p>
          <a:p>
            <a:r>
              <a:rPr lang="en-US" dirty="0"/>
              <a:t>5 MHz channel separation at 2.4 GHz</a:t>
            </a:r>
          </a:p>
          <a:p>
            <a:pPr lvl="1"/>
            <a:r>
              <a:rPr lang="en-US" dirty="0"/>
              <a:t>Compare to 2 MHz for 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A6133D-920D-4F28-92C4-70A547F6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C224C99-DF5A-4FCF-9ACE-62BFA897D2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2177" y="3355975"/>
            <a:ext cx="809625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Figure 5 from Home networking with IEEE 802.15.4: a developing standard for  low-rate wireless personal area networks | Semantic Scholar">
            <a:extLst>
              <a:ext uri="{FF2B5EF4-FFF2-40B4-BE49-F238E27FC236}">
                <a16:creationId xmlns:a16="http://schemas.microsoft.com/office/drawing/2014/main" id="{EEE725D0-BF6B-4739-8A37-A0F215E6A2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614" b="6145"/>
          <a:stretch/>
        </p:blipFill>
        <p:spPr bwMode="auto">
          <a:xfrm>
            <a:off x="6093994" y="273050"/>
            <a:ext cx="5535194" cy="2854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68799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BA06-C58A-4A1D-A7E9-87A148DCD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Regional bands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15F80-EE65-4F0B-81F9-B22DB5601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70905" cy="5029200"/>
          </a:xfrm>
        </p:spPr>
        <p:txBody>
          <a:bodyPr/>
          <a:lstStyle/>
          <a:p>
            <a:r>
              <a:rPr lang="en-US" dirty="0"/>
              <a:t>Different RF bands have different regional availability</a:t>
            </a:r>
          </a:p>
          <a:p>
            <a:endParaRPr lang="en-US" dirty="0"/>
          </a:p>
          <a:p>
            <a:r>
              <a:rPr lang="en-US" dirty="0"/>
              <a:t>Also have different rules</a:t>
            </a:r>
          </a:p>
          <a:p>
            <a:pPr lvl="1"/>
            <a:r>
              <a:rPr lang="en-US" dirty="0"/>
              <a:t>915 MHz: 400 </a:t>
            </a:r>
            <a:r>
              <a:rPr lang="en-US" dirty="0" err="1"/>
              <a:t>ms</a:t>
            </a:r>
            <a:r>
              <a:rPr lang="en-US" dirty="0"/>
              <a:t> dwell time</a:t>
            </a:r>
          </a:p>
          <a:p>
            <a:pPr lvl="1"/>
            <a:r>
              <a:rPr lang="en-US" dirty="0"/>
              <a:t>868 MHz: 1% duty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4E9680-2A4F-4F59-B3FC-4D6A5FD9B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BB9BE0-EE06-4D47-AEF0-F631F8D486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52509" y="228600"/>
            <a:ext cx="5527885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8903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E8F-2D02-4A1D-8A8A-01F4345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F85-5A03-439A-A31D-07C315AEE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415021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0 dBm equals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r>
              <a:rPr lang="en-US" dirty="0"/>
              <a:t>Worst acceptable sensitivity (per spec): -85 dBm</a:t>
            </a:r>
          </a:p>
          <a:p>
            <a:pPr lvl="1"/>
            <a:r>
              <a:rPr lang="en-US" dirty="0"/>
              <a:t>Circa-2006 radios (CC2420): -95 dBm</a:t>
            </a:r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AFD2-A3E5-4C1F-8E21-6C44D30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224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F0E8F-2D02-4A1D-8A8A-01F43454B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87F85-5A03-439A-A31D-07C315AEE6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Transmit power</a:t>
            </a:r>
          </a:p>
          <a:p>
            <a:pPr lvl="1"/>
            <a:r>
              <a:rPr lang="en-US" dirty="0"/>
              <a:t>Typical: 0 dBm (remember: 0 dBm equals 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Receiver sensitivity</a:t>
            </a:r>
          </a:p>
          <a:p>
            <a:pPr lvl="1"/>
            <a:r>
              <a:rPr lang="en-US" dirty="0"/>
              <a:t>nRF52840 802.15.4: -100 dBm</a:t>
            </a:r>
          </a:p>
          <a:p>
            <a:pPr lvl="2"/>
            <a:r>
              <a:rPr lang="en-US" dirty="0"/>
              <a:t>Compare to BLE sensitivity of -95 dBm</a:t>
            </a:r>
          </a:p>
          <a:p>
            <a:pPr lvl="1"/>
            <a:r>
              <a:rPr lang="en-US" dirty="0"/>
              <a:t>Worst acceptable sensitivity (per spec): -85 dBm</a:t>
            </a:r>
          </a:p>
          <a:p>
            <a:pPr lvl="1"/>
            <a:r>
              <a:rPr lang="en-US" dirty="0"/>
              <a:t>Circa-2006 radios (CC2420): -95 dBm</a:t>
            </a:r>
          </a:p>
          <a:p>
            <a:pPr lvl="1"/>
            <a:endParaRPr lang="en-US" dirty="0"/>
          </a:p>
          <a:p>
            <a:r>
              <a:rPr lang="en-US" b="1" dirty="0"/>
              <a:t>Which has longer range, 802.15.4 or BLE? Why?</a:t>
            </a:r>
          </a:p>
          <a:p>
            <a:pPr lvl="1"/>
            <a:r>
              <a:rPr lang="en-US" dirty="0"/>
              <a:t>802.15.4 with +5 dBm more margin;</a:t>
            </a:r>
          </a:p>
          <a:p>
            <a:pPr lvl="2"/>
            <a:r>
              <a:rPr lang="en-US" dirty="0"/>
              <a:t>lower bit rate plays into this, as does increased bandwidth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8CAFD2-A3E5-4C1F-8E21-6C44D308F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17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b="1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654868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802.15.4 network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Only specifies PHY and MAC, but has use cases in mind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5BBB30-CF92-44A7-9CAA-A83ED7FB7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9199" y="1952036"/>
            <a:ext cx="7449590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6908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55024-2F85-4C06-B4B5-4D96710EE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and Tree topologies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CC2A7C-5403-461D-AC1B-B95B502B5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8511F34-0249-46B7-B226-FCEFB8FFDD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5985" y="2908300"/>
            <a:ext cx="4990515" cy="348529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F11166D-4E75-4143-A5E1-A8EEB1FE757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965"/>
          <a:stretch/>
        </p:blipFill>
        <p:spPr>
          <a:xfrm>
            <a:off x="8155959" y="136525"/>
            <a:ext cx="3424435" cy="277177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B57D80-DC55-4C9B-9287-D4D871A0B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11101804" cy="5029200"/>
          </a:xfrm>
        </p:spPr>
        <p:txBody>
          <a:bodyPr/>
          <a:lstStyle/>
          <a:p>
            <a:r>
              <a:rPr lang="en-US" dirty="0"/>
              <a:t>PAN Coordinator</a:t>
            </a:r>
          </a:p>
          <a:p>
            <a:pPr lvl="1"/>
            <a:r>
              <a:rPr lang="en-US" dirty="0"/>
              <a:t>Receives and relays all messages</a:t>
            </a:r>
          </a:p>
          <a:p>
            <a:pPr lvl="1"/>
            <a:r>
              <a:rPr lang="en-US" dirty="0"/>
              <a:t>Most capable and power-intensive</a:t>
            </a:r>
          </a:p>
          <a:p>
            <a:r>
              <a:rPr lang="en-US" dirty="0"/>
              <a:t>Coordinators (a.k.a. Routers)</a:t>
            </a:r>
          </a:p>
          <a:p>
            <a:pPr lvl="1"/>
            <a:r>
              <a:rPr lang="en-US" dirty="0"/>
              <a:t>Control “clusters”</a:t>
            </a:r>
          </a:p>
          <a:p>
            <a:pPr lvl="1"/>
            <a:r>
              <a:rPr lang="en-US" dirty="0"/>
              <a:t>Receives and relays to its children</a:t>
            </a:r>
          </a:p>
          <a:p>
            <a:pPr lvl="1"/>
            <a:r>
              <a:rPr lang="en-US" dirty="0"/>
              <a:t>Communicates up to parent coordinator</a:t>
            </a:r>
          </a:p>
          <a:p>
            <a:r>
              <a:rPr lang="en-US" dirty="0"/>
              <a:t>End Devices</a:t>
            </a:r>
          </a:p>
          <a:p>
            <a:pPr lvl="1"/>
            <a:r>
              <a:rPr lang="en-US" dirty="0"/>
              <a:t>Only communicate with single</a:t>
            </a:r>
            <a:br>
              <a:rPr lang="en-US" dirty="0"/>
            </a:br>
            <a:r>
              <a:rPr lang="en-US" dirty="0"/>
              <a:t>parent coordinator</a:t>
            </a:r>
          </a:p>
          <a:p>
            <a:pPr lvl="1"/>
            <a:r>
              <a:rPr lang="en-US" dirty="0"/>
              <a:t>Least capable and power intensive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2F8923F-EF24-4BA9-8BA0-BD0F0DA4463C}"/>
              </a:ext>
            </a:extLst>
          </p:cNvPr>
          <p:cNvSpPr/>
          <p:nvPr/>
        </p:nvSpPr>
        <p:spPr>
          <a:xfrm>
            <a:off x="8724900" y="4241800"/>
            <a:ext cx="2247900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33118C3-C05A-419A-816C-08395FC7AB7C}"/>
              </a:ext>
            </a:extLst>
          </p:cNvPr>
          <p:cNvSpPr/>
          <p:nvPr/>
        </p:nvSpPr>
        <p:spPr>
          <a:xfrm>
            <a:off x="6375984" y="4241800"/>
            <a:ext cx="1263358" cy="19304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7CECBC0-3880-479E-B7EB-B36230CAD488}"/>
              </a:ext>
            </a:extLst>
          </p:cNvPr>
          <p:cNvSpPr/>
          <p:nvPr/>
        </p:nvSpPr>
        <p:spPr>
          <a:xfrm>
            <a:off x="7639342" y="4241801"/>
            <a:ext cx="1085558" cy="17653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87B9705-3BE1-48A9-9D35-5170C398B5E5}"/>
              </a:ext>
            </a:extLst>
          </p:cNvPr>
          <p:cNvSpPr/>
          <p:nvPr/>
        </p:nvSpPr>
        <p:spPr>
          <a:xfrm>
            <a:off x="7785684" y="3000374"/>
            <a:ext cx="2882316" cy="124142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981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802.15.4</a:t>
            </a:r>
          </a:p>
          <a:p>
            <a:endParaRPr lang="en-US" dirty="0"/>
          </a:p>
          <a:p>
            <a:r>
              <a:rPr lang="en-US" dirty="0"/>
              <a:t>Overview of physical layer details</a:t>
            </a:r>
          </a:p>
          <a:p>
            <a:endParaRPr lang="en-US" dirty="0"/>
          </a:p>
          <a:p>
            <a:r>
              <a:rPr lang="en-US" dirty="0"/>
              <a:t>Exploration of link layer</a:t>
            </a:r>
          </a:p>
          <a:p>
            <a:pPr lvl="1"/>
            <a:r>
              <a:rPr lang="en-US" dirty="0"/>
              <a:t>Network topologies</a:t>
            </a:r>
          </a:p>
          <a:p>
            <a:pPr lvl="1"/>
            <a:r>
              <a:rPr lang="en-US" dirty="0"/>
              <a:t>Communication structure</a:t>
            </a:r>
          </a:p>
          <a:p>
            <a:pPr lvl="1"/>
            <a:r>
              <a:rPr lang="en-US" dirty="0"/>
              <a:t>Access control</a:t>
            </a:r>
          </a:p>
          <a:p>
            <a:pPr lvl="1"/>
            <a:r>
              <a:rPr lang="en-US" dirty="0"/>
              <a:t>Packet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898105" cy="5029200"/>
          </a:xfrm>
        </p:spPr>
        <p:txBody>
          <a:bodyPr>
            <a:normAutofit/>
          </a:bodyPr>
          <a:lstStyle/>
          <a:p>
            <a:r>
              <a:rPr lang="en-US" dirty="0"/>
              <a:t>Most devices are capable of communicating with multiple neighbors</a:t>
            </a:r>
          </a:p>
          <a:p>
            <a:pPr lvl="1"/>
            <a:endParaRPr lang="en-US" dirty="0"/>
          </a:p>
          <a:p>
            <a:r>
              <a:rPr lang="en-US" b="1" dirty="0"/>
              <a:t>What are advantages of mesh?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What are disadvantages of mesh?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A6BE2-AF98-46CB-80E3-C87435F6E8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6624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56B07-149E-4CAE-A602-AFE225A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Mesh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8C60-AF00-4C32-8823-7DA6C9C80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998586" cy="5486400"/>
          </a:xfrm>
        </p:spPr>
        <p:txBody>
          <a:bodyPr>
            <a:noAutofit/>
          </a:bodyPr>
          <a:lstStyle/>
          <a:p>
            <a:r>
              <a:rPr lang="en-US" dirty="0"/>
              <a:t>Most devices are capable of communicating with multiple neighbors</a:t>
            </a:r>
          </a:p>
          <a:p>
            <a:pPr lvl="1"/>
            <a:endParaRPr lang="en-US" dirty="0"/>
          </a:p>
          <a:p>
            <a:r>
              <a:rPr lang="en-US" b="1" dirty="0"/>
              <a:t>What are advantages of mesh?</a:t>
            </a:r>
          </a:p>
          <a:p>
            <a:pPr lvl="1"/>
            <a:r>
              <a:rPr lang="en-US" dirty="0"/>
              <a:t>Devices can communicate over longer distances</a:t>
            </a:r>
          </a:p>
          <a:p>
            <a:pPr lvl="1"/>
            <a:r>
              <a:rPr lang="en-US" dirty="0"/>
              <a:t>Device failures less likely to collapse the entire network</a:t>
            </a:r>
          </a:p>
          <a:p>
            <a:r>
              <a:rPr lang="en-US" b="1" dirty="0"/>
              <a:t>What are disadvantages of mesh?</a:t>
            </a:r>
          </a:p>
          <a:p>
            <a:pPr lvl="1"/>
            <a:r>
              <a:rPr lang="en-US" dirty="0"/>
              <a:t>Some nodes have to spend more energy communicating</a:t>
            </a:r>
          </a:p>
          <a:p>
            <a:pPr lvl="1"/>
            <a:r>
              <a:rPr lang="en-US" dirty="0"/>
              <a:t>Network protocol becomes more complicated to manage routing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84DCED-904B-49CB-B138-DE4D42B12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A657CD-B98F-4EF5-A13A-502DB0C360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6181" y="1143000"/>
            <a:ext cx="4418713" cy="398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45449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Reminder: CSMA/CA – </a:t>
            </a:r>
            <a:r>
              <a:rPr lang="en-US" sz="2200" dirty="0"/>
              <a:t>Carrier Sense Multiple Access with Collision Avoidance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First, wait a random amount (collision avoidance part)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Then, listen for a duration and determine if anyone is transmitting (carrier sense part)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repeat step 1 (often increasing maximum wait time)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be combined with notion of slotting</a:t>
            </a:r>
          </a:p>
          <a:p>
            <a:pPr lvl="1"/>
            <a:r>
              <a:rPr lang="en-US" dirty="0"/>
              <a:t>Synchronize to slots (smaller than transmit times)</a:t>
            </a:r>
          </a:p>
          <a:p>
            <a:pPr lvl="1"/>
            <a:r>
              <a:rPr lang="en-US" dirty="0"/>
              <a:t>Wait for a number of slots</a:t>
            </a:r>
          </a:p>
          <a:p>
            <a:pPr lvl="1"/>
            <a:r>
              <a:rPr lang="en-US" dirty="0"/>
              <a:t>Listen for idle slots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248B8-4F11-4379-B8C3-B531D993F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Modes of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4383DB-DB27-4FA9-A1AD-BF117D30C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Beacon-enabled PAN</a:t>
            </a:r>
          </a:p>
          <a:p>
            <a:pPr lvl="1"/>
            <a:r>
              <a:rPr lang="en-US" dirty="0"/>
              <a:t>Slotted CSMA/CA</a:t>
            </a:r>
          </a:p>
          <a:p>
            <a:pPr lvl="1"/>
            <a:r>
              <a:rPr lang="en-US" dirty="0"/>
              <a:t>Structured communication patterns</a:t>
            </a:r>
          </a:p>
          <a:p>
            <a:pPr lvl="1"/>
            <a:r>
              <a:rPr lang="en-US" dirty="0"/>
              <a:t>Optionally with some TDMA scheduled slots</a:t>
            </a:r>
          </a:p>
          <a:p>
            <a:endParaRPr lang="en-US" dirty="0"/>
          </a:p>
          <a:p>
            <a:r>
              <a:rPr lang="en-US" dirty="0"/>
              <a:t>Non-beacon-enabled PAN</a:t>
            </a:r>
          </a:p>
          <a:p>
            <a:pPr lvl="1"/>
            <a:r>
              <a:rPr lang="en-US" dirty="0"/>
              <a:t>Unslotted CSMA/CA</a:t>
            </a:r>
          </a:p>
          <a:p>
            <a:pPr lvl="1"/>
            <a:r>
              <a:rPr lang="en-US" dirty="0"/>
              <a:t>No particular structure for communication</a:t>
            </a:r>
          </a:p>
          <a:p>
            <a:pPr lvl="2"/>
            <a:r>
              <a:rPr lang="en-US" dirty="0"/>
              <a:t>Could be defined by other specifications, like Thread or Zigbee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DC0D41-98E2-48AD-BEA0-62A7AD203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1994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Beacon-enabled </a:t>
            </a:r>
            <a:r>
              <a:rPr lang="en-US" dirty="0" err="1"/>
              <a:t>superframe</a:t>
            </a:r>
            <a:r>
              <a:rPr lang="en-US" dirty="0"/>
              <a:t>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Beacons occur periodically [15 </a:t>
            </a:r>
            <a:r>
              <a:rPr lang="en-US" dirty="0" err="1"/>
              <a:t>ms</a:t>
            </a:r>
            <a:r>
              <a:rPr lang="en-US" dirty="0"/>
              <a:t> – 245 seconds]</a:t>
            </a:r>
          </a:p>
          <a:p>
            <a:pPr lvl="1"/>
            <a:r>
              <a:rPr lang="en-US" dirty="0"/>
              <a:t>Devices must listen to each beacon</a:t>
            </a:r>
          </a:p>
          <a:p>
            <a:pPr lvl="1"/>
            <a:endParaRPr lang="en-US" dirty="0"/>
          </a:p>
          <a:p>
            <a:r>
              <a:rPr lang="en-US" dirty="0"/>
              <a:t>Contention Access Period</a:t>
            </a:r>
          </a:p>
          <a:p>
            <a:pPr lvl="1"/>
            <a:r>
              <a:rPr lang="en-US" dirty="0"/>
              <a:t>Slotted CSMA/CA synchronized by beacon start time</a:t>
            </a:r>
            <a:br>
              <a:rPr lang="en-US" dirty="0"/>
            </a:br>
            <a:endParaRPr lang="en-US" dirty="0"/>
          </a:p>
          <a:p>
            <a:r>
              <a:rPr lang="en-US" dirty="0"/>
              <a:t>Inactive Period</a:t>
            </a:r>
          </a:p>
          <a:p>
            <a:pPr lvl="1"/>
            <a:r>
              <a:rPr lang="en-US" dirty="0"/>
              <a:t>No communication occurring. Assumes sleepy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289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15F3A0-0C9B-4EDD-9550-5256C8E2E515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6936222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Guaranteed Time Slots (GTS)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098800"/>
            <a:ext cx="10972800" cy="3073400"/>
          </a:xfrm>
        </p:spPr>
        <p:txBody>
          <a:bodyPr/>
          <a:lstStyle/>
          <a:p>
            <a:r>
              <a:rPr lang="en-US" dirty="0"/>
              <a:t>PAN Coordinator may create a Contention Free Period with Guaranteed Time Slots</a:t>
            </a:r>
          </a:p>
          <a:p>
            <a:pPr lvl="1"/>
            <a:r>
              <a:rPr lang="en-US" dirty="0"/>
              <a:t>TDMA schedule assigned to specific devices</a:t>
            </a:r>
          </a:p>
          <a:p>
            <a:pPr lvl="1"/>
            <a:r>
              <a:rPr lang="en-US" dirty="0"/>
              <a:t>Slots eat up part of the Contention Access Period</a:t>
            </a:r>
          </a:p>
          <a:p>
            <a:pPr lvl="1"/>
            <a:r>
              <a:rPr lang="en-US" dirty="0"/>
              <a:t>No CSMA/CA within a guaranteed time slot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72F3AE-F880-4741-9F04-039BDAFFB6A4}"/>
              </a:ext>
            </a:extLst>
          </p:cNvPr>
          <p:cNvSpPr/>
          <p:nvPr/>
        </p:nvSpPr>
        <p:spPr>
          <a:xfrm>
            <a:off x="1955800" y="1778000"/>
            <a:ext cx="16256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Contention Access Period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D9FA32C-5072-4CD8-9143-2BB8C64167F3}"/>
              </a:ext>
            </a:extLst>
          </p:cNvPr>
          <p:cNvSpPr/>
          <p:nvPr/>
        </p:nvSpPr>
        <p:spPr>
          <a:xfrm>
            <a:off x="15367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B1FD69-92DE-48D0-870D-BB5BAF5CDA5A}"/>
              </a:ext>
            </a:extLst>
          </p:cNvPr>
          <p:cNvSpPr/>
          <p:nvPr/>
        </p:nvSpPr>
        <p:spPr>
          <a:xfrm>
            <a:off x="4851400" y="1778000"/>
            <a:ext cx="4368800" cy="88900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Inactive Period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784EB9-A40F-4998-80F7-7BF4B67CB922}"/>
              </a:ext>
            </a:extLst>
          </p:cNvPr>
          <p:cNvSpPr/>
          <p:nvPr/>
        </p:nvSpPr>
        <p:spPr>
          <a:xfrm>
            <a:off x="9220200" y="1193800"/>
            <a:ext cx="419100" cy="14732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Beacon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52ABB30-597E-4B8A-AFC8-0F47E55AE1B5}"/>
              </a:ext>
            </a:extLst>
          </p:cNvPr>
          <p:cNvSpPr/>
          <p:nvPr/>
        </p:nvSpPr>
        <p:spPr>
          <a:xfrm>
            <a:off x="9639300" y="1778000"/>
            <a:ext cx="8128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4E53DA-57AA-42F8-A9CF-D78103F0B926}"/>
              </a:ext>
            </a:extLst>
          </p:cNvPr>
          <p:cNvSpPr/>
          <p:nvPr/>
        </p:nvSpPr>
        <p:spPr>
          <a:xfrm>
            <a:off x="3581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B252230-23C1-443D-922F-784B448D383E}"/>
              </a:ext>
            </a:extLst>
          </p:cNvPr>
          <p:cNvSpPr/>
          <p:nvPr/>
        </p:nvSpPr>
        <p:spPr>
          <a:xfrm>
            <a:off x="3835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945B07-00E1-42E8-A2A9-2DD71D5A4810}"/>
              </a:ext>
            </a:extLst>
          </p:cNvPr>
          <p:cNvSpPr/>
          <p:nvPr/>
        </p:nvSpPr>
        <p:spPr>
          <a:xfrm>
            <a:off x="4089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47CFA6-BD04-41AB-9633-9E8216F4E050}"/>
              </a:ext>
            </a:extLst>
          </p:cNvPr>
          <p:cNvSpPr/>
          <p:nvPr/>
        </p:nvSpPr>
        <p:spPr>
          <a:xfrm>
            <a:off x="4343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E725A-E3AA-4CAF-9F97-D50338CD2893}"/>
              </a:ext>
            </a:extLst>
          </p:cNvPr>
          <p:cNvSpPr/>
          <p:nvPr/>
        </p:nvSpPr>
        <p:spPr>
          <a:xfrm>
            <a:off x="4597400" y="1778000"/>
            <a:ext cx="254000" cy="889000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F15625-161D-4EE6-922C-665C28FC98C7}"/>
              </a:ext>
            </a:extLst>
          </p:cNvPr>
          <p:cNvSpPr txBox="1"/>
          <p:nvPr/>
        </p:nvSpPr>
        <p:spPr>
          <a:xfrm>
            <a:off x="3556000" y="1810434"/>
            <a:ext cx="1362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Guaranteed Time Slots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2D7F5-591E-4EB4-BF5A-F4DEDF6E0F9D}"/>
              </a:ext>
            </a:extLst>
          </p:cNvPr>
          <p:cNvSpPr txBox="1"/>
          <p:nvPr/>
        </p:nvSpPr>
        <p:spPr>
          <a:xfrm>
            <a:off x="10557164" y="15854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429708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5B34F-7A96-45A7-8181-5D7E5BC25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Handling tree-based topologies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B65F9-D0BF-44C5-8D48-C2FC01952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coordinators listen to beacon from PAN coordinator</a:t>
            </a:r>
          </a:p>
          <a:p>
            <a:pPr lvl="1"/>
            <a:r>
              <a:rPr lang="en-US" dirty="0"/>
              <a:t>And can participate in that contention period</a:t>
            </a:r>
          </a:p>
          <a:p>
            <a:pPr lvl="1"/>
            <a:endParaRPr lang="en-US" dirty="0"/>
          </a:p>
          <a:p>
            <a:r>
              <a:rPr lang="en-US" dirty="0"/>
              <a:t>Send their own beacons to child devices during inactive period</a:t>
            </a:r>
          </a:p>
          <a:p>
            <a:pPr lvl="1"/>
            <a:r>
              <a:rPr lang="en-US" dirty="0"/>
              <a:t>Children participate in that contention period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C1E704-238F-4497-8247-C5ED54F02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E354F9-9AB2-41B2-847E-D24C1DC2F1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739" y="3895646"/>
            <a:ext cx="10398510" cy="21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065407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02118-2807-44BE-94E2-D8E2B1C2FC9F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0A016-2235-45E2-8922-92D394DFAC73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061465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Could BLE mechanism of listen-after-send apply?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102118-2807-44BE-94E2-D8E2B1C2FC9F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D0A016-2235-45E2-8922-92D394DFAC73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53804157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64239-5387-4077-8B7D-0A6A8BCC8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Non-beacon-enabled PAN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27550-B50E-4F4D-A2E6-99894BB34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859565"/>
            <a:ext cx="10972800" cy="3312635"/>
          </a:xfrm>
        </p:spPr>
        <p:txBody>
          <a:bodyPr>
            <a:noAutofit/>
          </a:bodyPr>
          <a:lstStyle/>
          <a:p>
            <a:r>
              <a:rPr lang="en-US" dirty="0"/>
              <a:t>Same idea, just no beacons</a:t>
            </a:r>
          </a:p>
          <a:p>
            <a:pPr lvl="1"/>
            <a:r>
              <a:rPr lang="en-US" dirty="0"/>
              <a:t>Which removes synchronization benefit (and slotted CSMA/CA)</a:t>
            </a:r>
          </a:p>
          <a:p>
            <a:pPr lvl="1"/>
            <a:r>
              <a:rPr lang="en-US" dirty="0"/>
              <a:t>Also removes beacon listening cost</a:t>
            </a:r>
          </a:p>
          <a:p>
            <a:pPr lvl="2"/>
            <a:r>
              <a:rPr lang="en-US" dirty="0"/>
              <a:t>Devices only need to check for activity before transmitting</a:t>
            </a:r>
          </a:p>
          <a:p>
            <a:pPr lvl="1"/>
            <a:r>
              <a:rPr lang="en-US" dirty="0"/>
              <a:t>Still need an algorithm to determine when it should receive data</a:t>
            </a:r>
          </a:p>
          <a:p>
            <a:pPr lvl="2"/>
            <a:r>
              <a:rPr lang="en-US" dirty="0"/>
              <a:t>All the time is a huge energy drain</a:t>
            </a:r>
          </a:p>
          <a:p>
            <a:pPr lvl="2"/>
            <a:r>
              <a:rPr lang="en-US" dirty="0"/>
              <a:t>Algorithms can get complicated here</a:t>
            </a:r>
          </a:p>
          <a:p>
            <a:pPr lvl="2"/>
            <a:r>
              <a:rPr lang="en-US" b="1" dirty="0"/>
              <a:t>Could BLE mechanism of listen-after-send apply?</a:t>
            </a:r>
          </a:p>
          <a:p>
            <a:pPr lvl="3"/>
            <a:r>
              <a:rPr lang="en-US" dirty="0"/>
              <a:t>Only if sending to a high-power device, not among equals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8F1C-8D84-48B9-A8C3-7A0C24EB7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C4C83E-E242-4B34-83C3-73A691711FEA}"/>
              </a:ext>
            </a:extLst>
          </p:cNvPr>
          <p:cNvSpPr/>
          <p:nvPr/>
        </p:nvSpPr>
        <p:spPr>
          <a:xfrm>
            <a:off x="1270000" y="1447800"/>
            <a:ext cx="9398000" cy="88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	Contention Access Period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B544D-3D41-4ECA-85FE-C709CFD77D04}"/>
              </a:ext>
            </a:extLst>
          </p:cNvPr>
          <p:cNvSpPr txBox="1"/>
          <p:nvPr/>
        </p:nvSpPr>
        <p:spPr>
          <a:xfrm>
            <a:off x="10557164" y="1255235"/>
            <a:ext cx="939800" cy="83099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4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070371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B3B1-FCAA-4F54-AD11-A61BA25B6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BF43A-F20B-4CB4-899F-B5041FE6C2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802.15.4 Specification [</a:t>
            </a:r>
            <a:r>
              <a:rPr lang="en-US" dirty="0">
                <a:hlinkClick r:id="rId2"/>
              </a:rPr>
              <a:t>2006</a:t>
            </a:r>
            <a:r>
              <a:rPr lang="en-US" dirty="0"/>
              <a:t>]</a:t>
            </a:r>
          </a:p>
          <a:p>
            <a:pPr lvl="1"/>
            <a:r>
              <a:rPr lang="en-US" dirty="0"/>
              <a:t>“</a:t>
            </a:r>
            <a:r>
              <a:rPr lang="en-US" i="0" u="none" strike="noStrike" baseline="0" dirty="0"/>
              <a:t>Part 15.4: Wireless Medium Access Control (MAC) and Physical Layer (PHY) Specifications for Low-Rate Wireless Personal Area Networks (WPANs)”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Other helpful references:</a:t>
            </a:r>
          </a:p>
          <a:p>
            <a:pPr lvl="1"/>
            <a:r>
              <a:rPr lang="en-US" dirty="0">
                <a:hlinkClick r:id="rId3"/>
              </a:rPr>
              <a:t>Paper introducing the 802.15.4 draft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NXP 802.15.4 Stack User Guide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2005 presentation on 802.15.4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F41723-95BC-4E1F-8159-917FA067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006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45F89-686D-4A00-A2C9-BB8C44B52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8A51CD-6DD4-4EF9-B5E4-12706EE99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Listen during entire contention period</a:t>
            </a:r>
          </a:p>
          <a:p>
            <a:pPr lvl="1"/>
            <a:r>
              <a:rPr lang="en-US" dirty="0"/>
              <a:t>Can receive direct messages from any other device</a:t>
            </a:r>
          </a:p>
          <a:p>
            <a:pPr lvl="1"/>
            <a:r>
              <a:rPr lang="en-US" dirty="0"/>
              <a:t>Can immediately respond to messages as well</a:t>
            </a:r>
          </a:p>
          <a:p>
            <a:pPr lvl="1"/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Request messages from Coordinator</a:t>
            </a:r>
          </a:p>
          <a:p>
            <a:pPr lvl="1"/>
            <a:r>
              <a:rPr lang="en-US" dirty="0"/>
              <a:t>Make all communication go through Coordinator</a:t>
            </a:r>
          </a:p>
          <a:p>
            <a:pPr lvl="1"/>
            <a:r>
              <a:rPr lang="en-US" dirty="0"/>
              <a:t>Send a request-for-data packet to coordinator to get information</a:t>
            </a:r>
          </a:p>
          <a:p>
            <a:pPr lvl="1"/>
            <a:r>
              <a:rPr lang="en-US" dirty="0"/>
              <a:t>Coordinator can include list of devices with pending data in beacon</a:t>
            </a:r>
          </a:p>
          <a:p>
            <a:pPr lvl="1"/>
            <a:endParaRPr lang="en-US" dirty="0"/>
          </a:p>
          <a:p>
            <a:r>
              <a:rPr lang="en-US" dirty="0"/>
              <a:t>More complicated listening algorithms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1ED3B0-24B4-4EC9-B868-756E091E1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69CD1E-A1C7-4E72-A9F6-23ED48FFE6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3413" y="228600"/>
            <a:ext cx="2944481" cy="265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7778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F2ECF-5B66-41FB-9D6F-348E3294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Channel Assessment (CCA)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8D57A-F4DA-4EC4-A803-ED7FC7344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“listen” part of CSMA/CA</a:t>
            </a:r>
          </a:p>
          <a:p>
            <a:pPr lvl="1"/>
            <a:endParaRPr lang="en-US" dirty="0"/>
          </a:p>
          <a:p>
            <a:r>
              <a:rPr lang="en-US" dirty="0"/>
              <a:t>Variety of implementations are acceptable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Energy above threshold</a:t>
            </a:r>
          </a:p>
          <a:p>
            <a:pPr lvl="2"/>
            <a:r>
              <a:rPr lang="en-US" sz="2800" dirty="0"/>
              <a:t>Energy for 8 symbol durations above threshold (RSSI)</a:t>
            </a:r>
          </a:p>
          <a:p>
            <a:pPr lvl="2"/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Carrier sense</a:t>
            </a:r>
          </a:p>
          <a:p>
            <a:pPr lvl="2"/>
            <a:r>
              <a:rPr lang="en-US" sz="2800" dirty="0"/>
              <a:t>Valid 802.15.4 carrier signal</a:t>
            </a:r>
          </a:p>
          <a:p>
            <a:pPr lvl="2"/>
            <a:endParaRPr lang="en-US" sz="2800" dirty="0"/>
          </a:p>
          <a:p>
            <a:pPr marL="971550" lvl="1" indent="-514350">
              <a:buFont typeface="+mj-lt"/>
              <a:buAutoNum type="arabicPeriod"/>
            </a:pPr>
            <a:r>
              <a:rPr lang="en-US" sz="2800" dirty="0"/>
              <a:t>Energy AND/OR Carrier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EE2EF-B142-4ED5-AF0A-D446BF0FD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492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40C9A-4900-4DEA-A197-757D1B60A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F3BAE-7336-4778-85E1-8264C5672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data to send</a:t>
            </a:r>
          </a:p>
          <a:p>
            <a:r>
              <a:rPr lang="en-US" dirty="0"/>
              <a:t>Wait for next </a:t>
            </a:r>
            <a:r>
              <a:rPr lang="en-US" dirty="0" err="1"/>
              <a:t>backoff</a:t>
            </a:r>
            <a:r>
              <a:rPr lang="en-US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D998F-1EF6-4BAA-872E-C5F2AFC4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77909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020D9-5FF6-4EBE-A13B-E34C3AC89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Unslotted CSMA/CA operation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F81D-2A0E-4EB9-AD7E-398790EBFD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data to send</a:t>
            </a:r>
          </a:p>
          <a:p>
            <a:r>
              <a:rPr lang="en-US" strike="sngStrike" dirty="0"/>
              <a:t>Wait for next </a:t>
            </a:r>
            <a:r>
              <a:rPr lang="en-US" strike="sngStrike" dirty="0" err="1"/>
              <a:t>backoff</a:t>
            </a:r>
            <a:r>
              <a:rPr lang="en-US" strike="sngStrike" dirty="0"/>
              <a:t> slot (synchronized from beacon)</a:t>
            </a:r>
          </a:p>
          <a:p>
            <a:r>
              <a:rPr lang="en-US" dirty="0"/>
              <a:t>Wait for 0-7 </a:t>
            </a:r>
            <a:r>
              <a:rPr lang="en-US" dirty="0" err="1"/>
              <a:t>backoff</a:t>
            </a:r>
            <a:r>
              <a:rPr lang="en-US" dirty="0"/>
              <a:t> slots (slot is 20 symbol durations: 320 us)</a:t>
            </a:r>
          </a:p>
          <a:p>
            <a:r>
              <a:rPr lang="en-US" dirty="0"/>
              <a:t>Listen </a:t>
            </a:r>
            <a:r>
              <a:rPr lang="en-US" strike="sngStrike" dirty="0"/>
              <a:t>for two empty slots</a:t>
            </a:r>
          </a:p>
          <a:p>
            <a:pPr lvl="1"/>
            <a:r>
              <a:rPr lang="en-US" dirty="0"/>
              <a:t>Idle: Transmit</a:t>
            </a:r>
          </a:p>
          <a:p>
            <a:pPr lvl="1"/>
            <a:r>
              <a:rPr lang="en-US" dirty="0"/>
              <a:t>Occupied: wait 0-15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 (upper limit configurable)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Next time: 0-31 </a:t>
            </a:r>
            <a:r>
              <a:rPr lang="en-US" dirty="0" err="1"/>
              <a:t>backoff</a:t>
            </a:r>
            <a:r>
              <a:rPr lang="en-US" dirty="0"/>
              <a:t> slots and repeat</a:t>
            </a:r>
          </a:p>
          <a:p>
            <a:pPr lvl="2"/>
            <a:r>
              <a:rPr lang="en-US" dirty="0"/>
              <a:t>Timeout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732DAA-78D6-420D-B5FC-E48D932A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1136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dirty="0"/>
              <a:t>What are benefits/costs of using or not using beacons?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Beacons</a:t>
            </a:r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3"/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marL="1371600" lvl="3" indent="0">
              <a:buNone/>
            </a:pPr>
            <a:endParaRPr lang="en-US" dirty="0"/>
          </a:p>
          <a:p>
            <a:pPr lvl="1"/>
            <a:r>
              <a:rPr lang="en-US" dirty="0"/>
              <a:t>No beacons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6055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1FB0-91E6-436D-A9D5-0EF0A93C0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7244A-14F8-4CE8-8F6E-C3B27E3FFD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486400"/>
          </a:xfrm>
        </p:spPr>
        <p:txBody>
          <a:bodyPr>
            <a:normAutofit/>
          </a:bodyPr>
          <a:lstStyle/>
          <a:p>
            <a:r>
              <a:rPr lang="en-US" dirty="0"/>
              <a:t>What are benefits/costs of using or not using beacons?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Beacons</a:t>
            </a:r>
          </a:p>
          <a:p>
            <a:pPr lvl="2"/>
            <a:r>
              <a:rPr lang="en-US" dirty="0"/>
              <a:t>Enable energy savings by designating period with radios off</a:t>
            </a:r>
          </a:p>
          <a:p>
            <a:pPr lvl="2"/>
            <a:r>
              <a:rPr lang="en-US" dirty="0"/>
              <a:t>Enable structured communication like Guaranteed Slots</a:t>
            </a:r>
          </a:p>
          <a:p>
            <a:pPr lvl="2"/>
            <a:r>
              <a:rPr lang="en-US" dirty="0"/>
              <a:t>Require some central coordinator within range of all devices</a:t>
            </a:r>
          </a:p>
          <a:p>
            <a:pPr lvl="2"/>
            <a:r>
              <a:rPr lang="en-US" dirty="0"/>
              <a:t>Tradeoff in inactive period:</a:t>
            </a:r>
          </a:p>
          <a:p>
            <a:pPr lvl="3"/>
            <a:r>
              <a:rPr lang="en-US" dirty="0"/>
              <a:t>communication latency vs beacon-listening costs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No beacons</a:t>
            </a:r>
          </a:p>
          <a:p>
            <a:pPr lvl="2"/>
            <a:r>
              <a:rPr lang="en-US" dirty="0"/>
              <a:t>Enable all devices to be identical (no coordinator needed)</a:t>
            </a:r>
          </a:p>
          <a:p>
            <a:pPr lvl="2"/>
            <a:r>
              <a:rPr lang="en-US" dirty="0"/>
              <a:t>Require custom communication scheme</a:t>
            </a:r>
          </a:p>
          <a:p>
            <a:pPr lvl="3"/>
            <a:r>
              <a:rPr lang="en-US" dirty="0"/>
              <a:t>Could be better or worse for various qualities… (always-on radios?)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4CEE79-A9B6-4BFF-8C89-07191E30A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36916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b="1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523346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447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A948-ED93-438C-B600-6825D51D6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packet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2767B-DAD3-4481-86A3-C58943FFB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  <a:p>
            <a:pPr lvl="1"/>
            <a:r>
              <a:rPr lang="en-US" dirty="0"/>
              <a:t>Preamble: four bytes of zeros</a:t>
            </a:r>
          </a:p>
          <a:p>
            <a:pPr lvl="1"/>
            <a:r>
              <a:rPr lang="en-US" dirty="0"/>
              <a:t>Start-of-Packet: 0xA7</a:t>
            </a:r>
          </a:p>
          <a:p>
            <a:r>
              <a:rPr lang="en-US" dirty="0"/>
              <a:t>PHY Header</a:t>
            </a:r>
          </a:p>
          <a:p>
            <a:pPr lvl="1"/>
            <a:r>
              <a:rPr lang="en-US" dirty="0"/>
              <a:t>One field: length 0-127</a:t>
            </a:r>
          </a:p>
          <a:p>
            <a:pPr lvl="1"/>
            <a:r>
              <a:rPr lang="en-US" b="1" dirty="0"/>
              <a:t>Why still 8 bits?	Because computers depend on bytes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5B950-9E99-4FFE-8430-114AD5CCF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25EEA9-D221-49A3-B577-9F0434E925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491" y="3906747"/>
            <a:ext cx="8416903" cy="226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63027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6A520-D607-47C7-A89D-17D51741C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frame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0E5722-857C-4A72-A806-1DDF8373A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114800"/>
            <a:ext cx="5488405" cy="2057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Sequence number</a:t>
            </a:r>
          </a:p>
          <a:p>
            <a:pPr lvl="1"/>
            <a:r>
              <a:rPr lang="en-US" dirty="0"/>
              <a:t>8-bit monotonically increasing</a:t>
            </a:r>
          </a:p>
          <a:p>
            <a:r>
              <a:rPr lang="en-US" dirty="0"/>
              <a:t>Addressing fields</a:t>
            </a:r>
          </a:p>
          <a:p>
            <a:pPr lvl="1"/>
            <a:r>
              <a:rPr lang="en-US" dirty="0"/>
              <a:t>PAN and addresses</a:t>
            </a:r>
          </a:p>
          <a:p>
            <a:pPr lvl="1"/>
            <a:r>
              <a:rPr lang="en-US" dirty="0"/>
              <a:t>Varies based on frame type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E3C61-C47D-4FB8-A679-890608F65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BEE4A5E3-49B4-4785-979A-A810875C4E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27249806"/>
              </p:ext>
            </p:extLst>
          </p:nvPr>
        </p:nvGraphicFramePr>
        <p:xfrm>
          <a:off x="3110498" y="208240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76803" name="Object 1027">
                        <a:extLst>
                          <a:ext uri="{FF2B5EF4-FFF2-40B4-BE49-F238E27FC236}">
                            <a16:creationId xmlns:a16="http://schemas.microsoft.com/office/drawing/2014/main" id="{2BDA810D-0AD1-4880-83E4-480C1C34B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0498" y="208240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65C4050A-F459-4F19-8661-7B6BF4F4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9388" y="149225"/>
            <a:ext cx="4824809" cy="1298622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9B8D4B-C742-476B-A888-38481B7A69C0}"/>
              </a:ext>
            </a:extLst>
          </p:cNvPr>
          <p:cNvCxnSpPr>
            <a:cxnSpLocks/>
          </p:cNvCxnSpPr>
          <p:nvPr/>
        </p:nvCxnSpPr>
        <p:spPr>
          <a:xfrm flipH="1">
            <a:off x="3110498" y="1047996"/>
            <a:ext cx="5233402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A67152E-7B5F-4630-8A29-8EAE55E5136F}"/>
              </a:ext>
            </a:extLst>
          </p:cNvPr>
          <p:cNvCxnSpPr>
            <a:cxnSpLocks/>
          </p:cNvCxnSpPr>
          <p:nvPr/>
        </p:nvCxnSpPr>
        <p:spPr>
          <a:xfrm>
            <a:off x="11023600" y="1047996"/>
            <a:ext cx="621298" cy="1034407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EFD10ED9-B7D8-4788-80DF-F38372064FED}"/>
              </a:ext>
            </a:extLst>
          </p:cNvPr>
          <p:cNvSpPr txBox="1">
            <a:spLocks/>
          </p:cNvSpPr>
          <p:nvPr/>
        </p:nvSpPr>
        <p:spPr>
          <a:xfrm>
            <a:off x="6156493" y="4114800"/>
            <a:ext cx="5488405" cy="2057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payload</a:t>
            </a:r>
          </a:p>
          <a:p>
            <a:pPr lvl="1"/>
            <a:r>
              <a:rPr lang="en-US" dirty="0"/>
              <a:t>Depends on frame type</a:t>
            </a:r>
          </a:p>
          <a:p>
            <a:r>
              <a:rPr lang="en-US" dirty="0"/>
              <a:t>Frame check sequence</a:t>
            </a:r>
          </a:p>
          <a:p>
            <a:pPr lvl="1"/>
            <a:r>
              <a:rPr lang="en-US" dirty="0"/>
              <a:t>16-bit CRC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43D8C25-99FF-485C-A3D8-27E08C98BFFC}"/>
              </a:ext>
            </a:extLst>
          </p:cNvPr>
          <p:cNvSpPr txBox="1">
            <a:spLocks/>
          </p:cNvSpPr>
          <p:nvPr/>
        </p:nvSpPr>
        <p:spPr>
          <a:xfrm>
            <a:off x="607595" y="2514601"/>
            <a:ext cx="2326105" cy="1435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Frame control</a:t>
            </a:r>
          </a:p>
          <a:p>
            <a:pPr lvl="1"/>
            <a:r>
              <a:rPr lang="en-US" dirty="0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26356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pPr lvl="1"/>
            <a:r>
              <a:rPr lang="en-US" dirty="0"/>
              <a:t>Beacon, Data, Control, Ack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5833471"/>
              </p:ext>
            </p:extLst>
          </p:nvPr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76803" name="Object 1027">
                        <a:extLst>
                          <a:ext uri="{FF2B5EF4-FFF2-40B4-BE49-F238E27FC236}">
                            <a16:creationId xmlns:a16="http://schemas.microsoft.com/office/drawing/2014/main" id="{2BDA810D-0AD1-4880-83E4-480C1C34B55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1310320"/>
              </p:ext>
            </p:extLst>
          </p:nvPr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76806" name="Object 1030">
                        <a:extLst>
                          <a:ext uri="{FF2B5EF4-FFF2-40B4-BE49-F238E27FC236}">
                            <a16:creationId xmlns:a16="http://schemas.microsoft.com/office/drawing/2014/main" id="{58A98C69-7472-4B26-A42F-12825CFD924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66335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D26E-6E9B-40CF-B88F-28F1DD02C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9CF9BA-3B5C-45C5-B58A-7876AF1F4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678237"/>
            <a:ext cx="4332691" cy="274319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Frame type</a:t>
            </a:r>
          </a:p>
          <a:p>
            <a:pPr lvl="1"/>
            <a:r>
              <a:rPr lang="en-US" dirty="0"/>
              <a:t>Type of payload included</a:t>
            </a:r>
          </a:p>
          <a:p>
            <a:pPr lvl="1"/>
            <a:r>
              <a:rPr lang="en-US" dirty="0"/>
              <a:t>Beacon, Data, Control, Ack</a:t>
            </a:r>
          </a:p>
          <a:p>
            <a:r>
              <a:rPr lang="en-US" dirty="0"/>
              <a:t>Security enabled</a:t>
            </a:r>
          </a:p>
          <a:p>
            <a:pPr lvl="1"/>
            <a:r>
              <a:rPr lang="en-US" dirty="0"/>
              <a:t>Packet is encrypted</a:t>
            </a:r>
          </a:p>
          <a:p>
            <a:pPr lvl="1"/>
            <a:r>
              <a:rPr lang="en-US" dirty="0"/>
              <a:t>(extra 0-14 byte header)</a:t>
            </a:r>
          </a:p>
          <a:p>
            <a:r>
              <a:rPr lang="en-US" dirty="0"/>
              <a:t>Frame pending</a:t>
            </a:r>
          </a:p>
          <a:p>
            <a:pPr lvl="1"/>
            <a:r>
              <a:rPr lang="en-US" dirty="0"/>
              <a:t>Fragmented packet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41E7-9F1D-4039-9013-FFF57C099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5" name="Object 1027">
            <a:extLst>
              <a:ext uri="{FF2B5EF4-FFF2-40B4-BE49-F238E27FC236}">
                <a16:creationId xmlns:a16="http://schemas.microsoft.com/office/drawing/2014/main" id="{C5CDC916-0918-476D-A562-E6DFF00573B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360363"/>
          <a:ext cx="8534400" cy="1747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5725002" imgH="1171873" progId="Excel.Sheet.8">
                  <p:embed/>
                </p:oleObj>
              </mc:Choice>
              <mc:Fallback>
                <p:oleObj name="Worksheet" r:id="rId2" imgW="5725002" imgH="1171873" progId="Excel.Sheet.8">
                  <p:embed/>
                  <p:pic>
                    <p:nvPicPr>
                      <p:cNvPr id="5" name="Object 1027">
                        <a:extLst>
                          <a:ext uri="{FF2B5EF4-FFF2-40B4-BE49-F238E27FC236}">
                            <a16:creationId xmlns:a16="http://schemas.microsoft.com/office/drawing/2014/main" id="{C5CDC916-0918-476D-A562-E6DFF00573B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360363"/>
                        <a:ext cx="8534400" cy="1747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030">
            <a:extLst>
              <a:ext uri="{FF2B5EF4-FFF2-40B4-BE49-F238E27FC236}">
                <a16:creationId xmlns:a16="http://schemas.microsoft.com/office/drawing/2014/main" id="{52383F57-7523-4C6A-BF8D-BAE2C4D65F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325394" y="2489200"/>
          <a:ext cx="85344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4" imgW="6391304" imgH="685800" progId="Excel.Sheet.8">
                  <p:embed/>
                </p:oleObj>
              </mc:Choice>
              <mc:Fallback>
                <p:oleObj name="Worksheet" r:id="rId4" imgW="6391304" imgH="685800" progId="Excel.Sheet.8">
                  <p:embed/>
                  <p:pic>
                    <p:nvPicPr>
                      <p:cNvPr id="6" name="Object 1030">
                        <a:extLst>
                          <a:ext uri="{FF2B5EF4-FFF2-40B4-BE49-F238E27FC236}">
                            <a16:creationId xmlns:a16="http://schemas.microsoft.com/office/drawing/2014/main" id="{52383F57-7523-4C6A-BF8D-BAE2C4D65F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25394" y="2489200"/>
                        <a:ext cx="85344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Line 1031">
            <a:extLst>
              <a:ext uri="{FF2B5EF4-FFF2-40B4-BE49-F238E27FC236}">
                <a16:creationId xmlns:a16="http://schemas.microsoft.com/office/drawing/2014/main" id="{89F4AF52-5E5B-44F7-AAB4-51CEEA200AF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5394" y="2108200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1032">
            <a:extLst>
              <a:ext uri="{FF2B5EF4-FFF2-40B4-BE49-F238E27FC236}">
                <a16:creationId xmlns:a16="http://schemas.microsoft.com/office/drawing/2014/main" id="{A78FE882-7271-4023-8D1E-99A29AFA59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2194" y="1549400"/>
            <a:ext cx="746755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FCCF025-D80F-4C96-BE16-1E3945616135}"/>
              </a:ext>
            </a:extLst>
          </p:cNvPr>
          <p:cNvSpPr txBox="1">
            <a:spLocks/>
          </p:cNvSpPr>
          <p:nvPr/>
        </p:nvSpPr>
        <p:spPr>
          <a:xfrm>
            <a:off x="4940286" y="3678235"/>
            <a:ext cx="4838714" cy="2493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Acknowledgement required</a:t>
            </a:r>
          </a:p>
          <a:p>
            <a:r>
              <a:rPr lang="en-US" dirty="0"/>
              <a:t>PAN ID compression</a:t>
            </a:r>
          </a:p>
          <a:p>
            <a:pPr lvl="1"/>
            <a:r>
              <a:rPr lang="en-US" dirty="0"/>
              <a:t>No PAN ID if intra-network</a:t>
            </a:r>
          </a:p>
          <a:p>
            <a:r>
              <a:rPr lang="en-US" dirty="0"/>
              <a:t>Addressing modes</a:t>
            </a:r>
          </a:p>
          <a:p>
            <a:pPr lvl="1"/>
            <a:r>
              <a:rPr lang="en-US" dirty="0"/>
              <a:t>Which fields to expect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105FBBF-9ED8-4A91-9AC1-7440E23FD665}"/>
              </a:ext>
            </a:extLst>
          </p:cNvPr>
          <p:cNvSpPr txBox="1">
            <a:spLocks/>
          </p:cNvSpPr>
          <p:nvPr/>
        </p:nvSpPr>
        <p:spPr>
          <a:xfrm>
            <a:off x="9779000" y="3678235"/>
            <a:ext cx="2080743" cy="26574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Why no length field?</a:t>
            </a:r>
          </a:p>
          <a:p>
            <a:pPr marL="0" indent="0">
              <a:buNone/>
            </a:pPr>
            <a:r>
              <a:rPr lang="en-US" dirty="0"/>
              <a:t>Already in prior header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6450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Beacon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Beacon</a:t>
            </a:r>
          </a:p>
          <a:p>
            <a:pPr lvl="1"/>
            <a:r>
              <a:rPr lang="en-US" dirty="0"/>
              <a:t>Information about the communication</a:t>
            </a:r>
            <a:br>
              <a:rPr lang="en-US" dirty="0"/>
            </a:br>
            <a:r>
              <a:rPr lang="en-US" dirty="0"/>
              <a:t>structure of this network</a:t>
            </a:r>
          </a:p>
          <a:p>
            <a:pPr lvl="1"/>
            <a:r>
              <a:rPr lang="en-US" dirty="0"/>
              <a:t>Sent in response to requests from scanning devices</a:t>
            </a:r>
          </a:p>
          <a:p>
            <a:pPr lvl="1"/>
            <a:r>
              <a:rPr lang="en-US" dirty="0"/>
              <a:t>Sent periodically at start of </a:t>
            </a:r>
            <a:r>
              <a:rPr lang="en-US" dirty="0" err="1"/>
              <a:t>Superframes</a:t>
            </a:r>
            <a:r>
              <a:rPr lang="en-US" dirty="0"/>
              <a:t> (if in use)</a:t>
            </a:r>
          </a:p>
          <a:p>
            <a:pPr lvl="2"/>
            <a:r>
              <a:rPr lang="en-US" dirty="0"/>
              <a:t>Sent without CSMA/CA</a:t>
            </a:r>
          </a:p>
          <a:p>
            <a:pPr lvl="1"/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address only, broadcast to everyone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 err="1"/>
              <a:t>Superframe</a:t>
            </a:r>
            <a:r>
              <a:rPr lang="en-US" dirty="0"/>
              <a:t> details, including Guaranteed Time Slots (if any)</a:t>
            </a:r>
          </a:p>
          <a:p>
            <a:pPr lvl="1"/>
            <a:r>
              <a:rPr lang="en-US" dirty="0"/>
              <a:t>Pending addresses lists devices for which Coordinator has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6E44C6-F180-4275-8C91-085B3BD46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900" y="228601"/>
            <a:ext cx="4252494" cy="1886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634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Data from higher-layer protocols</a:t>
            </a:r>
          </a:p>
          <a:p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and/or Destination addresses as necessary</a:t>
            </a:r>
          </a:p>
          <a:p>
            <a:pPr lvl="1"/>
            <a:endParaRPr lang="en-US" dirty="0"/>
          </a:p>
          <a:p>
            <a:r>
              <a:rPr lang="en-US" dirty="0"/>
              <a:t>Packet Contents</a:t>
            </a:r>
          </a:p>
          <a:p>
            <a:pPr lvl="1"/>
            <a:r>
              <a:rPr lang="en-US" dirty="0"/>
              <a:t>Whatever bytes are desired (122 bytes – address sizes)</a:t>
            </a:r>
          </a:p>
          <a:p>
            <a:pPr lvl="1"/>
            <a:r>
              <a:rPr lang="en-US" dirty="0"/>
              <a:t>May be fragmented across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42438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– MAC Command (i.e., control)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MAC Command</a:t>
            </a:r>
          </a:p>
          <a:p>
            <a:pPr lvl="1"/>
            <a:r>
              <a:rPr lang="en-US" dirty="0"/>
              <a:t>Various commands for supporting link layer</a:t>
            </a:r>
          </a:p>
          <a:p>
            <a:pPr lvl="2"/>
            <a:r>
              <a:rPr lang="en-US" dirty="0"/>
              <a:t>Join/leave network</a:t>
            </a:r>
          </a:p>
          <a:p>
            <a:pPr lvl="2"/>
            <a:r>
              <a:rPr lang="en-US" dirty="0"/>
              <a:t>Change coordinator within network</a:t>
            </a:r>
          </a:p>
          <a:p>
            <a:pPr lvl="2"/>
            <a:r>
              <a:rPr lang="en-US" dirty="0"/>
              <a:t>Request data from coordinator</a:t>
            </a:r>
          </a:p>
          <a:p>
            <a:pPr lvl="2"/>
            <a:r>
              <a:rPr lang="en-US" dirty="0"/>
              <a:t>Request Guaranteed Time Slot</a:t>
            </a:r>
          </a:p>
          <a:p>
            <a:pPr lvl="2"/>
            <a:endParaRPr lang="en-US" dirty="0"/>
          </a:p>
          <a:p>
            <a:r>
              <a:rPr lang="en-US" dirty="0"/>
              <a:t>MAC Header configuration</a:t>
            </a:r>
          </a:p>
          <a:p>
            <a:pPr lvl="1"/>
            <a:r>
              <a:rPr lang="en-US" dirty="0"/>
              <a:t>Source and/or Destination addresses as necessary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99490B-4F27-4AC5-8A11-2BB5D9DB2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94800" y="228600"/>
            <a:ext cx="2489200" cy="163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31324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2"/>
            <a:r>
              <a:rPr lang="en-US" b="1" dirty="0"/>
              <a:t>What happens if acknowledgement isn’t received?</a:t>
            </a:r>
          </a:p>
          <a:p>
            <a:pPr lvl="3"/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515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5ADBF-9FE0-4C96-BC3C-E40C52079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 types -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72C21C-17C6-488D-8298-B84F42D2F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Acknowledgement</a:t>
            </a:r>
          </a:p>
          <a:p>
            <a:pPr lvl="1"/>
            <a:r>
              <a:rPr lang="en-US" dirty="0"/>
              <a:t>Acknowledges a Data or MAC Command packet</a:t>
            </a:r>
          </a:p>
          <a:p>
            <a:pPr lvl="1"/>
            <a:r>
              <a:rPr lang="en-US" dirty="0"/>
              <a:t>Not beacons or other acknowledgements</a:t>
            </a:r>
          </a:p>
          <a:p>
            <a:pPr lvl="2"/>
            <a:r>
              <a:rPr lang="en-US" b="1" dirty="0"/>
              <a:t>What happens if acknowledgement isn’t received?</a:t>
            </a:r>
          </a:p>
          <a:p>
            <a:pPr lvl="3"/>
            <a:r>
              <a:rPr lang="en-US" dirty="0"/>
              <a:t>Packet will be transmitted again</a:t>
            </a:r>
          </a:p>
          <a:p>
            <a:pPr lvl="3"/>
            <a:endParaRPr lang="en-US" dirty="0"/>
          </a:p>
          <a:p>
            <a:r>
              <a:rPr lang="en-US" dirty="0"/>
              <a:t>MAC Header</a:t>
            </a:r>
          </a:p>
          <a:p>
            <a:pPr lvl="1"/>
            <a:r>
              <a:rPr lang="en-US" dirty="0"/>
              <a:t>Repeats Sequence Number of acknowledged packet</a:t>
            </a:r>
          </a:p>
          <a:p>
            <a:pPr lvl="1"/>
            <a:r>
              <a:rPr lang="en-US" dirty="0"/>
              <a:t>No Source or Destination addresses</a:t>
            </a:r>
          </a:p>
          <a:p>
            <a:pPr lvl="1"/>
            <a:endParaRPr lang="en-US" dirty="0"/>
          </a:p>
          <a:p>
            <a:r>
              <a:rPr lang="en-US" dirty="0"/>
              <a:t>Sent T</a:t>
            </a:r>
            <a:r>
              <a:rPr lang="en-US" baseline="-25000" dirty="0"/>
              <a:t>IFS</a:t>
            </a:r>
            <a:r>
              <a:rPr lang="en-US" dirty="0"/>
              <a:t> after the packet it is acknowledging (immediately)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918DB-EE00-4ACD-8030-C7565D8F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8427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F7C-4729-4561-A071-C99D3077B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Analysis: maximum goodput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0373F-3519-45CB-85C2-FB130662F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Assume best possible case for data transmission</a:t>
            </a:r>
          </a:p>
          <a:p>
            <a:pPr lvl="1"/>
            <a:r>
              <a:rPr lang="en-US" dirty="0"/>
              <a:t>122 Bytes per packet</a:t>
            </a:r>
          </a:p>
          <a:p>
            <a:pPr lvl="2"/>
            <a:r>
              <a:rPr lang="en-US" dirty="0"/>
              <a:t>At 250 kbps -&gt; 3.904 </a:t>
            </a:r>
            <a:r>
              <a:rPr lang="en-US" dirty="0" err="1"/>
              <a:t>ms</a:t>
            </a:r>
            <a:endParaRPr lang="en-US" dirty="0"/>
          </a:p>
          <a:p>
            <a:pPr lvl="1"/>
            <a:r>
              <a:rPr lang="en-US" dirty="0"/>
              <a:t>Plus Inter-frame spacing of 40 symbols</a:t>
            </a:r>
          </a:p>
          <a:p>
            <a:pPr lvl="2"/>
            <a:r>
              <a:rPr lang="en-US" dirty="0"/>
              <a:t>At 62.5 </a:t>
            </a:r>
            <a:r>
              <a:rPr lang="en-US" dirty="0" err="1"/>
              <a:t>kBaud</a:t>
            </a:r>
            <a:r>
              <a:rPr lang="en-US" dirty="0"/>
              <a:t> -&gt; 0.640 </a:t>
            </a:r>
            <a:r>
              <a:rPr lang="en-US" dirty="0" err="1"/>
              <a:t>ms</a:t>
            </a:r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122 Bytes / 4.544 </a:t>
            </a:r>
            <a:r>
              <a:rPr lang="en-US" dirty="0" err="1"/>
              <a:t>ms</a:t>
            </a:r>
            <a:r>
              <a:rPr lang="en-US" dirty="0"/>
              <a:t> -&gt; 214 kbps</a:t>
            </a:r>
          </a:p>
          <a:p>
            <a:pPr lvl="2"/>
            <a:r>
              <a:rPr lang="en-US" dirty="0"/>
              <a:t>Compare to BLE advertisements: 9.92 kbps</a:t>
            </a:r>
          </a:p>
          <a:p>
            <a:pPr lvl="2"/>
            <a:r>
              <a:rPr lang="en-US" dirty="0"/>
              <a:t>Compare to BLE connections: 520 kbps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10B96-4876-45C7-A6A1-E14C92D52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2187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  <a:p>
            <a:endParaRPr lang="en-US" dirty="0"/>
          </a:p>
          <a:p>
            <a:r>
              <a:rPr lang="en-US" dirty="0"/>
              <a:t>Physical Layer</a:t>
            </a:r>
          </a:p>
          <a:p>
            <a:endParaRPr lang="en-US" dirty="0"/>
          </a:p>
          <a:p>
            <a:r>
              <a:rPr lang="en-US" dirty="0"/>
              <a:t>Link Layer</a:t>
            </a:r>
          </a:p>
          <a:p>
            <a:endParaRPr lang="en-US" dirty="0"/>
          </a:p>
          <a:p>
            <a:r>
              <a:rPr lang="en-US" dirty="0"/>
              <a:t>Packet Structure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22754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0550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492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46DAD4-E9CD-4FFC-8032-EF27D10071B9}"/>
              </a:ext>
            </a:extLst>
          </p:cNvPr>
          <p:cNvSpPr txBox="1"/>
          <p:nvPr/>
        </p:nvSpPr>
        <p:spPr>
          <a:xfrm>
            <a:off x="607595" y="4911416"/>
            <a:ext cx="38881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There are some missing qualities here.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Why be closer to the origin?</a:t>
            </a:r>
          </a:p>
        </p:txBody>
      </p:sp>
    </p:spTree>
    <p:extLst>
      <p:ext uri="{BB962C8B-B14F-4D97-AF65-F5344CB8AC3E}">
        <p14:creationId xmlns:p14="http://schemas.microsoft.com/office/powerpoint/2010/main" val="15267439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2CF4359-6470-44BD-8D43-1B88326B2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90DB1-CEA1-4531-AF30-51725536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BA5B7FF-705D-4195-A5F5-D9118044C6B2}"/>
              </a:ext>
            </a:extLst>
          </p:cNvPr>
          <p:cNvCxnSpPr>
            <a:cxnSpLocks/>
          </p:cNvCxnSpPr>
          <p:nvPr/>
        </p:nvCxnSpPr>
        <p:spPr>
          <a:xfrm flipV="1">
            <a:off x="3721925" y="1862860"/>
            <a:ext cx="0" cy="3362306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8213924-C63E-47CE-9C38-5085B306633E}"/>
              </a:ext>
            </a:extLst>
          </p:cNvPr>
          <p:cNvCxnSpPr>
            <a:cxnSpLocks/>
          </p:cNvCxnSpPr>
          <p:nvPr/>
        </p:nvCxnSpPr>
        <p:spPr>
          <a:xfrm>
            <a:off x="3721925" y="5225166"/>
            <a:ext cx="4946100" cy="0"/>
          </a:xfrm>
          <a:prstGeom prst="straightConnector1">
            <a:avLst/>
          </a:prstGeom>
          <a:noFill/>
          <a:ln w="25400" cap="flat" cmpd="sng" algn="ctr">
            <a:solidFill>
              <a:srgbClr val="418AB3">
                <a:lumMod val="75000"/>
              </a:srgbClr>
            </a:solidFill>
            <a:prstDash val="solid"/>
            <a:tailEnd type="triangle"/>
          </a:ln>
          <a:effectLst/>
        </p:spPr>
      </p:cxnSp>
      <p:sp>
        <p:nvSpPr>
          <p:cNvPr id="8" name="Rounded Rectangle 22">
            <a:extLst>
              <a:ext uri="{FF2B5EF4-FFF2-40B4-BE49-F238E27FC236}">
                <a16:creationId xmlns:a16="http://schemas.microsoft.com/office/drawing/2014/main" id="{FD230B19-44E1-4626-B4EA-426D48E2CCFF}"/>
              </a:ext>
            </a:extLst>
          </p:cNvPr>
          <p:cNvSpPr/>
          <p:nvPr/>
        </p:nvSpPr>
        <p:spPr>
          <a:xfrm>
            <a:off x="4189922" y="3429000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Bluetooth</a:t>
            </a:r>
          </a:p>
        </p:txBody>
      </p:sp>
      <p:sp>
        <p:nvSpPr>
          <p:cNvPr id="9" name="Rounded Rectangle 23">
            <a:extLst>
              <a:ext uri="{FF2B5EF4-FFF2-40B4-BE49-F238E27FC236}">
                <a16:creationId xmlns:a16="http://schemas.microsoft.com/office/drawing/2014/main" id="{9B0E0D24-D22E-40DB-B7BC-9FFB167A6C43}"/>
              </a:ext>
            </a:extLst>
          </p:cNvPr>
          <p:cNvSpPr/>
          <p:nvPr/>
        </p:nvSpPr>
        <p:spPr>
          <a:xfrm>
            <a:off x="4318000" y="1862860"/>
            <a:ext cx="1569720" cy="1357987"/>
          </a:xfrm>
          <a:prstGeom prst="roundRect">
            <a:avLst/>
          </a:prstGeom>
          <a:solidFill>
            <a:srgbClr val="F69200">
              <a:lumMod val="20000"/>
              <a:lumOff val="80000"/>
            </a:srgbClr>
          </a:solidFill>
          <a:ln w="25400" cap="flat" cmpd="sng" algn="ctr">
            <a:solidFill>
              <a:srgbClr val="F69200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WiFi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2" name="Rounded Rectangle 26">
            <a:extLst>
              <a:ext uri="{FF2B5EF4-FFF2-40B4-BE49-F238E27FC236}">
                <a16:creationId xmlns:a16="http://schemas.microsoft.com/office/drawing/2014/main" id="{1A15D898-D4B4-4726-B490-4857C8EFEE69}"/>
              </a:ext>
            </a:extLst>
          </p:cNvPr>
          <p:cNvSpPr/>
          <p:nvPr/>
        </p:nvSpPr>
        <p:spPr>
          <a:xfrm>
            <a:off x="6664960" y="2201902"/>
            <a:ext cx="1569720" cy="1357981"/>
          </a:xfrm>
          <a:prstGeom prst="roundRect">
            <a:avLst/>
          </a:prstGeom>
          <a:solidFill>
            <a:srgbClr val="DF5327">
              <a:lumMod val="20000"/>
              <a:lumOff val="80000"/>
            </a:srgbClr>
          </a:solidFill>
          <a:ln w="25400" cap="flat" cmpd="sng" algn="ctr">
            <a:solidFill>
              <a:srgbClr val="DF53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Cellular</a:t>
            </a:r>
          </a:p>
        </p:txBody>
      </p:sp>
      <p:sp>
        <p:nvSpPr>
          <p:cNvPr id="13" name="Rounded Rectangle 27">
            <a:extLst>
              <a:ext uri="{FF2B5EF4-FFF2-40B4-BE49-F238E27FC236}">
                <a16:creationId xmlns:a16="http://schemas.microsoft.com/office/drawing/2014/main" id="{0FC5F058-0954-4D85-93B2-018EE4469934}"/>
              </a:ext>
            </a:extLst>
          </p:cNvPr>
          <p:cNvSpPr/>
          <p:nvPr/>
        </p:nvSpPr>
        <p:spPr>
          <a:xfrm>
            <a:off x="3840395" y="4170208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BLE</a:t>
            </a:r>
          </a:p>
        </p:txBody>
      </p:sp>
      <p:sp>
        <p:nvSpPr>
          <p:cNvPr id="14" name="Rounded Rectangle 28">
            <a:extLst>
              <a:ext uri="{FF2B5EF4-FFF2-40B4-BE49-F238E27FC236}">
                <a16:creationId xmlns:a16="http://schemas.microsoft.com/office/drawing/2014/main" id="{0334CA4D-BB74-49F1-A421-A7B16C0FE943}"/>
              </a:ext>
            </a:extLst>
          </p:cNvPr>
          <p:cNvSpPr/>
          <p:nvPr/>
        </p:nvSpPr>
        <p:spPr>
          <a:xfrm>
            <a:off x="4318000" y="4606247"/>
            <a:ext cx="1569720" cy="365761"/>
          </a:xfrm>
          <a:prstGeom prst="roundRect">
            <a:avLst/>
          </a:prstGeom>
          <a:solidFill>
            <a:srgbClr val="A6B727">
              <a:lumMod val="20000"/>
              <a:lumOff val="80000"/>
            </a:srgbClr>
          </a:solidFill>
          <a:ln w="25400" cap="flat" cmpd="sng" algn="ctr">
            <a:solidFill>
              <a:srgbClr val="A6B727">
                <a:lumMod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802.15.4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B1613B-0196-4B63-8308-F7F6D33C8C7D}"/>
              </a:ext>
            </a:extLst>
          </p:cNvPr>
          <p:cNvSpPr txBox="1"/>
          <p:nvPr/>
        </p:nvSpPr>
        <p:spPr>
          <a:xfrm>
            <a:off x="1962700" y="3190070"/>
            <a:ext cx="154056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Data</a:t>
            </a:r>
          </a:p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Throughput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2A5473-87ED-42B7-A356-A3E78C2E649E}"/>
              </a:ext>
            </a:extLst>
          </p:cNvPr>
          <p:cNvSpPr txBox="1"/>
          <p:nvPr/>
        </p:nvSpPr>
        <p:spPr>
          <a:xfrm>
            <a:off x="5478245" y="5335820"/>
            <a:ext cx="1377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200">
              <a:buClrTx/>
              <a:buFontTx/>
              <a:buNone/>
            </a:pPr>
            <a:r>
              <a:rPr lang="en-US" sz="2000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Range</a:t>
            </a:r>
            <a:endParaRPr lang="en-US" sz="1800" kern="12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2E6FB6-A3FB-4D59-9B04-EDB3DB3851AB}"/>
              </a:ext>
            </a:extLst>
          </p:cNvPr>
          <p:cNvSpPr txBox="1"/>
          <p:nvPr/>
        </p:nvSpPr>
        <p:spPr>
          <a:xfrm>
            <a:off x="2162094" y="4868417"/>
            <a:ext cx="185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Power &amp;</a:t>
            </a:r>
            <a:b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Lower </a:t>
            </a: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D83EEC8-F043-4646-A10D-63A1F91649F3}"/>
              </a:ext>
            </a:extLst>
          </p:cNvPr>
          <p:cNvCxnSpPr>
            <a:cxnSpLocks/>
          </p:cNvCxnSpPr>
          <p:nvPr/>
        </p:nvCxnSpPr>
        <p:spPr>
          <a:xfrm flipH="1">
            <a:off x="2600037" y="5447726"/>
            <a:ext cx="491836" cy="363812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FCA07A6-4284-4F71-9DCE-4158B133E6D2}"/>
              </a:ext>
            </a:extLst>
          </p:cNvPr>
          <p:cNvCxnSpPr>
            <a:cxnSpLocks/>
          </p:cNvCxnSpPr>
          <p:nvPr/>
        </p:nvCxnSpPr>
        <p:spPr>
          <a:xfrm flipV="1">
            <a:off x="9137793" y="1846886"/>
            <a:ext cx="473826" cy="356503"/>
          </a:xfrm>
          <a:prstGeom prst="straightConnector1">
            <a:avLst/>
          </a:prstGeom>
          <a:noFill/>
          <a:ln w="25400" cap="flat" cmpd="sng" algn="ctr">
            <a:solidFill>
              <a:srgbClr val="418AB3"/>
            </a:solidFill>
            <a:prstDash val="solid"/>
            <a:tailEnd type="triangle"/>
          </a:ln>
          <a:effectLst/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FAF1C35-F307-474A-A265-E58D9D518A7C}"/>
              </a:ext>
            </a:extLst>
          </p:cNvPr>
          <p:cNvSpPr txBox="1"/>
          <p:nvPr/>
        </p:nvSpPr>
        <p:spPr>
          <a:xfrm>
            <a:off x="8849055" y="2249465"/>
            <a:ext cx="18578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>
              <a:buClrTx/>
              <a:buFontTx/>
              <a:buNone/>
            </a:pP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Power &amp;</a:t>
            </a:r>
            <a:b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sz="1600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Higher </a:t>
            </a:r>
            <a:r>
              <a:rPr lang="en-US" sz="1600" i="1" kern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210946240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2396</TotalTime>
  <Words>2937</Words>
  <Application>Microsoft Office PowerPoint</Application>
  <PresentationFormat>Widescreen</PresentationFormat>
  <Paragraphs>630</Paragraphs>
  <Slides>58</Slides>
  <Notes>3</Notes>
  <HiddenSlides>2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6" baseType="lpstr">
      <vt:lpstr>Arial</vt:lpstr>
      <vt:lpstr>Calibri</vt:lpstr>
      <vt:lpstr>Consolas</vt:lpstr>
      <vt:lpstr>Seravek</vt:lpstr>
      <vt:lpstr>Seravek Light</vt:lpstr>
      <vt:lpstr>Tahoma</vt:lpstr>
      <vt:lpstr>Class Slides</vt:lpstr>
      <vt:lpstr>Worksheet</vt:lpstr>
      <vt:lpstr>Lecture 06 802.15.4</vt:lpstr>
      <vt:lpstr>Administrivia</vt:lpstr>
      <vt:lpstr>Today’s Goals</vt:lpstr>
      <vt:lpstr>References</vt:lpstr>
      <vt:lpstr>Outline</vt:lpstr>
      <vt:lpstr>Comparison of networks</vt:lpstr>
      <vt:lpstr>Comparison of networks</vt:lpstr>
      <vt:lpstr>Comparison of networks</vt:lpstr>
      <vt:lpstr>Comparison of networks</vt:lpstr>
      <vt:lpstr>IEEE 802</vt:lpstr>
      <vt:lpstr>IEEE 802.15</vt:lpstr>
      <vt:lpstr>802.15.4 (LR-WPANs) Overview “Low-Rate Wireless Personal Area Networks”</vt:lpstr>
      <vt:lpstr>IEEE 802.15.4</vt:lpstr>
      <vt:lpstr>Outline</vt:lpstr>
      <vt:lpstr>802.15.4 Physical Layers</vt:lpstr>
      <vt:lpstr>Physical Layer</vt:lpstr>
      <vt:lpstr>802.15.4 Modulation (@2.4 GHz fc) O-QPSK with half-sine shaping is MSK!</vt:lpstr>
      <vt:lpstr>802.15.4 Modulation (@2.4 GHz fc) O-QPSK with half-sine shaping is MSK!</vt:lpstr>
      <vt:lpstr>15.4 has multiple PHY layer choices</vt:lpstr>
      <vt:lpstr>802.15.4 actually sends way more data than symbols</vt:lpstr>
      <vt:lpstr>Direct Sequence Spread Spectrum (DSSS)</vt:lpstr>
      <vt:lpstr>DSSS example</vt:lpstr>
      <vt:lpstr>802.15.4 RF channels</vt:lpstr>
      <vt:lpstr>Regional bands</vt:lpstr>
      <vt:lpstr>Signal strength</vt:lpstr>
      <vt:lpstr>Signal strength</vt:lpstr>
      <vt:lpstr>Outline</vt:lpstr>
      <vt:lpstr>802.15.4 network topologies</vt:lpstr>
      <vt:lpstr>Star and Tree topologies</vt:lpstr>
      <vt:lpstr>Break + Mesh networks</vt:lpstr>
      <vt:lpstr>Break + Mesh networks</vt:lpstr>
      <vt:lpstr>Reminder: CSMA/CA – Carrier Sense Multiple Access with Collision Avoidance</vt:lpstr>
      <vt:lpstr>Modes of operation</vt:lpstr>
      <vt:lpstr>Beacon-enabled superframe structure</vt:lpstr>
      <vt:lpstr>Guaranteed Time Slots (GTS)</vt:lpstr>
      <vt:lpstr>Handling tree-based topologies</vt:lpstr>
      <vt:lpstr>Non-beacon-enabled PAN</vt:lpstr>
      <vt:lpstr>Non-beacon-enabled PAN</vt:lpstr>
      <vt:lpstr>Non-beacon-enabled PAN</vt:lpstr>
      <vt:lpstr>Receiving messages</vt:lpstr>
      <vt:lpstr>Clear Channel Assessment (CCA)</vt:lpstr>
      <vt:lpstr>Slotted CSMA/CA operation</vt:lpstr>
      <vt:lpstr>Unslotted CSMA/CA operation</vt:lpstr>
      <vt:lpstr>Break + Question</vt:lpstr>
      <vt:lpstr>Break + Question</vt:lpstr>
      <vt:lpstr>Outline</vt:lpstr>
      <vt:lpstr>Base packet format</vt:lpstr>
      <vt:lpstr>Base packet format</vt:lpstr>
      <vt:lpstr>MAC frame format</vt:lpstr>
      <vt:lpstr>Frame control</vt:lpstr>
      <vt:lpstr>Frame control</vt:lpstr>
      <vt:lpstr>Frame types - Beacon</vt:lpstr>
      <vt:lpstr>Frame types - Data</vt:lpstr>
      <vt:lpstr>Frame types – MAC Command (i.e., control)</vt:lpstr>
      <vt:lpstr>Frame types - Acknowledgement</vt:lpstr>
      <vt:lpstr>Frame types - Acknowledgement</vt:lpstr>
      <vt:lpstr>Analysis: maximum goodput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06 802.15.4</dc:title>
  <dc:creator>Branden Ghena</dc:creator>
  <cp:lastModifiedBy>Branden Ghena</cp:lastModifiedBy>
  <cp:revision>77</cp:revision>
  <dcterms:created xsi:type="dcterms:W3CDTF">2021-01-30T21:54:50Z</dcterms:created>
  <dcterms:modified xsi:type="dcterms:W3CDTF">2023-01-23T21:01:25Z</dcterms:modified>
</cp:coreProperties>
</file>