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0"/>
  </p:notesMasterIdLst>
  <p:sldIdLst>
    <p:sldId id="256" r:id="rId2"/>
    <p:sldId id="571" r:id="rId3"/>
    <p:sldId id="264" r:id="rId4"/>
    <p:sldId id="410" r:id="rId5"/>
    <p:sldId id="412" r:id="rId6"/>
    <p:sldId id="419" r:id="rId7"/>
    <p:sldId id="537" r:id="rId8"/>
    <p:sldId id="592" r:id="rId9"/>
    <p:sldId id="593" r:id="rId10"/>
    <p:sldId id="589" r:id="rId11"/>
    <p:sldId id="383" r:id="rId12"/>
    <p:sldId id="544" r:id="rId13"/>
    <p:sldId id="384" r:id="rId14"/>
    <p:sldId id="385" r:id="rId15"/>
    <p:sldId id="391" r:id="rId16"/>
    <p:sldId id="386" r:id="rId17"/>
    <p:sldId id="387" r:id="rId18"/>
    <p:sldId id="388" r:id="rId19"/>
    <p:sldId id="591" r:id="rId20"/>
    <p:sldId id="588" r:id="rId21"/>
    <p:sldId id="389" r:id="rId22"/>
    <p:sldId id="390" r:id="rId23"/>
    <p:sldId id="546" r:id="rId24"/>
    <p:sldId id="547" r:id="rId25"/>
    <p:sldId id="548" r:id="rId26"/>
    <p:sldId id="554" r:id="rId27"/>
    <p:sldId id="558" r:id="rId28"/>
    <p:sldId id="557" r:id="rId29"/>
    <p:sldId id="555" r:id="rId30"/>
    <p:sldId id="564" r:id="rId31"/>
    <p:sldId id="553" r:id="rId32"/>
    <p:sldId id="556" r:id="rId33"/>
    <p:sldId id="559" r:id="rId34"/>
    <p:sldId id="560" r:id="rId35"/>
    <p:sldId id="594" r:id="rId36"/>
    <p:sldId id="595" r:id="rId37"/>
    <p:sldId id="587" r:id="rId38"/>
    <p:sldId id="550" r:id="rId39"/>
    <p:sldId id="561" r:id="rId40"/>
    <p:sldId id="563" r:id="rId41"/>
    <p:sldId id="562" r:id="rId42"/>
    <p:sldId id="565" r:id="rId43"/>
    <p:sldId id="585" r:id="rId44"/>
    <p:sldId id="582" r:id="rId45"/>
    <p:sldId id="584" r:id="rId46"/>
    <p:sldId id="583" r:id="rId47"/>
    <p:sldId id="581" r:id="rId48"/>
    <p:sldId id="58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571"/>
            <p14:sldId id="264"/>
            <p14:sldId id="410"/>
            <p14:sldId id="412"/>
            <p14:sldId id="419"/>
            <p14:sldId id="537"/>
            <p14:sldId id="592"/>
            <p14:sldId id="593"/>
          </p14:sldIdLst>
        </p14:section>
        <p14:section name="Thread Overview" id="{B55B8E8C-5EAB-4A1E-A4E9-AE5E896E46FA}">
          <p14:sldIdLst>
            <p14:sldId id="589"/>
            <p14:sldId id="383"/>
            <p14:sldId id="544"/>
            <p14:sldId id="384"/>
            <p14:sldId id="385"/>
            <p14:sldId id="391"/>
            <p14:sldId id="386"/>
            <p14:sldId id="387"/>
            <p14:sldId id="388"/>
            <p14:sldId id="591"/>
          </p14:sldIdLst>
        </p14:section>
        <p14:section name="Thread Addressing" id="{D69A7AD7-4DEC-4A5A-B29A-295B32CDAAB1}">
          <p14:sldIdLst>
            <p14:sldId id="588"/>
            <p14:sldId id="389"/>
            <p14:sldId id="390"/>
            <p14:sldId id="546"/>
            <p14:sldId id="547"/>
            <p14:sldId id="548"/>
            <p14:sldId id="554"/>
            <p14:sldId id="558"/>
            <p14:sldId id="557"/>
            <p14:sldId id="555"/>
            <p14:sldId id="564"/>
            <p14:sldId id="553"/>
            <p14:sldId id="556"/>
            <p14:sldId id="559"/>
            <p14:sldId id="560"/>
            <p14:sldId id="594"/>
            <p14:sldId id="595"/>
          </p14:sldIdLst>
        </p14:section>
        <p14:section name="Runtime Behavior" id="{9626BFEA-7C40-4379-BF80-A2CEB31AE663}">
          <p14:sldIdLst>
            <p14:sldId id="587"/>
            <p14:sldId id="550"/>
            <p14:sldId id="561"/>
            <p14:sldId id="563"/>
            <p14:sldId id="562"/>
            <p14:sldId id="565"/>
          </p14:sldIdLst>
        </p14:section>
        <p14:section name="Using IP" id="{452593C8-2C6D-4816-890B-DF2080E9F94C}">
          <p14:sldIdLst>
            <p14:sldId id="585"/>
            <p14:sldId id="582"/>
            <p14:sldId id="584"/>
            <p14:sldId id="583"/>
            <p14:sldId id="581"/>
          </p14:sldIdLst>
        </p14:section>
        <p14:section name="Wrapup" id="{29A7F866-9DA9-446B-8359-CE426CB89C7A}">
          <p14:sldIdLst>
            <p14:sldId id="5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57" d="100"/>
          <a:sy n="57" d="100"/>
        </p:scale>
        <p:origin x="78" y="24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hread.io/guides/thread-primer" TargetMode="External"/><Relationship Id="rId2" Type="http://schemas.openxmlformats.org/officeDocument/2006/relationships/hyperlink" Target="https://www.threadgroup.org/ThreadSpe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atpannuto.com/papers/hui2008ipdead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6282" TargetMode="External"/><Relationship Id="rId2" Type="http://schemas.openxmlformats.org/officeDocument/2006/relationships/hyperlink" Target="https://tools.ietf.org/html/rfc49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tpannuto.com/papers/hui2008ipdead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ools.ietf.org/html/rfc7668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eecs.berkeley.edu/~samkumar/papers/tcplp_nsdi2020.pdf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07</a:t>
            </a:r>
            <a:br>
              <a:rPr lang="en-US" dirty="0"/>
            </a:br>
            <a:r>
              <a:rPr lang="en-US" dirty="0"/>
              <a:t>Thread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Winter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10947-AC8B-48F0-B565-ABFDBC548013}"/>
              </a:ext>
            </a:extLst>
          </p:cNvPr>
          <p:cNvSpPr txBox="1"/>
          <p:nvPr/>
        </p:nvSpPr>
        <p:spPr>
          <a:xfrm>
            <a:off x="607594" y="5804562"/>
            <a:ext cx="565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some advice from Neal Jackson (UC Berkeley)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199E7-49D6-49BA-9627-8381C61EBAF2}"/>
              </a:ext>
            </a:extLst>
          </p:cNvPr>
          <p:cNvSpPr txBox="1"/>
          <p:nvPr/>
        </p:nvSpPr>
        <p:spPr>
          <a:xfrm>
            <a:off x="8718997" y="5527563"/>
            <a:ext cx="28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 Pat </a:t>
            </a:r>
            <a:r>
              <a:rPr lang="en-US" dirty="0" err="1"/>
              <a:t>Pannuto</a:t>
            </a:r>
            <a:r>
              <a:rPr lang="en-US" dirty="0"/>
              <a:t> (UCSD)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Thread Overview</a:t>
            </a:r>
          </a:p>
          <a:p>
            <a:pPr lvl="1"/>
            <a:endParaRPr lang="en-US" dirty="0"/>
          </a:p>
          <a:p>
            <a:r>
              <a:rPr lang="en-US" dirty="0"/>
              <a:t>Thread Addressing</a:t>
            </a:r>
          </a:p>
          <a:p>
            <a:pPr lvl="1"/>
            <a:endParaRPr lang="en-US" dirty="0"/>
          </a:p>
          <a:p>
            <a:r>
              <a:rPr lang="en-US" dirty="0"/>
              <a:t>Runtime Behavior</a:t>
            </a:r>
          </a:p>
          <a:p>
            <a:pPr lvl="1"/>
            <a:endParaRPr lang="en-US" dirty="0"/>
          </a:p>
          <a:p>
            <a:r>
              <a:rPr lang="en-US" dirty="0"/>
              <a:t>Using 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5548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D3E833-5E1E-4E2D-9A03-06090B396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7" t="11641" r="46978" b="9789"/>
          <a:stretch/>
        </p:blipFill>
        <p:spPr bwMode="auto">
          <a:xfrm>
            <a:off x="7645400" y="1143000"/>
            <a:ext cx="3934994" cy="352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Build a networking layer on top of 15.4</a:t>
            </a:r>
          </a:p>
          <a:p>
            <a:pPr lvl="1"/>
            <a:r>
              <a:rPr lang="en-US" dirty="0"/>
              <a:t>Reuses most of PHY and MAC</a:t>
            </a:r>
          </a:p>
          <a:p>
            <a:pPr lvl="1"/>
            <a:r>
              <a:rPr lang="en-US" dirty="0"/>
              <a:t>Adds IP communication</a:t>
            </a:r>
          </a:p>
          <a:p>
            <a:pPr lvl="1"/>
            <a:r>
              <a:rPr lang="en-US" dirty="0"/>
              <a:t>Handles addressing and mesh maintenance</a:t>
            </a:r>
          </a:p>
          <a:p>
            <a:pPr lvl="1"/>
            <a:endParaRPr lang="en-US" dirty="0"/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Simplicity – easy to install and operate</a:t>
            </a:r>
          </a:p>
          <a:p>
            <a:pPr lvl="1"/>
            <a:r>
              <a:rPr lang="en-US" dirty="0"/>
              <a:t>Efficiency – years of operation on batteries</a:t>
            </a:r>
          </a:p>
          <a:p>
            <a:pPr lvl="1"/>
            <a:r>
              <a:rPr lang="en-US" dirty="0"/>
              <a:t>Scalability – hundreds of devices in a network</a:t>
            </a:r>
          </a:p>
          <a:p>
            <a:pPr lvl="1"/>
            <a:r>
              <a:rPr lang="en-US" dirty="0"/>
              <a:t>Security – authenticated and encrypted communication</a:t>
            </a:r>
          </a:p>
          <a:p>
            <a:pPr lvl="1"/>
            <a:r>
              <a:rPr lang="en-US" dirty="0"/>
              <a:t>Reliability – mesh networking without single point of failure</a:t>
            </a:r>
          </a:p>
          <a:p>
            <a:pPr lvl="1"/>
            <a:endParaRPr lang="en-US" dirty="0"/>
          </a:p>
          <a:p>
            <a:r>
              <a:rPr lang="en-US" dirty="0"/>
              <a:t>Industry-focused, but based in academic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E3C8-C0A0-4A27-A9EC-198354C7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on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53E6-6784-4EBE-8E2F-EFC40370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for specification: </a:t>
            </a:r>
            <a:r>
              <a:rPr lang="en-US" sz="2400" dirty="0">
                <a:hlinkClick r:id="rId2"/>
              </a:rPr>
              <a:t>https://www.threadgroup.org/ThreadSpec</a:t>
            </a:r>
            <a:endParaRPr lang="en-US" sz="2400" dirty="0"/>
          </a:p>
          <a:p>
            <a:pPr lvl="1"/>
            <a:r>
              <a:rPr lang="en-US" dirty="0"/>
              <a:t>Frustratingly locked down 😡</a:t>
            </a:r>
          </a:p>
          <a:p>
            <a:endParaRPr lang="en-US" dirty="0"/>
          </a:p>
          <a:p>
            <a:r>
              <a:rPr lang="en-US" dirty="0"/>
              <a:t>Overview on capabilities: </a:t>
            </a:r>
            <a:r>
              <a:rPr lang="en-US" sz="2400" dirty="0">
                <a:hlinkClick r:id="rId3"/>
              </a:rPr>
              <a:t>https://openthread.io/guides/thread-primer</a:t>
            </a:r>
            <a:endParaRPr lang="en-US" sz="2400" dirty="0"/>
          </a:p>
          <a:p>
            <a:pPr lvl="1"/>
            <a:r>
              <a:rPr lang="en-US" dirty="0"/>
              <a:t>Excellent overview</a:t>
            </a:r>
          </a:p>
          <a:p>
            <a:pPr lvl="1"/>
            <a:r>
              <a:rPr lang="en-US" dirty="0"/>
              <a:t>Lifting heavily for these slides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D7EC0-98D3-4B8C-A98D-C88A3F55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7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378A-4516-470E-85EE-BA33FBD2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7176-6BAC-4DB7-9C7F-F487B1B0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all non-2.4 GHz PHY options</a:t>
            </a:r>
          </a:p>
          <a:p>
            <a:endParaRPr lang="en-US" dirty="0"/>
          </a:p>
          <a:p>
            <a:r>
              <a:rPr lang="en-US" dirty="0"/>
              <a:t>Otherwise the same</a:t>
            </a:r>
          </a:p>
          <a:p>
            <a:pPr lvl="1"/>
            <a:r>
              <a:rPr lang="en-US" dirty="0"/>
              <a:t>O-QPSK</a:t>
            </a:r>
          </a:p>
          <a:p>
            <a:pPr lvl="1"/>
            <a:r>
              <a:rPr lang="en-US" dirty="0"/>
              <a:t>16 channels, 5 MHz spacing</a:t>
            </a:r>
          </a:p>
          <a:p>
            <a:pPr lvl="1"/>
            <a:r>
              <a:rPr lang="en-US" dirty="0"/>
              <a:t>Typical TX power 0 dBm</a:t>
            </a:r>
          </a:p>
          <a:p>
            <a:pPr lvl="1"/>
            <a:r>
              <a:rPr lang="en-US" dirty="0"/>
              <a:t>Typical RX sensitivity -100 dBm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F1E21-AAAC-4A1E-98E6-47A4F8E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Figure 5 from Home networking with IEEE 802.15.4: a developing standard for  low-rate wireless personal area networks | Semantic Scholar">
            <a:extLst>
              <a:ext uri="{FF2B5EF4-FFF2-40B4-BE49-F238E27FC236}">
                <a16:creationId xmlns:a16="http://schemas.microsoft.com/office/drawing/2014/main" id="{8CB342A2-3C15-4DB9-82C5-10023F0F9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" b="6145"/>
          <a:stretch/>
        </p:blipFill>
        <p:spPr bwMode="auto">
          <a:xfrm>
            <a:off x="6309894" y="2230437"/>
            <a:ext cx="5535194" cy="28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2373F2F7-3161-422B-9BA9-B5F447256FED}"/>
              </a:ext>
            </a:extLst>
          </p:cNvPr>
          <p:cNvSpPr/>
          <p:nvPr/>
        </p:nvSpPr>
        <p:spPr>
          <a:xfrm>
            <a:off x="5521491" y="2230437"/>
            <a:ext cx="7112000" cy="1427162"/>
          </a:xfrm>
          <a:prstGeom prst="mathMultiply">
            <a:avLst>
              <a:gd name="adj1" fmla="val 830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9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28B4-B718-4443-AE9E-17FA6501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Link Layer and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3A48-783F-47CF-8D1E-AEDEE4B1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Non-beacon-enabled PAN only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superframe</a:t>
            </a:r>
            <a:r>
              <a:rPr lang="en-US" dirty="0"/>
              <a:t> structure</a:t>
            </a:r>
          </a:p>
          <a:p>
            <a:pPr lvl="1"/>
            <a:r>
              <a:rPr lang="en-US" dirty="0"/>
              <a:t>No periodic beacons</a:t>
            </a:r>
          </a:p>
          <a:p>
            <a:pPr lvl="1"/>
            <a:r>
              <a:rPr lang="en-US" dirty="0"/>
              <a:t>No Guaranteed Time Slots</a:t>
            </a:r>
          </a:p>
          <a:p>
            <a:pPr lvl="1"/>
            <a:endParaRPr lang="en-US" dirty="0"/>
          </a:p>
          <a:p>
            <a:r>
              <a:rPr lang="en-US" dirty="0"/>
              <a:t>Throw out most existing MAC Commands</a:t>
            </a:r>
          </a:p>
          <a:p>
            <a:pPr lvl="1"/>
            <a:r>
              <a:rPr lang="en-US" dirty="0"/>
              <a:t>Remove network joining/leaving</a:t>
            </a:r>
          </a:p>
          <a:p>
            <a:pPr lvl="1"/>
            <a:r>
              <a:rPr lang="en-US" dirty="0"/>
              <a:t>Remove changing coordinators</a:t>
            </a:r>
          </a:p>
          <a:p>
            <a:pPr lvl="1"/>
            <a:r>
              <a:rPr lang="en-US" dirty="0"/>
              <a:t>Remove Guaranteed Time Slot request</a:t>
            </a:r>
          </a:p>
          <a:p>
            <a:pPr lvl="1"/>
            <a:r>
              <a:rPr lang="en-US" dirty="0"/>
              <a:t>Network joining will be handled at a higher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6BCB9-E960-473E-ADDE-470C75EA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D7F73D-9961-45D9-B1B4-A5905D540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743" y="1098550"/>
            <a:ext cx="4612057" cy="7151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3AB6C3-3762-4550-A79E-A1400F4D0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43" y="1858178"/>
            <a:ext cx="4635321" cy="581828"/>
          </a:xfrm>
          <a:prstGeom prst="rect">
            <a:avLst/>
          </a:prstGeom>
        </p:spPr>
      </p:pic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1D88FD62-F8C2-467E-87D6-DB77F609B56D}"/>
              </a:ext>
            </a:extLst>
          </p:cNvPr>
          <p:cNvSpPr/>
          <p:nvPr/>
        </p:nvSpPr>
        <p:spPr>
          <a:xfrm>
            <a:off x="5080000" y="1190625"/>
            <a:ext cx="7112000" cy="715178"/>
          </a:xfrm>
          <a:prstGeom prst="mathMultiply">
            <a:avLst>
              <a:gd name="adj1" fmla="val 830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4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28B4-B718-4443-AE9E-17FA6501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Link Layer and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3A48-783F-47CF-8D1E-AEDEE4B1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Keep unslotted CSMA/CA algorithm</a:t>
            </a:r>
          </a:p>
          <a:p>
            <a:endParaRPr lang="en-US" dirty="0"/>
          </a:p>
          <a:p>
            <a:r>
              <a:rPr lang="en-US" dirty="0"/>
              <a:t>Keep packet 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Keep Frame Types</a:t>
            </a:r>
          </a:p>
          <a:p>
            <a:pPr lvl="1"/>
            <a:r>
              <a:rPr lang="en-US" dirty="0"/>
              <a:t>Beacon</a:t>
            </a:r>
          </a:p>
          <a:p>
            <a:pPr lvl="1"/>
            <a:r>
              <a:rPr lang="en-US" dirty="0"/>
              <a:t>MAC Command</a:t>
            </a:r>
          </a:p>
          <a:p>
            <a:pPr lvl="2"/>
            <a:r>
              <a:rPr lang="en-US" dirty="0"/>
              <a:t>Beacon Request</a:t>
            </a:r>
          </a:p>
          <a:p>
            <a:pPr lvl="2"/>
            <a:r>
              <a:rPr lang="en-US" dirty="0"/>
              <a:t>Data Request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Acknowledgement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6BCB9-E960-473E-ADDE-470C75EA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2C649-A92A-4332-9152-8E7D8D953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244" y="1847417"/>
            <a:ext cx="6574150" cy="282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0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T Node Roles">
            <a:extLst>
              <a:ext uri="{FF2B5EF4-FFF2-40B4-BE49-F238E27FC236}">
                <a16:creationId xmlns:a16="http://schemas.microsoft.com/office/drawing/2014/main" id="{A26A12EF-0469-47B1-8200-34E37ED36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83" y="1289021"/>
            <a:ext cx="4592411" cy="473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A4667-1563-499B-A4E0-E91C992D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of star and mesh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AC4C-E32A-48A8-8343-932289C5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Routers (parent)</a:t>
            </a:r>
          </a:p>
          <a:p>
            <a:pPr lvl="1"/>
            <a:r>
              <a:rPr lang="en-US" dirty="0"/>
              <a:t>Mesh communication with other routers</a:t>
            </a:r>
          </a:p>
          <a:p>
            <a:pPr lvl="1"/>
            <a:r>
              <a:rPr lang="en-US" dirty="0"/>
              <a:t>Radio always on</a:t>
            </a:r>
          </a:p>
          <a:p>
            <a:pPr lvl="1"/>
            <a:r>
              <a:rPr lang="en-US" dirty="0"/>
              <a:t>Forwards packets for network devices</a:t>
            </a:r>
          </a:p>
          <a:p>
            <a:pPr lvl="1"/>
            <a:r>
              <a:rPr lang="en-US" dirty="0"/>
              <a:t>Enables other devices to join network</a:t>
            </a:r>
          </a:p>
          <a:p>
            <a:pPr lvl="1"/>
            <a:r>
              <a:rPr lang="en-US" dirty="0"/>
              <a:t>32 routers per network</a:t>
            </a:r>
          </a:p>
          <a:p>
            <a:pPr lvl="1"/>
            <a:endParaRPr lang="en-US" dirty="0"/>
          </a:p>
          <a:p>
            <a:r>
              <a:rPr lang="en-US" dirty="0"/>
              <a:t>End devices (child)</a:t>
            </a:r>
          </a:p>
          <a:p>
            <a:pPr lvl="1"/>
            <a:r>
              <a:rPr lang="en-US" dirty="0"/>
              <a:t>Communicates with one parent (router)</a:t>
            </a:r>
          </a:p>
          <a:p>
            <a:pPr lvl="1"/>
            <a:r>
              <a:rPr lang="en-US" dirty="0"/>
              <a:t>Does not forward packets</a:t>
            </a:r>
          </a:p>
          <a:p>
            <a:pPr lvl="1"/>
            <a:r>
              <a:rPr lang="en-US" dirty="0"/>
              <a:t>Can disable transceiver to save power</a:t>
            </a:r>
          </a:p>
          <a:p>
            <a:pPr lvl="2"/>
            <a:r>
              <a:rPr lang="en-US" dirty="0"/>
              <a:t>Send packets periodically to avoid timeout</a:t>
            </a:r>
          </a:p>
          <a:p>
            <a:pPr lvl="1"/>
            <a:r>
              <a:rPr lang="en-US" dirty="0"/>
              <a:t>511 end devices per router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BBADA-6919-47B8-BEDC-28F89BDD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9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3106-7F17-4FD4-98DD-9184F0F3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A92D-2F4C-471F-BDD5-5710AC67F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“Router Eligible End Device”</a:t>
            </a:r>
          </a:p>
          <a:p>
            <a:pPr lvl="1"/>
            <a:r>
              <a:rPr lang="en-US" dirty="0"/>
              <a:t>A router without any children</a:t>
            </a:r>
          </a:p>
          <a:p>
            <a:pPr lvl="1"/>
            <a:r>
              <a:rPr lang="en-US" dirty="0"/>
              <a:t>Can operate as an end device with one connection (lower power)</a:t>
            </a:r>
          </a:p>
          <a:p>
            <a:pPr lvl="1"/>
            <a:r>
              <a:rPr lang="en-US" dirty="0"/>
              <a:t>Promotes to a router when a joining end device relies on it</a:t>
            </a:r>
          </a:p>
          <a:p>
            <a:pPr lvl="2"/>
            <a:r>
              <a:rPr lang="en-US" dirty="0"/>
              <a:t>If there is room for an additional router (max 32, typical 16-23)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2D0DA-83FF-4964-8775-8849822A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OT End Device to Router">
            <a:extLst>
              <a:ext uri="{FF2B5EF4-FFF2-40B4-BE49-F238E27FC236}">
                <a16:creationId xmlns:a16="http://schemas.microsoft.com/office/drawing/2014/main" id="{EFAD0319-7CE2-4504-8A3E-5745D412E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201326"/>
            <a:ext cx="6604000" cy="341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002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9977-0DFD-4D09-A1DE-081198C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special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1E4D6-68A2-4987-A3E6-C0286EA78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235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Thread leader</a:t>
            </a:r>
          </a:p>
          <a:p>
            <a:pPr lvl="1"/>
            <a:r>
              <a:rPr lang="en-US" dirty="0"/>
              <a:t>Device in charge of making decisions</a:t>
            </a:r>
          </a:p>
          <a:p>
            <a:pPr lvl="2"/>
            <a:r>
              <a:rPr lang="en-US" dirty="0"/>
              <a:t>Addresses, Joining details</a:t>
            </a:r>
          </a:p>
          <a:p>
            <a:pPr lvl="1"/>
            <a:r>
              <a:rPr lang="en-US" dirty="0"/>
              <a:t>Automatically selected from routers</a:t>
            </a:r>
          </a:p>
          <a:p>
            <a:pPr lvl="2"/>
            <a:r>
              <a:rPr lang="en-US" dirty="0"/>
              <a:t>One leader at any given time</a:t>
            </a:r>
          </a:p>
          <a:p>
            <a:pPr lvl="2"/>
            <a:r>
              <a:rPr lang="en-US" dirty="0"/>
              <a:t>Additional leader is selected if the network partitions</a:t>
            </a:r>
          </a:p>
          <a:p>
            <a:pPr lvl="1"/>
            <a:endParaRPr lang="en-US" dirty="0"/>
          </a:p>
          <a:p>
            <a:r>
              <a:rPr lang="en-US" dirty="0"/>
              <a:t>Border router</a:t>
            </a:r>
          </a:p>
          <a:p>
            <a:pPr lvl="1"/>
            <a:r>
              <a:rPr lang="en-US" dirty="0"/>
              <a:t>Router that also has connectivity to another network</a:t>
            </a:r>
          </a:p>
          <a:p>
            <a:pPr lvl="2"/>
            <a:r>
              <a:rPr lang="en-US" dirty="0"/>
              <a:t>Commonly </a:t>
            </a:r>
            <a:r>
              <a:rPr lang="en-US" dirty="0" err="1"/>
              <a:t>WiFi</a:t>
            </a:r>
            <a:r>
              <a:rPr lang="en-US" dirty="0"/>
              <a:t> or Ethernet</a:t>
            </a:r>
          </a:p>
          <a:p>
            <a:pPr lvl="1"/>
            <a:r>
              <a:rPr lang="en-US" dirty="0"/>
              <a:t>Provides external connectivity</a:t>
            </a:r>
          </a:p>
          <a:p>
            <a:pPr lvl="1"/>
            <a:r>
              <a:rPr lang="en-US" dirty="0"/>
              <a:t>Multiple border routers may exist at once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383D-2700-443C-90F7-4142BC69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 descr="OT Leader and Border Router">
            <a:extLst>
              <a:ext uri="{FF2B5EF4-FFF2-40B4-BE49-F238E27FC236}">
                <a16:creationId xmlns:a16="http://schemas.microsoft.com/office/drawing/2014/main" id="{9D11672F-5533-42B8-AF63-7D918496F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954" y="2003408"/>
            <a:ext cx="3867440" cy="330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548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D889-7B5B-4705-BBDC-6F0BE280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Thread instead of basic 802.15.4?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A221-E631-41E0-B6E9-EE0D8BF3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specification of upper layers</a:t>
            </a:r>
          </a:p>
          <a:p>
            <a:pPr lvl="1"/>
            <a:r>
              <a:rPr lang="en-US" dirty="0"/>
              <a:t>Clarifies how data is transmitted between devices on a network</a:t>
            </a:r>
          </a:p>
          <a:p>
            <a:pPr lvl="1"/>
            <a:r>
              <a:rPr lang="en-US" dirty="0"/>
              <a:t>Cleans up a lot of things otherwise left implementation-dependent</a:t>
            </a:r>
          </a:p>
          <a:p>
            <a:endParaRPr lang="en-US" dirty="0"/>
          </a:p>
          <a:p>
            <a:r>
              <a:rPr lang="en-US" dirty="0"/>
              <a:t>Interaction with the world </a:t>
            </a:r>
            <a:r>
              <a:rPr lang="en-US" i="1" dirty="0"/>
              <a:t>outside</a:t>
            </a:r>
            <a:r>
              <a:rPr lang="en-US" dirty="0"/>
              <a:t> of the sensor network!</a:t>
            </a:r>
          </a:p>
          <a:p>
            <a:pPr lvl="1"/>
            <a:r>
              <a:rPr lang="en-US" dirty="0"/>
              <a:t>Gateway can be a dumb forwarder of packets</a:t>
            </a:r>
          </a:p>
          <a:p>
            <a:pPr lvl="1"/>
            <a:r>
              <a:rPr lang="en-US" dirty="0"/>
              <a:t>Devices can directly talk to NTP servers or POST data to a website!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519B7-696E-4D94-8A30-5746E50B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8C724-3839-4D76-A707-B4C23905D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17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6337-A675-4078-BA8F-4C7DFC00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53B8-CC9B-4C1A-82AC-BA16268C3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Hw</a:t>
            </a:r>
            <a:r>
              <a:rPr lang="en-US" dirty="0"/>
              <a:t>: BLE Packets due today (19/33)</a:t>
            </a:r>
          </a:p>
          <a:p>
            <a:pPr lvl="1"/>
            <a:r>
              <a:rPr lang="en-US" dirty="0"/>
              <a:t>Do it. It’s good for you. Much like eating spinach.</a:t>
            </a:r>
          </a:p>
          <a:p>
            <a:pPr lvl="1"/>
            <a:endParaRPr lang="en-US" dirty="0"/>
          </a:p>
          <a:p>
            <a:r>
              <a:rPr lang="en-US" dirty="0"/>
              <a:t>Lab: BLE due on Monday (6/33)</a:t>
            </a:r>
          </a:p>
          <a:p>
            <a:pPr lvl="1"/>
            <a:r>
              <a:rPr lang="en-US" dirty="0"/>
              <a:t>If you haven’t started, do so ASAP</a:t>
            </a:r>
          </a:p>
          <a:p>
            <a:pPr lvl="1"/>
            <a:r>
              <a:rPr lang="en-US" dirty="0"/>
              <a:t>Some people had various hardware/software issues getting started</a:t>
            </a:r>
          </a:p>
          <a:p>
            <a:pPr lvl="2"/>
            <a:r>
              <a:rPr lang="en-US" dirty="0"/>
              <a:t>Once you’ve gotten to “blink an LED”, everything should be good from there</a:t>
            </a:r>
          </a:p>
          <a:p>
            <a:pPr lvl="1"/>
            <a:endParaRPr lang="en-US" dirty="0"/>
          </a:p>
          <a:p>
            <a:r>
              <a:rPr lang="en-US" dirty="0"/>
              <a:t>Lab: Thread (-1/33)</a:t>
            </a:r>
          </a:p>
          <a:p>
            <a:pPr lvl="1"/>
            <a:r>
              <a:rPr lang="en-US" dirty="0"/>
              <a:t>Should be out Friday or Saturday</a:t>
            </a:r>
          </a:p>
          <a:p>
            <a:pPr lvl="1"/>
            <a:r>
              <a:rPr lang="en-US" dirty="0"/>
              <a:t>Will require multiple of you to be together in one space to work on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63E99-C1DF-4AB5-8BD2-3EEE420A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11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Overview</a:t>
            </a:r>
          </a:p>
          <a:p>
            <a:pPr lvl="1"/>
            <a:endParaRPr lang="en-US" dirty="0"/>
          </a:p>
          <a:p>
            <a:r>
              <a:rPr lang="en-US" b="1" dirty="0"/>
              <a:t>Thread Addressing</a:t>
            </a:r>
          </a:p>
          <a:p>
            <a:pPr lvl="1"/>
            <a:endParaRPr lang="en-US" dirty="0"/>
          </a:p>
          <a:p>
            <a:r>
              <a:rPr lang="en-US" dirty="0"/>
              <a:t>Runtime Behavior</a:t>
            </a:r>
          </a:p>
          <a:p>
            <a:pPr lvl="1"/>
            <a:endParaRPr lang="en-US" dirty="0"/>
          </a:p>
          <a:p>
            <a:r>
              <a:rPr lang="en-US" dirty="0"/>
              <a:t>Using 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9136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F1C2-520E-4D43-ABA1-1A560CF7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uses IPv6 for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CD8C-41CB-4622-B68D-09DAB75E1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IP?</a:t>
            </a:r>
          </a:p>
          <a:p>
            <a:pPr lvl="1"/>
            <a:r>
              <a:rPr lang="en-US" dirty="0"/>
              <a:t>If Wireless Sensor Networks represent a future of billions of connected devices distributed throughout the physical world</a:t>
            </a:r>
          </a:p>
          <a:p>
            <a:pPr lvl="1"/>
            <a:r>
              <a:rPr lang="en-US" dirty="0"/>
              <a:t>Why shouldn’t they run standard protocols wherever possible?</a:t>
            </a:r>
          </a:p>
          <a:p>
            <a:pPr lvl="1"/>
            <a:r>
              <a:rPr lang="en-US" dirty="0"/>
              <a:t>Why IPv6?</a:t>
            </a:r>
          </a:p>
          <a:p>
            <a:pPr lvl="2"/>
            <a:r>
              <a:rPr lang="en-US" dirty="0"/>
              <a:t>Generalized, Flexible, Capable</a:t>
            </a:r>
          </a:p>
          <a:p>
            <a:pPr lvl="1"/>
            <a:endParaRPr lang="en-US" dirty="0"/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Interoperability with normal computers and networks</a:t>
            </a:r>
          </a:p>
          <a:p>
            <a:pPr lvl="1"/>
            <a:r>
              <a:rPr lang="en-US" dirty="0"/>
              <a:t>Reuse state of the art developed standards instead of remaking them</a:t>
            </a:r>
          </a:p>
          <a:p>
            <a:pPr lvl="2"/>
            <a:r>
              <a:rPr lang="en-US" dirty="0"/>
              <a:t>Security, Naming, Discovery, Services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Packet overhead can be high (will fix)</a:t>
            </a:r>
          </a:p>
          <a:p>
            <a:pPr lvl="1"/>
            <a:r>
              <a:rPr lang="en-US" dirty="0"/>
              <a:t>Complexity for supporting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B517-CF25-47A4-8F16-A18F460B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EF01B-796F-4447-8DED-BE794B23F9C7}"/>
              </a:ext>
            </a:extLst>
          </p:cNvPr>
          <p:cNvSpPr txBox="1"/>
          <p:nvPr/>
        </p:nvSpPr>
        <p:spPr>
          <a:xfrm>
            <a:off x="3048000" y="6211669"/>
            <a:ext cx="807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Hui and Culler, “</a:t>
            </a:r>
            <a:r>
              <a:rPr lang="en-US" dirty="0">
                <a:hlinkClick r:id="rId2"/>
              </a:rPr>
              <a:t>IP is Dead, Long Live IP for Wireless Sensor Networks</a:t>
            </a:r>
            <a:r>
              <a:rPr lang="en-US" dirty="0"/>
              <a:t>”. 2008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61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C528-5D70-4E38-9458-8E2402D7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C511-1EE9-4FA5-B163-C7857C3E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Replacement to Internet Protocol v4</a:t>
            </a:r>
          </a:p>
          <a:p>
            <a:pPr lvl="1"/>
            <a:r>
              <a:rPr lang="en-US" dirty="0"/>
              <a:t>(Something unrelated used version number 5)</a:t>
            </a:r>
          </a:p>
          <a:p>
            <a:pPr lvl="1"/>
            <a:endParaRPr lang="en-US" dirty="0"/>
          </a:p>
          <a:p>
            <a:r>
              <a:rPr lang="en-US" dirty="0"/>
              <a:t>Extended addressing for devices</a:t>
            </a:r>
          </a:p>
          <a:p>
            <a:pPr lvl="1"/>
            <a:r>
              <a:rPr lang="en-US" dirty="0"/>
              <a:t>32-bits for IPv4 addresses -&gt; 128-bits for IPv6 addresses</a:t>
            </a:r>
          </a:p>
          <a:p>
            <a:pPr lvl="1"/>
            <a:r>
              <a:rPr lang="en-US" dirty="0"/>
              <a:t>Example: a39b:239e:ffff:29a2:0021:20f1:aaa2:2112</a:t>
            </a:r>
          </a:p>
          <a:p>
            <a:pPr lvl="1"/>
            <a:endParaRPr lang="en-US" dirty="0"/>
          </a:p>
          <a:p>
            <a:r>
              <a:rPr lang="en-US" dirty="0"/>
              <a:t>Supports multiple transmit models</a:t>
            </a:r>
          </a:p>
          <a:p>
            <a:pPr lvl="1"/>
            <a:r>
              <a:rPr lang="en-US" dirty="0"/>
              <a:t>Broadcast: one-to-all</a:t>
            </a:r>
          </a:p>
          <a:p>
            <a:pPr lvl="1"/>
            <a:r>
              <a:rPr lang="en-US" dirty="0"/>
              <a:t>Multicast: one-to-many</a:t>
            </a:r>
          </a:p>
          <a:p>
            <a:pPr lvl="1"/>
            <a:r>
              <a:rPr lang="en-US" dirty="0"/>
              <a:t>Unicast: one-to-one</a:t>
            </a:r>
          </a:p>
          <a:p>
            <a:pPr lvl="1"/>
            <a:endParaRPr lang="en-US" dirty="0"/>
          </a:p>
          <a:p>
            <a:r>
              <a:rPr lang="en-US" dirty="0"/>
              <a:t>Various other improvements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06287-B5B0-4259-8F43-80386BF7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35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AFDC-6694-40A1-B59F-9578371C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IPv6 address notation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7B9E6-EF23-4D21-A6D0-458FD426C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Groups of zeros can be replaced with “::”</a:t>
            </a:r>
          </a:p>
          <a:p>
            <a:pPr lvl="1"/>
            <a:r>
              <a:rPr lang="en-US" dirty="0"/>
              <a:t>Can only use “::” in one place in the address</a:t>
            </a:r>
          </a:p>
          <a:p>
            <a:r>
              <a:rPr lang="en-US" dirty="0"/>
              <a:t>Leading zeros in a 16-bit group can be omitted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0000:0000:0000:0000:0000:0000:0000:0001 → ::1 </a:t>
            </a:r>
            <a:br>
              <a:rPr lang="en-US" dirty="0"/>
            </a:br>
            <a:r>
              <a:rPr lang="en-US" sz="1000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2345:1001:0023:1003:0000:0000:0000:0000 → 2345:1001:23:1003:: </a:t>
            </a:r>
            <a:br>
              <a:rPr lang="en-US" dirty="0"/>
            </a:br>
            <a:r>
              <a:rPr lang="en-US" sz="1000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aecb:0222:0000:0000:0000:0000:0000:0010 → aecb:222::10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endParaRPr lang="en-US" sz="2400" dirty="0"/>
          </a:p>
          <a:p>
            <a:r>
              <a:rPr lang="en-US" dirty="0"/>
              <a:t>Special addresses</a:t>
            </a:r>
          </a:p>
          <a:p>
            <a:pPr lvl="1"/>
            <a:r>
              <a:rPr lang="en-US" dirty="0"/>
              <a:t>Localhost - ::1 (IPv4 version is 127.0.0.1)</a:t>
            </a:r>
          </a:p>
          <a:p>
            <a:pPr lvl="1"/>
            <a:r>
              <a:rPr lang="en-US" dirty="0"/>
              <a:t>Link-Local Network - fe80:: (bottom 64-bits are ~device MAC address)</a:t>
            </a:r>
          </a:p>
          <a:p>
            <a:pPr lvl="1"/>
            <a:r>
              <a:rPr lang="en-US" dirty="0"/>
              <a:t>Local Network – fc00:: and fd00::</a:t>
            </a:r>
          </a:p>
          <a:p>
            <a:pPr lvl="1"/>
            <a:r>
              <a:rPr lang="en-US" dirty="0"/>
              <a:t>Global Addresses – 2000:: (various methods for allocating bottom bits)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7BB3D-3EB0-46CD-8890-35B3B5F3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71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BB5D-4869-48DF-A467-FB27332D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IPv6 datagram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FF7AF-2A23-482C-B7D0-452A9D4B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1EC70E-BC17-4314-8B0F-0DB871E0A6A3}"/>
              </a:ext>
            </a:extLst>
          </p:cNvPr>
          <p:cNvSpPr>
            <a:spLocks noGrp="1"/>
          </p:cNvSpPr>
          <p:nvPr/>
        </p:nvSpPr>
        <p:spPr>
          <a:xfrm>
            <a:off x="7167455" y="1159328"/>
            <a:ext cx="4412939" cy="2493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Priority</a:t>
            </a:r>
            <a:r>
              <a:rPr lang="en-US" sz="2800" dirty="0"/>
              <a:t>: like “type of service” in IPv4.</a:t>
            </a:r>
          </a:p>
          <a:p>
            <a:r>
              <a:rPr lang="en-US" sz="2800" b="1" dirty="0"/>
              <a:t>Flow label</a:t>
            </a:r>
            <a:r>
              <a:rPr lang="en-US" sz="2800" dirty="0"/>
              <a:t>: ambiguous</a:t>
            </a:r>
          </a:p>
          <a:p>
            <a:r>
              <a:rPr lang="en-US" sz="2800" b="1" dirty="0"/>
              <a:t>Next header</a:t>
            </a:r>
            <a:r>
              <a:rPr lang="en-US" sz="2800" dirty="0"/>
              <a:t>: TCP, UDP</a:t>
            </a:r>
          </a:p>
          <a:p>
            <a:r>
              <a:rPr lang="en-US" sz="2800" b="1" dirty="0"/>
              <a:t>Hop limit </a:t>
            </a:r>
            <a:r>
              <a:rPr lang="en-US" sz="2800" dirty="0"/>
              <a:t>= TTL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4DF1DF-6B0C-4BED-9B19-AFFBDFEC2CB7}"/>
              </a:ext>
            </a:extLst>
          </p:cNvPr>
          <p:cNvGrpSpPr/>
          <p:nvPr/>
        </p:nvGrpSpPr>
        <p:grpSpPr>
          <a:xfrm>
            <a:off x="425761" y="1517417"/>
            <a:ext cx="6606654" cy="4453461"/>
            <a:chOff x="312109" y="1156804"/>
            <a:chExt cx="4876463" cy="32871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8D5AB-88C5-443D-BDB8-CA85EC241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59" y="1156804"/>
              <a:ext cx="4748213" cy="28178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EE5AE7-B4AD-46BF-8BD8-EDE2EDF4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47" y="1237767"/>
              <a:ext cx="4748212" cy="28178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0" name="Line 60">
              <a:extLst>
                <a:ext uri="{FF2B5EF4-FFF2-40B4-BE49-F238E27FC236}">
                  <a16:creationId xmlns:a16="http://schemas.microsoft.com/office/drawing/2014/main" id="{15DA143D-4A14-4E58-B226-BDB451DFB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34" y="1547329"/>
              <a:ext cx="4727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1" name="Line 61">
              <a:extLst>
                <a:ext uri="{FF2B5EF4-FFF2-40B4-BE49-F238E27FC236}">
                  <a16:creationId xmlns:a16="http://schemas.microsoft.com/office/drawing/2014/main" id="{005ABDA5-33F3-4EAE-BB4A-3B62D655F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8209" y="1247292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2" name="Line 63">
              <a:extLst>
                <a:ext uri="{FF2B5EF4-FFF2-40B4-BE49-F238E27FC236}">
                  <a16:creationId xmlns:a16="http://schemas.microsoft.com/office/drawing/2014/main" id="{B2EEE81D-6496-4DA0-8900-97831B374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184" y="1244117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3" name="Line 64">
              <a:extLst>
                <a:ext uri="{FF2B5EF4-FFF2-40B4-BE49-F238E27FC236}">
                  <a16:creationId xmlns:a16="http://schemas.microsoft.com/office/drawing/2014/main" id="{297D3EBF-02E7-471F-ACFF-D6F4F0028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4284" y="1542567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4" name="Line 65">
              <a:extLst>
                <a:ext uri="{FF2B5EF4-FFF2-40B4-BE49-F238E27FC236}">
                  <a16:creationId xmlns:a16="http://schemas.microsoft.com/office/drawing/2014/main" id="{149CEEF4-1107-444F-B15F-375B6D991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459" y="1545742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5" name="Line 66">
              <a:extLst>
                <a:ext uri="{FF2B5EF4-FFF2-40B4-BE49-F238E27FC236}">
                  <a16:creationId xmlns:a16="http://schemas.microsoft.com/office/drawing/2014/main" id="{8D5428D2-700D-48AB-8D8F-1C57F1E6B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34" y="3068154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6" name="Line 67">
              <a:extLst>
                <a:ext uri="{FF2B5EF4-FFF2-40B4-BE49-F238E27FC236}">
                  <a16:creationId xmlns:a16="http://schemas.microsoft.com/office/drawing/2014/main" id="{CAD7B3AB-190D-4966-AD7F-043EEC540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97" y="2428392"/>
              <a:ext cx="4760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7" name="Line 68">
              <a:extLst>
                <a:ext uri="{FF2B5EF4-FFF2-40B4-BE49-F238E27FC236}">
                  <a16:creationId xmlns:a16="http://schemas.microsoft.com/office/drawing/2014/main" id="{351BE0E7-3944-46A6-8A08-D4C9209B9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09" y="1845779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8" name="Text Box 69">
              <a:extLst>
                <a:ext uri="{FF2B5EF4-FFF2-40B4-BE49-F238E27FC236}">
                  <a16:creationId xmlns:a16="http://schemas.microsoft.com/office/drawing/2014/main" id="{26CF8DF9-BE37-45D9-80FB-C9D2A121A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7965" y="3068780"/>
              <a:ext cx="2567881" cy="88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b="1" dirty="0">
                  <a:latin typeface="+mn-lt"/>
                </a:rPr>
                <a:t>data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  <a:latin typeface="Garamond" charset="0"/>
                </a:rPr>
                <a:t>(variable length, typically a TCP  or UDP segment)</a:t>
              </a:r>
              <a:endParaRPr lang="en-US" sz="2800" dirty="0">
                <a:solidFill>
                  <a:srgbClr val="000000"/>
                </a:solidFill>
                <a:latin typeface="Garamond" charset="0"/>
              </a:endParaRPr>
            </a:p>
          </p:txBody>
        </p:sp>
        <p:sp>
          <p:nvSpPr>
            <p:cNvPr id="19" name="Text Box 72">
              <a:extLst>
                <a:ext uri="{FF2B5EF4-FFF2-40B4-BE49-F238E27FC236}">
                  <a16:creationId xmlns:a16="http://schemas.microsoft.com/office/drawing/2014/main" id="{D6EAC6EA-2B3B-4733-8FC5-C0C0A5A9F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522" y="1512404"/>
              <a:ext cx="1413591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dirty="0">
                  <a:latin typeface="+mn-lt"/>
                </a:rPr>
                <a:t>payload length</a:t>
              </a:r>
            </a:p>
          </p:txBody>
        </p:sp>
        <p:sp>
          <p:nvSpPr>
            <p:cNvPr id="20" name="Text Box 73">
              <a:extLst>
                <a:ext uri="{FF2B5EF4-FFF2-40B4-BE49-F238E27FC236}">
                  <a16:creationId xmlns:a16="http://schemas.microsoft.com/office/drawing/2014/main" id="{BF8C942C-A8EA-43C9-9197-030B4990C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697" y="1520342"/>
              <a:ext cx="1160954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dirty="0">
                  <a:latin typeface="+mn-lt"/>
                </a:rPr>
                <a:t>next header</a:t>
              </a:r>
            </a:p>
          </p:txBody>
        </p:sp>
        <p:sp>
          <p:nvSpPr>
            <p:cNvPr id="21" name="Text Box 74">
              <a:extLst>
                <a:ext uri="{FF2B5EF4-FFF2-40B4-BE49-F238E27FC236}">
                  <a16:creationId xmlns:a16="http://schemas.microsoft.com/office/drawing/2014/main" id="{49A2F238-92D9-43DA-956B-E16029BE2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409" y="1506054"/>
              <a:ext cx="938513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dirty="0">
                  <a:latin typeface="+mn-lt"/>
                </a:rPr>
                <a:t>hop limit</a:t>
              </a:r>
            </a:p>
          </p:txBody>
        </p:sp>
        <p:sp>
          <p:nvSpPr>
            <p:cNvPr id="22" name="Text Box 75">
              <a:extLst>
                <a:ext uri="{FF2B5EF4-FFF2-40B4-BE49-F238E27FC236}">
                  <a16:creationId xmlns:a16="http://schemas.microsoft.com/office/drawing/2014/main" id="{C6A42578-3ED4-4D54-A5CE-C42ACECCC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109" y="1212367"/>
              <a:ext cx="994313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>
                  <a:latin typeface="+mn-lt"/>
                </a:rPr>
                <a:t>flow label</a:t>
              </a:r>
            </a:p>
          </p:txBody>
        </p:sp>
        <p:sp>
          <p:nvSpPr>
            <p:cNvPr id="23" name="Text Box 76">
              <a:extLst>
                <a:ext uri="{FF2B5EF4-FFF2-40B4-BE49-F238E27FC236}">
                  <a16:creationId xmlns:a16="http://schemas.microsoft.com/office/drawing/2014/main" id="{EF0D15BC-FF8C-4F5B-B2E2-33B2B2DEE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594" y="1216093"/>
              <a:ext cx="784697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>
                  <a:latin typeface="+mn-lt"/>
                </a:rPr>
                <a:t>priority</a:t>
              </a:r>
            </a:p>
          </p:txBody>
        </p:sp>
        <p:sp>
          <p:nvSpPr>
            <p:cNvPr id="24" name="Text Box 77">
              <a:extLst>
                <a:ext uri="{FF2B5EF4-FFF2-40B4-BE49-F238E27FC236}">
                  <a16:creationId xmlns:a16="http://schemas.microsoft.com/office/drawing/2014/main" id="{1F9F3865-34C4-4035-965A-143858058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09" y="1215783"/>
              <a:ext cx="775658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dirty="0">
                  <a:latin typeface="+mn-lt"/>
                </a:rPr>
                <a:t>version</a:t>
              </a:r>
            </a:p>
          </p:txBody>
        </p:sp>
        <p:sp>
          <p:nvSpPr>
            <p:cNvPr id="25" name="Line 79">
              <a:extLst>
                <a:ext uri="{FF2B5EF4-FFF2-40B4-BE49-F238E27FC236}">
                  <a16:creationId xmlns:a16="http://schemas.microsoft.com/office/drawing/2014/main" id="{C661E254-78B3-4120-AC8A-F1C52CE47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22" y="4293704"/>
              <a:ext cx="4816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6" name="Text Box 78">
              <a:extLst>
                <a:ext uri="{FF2B5EF4-FFF2-40B4-BE49-F238E27FC236}">
                  <a16:creationId xmlns:a16="http://schemas.microsoft.com/office/drawing/2014/main" id="{3B99EFB9-83EC-415C-B578-F636F6CC5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484" y="4103204"/>
              <a:ext cx="723170" cy="3407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>
                  <a:latin typeface="+mn-lt"/>
                </a:rPr>
                <a:t>32 bits</a:t>
              </a:r>
            </a:p>
          </p:txBody>
        </p:sp>
        <p:sp>
          <p:nvSpPr>
            <p:cNvPr id="27" name="Line 67">
              <a:extLst>
                <a:ext uri="{FF2B5EF4-FFF2-40B4-BE49-F238E27FC236}">
                  <a16:creationId xmlns:a16="http://schemas.microsoft.com/office/drawing/2014/main" id="{77D91AD9-654B-46DC-9BCA-DBD02CA9C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17" y="2580585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8" name="Line 67">
              <a:extLst>
                <a:ext uri="{FF2B5EF4-FFF2-40B4-BE49-F238E27FC236}">
                  <a16:creationId xmlns:a16="http://schemas.microsoft.com/office/drawing/2014/main" id="{4DFB2793-C1AC-4A44-94D6-76220B2D9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736" y="2732777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9" name="Line 67">
              <a:extLst>
                <a:ext uri="{FF2B5EF4-FFF2-40B4-BE49-F238E27FC236}">
                  <a16:creationId xmlns:a16="http://schemas.microsoft.com/office/drawing/2014/main" id="{DC711EDB-C26A-4866-99A4-FBDC6AFB6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55" y="2892913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0" name="Line 67">
              <a:extLst>
                <a:ext uri="{FF2B5EF4-FFF2-40B4-BE49-F238E27FC236}">
                  <a16:creationId xmlns:a16="http://schemas.microsoft.com/office/drawing/2014/main" id="{AB4F91E3-F24C-463C-B21D-9A198C8D5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795" y="1978432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1" name="Line 67">
              <a:extLst>
                <a:ext uri="{FF2B5EF4-FFF2-40B4-BE49-F238E27FC236}">
                  <a16:creationId xmlns:a16="http://schemas.microsoft.com/office/drawing/2014/main" id="{09285D77-B289-47C8-8222-1F7FBC86A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14" y="2130631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74DB8E84-19B7-4C09-B73C-B97C02994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436" y="2290766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3" name="Text Box 71">
              <a:extLst>
                <a:ext uri="{FF2B5EF4-FFF2-40B4-BE49-F238E27FC236}">
                  <a16:creationId xmlns:a16="http://schemas.microsoft.com/office/drawing/2014/main" id="{553575E4-AE46-41C5-97A8-BD2FE9AAF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609" y="1864829"/>
              <a:ext cx="1478052" cy="5374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 dirty="0">
                  <a:latin typeface="+mn-lt"/>
                </a:rPr>
                <a:t>source</a:t>
              </a:r>
              <a:r>
                <a:rPr lang="en-US" altLang="en-US" dirty="0">
                  <a:latin typeface="+mn-lt"/>
                </a:rPr>
                <a:t>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dirty="0">
                  <a:latin typeface="+mn-lt"/>
                </a:rPr>
                <a:t>(128 bits)</a:t>
              </a:r>
            </a:p>
          </p:txBody>
        </p:sp>
        <p:sp>
          <p:nvSpPr>
            <p:cNvPr id="34" name="Text Box 70">
              <a:extLst>
                <a:ext uri="{FF2B5EF4-FFF2-40B4-BE49-F238E27FC236}">
                  <a16:creationId xmlns:a16="http://schemas.microsoft.com/office/drawing/2014/main" id="{22A1992D-C4FC-422E-A753-7408CC7F6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616" y="2471254"/>
              <a:ext cx="1922934" cy="53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 dirty="0">
                  <a:latin typeface="+mn-lt"/>
                </a:rPr>
                <a:t>destination</a:t>
              </a:r>
              <a:r>
                <a:rPr lang="en-US" altLang="en-US" dirty="0">
                  <a:latin typeface="+mn-lt"/>
                </a:rPr>
                <a:t>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dirty="0">
                  <a:latin typeface="+mn-lt"/>
                </a:rPr>
                <a:t>(128 bits)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0872C54-4700-4937-8429-7A07C97F4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118" y="4102754"/>
            <a:ext cx="3830596" cy="1497946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altLang="en-US" sz="2800" i="1" dirty="0"/>
              <a:t>how much overhead?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altLang="en-US" sz="2800" b="1" dirty="0"/>
              <a:t>40 bytes </a:t>
            </a:r>
            <a:r>
              <a:rPr lang="en-US" altLang="en-US" sz="2800" dirty="0"/>
              <a:t>of IPv6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Arial" panose="020B0604020202020204" pitchFamily="34" charset="0"/>
              <a:buChar char="•"/>
            </a:pPr>
            <a:r>
              <a:rPr lang="en-US" altLang="en-US" sz="2800" dirty="0"/>
              <a:t>20 more than IPv4</a:t>
            </a:r>
          </a:p>
        </p:txBody>
      </p:sp>
    </p:spTree>
    <p:extLst>
      <p:ext uri="{BB962C8B-B14F-4D97-AF65-F5344CB8AC3E}">
        <p14:creationId xmlns:p14="http://schemas.microsoft.com/office/powerpoint/2010/main" val="3410453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A18-5481-4C23-AF74-501A0771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47FB5-F39B-494F-AF0E-02B57814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 for running IPv6 over 802.15.4 links</a:t>
            </a:r>
          </a:p>
          <a:p>
            <a:pPr lvl="1"/>
            <a:r>
              <a:rPr lang="en-US" dirty="0"/>
              <a:t>IPv</a:t>
            </a:r>
            <a:r>
              <a:rPr lang="en-US" b="1" dirty="0"/>
              <a:t>6</a:t>
            </a:r>
            <a:r>
              <a:rPr lang="en-US" dirty="0"/>
              <a:t> over </a:t>
            </a:r>
            <a:r>
              <a:rPr lang="en-US" b="1" dirty="0"/>
              <a:t>Lo</a:t>
            </a:r>
            <a:r>
              <a:rPr lang="en-US" dirty="0"/>
              <a:t>w-Power </a:t>
            </a:r>
            <a:r>
              <a:rPr lang="en-US" b="1" dirty="0"/>
              <a:t>W</a:t>
            </a:r>
            <a:r>
              <a:rPr lang="en-US" dirty="0"/>
              <a:t>ireless </a:t>
            </a:r>
            <a:r>
              <a:rPr lang="en-US" b="1" dirty="0"/>
              <a:t>P</a:t>
            </a:r>
            <a:r>
              <a:rPr lang="en-US" dirty="0"/>
              <a:t>ersonal </a:t>
            </a:r>
            <a:r>
              <a:rPr lang="en-US" b="1" dirty="0"/>
              <a:t>A</a:t>
            </a:r>
            <a:r>
              <a:rPr lang="en-US" dirty="0"/>
              <a:t>rea </a:t>
            </a:r>
            <a:r>
              <a:rPr lang="en-US" b="1" dirty="0"/>
              <a:t>N</a:t>
            </a:r>
            <a:r>
              <a:rPr lang="en-US" dirty="0"/>
              <a:t>etworks</a:t>
            </a:r>
          </a:p>
          <a:p>
            <a:pPr lvl="1"/>
            <a:r>
              <a:rPr lang="en-US" dirty="0"/>
              <a:t>IETF Standard (</a:t>
            </a:r>
            <a:r>
              <a:rPr lang="en-US" dirty="0">
                <a:hlinkClick r:id="rId2"/>
              </a:rPr>
              <a:t>RFC4944</a:t>
            </a:r>
            <a:r>
              <a:rPr lang="en-US" dirty="0"/>
              <a:t> + updates in </a:t>
            </a:r>
            <a:r>
              <a:rPr lang="en-US" dirty="0">
                <a:hlinkClick r:id="rId3"/>
              </a:rPr>
              <a:t>RFC6282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Directly out of the research world (Jonathan Hui + David Culler)</a:t>
            </a:r>
          </a:p>
          <a:p>
            <a:pPr lvl="1"/>
            <a:r>
              <a:rPr lang="en-US" dirty="0"/>
              <a:t>Research Paper: </a:t>
            </a:r>
            <a:r>
              <a:rPr lang="en-US" dirty="0">
                <a:hlinkClick r:id="rId4"/>
              </a:rPr>
              <a:t>IP is Dead, Long Live IP for Wireless Sensor Networks</a:t>
            </a:r>
            <a:endParaRPr lang="en-US" dirty="0"/>
          </a:p>
          <a:p>
            <a:pPr lvl="1"/>
            <a:r>
              <a:rPr lang="en-US" dirty="0"/>
              <a:t>Thesis of work: sensor networks can and should use IPv6</a:t>
            </a:r>
          </a:p>
          <a:p>
            <a:pPr lvl="1"/>
            <a:endParaRPr lang="en-US" dirty="0"/>
          </a:p>
          <a:p>
            <a:r>
              <a:rPr lang="en-US" dirty="0"/>
              <a:t>Important goals</a:t>
            </a:r>
          </a:p>
          <a:p>
            <a:pPr lvl="1"/>
            <a:r>
              <a:rPr lang="en-US" dirty="0"/>
              <a:t>Compress IPv6 headers</a:t>
            </a:r>
          </a:p>
          <a:p>
            <a:pPr lvl="1"/>
            <a:r>
              <a:rPr lang="en-US" dirty="0"/>
              <a:t>Handle fragmentation of packets</a:t>
            </a:r>
          </a:p>
          <a:p>
            <a:pPr lvl="1"/>
            <a:r>
              <a:rPr lang="en-US" dirty="0"/>
              <a:t>Enable sending packets through mesh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29275-8325-46BF-86A4-E2E6EAB4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2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C0C9-2B36-4E69-8222-D9F4BCA0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 header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243B-8C36-4EA4-87F6-A0BE40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40 bytes of IPv6 header are a lot for a 127-byte payload</a:t>
            </a:r>
          </a:p>
          <a:p>
            <a:r>
              <a:rPr lang="en-US" dirty="0"/>
              <a:t>Most important goals</a:t>
            </a:r>
          </a:p>
          <a:p>
            <a:pPr lvl="1"/>
            <a:r>
              <a:rPr lang="en-US" dirty="0"/>
              <a:t>Communication with devices in the 15.4 network should be low-overhead</a:t>
            </a:r>
          </a:p>
          <a:p>
            <a:pPr lvl="1"/>
            <a:r>
              <a:rPr lang="en-US" dirty="0"/>
              <a:t>Communication outside of the 15.4 network should still minimize overhead where possible</a:t>
            </a:r>
          </a:p>
          <a:p>
            <a:pPr lvl="1"/>
            <a:endParaRPr lang="en-US" dirty="0"/>
          </a:p>
          <a:p>
            <a:r>
              <a:rPr lang="en-US" dirty="0"/>
              <a:t>Assume a bunch of common parameters to save space</a:t>
            </a:r>
          </a:p>
          <a:p>
            <a:pPr lvl="1"/>
            <a:r>
              <a:rPr lang="en-US" dirty="0"/>
              <a:t>A bunch of options are set to default values</a:t>
            </a:r>
          </a:p>
          <a:p>
            <a:pPr lvl="1"/>
            <a:r>
              <a:rPr lang="en-US" dirty="0"/>
              <a:t>Payload length can be re-determined from packet length</a:t>
            </a:r>
          </a:p>
          <a:p>
            <a:pPr lvl="1"/>
            <a:r>
              <a:rPr lang="en-US" dirty="0"/>
              <a:t>Source/Destination addresses can often be reassembled from link layer data</a:t>
            </a:r>
          </a:p>
          <a:p>
            <a:pPr lvl="2"/>
            <a:r>
              <a:rPr lang="en-US" dirty="0"/>
              <a:t>Plus information about network address assignment known by routers</a:t>
            </a:r>
          </a:p>
          <a:p>
            <a:pPr lvl="1"/>
            <a:endParaRPr lang="en-US" dirty="0"/>
          </a:p>
          <a:p>
            <a:r>
              <a:rPr lang="en-US" dirty="0"/>
              <a:t>Border router “inflates” the packet before sending externally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BC233-AB2E-45FA-97B8-C059BFB7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96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D8C3-D8B1-4481-BEAF-4F4CB4A3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3FC5-6F0A-494C-9DEC-9BD73897A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of HC1 header compression</a:t>
            </a:r>
          </a:p>
          <a:p>
            <a:pPr lvl="1"/>
            <a:r>
              <a:rPr lang="en-US" dirty="0"/>
              <a:t>Note: Thread actually uses IPHC from rfc6282 (not HC1), but similar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4E25A-77E1-4FCD-875C-BFE6509D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297CA-228D-44C0-928A-9D3EDBB1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914399"/>
            <a:ext cx="7787955" cy="4688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35EA8-1B98-1745-AFD4-00B58334A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791" y="136525"/>
            <a:ext cx="3522026" cy="23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75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647A-9EC2-4B6D-9D0D-1094C32F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5228-10A0-4E1D-A781-302C119E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first packet of the fragments will hold the IPv6 header</a:t>
            </a:r>
          </a:p>
          <a:p>
            <a:pPr lvl="1"/>
            <a:r>
              <a:rPr lang="en-US" dirty="0"/>
              <a:t>Tag, offset, and size are used to reconstruct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B777C-646A-451D-A64A-4340DCB7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96A03-1DF4-40AD-B5B8-5DE6A317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72" y="2542993"/>
            <a:ext cx="5267742" cy="3248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9470CC-420D-4535-AE90-2DAA5F47A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914" y="2133100"/>
            <a:ext cx="6115904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08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D19F-4055-401E-9BAE-5A314ADA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 mesh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D99E-8FA5-4384-A1CE-25B3F9A7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header with originator and final addresses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800" dirty="0"/>
              <a:t> </a:t>
            </a:r>
            <a:endParaRPr lang="en-US" dirty="0"/>
          </a:p>
          <a:p>
            <a:r>
              <a:rPr lang="en-US" dirty="0"/>
              <a:t>Which of these headers are used depends on the 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74C07-2171-44B6-BB99-CE306798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EC9B4-0A3D-4F85-BFEC-6A13D4C9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876" y="1592165"/>
            <a:ext cx="6894236" cy="1647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9470BA-C215-4F66-8715-BA9B9EF36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5" y="4159185"/>
            <a:ext cx="7754018" cy="21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5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802.15.4 packet structure</a:t>
            </a:r>
          </a:p>
          <a:p>
            <a:endParaRPr lang="en-US" dirty="0"/>
          </a:p>
          <a:p>
            <a:r>
              <a:rPr lang="en-US" dirty="0"/>
              <a:t>Describe goals and capabilities of Thread networks</a:t>
            </a:r>
          </a:p>
          <a:p>
            <a:endParaRPr lang="en-US" dirty="0"/>
          </a:p>
          <a:p>
            <a:r>
              <a:rPr lang="en-US" dirty="0"/>
              <a:t>Understand addressing in Thread networks</a:t>
            </a:r>
          </a:p>
          <a:p>
            <a:endParaRPr lang="en-US" dirty="0"/>
          </a:p>
          <a:p>
            <a:r>
              <a:rPr lang="en-US" dirty="0"/>
              <a:t>Describe runtime behaviors like network joining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B950-8DD7-4CE3-A28E-B8C94993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IPv6 over 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05F3-BA47-4039-B156-EBA90675F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RFC7668</a:t>
            </a:r>
            <a:r>
              <a:rPr lang="en-US" dirty="0"/>
              <a:t> defines 6LoWPAN techniques for BLE connections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EA599-428D-481F-A32A-F4A8A3B2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5F022-83AC-4080-A78D-68B9B3D4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397" y="2860040"/>
            <a:ext cx="6297194" cy="33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19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0A1C-039B-4D5C-9B2D-948A54C2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to IPv6: multiple address spaces per Thread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5704-6153-4FC6-96BA-F4BEFB7A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device gets an IPv6 address for each way to contact it</a:t>
            </a:r>
          </a:p>
          <a:p>
            <a:pPr lvl="1"/>
            <a:r>
              <a:rPr lang="en-US" dirty="0"/>
              <a:t>Global IP address</a:t>
            </a:r>
          </a:p>
          <a:p>
            <a:pPr lvl="1"/>
            <a:r>
              <a:rPr lang="en-US" dirty="0"/>
              <a:t>Mesh-local IP address</a:t>
            </a:r>
          </a:p>
          <a:p>
            <a:pPr lvl="1"/>
            <a:r>
              <a:rPr lang="en-US" dirty="0"/>
              <a:t>Link-local IP address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Topology-based IP address</a:t>
            </a:r>
          </a:p>
          <a:p>
            <a:pPr lvl="2"/>
            <a:r>
              <a:rPr lang="en-US" dirty="0"/>
              <a:t>Send to parent</a:t>
            </a:r>
          </a:p>
          <a:p>
            <a:pPr lvl="2"/>
            <a:r>
              <a:rPr lang="en-US" dirty="0"/>
              <a:t>Send to child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Role-based IP address(es)</a:t>
            </a:r>
          </a:p>
          <a:p>
            <a:pPr lvl="2"/>
            <a:r>
              <a:rPr lang="en-US" dirty="0"/>
              <a:t>Send to all Routers</a:t>
            </a:r>
          </a:p>
          <a:p>
            <a:pPr lvl="2"/>
            <a:r>
              <a:rPr lang="en-US" dirty="0"/>
              <a:t>Send to Border Router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CA07-3E57-4AA2-A9AC-E6396AEC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3074" name="Picture 2" descr="OT Scopes">
            <a:extLst>
              <a:ext uri="{FF2B5EF4-FFF2-40B4-BE49-F238E27FC236}">
                <a16:creationId xmlns:a16="http://schemas.microsoft.com/office/drawing/2014/main" id="{C1FB2A31-E128-444B-9055-B51E235F1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2207828"/>
            <a:ext cx="4105275" cy="405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710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F035-23BF-4397-83EB-AC6E35FD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addresses in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2F95-C544-4CE7-8895-B359A1DF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Link-Local Addresses</a:t>
            </a:r>
          </a:p>
          <a:p>
            <a:pPr lvl="1"/>
            <a:r>
              <a:rPr lang="en-US" dirty="0"/>
              <a:t>FE80::/16</a:t>
            </a:r>
          </a:p>
          <a:p>
            <a:pPr lvl="1"/>
            <a:r>
              <a:rPr lang="en-US" dirty="0"/>
              <a:t>Bottommost 64-bits are EUI-64 (MAC address with 0xFFFE in the middle)</a:t>
            </a:r>
          </a:p>
          <a:p>
            <a:pPr lvl="1"/>
            <a:r>
              <a:rPr lang="en-US" dirty="0"/>
              <a:t>Permanent for a given device (no matter the network)</a:t>
            </a:r>
          </a:p>
          <a:p>
            <a:pPr lvl="1"/>
            <a:r>
              <a:rPr lang="en-US" dirty="0"/>
              <a:t>Used for low-layer interactions with neighbors (discovery, routing info)</a:t>
            </a:r>
          </a:p>
          <a:p>
            <a:pPr lvl="1"/>
            <a:endParaRPr lang="en-US" dirty="0"/>
          </a:p>
          <a:p>
            <a:r>
              <a:rPr lang="en-US" dirty="0"/>
              <a:t>Mesh-Local Addresses</a:t>
            </a:r>
          </a:p>
          <a:p>
            <a:pPr lvl="1"/>
            <a:r>
              <a:rPr lang="en-US" dirty="0"/>
              <a:t>FD00::/8 (FD00:: and FC00:: are for local networks in IPv6)</a:t>
            </a:r>
          </a:p>
          <a:p>
            <a:pPr lvl="1"/>
            <a:r>
              <a:rPr lang="en-US" dirty="0"/>
              <a:t>Remaining bits are randomly chosen as part of joining the network</a:t>
            </a:r>
          </a:p>
          <a:p>
            <a:pPr lvl="1"/>
            <a:r>
              <a:rPr lang="en-US" dirty="0"/>
              <a:t>Permanent while connection is maintained to a network</a:t>
            </a:r>
          </a:p>
          <a:p>
            <a:pPr lvl="1"/>
            <a:r>
              <a:rPr lang="en-US" dirty="0"/>
              <a:t>Used for application-layer interactions</a:t>
            </a:r>
          </a:p>
          <a:p>
            <a:pPr lvl="1"/>
            <a:endParaRPr lang="en-US" dirty="0"/>
          </a:p>
          <a:p>
            <a:r>
              <a:rPr lang="en-US" dirty="0"/>
              <a:t>Global Addresses</a:t>
            </a:r>
          </a:p>
          <a:p>
            <a:pPr lvl="1"/>
            <a:r>
              <a:rPr lang="en-US" dirty="0"/>
              <a:t>2000::/3	(2000:: are for global, unicast IP addresses in IPv6)</a:t>
            </a:r>
          </a:p>
          <a:p>
            <a:pPr lvl="1"/>
            <a:r>
              <a:rPr lang="en-US" dirty="0"/>
              <a:t>Public address for communicating with broader internet through Border Router</a:t>
            </a:r>
          </a:p>
          <a:p>
            <a:pPr lvl="1"/>
            <a:r>
              <a:rPr lang="en-US" dirty="0"/>
              <a:t>Various methods for allocation (SLAAC, DHCP, Manual)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0617B-DFD1-4734-A8B0-9C563D7E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52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5B70-3C3C-4127-83DF-7C426FD6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Topology-based addresses in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CE43-C926-41A3-A2B0-04EFAEF3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952892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FD00::00FF:FE00:RLOC16</a:t>
            </a:r>
          </a:p>
          <a:p>
            <a:pPr lvl="1"/>
            <a:r>
              <a:rPr lang="en-US" dirty="0"/>
              <a:t>Same top bits as mesh-local</a:t>
            </a:r>
          </a:p>
          <a:p>
            <a:pPr lvl="1"/>
            <a:endParaRPr lang="en-US" dirty="0"/>
          </a:p>
          <a:p>
            <a:r>
              <a:rPr lang="en-US" dirty="0"/>
              <a:t>Routing Locator (RLOC)</a:t>
            </a:r>
          </a:p>
          <a:p>
            <a:pPr lvl="1"/>
            <a:r>
              <a:rPr lang="en-US" dirty="0"/>
              <a:t>Router ID concatenated</a:t>
            </a:r>
            <a:br>
              <a:rPr lang="en-US" dirty="0"/>
            </a:br>
            <a:r>
              <a:rPr lang="en-US" dirty="0"/>
              <a:t>with Child ID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Changes with network topology</a:t>
            </a:r>
          </a:p>
          <a:p>
            <a:pPr lvl="1"/>
            <a:r>
              <a:rPr lang="en-US" dirty="0"/>
              <a:t>Used for routing packets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16522-042E-4A98-B102-99635A11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4098" name="Picture 2" descr="OT RLOC Topology">
            <a:extLst>
              <a:ext uri="{FF2B5EF4-FFF2-40B4-BE49-F238E27FC236}">
                <a16:creationId xmlns:a16="http://schemas.microsoft.com/office/drawing/2014/main" id="{5965FEEB-844C-4391-A4FE-3E259AF33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487" y="1143000"/>
            <a:ext cx="601990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T RLOC16">
            <a:extLst>
              <a:ext uri="{FF2B5EF4-FFF2-40B4-BE49-F238E27FC236}">
                <a16:creationId xmlns:a16="http://schemas.microsoft.com/office/drawing/2014/main" id="{F397F027-0968-4F15-B254-A0C657E3D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3671" r="-326"/>
          <a:stretch/>
        </p:blipFill>
        <p:spPr bwMode="auto">
          <a:xfrm>
            <a:off x="898478" y="3657600"/>
            <a:ext cx="4371125" cy="66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763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959F-3B0E-402C-B28F-3C7A65AA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addresses in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5534-F71B-4E11-9315-76670E12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Multicast</a:t>
            </a:r>
          </a:p>
          <a:p>
            <a:pPr lvl="1"/>
            <a:r>
              <a:rPr lang="en-US" dirty="0"/>
              <a:t>FF02::1 – link-local, all listening devices</a:t>
            </a:r>
          </a:p>
          <a:p>
            <a:pPr lvl="1"/>
            <a:r>
              <a:rPr lang="en-US" dirty="0"/>
              <a:t>FF02::2 – link-local, all routers/router-eligible</a:t>
            </a:r>
          </a:p>
          <a:p>
            <a:pPr lvl="1"/>
            <a:r>
              <a:rPr lang="en-US" dirty="0"/>
              <a:t>FF03::1 – mesh-local, all listening devices</a:t>
            </a:r>
          </a:p>
          <a:p>
            <a:pPr lvl="1"/>
            <a:r>
              <a:rPr lang="en-US" dirty="0"/>
              <a:t>FF03::2 – mesh-local, all routers/router-eligible</a:t>
            </a:r>
          </a:p>
          <a:p>
            <a:pPr lvl="1"/>
            <a:endParaRPr lang="en-US" dirty="0"/>
          </a:p>
          <a:p>
            <a:r>
              <a:rPr lang="en-US" dirty="0"/>
              <a:t>Anycast</a:t>
            </a:r>
          </a:p>
          <a:p>
            <a:pPr lvl="1"/>
            <a:r>
              <a:rPr lang="en-US" dirty="0"/>
              <a:t>FD00::00FF:FE00:FC</a:t>
            </a:r>
            <a:r>
              <a:rPr lang="en-US" b="1" dirty="0"/>
              <a:t>xx</a:t>
            </a:r>
          </a:p>
          <a:p>
            <a:pPr lvl="2"/>
            <a:r>
              <a:rPr lang="en-US" dirty="0"/>
              <a:t>00 – Thread Leader</a:t>
            </a:r>
          </a:p>
          <a:p>
            <a:pPr lvl="2"/>
            <a:r>
              <a:rPr lang="en-US" dirty="0"/>
              <a:t>01-0F – DHCPv6 Agent</a:t>
            </a:r>
          </a:p>
          <a:p>
            <a:pPr lvl="2"/>
            <a:r>
              <a:rPr lang="en-US" dirty="0"/>
              <a:t>30-37 – Commissioner</a:t>
            </a:r>
          </a:p>
          <a:p>
            <a:pPr lvl="2"/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722F6-3EA3-46AB-AC75-D33AF7E8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79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F9AC-942E-CF75-1D11-53D511BC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3A06-6A62-6F9C-A7E8-6B05FDFEF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488405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type of address to use for communication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Global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Mesh-local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Link-local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Topology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Role-based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Communicate with each circled target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7ACD8-8A9A-DD74-0A53-28E220DB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17" name="Picture 2" descr="OT Leader and Border Router">
            <a:extLst>
              <a:ext uri="{FF2B5EF4-FFF2-40B4-BE49-F238E27FC236}">
                <a16:creationId xmlns:a16="http://schemas.microsoft.com/office/drawing/2014/main" id="{22E7258E-8AFF-C8AB-142B-F9F1C677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384" y="2027618"/>
            <a:ext cx="4882583" cy="417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5DCBA5-33FA-7D3F-0F73-C6F16B3D8458}"/>
              </a:ext>
            </a:extLst>
          </p:cNvPr>
          <p:cNvSpPr/>
          <p:nvPr/>
        </p:nvSpPr>
        <p:spPr>
          <a:xfrm>
            <a:off x="8387087" y="4224274"/>
            <a:ext cx="605307" cy="605307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AC3A84F-1CCA-A60A-4DE5-B7FF0645258D}"/>
              </a:ext>
            </a:extLst>
          </p:cNvPr>
          <p:cNvSpPr/>
          <p:nvPr/>
        </p:nvSpPr>
        <p:spPr>
          <a:xfrm>
            <a:off x="7493753" y="4731691"/>
            <a:ext cx="605307" cy="60530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DF7406-B64D-7B97-F201-5429750624C7}"/>
              </a:ext>
            </a:extLst>
          </p:cNvPr>
          <p:cNvSpPr txBox="1"/>
          <p:nvPr/>
        </p:nvSpPr>
        <p:spPr>
          <a:xfrm>
            <a:off x="6700475" y="4762696"/>
            <a:ext cx="810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Node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07813A-1E29-2F5C-3B1B-F674D4A20BA0}"/>
              </a:ext>
            </a:extLst>
          </p:cNvPr>
          <p:cNvSpPr/>
          <p:nvPr/>
        </p:nvSpPr>
        <p:spPr>
          <a:xfrm>
            <a:off x="9492523" y="3377489"/>
            <a:ext cx="605307" cy="605307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EEE217-4F55-32D0-A46A-BED8F8430732}"/>
              </a:ext>
            </a:extLst>
          </p:cNvPr>
          <p:cNvSpPr/>
          <p:nvPr/>
        </p:nvSpPr>
        <p:spPr>
          <a:xfrm>
            <a:off x="8075916" y="5583592"/>
            <a:ext cx="605307" cy="605307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2C5367-8ECF-14C1-09F2-AA00C9EF52B2}"/>
              </a:ext>
            </a:extLst>
          </p:cNvPr>
          <p:cNvSpPr/>
          <p:nvPr/>
        </p:nvSpPr>
        <p:spPr>
          <a:xfrm>
            <a:off x="6491937" y="2027618"/>
            <a:ext cx="1607123" cy="1192104"/>
          </a:xfrm>
          <a:prstGeom prst="ellipse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4D37E7-C75E-B7C4-9176-88836DEFCEF9}"/>
              </a:ext>
            </a:extLst>
          </p:cNvPr>
          <p:cNvSpPr txBox="1"/>
          <p:nvPr/>
        </p:nvSpPr>
        <p:spPr>
          <a:xfrm>
            <a:off x="8789274" y="4680175"/>
            <a:ext cx="81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216DA4-8EAC-614B-F154-87041FDAC22F}"/>
              </a:ext>
            </a:extLst>
          </p:cNvPr>
          <p:cNvSpPr txBox="1"/>
          <p:nvPr/>
        </p:nvSpPr>
        <p:spPr>
          <a:xfrm>
            <a:off x="8681223" y="5760366"/>
            <a:ext cx="81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0BDF0C-A74B-9186-55CE-37C7B4E5A490}"/>
              </a:ext>
            </a:extLst>
          </p:cNvPr>
          <p:cNvSpPr txBox="1"/>
          <p:nvPr/>
        </p:nvSpPr>
        <p:spPr>
          <a:xfrm>
            <a:off x="10095287" y="3219722"/>
            <a:ext cx="81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7F4E74-01D6-B322-0254-D92EB3AF33EB}"/>
              </a:ext>
            </a:extLst>
          </p:cNvPr>
          <p:cNvSpPr txBox="1"/>
          <p:nvPr/>
        </p:nvSpPr>
        <p:spPr>
          <a:xfrm>
            <a:off x="7902224" y="1892289"/>
            <a:ext cx="81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03976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F9AC-942E-CF75-1D11-53D511BC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3A06-6A62-6F9C-A7E8-6B05FDFEF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75586" cy="54864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Green node</a:t>
            </a:r>
          </a:p>
          <a:p>
            <a:pPr lvl="1"/>
            <a:r>
              <a:rPr lang="en-US" dirty="0"/>
              <a:t>Mesh-local</a:t>
            </a:r>
          </a:p>
          <a:p>
            <a:pPr lvl="1"/>
            <a:r>
              <a:rPr lang="en-US" dirty="0"/>
              <a:t>Topology (parent)</a:t>
            </a:r>
          </a:p>
          <a:p>
            <a:pPr lvl="1"/>
            <a:r>
              <a:rPr lang="en-US" dirty="0"/>
              <a:t>Link-local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Brown node</a:t>
            </a:r>
          </a:p>
          <a:p>
            <a:pPr lvl="1"/>
            <a:r>
              <a:rPr lang="en-US" dirty="0"/>
              <a:t>Mesh-local</a:t>
            </a:r>
          </a:p>
          <a:p>
            <a:pPr lvl="1"/>
            <a:r>
              <a:rPr lang="en-US" dirty="0"/>
              <a:t>Topology (other child of parent)</a:t>
            </a:r>
          </a:p>
          <a:p>
            <a:pPr lvl="1"/>
            <a:r>
              <a:rPr lang="en-US" dirty="0"/>
              <a:t>Maybe link-local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Pink node</a:t>
            </a:r>
          </a:p>
          <a:p>
            <a:pPr lvl="1"/>
            <a:r>
              <a:rPr lang="en-US" dirty="0"/>
              <a:t>Mesh-local</a:t>
            </a:r>
          </a:p>
          <a:p>
            <a:pPr lvl="1"/>
            <a:r>
              <a:rPr lang="en-US" dirty="0"/>
              <a:t>Role-based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Purple “cloud”</a:t>
            </a:r>
          </a:p>
          <a:p>
            <a:pPr lvl="1"/>
            <a:r>
              <a:rPr lang="en-US" dirty="0"/>
              <a:t>Global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7ACD8-8A9A-DD74-0A53-28E220DB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2" descr="OT Leader and Border Router">
            <a:extLst>
              <a:ext uri="{FF2B5EF4-FFF2-40B4-BE49-F238E27FC236}">
                <a16:creationId xmlns:a16="http://schemas.microsoft.com/office/drawing/2014/main" id="{0C90C43E-2475-6EB4-EEBA-7395444A7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384" y="2027618"/>
            <a:ext cx="4882583" cy="417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19081E7-4702-1E90-3FA7-E081650481E8}"/>
              </a:ext>
            </a:extLst>
          </p:cNvPr>
          <p:cNvSpPr/>
          <p:nvPr/>
        </p:nvSpPr>
        <p:spPr>
          <a:xfrm>
            <a:off x="8387087" y="4224274"/>
            <a:ext cx="605307" cy="605307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B76397-5A10-ABBF-1CFC-A3372A6DFFB5}"/>
              </a:ext>
            </a:extLst>
          </p:cNvPr>
          <p:cNvSpPr/>
          <p:nvPr/>
        </p:nvSpPr>
        <p:spPr>
          <a:xfrm>
            <a:off x="7493753" y="4731691"/>
            <a:ext cx="605307" cy="60530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15E57-8166-118E-E48A-320174DC115F}"/>
              </a:ext>
            </a:extLst>
          </p:cNvPr>
          <p:cNvSpPr txBox="1"/>
          <p:nvPr/>
        </p:nvSpPr>
        <p:spPr>
          <a:xfrm>
            <a:off x="6700475" y="4762696"/>
            <a:ext cx="810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Node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C95D6C-AABE-B28F-8DA3-3CFF79F032D2}"/>
              </a:ext>
            </a:extLst>
          </p:cNvPr>
          <p:cNvSpPr/>
          <p:nvPr/>
        </p:nvSpPr>
        <p:spPr>
          <a:xfrm>
            <a:off x="9492523" y="3377489"/>
            <a:ext cx="605307" cy="605307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50B8F7-BDFB-3905-0E59-C4D86281893E}"/>
              </a:ext>
            </a:extLst>
          </p:cNvPr>
          <p:cNvSpPr/>
          <p:nvPr/>
        </p:nvSpPr>
        <p:spPr>
          <a:xfrm>
            <a:off x="8075916" y="5583592"/>
            <a:ext cx="605307" cy="605307"/>
          </a:xfrm>
          <a:prstGeom prst="ellipse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A39975-589C-9BF1-1204-03266D340C9D}"/>
              </a:ext>
            </a:extLst>
          </p:cNvPr>
          <p:cNvSpPr/>
          <p:nvPr/>
        </p:nvSpPr>
        <p:spPr>
          <a:xfrm>
            <a:off x="6491937" y="2027618"/>
            <a:ext cx="1607123" cy="1192104"/>
          </a:xfrm>
          <a:prstGeom prst="ellipse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3000E-E467-2614-34EE-0A0A0CBC971F}"/>
              </a:ext>
            </a:extLst>
          </p:cNvPr>
          <p:cNvSpPr txBox="1"/>
          <p:nvPr/>
        </p:nvSpPr>
        <p:spPr>
          <a:xfrm>
            <a:off x="8789274" y="4680175"/>
            <a:ext cx="81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B4222-22E3-078B-5B0D-9472EEAD00E5}"/>
              </a:ext>
            </a:extLst>
          </p:cNvPr>
          <p:cNvSpPr txBox="1"/>
          <p:nvPr/>
        </p:nvSpPr>
        <p:spPr>
          <a:xfrm>
            <a:off x="8681223" y="5760366"/>
            <a:ext cx="81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4763C9-E78E-5664-1E47-16A2763081A5}"/>
              </a:ext>
            </a:extLst>
          </p:cNvPr>
          <p:cNvSpPr txBox="1"/>
          <p:nvPr/>
        </p:nvSpPr>
        <p:spPr>
          <a:xfrm>
            <a:off x="10095287" y="3219722"/>
            <a:ext cx="81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0F3343-9A33-A675-B598-F1C2AE50AB3F}"/>
              </a:ext>
            </a:extLst>
          </p:cNvPr>
          <p:cNvSpPr txBox="1"/>
          <p:nvPr/>
        </p:nvSpPr>
        <p:spPr>
          <a:xfrm>
            <a:off x="7902224" y="1892289"/>
            <a:ext cx="81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A73DC3-4626-DAED-A58E-D792707A51AD}"/>
              </a:ext>
            </a:extLst>
          </p:cNvPr>
          <p:cNvSpPr txBox="1"/>
          <p:nvPr/>
        </p:nvSpPr>
        <p:spPr>
          <a:xfrm>
            <a:off x="9783939" y="114974"/>
            <a:ext cx="24630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Options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Global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Mesh-local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Link-local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Topology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Role-based</a:t>
            </a:r>
          </a:p>
        </p:txBody>
      </p:sp>
    </p:spTree>
    <p:extLst>
      <p:ext uri="{BB962C8B-B14F-4D97-AF65-F5344CB8AC3E}">
        <p14:creationId xmlns:p14="http://schemas.microsoft.com/office/powerpoint/2010/main" val="118893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Overview</a:t>
            </a:r>
          </a:p>
          <a:p>
            <a:pPr lvl="1"/>
            <a:endParaRPr lang="en-US" dirty="0"/>
          </a:p>
          <a:p>
            <a:r>
              <a:rPr lang="en-US" dirty="0"/>
              <a:t>Thread Addressing</a:t>
            </a:r>
          </a:p>
          <a:p>
            <a:pPr lvl="1"/>
            <a:endParaRPr lang="en-US" dirty="0"/>
          </a:p>
          <a:p>
            <a:r>
              <a:rPr lang="en-US" b="1" dirty="0"/>
              <a:t>Runtime Behavior</a:t>
            </a:r>
          </a:p>
          <a:p>
            <a:pPr lvl="1"/>
            <a:endParaRPr lang="en-US" dirty="0"/>
          </a:p>
          <a:p>
            <a:r>
              <a:rPr lang="en-US" dirty="0"/>
              <a:t>Using 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93329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5BF8-4D65-417A-A4D3-E4E031F7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Thread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78AB-5D3E-4DD5-A8B6-1889CC90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“Beacon Request” MAC command</a:t>
            </a:r>
          </a:p>
          <a:p>
            <a:pPr lvl="1"/>
            <a:r>
              <a:rPr lang="en-US" dirty="0"/>
              <a:t>Routers/Router-eligible devices respond</a:t>
            </a:r>
          </a:p>
          <a:p>
            <a:pPr lvl="1"/>
            <a:r>
              <a:rPr lang="en-US" dirty="0"/>
              <a:t>Payload contains information about network</a:t>
            </a:r>
          </a:p>
          <a:p>
            <a:pPr lvl="1"/>
            <a:endParaRPr lang="en-US" dirty="0"/>
          </a:p>
          <a:p>
            <a:r>
              <a:rPr lang="en-US" dirty="0"/>
              <a:t>Thread network specification</a:t>
            </a:r>
          </a:p>
          <a:p>
            <a:pPr lvl="1"/>
            <a:r>
              <a:rPr lang="en-US" dirty="0"/>
              <a:t>PAN ID – 16-bit ID</a:t>
            </a:r>
          </a:p>
          <a:p>
            <a:pPr lvl="1"/>
            <a:r>
              <a:rPr lang="en-US" dirty="0"/>
              <a:t>XPAN ID – extended 64-bit ID</a:t>
            </a:r>
          </a:p>
          <a:p>
            <a:pPr lvl="1"/>
            <a:r>
              <a:rPr lang="en-US" dirty="0"/>
              <a:t>Network Name – human-readable</a:t>
            </a:r>
          </a:p>
          <a:p>
            <a:pPr lvl="1"/>
            <a:endParaRPr lang="en-US" dirty="0"/>
          </a:p>
          <a:p>
            <a:r>
              <a:rPr lang="en-US" dirty="0"/>
              <a:t>Active scanning across channels can</a:t>
            </a:r>
            <a:br>
              <a:rPr lang="en-US" dirty="0"/>
            </a:br>
            <a:r>
              <a:rPr lang="en-US" dirty="0"/>
              <a:t>quickly find all existing nearby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BDDF8-2E1F-416B-8E3A-2181DD55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5122" name="Picture 2" descr="OT Active Scan">
            <a:extLst>
              <a:ext uri="{FF2B5EF4-FFF2-40B4-BE49-F238E27FC236}">
                <a16:creationId xmlns:a16="http://schemas.microsoft.com/office/drawing/2014/main" id="{07D4A0FA-632F-46D6-B095-3E752BE69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1278676"/>
            <a:ext cx="4633494" cy="443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864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166C-C4B4-4758-B039-E57FE466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2264-AC66-4454-9859-06D5683C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channel (possibly by scanning for availability)</a:t>
            </a:r>
          </a:p>
          <a:p>
            <a:endParaRPr lang="en-US" dirty="0"/>
          </a:p>
          <a:p>
            <a:r>
              <a:rPr lang="en-US" dirty="0"/>
              <a:t>Become a router</a:t>
            </a:r>
          </a:p>
          <a:p>
            <a:pPr lvl="1"/>
            <a:r>
              <a:rPr lang="en-US" dirty="0"/>
              <a:t>Elect yourself as Thread Leader</a:t>
            </a:r>
          </a:p>
          <a:p>
            <a:pPr lvl="1"/>
            <a:r>
              <a:rPr lang="en-US" dirty="0"/>
              <a:t>Respond to Beacon Requests from other devices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Further organization occurs through Mesh-Level Establishment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CC4E9-AA83-41C0-B7EE-0A950551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4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024-2F85-4C06-B4B5-4D96710E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network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7D80-DC55-4C9B-9287-D4D871A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/>
          <a:lstStyle/>
          <a:p>
            <a:r>
              <a:rPr lang="en-US" dirty="0"/>
              <a:t>Only specifies PHY and MAC, but has use cases in mind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C2A7C-5403-461D-AC1B-B95B502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BBB30-CF92-44A7-9CAA-A83ED7FB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99" y="1952036"/>
            <a:ext cx="744959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90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4AAC-9435-4F94-A8F3-8F5549B7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Mesh-Level Establishment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F3D188-C67D-40EE-AF81-DF75D6C3A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47702"/>
              </p:ext>
            </p:extLst>
          </p:nvPr>
        </p:nvGraphicFramePr>
        <p:xfrm>
          <a:off x="4916933" y="3819106"/>
          <a:ext cx="666346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055">
                  <a:extLst>
                    <a:ext uri="{9D8B030D-6E8A-4147-A177-3AD203B41FA5}">
                      <a16:colId xmlns:a16="http://schemas.microsoft.com/office/drawing/2014/main" val="17350960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923835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594260758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7631474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43888641"/>
                    </a:ext>
                  </a:extLst>
                </a:gridCol>
                <a:gridCol w="1078483">
                  <a:extLst>
                    <a:ext uri="{9D8B030D-6E8A-4147-A177-3AD203B41FA5}">
                      <a16:colId xmlns:a16="http://schemas.microsoft.com/office/drawing/2014/main" val="4154434674"/>
                    </a:ext>
                  </a:extLst>
                </a:gridCol>
                <a:gridCol w="951923">
                  <a:extLst>
                    <a:ext uri="{9D8B030D-6E8A-4147-A177-3AD203B41FA5}">
                      <a16:colId xmlns:a16="http://schemas.microsoft.com/office/drawing/2014/main" val="2218736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Aux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Command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TLV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TLV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2613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1D5B2-667C-4D08-8CF8-77600B77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B466C6-9355-4815-81D5-468B1DC36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676404"/>
              </p:ext>
            </p:extLst>
          </p:nvPr>
        </p:nvGraphicFramePr>
        <p:xfrm>
          <a:off x="4916933" y="2418918"/>
          <a:ext cx="47590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055">
                  <a:extLst>
                    <a:ext uri="{9D8B030D-6E8A-4147-A177-3AD203B41FA5}">
                      <a16:colId xmlns:a16="http://schemas.microsoft.com/office/drawing/2014/main" val="173509609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594260758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7631474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43888641"/>
                    </a:ext>
                  </a:extLst>
                </a:gridCol>
                <a:gridCol w="1078483">
                  <a:extLst>
                    <a:ext uri="{9D8B030D-6E8A-4147-A177-3AD203B41FA5}">
                      <a16:colId xmlns:a16="http://schemas.microsoft.com/office/drawing/2014/main" val="4154434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Command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TLV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TLV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2613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B3589F-EA6D-4123-9332-BCA5AA50435A}"/>
              </a:ext>
            </a:extLst>
          </p:cNvPr>
          <p:cNvSpPr txBox="1"/>
          <p:nvPr/>
        </p:nvSpPr>
        <p:spPr>
          <a:xfrm>
            <a:off x="4916933" y="3272384"/>
            <a:ext cx="219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(secure version)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1DB41B-877D-4E37-A795-0921C2D7934E}"/>
              </a:ext>
            </a:extLst>
          </p:cNvPr>
          <p:cNvSpPr txBox="1">
            <a:spLocks/>
          </p:cNvSpPr>
          <p:nvPr/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and configuring mesh links</a:t>
            </a:r>
          </a:p>
          <a:p>
            <a:pPr lvl="1"/>
            <a:r>
              <a:rPr lang="en-US" dirty="0"/>
              <a:t>Payloads placed in UDP packets within IPv6 payloads</a:t>
            </a:r>
          </a:p>
          <a:p>
            <a:pPr lvl="1"/>
            <a:endParaRPr lang="en-US" dirty="0"/>
          </a:p>
          <a:p>
            <a:r>
              <a:rPr lang="en-US" dirty="0"/>
              <a:t>Commands for mesh</a:t>
            </a:r>
          </a:p>
          <a:p>
            <a:pPr lvl="1"/>
            <a:r>
              <a:rPr lang="en-US" dirty="0"/>
              <a:t>Establish link</a:t>
            </a:r>
          </a:p>
          <a:p>
            <a:pPr lvl="1"/>
            <a:r>
              <a:rPr lang="en-US" dirty="0"/>
              <a:t>Advertise link quality</a:t>
            </a:r>
          </a:p>
          <a:p>
            <a:pPr lvl="1"/>
            <a:r>
              <a:rPr lang="en-US" dirty="0"/>
              <a:t>Connect to parent</a:t>
            </a:r>
          </a:p>
          <a:p>
            <a:pPr lvl="1"/>
            <a:endParaRPr lang="en-US" dirty="0"/>
          </a:p>
          <a:p>
            <a:r>
              <a:rPr lang="en-US" dirty="0"/>
              <a:t>TLVs (Type-Length-Value)</a:t>
            </a:r>
          </a:p>
          <a:p>
            <a:pPr lvl="1"/>
            <a:r>
              <a:rPr lang="en-US" dirty="0"/>
              <a:t>Various data types that may be helpful within those packets</a:t>
            </a:r>
          </a:p>
          <a:p>
            <a:pPr lvl="1"/>
            <a:r>
              <a:rPr lang="en-US" dirty="0"/>
              <a:t>Addresses, Link Quality, Routing Data, Timestamps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09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2AC0-3EF7-47E8-A4D8-40003EA0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an existing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F462-3767-47D4-9AA9-51C1D309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devices join as a child of some existing router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a Parent Request (to all routers/router-eligible)</a:t>
            </a:r>
          </a:p>
          <a:p>
            <a:pPr lvl="1"/>
            <a:r>
              <a:rPr lang="en-US" dirty="0"/>
              <a:t>Using the multicast, link-local address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a Parent Response (from all routers/router-eligible separately)</a:t>
            </a:r>
          </a:p>
          <a:p>
            <a:pPr lvl="1"/>
            <a:r>
              <a:rPr lang="en-US" dirty="0"/>
              <a:t>Contains information on link quality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a Child ID Request (to router with best link)</a:t>
            </a:r>
          </a:p>
          <a:p>
            <a:pPr lvl="1"/>
            <a:r>
              <a:rPr lang="en-US" dirty="0"/>
              <a:t>Contains parameters about the new child device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a Child ID Response (from that router)</a:t>
            </a:r>
          </a:p>
          <a:p>
            <a:pPr lvl="1"/>
            <a:r>
              <a:rPr lang="en-US" dirty="0"/>
              <a:t>Contains address configurations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F8292-C07A-4F62-BF12-1E42CDAA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6146" name="Picture 2" descr="OT MLE Attach Parent Request">
            <a:extLst>
              <a:ext uri="{FF2B5EF4-FFF2-40B4-BE49-F238E27FC236}">
                <a16:creationId xmlns:a16="http://schemas.microsoft.com/office/drawing/2014/main" id="{042352EF-CBF3-4718-AFAB-ACEA771A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594" y="228600"/>
            <a:ext cx="2717800" cy="260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T MLE Attach Parent Response">
            <a:extLst>
              <a:ext uri="{FF2B5EF4-FFF2-40B4-BE49-F238E27FC236}">
                <a16:creationId xmlns:a16="http://schemas.microsoft.com/office/drawing/2014/main" id="{C16382B0-AC5E-442A-8679-8B511296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594" y="3747243"/>
            <a:ext cx="2628900" cy="25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94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5AAB-E051-441D-8376-29A3161D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Becoming a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ADA3-3779-4DC2-8770-6207DDE6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Thread tries to maintain 16-23 routers (max 32)</a:t>
            </a:r>
          </a:p>
          <a:p>
            <a:pPr lvl="1"/>
            <a:r>
              <a:rPr lang="en-US" sz="2000" dirty="0"/>
              <a:t>Goals: path diversity, extend connectivity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 a Link Request (to all routers/router-eligible)</a:t>
            </a:r>
          </a:p>
          <a:p>
            <a:pPr lvl="1"/>
            <a:r>
              <a:rPr lang="en-US" sz="2000" dirty="0"/>
              <a:t>Using the multicast, link-local address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Receive Link Accept and Request (from each router separately)</a:t>
            </a:r>
          </a:p>
          <a:p>
            <a:pPr lvl="1"/>
            <a:r>
              <a:rPr lang="en-US" sz="2000" dirty="0"/>
              <a:t>Forms bi-directional link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 a Link Accept (to each router individually)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0784D-8181-4FCA-8590-5519C0D5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7170" name="Picture 2" descr="OT MLE Link Request">
            <a:extLst>
              <a:ext uri="{FF2B5EF4-FFF2-40B4-BE49-F238E27FC236}">
                <a16:creationId xmlns:a16="http://schemas.microsoft.com/office/drawing/2014/main" id="{9C1FF71D-37B4-4855-A114-36B51C49C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459429"/>
            <a:ext cx="2717800" cy="260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OT MLE Link Accept and Request">
            <a:extLst>
              <a:ext uri="{FF2B5EF4-FFF2-40B4-BE49-F238E27FC236}">
                <a16:creationId xmlns:a16="http://schemas.microsoft.com/office/drawing/2014/main" id="{3EE373F9-3AE2-4A94-939D-E47432D8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3796423"/>
            <a:ext cx="2785533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46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Overview</a:t>
            </a:r>
          </a:p>
          <a:p>
            <a:pPr lvl="1"/>
            <a:endParaRPr lang="en-US" dirty="0"/>
          </a:p>
          <a:p>
            <a:r>
              <a:rPr lang="en-US" dirty="0"/>
              <a:t>Thread Addressing</a:t>
            </a:r>
          </a:p>
          <a:p>
            <a:pPr lvl="1"/>
            <a:endParaRPr lang="en-US" dirty="0"/>
          </a:p>
          <a:p>
            <a:r>
              <a:rPr lang="en-US" dirty="0"/>
              <a:t>Runtime Behavior</a:t>
            </a:r>
          </a:p>
          <a:p>
            <a:pPr lvl="1"/>
            <a:endParaRPr lang="en-US" dirty="0"/>
          </a:p>
          <a:p>
            <a:r>
              <a:rPr lang="en-US" b="1" dirty="0"/>
              <a:t>Using 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55967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ACBB-0378-445E-B42D-5DA4FCDE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with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C8EF-6A7D-4DF4-9647-21391E920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communication that layers on top of IP is now possible</a:t>
            </a:r>
          </a:p>
          <a:p>
            <a:pPr lvl="1"/>
            <a:r>
              <a:rPr lang="en-US" dirty="0"/>
              <a:t>If there is a library to support it</a:t>
            </a:r>
          </a:p>
          <a:p>
            <a:pPr lvl="1"/>
            <a:endParaRPr lang="en-US" dirty="0"/>
          </a:p>
          <a:p>
            <a:r>
              <a:rPr lang="en-US" dirty="0"/>
              <a:t>Common choices</a:t>
            </a:r>
          </a:p>
          <a:p>
            <a:pPr lvl="1"/>
            <a:r>
              <a:rPr lang="en-US" dirty="0"/>
              <a:t>UDP</a:t>
            </a:r>
          </a:p>
          <a:p>
            <a:pPr lvl="2"/>
            <a:r>
              <a:rPr lang="en-US" dirty="0"/>
              <a:t>DNS – translate hostnames into IP addresses</a:t>
            </a:r>
          </a:p>
          <a:p>
            <a:pPr lvl="2"/>
            <a:r>
              <a:rPr lang="en-US" dirty="0"/>
              <a:t>SNTP – get real-world time, accuracy better than 1 second</a:t>
            </a:r>
          </a:p>
          <a:p>
            <a:pPr lvl="2"/>
            <a:r>
              <a:rPr lang="en-US" dirty="0" err="1"/>
              <a:t>CoAP</a:t>
            </a:r>
            <a:r>
              <a:rPr lang="en-US" dirty="0"/>
              <a:t> – send and receive data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63ECD-267A-428E-AA8B-D1AE8314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717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601207-F154-47B2-A678-A984EDB7B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276" y="2133964"/>
            <a:ext cx="5882035" cy="2642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91D3F7-04EB-4932-A71A-5FC13876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Application Protocol - </a:t>
            </a:r>
            <a:r>
              <a:rPr lang="en-US" dirty="0" err="1"/>
              <a:t>CoAP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FB43-A701-4C94-8A4D-923623BA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HTTP, but over UDP targeting less-capable devices</a:t>
            </a:r>
          </a:p>
          <a:p>
            <a:pPr lvl="1"/>
            <a:r>
              <a:rPr lang="en-US" dirty="0"/>
              <a:t>Same REST architecture</a:t>
            </a:r>
          </a:p>
          <a:p>
            <a:pPr lvl="1"/>
            <a:r>
              <a:rPr lang="en-US" dirty="0"/>
              <a:t>Adds capability for automatic retransmissions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CoAP</a:t>
            </a:r>
            <a:r>
              <a:rPr lang="en-US" dirty="0"/>
              <a:t> Requests</a:t>
            </a:r>
          </a:p>
          <a:p>
            <a:pPr lvl="1"/>
            <a:r>
              <a:rPr lang="en-US" dirty="0"/>
              <a:t>Have a type: GET, POST, PUT, DELETE</a:t>
            </a:r>
          </a:p>
          <a:p>
            <a:pPr lvl="1"/>
            <a:r>
              <a:rPr lang="en-US" dirty="0"/>
              <a:t>Have a URL: /file/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Have data up to 65 KB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06AAC-0192-4786-BF79-87A0B0C1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0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1E40-FD38-43E2-9E32-F2F1EBA3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networks don’t use TCP (yet?)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DF56-9143-45FA-8D29-D9A707F1C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Uncommon choice: TCP</a:t>
            </a:r>
          </a:p>
          <a:p>
            <a:pPr lvl="1"/>
            <a:r>
              <a:rPr lang="en-US" dirty="0"/>
              <a:t>Concerns: Too large, too slow, poorly suited to lossy networks</a:t>
            </a:r>
          </a:p>
          <a:p>
            <a:pPr lvl="1"/>
            <a:r>
              <a:rPr lang="en-US" dirty="0"/>
              <a:t>Also concerning: We’re just replicating TCP poorly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Work in progress:</a:t>
            </a:r>
          </a:p>
          <a:p>
            <a:pPr lvl="2"/>
            <a:r>
              <a:rPr lang="en-US" dirty="0"/>
              <a:t>Sam Kumar, Michael Anderson, Hyung-Sin Kim, David Culler.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>
                <a:hlinkClick r:id="rId2"/>
              </a:rPr>
              <a:t>Performant TCP for Low-Power Wireless Networks</a:t>
            </a:r>
            <a:r>
              <a:rPr lang="en-US" dirty="0"/>
              <a:t>”. 2020.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The debate is still very much open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1AD56-E9DB-41A1-B6BA-90393B14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12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F7E1-0870-46ED-A213-954C13EA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problem: the siloed internet of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7BF98-7142-4F33-AF72-08D6E478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181246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Problem: companies are more interested in selling you the whole stack</a:t>
            </a:r>
          </a:p>
          <a:p>
            <a:pPr lvl="1"/>
            <a:r>
              <a:rPr lang="en-US" dirty="0"/>
              <a:t>Which then makes it harder for devices to be interoperable</a:t>
            </a:r>
          </a:p>
          <a:p>
            <a:endParaRPr lang="en-US" dirty="0"/>
          </a:p>
          <a:p>
            <a:r>
              <a:rPr lang="en-US" dirty="0"/>
              <a:t>This is not Thread or IP-specific, but a problem all IoT devices are facing</a:t>
            </a:r>
          </a:p>
          <a:p>
            <a:endParaRPr lang="en-US" dirty="0"/>
          </a:p>
          <a:p>
            <a:r>
              <a:rPr lang="en-US" dirty="0"/>
              <a:t>Branden’s concern:</a:t>
            </a:r>
          </a:p>
          <a:p>
            <a:pPr lvl="1"/>
            <a:r>
              <a:rPr lang="en-US" dirty="0"/>
              <a:t>What IP address do you send data to?</a:t>
            </a:r>
          </a:p>
          <a:p>
            <a:pPr lvl="1"/>
            <a:r>
              <a:rPr lang="en-US" dirty="0"/>
              <a:t>Manufacturer’s server is an obvious choice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3B54F-2177-4419-8138-600F8C06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200000-79B4-494C-9248-8ADB9F1B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41" y="1379544"/>
            <a:ext cx="4791553" cy="409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6703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Overview</a:t>
            </a:r>
          </a:p>
          <a:p>
            <a:pPr lvl="1"/>
            <a:endParaRPr lang="en-US" dirty="0"/>
          </a:p>
          <a:p>
            <a:r>
              <a:rPr lang="en-US" dirty="0"/>
              <a:t>Thread Addressing</a:t>
            </a:r>
          </a:p>
          <a:p>
            <a:pPr lvl="1"/>
            <a:endParaRPr lang="en-US" dirty="0"/>
          </a:p>
          <a:p>
            <a:r>
              <a:rPr lang="en-US" dirty="0"/>
              <a:t>Runtime Behavior</a:t>
            </a:r>
          </a:p>
          <a:p>
            <a:pPr lvl="1"/>
            <a:endParaRPr lang="en-US" dirty="0"/>
          </a:p>
          <a:p>
            <a:r>
              <a:rPr lang="en-US" dirty="0"/>
              <a:t>Using 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4813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48B8-4F11-4379-B8C3-B531D993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83DB-DB27-4FA9-A1AD-BF117D30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Beacon-enabled PAN</a:t>
            </a:r>
          </a:p>
          <a:p>
            <a:pPr lvl="1"/>
            <a:r>
              <a:rPr lang="en-US" dirty="0"/>
              <a:t>Slotted CSMA/CA</a:t>
            </a:r>
          </a:p>
          <a:p>
            <a:pPr lvl="1"/>
            <a:r>
              <a:rPr lang="en-US" dirty="0"/>
              <a:t>Structured communication patterns</a:t>
            </a:r>
          </a:p>
          <a:p>
            <a:pPr lvl="1"/>
            <a:r>
              <a:rPr lang="en-US" dirty="0"/>
              <a:t>Optionally with some TDMA scheduled slots</a:t>
            </a:r>
          </a:p>
          <a:p>
            <a:endParaRPr lang="en-US" dirty="0"/>
          </a:p>
          <a:p>
            <a:r>
              <a:rPr lang="en-US" dirty="0"/>
              <a:t>Non-beacon-enabled PAN</a:t>
            </a:r>
          </a:p>
          <a:p>
            <a:pPr lvl="1"/>
            <a:r>
              <a:rPr lang="en-US" dirty="0"/>
              <a:t>Unslotted CSMA/CA</a:t>
            </a:r>
          </a:p>
          <a:p>
            <a:pPr lvl="1"/>
            <a:r>
              <a:rPr lang="en-US" dirty="0"/>
              <a:t>No particular structure for communication</a:t>
            </a:r>
          </a:p>
          <a:p>
            <a:pPr lvl="2"/>
            <a:r>
              <a:rPr lang="en-US" dirty="0"/>
              <a:t>Could be defined by other specifications, like Thread or Zigbee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C0D41-98E2-48AD-BEA0-62A7AD20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9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Beacon-enabled </a:t>
            </a:r>
            <a:r>
              <a:rPr lang="en-US" dirty="0" err="1"/>
              <a:t>superframe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98800"/>
            <a:ext cx="10972800" cy="3073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Beacons occur periodically [15 </a:t>
            </a:r>
            <a:r>
              <a:rPr lang="en-US" dirty="0" err="1"/>
              <a:t>ms</a:t>
            </a:r>
            <a:r>
              <a:rPr lang="en-US" dirty="0"/>
              <a:t> – 245 seconds]</a:t>
            </a:r>
          </a:p>
          <a:p>
            <a:pPr lvl="1"/>
            <a:r>
              <a:rPr lang="en-US" dirty="0"/>
              <a:t>Devices must listen to each beacon</a:t>
            </a:r>
          </a:p>
          <a:p>
            <a:pPr lvl="1"/>
            <a:endParaRPr lang="en-US" dirty="0"/>
          </a:p>
          <a:p>
            <a:r>
              <a:rPr lang="en-US" dirty="0"/>
              <a:t>Contention Access Period</a:t>
            </a:r>
          </a:p>
          <a:p>
            <a:pPr lvl="1"/>
            <a:r>
              <a:rPr lang="en-US" dirty="0"/>
              <a:t>Slotted CSMA/CA synchronized by beacon start time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Inactive Period</a:t>
            </a:r>
          </a:p>
          <a:p>
            <a:pPr lvl="1"/>
            <a:r>
              <a:rPr lang="en-US" dirty="0"/>
              <a:t>No communication occurring. Assumes sleepy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2F3AE-F880-4741-9F04-039BDAFFB6A4}"/>
              </a:ext>
            </a:extLst>
          </p:cNvPr>
          <p:cNvSpPr/>
          <p:nvPr/>
        </p:nvSpPr>
        <p:spPr>
          <a:xfrm>
            <a:off x="1955800" y="1778000"/>
            <a:ext cx="28956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Contention Access Period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FA32C-5072-4CD8-9143-2BB8C64167F3}"/>
              </a:ext>
            </a:extLst>
          </p:cNvPr>
          <p:cNvSpPr/>
          <p:nvPr/>
        </p:nvSpPr>
        <p:spPr>
          <a:xfrm>
            <a:off x="15367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1FD69-92DE-48D0-870D-BB5BAF5CDA5A}"/>
              </a:ext>
            </a:extLst>
          </p:cNvPr>
          <p:cNvSpPr/>
          <p:nvPr/>
        </p:nvSpPr>
        <p:spPr>
          <a:xfrm>
            <a:off x="4851400" y="1778000"/>
            <a:ext cx="4368800" cy="88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Inactive Period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84EB9-A40F-4998-80F7-7BF4B67CB922}"/>
              </a:ext>
            </a:extLst>
          </p:cNvPr>
          <p:cNvSpPr/>
          <p:nvPr/>
        </p:nvSpPr>
        <p:spPr>
          <a:xfrm>
            <a:off x="92202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ABB30-597E-4B8A-AFC8-0F47E55AE1B5}"/>
              </a:ext>
            </a:extLst>
          </p:cNvPr>
          <p:cNvSpPr/>
          <p:nvPr/>
        </p:nvSpPr>
        <p:spPr>
          <a:xfrm>
            <a:off x="9639300" y="1778000"/>
            <a:ext cx="8128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5F3A0-0C9B-4EDD-9550-5256C8E2E515}"/>
              </a:ext>
            </a:extLst>
          </p:cNvPr>
          <p:cNvSpPr txBox="1"/>
          <p:nvPr/>
        </p:nvSpPr>
        <p:spPr>
          <a:xfrm>
            <a:off x="10557164" y="15854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6936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Non-beacon-enabled 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59565"/>
            <a:ext cx="10972800" cy="3312635"/>
          </a:xfrm>
        </p:spPr>
        <p:txBody>
          <a:bodyPr>
            <a:noAutofit/>
          </a:bodyPr>
          <a:lstStyle/>
          <a:p>
            <a:r>
              <a:rPr lang="en-US" dirty="0"/>
              <a:t>Same idea, just no beacons</a:t>
            </a:r>
          </a:p>
          <a:p>
            <a:pPr lvl="1"/>
            <a:r>
              <a:rPr lang="en-US" dirty="0"/>
              <a:t>Which removes synchronization benefit (and slotted CSMA/CA)</a:t>
            </a:r>
          </a:p>
          <a:p>
            <a:pPr lvl="1"/>
            <a:r>
              <a:rPr lang="en-US" dirty="0"/>
              <a:t>Also removes beacon listening cost</a:t>
            </a:r>
          </a:p>
          <a:p>
            <a:pPr lvl="2"/>
            <a:r>
              <a:rPr lang="en-US" dirty="0"/>
              <a:t>Devices only need to check for activity before transmitting</a:t>
            </a:r>
          </a:p>
          <a:p>
            <a:pPr lvl="1"/>
            <a:r>
              <a:rPr lang="en-US" dirty="0"/>
              <a:t>Still need an algorithm to determine when it should receive data</a:t>
            </a:r>
          </a:p>
          <a:p>
            <a:pPr lvl="2"/>
            <a:r>
              <a:rPr lang="en-US" dirty="0"/>
              <a:t>All the time is a huge energy drain</a:t>
            </a:r>
          </a:p>
          <a:p>
            <a:pPr lvl="2"/>
            <a:r>
              <a:rPr lang="en-US" dirty="0"/>
              <a:t>Algorithms can get complicated here</a:t>
            </a:r>
          </a:p>
          <a:p>
            <a:pPr lvl="2"/>
            <a:r>
              <a:rPr lang="en-US" b="1" dirty="0"/>
              <a:t>Could BLE mechanism of listen-after-send apply?</a:t>
            </a:r>
          </a:p>
          <a:p>
            <a:pPr lvl="3"/>
            <a:r>
              <a:rPr lang="en-US" dirty="0"/>
              <a:t>Only if sending to a high-power device, not among equals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4C83E-E242-4B34-83C3-73A691711FEA}"/>
              </a:ext>
            </a:extLst>
          </p:cNvPr>
          <p:cNvSpPr/>
          <p:nvPr/>
        </p:nvSpPr>
        <p:spPr>
          <a:xfrm>
            <a:off x="1270000" y="1447800"/>
            <a:ext cx="93980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Contention Access Period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B544D-3D41-4ECA-85FE-C709CFD77D04}"/>
              </a:ext>
            </a:extLst>
          </p:cNvPr>
          <p:cNvSpPr txBox="1"/>
          <p:nvPr/>
        </p:nvSpPr>
        <p:spPr>
          <a:xfrm>
            <a:off x="10557164" y="12552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037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33B0-DB7E-328C-57D3-E05A2A2E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specification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9B723-87B0-3094-2472-91FDE591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2011</a:t>
            </a:r>
          </a:p>
          <a:p>
            <a:pPr lvl="1"/>
            <a:r>
              <a:rPr lang="en-US" dirty="0"/>
              <a:t>Four PHY options (UWB)</a:t>
            </a:r>
          </a:p>
          <a:p>
            <a:pPr lvl="1"/>
            <a:r>
              <a:rPr lang="en-US" dirty="0"/>
              <a:t>MAC capability to support ranging (distance measurements)</a:t>
            </a:r>
          </a:p>
          <a:p>
            <a:pPr lvl="1"/>
            <a:endParaRPr lang="en-US" dirty="0"/>
          </a:p>
          <a:p>
            <a:r>
              <a:rPr lang="en-US" dirty="0"/>
              <a:t>2015</a:t>
            </a:r>
          </a:p>
          <a:p>
            <a:pPr lvl="1"/>
            <a:r>
              <a:rPr lang="en-US" dirty="0"/>
              <a:t>Six PHY options (RFID, Smart Utility, TV White Space)</a:t>
            </a:r>
          </a:p>
          <a:p>
            <a:pPr lvl="1"/>
            <a:r>
              <a:rPr lang="en-US" dirty="0"/>
              <a:t>Time Slotted Channel Hopping (TSCH) access control (TDMA+FDMA)</a:t>
            </a:r>
          </a:p>
          <a:p>
            <a:pPr lvl="1"/>
            <a:endParaRPr lang="en-US" dirty="0"/>
          </a:p>
          <a:p>
            <a:r>
              <a:rPr lang="en-US" dirty="0"/>
              <a:t>2020</a:t>
            </a:r>
          </a:p>
          <a:p>
            <a:pPr lvl="1"/>
            <a:r>
              <a:rPr lang="en-US" dirty="0"/>
              <a:t>Several new PHY options (China medical band, alternate modulations)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5286C-64C5-1E91-0964-DC6B9CB8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4B00-1F4C-B600-390D-906DA251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802.15.4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B1147-6CB9-9A83-36D7-F4720D49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Zigbee &amp; Thread</a:t>
            </a:r>
          </a:p>
          <a:p>
            <a:endParaRPr lang="en-US" dirty="0"/>
          </a:p>
          <a:p>
            <a:r>
              <a:rPr lang="en-US" dirty="0"/>
              <a:t>Both build upon the 15.4 PHY and Link primitives</a:t>
            </a:r>
          </a:p>
          <a:p>
            <a:pPr lvl="1"/>
            <a:r>
              <a:rPr lang="en-US" dirty="0"/>
              <a:t>Using most but discarding some</a:t>
            </a:r>
          </a:p>
          <a:p>
            <a:pPr lvl="1"/>
            <a:endParaRPr lang="en-US" dirty="0"/>
          </a:p>
          <a:p>
            <a:r>
              <a:rPr lang="en-US" dirty="0"/>
              <a:t>Both consider higher-level application considerations</a:t>
            </a:r>
          </a:p>
          <a:p>
            <a:pPr lvl="1"/>
            <a:r>
              <a:rPr lang="en-US" dirty="0"/>
              <a:t>Building a network</a:t>
            </a:r>
          </a:p>
          <a:p>
            <a:pPr lvl="1"/>
            <a:r>
              <a:rPr lang="en-US" dirty="0"/>
              <a:t>Communicating between devices</a:t>
            </a:r>
          </a:p>
          <a:p>
            <a:pPr lvl="1"/>
            <a:r>
              <a:rPr lang="en-US" dirty="0"/>
              <a:t>Application logic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18B94-3A3E-D7CA-30C1-ED7FD024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5719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3334</TotalTime>
  <Words>2440</Words>
  <Application>Microsoft Office PowerPoint</Application>
  <PresentationFormat>Widescreen</PresentationFormat>
  <Paragraphs>577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Garamond</vt:lpstr>
      <vt:lpstr>Tahoma</vt:lpstr>
      <vt:lpstr>Class Slides</vt:lpstr>
      <vt:lpstr>Lecture 07 Thread</vt:lpstr>
      <vt:lpstr>Administrivia</vt:lpstr>
      <vt:lpstr>Today’s Goals</vt:lpstr>
      <vt:lpstr>802.15.4 network topologies</vt:lpstr>
      <vt:lpstr>Modes of operation</vt:lpstr>
      <vt:lpstr>Beacon-enabled superframe structure</vt:lpstr>
      <vt:lpstr>Non-beacon-enabled PAN</vt:lpstr>
      <vt:lpstr>802.15.4 specification versions</vt:lpstr>
      <vt:lpstr>Major 802.15.4 uses</vt:lpstr>
      <vt:lpstr>Outline</vt:lpstr>
      <vt:lpstr>Thread overview</vt:lpstr>
      <vt:lpstr>References on Thread</vt:lpstr>
      <vt:lpstr>Changes to Physical Layer</vt:lpstr>
      <vt:lpstr>Changes to Link Layer and MAC</vt:lpstr>
      <vt:lpstr>Changes to Link Layer and MAC</vt:lpstr>
      <vt:lpstr>Combination of star and mesh topology</vt:lpstr>
      <vt:lpstr>Router promotion</vt:lpstr>
      <vt:lpstr>Other special roles</vt:lpstr>
      <vt:lpstr>Why use Thread instead of basic 802.15.4?</vt:lpstr>
      <vt:lpstr>Outline</vt:lpstr>
      <vt:lpstr>Thread uses IPv6 for communication</vt:lpstr>
      <vt:lpstr>Background: IPv6</vt:lpstr>
      <vt:lpstr>Background: IPv6 address notation rules</vt:lpstr>
      <vt:lpstr>Background: IPv6 datagram format</vt:lpstr>
      <vt:lpstr>6LoWPAN</vt:lpstr>
      <vt:lpstr>6LoWPAN header compression</vt:lpstr>
      <vt:lpstr>Example of compression</vt:lpstr>
      <vt:lpstr>6LoWPAN fragmentation</vt:lpstr>
      <vt:lpstr>6LoWPAN mesh forwarding</vt:lpstr>
      <vt:lpstr>Sidebar: IPv6 over BLE</vt:lpstr>
      <vt:lpstr>Benefit to IPv6: multiple address spaces per Thread device</vt:lpstr>
      <vt:lpstr>Traditional addresses in Thread</vt:lpstr>
      <vt:lpstr>Topology-based addresses in Thread</vt:lpstr>
      <vt:lpstr>Role-based addresses in Thread</vt:lpstr>
      <vt:lpstr>Break + Question</vt:lpstr>
      <vt:lpstr>Break + Question</vt:lpstr>
      <vt:lpstr>Outline</vt:lpstr>
      <vt:lpstr>Discovering Thread networks</vt:lpstr>
      <vt:lpstr>Creating a new network</vt:lpstr>
      <vt:lpstr>Mesh-Level Establishment</vt:lpstr>
      <vt:lpstr>Joining an existing network</vt:lpstr>
      <vt:lpstr>Becoming a router</vt:lpstr>
      <vt:lpstr>Outline</vt:lpstr>
      <vt:lpstr>Communicating with IP</vt:lpstr>
      <vt:lpstr>Constrained Application Protocol - CoAP</vt:lpstr>
      <vt:lpstr>Sensor networks don’t use TCP (yet?)</vt:lpstr>
      <vt:lpstr>A problem: the siloed internet of things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Thread</dc:title>
  <dc:creator>Branden Ghena</dc:creator>
  <cp:lastModifiedBy>Branden Ghena</cp:lastModifiedBy>
  <cp:revision>65</cp:revision>
  <dcterms:created xsi:type="dcterms:W3CDTF">2021-02-01T16:32:39Z</dcterms:created>
  <dcterms:modified xsi:type="dcterms:W3CDTF">2023-01-25T20:54:46Z</dcterms:modified>
</cp:coreProperties>
</file>