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264" r:id="rId3"/>
    <p:sldId id="348" r:id="rId4"/>
    <p:sldId id="398" r:id="rId5"/>
    <p:sldId id="397" r:id="rId6"/>
    <p:sldId id="403" r:id="rId7"/>
    <p:sldId id="445" r:id="rId8"/>
    <p:sldId id="404" r:id="rId9"/>
    <p:sldId id="383" r:id="rId10"/>
    <p:sldId id="413" r:id="rId11"/>
    <p:sldId id="399" r:id="rId12"/>
    <p:sldId id="405" r:id="rId13"/>
    <p:sldId id="414" r:id="rId14"/>
    <p:sldId id="417" r:id="rId15"/>
    <p:sldId id="418" r:id="rId16"/>
    <p:sldId id="422" r:id="rId17"/>
    <p:sldId id="423" r:id="rId18"/>
    <p:sldId id="424" r:id="rId19"/>
    <p:sldId id="416" r:id="rId20"/>
    <p:sldId id="426" r:id="rId21"/>
    <p:sldId id="449" r:id="rId22"/>
    <p:sldId id="450" r:id="rId23"/>
    <p:sldId id="421" r:id="rId24"/>
    <p:sldId id="451" r:id="rId25"/>
    <p:sldId id="425" r:id="rId26"/>
    <p:sldId id="427" r:id="rId27"/>
    <p:sldId id="407" r:id="rId28"/>
    <p:sldId id="396" r:id="rId29"/>
    <p:sldId id="430" r:id="rId30"/>
    <p:sldId id="2297" r:id="rId31"/>
    <p:sldId id="452" r:id="rId32"/>
    <p:sldId id="411" r:id="rId33"/>
    <p:sldId id="412" r:id="rId34"/>
    <p:sldId id="446" r:id="rId35"/>
    <p:sldId id="389" r:id="rId36"/>
    <p:sldId id="390" r:id="rId37"/>
    <p:sldId id="433" r:id="rId38"/>
    <p:sldId id="453" r:id="rId39"/>
    <p:sldId id="2306" r:id="rId40"/>
    <p:sldId id="432" r:id="rId41"/>
    <p:sldId id="391" r:id="rId42"/>
    <p:sldId id="436" r:id="rId43"/>
    <p:sldId id="437" r:id="rId44"/>
    <p:sldId id="438" r:id="rId45"/>
    <p:sldId id="434" r:id="rId46"/>
    <p:sldId id="435" r:id="rId47"/>
    <p:sldId id="439" r:id="rId48"/>
    <p:sldId id="444" r:id="rId49"/>
    <p:sldId id="442" r:id="rId50"/>
    <p:sldId id="443" r:id="rId51"/>
    <p:sldId id="440" r:id="rId52"/>
    <p:sldId id="441" r:id="rId53"/>
    <p:sldId id="44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imple Routing" id="{B55B8E8C-5EAB-4A1E-A4E9-AE5E896E46FA}">
          <p14:sldIdLst>
            <p14:sldId id="348"/>
            <p14:sldId id="398"/>
            <p14:sldId id="397"/>
            <p14:sldId id="403"/>
          </p14:sldIdLst>
        </p14:section>
        <p14:section name="Mesh Routing" id="{69569450-3C51-4DA5-8136-6F69B238D46B}">
          <p14:sldIdLst>
            <p14:sldId id="445"/>
            <p14:sldId id="404"/>
            <p14:sldId id="383"/>
            <p14:sldId id="413"/>
            <p14:sldId id="399"/>
            <p14:sldId id="405"/>
            <p14:sldId id="414"/>
            <p14:sldId id="417"/>
            <p14:sldId id="418"/>
            <p14:sldId id="422"/>
            <p14:sldId id="423"/>
            <p14:sldId id="424"/>
            <p14:sldId id="416"/>
            <p14:sldId id="426"/>
            <p14:sldId id="449"/>
            <p14:sldId id="450"/>
            <p14:sldId id="421"/>
            <p14:sldId id="451"/>
            <p14:sldId id="425"/>
            <p14:sldId id="427"/>
            <p14:sldId id="407"/>
            <p14:sldId id="396"/>
            <p14:sldId id="430"/>
            <p14:sldId id="2297"/>
            <p14:sldId id="452"/>
            <p14:sldId id="411"/>
            <p14:sldId id="412"/>
          </p14:sldIdLst>
        </p14:section>
        <p14:section name="Better Flooding" id="{5D451B07-4929-47AC-A425-2AB9D1E55EBE}">
          <p14:sldIdLst>
            <p14:sldId id="446"/>
            <p14:sldId id="389"/>
            <p14:sldId id="390"/>
            <p14:sldId id="433"/>
            <p14:sldId id="453"/>
            <p14:sldId id="2306"/>
            <p14:sldId id="432"/>
            <p14:sldId id="391"/>
            <p14:sldId id="436"/>
            <p14:sldId id="437"/>
            <p14:sldId id="438"/>
            <p14:sldId id="434"/>
            <p14:sldId id="435"/>
            <p14:sldId id="439"/>
            <p14:sldId id="444"/>
            <p14:sldId id="442"/>
            <p14:sldId id="443"/>
            <p14:sldId id="440"/>
            <p14:sldId id="441"/>
          </p14:sldIdLst>
        </p14:section>
        <p14:section name="Wrapup" id="{29A7F866-9DA9-446B-8359-CE426CB89C7A}">
          <p14:sldIdLst>
            <p14:sldId id="4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rfc/rfc3561.tx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etf.org/old/2009/proceedings/09mar/slides/roll-4.p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s.umich.edu/~prabal/pubs/papers/dutta12amac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Lecture 09</a:t>
            </a:r>
            <a:br>
              <a:rPr lang="en-US" dirty="0"/>
            </a:br>
            <a:r>
              <a:rPr lang="en-US" dirty="0"/>
              <a:t>IoT Network Routing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F2BA72-3932-4427-918A-31E4DEA9BFB0}"/>
              </a:ext>
            </a:extLst>
          </p:cNvPr>
          <p:cNvSpPr txBox="1"/>
          <p:nvPr/>
        </p:nvSpPr>
        <p:spPr>
          <a:xfrm>
            <a:off x="607595" y="5559552"/>
            <a:ext cx="4976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slides from Federico Ferrari (ETH Zurich) and assistance from Andreas Biri (ETH Zurich)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2E8BA-FEE2-4FCE-855A-146D9CF06203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  <a:p>
            <a:pPr lvl="1"/>
            <a:r>
              <a:rPr lang="en-US" dirty="0"/>
              <a:t>Maximum retransmissions counter on each packet</a:t>
            </a:r>
          </a:p>
          <a:p>
            <a:pPr lvl="2"/>
            <a:r>
              <a:rPr lang="en-US" dirty="0"/>
              <a:t>Decrement at each hop. Drop packet when it hits zero</a:t>
            </a:r>
          </a:p>
          <a:p>
            <a:pPr lvl="2"/>
            <a:r>
              <a:rPr lang="en-US" dirty="0"/>
              <a:t>Need some guess for how many hops to destination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Or keep some history of recently flooded packets</a:t>
            </a:r>
          </a:p>
          <a:p>
            <a:pPr lvl="2"/>
            <a:r>
              <a:rPr lang="en-US" dirty="0"/>
              <a:t>Don’t retransmit a recently sent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5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F5FA-D1EF-486B-A64B-82731BCAA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418B1-297A-4726-8C0A-E79D5ED05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up a map of the routes through a network</a:t>
            </a:r>
          </a:p>
          <a:p>
            <a:pPr lvl="1"/>
            <a:r>
              <a:rPr lang="en-US" dirty="0"/>
              <a:t>Hopefully the “optimal” routes</a:t>
            </a:r>
          </a:p>
          <a:p>
            <a:pPr lvl="1"/>
            <a:endParaRPr lang="en-US" dirty="0"/>
          </a:p>
          <a:p>
            <a:r>
              <a:rPr lang="en-US" dirty="0"/>
              <a:t>Map routes in reaction to a packet arrival</a:t>
            </a:r>
          </a:p>
          <a:p>
            <a:pPr lvl="1"/>
            <a:r>
              <a:rPr lang="en-US" dirty="0"/>
              <a:t>Sensor devices are slow and limited</a:t>
            </a:r>
          </a:p>
          <a:p>
            <a:pPr lvl="1"/>
            <a:r>
              <a:rPr lang="en-US" dirty="0"/>
              <a:t>Most likely to resend to same prior address</a:t>
            </a:r>
          </a:p>
          <a:p>
            <a:pPr lvl="1"/>
            <a:r>
              <a:rPr lang="en-US" dirty="0"/>
              <a:t>Discover a route when it is needed, then cache for 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4D68A8-F176-45D4-981F-CE4155E85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827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AD10-422B-4EEE-ADEF-C6A6467E3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Ad-hoc On-demand Distance Vector Routing (AODV)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5A9CA-6773-4C2F-A9FC-31CF7779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On-demand: Construct routes only when needed</a:t>
            </a:r>
          </a:p>
          <a:p>
            <a:r>
              <a:rPr lang="en-US" dirty="0"/>
              <a:t>Modern ZigBee routing approach (for Mesh topology)</a:t>
            </a:r>
          </a:p>
          <a:p>
            <a:endParaRPr lang="en-US" dirty="0"/>
          </a:p>
          <a:p>
            <a:r>
              <a:rPr lang="en-US" dirty="0"/>
              <a:t>Routing table</a:t>
            </a:r>
          </a:p>
          <a:p>
            <a:pPr lvl="1"/>
            <a:r>
              <a:rPr lang="en-US" dirty="0"/>
              <a:t>Destination node -&gt; Next hop (for all cached destinations)</a:t>
            </a:r>
          </a:p>
          <a:p>
            <a:pPr lvl="1"/>
            <a:r>
              <a:rPr lang="en-US" dirty="0"/>
              <a:t>Store only next hop instead of full route</a:t>
            </a:r>
          </a:p>
          <a:p>
            <a:pPr lvl="2"/>
            <a:r>
              <a:rPr lang="en-US" dirty="0"/>
              <a:t>All routers along the path must also have Destination-&gt;Next mappings</a:t>
            </a:r>
          </a:p>
          <a:p>
            <a:pPr lvl="1"/>
            <a:r>
              <a:rPr lang="en-US" dirty="0"/>
              <a:t>Also keep hops-to-destination and last-seen-destination-sequence-number</a:t>
            </a:r>
          </a:p>
          <a:p>
            <a:pPr lvl="2"/>
            <a:endParaRPr lang="en-US" dirty="0"/>
          </a:p>
          <a:p>
            <a:r>
              <a:rPr lang="en-US" dirty="0"/>
              <a:t>Route discovery</a:t>
            </a:r>
          </a:p>
          <a:p>
            <a:pPr lvl="1"/>
            <a:r>
              <a:rPr lang="en-US" dirty="0"/>
              <a:t>Upon demand: check table</a:t>
            </a:r>
          </a:p>
          <a:p>
            <a:pPr lvl="1"/>
            <a:r>
              <a:rPr lang="en-US" dirty="0"/>
              <a:t>If not cached send Route Request (RREQ) via Flooding</a:t>
            </a:r>
          </a:p>
          <a:p>
            <a:pPr lvl="2"/>
            <a:r>
              <a:rPr lang="en-US" dirty="0"/>
              <a:t>Route is unknown, so flooding is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06C2-C8A9-4616-8CAF-68BB782DC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361DF1-DCDB-4DFF-A564-AE38A352D5E1}"/>
              </a:ext>
            </a:extLst>
          </p:cNvPr>
          <p:cNvSpPr txBox="1"/>
          <p:nvPr/>
        </p:nvSpPr>
        <p:spPr>
          <a:xfrm>
            <a:off x="607595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AODV documentation: </a:t>
            </a:r>
            <a:r>
              <a:rPr lang="en-US" dirty="0">
                <a:hlinkClick r:id="rId2"/>
              </a:rPr>
              <a:t>https://www.ietf.org/rfc/rfc3561.txt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5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E9AD-7E01-42CE-898E-A7A4173D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Requests (RREQs)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198F0-C7ED-496D-8990-63EA36C4A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800" cy="5486400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Request ID identifies this RREQ</a:t>
            </a:r>
          </a:p>
          <a:p>
            <a:pPr lvl="1"/>
            <a:r>
              <a:rPr lang="en-US" dirty="0"/>
              <a:t>Used to discard duplicates during flooding</a:t>
            </a:r>
          </a:p>
          <a:p>
            <a:pPr lvl="1"/>
            <a:r>
              <a:rPr lang="en-US" dirty="0"/>
              <a:t>Unless less hops and equally recent, OR more recent</a:t>
            </a:r>
          </a:p>
          <a:p>
            <a:pPr lvl="1"/>
            <a:endParaRPr lang="en-US" dirty="0"/>
          </a:p>
          <a:p>
            <a:r>
              <a:rPr lang="en-US" dirty="0"/>
              <a:t>Sequence Numbers are per-device, monotonically increasing</a:t>
            </a:r>
          </a:p>
          <a:p>
            <a:pPr lvl="1"/>
            <a:r>
              <a:rPr lang="en-US" dirty="0"/>
              <a:t>Used as a notion of “how recently” device has been seen</a:t>
            </a:r>
          </a:p>
          <a:p>
            <a:pPr lvl="1"/>
            <a:r>
              <a:rPr lang="en-US" dirty="0"/>
              <a:t>Source </a:t>
            </a:r>
            <a:r>
              <a:rPr lang="en-US" dirty="0" err="1"/>
              <a:t>SeqNo</a:t>
            </a:r>
            <a:r>
              <a:rPr lang="en-US" dirty="0"/>
              <a:t> is the source’s most recent sequence number</a:t>
            </a:r>
          </a:p>
          <a:p>
            <a:pPr lvl="1"/>
            <a:r>
              <a:rPr lang="en-US" dirty="0"/>
              <a:t>Destination </a:t>
            </a:r>
            <a:r>
              <a:rPr lang="en-US" dirty="0" err="1"/>
              <a:t>SeqNo</a:t>
            </a:r>
            <a:r>
              <a:rPr lang="en-US" dirty="0"/>
              <a:t> is the most recently seen from the destination by the source. (Defaults to zero)</a:t>
            </a:r>
          </a:p>
          <a:p>
            <a:pPr lvl="1"/>
            <a:endParaRPr lang="en-US" dirty="0"/>
          </a:p>
          <a:p>
            <a:r>
              <a:rPr lang="en-US" dirty="0"/>
              <a:t>Hop Count is the number of hops this request has taken</a:t>
            </a:r>
          </a:p>
          <a:p>
            <a:pPr lvl="1"/>
            <a:r>
              <a:rPr lang="en-US" dirty="0"/>
              <a:t>Starts at 1 and incremented by each transmitter along the path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C3AEE-E790-4E58-A1A5-DB6AD1769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9EBF903-D180-44EC-8D96-ED9DDCC83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78793"/>
              </p:ext>
            </p:extLst>
          </p:nvPr>
        </p:nvGraphicFramePr>
        <p:xfrm>
          <a:off x="2029993" y="992378"/>
          <a:ext cx="8128002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135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00107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wants to find a route to F, so it sends out an RREQ</a:t>
            </a:r>
          </a:p>
        </p:txBody>
      </p:sp>
    </p:spTree>
    <p:extLst>
      <p:ext uri="{BB962C8B-B14F-4D97-AF65-F5344CB8AC3E}">
        <p14:creationId xmlns:p14="http://schemas.microsoft.com/office/powerpoint/2010/main" val="723251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/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41B0A53-9670-46BD-8919-BF197C73CF1F}"/>
              </a:ext>
            </a:extLst>
          </p:cNvPr>
          <p:cNvSpPr txBox="1"/>
          <p:nvPr/>
        </p:nvSpPr>
        <p:spPr>
          <a:xfrm>
            <a:off x="713256" y="2524052"/>
            <a:ext cx="10405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and D also opportunistically add a routing table entry for A</a:t>
            </a:r>
          </a:p>
        </p:txBody>
      </p:sp>
    </p:spTree>
    <p:extLst>
      <p:ext uri="{BB962C8B-B14F-4D97-AF65-F5344CB8AC3E}">
        <p14:creationId xmlns:p14="http://schemas.microsoft.com/office/powerpoint/2010/main" val="2128719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80150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79560FF-9154-4AB3-8524-B04750056D16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goes first via some access control protocol (D also in contention)</a:t>
            </a:r>
          </a:p>
          <a:p>
            <a:r>
              <a:rPr lang="en-US" sz="2000" dirty="0"/>
              <a:t>A and D ignore duplicate Request ID</a:t>
            </a:r>
            <a:br>
              <a:rPr lang="en-US" sz="2000" dirty="0"/>
            </a:br>
            <a:r>
              <a:rPr lang="en-US" sz="2000" dirty="0"/>
              <a:t>C opportunistically adds a routing table entry to A</a:t>
            </a:r>
          </a:p>
        </p:txBody>
      </p:sp>
    </p:spTree>
    <p:extLst>
      <p:ext uri="{BB962C8B-B14F-4D97-AF65-F5344CB8AC3E}">
        <p14:creationId xmlns:p14="http://schemas.microsoft.com/office/powerpoint/2010/main" val="34718662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735108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 goes next by some access control protocol (C also in contention)</a:t>
            </a:r>
          </a:p>
          <a:p>
            <a:r>
              <a:rPr lang="en-US" sz="2000" dirty="0"/>
              <a:t>A, B, and C ignore duplicate Request ID</a:t>
            </a:r>
            <a:br>
              <a:rPr lang="en-US" sz="2000" dirty="0"/>
            </a:br>
            <a:r>
              <a:rPr lang="en-US" sz="2000" dirty="0"/>
              <a:t>E and F opportunistically add routing table entries to A</a:t>
            </a:r>
          </a:p>
        </p:txBody>
      </p:sp>
    </p:spTree>
    <p:extLst>
      <p:ext uri="{BB962C8B-B14F-4D97-AF65-F5344CB8AC3E}">
        <p14:creationId xmlns:p14="http://schemas.microsoft.com/office/powerpoint/2010/main" val="3202520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RREQ (A to 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011482"/>
              </p:ext>
            </p:extLst>
          </p:nvPr>
        </p:nvGraphicFramePr>
        <p:xfrm>
          <a:off x="713257" y="1224702"/>
          <a:ext cx="8128002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125728">
                  <a:extLst>
                    <a:ext uri="{9D8B030D-6E8A-4147-A177-3AD203B41FA5}">
                      <a16:colId xmlns:a16="http://schemas.microsoft.com/office/drawing/2014/main" val="3879007385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292351">
                  <a:extLst>
                    <a:ext uri="{9D8B030D-6E8A-4147-A177-3AD203B41FA5}">
                      <a16:colId xmlns:a16="http://schemas.microsoft.com/office/drawing/2014/main" val="3845787298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Request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 and E repeat this process with Hop Count 3 (but everyone ignores them)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They go one-at-a-time, but I’m getting tired of drawing these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Actually, they’re in contention with the response from F</a:t>
            </a:r>
          </a:p>
        </p:txBody>
      </p:sp>
    </p:spTree>
    <p:extLst>
      <p:ext uri="{BB962C8B-B14F-4D97-AF65-F5344CB8AC3E}">
        <p14:creationId xmlns:p14="http://schemas.microsoft.com/office/powerpoint/2010/main" val="20173875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059E-769B-4862-B9F8-D0B2E3E0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AODV Route Response (RREP)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D253-C593-437C-A70C-55A267A12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Reply is sent unicast back to the source via newly constructed route</a:t>
            </a:r>
          </a:p>
          <a:p>
            <a:pPr lvl="1"/>
            <a:r>
              <a:rPr lang="en-US" dirty="0"/>
              <a:t>Each node along the way already knows the route back</a:t>
            </a:r>
          </a:p>
          <a:p>
            <a:pPr lvl="1"/>
            <a:endParaRPr lang="en-US" dirty="0"/>
          </a:p>
          <a:p>
            <a:r>
              <a:rPr lang="en-US" dirty="0"/>
              <a:t>Includes most recent own sequence number as a sense of recency</a:t>
            </a:r>
          </a:p>
          <a:p>
            <a:pPr lvl="1"/>
            <a:r>
              <a:rPr lang="en-US" dirty="0"/>
              <a:t>“Destination” from the perspective of the original RREQ</a:t>
            </a:r>
          </a:p>
          <a:p>
            <a:pPr lvl="1"/>
            <a:r>
              <a:rPr lang="en-US" dirty="0"/>
              <a:t>No need for source sequence number anymore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80A42-57DA-465E-B781-65F3C7BD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D228385-DFC3-46D3-A28D-8831FC280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422296"/>
              </p:ext>
            </p:extLst>
          </p:nvPr>
        </p:nvGraphicFramePr>
        <p:xfrm>
          <a:off x="2029993" y="992378"/>
          <a:ext cx="5709923" cy="64008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389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of routing for mesh networks</a:t>
            </a:r>
          </a:p>
          <a:p>
            <a:pPr lvl="1"/>
            <a:r>
              <a:rPr lang="en-US" dirty="0"/>
              <a:t>Walkthrough of one protocol (AODV: what ZigBee uses)</a:t>
            </a:r>
          </a:p>
          <a:p>
            <a:pPr lvl="1"/>
            <a:endParaRPr lang="en-US" dirty="0"/>
          </a:p>
          <a:p>
            <a:r>
              <a:rPr lang="en-US" dirty="0"/>
              <a:t>Describe research in improving data dissemination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3D5C-6407-4E7C-84CC-363B0926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AODV RREP (F to 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FC18D-0C85-4D81-A3AD-D4C8A61D1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7D8367-EC67-41E1-9B53-A17EC2BA673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6B5AD08-7E8F-46AD-BF7A-B80F8E9AC7BE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FD6D92-6A4D-464F-BE81-9486704E5613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7AA9F2-EFF3-49F5-B561-D21922D2F890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70BD7A9-06C0-4069-AD49-D6B93949F9F7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3D8175-BAE1-4776-8BDA-C9A253339354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43847C-D8E7-45FD-BE14-AE3316538396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5F9F8E-9973-4BAB-B759-8E25439BFA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E0C095-60B6-4C38-B959-8AAF94CFE8DF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3F3C4F-1670-4DC9-B0F1-641BC05B1D58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236BE6-FB0D-42D0-8A70-D292FCEC349D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CA49261-4E2E-4415-A7EF-A7EB7232501A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A42C2-C9F1-48CB-A287-493689FCBB48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B6CC521-BD88-4BED-A8AA-E47344AEBCD9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BD6F586-0B50-4B38-91B9-0A94D9F84C34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33A2761E-8956-4002-BBB0-5146EC3B5B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765186"/>
              </p:ext>
            </p:extLst>
          </p:nvPr>
        </p:nvGraphicFramePr>
        <p:xfrm>
          <a:off x="713257" y="1224702"/>
          <a:ext cx="5709923" cy="1010920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304544">
                  <a:extLst>
                    <a:ext uri="{9D8B030D-6E8A-4147-A177-3AD203B41FA5}">
                      <a16:colId xmlns:a16="http://schemas.microsoft.com/office/drawing/2014/main" val="1238514775"/>
                    </a:ext>
                  </a:extLst>
                </a:gridCol>
                <a:gridCol w="1633729">
                  <a:extLst>
                    <a:ext uri="{9D8B030D-6E8A-4147-A177-3AD203B41FA5}">
                      <a16:colId xmlns:a16="http://schemas.microsoft.com/office/drawing/2014/main" val="2103654370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2814079302"/>
                    </a:ext>
                  </a:extLst>
                </a:gridCol>
                <a:gridCol w="1089154">
                  <a:extLst>
                    <a:ext uri="{9D8B030D-6E8A-4147-A177-3AD203B41FA5}">
                      <a16:colId xmlns:a16="http://schemas.microsoft.com/office/drawing/2014/main" val="2470782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Source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 Address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Destination</a:t>
                      </a:r>
                      <a:br>
                        <a:rPr lang="en-US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SeqNo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Hop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338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434692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7688FD6-8B45-4A49-A907-A76C7F1FF383}"/>
              </a:ext>
            </a:extLst>
          </p:cNvPr>
          <p:cNvSpPr txBox="1"/>
          <p:nvPr/>
        </p:nvSpPr>
        <p:spPr>
          <a:xfrm>
            <a:off x="713256" y="2524052"/>
            <a:ext cx="104058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 sends response back to A via D</a:t>
            </a:r>
          </a:p>
          <a:p>
            <a:r>
              <a:rPr lang="en-US" sz="2000" dirty="0"/>
              <a:t>D opportunistically adds a routing table entry for F</a:t>
            </a:r>
          </a:p>
        </p:txBody>
      </p:sp>
    </p:spTree>
    <p:extLst>
      <p:ext uri="{BB962C8B-B14F-4D97-AF65-F5344CB8AC3E}">
        <p14:creationId xmlns:p14="http://schemas.microsoft.com/office/powerpoint/2010/main" val="2160403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6096000" y="418549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6993728" y="32622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8810440" y="3269316"/>
            <a:ext cx="694944" cy="6949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7891456" y="42044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9104768" y="5172456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10322596" y="4193454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689172" y="38554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688672" y="36097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586900" y="38554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84628" y="38624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9505384" y="36167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586400" y="45409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484628" y="47976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697940" y="47866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790944" y="45329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48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DB86C-E7E9-4676-874E-6DE5D064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BBB6-7EA0-4AC2-9324-31DA921DAF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wants to send a packet to E</a:t>
            </a:r>
          </a:p>
          <a:p>
            <a:pPr lvl="1"/>
            <a:r>
              <a:rPr lang="en-US" dirty="0"/>
              <a:t>What RREQ(s) are sent and what RREP(s) are sent?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RREQs:</a:t>
            </a:r>
          </a:p>
          <a:p>
            <a:pPr lvl="3"/>
            <a:r>
              <a:rPr lang="en-US" sz="2400" dirty="0"/>
              <a:t>C -&gt; (B,D,F)</a:t>
            </a:r>
          </a:p>
          <a:p>
            <a:pPr lvl="3"/>
            <a:r>
              <a:rPr lang="en-US" sz="2400" dirty="0"/>
              <a:t>(B or D) -&gt; A</a:t>
            </a:r>
          </a:p>
          <a:p>
            <a:pPr lvl="3"/>
            <a:r>
              <a:rPr lang="en-US" sz="2400" dirty="0"/>
              <a:t>(D or F) -&gt; E</a:t>
            </a:r>
          </a:p>
          <a:p>
            <a:pPr lvl="3"/>
            <a:endParaRPr lang="en-US" sz="2400" dirty="0"/>
          </a:p>
          <a:p>
            <a:pPr lvl="2"/>
            <a:r>
              <a:rPr lang="en-US" dirty="0"/>
              <a:t>RREPs:</a:t>
            </a:r>
          </a:p>
          <a:p>
            <a:pPr lvl="3"/>
            <a:r>
              <a:rPr lang="en-US" sz="2400" dirty="0"/>
              <a:t>E -&gt; (D or F) -&gt; C</a:t>
            </a:r>
          </a:p>
          <a:p>
            <a:pPr lvl="3"/>
            <a:endParaRPr lang="en-US" sz="2400" dirty="0"/>
          </a:p>
          <a:p>
            <a:pPr lvl="1"/>
            <a:r>
              <a:rPr lang="en-US" sz="2800" dirty="0"/>
              <a:t>Network could have multiple configurations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3D6C8-A469-4A82-AD66-BB1E505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328FE4F-2F6B-436D-8F10-9FD618443143}"/>
              </a:ext>
            </a:extLst>
          </p:cNvPr>
          <p:cNvSpPr/>
          <p:nvPr/>
        </p:nvSpPr>
        <p:spPr>
          <a:xfrm>
            <a:off x="6096000" y="418549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98A15C0-FF17-4D3C-A753-29F706130FE0}"/>
              </a:ext>
            </a:extLst>
          </p:cNvPr>
          <p:cNvSpPr/>
          <p:nvPr/>
        </p:nvSpPr>
        <p:spPr>
          <a:xfrm>
            <a:off x="6993728" y="32622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B2E98BC-F90F-40D0-9968-D0D411B94F43}"/>
              </a:ext>
            </a:extLst>
          </p:cNvPr>
          <p:cNvSpPr/>
          <p:nvPr/>
        </p:nvSpPr>
        <p:spPr>
          <a:xfrm>
            <a:off x="8810440" y="3269316"/>
            <a:ext cx="694944" cy="694944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73E88A6-3052-4176-B65D-F41DE652C40D}"/>
              </a:ext>
            </a:extLst>
          </p:cNvPr>
          <p:cNvSpPr/>
          <p:nvPr/>
        </p:nvSpPr>
        <p:spPr>
          <a:xfrm>
            <a:off x="7891456" y="42044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ED82F70-0E1A-4CE3-98B0-24856218FCB9}"/>
              </a:ext>
            </a:extLst>
          </p:cNvPr>
          <p:cNvSpPr/>
          <p:nvPr/>
        </p:nvSpPr>
        <p:spPr>
          <a:xfrm>
            <a:off x="9104768" y="5172456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D59073-9F53-450D-A4EE-1FAAFF990961}"/>
              </a:ext>
            </a:extLst>
          </p:cNvPr>
          <p:cNvSpPr/>
          <p:nvPr/>
        </p:nvSpPr>
        <p:spPr>
          <a:xfrm>
            <a:off x="10322596" y="4193454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0EDD423-579F-49F0-A396-D9E234EE4017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6689172" y="38554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2D7BB-1CBF-4673-A3AC-1475E90004E1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688672" y="36097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472248C-C745-4F55-B82D-1DE2A0759CCB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7586900" y="38554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170B2CF-14B3-414B-AED1-AFE1E5574F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484628" y="38624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78FAFBA-5F6F-4F08-B017-163C06F10F06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9505384" y="36167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E1E8F5-BD92-4AC3-A58D-05EDFED514FF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8586400" y="45409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0D4D8AD-7854-4085-8327-884141677A16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8484628" y="47976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9AC314-5CF5-4BF3-B008-F288A6A05F2A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9697940" y="47866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B2565E-B36C-4B00-8086-AF1A1083E7E6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6790944" y="45329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38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8CFA-B9CD-41F5-B716-29035438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RREP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F9B67-A781-4A80-A968-564F57BDB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intermediate node responds with RREP if it already has a path to destination with a more recent Destination sequence number</a:t>
            </a:r>
          </a:p>
          <a:p>
            <a:endParaRPr lang="en-US" dirty="0"/>
          </a:p>
          <a:p>
            <a:r>
              <a:rPr lang="en-US" dirty="0"/>
              <a:t>Source may get multiple RREP responses with different recency and hop counts</a:t>
            </a:r>
          </a:p>
          <a:p>
            <a:pPr lvl="1"/>
            <a:r>
              <a:rPr lang="en-US" dirty="0"/>
              <a:t>So, some intermediate node could respond “here’s the route I knew of when sequence number was 5”</a:t>
            </a:r>
          </a:p>
          <a:p>
            <a:pPr lvl="1"/>
            <a:r>
              <a:rPr lang="en-US" dirty="0"/>
              <a:t>Then, destination node could respond “here’s the route right now, I’m actually on sequence number 12”</a:t>
            </a:r>
          </a:p>
          <a:p>
            <a:pPr lvl="1"/>
            <a:r>
              <a:rPr lang="en-US" dirty="0"/>
              <a:t>Likely want the most recent</a:t>
            </a:r>
          </a:p>
          <a:p>
            <a:pPr lvl="2"/>
            <a:r>
              <a:rPr lang="en-US" dirty="0"/>
              <a:t>If equally recent, use the least hops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D055B0-6083-47A1-9285-48623BE1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97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DE88D-75E9-4C7F-BAB0-38B37832A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update your 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B683-7FF8-44A1-8610-9A49053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Routing table entries are updated on RREP if:</a:t>
            </a:r>
          </a:p>
          <a:p>
            <a:pPr lvl="1"/>
            <a:r>
              <a:rPr lang="en-US" dirty="0"/>
              <a:t>Sequence number in routing table is marked as invalid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Destination sequence number in the RREP is greater the listed one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Sequence numbers are the same, but the route was marked as inactive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Sequence numbers are the same, but the hop count is smaller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F3839-4991-4CC6-A9A7-423538D07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9422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58B7-14B2-429B-B2E4-8AE0569B2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maintenance in AODV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61D69-FE4E-4160-AB83-1DB0C72AC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link in the routing table breaks, all active neighbors are informed with Route Error (RERR) messages</a:t>
            </a:r>
          </a:p>
          <a:p>
            <a:pPr lvl="1"/>
            <a:r>
              <a:rPr lang="en-US" dirty="0"/>
              <a:t>After some number of retransmissions and timeouts</a:t>
            </a:r>
          </a:p>
          <a:p>
            <a:pPr lvl="1"/>
            <a:r>
              <a:rPr lang="en-US" dirty="0"/>
              <a:t>RERR contains destination address that broke</a:t>
            </a:r>
          </a:p>
          <a:p>
            <a:pPr lvl="1"/>
            <a:endParaRPr lang="en-US" dirty="0"/>
          </a:p>
          <a:p>
            <a:r>
              <a:rPr lang="en-US" dirty="0"/>
              <a:t>Nodes receiving RERR can start RERQ for destination address</a:t>
            </a:r>
          </a:p>
          <a:p>
            <a:pPr lvl="1"/>
            <a:r>
              <a:rPr lang="en-US" dirty="0"/>
              <a:t>Which lets them find a new path through the network</a:t>
            </a:r>
          </a:p>
          <a:p>
            <a:pPr lvl="1"/>
            <a:r>
              <a:rPr lang="en-US" dirty="0"/>
              <a:t>And updates everyone’s cached next-hops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5CE01-6795-4FCE-A81B-CB664355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27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75B2-6F07-4F75-968F-44376CC1B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Alternative: Dynamic Source Routing (DSR)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9A964-8F87-458A-9A46-D2A7EBD3A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Another reactive routing technique</a:t>
            </a:r>
          </a:p>
          <a:p>
            <a:pPr lvl="1"/>
            <a:r>
              <a:rPr lang="en-US" dirty="0"/>
              <a:t>Similar design as AODV</a:t>
            </a:r>
          </a:p>
          <a:p>
            <a:pPr lvl="1"/>
            <a:endParaRPr lang="en-US" dirty="0"/>
          </a:p>
          <a:p>
            <a:r>
              <a:rPr lang="en-US" dirty="0"/>
              <a:t>In DSR, routing tables have full route to destination</a:t>
            </a:r>
          </a:p>
          <a:p>
            <a:pPr lvl="1"/>
            <a:r>
              <a:rPr lang="en-US" dirty="0"/>
              <a:t>Each packet transmission includes a list of hops to destination</a:t>
            </a:r>
          </a:p>
          <a:p>
            <a:pPr lvl="1"/>
            <a:r>
              <a:rPr lang="en-US" dirty="0"/>
              <a:t>So the route to an important destination only has to be stored on the source device that cares about it</a:t>
            </a:r>
          </a:p>
          <a:p>
            <a:pPr lvl="1"/>
            <a:r>
              <a:rPr lang="en-US" dirty="0"/>
              <a:t>Intermediate nodes do not need any route storage for that destination</a:t>
            </a:r>
          </a:p>
          <a:p>
            <a:pPr lvl="2"/>
            <a:r>
              <a:rPr lang="en-US" dirty="0"/>
              <a:t>Cost is extra bytes used in each packet for route</a:t>
            </a:r>
          </a:p>
          <a:p>
            <a:pPr lvl="1"/>
            <a:endParaRPr lang="en-US" dirty="0"/>
          </a:p>
          <a:p>
            <a:r>
              <a:rPr lang="en-US" dirty="0"/>
              <a:t>During discovery, all paths are returned by destination</a:t>
            </a:r>
          </a:p>
          <a:p>
            <a:pPr lvl="1"/>
            <a:r>
              <a:rPr lang="en-US" dirty="0"/>
              <a:t>So source gets a full list of possible route choices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66B13-598A-4079-84F7-6F31AECCF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10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reactive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Upside: no transmissions unless there is demand</a:t>
            </a:r>
          </a:p>
          <a:p>
            <a:pPr lvl="1"/>
            <a:r>
              <a:rPr lang="en-US" dirty="0"/>
              <a:t>Routes might appear, disappear, reappear, but no need to update if no one actually wants to transmit anything</a:t>
            </a:r>
          </a:p>
          <a:p>
            <a:pPr lvl="1"/>
            <a:endParaRPr lang="en-US" dirty="0"/>
          </a:p>
          <a:p>
            <a:r>
              <a:rPr lang="en-US" dirty="0"/>
              <a:t>Downside: large, variable delay when actually sending a packet</a:t>
            </a:r>
          </a:p>
          <a:p>
            <a:pPr lvl="1"/>
            <a:r>
              <a:rPr lang="en-US" dirty="0"/>
              <a:t>Full RREQ/RREP protocol before data can actually be sent</a:t>
            </a:r>
          </a:p>
          <a:p>
            <a:pPr lvl="1"/>
            <a:r>
              <a:rPr lang="en-US" dirty="0"/>
              <a:t>Route might have broken at some point</a:t>
            </a:r>
          </a:p>
          <a:p>
            <a:pPr lvl="2"/>
            <a:r>
              <a:rPr lang="en-US" dirty="0"/>
              <a:t>So data will be sent based on cached information</a:t>
            </a:r>
          </a:p>
          <a:p>
            <a:pPr lvl="2"/>
            <a:r>
              <a:rPr lang="en-US" dirty="0"/>
              <a:t>RERR will occur</a:t>
            </a:r>
          </a:p>
          <a:p>
            <a:pPr lvl="2"/>
            <a:r>
              <a:rPr lang="en-US" dirty="0"/>
              <a:t>RREQ/RREP will occur</a:t>
            </a:r>
          </a:p>
          <a:p>
            <a:pPr lvl="2"/>
            <a:r>
              <a:rPr lang="en-US" dirty="0"/>
              <a:t>Then data will be sent again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77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20F2-045D-4548-9B9A-7312C897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33C0C-617A-4CA7-A688-2CE7B014E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Alternative to reactive is to know the routes ahead of time</a:t>
            </a:r>
          </a:p>
          <a:p>
            <a:pPr lvl="1"/>
            <a:endParaRPr lang="en-US" dirty="0"/>
          </a:p>
          <a:p>
            <a:r>
              <a:rPr lang="en-US" dirty="0"/>
              <a:t>Periodically query for the possible routes in the network</a:t>
            </a:r>
          </a:p>
          <a:p>
            <a:pPr lvl="1"/>
            <a:r>
              <a:rPr lang="en-US" dirty="0"/>
              <a:t>Save all routes that are important (maybe just all routes?)</a:t>
            </a:r>
          </a:p>
          <a:p>
            <a:pPr lvl="1"/>
            <a:r>
              <a:rPr lang="en-US" dirty="0"/>
              <a:t>Also redetermine routes whenever topology changes (nodes join/leave)</a:t>
            </a:r>
          </a:p>
          <a:p>
            <a:pPr lvl="1"/>
            <a:endParaRPr lang="en-US" dirty="0"/>
          </a:p>
          <a:p>
            <a:r>
              <a:rPr lang="en-US" dirty="0"/>
              <a:t>Upside: when a packet arrives, route to destination is already known</a:t>
            </a:r>
          </a:p>
          <a:p>
            <a:pPr lvl="1"/>
            <a:endParaRPr lang="en-US" dirty="0"/>
          </a:p>
          <a:p>
            <a:r>
              <a:rPr lang="en-US" dirty="0"/>
              <a:t>Downside: requires more memory and effort on part of routers</a:t>
            </a:r>
          </a:p>
          <a:p>
            <a:pPr lvl="1"/>
            <a:r>
              <a:rPr lang="en-US" dirty="0"/>
              <a:t>Wastes some network bandwidth on checking for route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002C9-80A6-4FFE-A3AB-E0C973C0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01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68849-3EA5-4FD9-8BDC-D9F6AA7B0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Distance-Vector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BEB92-08C1-499D-9B01-1E80C0939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routes as “next hops” rather than full routes</a:t>
            </a:r>
          </a:p>
          <a:p>
            <a:pPr lvl="1"/>
            <a:r>
              <a:rPr lang="en-US" dirty="0"/>
              <a:t>AODV uses this method (DV for Distance Vector)</a:t>
            </a:r>
          </a:p>
          <a:p>
            <a:pPr lvl="1"/>
            <a:endParaRPr lang="en-US" dirty="0"/>
          </a:p>
          <a:p>
            <a:r>
              <a:rPr lang="en-US" dirty="0"/>
              <a:t>Can be combined with proactive techniques too</a:t>
            </a:r>
          </a:p>
          <a:p>
            <a:pPr lvl="1"/>
            <a:r>
              <a:rPr lang="en-US" dirty="0"/>
              <a:t>Each router periodically informs neighbors of its shortest paths to each destination (in terms of hop count)</a:t>
            </a:r>
          </a:p>
          <a:p>
            <a:pPr lvl="2"/>
            <a:r>
              <a:rPr lang="en-US" dirty="0"/>
              <a:t>Essentially just broadcast your routing table</a:t>
            </a:r>
          </a:p>
          <a:p>
            <a:pPr lvl="1"/>
            <a:r>
              <a:rPr lang="en-US" dirty="0"/>
              <a:t>Routers choose the best route available</a:t>
            </a:r>
          </a:p>
          <a:p>
            <a:pPr lvl="2"/>
            <a:r>
              <a:rPr lang="en-US" dirty="0"/>
              <a:t>Either old next-hop it was already aware of</a:t>
            </a:r>
          </a:p>
          <a:p>
            <a:pPr lvl="2"/>
            <a:r>
              <a:rPr lang="en-US" dirty="0"/>
              <a:t>Or new next-hop through neighbor (with cost of their hops + 1)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Need to be careful to avoid loops!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C3184-B5BD-4B01-9231-5AF13B6F4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02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4DBC-A007-4D46-A56C-AA837FB50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5CE84-3B06-4C5C-87BD-B210B30B8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Uses a proactive, distance-vector protocol for unicast routing</a:t>
            </a:r>
          </a:p>
          <a:p>
            <a:pPr lvl="1"/>
            <a:endParaRPr lang="en-US" dirty="0"/>
          </a:p>
          <a:p>
            <a:r>
              <a:rPr lang="en-US" dirty="0"/>
              <a:t>If node is a child, send packet to parent router</a:t>
            </a:r>
          </a:p>
          <a:p>
            <a:pPr lvl="1"/>
            <a:endParaRPr lang="en-US" dirty="0"/>
          </a:p>
          <a:p>
            <a:r>
              <a:rPr lang="en-US" dirty="0"/>
              <a:t>If node is a router,</a:t>
            </a:r>
          </a:p>
          <a:p>
            <a:pPr lvl="1"/>
            <a:r>
              <a:rPr lang="en-US" dirty="0"/>
              <a:t>Consult table for address within mesh</a:t>
            </a:r>
          </a:p>
          <a:p>
            <a:pPr lvl="2"/>
            <a:r>
              <a:rPr lang="en-US" dirty="0"/>
              <a:t>(RLOC helps here!)</a:t>
            </a:r>
          </a:p>
          <a:p>
            <a:pPr lvl="1"/>
            <a:r>
              <a:rPr lang="en-US" dirty="0"/>
              <a:t>Send to border router for address outside of mesh</a:t>
            </a:r>
          </a:p>
          <a:p>
            <a:pPr lvl="1"/>
            <a:endParaRPr lang="en-US" dirty="0"/>
          </a:p>
          <a:p>
            <a:r>
              <a:rPr lang="en-US" dirty="0"/>
              <a:t>Multicast uses a data dissemination protocol (</a:t>
            </a:r>
            <a:r>
              <a:rPr lang="en-US" dirty="0">
                <a:hlinkClick r:id="rId2"/>
              </a:rPr>
              <a:t>Trickle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Or falls back to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D0541-5773-48CF-A9CE-D4C28EA52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F30F46A-8B0E-1B4D-A162-1A650AD7B2FB}"/>
              </a:ext>
            </a:extLst>
          </p:cNvPr>
          <p:cNvGrpSpPr/>
          <p:nvPr/>
        </p:nvGrpSpPr>
        <p:grpSpPr>
          <a:xfrm>
            <a:off x="4311193" y="2392668"/>
            <a:ext cx="7566583" cy="2072665"/>
            <a:chOff x="3233394" y="1794500"/>
            <a:chExt cx="5674937" cy="155449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55A6549-012A-B94E-94BB-8E54AC698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61685" y="1794500"/>
              <a:ext cx="2846646" cy="1554499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0321E6F2-F957-5144-8634-F4B556DC6B08}"/>
                </a:ext>
              </a:extLst>
            </p:cNvPr>
            <p:cNvCxnSpPr/>
            <p:nvPr/>
          </p:nvCxnSpPr>
          <p:spPr>
            <a:xfrm flipV="1">
              <a:off x="3233394" y="2337847"/>
              <a:ext cx="2752627" cy="801279"/>
            </a:xfrm>
            <a:prstGeom prst="bentConnector3">
              <a:avLst>
                <a:gd name="adj1" fmla="val 89041"/>
              </a:avLst>
            </a:prstGeom>
            <a:ln w="63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75821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EFC8E-FDC7-461C-8693-613BF72D8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723C3-1DEA-42D1-9844-675330410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Hop count is one possible metric for determining routes</a:t>
            </a:r>
          </a:p>
          <a:p>
            <a:r>
              <a:rPr lang="en-US" dirty="0"/>
              <a:t>What else might be considered?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B2699-9C24-4F4E-9AEC-7F776A2B6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672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00DF7-5A67-4581-BA01-F8A94701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as a cost 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0A2A2-D94C-4670-81FA-835E0FEC6E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quality can very from node to node</a:t>
            </a:r>
          </a:p>
          <a:p>
            <a:pPr lvl="1"/>
            <a:r>
              <a:rPr lang="en-US" dirty="0"/>
              <a:t>Fewest hops might not be the “fastest” or “most reliable” path</a:t>
            </a:r>
          </a:p>
          <a:p>
            <a:pPr lvl="1"/>
            <a:endParaRPr lang="en-US" dirty="0"/>
          </a:p>
          <a:p>
            <a:r>
              <a:rPr lang="en-US" dirty="0"/>
              <a:t>ETX: minimize “expected transmissions”</a:t>
            </a:r>
          </a:p>
          <a:p>
            <a:pPr lvl="1"/>
            <a:r>
              <a:rPr lang="en-US" dirty="0"/>
              <a:t>Measure link quality over time to determine each link’s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44F09-65D9-48E2-B1B0-90C34E85A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C177DD-1248-4EBB-95ED-46888947DD16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D00C9F-7578-4615-A45F-BAE724C546E5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8A439A-188C-4EDA-963E-9A711A7B57F4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BC53412-0274-4389-AC2B-A8203A1C9E67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19B5A9-FD44-4BF2-A5ED-DA4E8EC93B6A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754513F-FA67-429D-A883-A7436F1C2C65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21DC97-ABE7-4314-89E5-3E06DBD2690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C4F94C-9B0B-4E4F-8C71-DC9BFB84831D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35137F-A764-438F-9997-76A98CFD3CB5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37FB44-B6E9-44BA-9C52-8D5DCE823886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614BA5A-073E-4161-A214-CE0007B64294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95ACCE-5252-4B06-94D8-3CE7C430A2FC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9A2905-3214-4F0E-BDC0-B57541E01E74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A4B7A4-E3B5-40E5-B75B-E55DEC9682DD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B62719-6116-4339-8F39-6F1FEE22ED7E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670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42B37-1383-4FB9-81D8-E0A4BAB3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cost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B8819-33BA-4A30-91B3-EC0E184D6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Spatial reuse</a:t>
            </a:r>
          </a:p>
          <a:p>
            <a:pPr lvl="1"/>
            <a:r>
              <a:rPr lang="en-US" dirty="0"/>
              <a:t>Prefer transmission on links that do not interfere with each other</a:t>
            </a:r>
          </a:p>
          <a:p>
            <a:pPr lvl="1"/>
            <a:r>
              <a:rPr lang="en-US" dirty="0"/>
              <a:t>Improves ability to pipeline data through network</a:t>
            </a:r>
          </a:p>
          <a:p>
            <a:pPr lvl="1"/>
            <a:r>
              <a:rPr lang="en-US" dirty="0"/>
              <a:t>Example: A&lt;-&gt;B and E&lt;-&gt;F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Energy availability</a:t>
            </a:r>
          </a:p>
          <a:p>
            <a:pPr lvl="1"/>
            <a:r>
              <a:rPr lang="en-US" dirty="0"/>
              <a:t>Prefer routing through nodes with more remaining</a:t>
            </a:r>
            <a:br>
              <a:rPr lang="en-US" dirty="0"/>
            </a:br>
            <a:r>
              <a:rPr lang="en-US" dirty="0"/>
              <a:t>available energy</a:t>
            </a:r>
          </a:p>
          <a:p>
            <a:pPr lvl="1"/>
            <a:r>
              <a:rPr lang="en-US" dirty="0"/>
              <a:t>Prefer wall-powered nodes over battery-powered</a:t>
            </a:r>
          </a:p>
          <a:p>
            <a:pPr lvl="1"/>
            <a:endParaRPr lang="en-US" dirty="0"/>
          </a:p>
          <a:p>
            <a:r>
              <a:rPr lang="en-US" dirty="0"/>
              <a:t>Arbitrarily complex combinations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5729E-9803-4322-812B-A424D95E4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629969-CB01-4C9C-8285-899C7ADBCCE8}"/>
              </a:ext>
            </a:extLst>
          </p:cNvPr>
          <p:cNvGrpSpPr/>
          <p:nvPr/>
        </p:nvGrpSpPr>
        <p:grpSpPr>
          <a:xfrm>
            <a:off x="6990117" y="2337758"/>
            <a:ext cx="4590277" cy="2182484"/>
            <a:chOff x="6770435" y="2231020"/>
            <a:chExt cx="3892327" cy="185063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9A315DE2-69A6-4DF7-9CAD-2968DFE89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13235" y="2231020"/>
              <a:ext cx="3386541" cy="1850638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95FE245-D723-4A19-8E09-335C6F05FA21}"/>
                </a:ext>
              </a:extLst>
            </p:cNvPr>
            <p:cNvSpPr/>
            <p:nvPr/>
          </p:nvSpPr>
          <p:spPr>
            <a:xfrm rot="2801133">
              <a:off x="7173734" y="1974542"/>
              <a:ext cx="804109" cy="1610708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EDFD30A-CB68-4C9C-98E9-488F0D249308}"/>
                </a:ext>
              </a:extLst>
            </p:cNvPr>
            <p:cNvSpPr/>
            <p:nvPr/>
          </p:nvSpPr>
          <p:spPr>
            <a:xfrm rot="3121341">
              <a:off x="9356937" y="2549614"/>
              <a:ext cx="804109" cy="18075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54926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b="1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122999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 is a recreation of broadcasts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get information to all nodes</a:t>
            </a:r>
          </a:p>
          <a:p>
            <a:pPr lvl="1"/>
            <a:r>
              <a:rPr lang="en-US" dirty="0"/>
              <a:t>This is the problem of “data dissemination”</a:t>
            </a:r>
          </a:p>
          <a:p>
            <a:pPr lvl="1"/>
            <a:endParaRPr lang="en-US" dirty="0"/>
          </a:p>
          <a:p>
            <a:r>
              <a:rPr lang="en-US" dirty="0"/>
              <a:t>Problem: difficult in Mesh topologies</a:t>
            </a:r>
          </a:p>
          <a:p>
            <a:pPr lvl="1"/>
            <a:r>
              <a:rPr lang="en-US" dirty="0"/>
              <a:t>Packet loss, retransmission delays</a:t>
            </a:r>
          </a:p>
          <a:p>
            <a:pPr lvl="1"/>
            <a:endParaRPr lang="en-US" dirty="0"/>
          </a:p>
          <a:p>
            <a:r>
              <a:rPr lang="en-US" dirty="0"/>
              <a:t>Really, the desire for data dissemination is just to broadcast to all nodes</a:t>
            </a:r>
          </a:p>
          <a:p>
            <a:pPr lvl="1"/>
            <a:r>
              <a:rPr lang="en-US" dirty="0"/>
              <a:t>But broadcast transmissions don’t reach far enough to cover entire mesh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6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2410B6-C7D0-476D-89E5-6858D274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Glossy: </a:t>
            </a:r>
            <a:r>
              <a:rPr lang="en-US" sz="2200" dirty="0"/>
              <a:t>what if we expand broadcast range by having multiple nodes participate?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17B7F-42A8-45C9-89F7-0D4CC1DF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623C63-9162-4691-8DD7-1A40D91916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461" y="1001345"/>
            <a:ext cx="870706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8326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EDF7-9A84-4875-81AE-ED9EB9166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transmissions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CD83-34FD-480F-9FB8-3BC909B6C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nodes transmit </a:t>
            </a:r>
            <a:r>
              <a:rPr lang="en-US" b="1" dirty="0"/>
              <a:t>same packet </a:t>
            </a:r>
            <a:r>
              <a:rPr lang="en-US" dirty="0"/>
              <a:t>at </a:t>
            </a:r>
            <a:r>
              <a:rPr lang="en-US" b="1" dirty="0"/>
              <a:t>same time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dirty="0"/>
              <a:t>R can receive packet with high probability if Δ is small</a:t>
            </a:r>
          </a:p>
          <a:p>
            <a:pPr lvl="1"/>
            <a:r>
              <a:rPr lang="en-US" dirty="0"/>
              <a:t>May even improve probability of reception (more energy at receiver)</a:t>
            </a:r>
          </a:p>
          <a:p>
            <a:pPr lvl="1"/>
            <a:endParaRPr lang="en-US" dirty="0"/>
          </a:p>
          <a:p>
            <a:r>
              <a:rPr lang="en-US" dirty="0"/>
              <a:t>500 ns is 1/32 of a symbol for 802.15.4 (chip duration)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A2837-30F5-4AA6-8267-875611501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FC26E2-E093-420E-83DA-CBB3B01FB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94" y="2165274"/>
            <a:ext cx="6982799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403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C0A9-88FB-4F2A-8C0D-8F1831D15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broadcast transmission acknowledgements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42705-A7D5-4BEB-8951-DA704A9B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12CF6C-5BB5-40AD-AE51-8210CA49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554" y="1143000"/>
            <a:ext cx="9674879" cy="4616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0CA391-8EE4-40A2-91AC-DBCFE5028666}"/>
              </a:ext>
            </a:extLst>
          </p:cNvPr>
          <p:cNvSpPr txBox="1"/>
          <p:nvPr/>
        </p:nvSpPr>
        <p:spPr>
          <a:xfrm>
            <a:off x="607595" y="5894943"/>
            <a:ext cx="7997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A-MAC: </a:t>
            </a:r>
            <a:r>
              <a:rPr lang="en-US" dirty="0">
                <a:hlinkClick r:id="rId3"/>
              </a:rPr>
              <a:t>https://web.eecs.umich.edu/~prabal/pubs/papers/dutta12amac.pdf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FF34D5-896A-4B40-9FCD-5BE8B58DDE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7333"/>
          <a:stretch/>
        </p:blipFill>
        <p:spPr>
          <a:xfrm>
            <a:off x="1256555" y="1143000"/>
            <a:ext cx="5095478" cy="4616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BD809C-BD40-4FE0-BD6B-B5FE924696B1}"/>
              </a:ext>
            </a:extLst>
          </p:cNvPr>
          <p:cNvSpPr txBox="1"/>
          <p:nvPr/>
        </p:nvSpPr>
        <p:spPr>
          <a:xfrm>
            <a:off x="1121664" y="4425404"/>
            <a:ext cx="291939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 = Probe (data request)</a:t>
            </a:r>
            <a:br>
              <a:rPr lang="en-US" dirty="0"/>
            </a:br>
            <a:r>
              <a:rPr lang="en-US" dirty="0"/>
              <a:t>A = Acknowledgement</a:t>
            </a:r>
          </a:p>
          <a:p>
            <a:r>
              <a:rPr lang="en-US" dirty="0"/>
              <a:t>D = Data transmission</a:t>
            </a:r>
            <a:br>
              <a:rPr lang="en-US" dirty="0"/>
            </a:br>
            <a:r>
              <a:rPr lang="en-US" dirty="0"/>
              <a:t>L = Listening period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C790EF-E3DE-42C2-9BA0-30887BF765CB}"/>
              </a:ext>
            </a:extLst>
          </p:cNvPr>
          <p:cNvSpPr txBox="1"/>
          <p:nvPr/>
        </p:nvSpPr>
        <p:spPr>
          <a:xfrm>
            <a:off x="9436264" y="4425404"/>
            <a:ext cx="246347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P-CW = </a:t>
            </a:r>
            <a:br>
              <a:rPr lang="en-US" dirty="0"/>
            </a:br>
            <a:r>
              <a:rPr lang="en-US" dirty="0"/>
              <a:t>Probe with Contention Window for response</a:t>
            </a:r>
          </a:p>
        </p:txBody>
      </p:sp>
    </p:spTree>
    <p:extLst>
      <p:ext uri="{BB962C8B-B14F-4D97-AF65-F5344CB8AC3E}">
        <p14:creationId xmlns:p14="http://schemas.microsoft.com/office/powerpoint/2010/main" val="6889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C5B2-8E51-354E-8A89-8D4ACDCE1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avoid interference?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19DBA-F2EB-7F4B-A097-E47827D7D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803616" cy="5029200"/>
          </a:xfrm>
        </p:spPr>
        <p:txBody>
          <a:bodyPr/>
          <a:lstStyle/>
          <a:p>
            <a:r>
              <a:rPr lang="en-US" dirty="0"/>
              <a:t>Fundamental insight:</a:t>
            </a:r>
          </a:p>
          <a:p>
            <a:pPr lvl="1"/>
            <a:r>
              <a:rPr lang="en-US" dirty="0"/>
              <a:t>“say exactly the same thing at exactly (enough) the same time” leads to coherence instead of interference</a:t>
            </a:r>
          </a:p>
          <a:p>
            <a:pPr lvl="1"/>
            <a:endParaRPr lang="en-US" dirty="0"/>
          </a:p>
          <a:p>
            <a:r>
              <a:rPr lang="en-US" dirty="0"/>
              <a:t>In 802.15.4, an ACK is sent </a:t>
            </a:r>
            <a:r>
              <a:rPr lang="en-US" i="1" dirty="0"/>
              <a:t>exactly</a:t>
            </a:r>
            <a:r>
              <a:rPr lang="en-US" dirty="0"/>
              <a:t> 192 µs after receiving</a:t>
            </a:r>
          </a:p>
          <a:p>
            <a:pPr lvl="1"/>
            <a:r>
              <a:rPr lang="en-US" dirty="0"/>
              <a:t>The ACK packet contains </a:t>
            </a:r>
            <a:r>
              <a:rPr lang="en-US" i="1" dirty="0"/>
              <a:t>only</a:t>
            </a:r>
            <a:br>
              <a:rPr lang="en-US" i="1" dirty="0"/>
            </a:br>
            <a:r>
              <a:rPr lang="en-US" dirty="0"/>
              <a:t>the sequence number being</a:t>
            </a:r>
            <a:br>
              <a:rPr lang="en-US" dirty="0"/>
            </a:br>
            <a:r>
              <a:rPr lang="en-US" dirty="0" err="1"/>
              <a:t>ACK’d</a:t>
            </a:r>
            <a:endParaRPr lang="en-US" dirty="0"/>
          </a:p>
          <a:p>
            <a:pPr lvl="1"/>
            <a:r>
              <a:rPr lang="en-US" i="1" dirty="0"/>
              <a:t>Does not</a:t>
            </a:r>
            <a:r>
              <a:rPr lang="en-US" dirty="0"/>
              <a:t> contain source address</a:t>
            </a:r>
            <a:br>
              <a:rPr lang="en-US" dirty="0"/>
            </a:br>
            <a:r>
              <a:rPr lang="en-US" dirty="0"/>
              <a:t>of the ACK-er</a:t>
            </a:r>
          </a:p>
          <a:p>
            <a:pPr lvl="1"/>
            <a:r>
              <a:rPr lang="en-US" dirty="0"/>
              <a:t>Which is why this works: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318760-5BD8-2744-86AB-B2BD6CEA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48E4D4-36BD-EF41-8CB2-8110D68AA9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053" r="9410" b="13812"/>
          <a:stretch/>
        </p:blipFill>
        <p:spPr>
          <a:xfrm>
            <a:off x="5861704" y="3429000"/>
            <a:ext cx="5549507" cy="29718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5930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3A185-21E6-4AF0-968D-DB18D5CA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8D21A-ECF9-4450-A1E0-C4CA74E58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 packet, have a destination, how do we connect them?</a:t>
            </a:r>
          </a:p>
          <a:p>
            <a:endParaRPr lang="en-US" dirty="0"/>
          </a:p>
          <a:p>
            <a:r>
              <a:rPr lang="en-US" dirty="0"/>
              <a:t>We’ll think about a couple of approaches 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Simple techniques</a:t>
            </a:r>
          </a:p>
          <a:p>
            <a:pPr lvl="2"/>
            <a:r>
              <a:rPr lang="en-US" dirty="0"/>
              <a:t>Broadcast, tree structures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Mesh techniques</a:t>
            </a:r>
          </a:p>
          <a:p>
            <a:pPr lvl="2"/>
            <a:r>
              <a:rPr lang="en-US" dirty="0"/>
              <a:t>Understand the available routes and select a “good”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401D4-9551-485B-A3CB-68AF3CF52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57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7034-3675-4FB9-B03F-729535673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key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786A5-8251-4C8F-B81B-1FC916E47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Temporally decouple network flooding from application tasks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Exploit synchronous transmissions for fast network flooding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02EA12-7175-4232-82E1-6CBC0CAF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88FA1-B2D6-444F-AC26-F2696F0FC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74" y="2400125"/>
            <a:ext cx="7687748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60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52A0A0-C6CA-4520-BD28-AEF3B7C8FA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49" t="9178" r="9320" b="9008"/>
          <a:stretch/>
        </p:blipFill>
        <p:spPr>
          <a:xfrm>
            <a:off x="2497354" y="914400"/>
            <a:ext cx="7193280" cy="4981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3384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D3C8BA-044E-4D04-A1BB-4B672701DD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59" t="13355" r="9502" b="10045"/>
          <a:stretch/>
        </p:blipFill>
        <p:spPr>
          <a:xfrm>
            <a:off x="2537208" y="914399"/>
            <a:ext cx="7153426" cy="500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827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E92C609-36F4-4627-99C9-A87AEC92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2699" y="656844"/>
            <a:ext cx="7601861" cy="53839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555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4F2DFA-8A80-4256-B787-064BADA79B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717"/>
          <a:stretch/>
        </p:blipFill>
        <p:spPr>
          <a:xfrm>
            <a:off x="1774319" y="780417"/>
            <a:ext cx="9259441" cy="60775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6F6A12-0A69-4E61-B3EB-946562BC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packet propagation in Glossy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3BA2A-8F7A-4653-A0EE-0B5D0F3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245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E6555-76B4-43B1-A84C-5FE06B74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F9469-15B1-46D8-BA7C-27A209D81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Glossy starts</a:t>
            </a:r>
          </a:p>
          <a:p>
            <a:pPr lvl="1"/>
            <a:r>
              <a:rPr lang="en-US" dirty="0"/>
              <a:t>All nodes turn on radios to receive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17001-CEFF-4249-9286-DF4AF435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9775C6-875B-4D56-A18C-3CA60D245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225" y="3323827"/>
            <a:ext cx="833553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186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21E45-4482-4CBC-AA5F-DF1487EAA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107F-F24B-47E1-9ADE-00F6D05C6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Initiator</a:t>
            </a:r>
          </a:p>
          <a:p>
            <a:pPr lvl="1"/>
            <a:r>
              <a:rPr lang="en-US" dirty="0"/>
              <a:t>Set relay counter in packet, </a:t>
            </a:r>
            <a:r>
              <a:rPr lang="en-US" b="1" dirty="0"/>
              <a:t>C</a:t>
            </a:r>
            <a:r>
              <a:rPr lang="en-US" dirty="0"/>
              <a:t> = 0</a:t>
            </a:r>
          </a:p>
          <a:p>
            <a:pPr lvl="1"/>
            <a:r>
              <a:rPr lang="en-US" dirty="0"/>
              <a:t>Broadcast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9832B-5456-40B7-A27D-B18BD278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AE5D73-AD97-4E40-AC90-BCB637898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1639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0D006B-C2C2-4A9E-B3A1-8096BBACC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04775"/>
            <a:ext cx="8364117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15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packet reception:</a:t>
            </a:r>
          </a:p>
          <a:p>
            <a:pPr lvl="1"/>
            <a:r>
              <a:rPr lang="en-US" dirty="0"/>
              <a:t>Increment relay counter </a:t>
            </a:r>
            <a:r>
              <a:rPr lang="en-US" b="1" dirty="0"/>
              <a:t>C</a:t>
            </a:r>
          </a:p>
          <a:p>
            <a:pPr lvl="1"/>
            <a:r>
              <a:rPr lang="en-US" dirty="0"/>
              <a:t>Transmit synchronously (at a fixed period after the reception)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AB531C-1EAB-4C70-AD0B-93E930A67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0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rebroadcasting and turn off radio when</a:t>
            </a:r>
          </a:p>
          <a:p>
            <a:pPr lvl="1"/>
            <a:r>
              <a:rPr lang="en-US" dirty="0"/>
              <a:t>Already transmitted N times</a:t>
            </a:r>
          </a:p>
          <a:p>
            <a:pPr lvl="1"/>
            <a:r>
              <a:rPr lang="en-US" dirty="0"/>
              <a:t>Networks pick N for reliability/energy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B8D53-1C89-45F3-8832-17DD7A9DA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935" y="3314301"/>
            <a:ext cx="8364117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6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E038-A487-45DD-9AA8-9049549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routing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D5376-AB00-45DF-9A8B-D66D3F68D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Broadcast</a:t>
            </a:r>
          </a:p>
          <a:p>
            <a:pPr lvl="1"/>
            <a:r>
              <a:rPr lang="en-US" dirty="0"/>
              <a:t>The link-layer solution for everything</a:t>
            </a:r>
          </a:p>
          <a:p>
            <a:pPr lvl="1"/>
            <a:endParaRPr lang="en-US" dirty="0"/>
          </a:p>
          <a:p>
            <a:r>
              <a:rPr lang="en-US" dirty="0"/>
              <a:t>Star topology</a:t>
            </a:r>
          </a:p>
          <a:p>
            <a:pPr lvl="1"/>
            <a:r>
              <a:rPr lang="en-US" dirty="0"/>
              <a:t>Only one location to send to: parent</a:t>
            </a:r>
          </a:p>
          <a:p>
            <a:pPr lvl="1"/>
            <a:r>
              <a:rPr lang="en-US" dirty="0"/>
              <a:t>Single parent needs to store information about all children</a:t>
            </a:r>
          </a:p>
          <a:p>
            <a:pPr lvl="2"/>
            <a:r>
              <a:rPr lang="en-US" dirty="0"/>
              <a:t>Addresses, schedules, etc.</a:t>
            </a:r>
          </a:p>
          <a:p>
            <a:pPr lvl="2"/>
            <a:endParaRPr lang="en-US" dirty="0"/>
          </a:p>
          <a:p>
            <a:r>
              <a:rPr lang="en-US" dirty="0"/>
              <a:t>Tree topology</a:t>
            </a:r>
          </a:p>
          <a:p>
            <a:pPr lvl="1"/>
            <a:r>
              <a:rPr lang="en-US" dirty="0"/>
              <a:t>“Star of stars”</a:t>
            </a:r>
          </a:p>
          <a:p>
            <a:pPr lvl="1"/>
            <a:r>
              <a:rPr lang="en-US" dirty="0"/>
              <a:t>Two choices: send to descendent or send to parent</a:t>
            </a:r>
          </a:p>
          <a:p>
            <a:pPr lvl="1"/>
            <a:r>
              <a:rPr lang="en-US" dirty="0"/>
              <a:t>Each parent needs to store information about all children beneath it</a:t>
            </a:r>
          </a:p>
          <a:p>
            <a:pPr lvl="1"/>
            <a:r>
              <a:rPr lang="en-US" dirty="0"/>
              <a:t>Original ZigBee approach (knowledge built into addressing scheme)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FFAF0-1C20-4433-8781-61DC9C4B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8078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F16B-2D94-4C1C-9C46-630DD2FA8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9D091-7694-42BC-ADFC-6C19FE64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baseline="-25000" dirty="0" err="1"/>
              <a:t>slot</a:t>
            </a:r>
            <a:r>
              <a:rPr lang="en-US" dirty="0"/>
              <a:t> is constant by design</a:t>
            </a:r>
          </a:p>
          <a:p>
            <a:pPr lvl="1"/>
            <a:r>
              <a:rPr lang="en-US" dirty="0"/>
              <a:t>Needs to be short to make constructive interference work</a:t>
            </a:r>
          </a:p>
          <a:p>
            <a:r>
              <a:rPr lang="en-US" dirty="0"/>
              <a:t>Beginning of slot (</a:t>
            </a:r>
            <a:r>
              <a:rPr lang="en-US" dirty="0" err="1"/>
              <a:t>t</a:t>
            </a:r>
            <a:r>
              <a:rPr lang="en-US" baseline="-25000" dirty="0" err="1"/>
              <a:t>ref</a:t>
            </a:r>
            <a:r>
              <a:rPr lang="en-US" dirty="0"/>
              <a:t>) provides synchronization point</a:t>
            </a:r>
          </a:p>
          <a:p>
            <a:pPr lvl="1"/>
            <a:r>
              <a:rPr lang="en-US" dirty="0"/>
              <a:t>As a bonus, all nodes are synchronized after flooding event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3C5111-5A04-438F-8B62-35260963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AB8386-7FC3-43A8-8A83-070EBAFB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409" y="3304775"/>
            <a:ext cx="8383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65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592-E197-45BB-8B1B-D753DF2A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Glossy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1B065-21FE-494D-8C77-76A1F6BFA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 must be able to have tight time bounds on </a:t>
            </a:r>
            <a:r>
              <a:rPr lang="en-US" dirty="0" err="1"/>
              <a:t>rx</a:t>
            </a:r>
            <a:r>
              <a:rPr lang="en-US" dirty="0"/>
              <a:t>/</a:t>
            </a:r>
            <a:r>
              <a:rPr lang="en-US" dirty="0" err="1"/>
              <a:t>tx</a:t>
            </a:r>
            <a:endParaRPr lang="en-US" dirty="0"/>
          </a:p>
          <a:p>
            <a:pPr lvl="1"/>
            <a:r>
              <a:rPr lang="en-US" dirty="0"/>
              <a:t>500 ns wiggle room maximum</a:t>
            </a:r>
          </a:p>
          <a:p>
            <a:pPr lvl="1"/>
            <a:r>
              <a:rPr lang="en-US" dirty="0"/>
              <a:t>Includes receive, processing, transmission</a:t>
            </a:r>
          </a:p>
          <a:p>
            <a:pPr lvl="2"/>
            <a:r>
              <a:rPr lang="en-US" dirty="0"/>
              <a:t>Implies a maximum physical distance for a network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Need to pick an N for reliability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479C2E-3E6F-4619-B32D-6990D34B1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6D5FB9-F648-44F7-AA20-2FFB6B6C6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0621" y="3788524"/>
            <a:ext cx="6926746" cy="261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2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69C9F-B02C-4BA5-9815-B55E09FE7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Glossy: avoid routing altogether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6F880-4D32-46CF-A687-745290F2D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Low-Power Wireless Bus (LWB)</a:t>
            </a:r>
          </a:p>
          <a:p>
            <a:pPr lvl="1"/>
            <a:r>
              <a:rPr lang="en-US" dirty="0"/>
              <a:t>Federico Ferrari, </a:t>
            </a:r>
            <a:r>
              <a:rPr lang="en-US" dirty="0" err="1"/>
              <a:t>Zimmerling</a:t>
            </a:r>
            <a:r>
              <a:rPr lang="en-US" dirty="0"/>
              <a:t>, Mottola, Thiele. SenSys’12</a:t>
            </a:r>
          </a:p>
          <a:p>
            <a:pPr lvl="1"/>
            <a:endParaRPr lang="en-US" dirty="0"/>
          </a:p>
          <a:p>
            <a:r>
              <a:rPr lang="en-US" dirty="0"/>
              <a:t>Use Glossy for all device communication</a:t>
            </a:r>
          </a:p>
          <a:p>
            <a:pPr lvl="1"/>
            <a:r>
              <a:rPr lang="en-US" dirty="0"/>
              <a:t>Make one broadcast domain (a bus) where all nodes communicate</a:t>
            </a:r>
          </a:p>
          <a:p>
            <a:pPr lvl="1"/>
            <a:r>
              <a:rPr lang="en-US" dirty="0"/>
              <a:t>Avoids all issues of routing, everything is a broadcast</a:t>
            </a:r>
          </a:p>
          <a:p>
            <a:pPr lvl="2"/>
            <a:r>
              <a:rPr lang="en-US" dirty="0"/>
              <a:t>Works for unicast, multicast, anycast, and broadcast transmissions</a:t>
            </a:r>
          </a:p>
          <a:p>
            <a:pPr lvl="2"/>
            <a:endParaRPr lang="en-US" dirty="0"/>
          </a:p>
          <a:p>
            <a:r>
              <a:rPr lang="en-US" dirty="0"/>
              <a:t>General idea: TDMA Glossy floods</a:t>
            </a:r>
          </a:p>
          <a:p>
            <a:pPr lvl="1"/>
            <a:r>
              <a:rPr lang="en-US" dirty="0"/>
              <a:t>Synchronization is already given to nodes by Glossy</a:t>
            </a:r>
          </a:p>
          <a:p>
            <a:pPr lvl="1"/>
            <a:r>
              <a:rPr lang="en-US" dirty="0"/>
              <a:t>One coordinator makes the TDMA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3578E-3E93-4269-89AB-29101977F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80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2442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3AA47-E60E-4084-8E18-61E37936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 routing </a:t>
            </a:r>
            <a:r>
              <a:rPr lang="en-US" sz="2400" dirty="0"/>
              <a:t>(Collection Tree Protocol, CTP)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42C-E207-4096-ABF5-4C3C5FF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 optimization for sensor networks</a:t>
            </a:r>
          </a:p>
          <a:p>
            <a:pPr lvl="1"/>
            <a:r>
              <a:rPr lang="en-US" dirty="0"/>
              <a:t>Keep all devices except the “gateway” as simple as possible</a:t>
            </a:r>
          </a:p>
          <a:p>
            <a:pPr lvl="1"/>
            <a:endParaRPr lang="en-US" dirty="0"/>
          </a:p>
          <a:p>
            <a:r>
              <a:rPr lang="en-US" dirty="0"/>
              <a:t>Each device only needs to remember hop to gateway</a:t>
            </a:r>
          </a:p>
          <a:p>
            <a:pPr lvl="1"/>
            <a:r>
              <a:rPr lang="en-US" dirty="0"/>
              <a:t>If gateway wants to send message back, it must include a full hop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F545A-6632-4DCF-A96E-FFA3C127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136F6-BB61-456A-9D9E-18EBBCABC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7963" y="3752480"/>
            <a:ext cx="599206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63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 Routing</a:t>
            </a:r>
          </a:p>
          <a:p>
            <a:endParaRPr lang="en-US" dirty="0"/>
          </a:p>
          <a:p>
            <a:r>
              <a:rPr lang="en-US" b="1" dirty="0"/>
              <a:t>Mesh Routing</a:t>
            </a:r>
          </a:p>
          <a:p>
            <a:endParaRPr lang="en-US" dirty="0"/>
          </a:p>
          <a:p>
            <a:r>
              <a:rPr lang="en-US" dirty="0"/>
              <a:t>Better Flooding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5144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E21F1-1FA4-42CE-B8FF-5054629D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0CA4D-97C0-4CD4-A7A7-427E3E9F8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topology makes routing question more complicated</a:t>
            </a:r>
          </a:p>
          <a:p>
            <a:pPr lvl="1"/>
            <a:r>
              <a:rPr lang="en-US" dirty="0"/>
              <a:t>Multiple hops in a route</a:t>
            </a:r>
          </a:p>
          <a:p>
            <a:pPr lvl="1"/>
            <a:r>
              <a:rPr lang="en-US" dirty="0"/>
              <a:t>Multiple routes between source and destination</a:t>
            </a:r>
          </a:p>
          <a:p>
            <a:pPr lvl="1"/>
            <a:r>
              <a:rPr lang="en-US" dirty="0"/>
              <a:t>Becomes a graph theory question based on cost metric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602F8-F8BC-4C11-B425-C405F2D8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538F55C-C40C-4EA3-B52B-BD99E7360C9C}"/>
              </a:ext>
            </a:extLst>
          </p:cNvPr>
          <p:cNvSpPr/>
          <p:nvPr/>
        </p:nvSpPr>
        <p:spPr>
          <a:xfrm>
            <a:off x="3621024" y="4490298"/>
            <a:ext cx="694944" cy="69494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B245A9-1511-47F6-96DA-DFB6A3B4C379}"/>
              </a:ext>
            </a:extLst>
          </p:cNvPr>
          <p:cNvSpPr/>
          <p:nvPr/>
        </p:nvSpPr>
        <p:spPr>
          <a:xfrm>
            <a:off x="4518752" y="3567090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36871F-6960-43D0-A909-2E419C4AAFAE}"/>
              </a:ext>
            </a:extLst>
          </p:cNvPr>
          <p:cNvSpPr/>
          <p:nvPr/>
        </p:nvSpPr>
        <p:spPr>
          <a:xfrm>
            <a:off x="6335464" y="357411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3E07304-5D83-484F-8313-68D906262465}"/>
              </a:ext>
            </a:extLst>
          </p:cNvPr>
          <p:cNvSpPr/>
          <p:nvPr/>
        </p:nvSpPr>
        <p:spPr>
          <a:xfrm>
            <a:off x="5416480" y="4509258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FF0FA63-C6A3-4678-AA40-22F89A325674}"/>
              </a:ext>
            </a:extLst>
          </p:cNvPr>
          <p:cNvSpPr/>
          <p:nvPr/>
        </p:nvSpPr>
        <p:spPr>
          <a:xfrm>
            <a:off x="6629792" y="5477256"/>
            <a:ext cx="694944" cy="69494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C4A4974-2259-4707-AC54-B4D745FD6B78}"/>
              </a:ext>
            </a:extLst>
          </p:cNvPr>
          <p:cNvSpPr/>
          <p:nvPr/>
        </p:nvSpPr>
        <p:spPr>
          <a:xfrm>
            <a:off x="7847620" y="4498254"/>
            <a:ext cx="694944" cy="694944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F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34D0CE3-A197-48DE-990F-58CA06F4A6C9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4214196" y="4160262"/>
            <a:ext cx="406328" cy="43180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8B117-9A51-4CF8-80D1-41815DDB8EE7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5213696" y="3914562"/>
            <a:ext cx="1121768" cy="7026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B106658-B3D5-4CA7-A327-76A21D8D5EC8}"/>
              </a:ext>
            </a:extLst>
          </p:cNvPr>
          <p:cNvCxnSpPr>
            <a:cxnSpLocks/>
            <a:stCxn id="6" idx="5"/>
            <a:endCxn id="8" idx="1"/>
          </p:cNvCxnSpPr>
          <p:nvPr/>
        </p:nvCxnSpPr>
        <p:spPr>
          <a:xfrm>
            <a:off x="5111924" y="4160262"/>
            <a:ext cx="406328" cy="45076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8392980-1469-4754-8063-582D7F6F70D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6009652" y="4167288"/>
            <a:ext cx="427584" cy="44374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22BF3-848D-4F26-8C3C-61E985F2AB5B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7030408" y="3921588"/>
            <a:ext cx="918984" cy="67843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F7A05D-EDE8-4247-8995-FEF47D6A9C2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6111424" y="4845726"/>
            <a:ext cx="1736196" cy="1100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CD3741-C09A-48E5-AB1E-30C121AC341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6009652" y="5102430"/>
            <a:ext cx="721912" cy="47659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CD57C61-5140-40A0-AF03-4C8EC4E22E05}"/>
              </a:ext>
            </a:extLst>
          </p:cNvPr>
          <p:cNvCxnSpPr>
            <a:cxnSpLocks/>
            <a:stCxn id="10" idx="3"/>
            <a:endCxn id="9" idx="7"/>
          </p:cNvCxnSpPr>
          <p:nvPr/>
        </p:nvCxnSpPr>
        <p:spPr>
          <a:xfrm flipH="1">
            <a:off x="7222964" y="5091426"/>
            <a:ext cx="726428" cy="48760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43F97D8-BAD9-49D3-B327-86C2680898B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4315968" y="4837770"/>
            <a:ext cx="1100512" cy="1896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16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Mesh equivalent of broadcast</a:t>
            </a:r>
          </a:p>
          <a:p>
            <a:pPr lvl="1"/>
            <a:r>
              <a:rPr lang="en-US" dirty="0"/>
              <a:t>Each node sends to each other node</a:t>
            </a:r>
          </a:p>
          <a:p>
            <a:pPr lvl="1"/>
            <a:r>
              <a:rPr lang="en-US" dirty="0"/>
              <a:t>Eventually packets will reach the desired destination</a:t>
            </a:r>
          </a:p>
          <a:p>
            <a:pPr lvl="1"/>
            <a:r>
              <a:rPr lang="en-US" dirty="0"/>
              <a:t>Not really routing at all…</a:t>
            </a:r>
          </a:p>
          <a:p>
            <a:pPr lvl="1"/>
            <a:endParaRPr lang="en-US" dirty="0"/>
          </a:p>
          <a:p>
            <a:r>
              <a:rPr lang="en-US" b="1" dirty="0"/>
              <a:t>Question: how do we make it stop?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1359</TotalTime>
  <Words>2504</Words>
  <Application>Microsoft Office PowerPoint</Application>
  <PresentationFormat>Widescreen</PresentationFormat>
  <Paragraphs>540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Tahoma</vt:lpstr>
      <vt:lpstr>Class Slides</vt:lpstr>
      <vt:lpstr>Lecture 09 IoT Network Routing</vt:lpstr>
      <vt:lpstr>Today’s Goals</vt:lpstr>
      <vt:lpstr>Outline</vt:lpstr>
      <vt:lpstr>Routing goals</vt:lpstr>
      <vt:lpstr>Simple routing solutions</vt:lpstr>
      <vt:lpstr>Many-to-one routing (Collection Tree Protocol, CTP)</vt:lpstr>
      <vt:lpstr>Outline</vt:lpstr>
      <vt:lpstr>Mesh Routing</vt:lpstr>
      <vt:lpstr>Flooding</vt:lpstr>
      <vt:lpstr>Flooding</vt:lpstr>
      <vt:lpstr>Reactive routing</vt:lpstr>
      <vt:lpstr>Ad-hoc On-demand Distance Vector Routing (AODV)</vt:lpstr>
      <vt:lpstr>AODV Route Requests (RREQs)</vt:lpstr>
      <vt:lpstr>Example AODV RREQ (A to F)</vt:lpstr>
      <vt:lpstr>Example AODV RREQ (A to F)</vt:lpstr>
      <vt:lpstr>Example AODV RREQ (A to F)</vt:lpstr>
      <vt:lpstr>Example AODV RREQ (A to F)</vt:lpstr>
      <vt:lpstr>Example AODV RREQ (A to F)</vt:lpstr>
      <vt:lpstr>AODV Route Response (RREP)</vt:lpstr>
      <vt:lpstr>Example AODV RREP (F to A)</vt:lpstr>
      <vt:lpstr>Break + Practice</vt:lpstr>
      <vt:lpstr>Break + Practice</vt:lpstr>
      <vt:lpstr>RREP optimization</vt:lpstr>
      <vt:lpstr>When to update your route</vt:lpstr>
      <vt:lpstr>Route maintenance in AODV</vt:lpstr>
      <vt:lpstr>Alternative: Dynamic Source Routing (DSR)</vt:lpstr>
      <vt:lpstr>Tradeoffs for reactive routing</vt:lpstr>
      <vt:lpstr>Proactive routing</vt:lpstr>
      <vt:lpstr>Distance-Vector </vt:lpstr>
      <vt:lpstr>Thread routing</vt:lpstr>
      <vt:lpstr>Break + Discussion</vt:lpstr>
      <vt:lpstr>Reliability as a cost metric</vt:lpstr>
      <vt:lpstr>Alternative cost metrics</vt:lpstr>
      <vt:lpstr>Outline</vt:lpstr>
      <vt:lpstr>Flooding is a recreation of broadcasts</vt:lpstr>
      <vt:lpstr>Glossy: what if we expand broadcast range by having multiple nodes participate?</vt:lpstr>
      <vt:lpstr>Synchronous transmissions</vt:lpstr>
      <vt:lpstr>Sidebar: broadcast transmission acknowledgements</vt:lpstr>
      <vt:lpstr>How do we avoid interference?</vt:lpstr>
      <vt:lpstr>Glossy key techniques</vt:lpstr>
      <vt:lpstr>Fast packet propagation in Glossy</vt:lpstr>
      <vt:lpstr>Fast packet propagation in Glossy</vt:lpstr>
      <vt:lpstr>Fast packet propagation in Glossy</vt:lpstr>
      <vt:lpstr>Fast packet propagation in Glossy</vt:lpstr>
      <vt:lpstr>Glossy details</vt:lpstr>
      <vt:lpstr>Glossy details</vt:lpstr>
      <vt:lpstr>Glossy details</vt:lpstr>
      <vt:lpstr>Glossy details</vt:lpstr>
      <vt:lpstr>Glossy details</vt:lpstr>
      <vt:lpstr>Glossy details</vt:lpstr>
      <vt:lpstr>Glossy implementation</vt:lpstr>
      <vt:lpstr>Application of Glossy: avoid routing altogether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 Routing</dc:title>
  <dc:creator>Branden Ghena</dc:creator>
  <cp:lastModifiedBy>Branden Ghena</cp:lastModifiedBy>
  <cp:revision>60</cp:revision>
  <dcterms:created xsi:type="dcterms:W3CDTF">2021-02-10T02:05:22Z</dcterms:created>
  <dcterms:modified xsi:type="dcterms:W3CDTF">2023-02-01T20:53:06Z</dcterms:modified>
</cp:coreProperties>
</file>