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8"/>
  </p:notesMasterIdLst>
  <p:sldIdLst>
    <p:sldId id="256" r:id="rId2"/>
    <p:sldId id="518" r:id="rId3"/>
    <p:sldId id="533" r:id="rId4"/>
    <p:sldId id="264" r:id="rId5"/>
    <p:sldId id="2162" r:id="rId6"/>
    <p:sldId id="467" r:id="rId7"/>
    <p:sldId id="453" r:id="rId8"/>
    <p:sldId id="2122" r:id="rId9"/>
    <p:sldId id="504" r:id="rId10"/>
    <p:sldId id="406" r:id="rId11"/>
    <p:sldId id="2118" r:id="rId12"/>
    <p:sldId id="503" r:id="rId13"/>
    <p:sldId id="2140" r:id="rId14"/>
    <p:sldId id="348" r:id="rId15"/>
    <p:sldId id="384" r:id="rId16"/>
    <p:sldId id="483" r:id="rId17"/>
    <p:sldId id="484" r:id="rId18"/>
    <p:sldId id="383" r:id="rId19"/>
    <p:sldId id="542" r:id="rId20"/>
    <p:sldId id="378" r:id="rId21"/>
    <p:sldId id="488" r:id="rId22"/>
    <p:sldId id="489" r:id="rId23"/>
    <p:sldId id="490" r:id="rId24"/>
    <p:sldId id="491" r:id="rId25"/>
    <p:sldId id="543" r:id="rId26"/>
    <p:sldId id="2164" r:id="rId27"/>
    <p:sldId id="492" r:id="rId28"/>
    <p:sldId id="486" r:id="rId29"/>
    <p:sldId id="555" r:id="rId30"/>
    <p:sldId id="544" r:id="rId31"/>
    <p:sldId id="412" r:id="rId32"/>
    <p:sldId id="386" r:id="rId33"/>
    <p:sldId id="545" r:id="rId34"/>
    <p:sldId id="547" r:id="rId35"/>
    <p:sldId id="553" r:id="rId36"/>
    <p:sldId id="554" r:id="rId37"/>
    <p:sldId id="556" r:id="rId38"/>
    <p:sldId id="523" r:id="rId39"/>
    <p:sldId id="498" r:id="rId40"/>
    <p:sldId id="500" r:id="rId41"/>
    <p:sldId id="388" r:id="rId42"/>
    <p:sldId id="524" r:id="rId43"/>
    <p:sldId id="546" r:id="rId44"/>
    <p:sldId id="557" r:id="rId45"/>
    <p:sldId id="535" r:id="rId46"/>
    <p:sldId id="385" r:id="rId47"/>
    <p:sldId id="536" r:id="rId48"/>
    <p:sldId id="537" r:id="rId49"/>
    <p:sldId id="487" r:id="rId50"/>
    <p:sldId id="538" r:id="rId51"/>
    <p:sldId id="539" r:id="rId52"/>
    <p:sldId id="389" r:id="rId53"/>
    <p:sldId id="390" r:id="rId54"/>
    <p:sldId id="391" r:id="rId55"/>
    <p:sldId id="562" r:id="rId56"/>
    <p:sldId id="563" r:id="rId57"/>
    <p:sldId id="565" r:id="rId58"/>
    <p:sldId id="566" r:id="rId59"/>
    <p:sldId id="558" r:id="rId60"/>
    <p:sldId id="469" r:id="rId61"/>
    <p:sldId id="468" r:id="rId62"/>
    <p:sldId id="496" r:id="rId63"/>
    <p:sldId id="548" r:id="rId64"/>
    <p:sldId id="551" r:id="rId65"/>
    <p:sldId id="552" r:id="rId66"/>
    <p:sldId id="559" r:id="rId67"/>
    <p:sldId id="497" r:id="rId68"/>
    <p:sldId id="526" r:id="rId69"/>
    <p:sldId id="560" r:id="rId70"/>
    <p:sldId id="525" r:id="rId71"/>
    <p:sldId id="561" r:id="rId72"/>
    <p:sldId id="505" r:id="rId73"/>
    <p:sldId id="417" r:id="rId74"/>
    <p:sldId id="418" r:id="rId75"/>
    <p:sldId id="419" r:id="rId76"/>
    <p:sldId id="420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18"/>
            <p14:sldId id="533"/>
            <p14:sldId id="264"/>
          </p14:sldIdLst>
        </p14:section>
        <p14:section name="Other encoding" id="{EA74FA71-A921-407D-A932-1A2C806212D9}">
          <p14:sldIdLst>
            <p14:sldId id="2162"/>
            <p14:sldId id="467"/>
            <p14:sldId id="453"/>
            <p14:sldId id="2122"/>
            <p14:sldId id="504"/>
            <p14:sldId id="406"/>
            <p14:sldId id="2118"/>
            <p14:sldId id="503"/>
            <p14:sldId id="2140"/>
          </p14:sldIdLst>
        </p14:section>
        <p14:section name="Addition" id="{B55B8E8C-5EAB-4A1E-A4E9-AE5E896E46FA}">
          <p14:sldIdLst>
            <p14:sldId id="348"/>
            <p14:sldId id="384"/>
            <p14:sldId id="483"/>
            <p14:sldId id="484"/>
            <p14:sldId id="383"/>
            <p14:sldId id="542"/>
            <p14:sldId id="378"/>
            <p14:sldId id="488"/>
            <p14:sldId id="489"/>
            <p14:sldId id="490"/>
            <p14:sldId id="491"/>
            <p14:sldId id="543"/>
            <p14:sldId id="2164"/>
            <p14:sldId id="492"/>
            <p14:sldId id="486"/>
          </p14:sldIdLst>
        </p14:section>
        <p14:section name="Negation and Subtraction" id="{C7185A8C-E012-41B5-891F-D9AA31ED1CAF}">
          <p14:sldIdLst>
            <p14:sldId id="555"/>
            <p14:sldId id="544"/>
            <p14:sldId id="412"/>
            <p14:sldId id="386"/>
            <p14:sldId id="545"/>
            <p14:sldId id="547"/>
            <p14:sldId id="553"/>
            <p14:sldId id="554"/>
          </p14:sldIdLst>
        </p14:section>
        <p14:section name="Multiplication &amp; Division" id="{55EB867E-DF41-454E-BCAF-156C879E7AFB}">
          <p14:sldIdLst>
            <p14:sldId id="556"/>
            <p14:sldId id="523"/>
            <p14:sldId id="498"/>
            <p14:sldId id="500"/>
            <p14:sldId id="388"/>
            <p14:sldId id="524"/>
            <p14:sldId id="546"/>
          </p14:sldIdLst>
        </p14:section>
        <p14:section name="Boolean Algebra" id="{CE5F6072-B22F-4310-AAD2-A45B5D8B148B}">
          <p14:sldIdLst>
            <p14:sldId id="557"/>
            <p14:sldId id="535"/>
            <p14:sldId id="385"/>
            <p14:sldId id="536"/>
            <p14:sldId id="537"/>
            <p14:sldId id="487"/>
            <p14:sldId id="538"/>
            <p14:sldId id="539"/>
            <p14:sldId id="389"/>
            <p14:sldId id="390"/>
            <p14:sldId id="391"/>
            <p14:sldId id="562"/>
            <p14:sldId id="563"/>
            <p14:sldId id="565"/>
            <p14:sldId id="566"/>
          </p14:sldIdLst>
        </p14:section>
        <p14:section name="Shifting" id="{79E5B344-CEF7-466B-BDB9-50FA84B4500D}">
          <p14:sldIdLst>
            <p14:sldId id="558"/>
            <p14:sldId id="469"/>
            <p14:sldId id="468"/>
            <p14:sldId id="496"/>
            <p14:sldId id="548"/>
            <p14:sldId id="551"/>
            <p14:sldId id="552"/>
          </p14:sldIdLst>
        </p14:section>
        <p14:section name="Bit Masking" id="{56500692-8456-4A01-8AAE-C69F7DBBE2A3}">
          <p14:sldIdLst>
            <p14:sldId id="559"/>
            <p14:sldId id="497"/>
            <p14:sldId id="526"/>
            <p14:sldId id="560"/>
            <p14:sldId id="525"/>
          </p14:sldIdLst>
        </p14:section>
        <p14:section name="Wrapup" id="{29A7F866-9DA9-446B-8359-CE426CB89C7A}">
          <p14:sldIdLst>
            <p14:sldId id="561"/>
          </p14:sldIdLst>
        </p14:section>
        <p14:section name="Bonus: Divide with Shift" id="{701538F8-7AC0-40A7-AF65-4C1ED728DD91}">
          <p14:sldIdLst>
            <p14:sldId id="505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19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6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77492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90AADC63-DEC2-4B0B-96EE-A5A4DD0A166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4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2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750117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9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4240273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60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64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61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95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5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E08BE647-F120-47A1-B0C2-A1C6C41B7B86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8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6FA036C8-4B3D-4BD7-817B-C0C394FF1A6A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6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D947A968-1C39-42F2-976F-04254573FB7A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Ceiling </a:t>
            </a:r>
            <a:r>
              <a:rPr lang="en-US"/>
              <a:t>(x / y</a:t>
            </a:r>
            <a:r>
              <a:rPr lang="en-US" dirty="0"/>
              <a:t>)</a:t>
            </a:r>
            <a:r>
              <a:rPr lang="en-US" baseline="0" dirty="0"/>
              <a:t> = floor </a:t>
            </a:r>
            <a:r>
              <a:rPr lang="en-US" baseline="0"/>
              <a:t>(x + y - 1) / 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2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C00A706B-4A8E-4D6A-A4CB-87CCC11E943F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33451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416510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283473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w-bit two’s complement sum of two numbers has the exact</a:t>
            </a:r>
            <a:r>
              <a:rPr lang="en-US" baseline="0" dirty="0"/>
              <a:t> same bit-level representation as the unsigned sum; most computers use the same machine instruction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211302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4887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987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A6F748C6-9CBD-4828-B5E9-62981A761447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68C2-F267-4DCA-974C-07E0221C40E3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98AE-6CA2-4A8E-8D9F-6BEEB21C231E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CE4-1F2F-469E-ACE5-BD4C0EC4C7EC}" type="datetime1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3FA-A744-4557-BF93-E0F82D012C38}" type="datetime1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699BF4-0E98-4DB3-BFCA-91176CBF41E6}" type="datetime1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6432C3-925E-49E4-A5E9-053676294DB8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ile/fi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ar_2038_proble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Data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F07B-7B03-4DF6-AAEC-8559AE00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different types of regular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8874-1DC1-44BA-B184-4DB79B1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versus Executables versus Tar files</a:t>
            </a:r>
          </a:p>
          <a:p>
            <a:pPr lvl="1"/>
            <a:r>
              <a:rPr lang="en-US" dirty="0"/>
              <a:t>All just differing patterns of bytes!</a:t>
            </a:r>
          </a:p>
          <a:p>
            <a:pPr lvl="1"/>
            <a:r>
              <a:rPr lang="en-US" dirty="0"/>
              <a:t>It really is just all data. The meaning is in how you interpret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E20E-E3C4-475C-849E-1E87A41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FDDCC-BC00-4BD8-9D16-6FD21135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5854700" y="2719732"/>
            <a:ext cx="4013200" cy="5990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BD37E-1973-4A80-9431-C1A2F4AE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958850" y="2802642"/>
            <a:ext cx="2247900" cy="5276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D6FB1-A352-431B-8D93-EA9DDD614C42}"/>
              </a:ext>
            </a:extLst>
          </p:cNvPr>
          <p:cNvSpPr txBox="1"/>
          <p:nvPr/>
        </p:nvSpPr>
        <p:spPr>
          <a:xfrm>
            <a:off x="3116848" y="2934028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B69DB-4D50-48A7-B0F1-DCB4F0161488}"/>
              </a:ext>
            </a:extLst>
          </p:cNvPr>
          <p:cNvSpPr txBox="1"/>
          <p:nvPr/>
        </p:nvSpPr>
        <p:spPr>
          <a:xfrm>
            <a:off x="9886950" y="2934029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382972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63A-7D98-465D-ABA6-49D881D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regular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C9-B468-45C2-AADF-290E9CD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 in Linux command line can help determine the type of a file</a:t>
            </a:r>
          </a:p>
          <a:p>
            <a:pPr lvl="1"/>
            <a:r>
              <a:rPr lang="en-US" dirty="0">
                <a:hlinkClick r:id="rId2"/>
              </a:rPr>
              <a:t>https://github.com/file/file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CD19-1692-4C2E-87ED-A97E9808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72C03-4158-43F9-A757-06FD7BE5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2" y="2730500"/>
            <a:ext cx="11416684" cy="26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6039-47E1-B7A3-BE48-6317B0C1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BC55-0884-1E05-944D-7F35DFCD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time:</a:t>
            </a:r>
          </a:p>
          <a:p>
            <a:pPr lvl="1"/>
            <a:r>
              <a:rPr lang="en-US" dirty="0"/>
              <a:t>32-bit signed integer counting seconds elapsed since initial time</a:t>
            </a:r>
          </a:p>
          <a:p>
            <a:pPr lvl="1"/>
            <a:r>
              <a:rPr lang="en-US" dirty="0"/>
              <a:t>Initial time was January 1</a:t>
            </a:r>
            <a:r>
              <a:rPr lang="en-US" baseline="30000" dirty="0"/>
              <a:t>st</a:t>
            </a:r>
            <a:r>
              <a:rPr lang="en-US" baseline="-25000" dirty="0"/>
              <a:t> </a:t>
            </a:r>
            <a:r>
              <a:rPr lang="en-US" dirty="0"/>
              <a:t>at midnight UTC, 1970</a:t>
            </a:r>
          </a:p>
          <a:p>
            <a:pPr lvl="1"/>
            <a:endParaRPr lang="en-US" dirty="0"/>
          </a:p>
          <a:p>
            <a:r>
              <a:rPr lang="en-US" dirty="0"/>
              <a:t>Current Unix time (as of last editing this slide): 1736874154</a:t>
            </a:r>
          </a:p>
          <a:p>
            <a:pPr lvl="1"/>
            <a:r>
              <a:rPr lang="en-US" dirty="0"/>
              <a:t>Negative numbers would mean times before 1970</a:t>
            </a:r>
          </a:p>
          <a:p>
            <a:pPr lvl="1"/>
            <a:endParaRPr lang="en-US" dirty="0"/>
          </a:p>
          <a:p>
            <a:r>
              <a:rPr lang="en-US" dirty="0"/>
              <a:t>Problem: when does Unix time hit the maximum value?</a:t>
            </a:r>
          </a:p>
          <a:p>
            <a:pPr lvl="1"/>
            <a:r>
              <a:rPr lang="en-US" dirty="0"/>
              <a:t>2147483647 seconds from January 1</a:t>
            </a:r>
            <a:r>
              <a:rPr lang="en-US" baseline="30000" dirty="0"/>
              <a:t>st</a:t>
            </a:r>
            <a:r>
              <a:rPr lang="en-US" dirty="0"/>
              <a:t> 1970</a:t>
            </a:r>
          </a:p>
          <a:p>
            <a:pPr lvl="1"/>
            <a:r>
              <a:rPr lang="en-US" dirty="0"/>
              <a:t>Result: January 19</a:t>
            </a:r>
            <a:r>
              <a:rPr lang="en-US" baseline="30000" dirty="0"/>
              <a:t>th</a:t>
            </a:r>
            <a:r>
              <a:rPr lang="en-US" dirty="0"/>
              <a:t>, 2038</a:t>
            </a:r>
          </a:p>
          <a:p>
            <a:pPr lvl="1"/>
            <a:r>
              <a:rPr lang="en-US" dirty="0"/>
              <a:t>This is the “</a:t>
            </a:r>
            <a:r>
              <a:rPr lang="en-US" dirty="0">
                <a:hlinkClick r:id="rId3"/>
              </a:rPr>
              <a:t>Year 2038 Problem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41066-F02D-6614-8062-CF5CAC84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80E1B7-0117-1D24-BF78-92F15AE4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</a:t>
            </a:r>
            <a:r>
              <a:rPr lang="en-US" dirty="0" err="1"/>
              <a:t>xkcd</a:t>
            </a:r>
            <a:r>
              <a:rPr lang="en-US" dirty="0"/>
              <a:t> comic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98F44-3FAF-768B-799E-73C0B101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Y2K and 2038">
            <a:extLst>
              <a:ext uri="{FF2B5EF4-FFF2-40B4-BE49-F238E27FC236}">
                <a16:creationId xmlns:a16="http://schemas.microsoft.com/office/drawing/2014/main" id="{B38C7C35-FB3C-C833-99CE-419F7D07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80" y="1994578"/>
            <a:ext cx="8574590" cy="30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79436-F073-D532-B6CD-6204922B4299}"/>
              </a:ext>
            </a:extLst>
          </p:cNvPr>
          <p:cNvSpPr txBox="1"/>
          <p:nvPr/>
        </p:nvSpPr>
        <p:spPr>
          <a:xfrm>
            <a:off x="607595" y="6260068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https://xkcd.com/2697/</a:t>
            </a:r>
          </a:p>
        </p:txBody>
      </p:sp>
    </p:spTree>
    <p:extLst>
      <p:ext uri="{BB962C8B-B14F-4D97-AF65-F5344CB8AC3E}">
        <p14:creationId xmlns:p14="http://schemas.microsoft.com/office/powerpoint/2010/main" val="30137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b="1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the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you can perform on binary numbers have edge conditions</a:t>
            </a:r>
          </a:p>
          <a:p>
            <a:pPr lvl="1"/>
            <a:r>
              <a:rPr lang="en-US" dirty="0"/>
              <a:t>Usually going above or below the bit width</a:t>
            </a:r>
          </a:p>
          <a:p>
            <a:pPr lvl="1"/>
            <a:endParaRPr lang="en-US" dirty="0"/>
          </a:p>
          <a:p>
            <a:r>
              <a:rPr lang="en-US" dirty="0"/>
              <a:t>If we say what happens in that scenario, it’ll be what</a:t>
            </a:r>
            <a:br>
              <a:rPr lang="en-US" dirty="0"/>
            </a:br>
            <a:r>
              <a:rPr lang="en-US" dirty="0"/>
              <a:t>“the hardware” (i.e., a computer) does</a:t>
            </a:r>
          </a:p>
          <a:p>
            <a:pPr lvl="1"/>
            <a:r>
              <a:rPr lang="en-US" dirty="0"/>
              <a:t>In today’s examples, pretty much every computer does the same thing</a:t>
            </a:r>
          </a:p>
          <a:p>
            <a:pPr lvl="1"/>
            <a:endParaRPr lang="en-US" dirty="0"/>
          </a:p>
          <a:p>
            <a:r>
              <a:rPr lang="en-US" dirty="0"/>
              <a:t>That is not the same as what C does</a:t>
            </a:r>
          </a:p>
          <a:p>
            <a:pPr lvl="1"/>
            <a:r>
              <a:rPr lang="en-US" dirty="0"/>
              <a:t>Unclear choices are left as:</a:t>
            </a:r>
            <a:r>
              <a:rPr lang="en-US" b="1" dirty="0">
                <a:latin typeface="Algerian" panose="04020705040A02060702" pitchFamily="82" charset="0"/>
              </a:rPr>
              <a:t> </a:t>
            </a:r>
            <a:r>
              <a:rPr lang="en-US" sz="2000" b="1" dirty="0"/>
              <a:t>UNDEFINED BEHAVIOR </a:t>
            </a:r>
            <a:r>
              <a:rPr lang="en-US" b="1" dirty="0">
                <a:latin typeface="Algerian" panose="04020705040A02060702" pitchFamily="82" charset="0"/>
              </a:rPr>
              <a:t>😱</a:t>
            </a:r>
          </a:p>
          <a:p>
            <a:pPr lvl="1"/>
            <a:r>
              <a:rPr lang="en-US" dirty="0"/>
              <a:t>Which is to say, the compiler can make any choice it wants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Like grade-school addition, but in base 2, and ignores final carry</a:t>
            </a:r>
          </a:p>
          <a:p>
            <a:pPr lvl="1"/>
            <a:r>
              <a:rPr lang="en-US" dirty="0"/>
              <a:t>If you want, can do addition in base 10 and convert to base 2. Same result! But here we’re going to understand what the hardware is doing.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3388925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440235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What happens if the numbers get too big?</a:t>
            </a:r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13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16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Overflow</a:t>
            </a:r>
          </a:p>
          <a:p>
            <a:pPr lvl="2"/>
            <a:r>
              <a:rPr lang="en-US" dirty="0"/>
              <a:t>Result is the 4 least significant bits (all we can fit): so 0</a:t>
            </a:r>
            <a:r>
              <a:rPr lang="en-US" baseline="-25000" dirty="0"/>
              <a:t>10</a:t>
            </a:r>
          </a:p>
          <a:p>
            <a:pPr lvl="2"/>
            <a:r>
              <a:rPr lang="en-US" dirty="0"/>
              <a:t>Truncate most-significant bits that do not fit</a:t>
            </a:r>
          </a:p>
          <a:p>
            <a:pPr lvl="3"/>
            <a:r>
              <a:rPr lang="en-US" dirty="0"/>
              <a:t>Gives us modular (= modulo) behavior: 16 modulo 2</a:t>
            </a:r>
            <a:r>
              <a:rPr lang="en-US" baseline="30000" dirty="0"/>
              <a:t>4</a:t>
            </a:r>
            <a:r>
              <a:rPr lang="en-US" dirty="0"/>
              <a:t>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9" y="368547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A5728-E93C-48C5-982A-DA5849CD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behavior in binary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2FE59A-8E75-4512-A6BD-CBFBA7A960EC}"/>
              </a:ext>
            </a:extLst>
          </p:cNvPr>
          <p:cNvGrpSpPr/>
          <p:nvPr/>
        </p:nvGrpSpPr>
        <p:grpSpPr>
          <a:xfrm>
            <a:off x="3734803" y="1559433"/>
            <a:ext cx="4551706" cy="3760541"/>
            <a:chOff x="3718560" y="1559433"/>
            <a:chExt cx="4551706" cy="37605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9E5085-BD60-4CA0-B198-045706CBDD5E}"/>
                </a:ext>
              </a:extLst>
            </p:cNvPr>
            <p:cNvSpPr/>
            <p:nvPr/>
          </p:nvSpPr>
          <p:spPr>
            <a:xfrm>
              <a:off x="4637050" y="2103755"/>
              <a:ext cx="2645664" cy="26456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110E5-E385-40C5-9DA8-2E3028B90648}"/>
                </a:ext>
              </a:extLst>
            </p:cNvPr>
            <p:cNvSpPr txBox="1"/>
            <p:nvPr/>
          </p:nvSpPr>
          <p:spPr>
            <a:xfrm>
              <a:off x="5588026" y="495064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AD52AD-C73D-458A-804B-79E21F433E26}"/>
                </a:ext>
              </a:extLst>
            </p:cNvPr>
            <p:cNvSpPr txBox="1"/>
            <p:nvPr/>
          </p:nvSpPr>
          <p:spPr>
            <a:xfrm>
              <a:off x="5588026" y="1559433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19CF57-C94C-4B80-A9D5-2ED4642DAA0D}"/>
                </a:ext>
              </a:extLst>
            </p:cNvPr>
            <p:cNvSpPr txBox="1"/>
            <p:nvPr/>
          </p:nvSpPr>
          <p:spPr>
            <a:xfrm>
              <a:off x="7526554" y="324433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444EC5-E03F-4966-AAC2-D1232301C501}"/>
                </a:ext>
              </a:extLst>
            </p:cNvPr>
            <p:cNvSpPr txBox="1"/>
            <p:nvPr/>
          </p:nvSpPr>
          <p:spPr>
            <a:xfrm>
              <a:off x="3718560" y="3233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466B65-1865-4F2C-A706-5C49FECE393F}"/>
                </a:ext>
              </a:extLst>
            </p:cNvPr>
            <p:cNvSpPr txBox="1"/>
            <p:nvPr/>
          </p:nvSpPr>
          <p:spPr>
            <a:xfrm>
              <a:off x="7311188" y="2688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3E1DD-F0B5-4D0D-AA70-35BB9F558B10}"/>
                </a:ext>
              </a:extLst>
            </p:cNvPr>
            <p:cNvSpPr txBox="1"/>
            <p:nvPr/>
          </p:nvSpPr>
          <p:spPr>
            <a:xfrm>
              <a:off x="6939332" y="209324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3D943-A8C8-4FA1-9309-EE6D968F5AB8}"/>
                </a:ext>
              </a:extLst>
            </p:cNvPr>
            <p:cNvSpPr txBox="1"/>
            <p:nvPr/>
          </p:nvSpPr>
          <p:spPr>
            <a:xfrm>
              <a:off x="6396787" y="172391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3E8050-60F9-4F98-B4E1-243477EDDF08}"/>
                </a:ext>
              </a:extLst>
            </p:cNvPr>
            <p:cNvSpPr txBox="1"/>
            <p:nvPr/>
          </p:nvSpPr>
          <p:spPr>
            <a:xfrm>
              <a:off x="6533948" y="476382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3ED01D-662B-4145-81CB-DA311320A5C5}"/>
                </a:ext>
              </a:extLst>
            </p:cNvPr>
            <p:cNvSpPr txBox="1"/>
            <p:nvPr/>
          </p:nvSpPr>
          <p:spPr>
            <a:xfrm>
              <a:off x="7073444" y="436063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C637C-2BE2-4734-874C-52B136C3EC8B}"/>
                </a:ext>
              </a:extLst>
            </p:cNvPr>
            <p:cNvSpPr txBox="1"/>
            <p:nvPr/>
          </p:nvSpPr>
          <p:spPr>
            <a:xfrm>
              <a:off x="7307176" y="3765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A9461-EAA0-4446-A27D-445975E8852F}"/>
                </a:ext>
              </a:extLst>
            </p:cNvPr>
            <p:cNvSpPr txBox="1"/>
            <p:nvPr/>
          </p:nvSpPr>
          <p:spPr>
            <a:xfrm>
              <a:off x="3867951" y="379981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44CD-280C-4E4A-B9E2-C6C18040FD6C}"/>
                </a:ext>
              </a:extLst>
            </p:cNvPr>
            <p:cNvSpPr txBox="1"/>
            <p:nvPr/>
          </p:nvSpPr>
          <p:spPr>
            <a:xfrm>
              <a:off x="4072128" y="435329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9F8FB0-9B8C-4AAF-9455-759451134B1F}"/>
                </a:ext>
              </a:extLst>
            </p:cNvPr>
            <p:cNvSpPr txBox="1"/>
            <p:nvPr/>
          </p:nvSpPr>
          <p:spPr>
            <a:xfrm>
              <a:off x="4644149" y="4751110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E3658-9BF1-4F59-8F58-9C4BAB79C7CC}"/>
                </a:ext>
              </a:extLst>
            </p:cNvPr>
            <p:cNvSpPr txBox="1"/>
            <p:nvPr/>
          </p:nvSpPr>
          <p:spPr>
            <a:xfrm>
              <a:off x="4696043" y="173258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EE2249-53A7-455C-A597-1120A48DE550}"/>
                </a:ext>
              </a:extLst>
            </p:cNvPr>
            <p:cNvSpPr txBox="1"/>
            <p:nvPr/>
          </p:nvSpPr>
          <p:spPr>
            <a:xfrm>
              <a:off x="4177805" y="2199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4CCDD-D4F4-410F-A15C-91ADA1415ECF}"/>
                </a:ext>
              </a:extLst>
            </p:cNvPr>
            <p:cNvSpPr txBox="1"/>
            <p:nvPr/>
          </p:nvSpPr>
          <p:spPr>
            <a:xfrm>
              <a:off x="3911781" y="2755238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1101</a:t>
              </a:r>
            </a:p>
          </p:txBody>
        </p:sp>
      </p:grp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1A5323E1-153E-42B0-A509-628CA1015A65}"/>
              </a:ext>
            </a:extLst>
          </p:cNvPr>
          <p:cNvSpPr/>
          <p:nvPr/>
        </p:nvSpPr>
        <p:spPr>
          <a:xfrm>
            <a:off x="9316733" y="1559433"/>
            <a:ext cx="1432753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6FC82-B7E2-4FB4-AE74-FB53C292203D}"/>
              </a:ext>
            </a:extLst>
          </p:cNvPr>
          <p:cNvSpPr txBox="1"/>
          <p:nvPr/>
        </p:nvSpPr>
        <p:spPr>
          <a:xfrm>
            <a:off x="10963616" y="3134199"/>
            <a:ext cx="144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+1</a:t>
            </a: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0CB38D60-67BD-4EB7-86B9-4684F9AC2E59}"/>
              </a:ext>
            </a:extLst>
          </p:cNvPr>
          <p:cNvSpPr/>
          <p:nvPr/>
        </p:nvSpPr>
        <p:spPr>
          <a:xfrm flipH="1">
            <a:off x="1128530" y="1559433"/>
            <a:ext cx="1288534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221C7-0465-4A5B-BC06-2E93A1EC67CD}"/>
              </a:ext>
            </a:extLst>
          </p:cNvPr>
          <p:cNvSpPr txBox="1"/>
          <p:nvPr/>
        </p:nvSpPr>
        <p:spPr>
          <a:xfrm flipH="1">
            <a:off x="184632" y="3180538"/>
            <a:ext cx="129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47573D6-A19D-47BC-AC52-F9982DC41AE7}"/>
              </a:ext>
            </a:extLst>
          </p:cNvPr>
          <p:cNvSpPr/>
          <p:nvPr/>
        </p:nvSpPr>
        <p:spPr>
          <a:xfrm rot="18547139">
            <a:off x="4834581" y="1507617"/>
            <a:ext cx="1034835" cy="819272"/>
          </a:xfrm>
          <a:prstGeom prst="arc">
            <a:avLst>
              <a:gd name="adj1" fmla="val 16200000"/>
              <a:gd name="adj2" fmla="val 2026102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415F1-2795-43A2-8311-5383B4594DF2}"/>
              </a:ext>
            </a:extLst>
          </p:cNvPr>
          <p:cNvSpPr txBox="1"/>
          <p:nvPr/>
        </p:nvSpPr>
        <p:spPr>
          <a:xfrm>
            <a:off x="5226781" y="1224146"/>
            <a:ext cx="13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 is modular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Implements modular arithmetic</a:t>
            </a:r>
          </a:p>
          <a:p>
            <a:pPr lvl="1" eaLnBrk="1" hangingPunct="1"/>
            <a:r>
              <a:rPr lang="en-US" sz="2000" dirty="0" err="1"/>
              <a:t>UAdd</a:t>
            </a:r>
            <a:r>
              <a:rPr lang="en-US" sz="2000" baseline="-25000" dirty="0" err="1"/>
              <a:t>w</a:t>
            </a:r>
            <a:r>
              <a:rPr lang="en-US" sz="2000" dirty="0"/>
              <a:t>(u , v)    =    (u + v)  mod 2</a:t>
            </a:r>
            <a:r>
              <a:rPr lang="en-US" sz="2000" baseline="30000" dirty="0"/>
              <a:t>w</a:t>
            </a:r>
          </a:p>
          <a:p>
            <a:pPr lvl="1" eaLnBrk="1" hangingPunct="1"/>
            <a:endParaRPr lang="en-US" sz="2000" baseline="30000" dirty="0"/>
          </a:p>
          <a:p>
            <a:r>
              <a:rPr lang="en-US" sz="2400" dirty="0"/>
              <a:t>Need to drop carry bit, otherwise results will keep getting bigger</a:t>
            </a:r>
          </a:p>
          <a:p>
            <a:pPr lvl="1"/>
            <a:r>
              <a:rPr lang="en-US" sz="2000" dirty="0"/>
              <a:t>Example in base 10: 80</a:t>
            </a:r>
            <a:r>
              <a:rPr lang="en-US" sz="2000" baseline="-25000" dirty="0"/>
              <a:t>10</a:t>
            </a:r>
            <a:r>
              <a:rPr lang="en-US" sz="2000" dirty="0"/>
              <a:t> + 40</a:t>
            </a:r>
            <a:r>
              <a:rPr lang="en-US" sz="2000" baseline="-25000" dirty="0"/>
              <a:t>10</a:t>
            </a:r>
            <a:r>
              <a:rPr lang="en-US" sz="2000" dirty="0"/>
              <a:t> = 120</a:t>
            </a:r>
            <a:r>
              <a:rPr lang="en-US" sz="2000" baseline="-25000" dirty="0"/>
              <a:t>10</a:t>
            </a:r>
            <a:r>
              <a:rPr lang="en-US" sz="2000" dirty="0"/>
              <a:t>   (2-digit inputs become a 3-digit output!)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defRPr/>
            </a:pPr>
            <a:r>
              <a:rPr lang="en-US" sz="2400" dirty="0"/>
              <a:t>Warning: C does not tell you that the result had an overflow!</a:t>
            </a:r>
          </a:p>
          <a:p>
            <a:pPr lvl="1">
              <a:defRPr/>
            </a:pPr>
            <a:r>
              <a:rPr lang="en-US" sz="2000" b="1" dirty="0"/>
              <a:t>Unsigned</a:t>
            </a:r>
            <a:r>
              <a:rPr lang="en-US" sz="2000" dirty="0"/>
              <a:t> addition in C silently truncates most-significant bits beyond the limit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7C644-B443-4B7C-9195-73FDF06F832F}"/>
              </a:ext>
            </a:extLst>
          </p:cNvPr>
          <p:cNvGrpSpPr/>
          <p:nvPr/>
        </p:nvGrpSpPr>
        <p:grpSpPr>
          <a:xfrm>
            <a:off x="1361935" y="3072759"/>
            <a:ext cx="7102194" cy="1687512"/>
            <a:chOff x="2739798" y="3172968"/>
            <a:chExt cx="7102194" cy="1687512"/>
          </a:xfrm>
        </p:grpSpPr>
        <p:grpSp>
          <p:nvGrpSpPr>
            <p:cNvPr id="9222" name="Group 5"/>
            <p:cNvGrpSpPr>
              <a:grpSpLocks/>
            </p:cNvGrpSpPr>
            <p:nvPr/>
          </p:nvGrpSpPr>
          <p:grpSpPr bwMode="auto">
            <a:xfrm>
              <a:off x="6946392" y="3249168"/>
              <a:ext cx="2743200" cy="228600"/>
              <a:chOff x="2976" y="816"/>
              <a:chExt cx="1728" cy="144"/>
            </a:xfrm>
          </p:grpSpPr>
          <p:sp>
            <p:nvSpPr>
              <p:cNvPr id="9259" name="Rectangle 6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0" name="Rectangle 7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1" name="Rectangle 8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2" name="Rectangle 9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3" name="Rectangle 10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4" name="Rectangle 11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5" name="Rectangle 12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grpSp>
          <p:nvGrpSpPr>
            <p:cNvPr id="9223" name="Group 13"/>
            <p:cNvGrpSpPr>
              <a:grpSpLocks/>
            </p:cNvGrpSpPr>
            <p:nvPr/>
          </p:nvGrpSpPr>
          <p:grpSpPr bwMode="auto">
            <a:xfrm>
              <a:off x="6946392" y="3579368"/>
              <a:ext cx="2743200" cy="228600"/>
              <a:chOff x="2976" y="1104"/>
              <a:chExt cx="1728" cy="144"/>
            </a:xfrm>
          </p:grpSpPr>
          <p:sp>
            <p:nvSpPr>
              <p:cNvPr id="9252" name="Rectangle 14"/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3" name="Rectangle 15"/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4" name="Rectangle 16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5" name="Rectangle 17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6" name="Rectangle 18"/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7" name="Rectangle 19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8" name="Rectangle 20"/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sp>
          <p:nvSpPr>
            <p:cNvPr id="9224" name="Rectangle 21"/>
            <p:cNvSpPr>
              <a:spLocks noChangeArrowheads="1"/>
            </p:cNvSpPr>
            <p:nvPr/>
          </p:nvSpPr>
          <p:spPr bwMode="auto">
            <a:xfrm>
              <a:off x="6336792" y="3172968"/>
              <a:ext cx="2984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u</a:t>
              </a:r>
            </a:p>
          </p:txBody>
        </p:sp>
        <p:sp>
          <p:nvSpPr>
            <p:cNvPr id="9225" name="Rectangle 22"/>
            <p:cNvSpPr>
              <a:spLocks noChangeArrowheads="1"/>
            </p:cNvSpPr>
            <p:nvPr/>
          </p:nvSpPr>
          <p:spPr bwMode="auto">
            <a:xfrm>
              <a:off x="6336792" y="3503168"/>
              <a:ext cx="2857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latin typeface="Times" pitchFamily="18" charset="0"/>
                </a:rPr>
                <a:t>v</a:t>
              </a:r>
            </a:p>
          </p:txBody>
        </p:sp>
        <p:sp>
          <p:nvSpPr>
            <p:cNvPr id="9226" name="Line 23"/>
            <p:cNvSpPr>
              <a:spLocks noChangeShapeType="1"/>
            </p:cNvSpPr>
            <p:nvPr/>
          </p:nvSpPr>
          <p:spPr bwMode="auto">
            <a:xfrm>
              <a:off x="5955792" y="3884168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24"/>
            <p:cNvSpPr>
              <a:spLocks noChangeArrowheads="1"/>
            </p:cNvSpPr>
            <p:nvPr/>
          </p:nvSpPr>
          <p:spPr bwMode="auto">
            <a:xfrm>
              <a:off x="5955793" y="3503168"/>
              <a:ext cx="320675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Courier New" pitchFamily="49" charset="0"/>
                </a:rPr>
                <a:t>+</a:t>
              </a:r>
            </a:p>
          </p:txBody>
        </p:sp>
        <p:grpSp>
          <p:nvGrpSpPr>
            <p:cNvPr id="9228" name="Group 25"/>
            <p:cNvGrpSpPr>
              <a:grpSpLocks/>
            </p:cNvGrpSpPr>
            <p:nvPr/>
          </p:nvGrpSpPr>
          <p:grpSpPr bwMode="auto">
            <a:xfrm>
              <a:off x="6717792" y="4036568"/>
              <a:ext cx="2971800" cy="228600"/>
              <a:chOff x="2832" y="1392"/>
              <a:chExt cx="1872" cy="144"/>
            </a:xfrm>
          </p:grpSpPr>
          <p:grpSp>
            <p:nvGrpSpPr>
              <p:cNvPr id="9243" name="Group 26"/>
              <p:cNvGrpSpPr>
                <a:grpSpLocks/>
              </p:cNvGrpSpPr>
              <p:nvPr/>
            </p:nvGrpSpPr>
            <p:grpSpPr bwMode="auto">
              <a:xfrm>
                <a:off x="2976" y="1392"/>
                <a:ext cx="1728" cy="144"/>
                <a:chOff x="2976" y="1392"/>
                <a:chExt cx="1728" cy="144"/>
              </a:xfrm>
            </p:grpSpPr>
            <p:sp>
              <p:nvSpPr>
                <p:cNvPr id="9245" name="Rectangle 27"/>
                <p:cNvSpPr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6" name="Rectangle 28"/>
                <p:cNvSpPr>
                  <a:spLocks noChangeArrowheads="1"/>
                </p:cNvSpPr>
                <p:nvPr/>
              </p:nvSpPr>
              <p:spPr bwMode="auto">
                <a:xfrm>
                  <a:off x="312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7" name="Rectangle 29"/>
                <p:cNvSpPr>
                  <a:spLocks noChangeArrowheads="1"/>
                </p:cNvSpPr>
                <p:nvPr/>
              </p:nvSpPr>
              <p:spPr bwMode="auto">
                <a:xfrm>
                  <a:off x="3264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8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9" name="Rectangle 31"/>
                <p:cNvSpPr>
                  <a:spLocks noChangeArrowheads="1"/>
                </p:cNvSpPr>
                <p:nvPr/>
              </p:nvSpPr>
              <p:spPr bwMode="auto">
                <a:xfrm>
                  <a:off x="441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50" name="Rectangle 32"/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51" name="Rectangle 33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>
                      <a:latin typeface="Courier New" pitchFamily="49" charset="0"/>
                    </a:rPr>
                    <a:t>• • •</a:t>
                  </a:r>
                </a:p>
              </p:txBody>
            </p:sp>
          </p:grpSp>
          <p:sp>
            <p:nvSpPr>
              <p:cNvPr id="9244" name="Rectangle 34"/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9229" name="Rectangle 35"/>
            <p:cNvSpPr>
              <a:spLocks noChangeArrowheads="1"/>
            </p:cNvSpPr>
            <p:nvPr/>
          </p:nvSpPr>
          <p:spPr bwMode="auto">
            <a:xfrm>
              <a:off x="5955792" y="3960368"/>
              <a:ext cx="642938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i="1" dirty="0">
                  <a:latin typeface="Times" pitchFamily="18" charset="0"/>
                </a:rPr>
                <a:t>u </a:t>
              </a:r>
              <a:r>
                <a:rPr lang="en-US" dirty="0">
                  <a:latin typeface="Times" pitchFamily="18" charset="0"/>
                </a:rPr>
                <a:t>+ </a:t>
              </a:r>
              <a:r>
                <a:rPr lang="en-US" i="1" dirty="0">
                  <a:latin typeface="Times" pitchFamily="18" charset="0"/>
                </a:rPr>
                <a:t>v</a:t>
              </a:r>
            </a:p>
          </p:txBody>
        </p:sp>
        <p:grpSp>
          <p:nvGrpSpPr>
            <p:cNvPr id="9230" name="Group 36"/>
            <p:cNvGrpSpPr>
              <a:grpSpLocks/>
            </p:cNvGrpSpPr>
            <p:nvPr/>
          </p:nvGrpSpPr>
          <p:grpSpPr bwMode="auto">
            <a:xfrm>
              <a:off x="6946392" y="4493768"/>
              <a:ext cx="2743200" cy="228600"/>
              <a:chOff x="2976" y="1392"/>
              <a:chExt cx="1728" cy="144"/>
            </a:xfrm>
          </p:grpSpPr>
          <p:sp>
            <p:nvSpPr>
              <p:cNvPr id="9236" name="Rectangle 3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7" name="Rectangle 3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8" name="Rectangle 3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9" name="Rectangle 4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0" name="Rectangle 4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1" name="Rectangle 4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2" name="Rectangle 4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sp>
          <p:nvSpPr>
            <p:cNvPr id="9231" name="Line 44"/>
            <p:cNvSpPr>
              <a:spLocks noChangeShapeType="1"/>
            </p:cNvSpPr>
            <p:nvPr/>
          </p:nvSpPr>
          <p:spPr bwMode="auto">
            <a:xfrm>
              <a:off x="5955792" y="4341368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45"/>
            <p:cNvSpPr txBox="1">
              <a:spLocks noChangeArrowheads="1"/>
            </p:cNvSpPr>
            <p:nvPr/>
          </p:nvSpPr>
          <p:spPr bwMode="auto">
            <a:xfrm>
              <a:off x="2787142" y="3967512"/>
              <a:ext cx="21590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True Sum: </a:t>
              </a:r>
              <a:r>
                <a:rPr lang="en-US" i="1" dirty="0">
                  <a:latin typeface="Helvetica" pitchFamily="34" charset="0"/>
                </a:rPr>
                <a:t>w</a:t>
              </a:r>
              <a:r>
                <a:rPr lang="en-US" dirty="0">
                  <a:latin typeface="Helvetica" pitchFamily="34" charset="0"/>
                </a:rPr>
                <a:t>+1 bits</a:t>
              </a:r>
            </a:p>
          </p:txBody>
        </p:sp>
        <p:sp>
          <p:nvSpPr>
            <p:cNvPr id="9233" name="Text Box 46"/>
            <p:cNvSpPr txBox="1">
              <a:spLocks noChangeArrowheads="1"/>
            </p:cNvSpPr>
            <p:nvPr/>
          </p:nvSpPr>
          <p:spPr bwMode="auto">
            <a:xfrm>
              <a:off x="3047492" y="3294412"/>
              <a:ext cx="18986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Operands: </a:t>
              </a:r>
              <a:r>
                <a:rPr lang="en-US" i="1" dirty="0">
                  <a:latin typeface="Helvetica" pitchFamily="34" charset="0"/>
                </a:rPr>
                <a:t>w</a:t>
              </a:r>
              <a:r>
                <a:rPr lang="en-US" dirty="0">
                  <a:latin typeface="Helvetica" pitchFamily="34" charset="0"/>
                </a:rPr>
                <a:t> bits</a:t>
              </a:r>
            </a:p>
          </p:txBody>
        </p:sp>
        <p:sp>
          <p:nvSpPr>
            <p:cNvPr id="9234" name="Text Box 47"/>
            <p:cNvSpPr txBox="1">
              <a:spLocks noChangeArrowheads="1"/>
            </p:cNvSpPr>
            <p:nvPr/>
          </p:nvSpPr>
          <p:spPr bwMode="auto">
            <a:xfrm>
              <a:off x="2739798" y="4491148"/>
              <a:ext cx="22479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dirty="0" err="1">
                  <a:latin typeface="Helvetica" pitchFamily="34" charset="0"/>
                </a:rPr>
                <a:t>UAdd</a:t>
              </a:r>
              <a:r>
                <a:rPr lang="en-US" dirty="0">
                  <a:latin typeface="Helvetica" pitchFamily="34" charset="0"/>
                </a:rPr>
                <a:t> Result: w bits </a:t>
              </a:r>
            </a:p>
          </p:txBody>
        </p:sp>
        <p:sp>
          <p:nvSpPr>
            <p:cNvPr id="9235" name="Rectangle 48"/>
            <p:cNvSpPr>
              <a:spLocks noChangeArrowheads="1"/>
            </p:cNvSpPr>
            <p:nvPr/>
          </p:nvSpPr>
          <p:spPr bwMode="auto">
            <a:xfrm>
              <a:off x="5244592" y="4493768"/>
              <a:ext cx="13843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>
                  <a:latin typeface="Times" pitchFamily="18" charset="0"/>
                </a:rPr>
                <a:t>UAdd</a:t>
              </a:r>
              <a:r>
                <a:rPr lang="en-US" i="1" baseline="-25000">
                  <a:latin typeface="Times" pitchFamily="18" charset="0"/>
                </a:rPr>
                <a:t>w</a:t>
              </a:r>
              <a:r>
                <a:rPr lang="en-US">
                  <a:latin typeface="Times" pitchFamily="18" charset="0"/>
                </a:rPr>
                <a:t>(</a:t>
              </a:r>
              <a:r>
                <a:rPr lang="en-US" i="1">
                  <a:latin typeface="Times" pitchFamily="18" charset="0"/>
                </a:rPr>
                <a:t>u</a:t>
              </a:r>
              <a:r>
                <a:rPr lang="en-US">
                  <a:latin typeface="Times" pitchFamily="18" charset="0"/>
                </a:rPr>
                <a:t> , </a:t>
              </a:r>
              <a:r>
                <a:rPr lang="en-US" i="1">
                  <a:latin typeface="Times" pitchFamily="18" charset="0"/>
                </a:rPr>
                <a:t>v</a:t>
              </a:r>
              <a:r>
                <a:rPr lang="en-US">
                  <a:latin typeface="Times" pitchFamily="18" charset="0"/>
                </a:rPr>
                <a:t>)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0D63E-D31D-4B00-81AB-CF6329C2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155-1F22-466C-AC7E-B159F80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BF1-B80D-4BC3-BAE0-17B0F588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all have access to Piazza and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Contact me via email immediately if you don’t!!</a:t>
            </a:r>
          </a:p>
          <a:p>
            <a:endParaRPr lang="en-US" dirty="0"/>
          </a:p>
          <a:p>
            <a:r>
              <a:rPr lang="en-US" dirty="0"/>
              <a:t>Office hours are now running</a:t>
            </a:r>
          </a:p>
          <a:p>
            <a:pPr lvl="1"/>
            <a:r>
              <a:rPr lang="en-US" dirty="0"/>
              <a:t>See Canvas homepage for office hours times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Mostly in-person with a few online hours</a:t>
            </a:r>
          </a:p>
          <a:p>
            <a:pPr lvl="2"/>
            <a:r>
              <a:rPr lang="en-US" dirty="0"/>
              <a:t>Online uses </a:t>
            </a:r>
            <a:r>
              <a:rPr lang="en-US" dirty="0" err="1"/>
              <a:t>gather.town</a:t>
            </a:r>
            <a:r>
              <a:rPr lang="en-US" dirty="0"/>
              <a:t> (Room B)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Office hours queue on the Canvas homepage when things get busy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Note:</a:t>
            </a:r>
            <a:r>
              <a:rPr lang="en-US" dirty="0"/>
              <a:t> no office hours next Monday for MLK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9E09-77BF-43A2-9E92-5CC28AF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Works exactly the same as unsigned addition!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Just add the numbers in binary, and the result will work out</a:t>
            </a:r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and unsigned sum have the exact same bit-level representation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Computers use the same machine instruction and the same hardware!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That’s a big reason 2’s complement is so nice! Shares operations with unsigned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B2C1-9B93-4CB9-82F5-80B39D72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example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Same addition method as unsigned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-2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40813" y="2890391"/>
            <a:ext cx="46185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  </a:t>
            </a:r>
            <a:r>
              <a:rPr lang="en-US" sz="3200" dirty="0">
                <a:cs typeface="Courier New" panose="02070309020205020404" pitchFamily="49" charset="0"/>
              </a:rPr>
              <a:t>(-8 + 3 = -5)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  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21440" y="3891629"/>
            <a:ext cx="55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</a:t>
            </a:r>
            <a:r>
              <a:rPr lang="en-US" sz="3200" dirty="0">
                <a:cs typeface="Courier New" panose="02070309020205020404" pitchFamily="49" charset="0"/>
              </a:rPr>
              <a:t>(-8 + 6 = -2)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4952800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465227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13086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766448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04197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21441" y="3903821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9A84C-770E-45C2-A3E3-6049295A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Combining negative and positive numbers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sometimes makes signed addition work!</a:t>
            </a:r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-3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0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Drop the carry bit</a:t>
            </a:r>
          </a:p>
          <a:p>
            <a:pPr lvl="2"/>
            <a:r>
              <a:rPr lang="en-US" dirty="0"/>
              <a:t>Result is what we expect as long as we truncate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4426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	</a:t>
            </a:r>
            <a:r>
              <a:rPr lang="en-US" sz="3200" dirty="0">
                <a:cs typeface="Courier New" panose="02070309020205020404" pitchFamily="49" charset="0"/>
              </a:rPr>
              <a:t>(-8 + 5 = -3)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	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8" y="3685472"/>
            <a:ext cx="500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85C68-D9B3-46A9-9DB1-C9B4E96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can still happen in signed addition though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-8</a:t>
            </a:r>
            <a:r>
              <a:rPr lang="en-US" b="1" baseline="-25000" dirty="0"/>
              <a:t>10</a:t>
            </a:r>
            <a:r>
              <a:rPr lang="en-US" b="1" dirty="0"/>
              <a:t>   </a:t>
            </a:r>
            <a:r>
              <a:rPr lang="en-US" dirty="0"/>
              <a:t>(+8 is too big to fit)</a:t>
            </a:r>
          </a:p>
          <a:p>
            <a:pPr lvl="1"/>
            <a:endParaRPr lang="en-US" b="1" baseline="-25000" dirty="0"/>
          </a:p>
          <a:p>
            <a:pPr lvl="1"/>
            <a:r>
              <a:rPr lang="en-US" dirty="0"/>
              <a:t>Remember, this was also unsigned </a:t>
            </a:r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DE5A-2497-43A9-9774-A225AEBF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negative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also happens in the negative direction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-5</a:t>
            </a:r>
            <a:r>
              <a:rPr lang="en-US" b="1" baseline="-25000" dirty="0"/>
              <a:t>10</a:t>
            </a:r>
            <a:r>
              <a:rPr lang="en-US" b="1" dirty="0"/>
              <a:t> = +6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r>
              <a:rPr lang="en-US" dirty="0"/>
              <a:t> (-10 was too small to fit)</a:t>
            </a:r>
          </a:p>
          <a:p>
            <a:pPr lvl="1"/>
            <a:endParaRPr lang="en-US" b="1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014188" y="3841523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01418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DB32D-637D-46E3-A60C-4C653C6B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5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FFBA-635A-2703-FD7B-7943415E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Overflow: hardware vs C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CB17-C006-BF76-3F02-73483C62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Hardware implementations for unsigned and signed addition are the same</a:t>
            </a:r>
          </a:p>
          <a:p>
            <a:pPr lvl="1">
              <a:defRPr/>
            </a:pPr>
            <a:r>
              <a:rPr lang="en-US" dirty="0"/>
              <a:t>Both implement truncation of overflowing bits, leads to modular arithmetic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Unsigned overflow in C is defined as modular arithmetic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Signed overflow in C is </a:t>
            </a:r>
            <a:r>
              <a:rPr lang="en-US" sz="2400" b="1" dirty="0"/>
              <a:t>UNDEFINED BEHAVIOR</a:t>
            </a:r>
            <a:endParaRPr lang="en-US" sz="2800" b="1" dirty="0"/>
          </a:p>
          <a:p>
            <a:pPr lvl="1">
              <a:defRPr/>
            </a:pPr>
            <a:r>
              <a:rPr lang="en-US" dirty="0"/>
              <a:t>Compiler </a:t>
            </a:r>
            <a:r>
              <a:rPr lang="en-US" i="1" dirty="0"/>
              <a:t>probably</a:t>
            </a:r>
            <a:r>
              <a:rPr lang="en-US" dirty="0"/>
              <a:t> does modular result</a:t>
            </a:r>
          </a:p>
          <a:p>
            <a:pPr lvl="1">
              <a:defRPr/>
            </a:pPr>
            <a:r>
              <a:rPr lang="en-US" dirty="0"/>
              <a:t>But there are no promises about this and it can make </a:t>
            </a:r>
            <a:r>
              <a:rPr lang="en-US" i="1" dirty="0"/>
              <a:t>assumptions</a:t>
            </a:r>
          </a:p>
          <a:p>
            <a:pPr lvl="1">
              <a:defRPr/>
            </a:pPr>
            <a:r>
              <a:rPr lang="en-US" dirty="0"/>
              <a:t>So don’t rely on it</a:t>
            </a:r>
          </a:p>
          <a:p>
            <a:pPr lvl="1">
              <a:defRPr/>
            </a:pPr>
            <a:r>
              <a:rPr lang="en-US" dirty="0"/>
              <a:t>Generally: overflow is bad and is to be avoided!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D17A8-09C9-BFA3-4105-A4C73E7D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714B-3BE3-7B84-B74A-DA4436B2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182E3-01EB-799A-F333-0247D400C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Switzerland, there’s a rule that trains are not allowed to have exactly 256 axles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17CBA-C8A7-79A0-1B52-F41C4DB8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Trains-Switzerland-must-not-have-exactly-256-axles-signalling-system-gets-confused">
            <a:extLst>
              <a:ext uri="{FF2B5EF4-FFF2-40B4-BE49-F238E27FC236}">
                <a16:creationId xmlns:a16="http://schemas.microsoft.com/office/drawing/2014/main" id="{54C2FC11-0430-F416-5FDA-30DFF94F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509" y="2478587"/>
            <a:ext cx="72199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60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5F2-643F-4C07-B948-E78C08A3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games bugs can be exploited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3437-D3D6-41BA-ACC4-3050358C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49477" cy="5029200"/>
          </a:xfrm>
        </p:spPr>
        <p:txBody>
          <a:bodyPr>
            <a:noAutofit/>
          </a:bodyPr>
          <a:lstStyle/>
          <a:p>
            <a:r>
              <a:rPr lang="en-US" dirty="0"/>
              <a:t>Dream Devourer</a:t>
            </a:r>
          </a:p>
          <a:p>
            <a:pPr lvl="1"/>
            <a:r>
              <a:rPr lang="en-US" dirty="0"/>
              <a:t>Special boss in the Nintendo DS edition</a:t>
            </a:r>
          </a:p>
          <a:p>
            <a:pPr lvl="1"/>
            <a:endParaRPr lang="en-US" dirty="0"/>
          </a:p>
          <a:p>
            <a:r>
              <a:rPr lang="en-US" dirty="0"/>
              <a:t>Wanted to make it even more challenging</a:t>
            </a:r>
          </a:p>
          <a:p>
            <a:pPr lvl="1"/>
            <a:r>
              <a:rPr lang="en-US" dirty="0"/>
              <a:t>~32000 hit points</a:t>
            </a:r>
          </a:p>
          <a:p>
            <a:pPr lvl="1"/>
            <a:r>
              <a:rPr lang="en-US" dirty="0"/>
              <a:t>Takes </a:t>
            </a:r>
            <a:r>
              <a:rPr lang="en-US" i="1" dirty="0"/>
              <a:t>forever  </a:t>
            </a:r>
            <a:r>
              <a:rPr lang="en-US" dirty="0"/>
              <a:t>to defeat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Hit points stored as a 16-bit signed integer</a:t>
            </a:r>
          </a:p>
          <a:p>
            <a:pPr lvl="1"/>
            <a:r>
              <a:rPr lang="en-US" dirty="0"/>
              <a:t>Range: -32768 to +32767</a:t>
            </a:r>
          </a:p>
          <a:p>
            <a:pPr lvl="1"/>
            <a:endParaRPr lang="en-US" dirty="0"/>
          </a:p>
          <a:p>
            <a:r>
              <a:rPr lang="en-US" b="1" dirty="0"/>
              <a:t>How do </a:t>
            </a:r>
            <a:r>
              <a:rPr lang="en-US" b="1" dirty="0" err="1"/>
              <a:t>speedrunners</a:t>
            </a:r>
            <a:r>
              <a:rPr lang="en-US" b="1" dirty="0"/>
              <a:t> defeat the boss?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F11B-CD62-44C4-A0E8-2A454BF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7B7F1-09AE-4C8B-995C-5CBBED19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72" y="4059936"/>
            <a:ext cx="3826565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hrono Trigger: Artist Not Provided: Video Games">
            <a:extLst>
              <a:ext uri="{FF2B5EF4-FFF2-40B4-BE49-F238E27FC236}">
                <a16:creationId xmlns:a16="http://schemas.microsoft.com/office/drawing/2014/main" id="{4421B0B7-D89E-46D7-AB91-9AFC8EC6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6" y="228599"/>
            <a:ext cx="3826565" cy="34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4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B668-2949-4305-8BAE-15C03A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 Trigger signed overflow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DF8F-67B5-4F81-AC8A-38DC059E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32629" cy="5029200"/>
          </a:xfrm>
        </p:spPr>
        <p:txBody>
          <a:bodyPr/>
          <a:lstStyle/>
          <a:p>
            <a:r>
              <a:rPr lang="en-US" dirty="0"/>
              <a:t>Solution: heal it</a:t>
            </a:r>
          </a:p>
          <a:p>
            <a:endParaRPr lang="en-US" dirty="0"/>
          </a:p>
          <a:p>
            <a:r>
              <a:rPr lang="en-US" dirty="0"/>
              <a:t>Hit points go negative and it 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7D0E-93DB-43DD-B654-5FAA2F9B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27574-E6B8-4E8F-82C4-DC791BFA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94" y="1143000"/>
            <a:ext cx="6899000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6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b="1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7666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155-1F22-466C-AC7E-B159F80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BF1-B80D-4BC3-BAE0-17B0F588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Homework 1 due this week Thursday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Pack Lab should be out later today!</a:t>
            </a:r>
          </a:p>
          <a:p>
            <a:pPr lvl="1"/>
            <a:r>
              <a:rPr lang="en-US" dirty="0"/>
              <a:t>Sometime this evening</a:t>
            </a:r>
          </a:p>
          <a:p>
            <a:pPr lvl="1"/>
            <a:endParaRPr lang="en-US" dirty="0"/>
          </a:p>
          <a:p>
            <a:r>
              <a:rPr lang="en-US" dirty="0"/>
              <a:t>Pack Lab partnership survey on Piazza</a:t>
            </a:r>
          </a:p>
          <a:p>
            <a:pPr lvl="1"/>
            <a:r>
              <a:rPr lang="en-US" dirty="0"/>
              <a:t>If you want a partner but don’t know who you want to work with</a:t>
            </a:r>
          </a:p>
          <a:p>
            <a:pPr lvl="1"/>
            <a:r>
              <a:rPr lang="en-US" dirty="0"/>
              <a:t>I’ll pair people from the list right after I post the lab</a:t>
            </a:r>
          </a:p>
          <a:p>
            <a:pPr lvl="1"/>
            <a:endParaRPr lang="en-US" dirty="0"/>
          </a:p>
          <a:p>
            <a:r>
              <a:rPr lang="en-US" dirty="0"/>
              <a:t>You’ll do Pack Lab on one of the EECS servers</a:t>
            </a:r>
          </a:p>
          <a:p>
            <a:pPr lvl="1"/>
            <a:r>
              <a:rPr lang="en-US" dirty="0"/>
              <a:t>Usually we use Moore, but any EECS server should be fine for this lab</a:t>
            </a:r>
          </a:p>
          <a:p>
            <a:pPr lvl="1"/>
            <a:r>
              <a:rPr lang="en-US" dirty="0"/>
              <a:t>SSH + Command Line interface</a:t>
            </a:r>
          </a:p>
          <a:p>
            <a:pPr lvl="1"/>
            <a:r>
              <a:rPr lang="en-US" dirty="0"/>
              <a:t>See Piazza post with some details on accessing the servers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9E09-77BF-43A2-9E92-5CC28AF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8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4D61-593E-B932-8429-407E725C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30AB-3CEC-AE8A-A534-8CC01A7D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C: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 = -y;</a:t>
            </a:r>
            <a:endParaRPr lang="en-US" dirty="0"/>
          </a:p>
          <a:p>
            <a:endParaRPr lang="en-US" dirty="0"/>
          </a:p>
          <a:p>
            <a:pPr>
              <a:defRPr/>
            </a:pPr>
            <a:r>
              <a:rPr lang="en-US" dirty="0"/>
              <a:t>Operation</a:t>
            </a:r>
          </a:p>
          <a:p>
            <a:pPr lvl="1"/>
            <a:r>
              <a:rPr lang="en-US" dirty="0"/>
              <a:t>Determine the negative, signed version of the number (two’s complement)</a:t>
            </a:r>
          </a:p>
          <a:p>
            <a:pPr lvl="1"/>
            <a:r>
              <a:rPr lang="en-US" dirty="0"/>
              <a:t>Hardware method: flip bits and add one</a:t>
            </a:r>
          </a:p>
          <a:p>
            <a:pPr lvl="1"/>
            <a:endParaRPr lang="en-US" dirty="0"/>
          </a:p>
          <a:p>
            <a:r>
              <a:rPr lang="en-US" dirty="0"/>
              <a:t>Complement operator (~)</a:t>
            </a:r>
          </a:p>
          <a:p>
            <a:pPr lvl="1"/>
            <a:r>
              <a:rPr lang="en-US" dirty="0"/>
              <a:t>Flips all bits: zeros become a one and ones become a zero</a:t>
            </a:r>
          </a:p>
          <a:p>
            <a:pPr lvl="1"/>
            <a:r>
              <a:rPr lang="en-US" dirty="0"/>
              <a:t>~0b1011 -&gt; 0b0100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EC5D-F28D-F8C3-A54C-DEF04D23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5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Negating via Complement &amp; Increment</a:t>
            </a:r>
          </a:p>
        </p:txBody>
      </p:sp>
      <p:sp>
        <p:nvSpPr>
          <p:cNvPr id="38916" name="Rectangle 4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Claim: The following is true for 2’s complement</a:t>
            </a:r>
          </a:p>
          <a:p>
            <a:pPr lvl="1" eaLnBrk="1" hangingPunct="1"/>
            <a:r>
              <a:rPr lang="en-US" dirty="0"/>
              <a:t> ~x + 1 == -x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Complement</a:t>
            </a:r>
          </a:p>
          <a:p>
            <a:pPr lvl="1" eaLnBrk="1" hangingPunct="1"/>
            <a:r>
              <a:rPr lang="en-US" dirty="0"/>
              <a:t>Observation: ~x + x == 1111…11</a:t>
            </a:r>
            <a:r>
              <a:rPr lang="en-US" baseline="-25000" dirty="0"/>
              <a:t>2</a:t>
            </a:r>
            <a:r>
              <a:rPr lang="en-US" dirty="0"/>
              <a:t> == -1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Increment</a:t>
            </a:r>
          </a:p>
          <a:p>
            <a:pPr lvl="1" eaLnBrk="1" hangingPunct="1"/>
            <a:r>
              <a:rPr lang="en-US" dirty="0"/>
              <a:t>~x + 1 == ~x </a:t>
            </a:r>
            <a:r>
              <a:rPr lang="en-US" b="1" i="1" dirty="0">
                <a:solidFill>
                  <a:srgbClr val="0432FF"/>
                </a:solidFill>
              </a:rPr>
              <a:t>+ x  - x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/>
              <a:t>+ 1 == -1  - x + 1 == -x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Example, 4 bits: 6</a:t>
            </a:r>
            <a:r>
              <a:rPr lang="en-US" baseline="-25000" dirty="0"/>
              <a:t>10</a:t>
            </a:r>
            <a:r>
              <a:rPr lang="en-US" dirty="0"/>
              <a:t> = 0110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Complement: 1001</a:t>
            </a:r>
            <a:r>
              <a:rPr lang="en-US" baseline="-25000" dirty="0"/>
              <a:t>2</a:t>
            </a:r>
            <a:r>
              <a:rPr lang="en-US" dirty="0"/>
              <a:t> → Increment = 1010</a:t>
            </a:r>
            <a:r>
              <a:rPr lang="en-US" baseline="-25000" dirty="0"/>
              <a:t>2</a:t>
            </a:r>
            <a:r>
              <a:rPr lang="en-US" dirty="0"/>
              <a:t> = -8 + 2 = -6</a:t>
            </a:r>
            <a:r>
              <a:rPr lang="en-US" baseline="-25000" dirty="0"/>
              <a:t>10</a:t>
            </a:r>
          </a:p>
        </p:txBody>
      </p:sp>
      <p:grpSp>
        <p:nvGrpSpPr>
          <p:cNvPr id="38922" name="Group 5"/>
          <p:cNvGrpSpPr>
            <a:grpSpLocks/>
          </p:cNvGrpSpPr>
          <p:nvPr/>
        </p:nvGrpSpPr>
        <p:grpSpPr bwMode="auto">
          <a:xfrm>
            <a:off x="7272528" y="1550416"/>
            <a:ext cx="2438400" cy="457200"/>
            <a:chOff x="2448" y="1968"/>
            <a:chExt cx="1536" cy="288"/>
          </a:xfrm>
        </p:grpSpPr>
        <p:sp>
          <p:nvSpPr>
            <p:cNvPr id="38945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6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7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8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9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50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1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2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3" name="Rectangle 14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 x</a:t>
              </a:r>
            </a:p>
          </p:txBody>
        </p:sp>
      </p:grpSp>
      <p:grpSp>
        <p:nvGrpSpPr>
          <p:cNvPr id="38923" name="Group 15"/>
          <p:cNvGrpSpPr>
            <a:grpSpLocks/>
          </p:cNvGrpSpPr>
          <p:nvPr/>
        </p:nvGrpSpPr>
        <p:grpSpPr bwMode="auto">
          <a:xfrm>
            <a:off x="7272528" y="2083816"/>
            <a:ext cx="2438400" cy="457200"/>
            <a:chOff x="2448" y="2448"/>
            <a:chExt cx="1536" cy="288"/>
          </a:xfrm>
        </p:grpSpPr>
        <p:sp>
          <p:nvSpPr>
            <p:cNvPr id="38936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37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8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2448" y="244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~x</a:t>
              </a:r>
            </a:p>
          </p:txBody>
        </p:sp>
      </p:grpSp>
      <p:sp>
        <p:nvSpPr>
          <p:cNvPr id="38924" name="Rectangle 25"/>
          <p:cNvSpPr>
            <a:spLocks noChangeArrowheads="1"/>
          </p:cNvSpPr>
          <p:nvPr/>
        </p:nvSpPr>
        <p:spPr bwMode="auto">
          <a:xfrm>
            <a:off x="6815329" y="2083816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latin typeface="Courier New" pitchFamily="49" charset="0"/>
              </a:rPr>
              <a:t>+</a:t>
            </a:r>
          </a:p>
        </p:txBody>
      </p:sp>
      <p:sp>
        <p:nvSpPr>
          <p:cNvPr id="38925" name="Line 26"/>
          <p:cNvSpPr>
            <a:spLocks noChangeShapeType="1"/>
          </p:cNvSpPr>
          <p:nvPr/>
        </p:nvSpPr>
        <p:spPr bwMode="auto">
          <a:xfrm>
            <a:off x="6891528" y="2617216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6" name="Group 27"/>
          <p:cNvGrpSpPr>
            <a:grpSpLocks/>
          </p:cNvGrpSpPr>
          <p:nvPr/>
        </p:nvGrpSpPr>
        <p:grpSpPr bwMode="auto">
          <a:xfrm>
            <a:off x="7272528" y="2693416"/>
            <a:ext cx="2438400" cy="457200"/>
            <a:chOff x="2448" y="1968"/>
            <a:chExt cx="1536" cy="288"/>
          </a:xfrm>
        </p:grpSpPr>
        <p:sp>
          <p:nvSpPr>
            <p:cNvPr id="38927" name="Rectangle 28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8" name="Rectangle 29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9" name="Rectangle 30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0" name="Rectangle 31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1" name="Rectangle 32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2" name="Rectangle 33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3" name="Rectangle 34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4" name="Rectangle 35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5" name="Rectangle 36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-1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2797408" y="3898900"/>
            <a:ext cx="1030880" cy="4572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334000" y="3903980"/>
            <a:ext cx="335280" cy="5334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5291328" y="40513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294122" y="39751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81546-61AE-420D-9FCE-477BDFF9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/>
      <p:bldP spid="38925" grpId="0" animBg="1"/>
      <p:bldP spid="2" grpId="0" animBg="1"/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in 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becomes addition of the negative number</a:t>
            </a:r>
          </a:p>
          <a:p>
            <a:pPr lvl="1"/>
            <a:r>
              <a:rPr lang="en-US" dirty="0"/>
              <a:t>5 – 3  =  5 + -3  =  2</a:t>
            </a:r>
          </a:p>
          <a:p>
            <a:pPr lvl="1"/>
            <a:endParaRPr lang="en-US" dirty="0"/>
          </a:p>
          <a:p>
            <a:r>
              <a:rPr lang="en-US" dirty="0"/>
              <a:t>Both unsigned and signed subtraction</a:t>
            </a:r>
          </a:p>
          <a:p>
            <a:pPr lvl="1"/>
            <a:r>
              <a:rPr lang="en-US" dirty="0"/>
              <a:t>Convert subtractor to its two’s complement negative form</a:t>
            </a:r>
          </a:p>
          <a:p>
            <a:pPr lvl="2"/>
            <a:r>
              <a:rPr lang="en-US" dirty="0"/>
              <a:t>i.e., negate it</a:t>
            </a:r>
          </a:p>
          <a:p>
            <a:pPr lvl="1"/>
            <a:r>
              <a:rPr lang="en-US" dirty="0"/>
              <a:t>Then do addition</a:t>
            </a:r>
          </a:p>
          <a:p>
            <a:pPr lvl="1"/>
            <a:r>
              <a:rPr lang="en-US" dirty="0"/>
              <a:t>Treat result as an unsigned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F4F71-B686-4F6D-A73C-A20E9C2DCB4C}"/>
              </a:ext>
            </a:extLst>
          </p:cNvPr>
          <p:cNvSpPr txBox="1"/>
          <p:nvPr/>
        </p:nvSpPr>
        <p:spPr>
          <a:xfrm>
            <a:off x="7107646" y="4116795"/>
            <a:ext cx="3114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	 </a:t>
            </a:r>
            <a:r>
              <a:rPr lang="en-US" sz="3200" dirty="0">
                <a:cs typeface="Courier New" panose="02070309020205020404" pitchFamily="49" charset="0"/>
              </a:rPr>
              <a:t>(+5)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+ 1101	 </a:t>
            </a:r>
            <a:r>
              <a:rPr lang="en-US" sz="3200" dirty="0">
                <a:cs typeface="Courier New" panose="02070309020205020404" pitchFamily="49" charset="0"/>
              </a:rPr>
              <a:t>( -3)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17B3-927C-4FCE-97E9-E55079D30EFC}"/>
              </a:ext>
            </a:extLst>
          </p:cNvPr>
          <p:cNvSpPr txBox="1"/>
          <p:nvPr/>
        </p:nvSpPr>
        <p:spPr>
          <a:xfrm>
            <a:off x="7320061" y="5130225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492F-1B2B-4D25-952D-456B0F1A0FE5}"/>
              </a:ext>
            </a:extLst>
          </p:cNvPr>
          <p:cNvSpPr txBox="1"/>
          <p:nvPr/>
        </p:nvSpPr>
        <p:spPr>
          <a:xfrm>
            <a:off x="8319633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F2FE1-D1D7-47F5-9A10-76D466C747FE}"/>
              </a:ext>
            </a:extLst>
          </p:cNvPr>
          <p:cNvSpPr txBox="1"/>
          <p:nvPr/>
        </p:nvSpPr>
        <p:spPr>
          <a:xfrm>
            <a:off x="7832060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D69E8-178C-47C6-8D5D-58848A3BEB3F}"/>
              </a:ext>
            </a:extLst>
          </p:cNvPr>
          <p:cNvSpPr txBox="1"/>
          <p:nvPr/>
        </p:nvSpPr>
        <p:spPr>
          <a:xfrm>
            <a:off x="8079919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A4703-3A51-4AD2-B148-6D256DC96A08}"/>
              </a:ext>
            </a:extLst>
          </p:cNvPr>
          <p:cNvSpPr txBox="1"/>
          <p:nvPr/>
        </p:nvSpPr>
        <p:spPr>
          <a:xfrm>
            <a:off x="8133281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31CB7-4D0F-404D-B528-EE3D92CF510D}"/>
              </a:ext>
            </a:extLst>
          </p:cNvPr>
          <p:cNvSpPr txBox="1"/>
          <p:nvPr/>
        </p:nvSpPr>
        <p:spPr>
          <a:xfrm>
            <a:off x="7658615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C3DAF-B4F1-49C6-8983-D93B58DA68B9}"/>
              </a:ext>
            </a:extLst>
          </p:cNvPr>
          <p:cNvSpPr txBox="1"/>
          <p:nvPr/>
        </p:nvSpPr>
        <p:spPr>
          <a:xfrm>
            <a:off x="7320061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BAB1C-847F-4CC3-ACF0-37D8100B55B5}"/>
              </a:ext>
            </a:extLst>
          </p:cNvPr>
          <p:cNvCxnSpPr/>
          <p:nvPr/>
        </p:nvCxnSpPr>
        <p:spPr>
          <a:xfrm>
            <a:off x="7588274" y="513022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33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4EF1-A721-619B-83DB-A4DA381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rules vs hardware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DD27-917F-4B98-C8FE-5095BF49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same overflow rules apply</a:t>
            </a:r>
          </a:p>
          <a:p>
            <a:endParaRPr lang="en-US" dirty="0"/>
          </a:p>
          <a:p>
            <a:r>
              <a:rPr lang="en-US" dirty="0"/>
              <a:t>Unsigned subtraction overflow can wrap below zero to make a large number</a:t>
            </a:r>
          </a:p>
          <a:p>
            <a:pPr lvl="1"/>
            <a:r>
              <a:rPr lang="en-US" dirty="0"/>
              <a:t>Modular arithmetic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Signed subtraction overflow is </a:t>
            </a:r>
            <a:r>
              <a:rPr lang="en-US" sz="2400" b="1" dirty="0"/>
              <a:t>UNDEFINED BEHAVIOR</a:t>
            </a:r>
            <a:endParaRPr lang="en-US" dirty="0"/>
          </a:p>
          <a:p>
            <a:pPr lvl="1"/>
            <a:r>
              <a:rPr lang="en-US" dirty="0"/>
              <a:t>And therefore should not be trusted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066CB-A7AD-1248-AF79-6093DD9D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7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binary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5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binary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75CCC-AC9A-4C0B-11E5-9559E31F8675}"/>
              </a:ext>
            </a:extLst>
          </p:cNvPr>
          <p:cNvSpPr txBox="1"/>
          <p:nvPr/>
        </p:nvSpPr>
        <p:spPr>
          <a:xfrm>
            <a:off x="330440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83EC6-FEE6-E3C5-71B6-A82B72C98C94}"/>
              </a:ext>
            </a:extLst>
          </p:cNvPr>
          <p:cNvSpPr txBox="1"/>
          <p:nvPr/>
        </p:nvSpPr>
        <p:spPr>
          <a:xfrm>
            <a:off x="205807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06364-F7AA-38C6-8EBD-241935DF6B13}"/>
              </a:ext>
            </a:extLst>
          </p:cNvPr>
          <p:cNvSpPr txBox="1"/>
          <p:nvPr/>
        </p:nvSpPr>
        <p:spPr>
          <a:xfrm>
            <a:off x="2305933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64FC7-041F-7C32-61B5-A2E6C0EA847D}"/>
              </a:ext>
            </a:extLst>
          </p:cNvPr>
          <p:cNvSpPr txBox="1"/>
          <p:nvPr/>
        </p:nvSpPr>
        <p:spPr>
          <a:xfrm>
            <a:off x="325178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601A9-8241-E208-6F92-7B0ECA5034CE}"/>
              </a:ext>
            </a:extLst>
          </p:cNvPr>
          <p:cNvSpPr txBox="1"/>
          <p:nvPr/>
        </p:nvSpPr>
        <p:spPr>
          <a:xfrm>
            <a:off x="3484800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BCF41-FD58-B6B2-9D6B-9F8BCB58D4FB}"/>
              </a:ext>
            </a:extLst>
          </p:cNvPr>
          <p:cNvSpPr txBox="1"/>
          <p:nvPr/>
        </p:nvSpPr>
        <p:spPr>
          <a:xfrm>
            <a:off x="3003008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B35-89AD-BECD-9A5A-A76BF7D21538}"/>
              </a:ext>
            </a:extLst>
          </p:cNvPr>
          <p:cNvSpPr txBox="1"/>
          <p:nvPr/>
        </p:nvSpPr>
        <p:spPr>
          <a:xfrm>
            <a:off x="2750834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7B5E6-C37C-3DB2-CA0A-0683B84D6FD1}"/>
              </a:ext>
            </a:extLst>
          </p:cNvPr>
          <p:cNvSpPr txBox="1"/>
          <p:nvPr/>
        </p:nvSpPr>
        <p:spPr>
          <a:xfrm>
            <a:off x="250184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E1D14-CDD8-726F-471B-4673A58A76A2}"/>
              </a:ext>
            </a:extLst>
          </p:cNvPr>
          <p:cNvSpPr txBox="1"/>
          <p:nvPr/>
        </p:nvSpPr>
        <p:spPr>
          <a:xfrm>
            <a:off x="2016652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C3DDE-AC7C-5BEE-9414-9990F117B046}"/>
              </a:ext>
            </a:extLst>
          </p:cNvPr>
          <p:cNvSpPr txBox="1"/>
          <p:nvPr/>
        </p:nvSpPr>
        <p:spPr>
          <a:xfrm>
            <a:off x="2249669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A5B2A-0B78-8754-5EE7-68E598F845CC}"/>
              </a:ext>
            </a:extLst>
          </p:cNvPr>
          <p:cNvSpPr txBox="1"/>
          <p:nvPr/>
        </p:nvSpPr>
        <p:spPr>
          <a:xfrm>
            <a:off x="1777251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BA82-0DEE-FCE0-96BE-E65E4FCF3AE1}"/>
              </a:ext>
            </a:extLst>
          </p:cNvPr>
          <p:cNvSpPr txBox="1"/>
          <p:nvPr/>
        </p:nvSpPr>
        <p:spPr>
          <a:xfrm>
            <a:off x="4405996" y="3733728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128+64+4+2 = 198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B5C6-6D9A-EB3E-2143-D7676F455FC2}"/>
              </a:ext>
            </a:extLst>
          </p:cNvPr>
          <p:cNvSpPr txBox="1"/>
          <p:nvPr/>
        </p:nvSpPr>
        <p:spPr>
          <a:xfrm>
            <a:off x="4405996" y="3194617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128+32+16+1 = 177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39B66-E751-A027-372B-CE2D63DAB266}"/>
              </a:ext>
            </a:extLst>
          </p:cNvPr>
          <p:cNvSpPr txBox="1"/>
          <p:nvPr/>
        </p:nvSpPr>
        <p:spPr>
          <a:xfrm>
            <a:off x="4405996" y="2657675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16+4+1 = 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D5303-0025-4473-E2BB-944A6C481DBB}"/>
              </a:ext>
            </a:extLst>
          </p:cNvPr>
          <p:cNvSpPr txBox="1"/>
          <p:nvPr/>
        </p:nvSpPr>
        <p:spPr>
          <a:xfrm>
            <a:off x="7166339" y="3204190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5F5CE-5850-EF0D-20FA-EF2218D7E7F8}"/>
              </a:ext>
            </a:extLst>
          </p:cNvPr>
          <p:cNvSpPr txBox="1"/>
          <p:nvPr/>
        </p:nvSpPr>
        <p:spPr>
          <a:xfrm>
            <a:off x="8231506" y="3733728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-128+64+4+2 = -58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62FD1-494B-073F-D6D8-E5F7D4519439}"/>
              </a:ext>
            </a:extLst>
          </p:cNvPr>
          <p:cNvSpPr txBox="1"/>
          <p:nvPr/>
        </p:nvSpPr>
        <p:spPr>
          <a:xfrm>
            <a:off x="8231505" y="3194617"/>
            <a:ext cx="292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-128+32+16+1 = -79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18D10-004B-5562-54BB-DC348CA45773}"/>
              </a:ext>
            </a:extLst>
          </p:cNvPr>
          <p:cNvSpPr txBox="1"/>
          <p:nvPr/>
        </p:nvSpPr>
        <p:spPr>
          <a:xfrm>
            <a:off x="8231506" y="2657675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 16+4+1 =  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43CBB-5728-B230-8623-B002CD72497A}"/>
              </a:ext>
            </a:extLst>
          </p:cNvPr>
          <p:cNvSpPr txBox="1"/>
          <p:nvPr/>
        </p:nvSpPr>
        <p:spPr>
          <a:xfrm>
            <a:off x="4405996" y="2190196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Unsigned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FB6B2E-F10B-49C8-687C-512E66DC7FC6}"/>
              </a:ext>
            </a:extLst>
          </p:cNvPr>
          <p:cNvSpPr txBox="1"/>
          <p:nvPr/>
        </p:nvSpPr>
        <p:spPr>
          <a:xfrm>
            <a:off x="8372788" y="2218843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Signed encoding</a:t>
            </a:r>
          </a:p>
        </p:txBody>
      </p:sp>
    </p:spTree>
    <p:extLst>
      <p:ext uri="{BB962C8B-B14F-4D97-AF65-F5344CB8AC3E}">
        <p14:creationId xmlns:p14="http://schemas.microsoft.com/office/powerpoint/2010/main" val="387936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6" grpId="0"/>
      <p:bldP spid="7" grpId="0"/>
      <p:bldP spid="8" grpId="0"/>
      <p:bldP spid="9" grpId="0"/>
      <p:bldP spid="14" grpId="0"/>
      <p:bldP spid="22" grpId="0"/>
      <p:bldP spid="24" grpId="0"/>
      <p:bldP spid="25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binary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75CCC-AC9A-4C0B-11E5-9559E31F8675}"/>
              </a:ext>
            </a:extLst>
          </p:cNvPr>
          <p:cNvSpPr txBox="1"/>
          <p:nvPr/>
        </p:nvSpPr>
        <p:spPr>
          <a:xfrm>
            <a:off x="330440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83EC6-FEE6-E3C5-71B6-A82B72C98C94}"/>
              </a:ext>
            </a:extLst>
          </p:cNvPr>
          <p:cNvSpPr txBox="1"/>
          <p:nvPr/>
        </p:nvSpPr>
        <p:spPr>
          <a:xfrm>
            <a:off x="205807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06364-F7AA-38C6-8EBD-241935DF6B13}"/>
              </a:ext>
            </a:extLst>
          </p:cNvPr>
          <p:cNvSpPr txBox="1"/>
          <p:nvPr/>
        </p:nvSpPr>
        <p:spPr>
          <a:xfrm>
            <a:off x="2305933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64FC7-041F-7C32-61B5-A2E6C0EA847D}"/>
              </a:ext>
            </a:extLst>
          </p:cNvPr>
          <p:cNvSpPr txBox="1"/>
          <p:nvPr/>
        </p:nvSpPr>
        <p:spPr>
          <a:xfrm>
            <a:off x="325178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601A9-8241-E208-6F92-7B0ECA5034CE}"/>
              </a:ext>
            </a:extLst>
          </p:cNvPr>
          <p:cNvSpPr txBox="1"/>
          <p:nvPr/>
        </p:nvSpPr>
        <p:spPr>
          <a:xfrm>
            <a:off x="3484800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BCF41-FD58-B6B2-9D6B-9F8BCB58D4FB}"/>
              </a:ext>
            </a:extLst>
          </p:cNvPr>
          <p:cNvSpPr txBox="1"/>
          <p:nvPr/>
        </p:nvSpPr>
        <p:spPr>
          <a:xfrm>
            <a:off x="3003008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B35-89AD-BECD-9A5A-A76BF7D21538}"/>
              </a:ext>
            </a:extLst>
          </p:cNvPr>
          <p:cNvSpPr txBox="1"/>
          <p:nvPr/>
        </p:nvSpPr>
        <p:spPr>
          <a:xfrm>
            <a:off x="2750834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7B5E6-C37C-3DB2-CA0A-0683B84D6FD1}"/>
              </a:ext>
            </a:extLst>
          </p:cNvPr>
          <p:cNvSpPr txBox="1"/>
          <p:nvPr/>
        </p:nvSpPr>
        <p:spPr>
          <a:xfrm>
            <a:off x="250184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E1D14-CDD8-726F-471B-4673A58A76A2}"/>
              </a:ext>
            </a:extLst>
          </p:cNvPr>
          <p:cNvSpPr txBox="1"/>
          <p:nvPr/>
        </p:nvSpPr>
        <p:spPr>
          <a:xfrm>
            <a:off x="2016652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C3DDE-AC7C-5BEE-9414-9990F117B046}"/>
              </a:ext>
            </a:extLst>
          </p:cNvPr>
          <p:cNvSpPr txBox="1"/>
          <p:nvPr/>
        </p:nvSpPr>
        <p:spPr>
          <a:xfrm>
            <a:off x="2249669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A5B2A-0B78-8754-5EE7-68E598F845CC}"/>
              </a:ext>
            </a:extLst>
          </p:cNvPr>
          <p:cNvSpPr txBox="1"/>
          <p:nvPr/>
        </p:nvSpPr>
        <p:spPr>
          <a:xfrm>
            <a:off x="1777251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BA82-0DEE-FCE0-96BE-E65E4FCF3AE1}"/>
              </a:ext>
            </a:extLst>
          </p:cNvPr>
          <p:cNvSpPr txBox="1"/>
          <p:nvPr/>
        </p:nvSpPr>
        <p:spPr>
          <a:xfrm>
            <a:off x="4405996" y="3733728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128+64+4+2 = 198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B5C6-6D9A-EB3E-2143-D7676F455FC2}"/>
              </a:ext>
            </a:extLst>
          </p:cNvPr>
          <p:cNvSpPr txBox="1"/>
          <p:nvPr/>
        </p:nvSpPr>
        <p:spPr>
          <a:xfrm>
            <a:off x="4405996" y="3194617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128+32+16+1 = 177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39B66-E751-A027-372B-CE2D63DAB266}"/>
              </a:ext>
            </a:extLst>
          </p:cNvPr>
          <p:cNvSpPr txBox="1"/>
          <p:nvPr/>
        </p:nvSpPr>
        <p:spPr>
          <a:xfrm>
            <a:off x="4405996" y="2657675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16+4+1 = 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D5303-0025-4473-E2BB-944A6C481DBB}"/>
              </a:ext>
            </a:extLst>
          </p:cNvPr>
          <p:cNvSpPr txBox="1"/>
          <p:nvPr/>
        </p:nvSpPr>
        <p:spPr>
          <a:xfrm>
            <a:off x="7166339" y="3204190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5F5CE-5850-EF0D-20FA-EF2218D7E7F8}"/>
              </a:ext>
            </a:extLst>
          </p:cNvPr>
          <p:cNvSpPr txBox="1"/>
          <p:nvPr/>
        </p:nvSpPr>
        <p:spPr>
          <a:xfrm>
            <a:off x="8231506" y="3733728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-128+64+4+2 = -58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62FD1-494B-073F-D6D8-E5F7D4519439}"/>
              </a:ext>
            </a:extLst>
          </p:cNvPr>
          <p:cNvSpPr txBox="1"/>
          <p:nvPr/>
        </p:nvSpPr>
        <p:spPr>
          <a:xfrm>
            <a:off x="8231505" y="3194617"/>
            <a:ext cx="292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-128+32+16+1 = -79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18D10-004B-5562-54BB-DC348CA45773}"/>
              </a:ext>
            </a:extLst>
          </p:cNvPr>
          <p:cNvSpPr txBox="1"/>
          <p:nvPr/>
        </p:nvSpPr>
        <p:spPr>
          <a:xfrm>
            <a:off x="8231506" y="2657675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 16+4+1 =  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43CBB-5728-B230-8623-B002CD72497A}"/>
              </a:ext>
            </a:extLst>
          </p:cNvPr>
          <p:cNvSpPr txBox="1"/>
          <p:nvPr/>
        </p:nvSpPr>
        <p:spPr>
          <a:xfrm>
            <a:off x="4405996" y="2190196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Unsigned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FB6B2E-F10B-49C8-687C-512E66DC7FC6}"/>
              </a:ext>
            </a:extLst>
          </p:cNvPr>
          <p:cNvSpPr txBox="1"/>
          <p:nvPr/>
        </p:nvSpPr>
        <p:spPr>
          <a:xfrm>
            <a:off x="8372788" y="2218843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Signed encoding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31DECE-1985-8BF6-4047-40AEFDCDE806}"/>
              </a:ext>
            </a:extLst>
          </p:cNvPr>
          <p:cNvSpPr txBox="1"/>
          <p:nvPr/>
        </p:nvSpPr>
        <p:spPr>
          <a:xfrm>
            <a:off x="1104684" y="4848761"/>
            <a:ext cx="9116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about unsigned subtraction 21-79?</a:t>
            </a:r>
          </a:p>
          <a:p>
            <a:endParaRPr lang="en-US" sz="2400" dirty="0"/>
          </a:p>
          <a:p>
            <a:r>
              <a:rPr lang="en-US" sz="2400" dirty="0"/>
              <a:t>That would treat the result as unsigned, with the value 198</a:t>
            </a:r>
          </a:p>
          <a:p>
            <a:r>
              <a:rPr lang="en-US" sz="2400" dirty="0"/>
              <a:t>	Modular arithmetic in action</a:t>
            </a:r>
          </a:p>
        </p:txBody>
      </p:sp>
    </p:spTree>
    <p:extLst>
      <p:ext uri="{BB962C8B-B14F-4D97-AF65-F5344CB8AC3E}">
        <p14:creationId xmlns:p14="http://schemas.microsoft.com/office/powerpoint/2010/main" val="1002004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b="1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61148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Goal: Compute the Product of two </a:t>
            </a:r>
            <a:r>
              <a:rPr lang="en-US" b="1" i="1" dirty="0"/>
              <a:t>w</a:t>
            </a:r>
            <a:r>
              <a:rPr lang="en-US" dirty="0"/>
              <a:t>-bit numbers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Double the size (2</a:t>
            </a:r>
            <a:r>
              <a:rPr lang="en-US" b="1" i="1" dirty="0"/>
              <a:t>w</a:t>
            </a:r>
            <a:r>
              <a:rPr lang="en-US" dirty="0"/>
              <a:t>), in fact!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Example in base 10:  50</a:t>
            </a:r>
            <a:r>
              <a:rPr lang="en-US" baseline="-25000" dirty="0"/>
              <a:t>10</a:t>
            </a:r>
            <a:r>
              <a:rPr lang="en-US" dirty="0"/>
              <a:t> * 20</a:t>
            </a:r>
            <a:r>
              <a:rPr lang="en-US" baseline="-25000" dirty="0"/>
              <a:t>10</a:t>
            </a:r>
            <a:r>
              <a:rPr lang="en-US" dirty="0"/>
              <a:t> = 1000</a:t>
            </a:r>
            <a:r>
              <a:rPr lang="en-US" baseline="-25000" dirty="0"/>
              <a:t>10</a:t>
            </a:r>
          </a:p>
          <a:p>
            <a:pPr lvl="2">
              <a:defRPr/>
            </a:pPr>
            <a:r>
              <a:rPr lang="en-US" dirty="0"/>
              <a:t>(2-digit inputs become a 4-digit output!)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As with addition, result is truncated to fit in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Because computers are finite, results can’t grow indefinitely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79650"/>
            <a:ext cx="10972800" cy="2892550"/>
          </a:xfrm>
        </p:spPr>
        <p:txBody>
          <a:bodyPr vert="horz" lIns="90487" tIns="44450" rIns="90487" bIns="44450" rtlCol="0">
            <a:normAutofit fontScale="925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Equivalent to grade-school multiplication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But ignores most significant </a:t>
            </a:r>
            <a:r>
              <a:rPr lang="en-US" i="1" dirty="0"/>
              <a:t>w</a:t>
            </a:r>
            <a:r>
              <a:rPr lang="en-US" dirty="0"/>
              <a:t> bits of the result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As a person, we can do base 10 multiplication, convert to base 2, then truncate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 like addition does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	=	(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)  mod 2</a:t>
            </a:r>
            <a:r>
              <a:rPr lang="en-US" i="1" baseline="30000" dirty="0"/>
              <a:t>w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i="1" baseline="30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22697" y="115824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722697" y="161544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7051793" y="1001376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7054084" y="1458576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4293697" y="19202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6735931" y="1539241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722697" y="207264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4248207" y="1920241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722697" y="252984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4293697" y="23774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1549866" y="1967784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1549867" y="1281984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1549866" y="2577384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5701627" y="2377441"/>
            <a:ext cx="18686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>
                <a:latin typeface="Times" pitchFamily="18" charset="0"/>
              </a:rPr>
              <a:t>UMult</a:t>
            </a:r>
            <a:r>
              <a:rPr lang="en-US" sz="2400" i="1" baseline="-25000">
                <a:latin typeface="Times" pitchFamily="18" charset="0"/>
              </a:rPr>
              <a:t>w</a:t>
            </a:r>
            <a:r>
              <a:rPr lang="en-US" sz="2400">
                <a:latin typeface="Times" pitchFamily="18" charset="0"/>
              </a:rPr>
              <a:t>(</a:t>
            </a:r>
            <a:r>
              <a:rPr lang="en-US" sz="2400" i="1">
                <a:latin typeface="Times" pitchFamily="18" charset="0"/>
              </a:rPr>
              <a:t>u</a:t>
            </a:r>
            <a:r>
              <a:rPr lang="en-US" sz="2400">
                <a:latin typeface="Times" pitchFamily="18" charset="0"/>
              </a:rPr>
              <a:t> , </a:t>
            </a:r>
            <a:r>
              <a:rPr lang="en-US" sz="2400" i="1">
                <a:latin typeface="Times" pitchFamily="18" charset="0"/>
              </a:rPr>
              <a:t>v</a:t>
            </a:r>
            <a:r>
              <a:rPr lang="en-US" sz="240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79497" y="207264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6783-C195-4D8E-BC29-9FF11F55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encodings thoughts from last time</a:t>
            </a:r>
          </a:p>
          <a:p>
            <a:endParaRPr lang="en-US" dirty="0"/>
          </a:p>
          <a:p>
            <a:r>
              <a:rPr lang="en-US" dirty="0"/>
              <a:t>Explore operations we can perform on integers and more generally on binary numbers</a:t>
            </a:r>
          </a:p>
          <a:p>
            <a:endParaRPr lang="en-US" dirty="0"/>
          </a:p>
          <a:p>
            <a:r>
              <a:rPr lang="en-US" dirty="0"/>
              <a:t>Understand the edge cases of those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multiplication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Example: Multiplying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657600" lvl="8" indent="0">
              <a:buNone/>
            </a:pPr>
            <a:r>
              <a:rPr lang="en-US" b="1" dirty="0"/>
              <a:t>			</a:t>
            </a:r>
            <a:r>
              <a:rPr lang="en-US" sz="3200" b="1" dirty="0"/>
              <a:t>2</a:t>
            </a:r>
            <a:r>
              <a:rPr lang="en-US" sz="3200" b="1" baseline="-25000" dirty="0"/>
              <a:t>10</a:t>
            </a:r>
            <a:r>
              <a:rPr lang="en-US" sz="3200" b="1" dirty="0"/>
              <a:t> * 5</a:t>
            </a:r>
            <a:r>
              <a:rPr lang="en-US" sz="3200" b="1" baseline="-25000" dirty="0"/>
              <a:t>10</a:t>
            </a:r>
            <a:r>
              <a:rPr lang="en-US" sz="3200" b="1" dirty="0"/>
              <a:t> = 10</a:t>
            </a:r>
            <a:r>
              <a:rPr lang="en-US" sz="3200" b="1" baseline="-25000" dirty="0"/>
              <a:t>10</a:t>
            </a:r>
            <a:r>
              <a:rPr lang="en-US" sz="3200" b="1" dirty="0"/>
              <a:t>  ✔</a:t>
            </a:r>
            <a:endParaRPr lang="en-US" sz="3200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16429" y="187041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23D80-294A-469E-9A2F-ED8B60AAA365}"/>
              </a:ext>
            </a:extLst>
          </p:cNvPr>
          <p:cNvCxnSpPr/>
          <p:nvPr/>
        </p:nvCxnSpPr>
        <p:spPr>
          <a:xfrm>
            <a:off x="4197057" y="294763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45C1D5-753C-49D5-86D4-3BDD7E07AECA}"/>
              </a:ext>
            </a:extLst>
          </p:cNvPr>
          <p:cNvSpPr txBox="1"/>
          <p:nvPr/>
        </p:nvSpPr>
        <p:spPr>
          <a:xfrm>
            <a:off x="2609088" y="3060633"/>
            <a:ext cx="273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000D12-27A0-41DB-84BA-7BDF4D90BACB}"/>
              </a:ext>
            </a:extLst>
          </p:cNvPr>
          <p:cNvSpPr txBox="1"/>
          <p:nvPr/>
        </p:nvSpPr>
        <p:spPr>
          <a:xfrm>
            <a:off x="3938016" y="3466015"/>
            <a:ext cx="140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BA7CB-965C-401A-B54C-CDAD1B2ECB7D}"/>
              </a:ext>
            </a:extLst>
          </p:cNvPr>
          <p:cNvSpPr txBox="1"/>
          <p:nvPr/>
        </p:nvSpPr>
        <p:spPr>
          <a:xfrm>
            <a:off x="2414016" y="3883589"/>
            <a:ext cx="244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35FE8-B71C-4B78-B327-63AED11663F9}"/>
              </a:ext>
            </a:extLst>
          </p:cNvPr>
          <p:cNvSpPr txBox="1"/>
          <p:nvPr/>
        </p:nvSpPr>
        <p:spPr>
          <a:xfrm>
            <a:off x="2974848" y="4298112"/>
            <a:ext cx="18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1D9C32-ACEE-4D0E-9D4C-FE81992396AC}"/>
              </a:ext>
            </a:extLst>
          </p:cNvPr>
          <p:cNvCxnSpPr>
            <a:cxnSpLocks/>
          </p:cNvCxnSpPr>
          <p:nvPr/>
        </p:nvCxnSpPr>
        <p:spPr>
          <a:xfrm>
            <a:off x="3401490" y="4882887"/>
            <a:ext cx="194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AF8115-9599-4FCF-BA3D-518959024838}"/>
              </a:ext>
            </a:extLst>
          </p:cNvPr>
          <p:cNvSpPr txBox="1"/>
          <p:nvPr/>
        </p:nvSpPr>
        <p:spPr>
          <a:xfrm>
            <a:off x="2974848" y="4890086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D0233-5E40-46DB-B63C-56C605FBA182}"/>
              </a:ext>
            </a:extLst>
          </p:cNvPr>
          <p:cNvSpPr/>
          <p:nvPr/>
        </p:nvSpPr>
        <p:spPr>
          <a:xfrm>
            <a:off x="4775200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21DB8D-BD21-489C-8424-7B03ED171632}"/>
              </a:ext>
            </a:extLst>
          </p:cNvPr>
          <p:cNvSpPr/>
          <p:nvPr/>
        </p:nvSpPr>
        <p:spPr>
          <a:xfrm>
            <a:off x="5027936" y="2440194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DA5581-C456-40C9-9AFB-741F89742044}"/>
              </a:ext>
            </a:extLst>
          </p:cNvPr>
          <p:cNvSpPr/>
          <p:nvPr/>
        </p:nvSpPr>
        <p:spPr>
          <a:xfrm>
            <a:off x="4504267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A93EBE-E8BA-413E-8E06-B82137538CA7}"/>
              </a:ext>
            </a:extLst>
          </p:cNvPr>
          <p:cNvSpPr/>
          <p:nvPr/>
        </p:nvSpPr>
        <p:spPr>
          <a:xfrm>
            <a:off x="4267832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BFD30-83B9-47D5-B3E7-8CB05AB36DAA}"/>
              </a:ext>
            </a:extLst>
          </p:cNvPr>
          <p:cNvSpPr txBox="1"/>
          <p:nvPr/>
        </p:nvSpPr>
        <p:spPr>
          <a:xfrm>
            <a:off x="4915898" y="3462866"/>
            <a:ext cx="47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45D51-8512-42BA-9D10-4EDE90F0163F}"/>
              </a:ext>
            </a:extLst>
          </p:cNvPr>
          <p:cNvSpPr txBox="1"/>
          <p:nvPr/>
        </p:nvSpPr>
        <p:spPr>
          <a:xfrm>
            <a:off x="4676860" y="3874603"/>
            <a:ext cx="961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8F8E-67E8-4A03-AF68-0E3A93F6FA16}"/>
              </a:ext>
            </a:extLst>
          </p:cNvPr>
          <p:cNvSpPr txBox="1"/>
          <p:nvPr/>
        </p:nvSpPr>
        <p:spPr>
          <a:xfrm>
            <a:off x="4437823" y="4288796"/>
            <a:ext cx="309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2764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19" grpId="0"/>
      <p:bldP spid="24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Multiplication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49168"/>
            <a:ext cx="10972800" cy="2923032"/>
          </a:xfrm>
        </p:spPr>
        <p:txBody>
          <a:bodyPr vert="horz" lIns="90487" tIns="44450" rIns="90487" bIns="44450" rtlCol="0">
            <a:normAutofit fontScale="92500" lnSpcReduction="100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most significant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still give the correct result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 we can use same machine instruction for both!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Again, that’s one reason why 2’s complement is so nice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In C, signed overflow is undefined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...but probably you’ll see the two’s complement behavior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248858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1706058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7025296" y="1111104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7027587" y="1568304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4267200" y="20108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6709434" y="1629859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163258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4221710" y="2010859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620458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4267200" y="24680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1604202" y="2029968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1604203" y="1344168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1604202" y="2639568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5747494" y="2468059"/>
            <a:ext cx="18344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dirty="0" err="1">
                <a:latin typeface="Times" pitchFamily="18" charset="0"/>
              </a:rPr>
              <a:t>TMult</a:t>
            </a:r>
            <a:r>
              <a:rPr lang="en-US" sz="2400" i="1" baseline="-25000" dirty="0" err="1">
                <a:latin typeface="Times" pitchFamily="18" charset="0"/>
              </a:rPr>
              <a:t>w</a:t>
            </a:r>
            <a:r>
              <a:rPr lang="en-US" sz="2400" dirty="0">
                <a:latin typeface="Times" pitchFamily="18" charset="0"/>
              </a:rPr>
              <a:t>(</a:t>
            </a:r>
            <a:r>
              <a:rPr lang="en-US" sz="2400" i="1" dirty="0">
                <a:latin typeface="Times" pitchFamily="18" charset="0"/>
              </a:rPr>
              <a:t>u</a:t>
            </a:r>
            <a:r>
              <a:rPr lang="en-US" sz="2400" dirty="0">
                <a:latin typeface="Times" pitchFamily="18" charset="0"/>
              </a:rPr>
              <a:t> , </a:t>
            </a:r>
            <a:r>
              <a:rPr lang="en-US" sz="2400" i="1" dirty="0">
                <a:latin typeface="Times" pitchFamily="18" charset="0"/>
              </a:rPr>
              <a:t>v</a:t>
            </a:r>
            <a:r>
              <a:rPr lang="en-US" sz="240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163258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D725-0E6E-44A0-8563-12FE43AC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5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multiplication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Example: Multiplying two’s complement 5-bit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657600" lvl="8" indent="0">
              <a:buNone/>
            </a:pPr>
            <a:r>
              <a:rPr lang="en-US" b="1" dirty="0"/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447047" y="1870419"/>
            <a:ext cx="218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11110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00011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23D80-294A-469E-9A2F-ED8B60AAA365}"/>
              </a:ext>
            </a:extLst>
          </p:cNvPr>
          <p:cNvCxnSpPr>
            <a:cxnSpLocks/>
          </p:cNvCxnSpPr>
          <p:nvPr/>
        </p:nvCxnSpPr>
        <p:spPr>
          <a:xfrm>
            <a:off x="3938016" y="2947637"/>
            <a:ext cx="1444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76AB778-85B2-463B-9105-8143ED5E7404}"/>
              </a:ext>
            </a:extLst>
          </p:cNvPr>
          <p:cNvGrpSpPr/>
          <p:nvPr/>
        </p:nvGrpSpPr>
        <p:grpSpPr>
          <a:xfrm>
            <a:off x="2404898" y="2940547"/>
            <a:ext cx="2984406" cy="962018"/>
            <a:chOff x="2404898" y="2940547"/>
            <a:chExt cx="2984406" cy="9620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8BA7CB-965C-401A-B54C-CDAD1B2ECB7D}"/>
                </a:ext>
              </a:extLst>
            </p:cNvPr>
            <p:cNvSpPr txBox="1"/>
            <p:nvPr/>
          </p:nvSpPr>
          <p:spPr>
            <a:xfrm>
              <a:off x="2646134" y="2940547"/>
              <a:ext cx="2699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11110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1D9C32-ACEE-4D0E-9D4C-FE81992396AC}"/>
                </a:ext>
              </a:extLst>
            </p:cNvPr>
            <p:cNvCxnSpPr>
              <a:cxnSpLocks/>
            </p:cNvCxnSpPr>
            <p:nvPr/>
          </p:nvCxnSpPr>
          <p:spPr>
            <a:xfrm>
              <a:off x="3445102" y="3842280"/>
              <a:ext cx="19442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918F8E-67E8-4A03-AF68-0E3A93F6FA16}"/>
                </a:ext>
              </a:extLst>
            </p:cNvPr>
            <p:cNvSpPr txBox="1"/>
            <p:nvPr/>
          </p:nvSpPr>
          <p:spPr>
            <a:xfrm>
              <a:off x="4923162" y="3317790"/>
              <a:ext cx="466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6AD600-A012-4A99-A6C9-82FE1CAF3951}"/>
                </a:ext>
              </a:extLst>
            </p:cNvPr>
            <p:cNvSpPr txBox="1"/>
            <p:nvPr/>
          </p:nvSpPr>
          <p:spPr>
            <a:xfrm>
              <a:off x="2404898" y="3316870"/>
              <a:ext cx="2699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+ 11110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1A7FC5-28BD-43D6-8C35-AA8A334439BC}"/>
              </a:ext>
            </a:extLst>
          </p:cNvPr>
          <p:cNvSpPr txBox="1"/>
          <p:nvPr/>
        </p:nvSpPr>
        <p:spPr>
          <a:xfrm>
            <a:off x="6813452" y="2055085"/>
            <a:ext cx="256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these two 5-bit numbers?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90D7B-726A-4086-A5A5-84858B65324E}"/>
              </a:ext>
            </a:extLst>
          </p:cNvPr>
          <p:cNvSpPr txBox="1"/>
          <p:nvPr/>
        </p:nvSpPr>
        <p:spPr>
          <a:xfrm>
            <a:off x="5530859" y="1854543"/>
            <a:ext cx="7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14C1CD-0AC8-4636-9BCF-77FCF6242B27}"/>
              </a:ext>
            </a:extLst>
          </p:cNvPr>
          <p:cNvSpPr txBox="1"/>
          <p:nvPr/>
        </p:nvSpPr>
        <p:spPr>
          <a:xfrm>
            <a:off x="5530859" y="2355772"/>
            <a:ext cx="7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10914-A31B-4796-A424-D378A94EF7B4}"/>
              </a:ext>
            </a:extLst>
          </p:cNvPr>
          <p:cNvSpPr txBox="1"/>
          <p:nvPr/>
        </p:nvSpPr>
        <p:spPr>
          <a:xfrm>
            <a:off x="6802698" y="3034173"/>
            <a:ext cx="256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result of this addition?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3E63A-C2D3-4B28-8D0C-D31D4578FCCB}"/>
              </a:ext>
            </a:extLst>
          </p:cNvPr>
          <p:cNvSpPr txBox="1"/>
          <p:nvPr/>
        </p:nvSpPr>
        <p:spPr>
          <a:xfrm>
            <a:off x="5022214" y="3825189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E6A06A-7B1B-4FB7-B6D4-931D43F2A27E}"/>
              </a:ext>
            </a:extLst>
          </p:cNvPr>
          <p:cNvSpPr txBox="1"/>
          <p:nvPr/>
        </p:nvSpPr>
        <p:spPr>
          <a:xfrm>
            <a:off x="3551545" y="3823789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BBE32E-A535-4805-B4AF-F4AFA0EF195E}"/>
              </a:ext>
            </a:extLst>
          </p:cNvPr>
          <p:cNvSpPr txBox="1"/>
          <p:nvPr/>
        </p:nvSpPr>
        <p:spPr>
          <a:xfrm>
            <a:off x="4533409" y="3825188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32603-4F80-411B-BE6D-2CB016A4B1A0}"/>
              </a:ext>
            </a:extLst>
          </p:cNvPr>
          <p:cNvSpPr txBox="1"/>
          <p:nvPr/>
        </p:nvSpPr>
        <p:spPr>
          <a:xfrm>
            <a:off x="3801179" y="3825382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110F11-24EA-4CAE-B874-401044D95024}"/>
              </a:ext>
            </a:extLst>
          </p:cNvPr>
          <p:cNvSpPr txBox="1"/>
          <p:nvPr/>
        </p:nvSpPr>
        <p:spPr>
          <a:xfrm>
            <a:off x="4772641" y="3821664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5C49B8-CF4B-4F9E-B6A5-0FFF6CD5B11A}"/>
              </a:ext>
            </a:extLst>
          </p:cNvPr>
          <p:cNvSpPr txBox="1"/>
          <p:nvPr/>
        </p:nvSpPr>
        <p:spPr>
          <a:xfrm>
            <a:off x="4295910" y="3821663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513715-FFB9-444F-B42C-EF62EB23FDB2}"/>
              </a:ext>
            </a:extLst>
          </p:cNvPr>
          <p:cNvSpPr txBox="1"/>
          <p:nvPr/>
        </p:nvSpPr>
        <p:spPr>
          <a:xfrm>
            <a:off x="4040606" y="3821662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5088E-543F-4C68-AEB0-46FC950F48C8}"/>
              </a:ext>
            </a:extLst>
          </p:cNvPr>
          <p:cNvSpPr txBox="1"/>
          <p:nvPr/>
        </p:nvSpPr>
        <p:spPr>
          <a:xfrm>
            <a:off x="2938270" y="3821568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7CC33-622B-413B-B0BB-B46591855F4A}"/>
              </a:ext>
            </a:extLst>
          </p:cNvPr>
          <p:cNvSpPr txBox="1"/>
          <p:nvPr/>
        </p:nvSpPr>
        <p:spPr>
          <a:xfrm>
            <a:off x="6513342" y="5539026"/>
            <a:ext cx="4382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-2</a:t>
            </a:r>
            <a:r>
              <a:rPr lang="en-US" sz="3200" b="1" baseline="-25000" dirty="0"/>
              <a:t>10</a:t>
            </a:r>
            <a:r>
              <a:rPr lang="en-US" sz="3200" b="1" dirty="0"/>
              <a:t> * 3</a:t>
            </a:r>
            <a:r>
              <a:rPr lang="en-US" sz="3200" b="1" baseline="-25000" dirty="0"/>
              <a:t>10</a:t>
            </a:r>
            <a:r>
              <a:rPr lang="en-US" sz="3200" b="1" dirty="0"/>
              <a:t> = -6</a:t>
            </a:r>
            <a:r>
              <a:rPr lang="en-US" sz="3200" b="1" baseline="-25000" dirty="0"/>
              <a:t>10</a:t>
            </a:r>
            <a:r>
              <a:rPr lang="en-US" sz="3200" b="1" dirty="0"/>
              <a:t>  ✔</a:t>
            </a:r>
            <a:endParaRPr lang="en-US" sz="3200" b="1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34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23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6946-2908-76B4-55CD-C662F3C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127F-0889-2BBB-EFAB-1F192A9A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Annoying operation, not going to discuss in this class</a:t>
            </a:r>
          </a:p>
          <a:p>
            <a:pPr lvl="1"/>
            <a:r>
              <a:rPr lang="en-US" dirty="0"/>
              <a:t>Similar to long division process</a:t>
            </a:r>
          </a:p>
          <a:p>
            <a:pPr lvl="1"/>
            <a:r>
              <a:rPr lang="en-US" dirty="0"/>
              <a:t>Tedious and complicated to get right</a:t>
            </a:r>
          </a:p>
          <a:p>
            <a:pPr lvl="1"/>
            <a:endParaRPr lang="en-US" dirty="0"/>
          </a:p>
          <a:p>
            <a:r>
              <a:rPr lang="en-US" dirty="0"/>
              <a:t>I’ve worked on computers that don’t have hardware support for division at all!!</a:t>
            </a:r>
          </a:p>
          <a:p>
            <a:endParaRPr lang="en-US" dirty="0"/>
          </a:p>
          <a:p>
            <a:r>
              <a:rPr lang="en-US" dirty="0"/>
              <a:t>Important thing to remember is that integers don’t have fractional parts</a:t>
            </a:r>
          </a:p>
          <a:p>
            <a:pPr lvl="1"/>
            <a:r>
              <a:rPr lang="en-US" dirty="0"/>
              <a:t>In C: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1/2 == 0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need a different encoding for fractional numbers: floating point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7B6C9-CC35-5597-86F4-DF74266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1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b="1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20079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D08A16-1243-468A-A31D-74CBD4DF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You’ve programmed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in earlier classes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Written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dirty="0">
                <a:ea typeface="Calibri" charset="0"/>
                <a:cs typeface="Calibri" charset="0"/>
              </a:rPr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dirty="0">
                <a:ea typeface="Calibri" charset="0"/>
                <a:cs typeface="Calibri" charset="0"/>
              </a:rPr>
              <a:t> in C and C++</a:t>
            </a:r>
          </a:p>
          <a:p>
            <a:pPr lvl="1"/>
            <a:endParaRPr lang="en-US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Boolean algebra is a generalization of that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A mathematical system to represent logic (propositional logic)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2 truth values: true = </a:t>
            </a:r>
            <a:r>
              <a:rPr lang="en-US" b="1" dirty="0">
                <a:ea typeface="Calibri" charset="0"/>
                <a:cs typeface="Calibri" charset="0"/>
              </a:rPr>
              <a:t>1</a:t>
            </a:r>
            <a:r>
              <a:rPr lang="en-US" dirty="0">
                <a:ea typeface="Calibri" charset="0"/>
                <a:cs typeface="Calibri" charset="0"/>
              </a:rPr>
              <a:t>, false = </a:t>
            </a:r>
            <a:r>
              <a:rPr lang="en-US" b="1" dirty="0">
                <a:ea typeface="Calibri" charset="0"/>
                <a:cs typeface="Calibri" charset="0"/>
              </a:rPr>
              <a:t>0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Operations: and </a:t>
            </a:r>
            <a:r>
              <a:rPr lang="en-US" b="1" dirty="0">
                <a:ea typeface="Calibri" charset="0"/>
                <a:cs typeface="Calibri" charset="0"/>
              </a:rPr>
              <a:t>&amp;</a:t>
            </a:r>
            <a:r>
              <a:rPr lang="en-US" dirty="0">
                <a:ea typeface="Calibri" charset="0"/>
                <a:cs typeface="Calibri" charset="0"/>
              </a:rPr>
              <a:t>, or </a:t>
            </a:r>
            <a:r>
              <a:rPr lang="en-US" b="1" dirty="0">
                <a:ea typeface="Calibri" charset="0"/>
                <a:cs typeface="Calibri" charset="0"/>
              </a:rPr>
              <a:t>|</a:t>
            </a:r>
            <a:r>
              <a:rPr lang="en-US" dirty="0">
                <a:ea typeface="Calibri" charset="0"/>
                <a:cs typeface="Calibri" charset="0"/>
              </a:rPr>
              <a:t>, not (or complement) </a:t>
            </a:r>
            <a:r>
              <a:rPr lang="en-US" b="1" dirty="0">
                <a:ea typeface="Calibri" charset="0"/>
                <a:cs typeface="Calibri" charset="0"/>
              </a:rPr>
              <a:t>~</a:t>
            </a:r>
          </a:p>
          <a:p>
            <a:pPr lvl="1"/>
            <a:endParaRPr lang="en-US" b="1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28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37D4-B679-4D94-8492-59378226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6F7A-2964-4604-93DB-A09C7B91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Follow the rules for each operation to compute results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Rules are like those you know from programming</a:t>
            </a:r>
          </a:p>
          <a:p>
            <a:endParaRPr lang="en-US" dirty="0"/>
          </a:p>
          <a:p>
            <a:pPr lvl="1"/>
            <a:r>
              <a:rPr lang="en-US" dirty="0"/>
              <a:t>OR: |	AND: &amp;	NOT: ~	1: True	0: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FFCC0-912C-4D87-AE47-2E81014C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1F92D-4CB9-4317-AC8E-CA7107EF3647}"/>
              </a:ext>
            </a:extLst>
          </p:cNvPr>
          <p:cNvSpPr txBox="1"/>
          <p:nvPr/>
        </p:nvSpPr>
        <p:spPr>
          <a:xfrm>
            <a:off x="1568450" y="3966062"/>
            <a:ext cx="184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| 0) &amp;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94A99-045A-478E-A266-6F84729CEB57}"/>
              </a:ext>
            </a:extLst>
          </p:cNvPr>
          <p:cNvSpPr txBox="1"/>
          <p:nvPr/>
        </p:nvSpPr>
        <p:spPr>
          <a:xfrm>
            <a:off x="4711700" y="3966062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BB902-984C-473D-8BD9-4E0DB1D7B327}"/>
              </a:ext>
            </a:extLst>
          </p:cNvPr>
          <p:cNvSpPr txBox="1"/>
          <p:nvPr/>
        </p:nvSpPr>
        <p:spPr>
          <a:xfrm>
            <a:off x="6845300" y="3966062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20867-6629-44D6-944E-0AB1B8C9AA46}"/>
              </a:ext>
            </a:extLst>
          </p:cNvPr>
          <p:cNvSpPr txBox="1"/>
          <p:nvPr/>
        </p:nvSpPr>
        <p:spPr>
          <a:xfrm>
            <a:off x="1193800" y="5207630"/>
            <a:ext cx="3019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&amp; 1) &amp; ~(0 |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59D0-CB6C-46DF-B914-811B007AEEF3}"/>
              </a:ext>
            </a:extLst>
          </p:cNvPr>
          <p:cNvSpPr txBox="1"/>
          <p:nvPr/>
        </p:nvSpPr>
        <p:spPr>
          <a:xfrm>
            <a:off x="4670425" y="5207630"/>
            <a:ext cx="153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~(0)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84D76-A8A8-4B07-8A6B-E658F2F977AF}"/>
              </a:ext>
            </a:extLst>
          </p:cNvPr>
          <p:cNvSpPr txBox="1"/>
          <p:nvPr/>
        </p:nvSpPr>
        <p:spPr>
          <a:xfrm>
            <a:off x="6692106" y="5207630"/>
            <a:ext cx="108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223E4-390F-4AE1-907F-390B269099F0}"/>
              </a:ext>
            </a:extLst>
          </p:cNvPr>
          <p:cNvSpPr txBox="1"/>
          <p:nvPr/>
        </p:nvSpPr>
        <p:spPr>
          <a:xfrm>
            <a:off x="8966200" y="5207630"/>
            <a:ext cx="1162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838858-B833-4104-82EB-4F07897197F1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3416300" y="4243061"/>
            <a:ext cx="12954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8D6664-0B77-47E8-B481-AB17C9FB2452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5778500" y="4243061"/>
            <a:ext cx="1066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5F0DC-22F0-41DA-9265-A8193EDD2096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4213224" y="5484629"/>
            <a:ext cx="457201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F9204D-AD4C-4166-91D1-439BA9544975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6208712" y="5484629"/>
            <a:ext cx="4833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B1E0DD-679B-437A-BF35-8DBCC6C617CC}"/>
              </a:ext>
            </a:extLst>
          </p:cNvPr>
          <p:cNvCxnSpPr>
            <a:stCxn id="10" idx="3"/>
          </p:cNvCxnSpPr>
          <p:nvPr/>
        </p:nvCxnSpPr>
        <p:spPr bwMode="auto">
          <a:xfrm>
            <a:off x="7777956" y="5484629"/>
            <a:ext cx="118824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B31888-EB23-B589-D809-B2683399D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6" y="3080237"/>
            <a:ext cx="1233487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6EE6AB-BCBB-376F-04F3-72A724CB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66" y="3069025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iangular not gate symbol">
            <a:extLst>
              <a:ext uri="{FF2B5EF4-FFF2-40B4-BE49-F238E27FC236}">
                <a16:creationId xmlns:a16="http://schemas.microsoft.com/office/drawing/2014/main" id="{F477BFFB-7F3D-F6F4-828E-044D6395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8" y="3081644"/>
            <a:ext cx="132291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073C-1799-42A8-AFD5-8746DB9D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for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806B-A542-4113-A1AA-2DB25B18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possible value of each input, what is the output</a:t>
            </a:r>
          </a:p>
          <a:p>
            <a:pPr lvl="1"/>
            <a:r>
              <a:rPr lang="en-US" dirty="0"/>
              <a:t>Column for each input</a:t>
            </a:r>
          </a:p>
          <a:p>
            <a:pPr lvl="1"/>
            <a:r>
              <a:rPr lang="en-US" dirty="0"/>
              <a:t>Column for the output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1EE8D-6482-474A-8F52-83A1D0EB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062A33-6E0B-4B01-ACDF-DD4B5EC8F14F}"/>
              </a:ext>
            </a:extLst>
          </p:cNvPr>
          <p:cNvGraphicFramePr>
            <a:graphicFrameLocks noGrp="1"/>
          </p:cNvGraphicFramePr>
          <p:nvPr/>
        </p:nvGraphicFramePr>
        <p:xfrm>
          <a:off x="7721601" y="3429000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&amp;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866A4B-EB6F-420F-B7E1-03E0EF2F9224}"/>
              </a:ext>
            </a:extLst>
          </p:cNvPr>
          <p:cNvGraphicFramePr>
            <a:graphicFrameLocks noGrp="1"/>
          </p:cNvGraphicFramePr>
          <p:nvPr/>
        </p:nvGraphicFramePr>
        <p:xfrm>
          <a:off x="4980407" y="3429000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4BF0BB-A140-4F7A-9FE5-4B88B657E289}"/>
              </a:ext>
            </a:extLst>
          </p:cNvPr>
          <p:cNvGraphicFramePr>
            <a:graphicFrameLocks noGrp="1"/>
          </p:cNvGraphicFramePr>
          <p:nvPr/>
        </p:nvGraphicFramePr>
        <p:xfrm>
          <a:off x="2039451" y="3429000"/>
          <a:ext cx="148045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~A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85991702-85AA-EFB2-8C85-AB8A100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62" y="2842112"/>
            <a:ext cx="1233487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A20FEDE-4A65-BC68-EABE-BFC407D9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1" y="2861162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riangular not gate symbol">
            <a:extLst>
              <a:ext uri="{FF2B5EF4-FFF2-40B4-BE49-F238E27FC236}">
                <a16:creationId xmlns:a16="http://schemas.microsoft.com/office/drawing/2014/main" id="{E69AE035-8AD4-C27F-9BB8-1B977927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90" y="2861162"/>
            <a:ext cx="132291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525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D8F1-7E6D-4EED-BE90-5188BEC5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Or (</a:t>
            </a:r>
            <a:r>
              <a:rPr lang="en-US" dirty="0" err="1"/>
              <a:t>xor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ED93-E4FB-4DB0-9D2F-22D7FD8B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899" y="1143000"/>
            <a:ext cx="780849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operation you likely haven’t used before:</a:t>
            </a:r>
          </a:p>
          <a:p>
            <a:pPr lvl="1"/>
            <a:r>
              <a:rPr lang="en-US" dirty="0" err="1"/>
              <a:t>Xor</a:t>
            </a:r>
            <a:r>
              <a:rPr lang="en-US" dirty="0"/>
              <a:t> - either A or B, but not both</a:t>
            </a:r>
          </a:p>
          <a:p>
            <a:pPr lvl="1"/>
            <a:r>
              <a:rPr lang="en-US" dirty="0"/>
              <a:t>^ symbol in C</a:t>
            </a:r>
          </a:p>
          <a:p>
            <a:pPr lvl="1"/>
            <a:endParaRPr lang="en-US" dirty="0"/>
          </a:p>
          <a:p>
            <a:r>
              <a:rPr lang="en-US" dirty="0"/>
              <a:t>We can build </a:t>
            </a:r>
            <a:r>
              <a:rPr lang="en-US" dirty="0" err="1"/>
              <a:t>Xor</a:t>
            </a:r>
            <a:r>
              <a:rPr lang="en-US" dirty="0"/>
              <a:t> out of &amp;, |, and ~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A^B = (~A &amp; B) | (A &amp; ~B)</a:t>
            </a:r>
          </a:p>
          <a:p>
            <a:pPr lvl="2"/>
            <a:r>
              <a:rPr lang="en-US" dirty="0"/>
              <a:t>(exactly one of A and B is true)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A^B = (A | B) &amp; ~(A &amp; B)</a:t>
            </a:r>
          </a:p>
          <a:p>
            <a:pPr lvl="2"/>
            <a:r>
              <a:rPr lang="en-US" dirty="0"/>
              <a:t>(either is true but not both are true)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two definitions are equivalent</a:t>
            </a:r>
          </a:p>
          <a:p>
            <a:pPr lvl="2"/>
            <a:r>
              <a:rPr lang="en-US" dirty="0"/>
              <a:t>Produce the same Truth Table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1798-A57D-4D1F-B66A-E03301D6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4E0186-45F4-41AE-A20C-4CDF7BC62C64}"/>
              </a:ext>
            </a:extLst>
          </p:cNvPr>
          <p:cNvGraphicFramePr>
            <a:graphicFrameLocks noGrp="1"/>
          </p:cNvGraphicFramePr>
          <p:nvPr/>
        </p:nvGraphicFramePr>
        <p:xfrm>
          <a:off x="992607" y="1244600"/>
          <a:ext cx="23728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07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665415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04399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^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AF5A7F1-9218-8844-7CB4-190CCDF7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07" y="4795387"/>
            <a:ext cx="2106642" cy="10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91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17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Binary and Hex</a:t>
            </a:r>
          </a:p>
          <a:p>
            <a:pPr lvl="1"/>
            <a:endParaRPr lang="en-US" dirty="0"/>
          </a:p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Encoding</a:t>
            </a:r>
          </a:p>
          <a:p>
            <a:r>
              <a:rPr lang="en-US" dirty="0"/>
              <a:t>Integer Encodings</a:t>
            </a:r>
          </a:p>
          <a:p>
            <a:pPr lvl="1"/>
            <a:r>
              <a:rPr lang="en-US" dirty="0"/>
              <a:t>Signed Integers</a:t>
            </a:r>
          </a:p>
          <a:p>
            <a:pPr lvl="1"/>
            <a:r>
              <a:rPr lang="en-US" dirty="0"/>
              <a:t>Converting Sign</a:t>
            </a:r>
          </a:p>
          <a:p>
            <a:pPr lvl="1"/>
            <a:r>
              <a:rPr lang="en-US" dirty="0"/>
              <a:t>Converting Length</a:t>
            </a:r>
          </a:p>
          <a:p>
            <a:r>
              <a:rPr lang="en-US" b="1" dirty="0"/>
              <a:t>Other encodings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08450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E6F9A-9C5F-4EFF-A35E-C91370B34D38}"/>
              </a:ext>
            </a:extLst>
          </p:cNvPr>
          <p:cNvSpPr txBox="1"/>
          <p:nvPr/>
        </p:nvSpPr>
        <p:spPr>
          <a:xfrm>
            <a:off x="5479626" y="2663498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358B9-01A5-49C2-BDEB-EF72768430E9}"/>
              </a:ext>
            </a:extLst>
          </p:cNvPr>
          <p:cNvSpPr txBox="1"/>
          <p:nvPr/>
        </p:nvSpPr>
        <p:spPr>
          <a:xfrm>
            <a:off x="5479625" y="3579649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C8927-32C7-4054-815A-1C6773233DE2}"/>
              </a:ext>
            </a:extLst>
          </p:cNvPr>
          <p:cNvSpPr txBox="1"/>
          <p:nvPr/>
        </p:nvSpPr>
        <p:spPr>
          <a:xfrm>
            <a:off x="5479624" y="3121574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3B5C1-A4AF-48D2-8FA2-976EDA1FD10E}"/>
              </a:ext>
            </a:extLst>
          </p:cNvPr>
          <p:cNvSpPr txBox="1"/>
          <p:nvPr/>
        </p:nvSpPr>
        <p:spPr>
          <a:xfrm>
            <a:off x="5479623" y="4037782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56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0C9D4C-B957-44B9-A0FA-5F45930AA132}"/>
              </a:ext>
            </a:extLst>
          </p:cNvPr>
          <p:cNvSpPr txBox="1"/>
          <p:nvPr/>
        </p:nvSpPr>
        <p:spPr>
          <a:xfrm>
            <a:off x="3441700" y="4914900"/>
            <a:ext cx="591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equivalent to B</a:t>
            </a:r>
            <a:br>
              <a:rPr lang="en-US" sz="2800" dirty="0"/>
            </a:br>
            <a:r>
              <a:rPr lang="en-US" sz="2400" dirty="0"/>
              <a:t>(A has no influence on the solution)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1687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020F-B3A9-4783-A398-8B7F8FA8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B905-D0F5-4320-AC5E-0D43494A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express Boolean operators in terms of the others</a:t>
            </a:r>
          </a:p>
          <a:p>
            <a:endParaRPr lang="en-US" dirty="0"/>
          </a:p>
          <a:p>
            <a:r>
              <a:rPr lang="en-US" dirty="0"/>
              <a:t>De Morgan’s laws: allow swapping &amp; with |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&amp; B = ~(~A | ~B)		→	~(A &amp; B) = ~A | ~B</a:t>
            </a:r>
          </a:p>
          <a:p>
            <a:pPr lvl="2"/>
            <a:r>
              <a:rPr lang="en-US" dirty="0"/>
              <a:t>(neither A nor B is false)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| B = ~(~A &amp; ~B)		→	~(A | B) = ~A &amp; ~B</a:t>
            </a:r>
          </a:p>
          <a:p>
            <a:pPr lvl="2"/>
            <a:r>
              <a:rPr lang="en-US" dirty="0"/>
              <a:t>(A and B are not both false)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Useful for simplifying logical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6D305-FDD5-46E3-93AB-F2FB845E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3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6D3D-143A-4733-BD31-586DD65B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E860-66B2-4F69-ABDA-413F1708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Boolean operations can be extended to work on collections of bits (i.e., bytes)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Operations are applied one bit at a time: </a:t>
            </a:r>
            <a:r>
              <a:rPr lang="en-US" sz="2400" b="1" i="1" dirty="0"/>
              <a:t>bitwise</a:t>
            </a:r>
          </a:p>
          <a:p>
            <a:endParaRPr lang="en-US" sz="2400" b="1" i="1" dirty="0"/>
          </a:p>
          <a:p>
            <a:endParaRPr lang="en-US" sz="2400" b="1" i="1" dirty="0"/>
          </a:p>
          <a:p>
            <a:endParaRPr lang="en-US" sz="2400" b="1" i="1" dirty="0"/>
          </a:p>
          <a:p>
            <a:r>
              <a:rPr lang="en-US" sz="2400" dirty="0"/>
              <a:t>All of the properties of Boolean algebra still apply</a:t>
            </a:r>
          </a:p>
          <a:p>
            <a:pPr lvl="1"/>
            <a:r>
              <a:rPr lang="en-US" sz="2000" dirty="0"/>
              <a:t>Relationships between operations, etc.</a:t>
            </a:r>
          </a:p>
          <a:p>
            <a:pPr lvl="1"/>
            <a:endParaRPr lang="en-US" sz="2000" dirty="0"/>
          </a:p>
          <a:p>
            <a:r>
              <a:rPr lang="en-US" sz="2400" dirty="0"/>
              <a:t>Bitwise operations are usable in C: </a:t>
            </a:r>
            <a:r>
              <a:rPr lang="en-US" sz="2400" b="1" dirty="0"/>
              <a:t>&amp;</a:t>
            </a:r>
            <a:r>
              <a:rPr lang="en-US" sz="2400" dirty="0"/>
              <a:t>, </a:t>
            </a:r>
            <a:r>
              <a:rPr lang="en-US" sz="2400" b="1" dirty="0"/>
              <a:t>|</a:t>
            </a:r>
            <a:r>
              <a:rPr lang="en-US" sz="2400" dirty="0"/>
              <a:t>, </a:t>
            </a:r>
            <a:r>
              <a:rPr lang="en-US" sz="2400" b="1" dirty="0"/>
              <a:t>~</a:t>
            </a:r>
            <a:r>
              <a:rPr lang="en-US" sz="2400" dirty="0"/>
              <a:t>, </a:t>
            </a:r>
            <a:r>
              <a:rPr lang="en-US" sz="2400" b="1" dirty="0"/>
              <a:t>^</a:t>
            </a:r>
          </a:p>
          <a:p>
            <a:pPr lvl="1"/>
            <a:r>
              <a:rPr lang="en-US" sz="2000" dirty="0"/>
              <a:t>Can operate on any integer type (long, int, short, char, signed or unsigned)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47B7-5AF2-48F0-B9B2-915E35FD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95A056D-7BF0-442A-B1E4-E6EAD3BA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&amp; 01010101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01000001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90775DF-CC25-4A16-AB82-6842E35A6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70405BA-0E42-40EC-9BC8-9688E6C1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| 01010101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94F2717-B3C2-422F-BD9A-A194339E2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4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F8BA10A-4E09-4569-97A8-98E52F30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^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173312D-28DA-48CE-99E1-57C3A47D1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4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F31D73C-778D-460A-8DD9-E5C46D05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~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10101010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E73EF94-F99F-47CF-8D23-A4C76C00F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0" y="328295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C6CBF880-0527-4019-A9B0-03641AAE7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3336925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  01000001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F6BBE0AB-A476-433F-A107-BE4902F2B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2A7E860-F125-4DC1-8961-D1A2E3F29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80E580D-64FF-45EB-8862-731CBFF4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8642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2C9-A31C-46CB-B5C2-A41FDED7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bitwise operations are NOT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6E5F-E8E4-4309-BD14-23922BDC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Logical operations in C: </a:t>
            </a:r>
            <a:r>
              <a:rPr lang="en-US" b="1" dirty="0"/>
              <a:t>||</a:t>
            </a:r>
            <a:r>
              <a:rPr lang="en-US" dirty="0"/>
              <a:t>, </a:t>
            </a:r>
            <a:r>
              <a:rPr lang="en-US" b="1" dirty="0"/>
              <a:t>&amp;&amp;</a:t>
            </a:r>
            <a:r>
              <a:rPr lang="en-US" dirty="0"/>
              <a:t>, </a:t>
            </a:r>
            <a:r>
              <a:rPr lang="en-US" b="1" dirty="0"/>
              <a:t>!</a:t>
            </a:r>
            <a:r>
              <a:rPr lang="en-US" dirty="0"/>
              <a:t> (logical Or, And, and Not)</a:t>
            </a:r>
          </a:p>
          <a:p>
            <a:pPr lvl="1"/>
            <a:r>
              <a:rPr lang="en-US" dirty="0"/>
              <a:t>Only operate on a single bit</a:t>
            </a:r>
          </a:p>
          <a:p>
            <a:pPr lvl="2"/>
            <a:r>
              <a:rPr lang="en-US" dirty="0"/>
              <a:t>View 0 as “False”</a:t>
            </a:r>
          </a:p>
          <a:p>
            <a:pPr lvl="2"/>
            <a:r>
              <a:rPr lang="en-US" dirty="0"/>
              <a:t>View </a:t>
            </a:r>
            <a:r>
              <a:rPr lang="en-US" i="1" dirty="0"/>
              <a:t>anything nonzero</a:t>
            </a:r>
            <a:r>
              <a:rPr lang="en-US" dirty="0"/>
              <a:t> as “True”</a:t>
            </a:r>
          </a:p>
          <a:p>
            <a:pPr lvl="2"/>
            <a:r>
              <a:rPr lang="en-US" dirty="0"/>
              <a:t>Always return 0 or 1</a:t>
            </a:r>
          </a:p>
          <a:p>
            <a:pPr lvl="1"/>
            <a:r>
              <a:rPr lang="en-US" dirty="0"/>
              <a:t>Short-circuit evaluation: only checks the first operand if that is sufficient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!0x41 -&gt; 0x00		!0x00 -&gt; 0x01				!!0x41 -&gt; 0x01</a:t>
            </a:r>
          </a:p>
          <a:p>
            <a:pPr lvl="1"/>
            <a:r>
              <a:rPr lang="en-US" dirty="0"/>
              <a:t>0x59 &amp;&amp; 0x35 -&gt; 0x01</a:t>
            </a:r>
          </a:p>
          <a:p>
            <a:pPr lvl="1"/>
            <a:r>
              <a:rPr lang="en-US" dirty="0"/>
              <a:t>(p != NULL) &amp;&amp; *p (short circuit evaluation avoids null pointer access)</a:t>
            </a:r>
          </a:p>
          <a:p>
            <a:pPr lvl="1"/>
            <a:endParaRPr lang="en-US" dirty="0"/>
          </a:p>
          <a:p>
            <a:r>
              <a:rPr lang="en-US" dirty="0"/>
              <a:t>Don’t confuse the two!! It’s a common C mistake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2A87-2910-4499-9EEB-C6FAF187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6F31-424D-97A0-3051-F4BE28C0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5B64-CD27-CA92-BD1D-D408199B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0x37 | 0xAA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1075-7EA4-B9E8-44FD-AD84298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B1954B-822D-4E33-7268-30065C3B39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7680" y="1143000"/>
            <a:ext cx="7286728" cy="5029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0x06 ^ 0xFF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CF6E1D-B45C-F9C5-B9E6-31A83F40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63115"/>
              </p:ext>
            </p:extLst>
          </p:nvPr>
        </p:nvGraphicFramePr>
        <p:xfrm>
          <a:off x="4673364" y="3825875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4352DF-222D-6031-5318-C5B69FBB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31953"/>
              </p:ext>
            </p:extLst>
          </p:nvPr>
        </p:nvGraphicFramePr>
        <p:xfrm>
          <a:off x="977900" y="3771228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6EAB28-9DB1-C0CA-7B36-BCA527EE129B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54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6F31-424D-97A0-3051-F4BE28C0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5B64-CD27-CA92-BD1D-D408199B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0x37 | 0xAA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1075-7EA4-B9E8-44FD-AD84298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B1954B-822D-4E33-7268-30065C3B39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7680" y="1143000"/>
            <a:ext cx="7286728" cy="5029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0x06 ^ 0xFF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6FB0EC6-A99B-1FEB-4DF5-67D1B88A5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980266"/>
            <a:ext cx="2332690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  00110111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| 10101010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E7EA8421-EAFB-FF51-F3D4-631BD4453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4595" y="2901016"/>
            <a:ext cx="190308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FB1B1DFE-1138-41E5-26F4-0A2F903EC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855" y="2834024"/>
            <a:ext cx="190308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10111111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49F0E262-E641-2C08-31F8-84573B1D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336" y="1879917"/>
            <a:ext cx="2332690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  00000110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^ 11111111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5A846EAA-976D-C2AD-FEA9-3D58FD3BF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681" y="2800667"/>
            <a:ext cx="190308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6BE6DEBA-3DDF-B90B-A44D-201A86AA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941" y="2733675"/>
            <a:ext cx="190308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11111001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CF6E1D-B45C-F9C5-B9E6-31A83F40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68855"/>
              </p:ext>
            </p:extLst>
          </p:nvPr>
        </p:nvGraphicFramePr>
        <p:xfrm>
          <a:off x="4673364" y="3825875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4352DF-222D-6031-5318-C5B69FBB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85200"/>
              </p:ext>
            </p:extLst>
          </p:nvPr>
        </p:nvGraphicFramePr>
        <p:xfrm>
          <a:off x="977900" y="3771228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6EAB28-9DB1-C0CA-7B36-BCA527EE129B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4" grpId="0"/>
      <p:bldP spid="15" grpId="0" animBg="1"/>
      <p:bldP spid="1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E3DE-1478-0C95-2309-EC1EA5CE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Practice: C example of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AFC2-FA94-2F3F-F3A6-398FEE4A6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x = 13;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y = 11;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z = x &amp; y;</a:t>
            </a:r>
          </a:p>
          <a:p>
            <a:endParaRPr lang="en-US" dirty="0"/>
          </a:p>
          <a:p>
            <a:r>
              <a:rPr lang="en-US" dirty="0"/>
              <a:t>What decimal value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now?</a:t>
            </a:r>
          </a:p>
          <a:p>
            <a:pPr lvl="1"/>
            <a:r>
              <a:rPr lang="en-US" dirty="0"/>
              <a:t>Remember: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dirty="0"/>
              <a:t>is an 8-bit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E1E3-50F4-B434-98C5-011D8C7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2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E3DE-1478-0C95-2309-EC1EA5CE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Practice: C example of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AFC2-FA94-2F3F-F3A6-398FEE4A6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x = 13;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y = 11;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z = x &amp; y;</a:t>
            </a:r>
          </a:p>
          <a:p>
            <a:endParaRPr lang="en-US" dirty="0"/>
          </a:p>
          <a:p>
            <a:r>
              <a:rPr lang="en-US" dirty="0"/>
              <a:t>What decimal value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now?</a:t>
            </a:r>
          </a:p>
          <a:p>
            <a:pPr lvl="1"/>
            <a:r>
              <a:rPr lang="en-US" dirty="0"/>
              <a:t>Remember: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dirty="0"/>
              <a:t>is an 8-bit value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x: 0b00001101</a:t>
            </a:r>
          </a:p>
          <a:p>
            <a:pPr lvl="1"/>
            <a:r>
              <a:rPr lang="en-US" sz="2800" dirty="0"/>
              <a:t>y: 0b00001011</a:t>
            </a:r>
          </a:p>
          <a:p>
            <a:pPr lvl="1"/>
            <a:r>
              <a:rPr lang="en-US" sz="2800" dirty="0"/>
              <a:t>z: 0b00001001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E1E3-50F4-B434-98C5-011D8C7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1474F-F56A-7FC5-79B4-3D063F4ADA13}"/>
              </a:ext>
            </a:extLst>
          </p:cNvPr>
          <p:cNvSpPr txBox="1"/>
          <p:nvPr/>
        </p:nvSpPr>
        <p:spPr>
          <a:xfrm>
            <a:off x="3632629" y="5248732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-&gt; 9</a:t>
            </a:r>
          </a:p>
        </p:txBody>
      </p:sp>
    </p:spTree>
    <p:extLst>
      <p:ext uri="{BB962C8B-B14F-4D97-AF65-F5344CB8AC3E}">
        <p14:creationId xmlns:p14="http://schemas.microsoft.com/office/powerpoint/2010/main" val="130737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b="1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76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7DC2-A72C-224B-8638-82D81BE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</a:t>
            </a:r>
            <a:r>
              <a:rPr lang="en-US" dirty="0"/>
              <a:t>: What do bits and bytes </a:t>
            </a:r>
            <a:r>
              <a:rPr lang="en-US" b="1" i="1" dirty="0"/>
              <a:t>mean</a:t>
            </a:r>
            <a:r>
              <a:rPr lang="en-US" dirty="0"/>
              <a:t> in a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6365-C86B-B143-9F17-93A3C8CF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answer is: it depends!</a:t>
            </a:r>
          </a:p>
          <a:p>
            <a:endParaRPr lang="en-US" dirty="0"/>
          </a:p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-19/16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pPr lvl="1"/>
            <a:endParaRPr lang="en-US" dirty="0"/>
          </a:p>
          <a:p>
            <a:r>
              <a:rPr lang="en-US" dirty="0"/>
              <a:t>You have to know the context to make sense of any bits you have!</a:t>
            </a:r>
          </a:p>
          <a:p>
            <a:pPr lvl="1"/>
            <a:r>
              <a:rPr lang="en-US" dirty="0"/>
              <a:t>Looking at the same bits in different contexts can lead to interesting results</a:t>
            </a:r>
          </a:p>
          <a:p>
            <a:pPr lvl="1"/>
            <a:r>
              <a:rPr lang="en-US" dirty="0"/>
              <a:t>Information = bits + context!</a:t>
            </a:r>
          </a:p>
          <a:p>
            <a:pPr lvl="1"/>
            <a:endParaRPr lang="en-US" dirty="0"/>
          </a:p>
          <a:p>
            <a:r>
              <a:rPr lang="en-US" dirty="0"/>
              <a:t>An </a:t>
            </a:r>
            <a:r>
              <a:rPr lang="en-US" b="1" i="1" dirty="0"/>
              <a:t>encoding</a:t>
            </a:r>
            <a:r>
              <a:rPr lang="en-US" dirty="0"/>
              <a:t> is a set of rules that gives meaning to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BDE5-1DBF-45B0-AFB0-2AB8ACDA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69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&lt;&lt;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Shift bit-vector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left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positions</a:t>
            </a:r>
          </a:p>
          <a:p>
            <a:pPr lvl="1"/>
            <a:r>
              <a:rPr lang="en-US" dirty="0"/>
              <a:t>Throw away extra bits on left </a:t>
            </a:r>
          </a:p>
          <a:p>
            <a:pPr lvl="1"/>
            <a:r>
              <a:rPr lang="en-US" dirty="0"/>
              <a:t>Fill empty bits with 0</a:t>
            </a:r>
          </a:p>
          <a:p>
            <a:pPr lvl="2"/>
            <a:r>
              <a:rPr lang="en-US" dirty="0"/>
              <a:t>Same behavior for signed or unsigned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Equivalent to multiplying by 2</a:t>
            </a:r>
            <a:r>
              <a:rPr lang="en-US" baseline="30000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then taking modulo (i.e. truncating overflow bits)</a:t>
            </a:r>
          </a:p>
          <a:p>
            <a:pPr lvl="1"/>
            <a:endParaRPr lang="en-US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</a:t>
            </a:r>
            <a:r>
              <a:rPr lang="en-US" dirty="0"/>
              <a:t>,  or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en-US" dirty="0"/>
              <a:t>Also when some non-0 bits get shifted off (</a:t>
            </a:r>
            <a:r>
              <a:rPr lang="en-US" i="1" dirty="0"/>
              <a:t>probably</a:t>
            </a:r>
            <a:r>
              <a:rPr lang="en-US" dirty="0"/>
              <a:t> they get truncated)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9163049" y="1108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00000010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791449" y="11088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Argument </a:t>
            </a:r>
            <a:r>
              <a:rPr lang="en-US" sz="1600" b="1">
                <a:latin typeface="Courier New" pitchFamily="49" charset="0"/>
              </a:rPr>
              <a:t>x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9163049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7791449" y="14136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9163049" y="19470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10100010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7791449" y="19470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163048" y="2251869"/>
            <a:ext cx="1661159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35" name="Rectangle 15"/>
          <p:cNvSpPr>
            <a:spLocks noChangeArrowheads="1"/>
          </p:cNvSpPr>
          <p:nvPr/>
        </p:nvSpPr>
        <p:spPr bwMode="auto">
          <a:xfrm>
            <a:off x="7791449" y="22518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40" name="Rectangle 20"/>
          <p:cNvSpPr>
            <a:spLocks noChangeArrowheads="1"/>
          </p:cNvSpPr>
          <p:nvPr/>
        </p:nvSpPr>
        <p:spPr bwMode="auto">
          <a:xfrm>
            <a:off x="9163048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1" name="Rectangle 21"/>
          <p:cNvSpPr>
            <a:spLocks noChangeArrowheads="1"/>
          </p:cNvSpPr>
          <p:nvPr/>
        </p:nvSpPr>
        <p:spPr bwMode="auto">
          <a:xfrm>
            <a:off x="9163047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19546" name="Rectangle 26"/>
          <p:cNvSpPr>
            <a:spLocks noChangeArrowheads="1"/>
          </p:cNvSpPr>
          <p:nvPr/>
        </p:nvSpPr>
        <p:spPr bwMode="auto">
          <a:xfrm>
            <a:off x="9163046" y="2251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9" name="Rectangle 29"/>
          <p:cNvSpPr>
            <a:spLocks noChangeArrowheads="1"/>
          </p:cNvSpPr>
          <p:nvPr/>
        </p:nvSpPr>
        <p:spPr bwMode="auto">
          <a:xfrm>
            <a:off x="9163044" y="2251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F9EAF-D871-4B09-B001-FCD64A53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55" grpId="0" uiExpand="1" build="p"/>
      <p:bldP spid="619524" grpId="0" animBg="1"/>
      <p:bldP spid="619525" grpId="0" animBg="1"/>
      <p:bldP spid="619526" grpId="0" animBg="1"/>
      <p:bldP spid="619527" grpId="0" animBg="1"/>
      <p:bldP spid="619532" grpId="0" animBg="1"/>
      <p:bldP spid="619533" grpId="0" animBg="1"/>
      <p:bldP spid="619534" grpId="0" animBg="1"/>
      <p:bldP spid="619535" grpId="0" animBg="1"/>
      <p:bldP spid="619540" grpId="0" animBg="1"/>
      <p:bldP spid="619541" grpId="0" animBg="1"/>
      <p:bldP spid="619546" grpId="0" animBg="1"/>
      <p:bldP spid="61954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&gt;&gt;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 bit-vector x right y positions</a:t>
            </a:r>
          </a:p>
          <a:p>
            <a:pPr lvl="1"/>
            <a:r>
              <a:rPr lang="en-US" dirty="0"/>
              <a:t>Throw away extra bits on right</a:t>
            </a:r>
          </a:p>
          <a:p>
            <a:r>
              <a:rPr lang="en-US" dirty="0"/>
              <a:t>But how to fill the new bits that open up?</a:t>
            </a:r>
          </a:p>
          <a:p>
            <a:pPr lvl="1"/>
            <a:r>
              <a:rPr lang="en-US" dirty="0"/>
              <a:t>Will depend on signed vs unsigned</a:t>
            </a:r>
          </a:p>
          <a:p>
            <a:pPr lvl="1"/>
            <a:endParaRPr lang="en-US" dirty="0"/>
          </a:p>
          <a:p>
            <a:r>
              <a:rPr lang="en-US" dirty="0"/>
              <a:t>Unsigned: Logical shift</a:t>
            </a:r>
          </a:p>
          <a:p>
            <a:pPr lvl="1"/>
            <a:r>
              <a:rPr lang="en-US" dirty="0"/>
              <a:t>Always fill with 0’s on left</a:t>
            </a:r>
          </a:p>
          <a:p>
            <a:pPr lvl="1"/>
            <a:endParaRPr lang="en-US" dirty="0"/>
          </a:p>
          <a:p>
            <a:r>
              <a:rPr lang="en-US" dirty="0"/>
              <a:t>Signed: Arithmetic shift</a:t>
            </a:r>
          </a:p>
          <a:p>
            <a:pPr lvl="1"/>
            <a:r>
              <a:rPr lang="en-US" dirty="0"/>
              <a:t>Replicate most significant bit on left</a:t>
            </a:r>
          </a:p>
          <a:p>
            <a:pPr lvl="1"/>
            <a:r>
              <a:rPr lang="en-US" dirty="0"/>
              <a:t>Necessary for two’s complement integer representation (sign extension!)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0,   or   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90678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1100010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6962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28" name="Rectangle 8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76962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Logi</a:t>
            </a:r>
            <a:r>
              <a:rPr lang="en-US" sz="1600" b="1" dirty="0">
                <a:latin typeface="Helvetica" pitchFamily="34" charset="0"/>
              </a:rPr>
              <a:t>. </a:t>
            </a:r>
            <a:r>
              <a:rPr lang="en-US" sz="1600" b="1" dirty="0">
                <a:latin typeface="Courier New" pitchFamily="49" charset="0"/>
              </a:rPr>
              <a:t>&gt;&gt; 2</a:t>
            </a: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31" name="Rectangle 11"/>
          <p:cNvSpPr>
            <a:spLocks noChangeArrowheads="1"/>
          </p:cNvSpPr>
          <p:nvPr/>
        </p:nvSpPr>
        <p:spPr bwMode="auto">
          <a:xfrm>
            <a:off x="76962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90678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76962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36" name="Rectangle 16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76962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Logi</a:t>
            </a:r>
            <a:r>
              <a:rPr lang="en-US" sz="1600" b="1" dirty="0">
                <a:latin typeface="Helvetica" pitchFamily="34" charset="0"/>
              </a:rPr>
              <a:t>. </a:t>
            </a:r>
            <a:r>
              <a:rPr lang="en-US" sz="1600" b="1" dirty="0">
                <a:latin typeface="Courier New" pitchFamily="49" charset="0"/>
              </a:rPr>
              <a:t>&gt;&gt; 2</a:t>
            </a:r>
          </a:p>
        </p:txBody>
      </p:sp>
      <p:sp>
        <p:nvSpPr>
          <p:cNvPr id="619538" name="Rectangle 1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76962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42" name="Rectangle 22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3" name="Rectangle 23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5" name="Rectangle 25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7" name="Rectangle 27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48" name="Rectangle 2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50" name="Rectangle 30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619551" name="Rectangle 31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FE7F3-4FAD-426F-B8FD-95C57DBF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42" grpId="0" animBg="1" autoUpdateAnimBg="0"/>
      <p:bldP spid="619543" grpId="0" animBg="1" autoUpdateAnimBg="0"/>
      <p:bldP spid="619544" grpId="0" animBg="1" autoUpdateAnimBg="0"/>
      <p:bldP spid="619545" grpId="0" animBg="1" autoUpdateAnimBg="0"/>
      <p:bldP spid="619547" grpId="0" animBg="1" autoUpdateAnimBg="0"/>
      <p:bldP spid="619548" grpId="0" animBg="1" autoUpdateAnimBg="0"/>
      <p:bldP spid="619550" grpId="0" animBg="1" autoUpdateAnimBg="0"/>
      <p:bldP spid="619551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315720"/>
            <a:ext cx="7010400" cy="88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 x &lt;&lt; 3 = 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shifting in 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3524" y="1711917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0b00010000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204" y="5247177"/>
            <a:ext cx="1094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Calibri"/>
                <a:cs typeface="Calibri"/>
              </a:rPr>
              <a:t>Note: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GCC supports the prefix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0b</a:t>
            </a:r>
            <a:r>
              <a:rPr lang="en-US" sz="2400" dirty="0">
                <a:latin typeface="Calibri"/>
                <a:cs typeface="Calibri"/>
              </a:rPr>
              <a:t> for binary literals (like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0x</a:t>
            </a:r>
            <a:r>
              <a:rPr lang="en-US" sz="2400" dirty="0">
                <a:latin typeface="Calibri"/>
                <a:cs typeface="Calibri"/>
              </a:rPr>
              <a:t>… for hex) directly in C.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This is not part of the C standard! It may not work on other compilers.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497324" y="3127484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497324" y="4528820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0b11101000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77E476-6C16-490E-BF60-41B2475FFEBB}"/>
              </a:ext>
            </a:extLst>
          </p:cNvPr>
          <p:cNvSpPr txBox="1">
            <a:spLocks/>
          </p:cNvSpPr>
          <p:nvPr/>
        </p:nvSpPr>
        <p:spPr bwMode="auto">
          <a:xfrm>
            <a:off x="1868424" y="4084320"/>
            <a:ext cx="7239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signed   char x = 0b10100010;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C9DF6-72CE-4F1C-B3EE-F3D9E3BBBBF9}"/>
              </a:ext>
            </a:extLst>
          </p:cNvPr>
          <p:cNvSpPr txBox="1">
            <a:spLocks/>
          </p:cNvSpPr>
          <p:nvPr/>
        </p:nvSpPr>
        <p:spPr bwMode="auto">
          <a:xfrm>
            <a:off x="1868424" y="2682984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96634-8D7A-4BFE-82BE-3095800C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8D6B7-1686-49E2-A8A1-4BD7F6FD6AE1}"/>
              </a:ext>
            </a:extLst>
          </p:cNvPr>
          <p:cNvSpPr txBox="1"/>
          <p:nvPr/>
        </p:nvSpPr>
        <p:spPr>
          <a:xfrm>
            <a:off x="7005711" y="1639762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0b10100010</a:t>
            </a:r>
            <a:r>
              <a:rPr lang="en-US" b="1" dirty="0"/>
              <a:t>000</a:t>
            </a:r>
          </a:p>
          <a:p>
            <a:r>
              <a:rPr lang="en-US" dirty="0"/>
              <a:t>0b</a:t>
            </a:r>
            <a:r>
              <a:rPr lang="en-US" strike="sngStrike" dirty="0"/>
              <a:t>101</a:t>
            </a:r>
            <a:r>
              <a:rPr lang="en-US" dirty="0"/>
              <a:t>00010</a:t>
            </a:r>
            <a:r>
              <a:rPr lang="en-US" b="1" dirty="0"/>
              <a:t>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22797-81B6-4C83-B8EE-4A0E17BC5A18}"/>
              </a:ext>
            </a:extLst>
          </p:cNvPr>
          <p:cNvSpPr txBox="1"/>
          <p:nvPr/>
        </p:nvSpPr>
        <p:spPr>
          <a:xfrm>
            <a:off x="7005711" y="3055812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</a:t>
            </a:r>
            <a:r>
              <a:rPr lang="en-US" b="1" dirty="0"/>
              <a:t>00</a:t>
            </a:r>
            <a:r>
              <a:rPr lang="en-US" dirty="0"/>
              <a:t>10100010</a:t>
            </a:r>
            <a:endParaRPr lang="en-US" b="1" dirty="0"/>
          </a:p>
          <a:p>
            <a:r>
              <a:rPr lang="en-US" dirty="0"/>
              <a:t>0b</a:t>
            </a:r>
            <a:r>
              <a:rPr lang="en-US" b="1" dirty="0"/>
              <a:t>00</a:t>
            </a:r>
            <a:r>
              <a:rPr lang="en-US" dirty="0"/>
              <a:t>101000</a:t>
            </a:r>
            <a:r>
              <a:rPr lang="en-US" strike="sngStrike" dirty="0"/>
              <a:t>10</a:t>
            </a:r>
            <a:endParaRPr lang="en-US" b="1" strike="sngStrik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1BCF2-D5F8-4F45-8862-E210F32C33A9}"/>
              </a:ext>
            </a:extLst>
          </p:cNvPr>
          <p:cNvSpPr txBox="1"/>
          <p:nvPr/>
        </p:nvSpPr>
        <p:spPr>
          <a:xfrm>
            <a:off x="7005711" y="4454491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</a:t>
            </a:r>
            <a:r>
              <a:rPr lang="en-US" b="1" dirty="0"/>
              <a:t>11</a:t>
            </a:r>
            <a:r>
              <a:rPr lang="en-US" dirty="0"/>
              <a:t>10100010</a:t>
            </a:r>
            <a:endParaRPr lang="en-US" b="1" dirty="0"/>
          </a:p>
          <a:p>
            <a:r>
              <a:rPr lang="en-US" dirty="0"/>
              <a:t>0b</a:t>
            </a:r>
            <a:r>
              <a:rPr lang="en-US" b="1" dirty="0"/>
              <a:t>11</a:t>
            </a:r>
            <a:r>
              <a:rPr lang="en-US" dirty="0"/>
              <a:t>101000</a:t>
            </a:r>
            <a:r>
              <a:rPr lang="en-US" strike="sngStrike" dirty="0"/>
              <a:t>10</a:t>
            </a:r>
            <a:endParaRPr lang="en-US" b="1" strike="sngStrike" dirty="0"/>
          </a:p>
        </p:txBody>
      </p:sp>
    </p:spTree>
    <p:extLst>
      <p:ext uri="{BB962C8B-B14F-4D97-AF65-F5344CB8AC3E}">
        <p14:creationId xmlns:p14="http://schemas.microsoft.com/office/powerpoint/2010/main" val="18776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6" grpId="0"/>
      <p:bldP spid="10" grpId="0" build="p"/>
      <p:bldP spid="11" grpId="0" build="p"/>
      <p:bldP spid="7" grpId="0"/>
      <p:bldP spid="12" grpId="0"/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Not all operations are equally expensive!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11229501" cy="5029200"/>
          </a:xfrm>
        </p:spPr>
        <p:txBody>
          <a:bodyPr>
            <a:normAutofit/>
          </a:bodyPr>
          <a:lstStyle/>
          <a:p>
            <a:r>
              <a:rPr lang="en-US" dirty="0"/>
              <a:t>Some operations are pretty simple to perform in hardware</a:t>
            </a:r>
          </a:p>
          <a:p>
            <a:pPr lvl="1"/>
            <a:r>
              <a:rPr lang="en-US" dirty="0"/>
              <a:t>E.g., addition, shifting, bitwise operations</a:t>
            </a:r>
          </a:p>
          <a:p>
            <a:pPr lvl="1"/>
            <a:r>
              <a:rPr lang="en-US" dirty="0"/>
              <a:t>Also true of doing the same by hand on paper</a:t>
            </a:r>
          </a:p>
          <a:p>
            <a:pPr lvl="1"/>
            <a:endParaRPr lang="en-US" dirty="0"/>
          </a:p>
          <a:p>
            <a:r>
              <a:rPr lang="en-US" dirty="0"/>
              <a:t>Others are much more involved</a:t>
            </a:r>
          </a:p>
          <a:p>
            <a:pPr lvl="1"/>
            <a:r>
              <a:rPr lang="en-US" dirty="0"/>
              <a:t>E.g., multiplication, or even more so division</a:t>
            </a:r>
          </a:p>
          <a:p>
            <a:pPr lvl="1"/>
            <a:r>
              <a:rPr lang="en-US" dirty="0"/>
              <a:t>Consider long multiplication / long division; quite tedious!</a:t>
            </a:r>
          </a:p>
          <a:p>
            <a:pPr lvl="1"/>
            <a:r>
              <a:rPr lang="en-US" dirty="0"/>
              <a:t>Hardware is not doing the exact same thing, but similar principle</a:t>
            </a:r>
          </a:p>
          <a:p>
            <a:pPr lvl="1"/>
            <a:endParaRPr lang="en-US" dirty="0"/>
          </a:p>
          <a:p>
            <a:r>
              <a:rPr lang="en-US" dirty="0"/>
              <a:t>For best performance: swap expensive operations with simple ones!</a:t>
            </a:r>
          </a:p>
          <a:p>
            <a:pPr lvl="1"/>
            <a:r>
              <a:rPr lang="en-US" dirty="0"/>
              <a:t>Doesn’t work in all cases, but often does when </a:t>
            </a:r>
            <a:r>
              <a:rPr lang="en-US" dirty="0" err="1"/>
              <a:t>mult</a:t>
            </a:r>
            <a:r>
              <a:rPr lang="en-US" dirty="0"/>
              <a:t>/div by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C0A4-1D7B-4A9E-BF0A-5B44DD2C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198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C361-73B5-47FD-B61C-24F760DE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to 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A462-287B-4458-ABCD-C1C64DA6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by powers of two could be shifts</a:t>
            </a:r>
          </a:p>
          <a:p>
            <a:pPr lvl="1"/>
            <a:r>
              <a:rPr lang="en-US" dirty="0"/>
              <a:t>unsigned int x = y / 2; 	unsigned int x = y &gt;&gt; 1;</a:t>
            </a:r>
          </a:p>
          <a:p>
            <a:pPr lvl="1"/>
            <a:endParaRPr lang="en-US" dirty="0"/>
          </a:p>
          <a:p>
            <a:r>
              <a:rPr lang="en-US" dirty="0"/>
              <a:t>Even more important because division is a complicated operation</a:t>
            </a:r>
          </a:p>
          <a:p>
            <a:pPr lvl="1"/>
            <a:r>
              <a:rPr lang="en-US" dirty="0"/>
              <a:t>Multiply is implemented in (relatively) simple hardware on most systems</a:t>
            </a:r>
          </a:p>
          <a:p>
            <a:pPr lvl="1"/>
            <a:r>
              <a:rPr lang="en-US" dirty="0"/>
              <a:t>Compiler might actually translate your divide-by-powers-of-two operations into shift operations though!</a:t>
            </a:r>
          </a:p>
          <a:p>
            <a:pPr lvl="1"/>
            <a:endParaRPr lang="en-US" dirty="0"/>
          </a:p>
          <a:p>
            <a:r>
              <a:rPr lang="en-US" dirty="0"/>
              <a:t>Warning: rounding needs to be handled correctly for signed numbers and division</a:t>
            </a:r>
          </a:p>
          <a:p>
            <a:pPr lvl="1"/>
            <a:r>
              <a:rPr lang="en-US" dirty="0"/>
              <a:t> See bonus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990DD-12C1-4AE4-8F4B-C0B2167E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0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automatically chose the best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you use shifts instead of multiply/divide in your C code?</a:t>
            </a:r>
          </a:p>
          <a:p>
            <a:pPr lvl="1"/>
            <a:r>
              <a:rPr lang="en-US" b="1" dirty="0"/>
              <a:t>NO</a:t>
            </a:r>
          </a:p>
          <a:p>
            <a:pPr lvl="1"/>
            <a:endParaRPr lang="en-US" b="1" dirty="0"/>
          </a:p>
          <a:p>
            <a:r>
              <a:rPr lang="en-US" dirty="0"/>
              <a:t>Just write out the math</a:t>
            </a:r>
          </a:p>
          <a:p>
            <a:pPr lvl="1"/>
            <a:r>
              <a:rPr lang="en-US" dirty="0"/>
              <a:t>Math is more readable if that’s what you meant</a:t>
            </a:r>
          </a:p>
          <a:p>
            <a:pPr lvl="1"/>
            <a:r>
              <a:rPr lang="en-US" b="1" dirty="0"/>
              <a:t>Compiler</a:t>
            </a:r>
            <a:r>
              <a:rPr lang="en-US" dirty="0"/>
              <a:t> automatically converts code to get best performance</a:t>
            </a:r>
          </a:p>
          <a:p>
            <a:pPr lvl="1"/>
            <a:endParaRPr lang="en-US" dirty="0"/>
          </a:p>
          <a:p>
            <a:r>
              <a:rPr lang="en-US" dirty="0"/>
              <a:t>These two mean the same thing, but one is way more understandable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y * 32;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(y &lt;&lt; 5);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9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b="1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71815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Bit Masking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How do you manipulate certain bits within a number?</a:t>
            </a:r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Combines some of the ideas we’ve already learned</a:t>
            </a:r>
          </a:p>
          <a:p>
            <a:pPr lvl="1">
              <a:defRPr/>
            </a:pPr>
            <a:r>
              <a:rPr lang="en-US" dirty="0"/>
              <a:t>~, &amp;, |, &lt;&lt;, &gt;&gt;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Create a “bit mask” which is a pattern to choose certain bits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Use &amp; or | to combine it with your number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Optional: Use &gt;&gt; to move the bits to the least significant 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97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BF83-B95D-4596-89F3-89937B11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operate on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B80B-88A7-454B-B09E-EB429A9E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bits, use the AND operation</a:t>
            </a:r>
          </a:p>
          <a:p>
            <a:pPr lvl="1"/>
            <a:r>
              <a:rPr lang="en-US" dirty="0"/>
              <a:t>1 means to select that bit</a:t>
            </a:r>
          </a:p>
          <a:p>
            <a:pPr lvl="1"/>
            <a:r>
              <a:rPr lang="en-US" dirty="0"/>
              <a:t>0 means to not select that bit</a:t>
            </a:r>
          </a:p>
          <a:p>
            <a:pPr lvl="1"/>
            <a:endParaRPr lang="en-US" dirty="0"/>
          </a:p>
          <a:p>
            <a:r>
              <a:rPr lang="en-US" dirty="0"/>
              <a:t>Writing bits</a:t>
            </a:r>
          </a:p>
          <a:p>
            <a:pPr lvl="1"/>
            <a:r>
              <a:rPr lang="en-US" dirty="0"/>
              <a:t>Writing a one, use the OR operation</a:t>
            </a:r>
          </a:p>
          <a:p>
            <a:pPr lvl="2"/>
            <a:r>
              <a:rPr lang="en-US" dirty="0"/>
              <a:t>1 means to write a one to that position</a:t>
            </a:r>
          </a:p>
          <a:p>
            <a:pPr lvl="2"/>
            <a:r>
              <a:rPr lang="en-US" dirty="0"/>
              <a:t>0 is unchanged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Writing a zero, use the AND operation</a:t>
            </a:r>
          </a:p>
          <a:p>
            <a:pPr lvl="2"/>
            <a:r>
              <a:rPr lang="en-US" dirty="0"/>
              <a:t>0 means to write a zero to that position</a:t>
            </a:r>
          </a:p>
          <a:p>
            <a:pPr lvl="2"/>
            <a:r>
              <a:rPr lang="en-US" dirty="0"/>
              <a:t>1 is unchanged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84D59-4348-4F8A-B445-903975B6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5A5C0-ABBA-4312-A04F-3F26289D9CDA}"/>
              </a:ext>
            </a:extLst>
          </p:cNvPr>
          <p:cNvSpPr txBox="1"/>
          <p:nvPr/>
        </p:nvSpPr>
        <p:spPr>
          <a:xfrm>
            <a:off x="7498079" y="1547446"/>
            <a:ext cx="414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bottom four bits: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0x0F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24468-F061-4ADE-B5C3-C70D50BADD54}"/>
              </a:ext>
            </a:extLst>
          </p:cNvPr>
          <p:cNvSpPr txBox="1"/>
          <p:nvPr/>
        </p:nvSpPr>
        <p:spPr>
          <a:xfrm>
            <a:off x="7430424" y="3582566"/>
            <a:ext cx="4149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6</a:t>
            </a:r>
            <a:r>
              <a:rPr lang="en-US" baseline="30000" dirty="0"/>
              <a:t>th</a:t>
            </a:r>
            <a:r>
              <a:rPr lang="en-US" dirty="0"/>
              <a:t> bit to one: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(1 &lt;&lt; 6)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(0b01000000)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E67F-D9EE-495A-813F-50773EBCCDCE}"/>
              </a:ext>
            </a:extLst>
          </p:cNvPr>
          <p:cNvSpPr txBox="1"/>
          <p:nvPr/>
        </p:nvSpPr>
        <p:spPr>
          <a:xfrm>
            <a:off x="7498079" y="5248354"/>
            <a:ext cx="414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6</a:t>
            </a:r>
            <a:r>
              <a:rPr lang="en-US" baseline="30000" dirty="0"/>
              <a:t>th</a:t>
            </a:r>
            <a:r>
              <a:rPr lang="en-US" dirty="0"/>
              <a:t> bit to zero: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&amp; (~(1 &lt;&lt; 6))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(~(0b01000000))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(0b10111111)</a:t>
            </a:r>
          </a:p>
        </p:txBody>
      </p:sp>
    </p:spTree>
    <p:extLst>
      <p:ext uri="{BB962C8B-B14F-4D97-AF65-F5344CB8AC3E}">
        <p14:creationId xmlns:p14="http://schemas.microsoft.com/office/powerpoint/2010/main" val="2771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8708-3C6E-7BED-232D-E283777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nibbles in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E1E-D1D8-AE59-8026-99519FA4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Nibble - 4 bits (one </a:t>
            </a:r>
            <a:r>
              <a:rPr lang="en-US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Input: 0x4F -&gt; Output 0xF4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Method:</a:t>
            </a:r>
          </a:p>
          <a:p>
            <a:pPr lvl="2"/>
            <a:r>
              <a:rPr lang="en-US" dirty="0"/>
              <a:t>1. Shift and select upper four bits</a:t>
            </a:r>
          </a:p>
          <a:p>
            <a:pPr lvl="2"/>
            <a:r>
              <a:rPr lang="en-US" dirty="0"/>
              <a:t>2. Shift and select lower four bits</a:t>
            </a:r>
          </a:p>
          <a:p>
            <a:pPr lvl="2"/>
            <a:r>
              <a:rPr lang="en-US" dirty="0"/>
              <a:t>3. Combine the two nibbles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lower = input &gt;&gt; 4;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upper = input &lt;&lt; 4;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output = upper | lower; // combines two halves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CD4E-35F6-CE25-DF3D-8766545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40BEE-D49E-F640-AECE-0FCD0586264A}"/>
              </a:ext>
            </a:extLst>
          </p:cNvPr>
          <p:cNvSpPr txBox="1"/>
          <p:nvPr/>
        </p:nvSpPr>
        <p:spPr>
          <a:xfrm>
            <a:off x="7452987" y="2680570"/>
            <a:ext cx="412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the new upper bits?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0B19D-E21B-9C81-9929-9AB8D4713AAB}"/>
              </a:ext>
            </a:extLst>
          </p:cNvPr>
          <p:cNvSpPr txBox="1"/>
          <p:nvPr/>
        </p:nvSpPr>
        <p:spPr>
          <a:xfrm>
            <a:off x="7452987" y="3657600"/>
            <a:ext cx="3817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Unsigned -&gt; Will be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92156-96A7-0C50-3EFC-44016A424CC7}"/>
              </a:ext>
            </a:extLst>
          </p:cNvPr>
          <p:cNvSpPr txBox="1"/>
          <p:nvPr/>
        </p:nvSpPr>
        <p:spPr>
          <a:xfrm>
            <a:off x="2484120" y="5745480"/>
            <a:ext cx="794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Shifting implicitly </a:t>
            </a:r>
            <a:r>
              <a:rPr lang="en-US" sz="2400" dirty="0" err="1"/>
              <a:t>zero’d</a:t>
            </a:r>
            <a:r>
              <a:rPr lang="en-US" sz="2400" dirty="0"/>
              <a:t> out irrelevant bits.</a:t>
            </a:r>
            <a:br>
              <a:rPr lang="en-US" sz="2400" dirty="0"/>
            </a:br>
            <a:r>
              <a:rPr lang="en-US" sz="2400" dirty="0"/>
              <a:t>Otherwise we would have needed an &amp; operation too.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0F9200-0190-2589-9D5A-2314B2691E72}"/>
              </a:ext>
            </a:extLst>
          </p:cNvPr>
          <p:cNvCxnSpPr>
            <a:cxnSpLocks/>
          </p:cNvCxnSpPr>
          <p:nvPr/>
        </p:nvCxnSpPr>
        <p:spPr>
          <a:xfrm flipH="1">
            <a:off x="6425852" y="3429000"/>
            <a:ext cx="1027135" cy="842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strings (The C way)</a:t>
            </a:r>
          </a:p>
        </p:txBody>
      </p:sp>
      <p:sp>
        <p:nvSpPr>
          <p:cNvPr id="604189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Represented by array of characters</a:t>
            </a:r>
          </a:p>
          <a:p>
            <a:pPr lvl="1"/>
            <a:r>
              <a:rPr lang="en-US" sz="2000" dirty="0"/>
              <a:t>Each character encoded in ASCII format</a:t>
            </a:r>
          </a:p>
          <a:p>
            <a:pPr lvl="1"/>
            <a:r>
              <a:rPr lang="en-US" sz="2000" dirty="0"/>
              <a:t>NULL character (code 0) to mark the end</a:t>
            </a:r>
          </a:p>
          <a:p>
            <a:endParaRPr lang="en-US" sz="2200" dirty="0"/>
          </a:p>
          <a:p>
            <a:r>
              <a:rPr lang="en-US" sz="2400" dirty="0"/>
              <a:t>Compatibility</a:t>
            </a:r>
          </a:p>
          <a:p>
            <a:pPr lvl="1"/>
            <a:r>
              <a:rPr lang="en-US" sz="2000" dirty="0"/>
              <a:t>Byte ordering not an issue (data all single-byte!)</a:t>
            </a:r>
          </a:p>
          <a:p>
            <a:pPr lvl="1"/>
            <a:r>
              <a:rPr lang="en-US" sz="2000" dirty="0"/>
              <a:t>ASCII text files generally platform independent</a:t>
            </a:r>
          </a:p>
          <a:p>
            <a:pPr lvl="2"/>
            <a:r>
              <a:rPr lang="en-US" sz="1800" dirty="0"/>
              <a:t>Except for different conventions of line termination</a:t>
            </a:r>
            <a:br>
              <a:rPr lang="en-US" sz="1800" dirty="0"/>
            </a:br>
            <a:r>
              <a:rPr lang="en-US" sz="1800" dirty="0"/>
              <a:t> character(s)!</a:t>
            </a: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7257631" y="1246188"/>
            <a:ext cx="31877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"18243";</a:t>
            </a:r>
          </a:p>
        </p:txBody>
      </p:sp>
      <p:sp>
        <p:nvSpPr>
          <p:cNvPr id="43" name="Rectangle 5"/>
          <p:cNvSpPr>
            <a:spLocks/>
          </p:cNvSpPr>
          <p:nvPr/>
        </p:nvSpPr>
        <p:spPr bwMode="auto">
          <a:xfrm>
            <a:off x="7487167" y="1992314"/>
            <a:ext cx="1272144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Big-Endian</a:t>
            </a:r>
          </a:p>
        </p:txBody>
      </p:sp>
      <p:sp>
        <p:nvSpPr>
          <p:cNvPr id="44" name="Rectangle 6"/>
          <p:cNvSpPr>
            <a:spLocks/>
          </p:cNvSpPr>
          <p:nvPr/>
        </p:nvSpPr>
        <p:spPr bwMode="auto">
          <a:xfrm>
            <a:off x="8998519" y="1992314"/>
            <a:ext cx="142603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Little-Endian</a:t>
            </a:r>
          </a:p>
        </p:txBody>
      </p:sp>
      <p:graphicFrame>
        <p:nvGraphicFramePr>
          <p:cNvPr id="52" name="Group 14"/>
          <p:cNvGraphicFramePr>
            <a:graphicFrameLocks noGrp="1"/>
          </p:cNvGraphicFramePr>
          <p:nvPr/>
        </p:nvGraphicFramePr>
        <p:xfrm>
          <a:off x="7815262" y="2413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" name="Group 40"/>
          <p:cNvGraphicFramePr>
            <a:graphicFrameLocks noGrp="1"/>
          </p:cNvGraphicFramePr>
          <p:nvPr/>
        </p:nvGraphicFramePr>
        <p:xfrm>
          <a:off x="9394034" y="2413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8AF6CC6B-67FE-4AC8-85C0-687ACAED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E9FAD9C8-7958-4FEB-93E1-6D2601B7D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6296" y="2614612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ECAB72DC-194D-43A1-B3E1-4018276DC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6296" y="2970212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FE803A5A-3C7E-414D-8E51-2C4771472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577" y="3327400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24F2F007-5DAE-4E7B-A433-1D289F967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577" y="3708400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099DE742-742F-4E6C-8519-C0C786F26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577" y="4113212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D0425BD8-7172-4514-A77C-4FF1EB955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577" y="4494212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872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C42-F938-455C-91CB-434A5EEC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selecting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108F-A147-4758-BA32-DB8C3127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bits 2 and 3 from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1826F-BABF-491D-B51C-8143C34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992D2-B046-4A79-AFD4-C8208700DA53}"/>
              </a:ext>
            </a:extLst>
          </p:cNvPr>
          <p:cNvSpPr txBox="1"/>
          <p:nvPr/>
        </p:nvSpPr>
        <p:spPr>
          <a:xfrm>
            <a:off x="6973818" y="109855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0b01100100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6342-56D7-4409-B728-8E0D1DBC5D29}"/>
              </a:ext>
            </a:extLst>
          </p:cNvPr>
          <p:cNvSpPr txBox="1"/>
          <p:nvPr/>
        </p:nvSpPr>
        <p:spPr>
          <a:xfrm>
            <a:off x="8686320" y="1098550"/>
            <a:ext cx="347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4B804-2AAE-4F90-B1DD-A95A158F07AE}"/>
              </a:ext>
            </a:extLst>
          </p:cNvPr>
          <p:cNvSpPr txBox="1"/>
          <p:nvPr/>
        </p:nvSpPr>
        <p:spPr>
          <a:xfrm>
            <a:off x="7217517" y="170346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Mask: 0b00001100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DD070-1FED-4FB6-9222-BE92375F2E47}"/>
              </a:ext>
            </a:extLst>
          </p:cNvPr>
          <p:cNvSpPr txBox="1"/>
          <p:nvPr/>
        </p:nvSpPr>
        <p:spPr>
          <a:xfrm>
            <a:off x="252900" y="2351782"/>
            <a:ext cx="5400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&amp; 0b00001100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31AE71-2118-496A-985B-2451105DF12E}"/>
              </a:ext>
            </a:extLst>
          </p:cNvPr>
          <p:cNvCxnSpPr>
            <a:cxnSpLocks/>
          </p:cNvCxnSpPr>
          <p:nvPr/>
        </p:nvCxnSpPr>
        <p:spPr>
          <a:xfrm>
            <a:off x="1753990" y="3403226"/>
            <a:ext cx="24407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4CC5CA-343A-4016-975E-0F33F5CDEB4C}"/>
              </a:ext>
            </a:extLst>
          </p:cNvPr>
          <p:cNvSpPr txBox="1"/>
          <p:nvPr/>
        </p:nvSpPr>
        <p:spPr>
          <a:xfrm>
            <a:off x="249752" y="3388195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0B7C-8A15-42FB-BAC0-A1D8C9629E58}"/>
              </a:ext>
            </a:extLst>
          </p:cNvPr>
          <p:cNvSpPr txBox="1"/>
          <p:nvPr/>
        </p:nvSpPr>
        <p:spPr>
          <a:xfrm>
            <a:off x="795227" y="4465413"/>
            <a:ext cx="455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shift right by two to get the values in the least significant position:</a:t>
            </a:r>
          </a:p>
          <a:p>
            <a:endParaRPr lang="en-US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0b000000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B8617-46AF-5EE7-7553-0B30A3C8D08B}"/>
              </a:ext>
            </a:extLst>
          </p:cNvPr>
          <p:cNvSpPr txBox="1"/>
          <p:nvPr/>
        </p:nvSpPr>
        <p:spPr>
          <a:xfrm>
            <a:off x="6282872" y="3906794"/>
            <a:ext cx="556087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 C: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(input &amp; 0x0C) &gt;&gt; 2;</a:t>
            </a:r>
          </a:p>
        </p:txBody>
      </p:sp>
    </p:spTree>
    <p:extLst>
      <p:ext uri="{BB962C8B-B14F-4D97-AF65-F5344CB8AC3E}">
        <p14:creationId xmlns:p14="http://schemas.microsoft.com/office/powerpoint/2010/main" val="36746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95713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Dividing with bit shift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 material isn’t required and won’t be on an exam</a:t>
            </a:r>
          </a:p>
          <a:p>
            <a:pPr lvl="1"/>
            <a:r>
              <a:rPr lang="en-US" dirty="0"/>
              <a:t>Unless it becomes main lecture material in a different lecture</a:t>
            </a:r>
          </a:p>
          <a:p>
            <a:pPr lvl="1"/>
            <a:endParaRPr lang="en-US" dirty="0"/>
          </a:p>
          <a:p>
            <a:r>
              <a:rPr lang="en-US" dirty="0"/>
              <a:t>Usually the material is just for students who want more depth</a:t>
            </a:r>
          </a:p>
          <a:p>
            <a:pPr lvl="1"/>
            <a:r>
              <a:rPr lang="en-US" dirty="0"/>
              <a:t>As is the case here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587138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Power-of-2 Divide </a:t>
            </a:r>
            <a:r>
              <a:rPr lang="en-US"/>
              <a:t>with Right Shift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unsigned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u &gt;&gt; k</a:t>
            </a:r>
            <a:r>
              <a:rPr lang="en-US" sz="2000" b="1" dirty="0"/>
              <a:t> </a:t>
            </a:r>
            <a:r>
              <a:rPr lang="en-US" sz="2000" dirty="0"/>
              <a:t>    gives   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u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logical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Pink part would be remainder / fractional part (right of the point)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Shift just drops it: equivalent to rounding </a:t>
            </a:r>
            <a:r>
              <a:rPr lang="en-US" b="1" i="1" dirty="0">
                <a:solidFill>
                  <a:schemeClr val="tx2"/>
                </a:solidFill>
              </a:rPr>
              <a:t>down 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287589" y="5091114"/>
          <a:ext cx="7678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683500" imgH="1600200" progId="Word.Document.8">
                  <p:embed/>
                </p:oleObj>
              </mc:Choice>
              <mc:Fallback>
                <p:oleObj name="Document" r:id="rId3" imgW="7683500" imgH="1600200" progId="Word.Documen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9" y="5091114"/>
                        <a:ext cx="7678737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270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54991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413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5270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1849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413500" y="3614737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6642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7556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7785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54991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4660900" y="3081338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4660901" y="3538538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038600" y="39195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4279901" y="3538538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4356101" y="3995738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2362200" y="3995738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2362200" y="3309938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68707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6400800" y="2757488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727700" y="31575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62" name="Group 25"/>
          <p:cNvGrpSpPr>
            <a:grpSpLocks/>
          </p:cNvGrpSpPr>
          <p:nvPr/>
        </p:nvGrpSpPr>
        <p:grpSpPr bwMode="auto">
          <a:xfrm>
            <a:off x="6642100" y="3157537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6642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68707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7785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7099300" y="40719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61849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6413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5499100" y="40719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71" name="Group 38"/>
          <p:cNvGrpSpPr>
            <a:grpSpLocks/>
          </p:cNvGrpSpPr>
          <p:nvPr/>
        </p:nvGrpSpPr>
        <p:grpSpPr bwMode="auto">
          <a:xfrm>
            <a:off x="8089900" y="4071937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4038600" y="44529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4191000" y="4548188"/>
            <a:ext cx="9223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</a:t>
            </a:r>
            <a:r>
              <a:rPr lang="en-US" sz="1600" i="1">
                <a:latin typeface="Times" pitchFamily="18" charset="0"/>
              </a:rPr>
              <a:t> </a:t>
            </a: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 </a:t>
            </a:r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6642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68707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7785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7099300" y="46053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2362200" y="4529138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Result:</a:t>
            </a:r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61849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6413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5499100" y="46053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7915680" y="3891002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8237646" y="3256969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1" name="Line 52"/>
          <p:cNvSpPr>
            <a:spLocks noChangeShapeType="1"/>
          </p:cNvSpPr>
          <p:nvPr/>
        </p:nvSpPr>
        <p:spPr bwMode="auto">
          <a:xfrm flipH="1">
            <a:off x="8070981" y="3555226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89340" y="1022682"/>
            <a:ext cx="2226828" cy="707886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 x  : round x down</a:t>
            </a:r>
          </a:p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 x  : round x up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04712-30E6-4068-90C5-683CE49B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51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Signed Power-of-2 Divide with Shift (Almost)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x &gt;&gt; k</a:t>
            </a:r>
            <a:r>
              <a:rPr lang="en-US" sz="2000" dirty="0"/>
              <a:t>    gives   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arithmetic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Also rounds down, again by dropping bits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But signed division should round </a:t>
            </a:r>
            <a:r>
              <a:rPr lang="en-US" b="1" i="1" dirty="0">
                <a:solidFill>
                  <a:schemeClr val="tx2"/>
                </a:solidFill>
              </a:rPr>
              <a:t>towards 0!</a:t>
            </a:r>
            <a:r>
              <a:rPr lang="en-US" dirty="0">
                <a:solidFill>
                  <a:schemeClr val="tx2"/>
                </a:solidFill>
              </a:rPr>
              <a:t> (that’s its math definition)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That means rounding </a:t>
            </a:r>
            <a:r>
              <a:rPr lang="en-US" b="1" i="1" dirty="0">
                <a:solidFill>
                  <a:schemeClr val="tx2"/>
                </a:solidFill>
              </a:rPr>
              <a:t>up</a:t>
            </a:r>
            <a:r>
              <a:rPr lang="en-US" dirty="0">
                <a:solidFill>
                  <a:schemeClr val="tx2"/>
                </a:solidFill>
              </a:rPr>
              <a:t> for negative numbers!</a:t>
            </a: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484188" indent="-2460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  <a:cs typeface="Calibri" panose="020F0502020204030204" pitchFamily="34" charset="0"/>
              </a:rPr>
              <a:t>Example, 4 bits: -6 / 4 = -1.5  (should round towards 0, to -1)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&gt;&gt; 2 = </a:t>
            </a:r>
            <a:r>
              <a:rPr lang="en-US" i="1" dirty="0">
                <a:solidFill>
                  <a:srgbClr val="FF0000"/>
                </a:solidFill>
                <a:cs typeface="Calibri" panose="020F0502020204030204" pitchFamily="34" charset="0"/>
              </a:rPr>
              <a:t>11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= -2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Rounds the wrong way!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5594350" y="32329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58229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67373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5594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65087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auto">
          <a:xfrm>
            <a:off x="6737350" y="3690175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6965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4" name="Rectangle 12"/>
          <p:cNvSpPr>
            <a:spLocks noChangeArrowheads="1"/>
          </p:cNvSpPr>
          <p:nvPr/>
        </p:nvSpPr>
        <p:spPr bwMode="auto">
          <a:xfrm>
            <a:off x="7880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5" name="Rectangle 13"/>
          <p:cNvSpPr>
            <a:spLocks noChangeArrowheads="1"/>
          </p:cNvSpPr>
          <p:nvPr/>
        </p:nvSpPr>
        <p:spPr bwMode="auto">
          <a:xfrm>
            <a:off x="8108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58229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77" name="Rectangle 15"/>
          <p:cNvSpPr>
            <a:spLocks noChangeArrowheads="1"/>
          </p:cNvSpPr>
          <p:nvPr/>
        </p:nvSpPr>
        <p:spPr bwMode="auto">
          <a:xfrm>
            <a:off x="5051425" y="3156776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5378" name="Rectangle 16"/>
          <p:cNvSpPr>
            <a:spLocks noChangeArrowheads="1"/>
          </p:cNvSpPr>
          <p:nvPr/>
        </p:nvSpPr>
        <p:spPr bwMode="auto">
          <a:xfrm>
            <a:off x="5051426" y="3613976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" pitchFamily="18" charset="0"/>
              </a:rPr>
              <a:t>2</a:t>
            </a:r>
            <a:r>
              <a:rPr lang="en-US" i="1" baseline="30000" dirty="0">
                <a:latin typeface="Times" pitchFamily="18" charset="0"/>
              </a:rPr>
              <a:t>k</a:t>
            </a:r>
            <a:endParaRPr lang="en-US" i="1" dirty="0">
              <a:latin typeface="Times" pitchFamily="18" charset="0"/>
            </a:endParaRPr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3460750" y="39949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18"/>
          <p:cNvSpPr>
            <a:spLocks noChangeArrowheads="1"/>
          </p:cNvSpPr>
          <p:nvPr/>
        </p:nvSpPr>
        <p:spPr bwMode="auto">
          <a:xfrm>
            <a:off x="4670426" y="3613976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5381" name="Rectangle 19"/>
          <p:cNvSpPr>
            <a:spLocks noChangeArrowheads="1"/>
          </p:cNvSpPr>
          <p:nvPr/>
        </p:nvSpPr>
        <p:spPr bwMode="auto">
          <a:xfrm>
            <a:off x="4759326" y="4071176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2209800" y="4071176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Division: 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2209800" y="3385376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Operands:</a:t>
            </a:r>
          </a:p>
        </p:txBody>
      </p:sp>
      <p:sp>
        <p:nvSpPr>
          <p:cNvPr id="15384" name="Rectangle 22"/>
          <p:cNvSpPr>
            <a:spLocks noChangeArrowheads="1"/>
          </p:cNvSpPr>
          <p:nvPr/>
        </p:nvSpPr>
        <p:spPr bwMode="auto">
          <a:xfrm>
            <a:off x="71945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85" name="Rectangle 23"/>
          <p:cNvSpPr>
            <a:spLocks noChangeArrowheads="1"/>
          </p:cNvSpPr>
          <p:nvPr/>
        </p:nvSpPr>
        <p:spPr bwMode="auto">
          <a:xfrm>
            <a:off x="6705600" y="2913889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5386" name="Rectangle 24"/>
          <p:cNvSpPr>
            <a:spLocks noChangeArrowheads="1"/>
          </p:cNvSpPr>
          <p:nvPr/>
        </p:nvSpPr>
        <p:spPr bwMode="auto">
          <a:xfrm>
            <a:off x="6051550" y="32329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87" name="Group 25"/>
          <p:cNvGrpSpPr>
            <a:grpSpLocks/>
          </p:cNvGrpSpPr>
          <p:nvPr/>
        </p:nvGrpSpPr>
        <p:grpSpPr bwMode="auto">
          <a:xfrm>
            <a:off x="6965950" y="3232975"/>
            <a:ext cx="1371600" cy="228600"/>
            <a:chOff x="3744" y="1488"/>
            <a:chExt cx="864" cy="144"/>
          </a:xfrm>
        </p:grpSpPr>
        <p:sp>
          <p:nvSpPr>
            <p:cNvPr id="1541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2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88" name="Rectangle 30"/>
          <p:cNvSpPr>
            <a:spLocks noChangeArrowheads="1"/>
          </p:cNvSpPr>
          <p:nvPr/>
        </p:nvSpPr>
        <p:spPr bwMode="auto">
          <a:xfrm>
            <a:off x="69659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89" name="Rectangle 31"/>
          <p:cNvSpPr>
            <a:spLocks noChangeArrowheads="1"/>
          </p:cNvSpPr>
          <p:nvPr/>
        </p:nvSpPr>
        <p:spPr bwMode="auto">
          <a:xfrm>
            <a:off x="71945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0" name="Rectangle 32"/>
          <p:cNvSpPr>
            <a:spLocks noChangeArrowheads="1"/>
          </p:cNvSpPr>
          <p:nvPr/>
        </p:nvSpPr>
        <p:spPr bwMode="auto">
          <a:xfrm>
            <a:off x="81089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1" name="Rectangle 33"/>
          <p:cNvSpPr>
            <a:spLocks noChangeArrowheads="1"/>
          </p:cNvSpPr>
          <p:nvPr/>
        </p:nvSpPr>
        <p:spPr bwMode="auto">
          <a:xfrm>
            <a:off x="7423150" y="4147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92" name="Rectangle 34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93" name="Rectangle 35"/>
          <p:cNvSpPr>
            <a:spLocks noChangeArrowheads="1"/>
          </p:cNvSpPr>
          <p:nvPr/>
        </p:nvSpPr>
        <p:spPr bwMode="auto">
          <a:xfrm>
            <a:off x="65087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4" name="Rectangle 36"/>
          <p:cNvSpPr>
            <a:spLocks noChangeArrowheads="1"/>
          </p:cNvSpPr>
          <p:nvPr/>
        </p:nvSpPr>
        <p:spPr bwMode="auto">
          <a:xfrm>
            <a:off x="6737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5" name="Rectangle 37"/>
          <p:cNvSpPr>
            <a:spLocks noChangeArrowheads="1"/>
          </p:cNvSpPr>
          <p:nvPr/>
        </p:nvSpPr>
        <p:spPr bwMode="auto">
          <a:xfrm>
            <a:off x="5822950" y="41473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96" name="Group 38"/>
          <p:cNvGrpSpPr>
            <a:grpSpLocks/>
          </p:cNvGrpSpPr>
          <p:nvPr/>
        </p:nvGrpSpPr>
        <p:grpSpPr bwMode="auto">
          <a:xfrm>
            <a:off x="8413750" y="4147375"/>
            <a:ext cx="1371600" cy="228600"/>
            <a:chOff x="4416" y="2256"/>
            <a:chExt cx="864" cy="144"/>
          </a:xfrm>
        </p:grpSpPr>
        <p:sp>
          <p:nvSpPr>
            <p:cNvPr id="1541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97" name="Line 43"/>
          <p:cNvSpPr>
            <a:spLocks noChangeShapeType="1"/>
          </p:cNvSpPr>
          <p:nvPr/>
        </p:nvSpPr>
        <p:spPr bwMode="auto">
          <a:xfrm>
            <a:off x="3460750" y="45283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44"/>
          <p:cNvSpPr>
            <a:spLocks noChangeArrowheads="1"/>
          </p:cNvSpPr>
          <p:nvPr/>
        </p:nvSpPr>
        <p:spPr bwMode="auto">
          <a:xfrm>
            <a:off x="3536951" y="4628389"/>
            <a:ext cx="19669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latin typeface="Times" pitchFamily="18" charset="0"/>
              </a:rPr>
              <a:t>RoundDown(</a:t>
            </a:r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r>
              <a:rPr lang="en-US">
                <a:latin typeface="Times" pitchFamily="18" charset="0"/>
                <a:sym typeface="Symbol" pitchFamily="18" charset="2"/>
              </a:rPr>
              <a:t>)</a:t>
            </a:r>
            <a:endParaRPr lang="en-US">
              <a:latin typeface="Times" pitchFamily="18" charset="0"/>
            </a:endParaRPr>
          </a:p>
        </p:txBody>
      </p:sp>
      <p:sp>
        <p:nvSpPr>
          <p:cNvPr id="15399" name="Rectangle 45"/>
          <p:cNvSpPr>
            <a:spLocks noChangeArrowheads="1"/>
          </p:cNvSpPr>
          <p:nvPr/>
        </p:nvSpPr>
        <p:spPr bwMode="auto">
          <a:xfrm>
            <a:off x="69659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71945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1" name="Rectangle 47"/>
          <p:cNvSpPr>
            <a:spLocks noChangeArrowheads="1"/>
          </p:cNvSpPr>
          <p:nvPr/>
        </p:nvSpPr>
        <p:spPr bwMode="auto">
          <a:xfrm>
            <a:off x="81089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2" name="Rectangle 48"/>
          <p:cNvSpPr>
            <a:spLocks noChangeArrowheads="1"/>
          </p:cNvSpPr>
          <p:nvPr/>
        </p:nvSpPr>
        <p:spPr bwMode="auto">
          <a:xfrm>
            <a:off x="7423150" y="46807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03" name="Text Box 49"/>
          <p:cNvSpPr txBox="1">
            <a:spLocks noChangeArrowheads="1"/>
          </p:cNvSpPr>
          <p:nvPr/>
        </p:nvSpPr>
        <p:spPr bwMode="auto">
          <a:xfrm>
            <a:off x="2209800" y="4604576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Result:</a:t>
            </a:r>
          </a:p>
        </p:txBody>
      </p:sp>
      <p:sp>
        <p:nvSpPr>
          <p:cNvPr id="15404" name="Text Box 50"/>
          <p:cNvSpPr txBox="1">
            <a:spLocks noChangeArrowheads="1"/>
          </p:cNvSpPr>
          <p:nvPr/>
        </p:nvSpPr>
        <p:spPr bwMode="auto">
          <a:xfrm>
            <a:off x="8235217" y="3957495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15405" name="Text Box 51"/>
          <p:cNvSpPr txBox="1">
            <a:spLocks noChangeArrowheads="1"/>
          </p:cNvSpPr>
          <p:nvPr/>
        </p:nvSpPr>
        <p:spPr bwMode="auto">
          <a:xfrm>
            <a:off x="8557183" y="3323462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15406" name="Line 52"/>
          <p:cNvSpPr>
            <a:spLocks noChangeShapeType="1"/>
          </p:cNvSpPr>
          <p:nvPr/>
        </p:nvSpPr>
        <p:spPr bwMode="auto">
          <a:xfrm flipH="1">
            <a:off x="8390518" y="3621719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53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8" name="Rectangle 54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409" name="Rectangle 55"/>
          <p:cNvSpPr>
            <a:spLocks noChangeArrowheads="1"/>
          </p:cNvSpPr>
          <p:nvPr/>
        </p:nvSpPr>
        <p:spPr bwMode="auto">
          <a:xfrm>
            <a:off x="65087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0" name="Rectangle 56"/>
          <p:cNvSpPr>
            <a:spLocks noChangeArrowheads="1"/>
          </p:cNvSpPr>
          <p:nvPr/>
        </p:nvSpPr>
        <p:spPr bwMode="auto">
          <a:xfrm>
            <a:off x="6737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1" name="Rectangle 57"/>
          <p:cNvSpPr>
            <a:spLocks noChangeArrowheads="1"/>
          </p:cNvSpPr>
          <p:nvPr/>
        </p:nvSpPr>
        <p:spPr bwMode="auto">
          <a:xfrm>
            <a:off x="5822950" y="46807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12" name="Rectangle 58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E3A6B-2BE1-4068-9F2A-056C0A28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1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Correct Signed Power-of-2 Divide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Autofit/>
          </a:bodyPr>
          <a:lstStyle/>
          <a:p>
            <a:pPr marL="484188" indent="-246063">
              <a:tabLst>
                <a:tab pos="2971800" algn="l"/>
              </a:tabLst>
            </a:pPr>
            <a:r>
              <a:rPr lang="en-US" sz="2000" dirty="0"/>
              <a:t>Want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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</a:t>
            </a:r>
            <a:r>
              <a:rPr lang="en-US" sz="2000" dirty="0">
                <a:sym typeface="Symbol" pitchFamily="18" charset="2"/>
              </a:rPr>
              <a:t>    (</a:t>
            </a:r>
            <a:r>
              <a:rPr lang="en-US" sz="2000" dirty="0"/>
              <a:t>round towards 0)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Math identit</a:t>
            </a:r>
            <a:r>
              <a:rPr lang="en-US" sz="1800" dirty="0"/>
              <a:t>y:</a:t>
            </a:r>
            <a:r>
              <a:rPr lang="en-US" sz="1800" b="1" dirty="0"/>
              <a:t>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</a:t>
            </a:r>
            <a:r>
              <a:rPr lang="en-US" sz="1800" b="1" dirty="0">
                <a:ea typeface="Calibri" charset="0"/>
                <a:cs typeface="Calibri" charset="0"/>
              </a:rPr>
              <a:t>x / y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  =  </a:t>
            </a:r>
            <a:r>
              <a:rPr lang="en-US" sz="1800" b="1" dirty="0">
                <a:ea typeface="Calibri" charset="0"/>
                <a:cs typeface="Calibri" charset="0"/>
              </a:rPr>
              <a:t>(x + y - 1) / y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</a:t>
            </a:r>
            <a:endParaRPr lang="en-US" sz="1600" b="1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Compute negative case as  </a:t>
            </a:r>
            <a:r>
              <a:rPr lang="en-US" sz="1600" b="1" dirty="0">
                <a:sym typeface="Symbol" pitchFamily="18" charset="2"/>
              </a:rPr>
              <a:t></a:t>
            </a:r>
            <a:r>
              <a:rPr lang="en-US" sz="1600" b="1" dirty="0">
                <a:latin typeface="Courier New" pitchFamily="49" charset="0"/>
              </a:rPr>
              <a:t>(x+</a:t>
            </a:r>
            <a:r>
              <a:rPr lang="en-US" sz="1600" b="1" dirty="0"/>
              <a:t>2</a:t>
            </a:r>
            <a:r>
              <a:rPr lang="en-US" sz="1600" b="1" i="1" baseline="30000" dirty="0"/>
              <a:t>k</a:t>
            </a:r>
            <a:r>
              <a:rPr lang="en-US" sz="1600" b="1" dirty="0">
                <a:latin typeface="Courier New" pitchFamily="49" charset="0"/>
              </a:rPr>
              <a:t>-1)/ </a:t>
            </a:r>
            <a:r>
              <a:rPr lang="en-US" sz="1600" b="1" dirty="0"/>
              <a:t>2</a:t>
            </a:r>
            <a:r>
              <a:rPr lang="en-US" sz="1600" b="1" i="1" baseline="30000" dirty="0"/>
              <a:t>k </a:t>
            </a:r>
            <a:r>
              <a:rPr lang="en-US" sz="1600" b="1" dirty="0">
                <a:sym typeface="Symbol" pitchFamily="18" charset="2"/>
              </a:rPr>
              <a:t></a:t>
            </a:r>
            <a:r>
              <a:rPr lang="en-US" sz="1800" dirty="0">
                <a:sym typeface="Symbol" pitchFamily="18" charset="2"/>
              </a:rPr>
              <a:t>   →</a:t>
            </a:r>
            <a:r>
              <a:rPr lang="en-US" sz="1600" dirty="0">
                <a:sym typeface="Symbol" pitchFamily="18" charset="2"/>
              </a:rPr>
              <a:t> gets us correct rounding! 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800" dirty="0">
                <a:sym typeface="Symbol" pitchFamily="18" charset="2"/>
              </a:rPr>
              <a:t>Computing both cases in C:</a:t>
            </a:r>
            <a:r>
              <a:rPr lang="en-US" sz="1800" dirty="0"/>
              <a:t> </a:t>
            </a:r>
            <a:r>
              <a:rPr lang="en-US" sz="1800" b="1" dirty="0">
                <a:latin typeface="Courier New" pitchFamily="49" charset="0"/>
              </a:rPr>
              <a:t>(x&lt;0 ? (x + (1&lt;&lt;k)-1) : x) &gt;&gt; k</a:t>
            </a:r>
            <a:endParaRPr lang="en-US" sz="1800" b="1" dirty="0"/>
          </a:p>
          <a:p>
            <a:pPr marL="1146175" lvl="2" indent="-238125">
              <a:tabLst>
                <a:tab pos="2971800" algn="l"/>
              </a:tabLst>
            </a:pPr>
            <a:r>
              <a:rPr lang="en-US" sz="1400" dirty="0"/>
              <a:t>Biases dividend toward 0</a:t>
            </a:r>
          </a:p>
          <a:p>
            <a:pPr marL="908050" lvl="2" indent="0">
              <a:buNone/>
              <a:tabLst>
                <a:tab pos="2971800" algn="l"/>
              </a:tabLst>
            </a:pPr>
            <a:endParaRPr lang="en-US" sz="800" dirty="0"/>
          </a:p>
          <a:p>
            <a:pPr marL="385763" indent="-385763">
              <a:tabLst>
                <a:tab pos="2971800" algn="l"/>
              </a:tabLst>
            </a:pPr>
            <a:r>
              <a:rPr lang="en-US" sz="1800" b="1" dirty="0"/>
              <a:t>Case 1: No rounding</a:t>
            </a:r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r>
              <a:rPr lang="en-US" sz="2000" b="1" dirty="0"/>
              <a:t>Example, 4 bits: -8 / 2</a:t>
            </a:r>
            <a:r>
              <a:rPr lang="en-US" sz="2000" b="1" baseline="30000" dirty="0"/>
              <a:t>2</a:t>
            </a:r>
            <a:r>
              <a:rPr lang="en-US" sz="2000" b="1" dirty="0"/>
              <a:t> = -2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sz="1800" dirty="0"/>
              <a:t>(1000 + 0011) &gt;&gt; 2 = 1011 &gt;&gt; 2 = </a:t>
            </a:r>
            <a:r>
              <a:rPr lang="en-US" sz="1800" i="1" dirty="0">
                <a:solidFill>
                  <a:srgbClr val="FF0000"/>
                </a:solidFill>
              </a:rPr>
              <a:t>11</a:t>
            </a:r>
            <a:r>
              <a:rPr lang="en-US" sz="1800" dirty="0"/>
              <a:t>10 = -2</a:t>
            </a:r>
            <a:r>
              <a:rPr lang="en-US" sz="1800" baseline="-25000" dirty="0"/>
              <a:t>10       </a:t>
            </a:r>
            <a:r>
              <a:rPr lang="en-US" sz="1800" dirty="0"/>
              <a:t>(correct, no rounding)</a:t>
            </a:r>
            <a:endParaRPr lang="en-US" sz="18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6A8AB7-C621-5948-A2E5-9A1F43F16BD1}"/>
              </a:ext>
            </a:extLst>
          </p:cNvPr>
          <p:cNvGrpSpPr/>
          <p:nvPr/>
        </p:nvGrpSpPr>
        <p:grpSpPr>
          <a:xfrm>
            <a:off x="1612622" y="2572512"/>
            <a:ext cx="8534171" cy="3353952"/>
            <a:chOff x="76429" y="2932668"/>
            <a:chExt cx="8534171" cy="3353952"/>
          </a:xfrm>
        </p:grpSpPr>
        <p:sp>
          <p:nvSpPr>
            <p:cNvPr id="47109" name="Text Box 4"/>
            <p:cNvSpPr txBox="1">
              <a:spLocks noChangeArrowheads="1"/>
            </p:cNvSpPr>
            <p:nvPr/>
          </p:nvSpPr>
          <p:spPr bwMode="auto">
            <a:xfrm>
              <a:off x="609600" y="4953000"/>
              <a:ext cx="1009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Divisor: </a:t>
              </a: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533400" y="3736975"/>
              <a:ext cx="1136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Dividend:</a:t>
              </a: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3886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48006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3" name="Rectangle 8"/>
            <p:cNvSpPr>
              <a:spLocks noChangeArrowheads="1"/>
            </p:cNvSpPr>
            <p:nvPr/>
          </p:nvSpPr>
          <p:spPr bwMode="auto">
            <a:xfrm>
              <a:off x="5029200" y="5029200"/>
              <a:ext cx="228600" cy="2286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5257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5" name="Rectangle 10"/>
            <p:cNvSpPr>
              <a:spLocks noChangeArrowheads="1"/>
            </p:cNvSpPr>
            <p:nvPr/>
          </p:nvSpPr>
          <p:spPr bwMode="auto">
            <a:xfrm>
              <a:off x="6172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6" name="Rectangle 11"/>
            <p:cNvSpPr>
              <a:spLocks noChangeArrowheads="1"/>
            </p:cNvSpPr>
            <p:nvPr/>
          </p:nvSpPr>
          <p:spPr bwMode="auto">
            <a:xfrm>
              <a:off x="6400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7" name="Rectangle 12"/>
            <p:cNvSpPr>
              <a:spLocks noChangeArrowheads="1"/>
            </p:cNvSpPr>
            <p:nvPr/>
          </p:nvSpPr>
          <p:spPr bwMode="auto">
            <a:xfrm>
              <a:off x="41148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18" name="Rectangle 13"/>
            <p:cNvSpPr>
              <a:spLocks noChangeArrowheads="1"/>
            </p:cNvSpPr>
            <p:nvPr/>
          </p:nvSpPr>
          <p:spPr bwMode="auto">
            <a:xfrm>
              <a:off x="3251326" y="3736975"/>
              <a:ext cx="28725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x</a:t>
              </a:r>
            </a:p>
          </p:txBody>
        </p:sp>
        <p:sp>
          <p:nvSpPr>
            <p:cNvPr id="47119" name="Rectangle 14"/>
            <p:cNvSpPr>
              <a:spLocks noChangeArrowheads="1"/>
            </p:cNvSpPr>
            <p:nvPr/>
          </p:nvSpPr>
          <p:spPr bwMode="auto">
            <a:xfrm>
              <a:off x="3276600" y="4953000"/>
              <a:ext cx="366713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Times" pitchFamily="18" charset="0"/>
                </a:rPr>
                <a:t>2</a:t>
              </a:r>
              <a:r>
                <a:rPr lang="en-US" i="1" baseline="30000" dirty="0">
                  <a:latin typeface="Times" pitchFamily="18" charset="0"/>
                </a:rPr>
                <a:t>k</a:t>
              </a:r>
              <a:endParaRPr lang="en-US" i="1" dirty="0">
                <a:latin typeface="Times" pitchFamily="18" charset="0"/>
              </a:endParaRPr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>
              <a:off x="2133600" y="53340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Rectangle 16"/>
            <p:cNvSpPr>
              <a:spLocks noChangeArrowheads="1"/>
            </p:cNvSpPr>
            <p:nvPr/>
          </p:nvSpPr>
          <p:spPr bwMode="auto">
            <a:xfrm>
              <a:off x="3032125" y="4953000"/>
              <a:ext cx="32067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/</a:t>
              </a:r>
            </a:p>
          </p:txBody>
        </p:sp>
        <p:sp>
          <p:nvSpPr>
            <p:cNvPr id="47122" name="Rectangle 17"/>
            <p:cNvSpPr>
              <a:spLocks noChangeArrowheads="1"/>
            </p:cNvSpPr>
            <p:nvPr/>
          </p:nvSpPr>
          <p:spPr bwMode="auto">
            <a:xfrm>
              <a:off x="2655429" y="5410200"/>
              <a:ext cx="9751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  <a:sym typeface="Symbol" pitchFamily="18" charset="2"/>
                </a:rPr>
                <a:t> </a:t>
              </a:r>
              <a:r>
                <a:rPr lang="en-US" i="1" dirty="0">
                  <a:latin typeface="Times" pitchFamily="18" charset="0"/>
                </a:rPr>
                <a:t>x </a:t>
              </a:r>
              <a:r>
                <a:rPr lang="en-US" dirty="0">
                  <a:latin typeface="Times" pitchFamily="18" charset="0"/>
                </a:rPr>
                <a:t>/ 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b="1" i="1" baseline="30000" dirty="0">
                  <a:latin typeface="Times" pitchFamily="18" charset="0"/>
                </a:rPr>
                <a:t> 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</a:t>
              </a:r>
            </a:p>
          </p:txBody>
        </p:sp>
        <p:sp>
          <p:nvSpPr>
            <p:cNvPr id="47123" name="Rectangle 18"/>
            <p:cNvSpPr>
              <a:spLocks noChangeArrowheads="1"/>
            </p:cNvSpPr>
            <p:nvPr/>
          </p:nvSpPr>
          <p:spPr bwMode="auto">
            <a:xfrm>
              <a:off x="54864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4" name="Rectangle 19"/>
            <p:cNvSpPr>
              <a:spLocks noChangeArrowheads="1"/>
            </p:cNvSpPr>
            <p:nvPr/>
          </p:nvSpPr>
          <p:spPr bwMode="auto">
            <a:xfrm>
              <a:off x="5029200" y="3505200"/>
              <a:ext cx="2857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k</a:t>
              </a:r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3886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26" name="Rectangle 21"/>
            <p:cNvSpPr>
              <a:spLocks noChangeArrowheads="1"/>
            </p:cNvSpPr>
            <p:nvPr/>
          </p:nvSpPr>
          <p:spPr bwMode="auto">
            <a:xfrm>
              <a:off x="41148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50292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8" name="Rectangle 23"/>
            <p:cNvSpPr>
              <a:spLocks noChangeArrowheads="1"/>
            </p:cNvSpPr>
            <p:nvPr/>
          </p:nvSpPr>
          <p:spPr bwMode="auto">
            <a:xfrm>
              <a:off x="4343400" y="381317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9" name="Rectangle 24"/>
            <p:cNvSpPr>
              <a:spLocks noChangeArrowheads="1"/>
            </p:cNvSpPr>
            <p:nvPr/>
          </p:nvSpPr>
          <p:spPr bwMode="auto">
            <a:xfrm>
              <a:off x="5257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0" name="Rectangle 25"/>
            <p:cNvSpPr>
              <a:spLocks noChangeArrowheads="1"/>
            </p:cNvSpPr>
            <p:nvPr/>
          </p:nvSpPr>
          <p:spPr bwMode="auto">
            <a:xfrm>
              <a:off x="6172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1" name="Rectangle 26"/>
            <p:cNvSpPr>
              <a:spLocks noChangeArrowheads="1"/>
            </p:cNvSpPr>
            <p:nvPr/>
          </p:nvSpPr>
          <p:spPr bwMode="auto">
            <a:xfrm>
              <a:off x="6400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2" name="Rectangle 27"/>
            <p:cNvSpPr>
              <a:spLocks noChangeArrowheads="1"/>
            </p:cNvSpPr>
            <p:nvPr/>
          </p:nvSpPr>
          <p:spPr bwMode="auto">
            <a:xfrm>
              <a:off x="5486400" y="3813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3" name="Rectangle 28"/>
            <p:cNvSpPr>
              <a:spLocks noChangeArrowheads="1"/>
            </p:cNvSpPr>
            <p:nvPr/>
          </p:nvSpPr>
          <p:spPr bwMode="auto">
            <a:xfrm>
              <a:off x="52578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4" name="Rectangle 29"/>
            <p:cNvSpPr>
              <a:spLocks noChangeArrowheads="1"/>
            </p:cNvSpPr>
            <p:nvPr/>
          </p:nvSpPr>
          <p:spPr bwMode="auto">
            <a:xfrm>
              <a:off x="54864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5" name="Rectangle 30"/>
            <p:cNvSpPr>
              <a:spLocks noChangeArrowheads="1"/>
            </p:cNvSpPr>
            <p:nvPr/>
          </p:nvSpPr>
          <p:spPr bwMode="auto">
            <a:xfrm>
              <a:off x="64008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6" name="Rectangle 31"/>
            <p:cNvSpPr>
              <a:spLocks noChangeArrowheads="1"/>
            </p:cNvSpPr>
            <p:nvPr/>
          </p:nvSpPr>
          <p:spPr bwMode="auto">
            <a:xfrm>
              <a:off x="5715000" y="54864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7" name="Rectangle 32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8" name="Rectangle 33"/>
            <p:cNvSpPr>
              <a:spLocks noChangeArrowheads="1"/>
            </p:cNvSpPr>
            <p:nvPr/>
          </p:nvSpPr>
          <p:spPr bwMode="auto">
            <a:xfrm>
              <a:off x="48006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9" name="Rectangle 34"/>
            <p:cNvSpPr>
              <a:spLocks noChangeArrowheads="1"/>
            </p:cNvSpPr>
            <p:nvPr/>
          </p:nvSpPr>
          <p:spPr bwMode="auto">
            <a:xfrm>
              <a:off x="5029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0" name="Rectangle 35"/>
            <p:cNvSpPr>
              <a:spLocks noChangeArrowheads="1"/>
            </p:cNvSpPr>
            <p:nvPr/>
          </p:nvSpPr>
          <p:spPr bwMode="auto">
            <a:xfrm>
              <a:off x="4114800" y="54864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41" name="Text Box 36"/>
            <p:cNvSpPr txBox="1">
              <a:spLocks noChangeArrowheads="1"/>
            </p:cNvSpPr>
            <p:nvPr/>
          </p:nvSpPr>
          <p:spPr bwMode="auto">
            <a:xfrm>
              <a:off x="6565828" y="5312008"/>
              <a:ext cx="284428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latin typeface="Helvetica" pitchFamily="34" charset="0"/>
                </a:rPr>
                <a:t>.</a:t>
              </a:r>
            </a:p>
          </p:txBody>
        </p:sp>
        <p:sp>
          <p:nvSpPr>
            <p:cNvPr id="47142" name="Text Box 37"/>
            <p:cNvSpPr txBox="1">
              <a:spLocks noChangeArrowheads="1"/>
            </p:cNvSpPr>
            <p:nvPr/>
          </p:nvSpPr>
          <p:spPr bwMode="auto">
            <a:xfrm>
              <a:off x="6849033" y="4495800"/>
              <a:ext cx="142922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990000"/>
                  </a:solidFill>
                  <a:latin typeface="Helvetica" pitchFamily="34" charset="0"/>
                </a:rPr>
                <a:t>Binary Point</a:t>
              </a:r>
            </a:p>
          </p:txBody>
        </p:sp>
        <p:sp>
          <p:nvSpPr>
            <p:cNvPr id="47143" name="Line 38"/>
            <p:cNvSpPr>
              <a:spLocks noChangeShapeType="1"/>
            </p:cNvSpPr>
            <p:nvPr/>
          </p:nvSpPr>
          <p:spPr bwMode="auto">
            <a:xfrm flipH="1">
              <a:off x="6705600" y="4876800"/>
              <a:ext cx="304800" cy="68580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  <p:sp>
          <p:nvSpPr>
            <p:cNvPr id="47144" name="Rectangle 39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5" name="Rectangle 40"/>
            <p:cNvSpPr>
              <a:spLocks noChangeArrowheads="1"/>
            </p:cNvSpPr>
            <p:nvPr/>
          </p:nvSpPr>
          <p:spPr bwMode="auto">
            <a:xfrm>
              <a:off x="3886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6" name="Rectangle 41"/>
            <p:cNvSpPr>
              <a:spLocks noChangeArrowheads="1"/>
            </p:cNvSpPr>
            <p:nvPr/>
          </p:nvSpPr>
          <p:spPr bwMode="auto">
            <a:xfrm>
              <a:off x="48006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7" name="Rectangle 42"/>
            <p:cNvSpPr>
              <a:spLocks noChangeArrowheads="1"/>
            </p:cNvSpPr>
            <p:nvPr/>
          </p:nvSpPr>
          <p:spPr bwMode="auto">
            <a:xfrm>
              <a:off x="5029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8" name="Rectangle 43"/>
            <p:cNvSpPr>
              <a:spLocks noChangeArrowheads="1"/>
            </p:cNvSpPr>
            <p:nvPr/>
          </p:nvSpPr>
          <p:spPr bwMode="auto">
            <a:xfrm>
              <a:off x="5257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9" name="Rectangle 44"/>
            <p:cNvSpPr>
              <a:spLocks noChangeArrowheads="1"/>
            </p:cNvSpPr>
            <p:nvPr/>
          </p:nvSpPr>
          <p:spPr bwMode="auto">
            <a:xfrm>
              <a:off x="61722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0" name="Rectangle 45"/>
            <p:cNvSpPr>
              <a:spLocks noChangeArrowheads="1"/>
            </p:cNvSpPr>
            <p:nvPr/>
          </p:nvSpPr>
          <p:spPr bwMode="auto">
            <a:xfrm>
              <a:off x="6400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1" name="Rectangle 46"/>
            <p:cNvSpPr>
              <a:spLocks noChangeArrowheads="1"/>
            </p:cNvSpPr>
            <p:nvPr/>
          </p:nvSpPr>
          <p:spPr bwMode="auto">
            <a:xfrm>
              <a:off x="4114800" y="4194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2" name="Rectangle 47"/>
            <p:cNvSpPr>
              <a:spLocks noChangeArrowheads="1"/>
            </p:cNvSpPr>
            <p:nvPr/>
          </p:nvSpPr>
          <p:spPr bwMode="auto">
            <a:xfrm>
              <a:off x="2808209" y="4117975"/>
              <a:ext cx="82557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</a:rPr>
                <a:t>+2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dirty="0">
                  <a:latin typeface="Times" pitchFamily="18" charset="0"/>
                </a:rPr>
                <a:t> –1</a:t>
              </a:r>
            </a:p>
          </p:txBody>
        </p:sp>
        <p:sp>
          <p:nvSpPr>
            <p:cNvPr id="47153" name="Rectangle 48"/>
            <p:cNvSpPr>
              <a:spLocks noChangeArrowheads="1"/>
            </p:cNvSpPr>
            <p:nvPr/>
          </p:nvSpPr>
          <p:spPr bwMode="auto">
            <a:xfrm>
              <a:off x="5486400" y="4194175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4" name="Rectangle 49"/>
            <p:cNvSpPr>
              <a:spLocks noChangeArrowheads="1"/>
            </p:cNvSpPr>
            <p:nvPr/>
          </p:nvSpPr>
          <p:spPr bwMode="auto">
            <a:xfrm>
              <a:off x="6781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5" name="Rectangle 50"/>
            <p:cNvSpPr>
              <a:spLocks noChangeArrowheads="1"/>
            </p:cNvSpPr>
            <p:nvPr/>
          </p:nvSpPr>
          <p:spPr bwMode="auto">
            <a:xfrm>
              <a:off x="76962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6" name="Rectangle 51"/>
            <p:cNvSpPr>
              <a:spLocks noChangeArrowheads="1"/>
            </p:cNvSpPr>
            <p:nvPr/>
          </p:nvSpPr>
          <p:spPr bwMode="auto">
            <a:xfrm>
              <a:off x="7924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7" name="Rectangle 52"/>
            <p:cNvSpPr>
              <a:spLocks noChangeArrowheads="1"/>
            </p:cNvSpPr>
            <p:nvPr/>
          </p:nvSpPr>
          <p:spPr bwMode="auto">
            <a:xfrm>
              <a:off x="7010400" y="54864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8" name="Line 53"/>
            <p:cNvSpPr>
              <a:spLocks noChangeShapeType="1"/>
            </p:cNvSpPr>
            <p:nvPr/>
          </p:nvSpPr>
          <p:spPr bwMode="auto">
            <a:xfrm>
              <a:off x="2286000" y="44958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Rectangle 54"/>
            <p:cNvSpPr>
              <a:spLocks noChangeArrowheads="1"/>
            </p:cNvSpPr>
            <p:nvPr/>
          </p:nvSpPr>
          <p:spPr bwMode="auto">
            <a:xfrm>
              <a:off x="3886200" y="4648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0" name="Rectangle 55"/>
            <p:cNvSpPr>
              <a:spLocks noChangeArrowheads="1"/>
            </p:cNvSpPr>
            <p:nvPr/>
          </p:nvSpPr>
          <p:spPr bwMode="auto">
            <a:xfrm>
              <a:off x="41148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1" name="Rectangle 56"/>
            <p:cNvSpPr>
              <a:spLocks noChangeArrowheads="1"/>
            </p:cNvSpPr>
            <p:nvPr/>
          </p:nvSpPr>
          <p:spPr bwMode="auto">
            <a:xfrm>
              <a:off x="50292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2" name="Rectangle 57"/>
            <p:cNvSpPr>
              <a:spLocks noChangeArrowheads="1"/>
            </p:cNvSpPr>
            <p:nvPr/>
          </p:nvSpPr>
          <p:spPr bwMode="auto">
            <a:xfrm>
              <a:off x="4343400" y="46482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3" name="Rectangle 58"/>
            <p:cNvSpPr>
              <a:spLocks noChangeArrowheads="1"/>
            </p:cNvSpPr>
            <p:nvPr/>
          </p:nvSpPr>
          <p:spPr bwMode="auto">
            <a:xfrm>
              <a:off x="5257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4" name="Rectangle 59"/>
            <p:cNvSpPr>
              <a:spLocks noChangeArrowheads="1"/>
            </p:cNvSpPr>
            <p:nvPr/>
          </p:nvSpPr>
          <p:spPr bwMode="auto">
            <a:xfrm>
              <a:off x="61722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5" name="Rectangle 60"/>
            <p:cNvSpPr>
              <a:spLocks noChangeArrowheads="1"/>
            </p:cNvSpPr>
            <p:nvPr/>
          </p:nvSpPr>
          <p:spPr bwMode="auto">
            <a:xfrm>
              <a:off x="6400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6" name="Rectangle 61"/>
            <p:cNvSpPr>
              <a:spLocks noChangeArrowheads="1"/>
            </p:cNvSpPr>
            <p:nvPr/>
          </p:nvSpPr>
          <p:spPr bwMode="auto">
            <a:xfrm>
              <a:off x="5486400" y="46482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7" name="Rectangle 62"/>
            <p:cNvSpPr>
              <a:spLocks noChangeArrowheads="1"/>
            </p:cNvSpPr>
            <p:nvPr/>
          </p:nvSpPr>
          <p:spPr bwMode="auto">
            <a:xfrm>
              <a:off x="76429" y="5886510"/>
              <a:ext cx="656461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28600" lvl="2" eaLnBrk="0" hangingPunct="0"/>
              <a:r>
                <a:rPr lang="en-US" sz="2000" b="1" i="1" dirty="0">
                  <a:latin typeface="Helvetica" pitchFamily="34" charset="0"/>
                </a:rPr>
                <a:t>Biasing has no effect; all affected bits are dropped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5029200" y="2932668"/>
              <a:ext cx="35203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990000"/>
                  </a:solidFill>
                  <a:latin typeface="Helvetica" pitchFamily="34" charset="0"/>
                </a:rPr>
                <a:t>all bits at positions 0...(k-1) are 0</a:t>
              </a: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H="1">
              <a:off x="5943600" y="3355976"/>
              <a:ext cx="228600" cy="377824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7A172-F9F9-4A57-A430-DB67480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Correct Signed Power-of-2 Divide (Cont.)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8F3268CA-CD02-7B46-A3CF-5EA0615A7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5460443"/>
            <a:ext cx="10972800" cy="1269539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971800" algn="l"/>
              </a:tabLst>
            </a:pPr>
            <a:r>
              <a:rPr lang="en-US" b="1" dirty="0"/>
              <a:t>  Example, 4 bits: -6 / 2</a:t>
            </a:r>
            <a:r>
              <a:rPr lang="en-US" b="1" baseline="30000" dirty="0"/>
              <a:t>2</a:t>
            </a:r>
            <a:r>
              <a:rPr lang="en-US" b="1" dirty="0"/>
              <a:t> = -1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dirty="0"/>
              <a:t>(1010 + 0011) &gt;&gt; 2 = 1101 &gt;&gt; 2 = </a:t>
            </a:r>
            <a:r>
              <a:rPr lang="en-US" i="1" dirty="0">
                <a:solidFill>
                  <a:srgbClr val="FF0000"/>
                </a:solidFill>
              </a:rPr>
              <a:t>11</a:t>
            </a:r>
            <a:r>
              <a:rPr lang="en-US" dirty="0"/>
              <a:t>11 = -1</a:t>
            </a:r>
            <a:r>
              <a:rPr lang="en-US" baseline="-25000" dirty="0"/>
              <a:t>10       </a:t>
            </a:r>
            <a:r>
              <a:rPr lang="en-US" dirty="0"/>
              <a:t>(correct, rounds towards 0)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</a:rPr>
              <a:t>Compiler does that for you (but you need to be able to read it!)</a:t>
            </a:r>
            <a:endParaRPr lang="en-US" b="1" dirty="0"/>
          </a:p>
          <a:p>
            <a:pPr marL="0" indent="0">
              <a:buNone/>
              <a:tabLst>
                <a:tab pos="2971800" algn="l"/>
              </a:tabLst>
            </a:pPr>
            <a:endParaRPr lang="en-US" baseline="-25000" dirty="0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133600" y="3367088"/>
            <a:ext cx="1009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Divisor: 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2057400" y="1538288"/>
            <a:ext cx="1136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Dividend: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2072985" y="685801"/>
            <a:ext cx="288893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Case 2: Rounding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5410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63246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6553200" y="3443288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6781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7696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7924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56388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2" name="Rectangle 13"/>
          <p:cNvSpPr>
            <a:spLocks noChangeArrowheads="1"/>
          </p:cNvSpPr>
          <p:nvPr/>
        </p:nvSpPr>
        <p:spPr bwMode="auto">
          <a:xfrm>
            <a:off x="4800600" y="15382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48143" name="Rectangle 14"/>
          <p:cNvSpPr>
            <a:spLocks noChangeArrowheads="1"/>
          </p:cNvSpPr>
          <p:nvPr/>
        </p:nvSpPr>
        <p:spPr bwMode="auto">
          <a:xfrm>
            <a:off x="4800601" y="3367088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8144" name="Line 15"/>
          <p:cNvSpPr>
            <a:spLocks noChangeShapeType="1"/>
          </p:cNvSpPr>
          <p:nvPr/>
        </p:nvSpPr>
        <p:spPr bwMode="auto">
          <a:xfrm>
            <a:off x="3657600" y="374808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6"/>
          <p:cNvSpPr>
            <a:spLocks noChangeArrowheads="1"/>
          </p:cNvSpPr>
          <p:nvPr/>
        </p:nvSpPr>
        <p:spPr bwMode="auto">
          <a:xfrm>
            <a:off x="4419601" y="3367088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48146" name="Rectangle 17"/>
          <p:cNvSpPr>
            <a:spLocks noChangeArrowheads="1"/>
          </p:cNvSpPr>
          <p:nvPr/>
        </p:nvSpPr>
        <p:spPr bwMode="auto">
          <a:xfrm>
            <a:off x="4192391" y="3821668"/>
            <a:ext cx="9622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  <a:sym typeface="Symbol" pitchFamily="18" charset="2"/>
              </a:rPr>
              <a:t> </a:t>
            </a:r>
            <a:r>
              <a:rPr lang="en-US" i="1" dirty="0">
                <a:latin typeface="Times" pitchFamily="18" charset="0"/>
              </a:rPr>
              <a:t>x </a:t>
            </a:r>
            <a:r>
              <a:rPr lang="en-US" dirty="0">
                <a:latin typeface="Times" pitchFamily="18" charset="0"/>
              </a:rPr>
              <a:t>/ 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b="1" i="1" baseline="30000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  <a:sym typeface="Symbol" pitchFamily="18" charset="2"/>
              </a:rPr>
              <a:t></a:t>
            </a:r>
          </a:p>
        </p:txBody>
      </p:sp>
      <p:sp>
        <p:nvSpPr>
          <p:cNvPr id="48147" name="Rectangle 18"/>
          <p:cNvSpPr>
            <a:spLocks noChangeArrowheads="1"/>
          </p:cNvSpPr>
          <p:nvPr/>
        </p:nvSpPr>
        <p:spPr bwMode="auto">
          <a:xfrm>
            <a:off x="70104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8" name="Rectangle 19"/>
          <p:cNvSpPr>
            <a:spLocks noChangeArrowheads="1"/>
          </p:cNvSpPr>
          <p:nvPr/>
        </p:nvSpPr>
        <p:spPr bwMode="auto">
          <a:xfrm>
            <a:off x="6553200" y="13096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48149" name="Rectangle 20"/>
          <p:cNvSpPr>
            <a:spLocks noChangeArrowheads="1"/>
          </p:cNvSpPr>
          <p:nvPr/>
        </p:nvSpPr>
        <p:spPr bwMode="auto">
          <a:xfrm>
            <a:off x="5410200" y="1614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0" name="Rectangle 21"/>
          <p:cNvSpPr>
            <a:spLocks noChangeArrowheads="1"/>
          </p:cNvSpPr>
          <p:nvPr/>
        </p:nvSpPr>
        <p:spPr bwMode="auto">
          <a:xfrm>
            <a:off x="56388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1" name="Rectangle 22"/>
          <p:cNvSpPr>
            <a:spLocks noChangeArrowheads="1"/>
          </p:cNvSpPr>
          <p:nvPr/>
        </p:nvSpPr>
        <p:spPr bwMode="auto">
          <a:xfrm>
            <a:off x="65532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2" name="Rectangle 23"/>
          <p:cNvSpPr>
            <a:spLocks noChangeArrowheads="1"/>
          </p:cNvSpPr>
          <p:nvPr/>
        </p:nvSpPr>
        <p:spPr bwMode="auto">
          <a:xfrm>
            <a:off x="5867400" y="1614488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3" name="Rectangle 24"/>
          <p:cNvSpPr>
            <a:spLocks noChangeArrowheads="1"/>
          </p:cNvSpPr>
          <p:nvPr/>
        </p:nvSpPr>
        <p:spPr bwMode="auto">
          <a:xfrm>
            <a:off x="6781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4" name="Rectangle 25"/>
          <p:cNvSpPr>
            <a:spLocks noChangeArrowheads="1"/>
          </p:cNvSpPr>
          <p:nvPr/>
        </p:nvSpPr>
        <p:spPr bwMode="auto">
          <a:xfrm>
            <a:off x="76962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5" name="Rectangle 26"/>
          <p:cNvSpPr>
            <a:spLocks noChangeArrowheads="1"/>
          </p:cNvSpPr>
          <p:nvPr/>
        </p:nvSpPr>
        <p:spPr bwMode="auto">
          <a:xfrm>
            <a:off x="7924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6" name="Rectangle 27"/>
          <p:cNvSpPr>
            <a:spLocks noChangeArrowheads="1"/>
          </p:cNvSpPr>
          <p:nvPr/>
        </p:nvSpPr>
        <p:spPr bwMode="auto">
          <a:xfrm>
            <a:off x="7010400" y="1614488"/>
            <a:ext cx="6858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7" name="Rectangle 28"/>
          <p:cNvSpPr>
            <a:spLocks noChangeArrowheads="1"/>
          </p:cNvSpPr>
          <p:nvPr/>
        </p:nvSpPr>
        <p:spPr bwMode="auto">
          <a:xfrm>
            <a:off x="67818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8" name="Rectangle 29"/>
          <p:cNvSpPr>
            <a:spLocks noChangeArrowheads="1"/>
          </p:cNvSpPr>
          <p:nvPr/>
        </p:nvSpPr>
        <p:spPr bwMode="auto">
          <a:xfrm>
            <a:off x="70104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9" name="Rectangle 30"/>
          <p:cNvSpPr>
            <a:spLocks noChangeArrowheads="1"/>
          </p:cNvSpPr>
          <p:nvPr/>
        </p:nvSpPr>
        <p:spPr bwMode="auto">
          <a:xfrm>
            <a:off x="79248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60" name="Rectangle 31"/>
          <p:cNvSpPr>
            <a:spLocks noChangeArrowheads="1"/>
          </p:cNvSpPr>
          <p:nvPr/>
        </p:nvSpPr>
        <p:spPr bwMode="auto">
          <a:xfrm>
            <a:off x="7239000" y="3900488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1" name="Rectangle 32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62" name="Rectangle 33"/>
          <p:cNvSpPr>
            <a:spLocks noChangeArrowheads="1"/>
          </p:cNvSpPr>
          <p:nvPr/>
        </p:nvSpPr>
        <p:spPr bwMode="auto">
          <a:xfrm>
            <a:off x="63246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3" name="Rectangle 34"/>
          <p:cNvSpPr>
            <a:spLocks noChangeArrowheads="1"/>
          </p:cNvSpPr>
          <p:nvPr/>
        </p:nvSpPr>
        <p:spPr bwMode="auto">
          <a:xfrm>
            <a:off x="6553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4" name="Rectangle 35"/>
          <p:cNvSpPr>
            <a:spLocks noChangeArrowheads="1"/>
          </p:cNvSpPr>
          <p:nvPr/>
        </p:nvSpPr>
        <p:spPr bwMode="auto">
          <a:xfrm>
            <a:off x="5638800" y="3900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8" name="Rectangle 39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9" name="Rectangle 40"/>
          <p:cNvSpPr>
            <a:spLocks noChangeArrowheads="1"/>
          </p:cNvSpPr>
          <p:nvPr/>
        </p:nvSpPr>
        <p:spPr bwMode="auto">
          <a:xfrm>
            <a:off x="5410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0" name="Rectangle 41"/>
          <p:cNvSpPr>
            <a:spLocks noChangeArrowheads="1"/>
          </p:cNvSpPr>
          <p:nvPr/>
        </p:nvSpPr>
        <p:spPr bwMode="auto">
          <a:xfrm>
            <a:off x="63246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1" name="Rectangle 42"/>
          <p:cNvSpPr>
            <a:spLocks noChangeArrowheads="1"/>
          </p:cNvSpPr>
          <p:nvPr/>
        </p:nvSpPr>
        <p:spPr bwMode="auto">
          <a:xfrm>
            <a:off x="6553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2" name="Rectangle 43"/>
          <p:cNvSpPr>
            <a:spLocks noChangeArrowheads="1"/>
          </p:cNvSpPr>
          <p:nvPr/>
        </p:nvSpPr>
        <p:spPr bwMode="auto">
          <a:xfrm>
            <a:off x="6781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3" name="Rectangle 44"/>
          <p:cNvSpPr>
            <a:spLocks noChangeArrowheads="1"/>
          </p:cNvSpPr>
          <p:nvPr/>
        </p:nvSpPr>
        <p:spPr bwMode="auto">
          <a:xfrm>
            <a:off x="76962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4" name="Rectangle 45"/>
          <p:cNvSpPr>
            <a:spLocks noChangeArrowheads="1"/>
          </p:cNvSpPr>
          <p:nvPr/>
        </p:nvSpPr>
        <p:spPr bwMode="auto">
          <a:xfrm>
            <a:off x="7924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5" name="Rectangle 46"/>
          <p:cNvSpPr>
            <a:spLocks noChangeArrowheads="1"/>
          </p:cNvSpPr>
          <p:nvPr/>
        </p:nvSpPr>
        <p:spPr bwMode="auto">
          <a:xfrm>
            <a:off x="5638800" y="1995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6" name="Rectangle 47"/>
          <p:cNvSpPr>
            <a:spLocks noChangeArrowheads="1"/>
          </p:cNvSpPr>
          <p:nvPr/>
        </p:nvSpPr>
        <p:spPr bwMode="auto">
          <a:xfrm>
            <a:off x="4332210" y="1919288"/>
            <a:ext cx="8255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</a:rPr>
              <a:t>+2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dirty="0">
                <a:latin typeface="Times" pitchFamily="18" charset="0"/>
              </a:rPr>
              <a:t> –1</a:t>
            </a:r>
          </a:p>
        </p:txBody>
      </p:sp>
      <p:sp>
        <p:nvSpPr>
          <p:cNvPr id="48177" name="Rectangle 48"/>
          <p:cNvSpPr>
            <a:spLocks noChangeArrowheads="1"/>
          </p:cNvSpPr>
          <p:nvPr/>
        </p:nvSpPr>
        <p:spPr bwMode="auto">
          <a:xfrm>
            <a:off x="7010400" y="1995488"/>
            <a:ext cx="685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8" name="Line 49"/>
          <p:cNvSpPr>
            <a:spLocks noChangeShapeType="1"/>
          </p:cNvSpPr>
          <p:nvPr/>
        </p:nvSpPr>
        <p:spPr bwMode="auto">
          <a:xfrm>
            <a:off x="3810000" y="2297113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Rectangle 50"/>
          <p:cNvSpPr>
            <a:spLocks noChangeArrowheads="1"/>
          </p:cNvSpPr>
          <p:nvPr/>
        </p:nvSpPr>
        <p:spPr bwMode="auto">
          <a:xfrm>
            <a:off x="5410200" y="2449513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80" name="Rectangle 51"/>
          <p:cNvSpPr>
            <a:spLocks noChangeArrowheads="1"/>
          </p:cNvSpPr>
          <p:nvPr/>
        </p:nvSpPr>
        <p:spPr bwMode="auto">
          <a:xfrm>
            <a:off x="56388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1" name="Rectangle 52"/>
          <p:cNvSpPr>
            <a:spLocks noChangeArrowheads="1"/>
          </p:cNvSpPr>
          <p:nvPr/>
        </p:nvSpPr>
        <p:spPr bwMode="auto">
          <a:xfrm>
            <a:off x="65532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2" name="Rectangle 53"/>
          <p:cNvSpPr>
            <a:spLocks noChangeArrowheads="1"/>
          </p:cNvSpPr>
          <p:nvPr/>
        </p:nvSpPr>
        <p:spPr bwMode="auto">
          <a:xfrm>
            <a:off x="5867400" y="2449513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3" name="Rectangle 54"/>
          <p:cNvSpPr>
            <a:spLocks noChangeArrowheads="1"/>
          </p:cNvSpPr>
          <p:nvPr/>
        </p:nvSpPr>
        <p:spPr bwMode="auto">
          <a:xfrm>
            <a:off x="6781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4" name="Rectangle 55"/>
          <p:cNvSpPr>
            <a:spLocks noChangeArrowheads="1"/>
          </p:cNvSpPr>
          <p:nvPr/>
        </p:nvSpPr>
        <p:spPr bwMode="auto">
          <a:xfrm>
            <a:off x="76962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5" name="Rectangle 56"/>
          <p:cNvSpPr>
            <a:spLocks noChangeArrowheads="1"/>
          </p:cNvSpPr>
          <p:nvPr/>
        </p:nvSpPr>
        <p:spPr bwMode="auto">
          <a:xfrm>
            <a:off x="7924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6" name="Rectangle 57"/>
          <p:cNvSpPr>
            <a:spLocks noChangeArrowheads="1"/>
          </p:cNvSpPr>
          <p:nvPr/>
        </p:nvSpPr>
        <p:spPr bwMode="auto">
          <a:xfrm>
            <a:off x="7010400" y="2449513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7" name="Rectangle 58"/>
          <p:cNvSpPr>
            <a:spLocks noChangeArrowheads="1"/>
          </p:cNvSpPr>
          <p:nvPr/>
        </p:nvSpPr>
        <p:spPr bwMode="auto">
          <a:xfrm>
            <a:off x="1534321" y="4800600"/>
            <a:ext cx="653255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 eaLnBrk="0" hangingPunct="0"/>
            <a:r>
              <a:rPr lang="en-US" sz="2000" b="1" i="1" dirty="0">
                <a:latin typeface="Helvetica" pitchFamily="34" charset="0"/>
              </a:rPr>
              <a:t>Biasing adds 1 to final result; just what we wanted</a:t>
            </a:r>
          </a:p>
        </p:txBody>
      </p:sp>
      <p:sp>
        <p:nvSpPr>
          <p:cNvPr id="48188" name="Rectangle 59"/>
          <p:cNvSpPr>
            <a:spLocks noChangeArrowheads="1"/>
          </p:cNvSpPr>
          <p:nvPr/>
        </p:nvSpPr>
        <p:spPr bwMode="auto">
          <a:xfrm>
            <a:off x="8305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9" name="Rectangle 60"/>
          <p:cNvSpPr>
            <a:spLocks noChangeArrowheads="1"/>
          </p:cNvSpPr>
          <p:nvPr/>
        </p:nvSpPr>
        <p:spPr bwMode="auto">
          <a:xfrm>
            <a:off x="92202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0" name="Rectangle 61"/>
          <p:cNvSpPr>
            <a:spLocks noChangeArrowheads="1"/>
          </p:cNvSpPr>
          <p:nvPr/>
        </p:nvSpPr>
        <p:spPr bwMode="auto">
          <a:xfrm>
            <a:off x="9448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1" name="Rectangle 62"/>
          <p:cNvSpPr>
            <a:spLocks noChangeArrowheads="1"/>
          </p:cNvSpPr>
          <p:nvPr/>
        </p:nvSpPr>
        <p:spPr bwMode="auto">
          <a:xfrm>
            <a:off x="8534400" y="3900488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92" name="AutoShape 63"/>
          <p:cNvSpPr>
            <a:spLocks/>
          </p:cNvSpPr>
          <p:nvPr/>
        </p:nvSpPr>
        <p:spPr bwMode="auto">
          <a:xfrm rot="-5400000">
            <a:off x="6096000" y="22860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Text Box 64"/>
          <p:cNvSpPr txBox="1">
            <a:spLocks noChangeArrowheads="1"/>
          </p:cNvSpPr>
          <p:nvPr/>
        </p:nvSpPr>
        <p:spPr bwMode="auto">
          <a:xfrm>
            <a:off x="5257801" y="2909888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48194" name="AutoShape 65"/>
          <p:cNvSpPr>
            <a:spLocks/>
          </p:cNvSpPr>
          <p:nvPr/>
        </p:nvSpPr>
        <p:spPr bwMode="auto">
          <a:xfrm rot="-5400000">
            <a:off x="7467600" y="3733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5" name="Text Box 66"/>
          <p:cNvSpPr txBox="1">
            <a:spLocks noChangeArrowheads="1"/>
          </p:cNvSpPr>
          <p:nvPr/>
        </p:nvSpPr>
        <p:spPr bwMode="auto">
          <a:xfrm>
            <a:off x="6629401" y="4419600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8089828" y="3711808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373033" y="2895600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>
            <a:off x="8229600" y="3276600"/>
            <a:ext cx="304800" cy="6858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6398720" y="914400"/>
            <a:ext cx="38538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some bits at positions 0...(k-1) are 1</a:t>
            </a: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>
            <a:off x="7467600" y="1230313"/>
            <a:ext cx="228600" cy="293687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C66A0-C12A-45A0-9826-492A401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081E-49DC-1093-98CA-CD28F41E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F27A-C1DC-026A-40C2-5FDED5CB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colors</a:t>
            </a:r>
          </a:p>
          <a:p>
            <a:pPr lvl="1"/>
            <a:r>
              <a:rPr lang="en-US" dirty="0"/>
              <a:t>3-byte values</a:t>
            </a:r>
          </a:p>
          <a:p>
            <a:pPr lvl="1"/>
            <a:r>
              <a:rPr lang="en-US" dirty="0"/>
              <a:t>First byte is Red, then Green, then Blue</a:t>
            </a:r>
          </a:p>
          <a:p>
            <a:endParaRPr lang="en-US" dirty="0"/>
          </a:p>
          <a:p>
            <a:r>
              <a:rPr lang="en-US" dirty="0"/>
              <a:t>Usually specified in hexadecimal</a:t>
            </a:r>
          </a:p>
          <a:p>
            <a:pPr lvl="1"/>
            <a:r>
              <a:rPr lang="en-US" dirty="0"/>
              <a:t>#FF0000 -&gt; maximum red, zero green or blue</a:t>
            </a:r>
          </a:p>
          <a:p>
            <a:pPr lvl="1"/>
            <a:r>
              <a:rPr lang="en-US" dirty="0"/>
              <a:t>#4E2A84 -&gt; 1/4 red, 1/8 blue, 1/2 green (Northwestern Purple)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24</a:t>
            </a:r>
            <a:r>
              <a:rPr lang="en-US" dirty="0"/>
              <a:t> possible colors = 16777216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C3F8-6BF4-4848-C495-9E86D909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DE8ACC-4B5D-8C7B-C9CB-C96190055829}"/>
              </a:ext>
            </a:extLst>
          </p:cNvPr>
          <p:cNvSpPr/>
          <p:nvPr/>
        </p:nvSpPr>
        <p:spPr>
          <a:xfrm>
            <a:off x="7803810" y="3526722"/>
            <a:ext cx="488611" cy="38216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893A41-2661-C833-FF44-A642BAAD2CF4}"/>
              </a:ext>
            </a:extLst>
          </p:cNvPr>
          <p:cNvSpPr/>
          <p:nvPr/>
        </p:nvSpPr>
        <p:spPr>
          <a:xfrm>
            <a:off x="10179389" y="3908885"/>
            <a:ext cx="488611" cy="382163"/>
          </a:xfrm>
          <a:prstGeom prst="round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E32F-080C-DD9A-825F-DF63F40C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3081-621A-CEF2-3B31-D0E47E6A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of data</a:t>
            </a:r>
          </a:p>
          <a:p>
            <a:pPr lvl="1"/>
            <a:r>
              <a:rPr lang="en-US" dirty="0"/>
              <a:t>Usually in permanent storage on your computer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 files</a:t>
            </a:r>
          </a:p>
          <a:p>
            <a:pPr lvl="1"/>
            <a:r>
              <a:rPr lang="en-US" dirty="0"/>
              <a:t>Arbitrary data</a:t>
            </a:r>
          </a:p>
          <a:p>
            <a:pPr lvl="1"/>
            <a:r>
              <a:rPr lang="en-US" dirty="0"/>
              <a:t>Think of as a big array of bytes</a:t>
            </a:r>
          </a:p>
          <a:p>
            <a:pPr lvl="1"/>
            <a:endParaRPr lang="en-US" dirty="0"/>
          </a:p>
          <a:p>
            <a:r>
              <a:rPr lang="en-US" dirty="0"/>
              <a:t>Non-regular files would be directories, symbolic links, or other less used things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DA1B-3EDC-A763-763B-04A8C8A3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980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1709</TotalTime>
  <Words>5962</Words>
  <Application>Microsoft Office PowerPoint</Application>
  <PresentationFormat>Widescreen</PresentationFormat>
  <Paragraphs>1567</Paragraphs>
  <Slides>76</Slides>
  <Notes>23</Notes>
  <HiddenSlides>6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0" baseType="lpstr">
      <vt:lpstr>Algerian</vt:lpstr>
      <vt:lpstr>Arial</vt:lpstr>
      <vt:lpstr>Calibri</vt:lpstr>
      <vt:lpstr>Consolas</vt:lpstr>
      <vt:lpstr>Courier New</vt:lpstr>
      <vt:lpstr>Gill Sans</vt:lpstr>
      <vt:lpstr>Helvetica</vt:lpstr>
      <vt:lpstr>Monaco</vt:lpstr>
      <vt:lpstr>Symbol</vt:lpstr>
      <vt:lpstr>Tahoma</vt:lpstr>
      <vt:lpstr>Times</vt:lpstr>
      <vt:lpstr>Wingdings 2</vt:lpstr>
      <vt:lpstr>Class Slides</vt:lpstr>
      <vt:lpstr>Document</vt:lpstr>
      <vt:lpstr>Lecture 03 Data Operations</vt:lpstr>
      <vt:lpstr>Administrivia</vt:lpstr>
      <vt:lpstr>Administrivia</vt:lpstr>
      <vt:lpstr>Today’s Goals</vt:lpstr>
      <vt:lpstr>Outline</vt:lpstr>
      <vt:lpstr>Big Idea: What do bits and bytes mean in a system?</vt:lpstr>
      <vt:lpstr>Encoding strings (The C way)</vt:lpstr>
      <vt:lpstr>Encoding color</vt:lpstr>
      <vt:lpstr>Interpreting file contents</vt:lpstr>
      <vt:lpstr>What about different types of regular files?</vt:lpstr>
      <vt:lpstr>Identifying regular files</vt:lpstr>
      <vt:lpstr>Encoding time</vt:lpstr>
      <vt:lpstr>Bonus xkcd comic</vt:lpstr>
      <vt:lpstr>Outline</vt:lpstr>
      <vt:lpstr>C versus the hardware</vt:lpstr>
      <vt:lpstr>Unsigned Addition</vt:lpstr>
      <vt:lpstr>Unsigned Addition and Overflow</vt:lpstr>
      <vt:lpstr>Modulo behavior in binary numbers</vt:lpstr>
      <vt:lpstr>Unsigned addition is modular</vt:lpstr>
      <vt:lpstr>Signed (2’s Complement) Addition</vt:lpstr>
      <vt:lpstr>Signed addition example</vt:lpstr>
      <vt:lpstr>Combining negative and positive numbers</vt:lpstr>
      <vt:lpstr>Signed addition and overflow</vt:lpstr>
      <vt:lpstr>Signed addition and negative overflow</vt:lpstr>
      <vt:lpstr>Overflow: hardware vs C standard</vt:lpstr>
      <vt:lpstr>Overflow in the real world</vt:lpstr>
      <vt:lpstr>Video games bugs can be exploited</vt:lpstr>
      <vt:lpstr>Chrono Trigger signed overflow bug</vt:lpstr>
      <vt:lpstr>Outline</vt:lpstr>
      <vt:lpstr>Negating a number</vt:lpstr>
      <vt:lpstr>Negating via Complement &amp; Increment</vt:lpstr>
      <vt:lpstr>Subtraction in two’s complement</vt:lpstr>
      <vt:lpstr>C rules vs hardware rules</vt:lpstr>
      <vt:lpstr>Break + practice</vt:lpstr>
      <vt:lpstr>Break + practice</vt:lpstr>
      <vt:lpstr>Break + practice</vt:lpstr>
      <vt:lpstr>Outline</vt:lpstr>
      <vt:lpstr>Multiplication</vt:lpstr>
      <vt:lpstr>Unsigned Multiplication</vt:lpstr>
      <vt:lpstr>Unsigned multiplication</vt:lpstr>
      <vt:lpstr>Signed (2’s Complement) Multiplication</vt:lpstr>
      <vt:lpstr>Signed multiplication</vt:lpstr>
      <vt:lpstr>What about divide?</vt:lpstr>
      <vt:lpstr>Outline</vt:lpstr>
      <vt:lpstr>Boolean algebra</vt:lpstr>
      <vt:lpstr>Performing Boolean algebra</vt:lpstr>
      <vt:lpstr>Truth tables for Boolean algebra</vt:lpstr>
      <vt:lpstr>Exclusive Or (xor)</vt:lpstr>
      <vt:lpstr>Practice problem</vt:lpstr>
      <vt:lpstr>Practice problem</vt:lpstr>
      <vt:lpstr>Practice problem</vt:lpstr>
      <vt:lpstr>De Morgan’s Law</vt:lpstr>
      <vt:lpstr>Generalized Boolean algebra</vt:lpstr>
      <vt:lpstr>Warning: bitwise operations are NOT logical operations</vt:lpstr>
      <vt:lpstr>Break + Practice</vt:lpstr>
      <vt:lpstr>Break + Practice</vt:lpstr>
      <vt:lpstr>Break + Practice: C example of bitwise operators</vt:lpstr>
      <vt:lpstr>Break + Practice: C example of bitwise operators</vt:lpstr>
      <vt:lpstr>Outline</vt:lpstr>
      <vt:lpstr>Left Shift: x &lt;&lt; y</vt:lpstr>
      <vt:lpstr>Right Shift: x &gt;&gt; y</vt:lpstr>
      <vt:lpstr>Practice shifting in C</vt:lpstr>
      <vt:lpstr>Concept: Not all operations are equally expensive!</vt:lpstr>
      <vt:lpstr>Shift to divide</vt:lpstr>
      <vt:lpstr>Compilers automatically chose the best operations</vt:lpstr>
      <vt:lpstr>Outline</vt:lpstr>
      <vt:lpstr>Bit Masking</vt:lpstr>
      <vt:lpstr>How to operate on bits</vt:lpstr>
      <vt:lpstr>Example: swap nibbles in byte</vt:lpstr>
      <vt:lpstr>Example: selecting bits</vt:lpstr>
      <vt:lpstr>Outline</vt:lpstr>
      <vt:lpstr>Outline</vt:lpstr>
      <vt:lpstr>Unsigned Power-of-2 Divide with Right Shift</vt:lpstr>
      <vt:lpstr>Signed Power-of-2 Divide with Shift (Almost)</vt:lpstr>
      <vt:lpstr>Correct Signed Power-of-2 Divide</vt:lpstr>
      <vt:lpstr>Correct Signed Power-of-2 Divide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Integer Operations</dc:title>
  <dc:creator>Branden Ghena</dc:creator>
  <cp:lastModifiedBy>Branden Ghena</cp:lastModifiedBy>
  <cp:revision>120</cp:revision>
  <dcterms:created xsi:type="dcterms:W3CDTF">2021-04-07T20:17:59Z</dcterms:created>
  <dcterms:modified xsi:type="dcterms:W3CDTF">2025-01-14T22:08:43Z</dcterms:modified>
</cp:coreProperties>
</file>