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76"/>
  </p:notesMasterIdLst>
  <p:sldIdLst>
    <p:sldId id="256" r:id="rId2"/>
    <p:sldId id="495" r:id="rId3"/>
    <p:sldId id="264" r:id="rId4"/>
    <p:sldId id="513" r:id="rId5"/>
    <p:sldId id="480" r:id="rId6"/>
    <p:sldId id="485" r:id="rId7"/>
    <p:sldId id="422" r:id="rId8"/>
    <p:sldId id="509" r:id="rId9"/>
    <p:sldId id="423" r:id="rId10"/>
    <p:sldId id="518" r:id="rId11"/>
    <p:sldId id="486" r:id="rId12"/>
    <p:sldId id="496" r:id="rId13"/>
    <p:sldId id="421" r:id="rId14"/>
    <p:sldId id="519" r:id="rId15"/>
    <p:sldId id="425" r:id="rId16"/>
    <p:sldId id="512" r:id="rId17"/>
    <p:sldId id="426" r:id="rId18"/>
    <p:sldId id="427" r:id="rId19"/>
    <p:sldId id="489" r:id="rId20"/>
    <p:sldId id="428" r:id="rId21"/>
    <p:sldId id="510" r:id="rId22"/>
    <p:sldId id="487" r:id="rId23"/>
    <p:sldId id="429" r:id="rId24"/>
    <p:sldId id="479" r:id="rId25"/>
    <p:sldId id="493" r:id="rId26"/>
    <p:sldId id="494" r:id="rId27"/>
    <p:sldId id="508" r:id="rId28"/>
    <p:sldId id="488" r:id="rId29"/>
    <p:sldId id="481" r:id="rId30"/>
    <p:sldId id="517" r:id="rId31"/>
    <p:sldId id="430" r:id="rId32"/>
    <p:sldId id="490" r:id="rId33"/>
    <p:sldId id="431" r:id="rId34"/>
    <p:sldId id="448" r:id="rId35"/>
    <p:sldId id="491" r:id="rId36"/>
    <p:sldId id="497" r:id="rId37"/>
    <p:sldId id="492" r:id="rId38"/>
    <p:sldId id="433" r:id="rId39"/>
    <p:sldId id="514" r:id="rId40"/>
    <p:sldId id="515" r:id="rId41"/>
    <p:sldId id="434" r:id="rId42"/>
    <p:sldId id="435" r:id="rId43"/>
    <p:sldId id="503" r:id="rId44"/>
    <p:sldId id="504" r:id="rId45"/>
    <p:sldId id="501" r:id="rId46"/>
    <p:sldId id="502" r:id="rId47"/>
    <p:sldId id="436" r:id="rId48"/>
    <p:sldId id="437" r:id="rId49"/>
    <p:sldId id="498" r:id="rId50"/>
    <p:sldId id="440" r:id="rId51"/>
    <p:sldId id="506" r:id="rId52"/>
    <p:sldId id="441" r:id="rId53"/>
    <p:sldId id="507" r:id="rId54"/>
    <p:sldId id="442" r:id="rId55"/>
    <p:sldId id="520" r:id="rId56"/>
    <p:sldId id="443" r:id="rId57"/>
    <p:sldId id="516" r:id="rId58"/>
    <p:sldId id="458" r:id="rId59"/>
    <p:sldId id="449" r:id="rId60"/>
    <p:sldId id="521" r:id="rId61"/>
    <p:sldId id="499" r:id="rId62"/>
    <p:sldId id="484" r:id="rId63"/>
    <p:sldId id="473" r:id="rId64"/>
    <p:sldId id="474" r:id="rId65"/>
    <p:sldId id="454" r:id="rId66"/>
    <p:sldId id="455" r:id="rId67"/>
    <p:sldId id="459" r:id="rId68"/>
    <p:sldId id="457" r:id="rId69"/>
    <p:sldId id="450" r:id="rId70"/>
    <p:sldId id="500" r:id="rId71"/>
    <p:sldId id="475" r:id="rId72"/>
    <p:sldId id="476" r:id="rId73"/>
    <p:sldId id="471" r:id="rId74"/>
    <p:sldId id="47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495"/>
            <p14:sldId id="264"/>
            <p14:sldId id="513"/>
          </p14:sldIdLst>
        </p14:section>
        <p14:section name="Fractional Binary Numbers" id="{E08B3AA4-22C4-461C-B7D3-94AAEF2C7A34}">
          <p14:sldIdLst>
            <p14:sldId id="480"/>
            <p14:sldId id="485"/>
            <p14:sldId id="422"/>
            <p14:sldId id="509"/>
            <p14:sldId id="423"/>
            <p14:sldId id="518"/>
            <p14:sldId id="486"/>
          </p14:sldIdLst>
        </p14:section>
        <p14:section name="Representing Floating Point" id="{B55B8E8C-5EAB-4A1E-A4E9-AE5E896E46FA}">
          <p14:sldIdLst>
            <p14:sldId id="496"/>
            <p14:sldId id="421"/>
            <p14:sldId id="519"/>
            <p14:sldId id="425"/>
            <p14:sldId id="512"/>
            <p14:sldId id="426"/>
            <p14:sldId id="427"/>
            <p14:sldId id="489"/>
            <p14:sldId id="428"/>
            <p14:sldId id="510"/>
            <p14:sldId id="487"/>
            <p14:sldId id="429"/>
            <p14:sldId id="479"/>
            <p14:sldId id="493"/>
            <p14:sldId id="494"/>
            <p14:sldId id="508"/>
            <p14:sldId id="488"/>
            <p14:sldId id="481"/>
            <p14:sldId id="517"/>
            <p14:sldId id="430"/>
            <p14:sldId id="490"/>
            <p14:sldId id="431"/>
            <p14:sldId id="448"/>
            <p14:sldId id="491"/>
          </p14:sldIdLst>
        </p14:section>
        <p14:section name="Smaller Floating Point" id="{2C947FCC-6183-482C-94E4-5BDDEDD01F70}">
          <p14:sldIdLst>
            <p14:sldId id="497"/>
            <p14:sldId id="492"/>
            <p14:sldId id="433"/>
            <p14:sldId id="514"/>
            <p14:sldId id="515"/>
            <p14:sldId id="434"/>
            <p14:sldId id="435"/>
            <p14:sldId id="503"/>
            <p14:sldId id="504"/>
            <p14:sldId id="501"/>
            <p14:sldId id="502"/>
            <p14:sldId id="436"/>
            <p14:sldId id="437"/>
          </p14:sldIdLst>
        </p14:section>
        <p14:section name="Floating Point Arithmetic" id="{81706EEA-731B-40AA-94E6-A3C7E080460B}">
          <p14:sldIdLst>
            <p14:sldId id="498"/>
            <p14:sldId id="440"/>
            <p14:sldId id="506"/>
            <p14:sldId id="441"/>
            <p14:sldId id="507"/>
            <p14:sldId id="442"/>
            <p14:sldId id="520"/>
            <p14:sldId id="443"/>
            <p14:sldId id="516"/>
            <p14:sldId id="458"/>
          </p14:sldIdLst>
        </p14:section>
        <p14:section name="Wrapup" id="{29A7F866-9DA9-446B-8359-CE426CB89C7A}">
          <p14:sldIdLst>
            <p14:sldId id="449"/>
            <p14:sldId id="521"/>
            <p14:sldId id="499"/>
          </p14:sldIdLst>
        </p14:section>
        <p14:section name="Bonus" id="{99CA0F7F-B9FD-4893-B9E3-435993AF0D99}">
          <p14:sldIdLst>
            <p14:sldId id="484"/>
            <p14:sldId id="473"/>
            <p14:sldId id="474"/>
            <p14:sldId id="454"/>
            <p14:sldId id="455"/>
            <p14:sldId id="459"/>
            <p14:sldId id="457"/>
            <p14:sldId id="450"/>
            <p14:sldId id="50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99FF"/>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440" autoAdjust="0"/>
  </p:normalViewPr>
  <p:slideViewPr>
    <p:cSldViewPr snapToGrid="0">
      <p:cViewPr varScale="1">
        <p:scale>
          <a:sx n="106" d="100"/>
          <a:sy n="106" d="100"/>
        </p:scale>
        <p:origin x="126" y="13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21</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361195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23</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28</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31</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32</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33</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34</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35</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38</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41</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9</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35783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5085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45</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2581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46</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93354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47</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48</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50</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51</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250791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52</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13</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3592440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54</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56</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58</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59</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63</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64</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69</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70</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2633704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71</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15</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72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73</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74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16</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39916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17</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18</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20</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1/16/2025</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1/16/2025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1/16/2025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1/16/2025</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1/16/2025</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1/16/2025</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1/16/2025</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2025</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B0B5-3140-2937-C55E-6A7288BF9D7D}"/>
              </a:ext>
            </a:extLst>
          </p:cNvPr>
          <p:cNvSpPr>
            <a:spLocks noGrp="1"/>
          </p:cNvSpPr>
          <p:nvPr>
            <p:ph type="title"/>
          </p:nvPr>
        </p:nvSpPr>
        <p:spPr/>
        <p:txBody>
          <a:bodyPr/>
          <a:lstStyle/>
          <a:p>
            <a:r>
              <a:rPr lang="en-US" dirty="0"/>
              <a:t>Scientific Notation Binary</a:t>
            </a:r>
          </a:p>
        </p:txBody>
      </p:sp>
      <p:sp>
        <p:nvSpPr>
          <p:cNvPr id="3" name="Content Placeholder 2">
            <a:extLst>
              <a:ext uri="{FF2B5EF4-FFF2-40B4-BE49-F238E27FC236}">
                <a16:creationId xmlns:a16="http://schemas.microsoft.com/office/drawing/2014/main" id="{FDE164D4-B50E-AA90-EC74-088B9CD0DC51}"/>
              </a:ext>
            </a:extLst>
          </p:cNvPr>
          <p:cNvSpPr>
            <a:spLocks noGrp="1"/>
          </p:cNvSpPr>
          <p:nvPr>
            <p:ph idx="1"/>
          </p:nvPr>
        </p:nvSpPr>
        <p:spPr/>
        <p:txBody>
          <a:bodyPr/>
          <a:lstStyle/>
          <a:p>
            <a:r>
              <a:rPr lang="en-US" dirty="0"/>
              <a:t>Scientific notation works in binary just like in decimal</a:t>
            </a:r>
          </a:p>
          <a:p>
            <a:endParaRPr lang="en-US" dirty="0"/>
          </a:p>
          <a:p>
            <a:pPr lvl="1"/>
            <a:r>
              <a:rPr lang="en-US" dirty="0"/>
              <a:t>Decimal: 134 = 1.34 * 10</a:t>
            </a:r>
            <a:r>
              <a:rPr lang="en-US" baseline="30000" dirty="0"/>
              <a:t>2</a:t>
            </a:r>
          </a:p>
          <a:p>
            <a:pPr lvl="1"/>
            <a:endParaRPr lang="en-US" dirty="0"/>
          </a:p>
          <a:p>
            <a:pPr lvl="1"/>
            <a:r>
              <a:rPr lang="en-US" dirty="0"/>
              <a:t>Binary: 101 = 1.01 * 2</a:t>
            </a:r>
            <a:r>
              <a:rPr lang="en-US" baseline="30000" dirty="0"/>
              <a:t>2</a:t>
            </a:r>
            <a:endParaRPr lang="en-US" baseline="-25000" dirty="0"/>
          </a:p>
          <a:p>
            <a:pPr lvl="1"/>
            <a:endParaRPr lang="en-US" baseline="-25000" dirty="0"/>
          </a:p>
          <a:p>
            <a:pPr lvl="1"/>
            <a:endParaRPr lang="en-US" baseline="-25000" dirty="0"/>
          </a:p>
          <a:p>
            <a:r>
              <a:rPr lang="en-US" dirty="0"/>
              <a:t>Positive and negative exponents change the direction the point moves</a:t>
            </a:r>
          </a:p>
          <a:p>
            <a:pPr lvl="1"/>
            <a:r>
              <a:rPr lang="en-US" dirty="0"/>
              <a:t>Positive powers get bigger:	  1.00101 * 2</a:t>
            </a:r>
            <a:r>
              <a:rPr lang="en-US" baseline="30000" dirty="0"/>
              <a:t>4</a:t>
            </a:r>
            <a:r>
              <a:rPr lang="en-US" dirty="0"/>
              <a:t>   -&gt; 10010.1</a:t>
            </a:r>
          </a:p>
          <a:p>
            <a:pPr lvl="1"/>
            <a:r>
              <a:rPr lang="en-US" dirty="0"/>
              <a:t>Negative powers get smaller:  1.00101 * 2</a:t>
            </a:r>
            <a:r>
              <a:rPr lang="en-US" baseline="30000" dirty="0"/>
              <a:t>-3   </a:t>
            </a:r>
            <a:r>
              <a:rPr lang="en-US" dirty="0"/>
              <a:t>-&gt; 0.00100101</a:t>
            </a:r>
          </a:p>
        </p:txBody>
      </p:sp>
      <p:sp>
        <p:nvSpPr>
          <p:cNvPr id="4" name="Slide Number Placeholder 3">
            <a:extLst>
              <a:ext uri="{FF2B5EF4-FFF2-40B4-BE49-F238E27FC236}">
                <a16:creationId xmlns:a16="http://schemas.microsoft.com/office/drawing/2014/main" id="{A6152B01-8311-4029-B2C8-F7A978C94406}"/>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15683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normAutofit fontScale="90000"/>
          </a:bodyPr>
          <a:lstStyle/>
          <a:p>
            <a:r>
              <a:rPr lang="en-US" dirty="0"/>
              <a:t>Binary point is part of the solution, but not an entire encoding</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scientific notation and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11</a:t>
            </a:fld>
            <a:endParaRPr lang="en-US"/>
          </a:p>
        </p:txBody>
      </p:sp>
    </p:spTree>
    <p:extLst>
      <p:ext uri="{BB962C8B-B14F-4D97-AF65-F5344CB8AC3E}">
        <p14:creationId xmlns:p14="http://schemas.microsoft.com/office/powerpoint/2010/main" val="22172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Floating Point Standard – IEEE754</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 for it)</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13</a:t>
            </a:fld>
            <a:endParaRPr lang="en-US"/>
          </a:p>
        </p:txBody>
      </p:sp>
    </p:spTree>
    <p:extLst>
      <p:ext uri="{BB962C8B-B14F-4D97-AF65-F5344CB8AC3E}">
        <p14:creationId xmlns:p14="http://schemas.microsoft.com/office/powerpoint/2010/main" val="380380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EF4E-16F9-58A5-A341-FF838F5DCCB4}"/>
              </a:ext>
            </a:extLst>
          </p:cNvPr>
          <p:cNvSpPr>
            <a:spLocks noGrp="1"/>
          </p:cNvSpPr>
          <p:nvPr>
            <p:ph type="title"/>
          </p:nvPr>
        </p:nvSpPr>
        <p:spPr/>
        <p:txBody>
          <a:bodyPr/>
          <a:lstStyle/>
          <a:p>
            <a:r>
              <a:rPr lang="en-US" dirty="0"/>
              <a:t>Flow for floating point translations</a:t>
            </a:r>
          </a:p>
        </p:txBody>
      </p:sp>
      <p:sp>
        <p:nvSpPr>
          <p:cNvPr id="3" name="Content Placeholder 2">
            <a:extLst>
              <a:ext uri="{FF2B5EF4-FFF2-40B4-BE49-F238E27FC236}">
                <a16:creationId xmlns:a16="http://schemas.microsoft.com/office/drawing/2014/main" id="{EA23871E-EF3B-2C66-5165-336957F2E50F}"/>
              </a:ext>
            </a:extLst>
          </p:cNvPr>
          <p:cNvSpPr>
            <a:spLocks noGrp="1"/>
          </p:cNvSpPr>
          <p:nvPr>
            <p:ph idx="1"/>
          </p:nvPr>
        </p:nvSpPr>
        <p:spPr/>
        <p:txBody>
          <a:bodyPr>
            <a:normAutofit fontScale="92500" lnSpcReduction="20000"/>
          </a:bodyPr>
          <a:lstStyle/>
          <a:p>
            <a:r>
              <a:rPr lang="en-US" dirty="0"/>
              <a:t>Translating between decimal and IEEE754 floating point has a clear set of steps that you always take</a:t>
            </a:r>
          </a:p>
          <a:p>
            <a:endParaRPr lang="en-US" dirty="0"/>
          </a:p>
          <a:p>
            <a:r>
              <a:rPr lang="en-US" dirty="0"/>
              <a:t>Steps from Decimal to IEEE754:</a:t>
            </a:r>
          </a:p>
          <a:p>
            <a:pPr marL="914400" lvl="1" indent="-457200">
              <a:buFont typeface="+mj-lt"/>
              <a:buAutoNum type="arabicPeriod"/>
            </a:pPr>
            <a:r>
              <a:rPr lang="en-US" dirty="0"/>
              <a:t>Decimal</a:t>
            </a:r>
          </a:p>
          <a:p>
            <a:pPr marL="914400" lvl="1" indent="-457200">
              <a:buFont typeface="+mj-lt"/>
              <a:buAutoNum type="arabicPeriod"/>
            </a:pPr>
            <a:r>
              <a:rPr lang="en-US" dirty="0"/>
              <a:t>Floating point binary</a:t>
            </a:r>
          </a:p>
          <a:p>
            <a:pPr marL="914400" lvl="1" indent="-457200">
              <a:buFont typeface="+mj-lt"/>
              <a:buAutoNum type="arabicPeriod"/>
            </a:pPr>
            <a:r>
              <a:rPr lang="en-US" dirty="0"/>
              <a:t>Scientific notation binary</a:t>
            </a:r>
          </a:p>
          <a:p>
            <a:pPr marL="914400" lvl="1" indent="-457200">
              <a:buFont typeface="+mj-lt"/>
              <a:buAutoNum type="arabicPeriod"/>
            </a:pPr>
            <a:r>
              <a:rPr lang="en-US" dirty="0"/>
              <a:t>IEEE754 encoding</a:t>
            </a:r>
          </a:p>
          <a:p>
            <a:pPr marL="914400" lvl="1" indent="-457200">
              <a:buFont typeface="+mj-lt"/>
              <a:buAutoNum type="arabicPeriod"/>
            </a:pPr>
            <a:endParaRPr lang="en-US" dirty="0"/>
          </a:p>
          <a:p>
            <a:r>
              <a:rPr lang="en-US" dirty="0"/>
              <a:t>Steps for IEEE754 to Decimal:</a:t>
            </a:r>
          </a:p>
          <a:p>
            <a:pPr marL="914400" lvl="1" indent="-457200">
              <a:buFont typeface="+mj-lt"/>
              <a:buAutoNum type="arabicPeriod"/>
            </a:pPr>
            <a:r>
              <a:rPr lang="en-US" dirty="0"/>
              <a:t>IEEE754 encoding</a:t>
            </a:r>
          </a:p>
          <a:p>
            <a:pPr marL="914400" lvl="1" indent="-457200">
              <a:buFont typeface="+mj-lt"/>
              <a:buAutoNum type="arabicPeriod"/>
            </a:pPr>
            <a:r>
              <a:rPr lang="en-US" dirty="0"/>
              <a:t>Scientific notation binary</a:t>
            </a:r>
          </a:p>
          <a:p>
            <a:pPr marL="914400" lvl="1" indent="-457200">
              <a:buFont typeface="+mj-lt"/>
              <a:buAutoNum type="arabicPeriod"/>
            </a:pPr>
            <a:r>
              <a:rPr lang="en-US" dirty="0"/>
              <a:t>Floating point binary</a:t>
            </a:r>
          </a:p>
          <a:p>
            <a:pPr marL="914400" lvl="1" indent="-457200">
              <a:buFont typeface="+mj-lt"/>
              <a:buAutoNum type="arabicPeriod"/>
            </a:pPr>
            <a:r>
              <a:rPr lang="en-US" dirty="0"/>
              <a:t>Decimal</a:t>
            </a:r>
          </a:p>
        </p:txBody>
      </p:sp>
      <p:sp>
        <p:nvSpPr>
          <p:cNvPr id="4" name="Slide Number Placeholder 3">
            <a:extLst>
              <a:ext uri="{FF2B5EF4-FFF2-40B4-BE49-F238E27FC236}">
                <a16:creationId xmlns:a16="http://schemas.microsoft.com/office/drawing/2014/main" id="{FA28C698-77BC-890B-B49F-7625EC0E97D8}"/>
              </a:ext>
            </a:extLst>
          </p:cNvPr>
          <p:cNvSpPr>
            <a:spLocks noGrp="1"/>
          </p:cNvSpPr>
          <p:nvPr>
            <p:ph type="sldNum" sz="quarter" idx="12"/>
          </p:nvPr>
        </p:nvSpPr>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60208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2000" i="1" baseline="30000" dirty="0"/>
              </a:p>
              <a:p>
                <a:r>
                  <a:rPr lang="en-US" sz="2400" dirty="0"/>
                  <a:t>Sign bit </a:t>
                </a:r>
                <a:r>
                  <a:rPr lang="en-US" sz="2400" b="1" dirty="0"/>
                  <a:t>S</a:t>
                </a:r>
                <a:r>
                  <a:rPr lang="en-US" sz="2400" dirty="0"/>
                  <a:t> determines whether number is negative or positive</a:t>
                </a:r>
                <a:br>
                  <a:rPr lang="en-US" sz="2400" dirty="0"/>
                </a:br>
                <a:r>
                  <a:rPr lang="en-US" sz="2400" dirty="0"/>
                  <a:t>	</a:t>
                </a:r>
              </a:p>
              <a:p>
                <a:r>
                  <a:rPr lang="en-US" sz="2400" dirty="0"/>
                  <a:t>Significand </a:t>
                </a:r>
                <a:r>
                  <a:rPr lang="en-US" sz="2400" b="1" i="1" dirty="0"/>
                  <a:t>M</a:t>
                </a:r>
                <a:r>
                  <a:rPr lang="en-US" sz="2400" dirty="0"/>
                  <a:t> normally a fractional value in range [1.0,2.0) or [0.0,1.0)</a:t>
                </a:r>
              </a:p>
              <a:p>
                <a:pPr lvl="1"/>
                <a:r>
                  <a:rPr lang="en-US" sz="2000" dirty="0"/>
                  <a:t>Called </a:t>
                </a:r>
                <a:r>
                  <a:rPr lang="en-US" sz="2000" b="1" i="1" dirty="0"/>
                  <a:t>mantissa</a:t>
                </a:r>
                <a:r>
                  <a:rPr lang="en-US" sz="2000" dirty="0"/>
                  <a:t> or </a:t>
                </a:r>
                <a:r>
                  <a:rPr lang="en-US" sz="2000" b="1" i="1" dirty="0"/>
                  <a:t>significand</a:t>
                </a:r>
              </a:p>
              <a:p>
                <a:pPr lvl="1"/>
                <a:endParaRPr lang="en-US" sz="2000" b="1" i="1" dirty="0"/>
              </a:p>
              <a:p>
                <a:r>
                  <a:rPr lang="en-US" sz="2400" dirty="0"/>
                  <a:t>Exponent </a:t>
                </a:r>
                <a:r>
                  <a:rPr lang="en-US" sz="2400" b="1" i="1" dirty="0"/>
                  <a:t>E</a:t>
                </a:r>
                <a:r>
                  <a:rPr lang="en-US" sz="2400" dirty="0"/>
                  <a:t> weights value by power of two</a:t>
                </a:r>
              </a:p>
              <a:p>
                <a:pPr marL="914400" lvl="2" indent="0">
                  <a:buNone/>
                </a:pPr>
                <a:endParaRPr lang="en-US" sz="1800" dirty="0"/>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15</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Tree>
    <p:extLst>
      <p:ext uri="{BB962C8B-B14F-4D97-AF65-F5344CB8AC3E}">
        <p14:creationId xmlns:p14="http://schemas.microsoft.com/office/powerpoint/2010/main" val="118389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IEE754 Floating Point Encoding</a:t>
            </a:r>
          </a:p>
        </p:txBody>
      </p:sp>
      <mc:AlternateContent xmlns:mc="http://schemas.openxmlformats.org/markup-compatibility/2006">
        <mc:Choice xmlns:a14="http://schemas.microsoft.com/office/drawing/2010/main"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1800" i="1" baseline="30000" dirty="0"/>
              </a:p>
              <a:p>
                <a:pPr marL="457200" lvl="1" indent="0">
                  <a:buNone/>
                </a:pPr>
                <a:endParaRPr lang="en-US" sz="1800" i="1" baseline="30000" dirty="0"/>
              </a:p>
              <a:p>
                <a:r>
                  <a:rPr lang="en-US" sz="2400" dirty="0"/>
                  <a:t>IEEE754 Encoding</a:t>
                </a:r>
              </a:p>
              <a:p>
                <a:pPr lvl="1"/>
                <a:r>
                  <a:rPr lang="en-US" sz="2000" dirty="0" err="1"/>
                  <a:t>MSb</a:t>
                </a:r>
                <a:r>
                  <a:rPr lang="en-US" sz="2000" dirty="0"/>
                  <a:t> is sign bit (can still look at most-significant bit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 </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a:p>
                <a:endParaRPr lang="en-US" sz="2400" i="1" baseline="30000" dirty="0"/>
              </a:p>
            </p:txBody>
          </p:sp>
        </mc:Choice>
        <mc:Fallback>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16</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grpSp>
        <p:nvGrpSpPr>
          <p:cNvPr id="3" name="Group 2">
            <a:extLst>
              <a:ext uri="{FF2B5EF4-FFF2-40B4-BE49-F238E27FC236}">
                <a16:creationId xmlns:a16="http://schemas.microsoft.com/office/drawing/2014/main" id="{AF48BE18-A1B6-6247-B9F6-3B03812EB1CB}"/>
              </a:ext>
            </a:extLst>
          </p:cNvPr>
          <p:cNvGrpSpPr/>
          <p:nvPr/>
        </p:nvGrpSpPr>
        <p:grpSpPr>
          <a:xfrm>
            <a:off x="2435918" y="5270764"/>
            <a:ext cx="6908800" cy="355600"/>
            <a:chOff x="1320800" y="5207000"/>
            <a:chExt cx="6908800" cy="355600"/>
          </a:xfrm>
        </p:grpSpPr>
        <p:sp>
          <p:nvSpPr>
            <p:cNvPr id="6" name="Rectangle 4">
              <a:extLst>
                <a:ext uri="{FF2B5EF4-FFF2-40B4-BE49-F238E27FC236}">
                  <a16:creationId xmlns:a16="http://schemas.microsoft.com/office/drawing/2014/main" id="{C9A700B7-C0AD-49C1-B30A-1AA10040AFAF}"/>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57803C55-5F2B-0682-C04B-68BF83911805}"/>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2" name="Rectangle 6">
              <a:extLst>
                <a:ext uri="{FF2B5EF4-FFF2-40B4-BE49-F238E27FC236}">
                  <a16:creationId xmlns:a16="http://schemas.microsoft.com/office/drawing/2014/main" id="{8903BC79-706E-4E9D-5BFE-739BB02D8C7E}"/>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frac</a:t>
              </a:r>
            </a:p>
          </p:txBody>
        </p:sp>
      </p:grpSp>
    </p:spTree>
    <p:extLst>
      <p:ext uri="{BB962C8B-B14F-4D97-AF65-F5344CB8AC3E}">
        <p14:creationId xmlns:p14="http://schemas.microsoft.com/office/powerpoint/2010/main" val="217820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IEEE754 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428816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IEEE754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93913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IEE754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156011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pPr lvl="1"/>
            <a:r>
              <a:rPr lang="en-US" dirty="0"/>
              <a:t>Submit on </a:t>
            </a:r>
            <a:r>
              <a:rPr lang="en-US" dirty="0" err="1"/>
              <a:t>Gradescope</a:t>
            </a:r>
            <a:endParaRPr lang="en-US" dirty="0"/>
          </a:p>
          <a:p>
            <a:pPr lvl="1"/>
            <a:r>
              <a:rPr lang="en-US" dirty="0"/>
              <a:t>About 55% of the class has submitted so far 🧡</a:t>
            </a:r>
          </a:p>
          <a:p>
            <a:endParaRPr lang="en-US" dirty="0"/>
          </a:p>
          <a:p>
            <a:r>
              <a:rPr lang="en-US" dirty="0"/>
              <a:t>Pack Lab is out</a:t>
            </a:r>
          </a:p>
          <a:p>
            <a:pPr lvl="1"/>
            <a:r>
              <a:rPr lang="en-US" dirty="0"/>
              <a:t>Get started on this ASAP</a:t>
            </a:r>
          </a:p>
          <a:p>
            <a:pPr lvl="1"/>
            <a:r>
              <a:rPr lang="en-US" dirty="0"/>
              <a:t>If you still need a partner, I’ll take last-chance requests today</a:t>
            </a:r>
          </a:p>
          <a:p>
            <a:pPr lvl="1"/>
            <a:endParaRPr lang="en-US" dirty="0"/>
          </a:p>
          <a:p>
            <a:r>
              <a:rPr lang="en-US" dirty="0"/>
              <a:t>No Office Hours on Monday (01/20) for MLK Day holiday</a:t>
            </a:r>
          </a:p>
          <a:p>
            <a:pPr lvl="1"/>
            <a:r>
              <a:rPr lang="en-US" dirty="0"/>
              <a:t>Normal office hours on Friday and Tuesday though</a:t>
            </a:r>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04272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a:t>
            </a:r>
            <a:r>
              <a:rPr lang="en-US" dirty="0" err="1"/>
              <a:t>Signifcand</a:t>
            </a:r>
            <a:endParaRPr lang="en-US" dirty="0"/>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u="sng" dirty="0"/>
              <a:t>Condition: not a special exponent (all zeros or ones)</a:t>
            </a:r>
          </a:p>
          <a:p>
            <a:pPr marL="457200" lvl="1" indent="0">
              <a:buNone/>
            </a:pPr>
            <a:r>
              <a:rPr lang="en-US" sz="1600" dirty="0"/>
              <a:t> </a:t>
            </a:r>
            <a:endParaRPr lang="en-US" dirty="0"/>
          </a:p>
          <a:p>
            <a:r>
              <a:rPr lang="en-US" dirty="0"/>
              <a:t>Significand is encoded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r>
              <a:rPr lang="en-US" dirty="0">
                <a:cs typeface="Courier New" panose="02070309020205020404" pitchFamily="49" charset="0"/>
              </a:rPr>
              <a:t> used directly</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Idea: every normalized number is 1.xxxx</a:t>
            </a:r>
          </a:p>
          <a:p>
            <a:pPr lvl="1"/>
            <a:r>
              <a:rPr lang="en-US" dirty="0">
                <a:cs typeface="Courier New" panose="02070309020205020404" pitchFamily="49" charset="0"/>
              </a:rPr>
              <a:t>So we’re not going to include the leading 1 in the frac</a:t>
            </a:r>
          </a:p>
          <a:p>
            <a:pPr lvl="1"/>
            <a:r>
              <a:rPr lang="en-US" dirty="0">
                <a:cs typeface="Courier New" panose="02070309020205020404" pitchFamily="49" charset="0"/>
              </a:rPr>
              <a:t>We’ll just know it’s there when we convert to decimal</a:t>
            </a:r>
          </a:p>
          <a:p>
            <a:pPr lvl="1"/>
            <a:r>
              <a:rPr lang="en-US" dirty="0">
                <a:cs typeface="Courier New" panose="02070309020205020404" pitchFamily="49" charset="0"/>
              </a:rPr>
              <a:t>Saves one extra bit in the encoding!</a:t>
            </a:r>
          </a:p>
          <a:p>
            <a:pPr marL="914400" lvl="2" indent="0">
              <a:buNone/>
            </a:pPr>
            <a:r>
              <a:rPr lang="en-US" sz="1600" dirty="0"/>
              <a:t>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20</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Exponent</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u="sng" dirty="0"/>
              <a:t>Condition: not a special exponent (all zeros or ones)</a:t>
            </a:r>
          </a:p>
          <a:p>
            <a:pPr marL="457200" lvl="1" indent="0">
              <a:buNone/>
            </a:pPr>
            <a:r>
              <a:rPr lang="en-US" sz="1600" dirty="0"/>
              <a:t> </a:t>
            </a:r>
            <a:endParaRPr lang="en-US" dirty="0"/>
          </a:p>
          <a:p>
            <a:r>
              <a:rPr lang="en-US" dirty="0"/>
              <a:t>Exponent coded as a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a:p>
            <a:pPr lvl="3"/>
            <a:endParaRPr lang="en-US" dirty="0"/>
          </a:p>
          <a:p>
            <a:r>
              <a:rPr lang="en-US" dirty="0"/>
              <a:t>Exponent really just pushes the binary point around</a:t>
            </a:r>
          </a:p>
          <a:p>
            <a:pPr lvl="1"/>
            <a:r>
              <a:rPr lang="en-US" dirty="0"/>
              <a:t>1.11 * 2^2 = 11.1 * 2^1 = 111.0 * 2^0 = 111</a:t>
            </a:r>
          </a:p>
          <a:p>
            <a:pPr lvl="1"/>
            <a:r>
              <a:rPr lang="en-US" dirty="0"/>
              <a:t>111 * 2^-2 = 11.1 * 2^-1 = 1.11 * 2^0 = 1.11</a:t>
            </a:r>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21</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30868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072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07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0xC1900000 = 0b11000001100100000000000000000000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1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all zeros or all ones </a:t>
                </a:r>
                <a:r>
                  <a:rPr lang="en-US" dirty="0">
                    <a:solidFill>
                      <a:schemeClr val="tx1">
                        <a:lumMod val="50000"/>
                        <a:lumOff val="50000"/>
                      </a:schemeClr>
                    </a:solidFill>
                  </a:rPr>
                  <a:t>=&gt;</a:t>
                </a:r>
                <a:r>
                  <a:rPr lang="en-US" dirty="0"/>
                  <a: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a:t>
                </a:r>
                <a:r>
                  <a:rPr lang="en-US" dirty="0">
                    <a:solidFill>
                      <a:schemeClr val="tx1">
                        <a:lumMod val="50000"/>
                        <a:lumOff val="50000"/>
                      </a:schemeClr>
                    </a:solidFill>
                  </a:rPr>
                  <a:t>-&gt;</a:t>
                </a:r>
                <a:r>
                  <a:rPr lang="en-US" dirty="0"/>
                  <a: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∗1.001</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grpSp>
        <p:nvGrpSpPr>
          <p:cNvPr id="13" name="Group 12">
            <a:extLst>
              <a:ext uri="{FF2B5EF4-FFF2-40B4-BE49-F238E27FC236}">
                <a16:creationId xmlns:a16="http://schemas.microsoft.com/office/drawing/2014/main" id="{E4872799-D338-47D3-826F-DA360D9D7442}"/>
              </a:ext>
            </a:extLst>
          </p:cNvPr>
          <p:cNvGrpSpPr/>
          <p:nvPr/>
        </p:nvGrpSpPr>
        <p:grpSpPr>
          <a:xfrm>
            <a:off x="3713967" y="1196236"/>
            <a:ext cx="6212909" cy="356991"/>
            <a:chOff x="3713967" y="1196236"/>
            <a:chExt cx="6212909" cy="356991"/>
          </a:xfrm>
        </p:grpSpPr>
        <p:sp>
          <p:nvSpPr>
            <p:cNvPr id="10" name="Rectangle 9">
              <a:extLst>
                <a:ext uri="{FF2B5EF4-FFF2-40B4-BE49-F238E27FC236}">
                  <a16:creationId xmlns:a16="http://schemas.microsoft.com/office/drawing/2014/main" id="{FFCCA603-C3D9-4022-91B6-08CA0880D53D}"/>
                </a:ext>
              </a:extLst>
            </p:cNvPr>
            <p:cNvSpPr/>
            <p:nvPr/>
          </p:nvSpPr>
          <p:spPr>
            <a:xfrm>
              <a:off x="3713967" y="1196236"/>
              <a:ext cx="200417"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DBF33-B93A-4381-B69F-7660949BD212}"/>
                </a:ext>
              </a:extLst>
            </p:cNvPr>
            <p:cNvSpPr/>
            <p:nvPr/>
          </p:nvSpPr>
          <p:spPr>
            <a:xfrm>
              <a:off x="3914384" y="1196236"/>
              <a:ext cx="1534438"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0D793A-1D2C-4D38-AFCD-BE4E73129A13}"/>
                </a:ext>
              </a:extLst>
            </p:cNvPr>
            <p:cNvSpPr/>
            <p:nvPr/>
          </p:nvSpPr>
          <p:spPr>
            <a:xfrm>
              <a:off x="5448821" y="1196236"/>
              <a:ext cx="4478055"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FD5BBA4-8A16-40A0-8F5F-A2832A29B110}"/>
                  </a:ext>
                </a:extLst>
              </p:cNvPr>
              <p:cNvSpPr txBox="1"/>
              <p:nvPr/>
            </p:nvSpPr>
            <p:spPr>
              <a:xfrm>
                <a:off x="5164546" y="5364452"/>
                <a:ext cx="4732935"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a14:m>
                <a:endParaRPr lang="en-US" dirty="0"/>
              </a:p>
            </p:txBody>
          </p:sp>
        </mc:Choice>
        <mc:Fallback>
          <p:sp>
            <p:nvSpPr>
              <p:cNvPr id="14" name="TextBox 13">
                <a:extLst>
                  <a:ext uri="{FF2B5EF4-FFF2-40B4-BE49-F238E27FC236}">
                    <a16:creationId xmlns:a16="http://schemas.microsoft.com/office/drawing/2014/main" id="{BFD5BBA4-8A16-40A0-8F5F-A2832A29B110}"/>
                  </a:ext>
                </a:extLst>
              </p:cNvPr>
              <p:cNvSpPr txBox="1">
                <a:spLocks noRot="1" noChangeAspect="1" noMove="1" noResize="1" noEditPoints="1" noAdjustHandles="1" noChangeArrowheads="1" noChangeShapeType="1" noTextEdit="1"/>
              </p:cNvSpPr>
              <p:nvPr/>
            </p:nvSpPr>
            <p:spPr>
              <a:xfrm>
                <a:off x="5164546" y="5364452"/>
                <a:ext cx="4732935" cy="523220"/>
              </a:xfrm>
              <a:prstGeom prst="rect">
                <a:avLst/>
              </a:prstGeom>
              <a:blipFill>
                <a:blip r:embed="rId4"/>
                <a:stretch>
                  <a:fillRect l="-2574" t="-13953" b="-30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9A43EC4-A659-4BF0-A591-73996912BCAE}"/>
                  </a:ext>
                </a:extLst>
              </p:cNvPr>
              <p:cNvSpPr txBox="1"/>
              <p:nvPr/>
            </p:nvSpPr>
            <p:spPr>
              <a:xfrm>
                <a:off x="7538573" y="5364452"/>
                <a:ext cx="270663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rPr>
                      <m:t>2</m:t>
                    </m:r>
                  </m:oMath>
                </a14:m>
                <a:endParaRPr lang="en-US" baseline="-25000" dirty="0"/>
              </a:p>
            </p:txBody>
          </p:sp>
        </mc:Choice>
        <mc:Fallback>
          <p:sp>
            <p:nvSpPr>
              <p:cNvPr id="17" name="TextBox 16">
                <a:extLst>
                  <a:ext uri="{FF2B5EF4-FFF2-40B4-BE49-F238E27FC236}">
                    <a16:creationId xmlns:a16="http://schemas.microsoft.com/office/drawing/2014/main" id="{B9A43EC4-A659-4BF0-A591-73996912BCAE}"/>
                  </a:ext>
                </a:extLst>
              </p:cNvPr>
              <p:cNvSpPr txBox="1">
                <a:spLocks noRot="1" noChangeAspect="1" noMove="1" noResize="1" noEditPoints="1" noAdjustHandles="1" noChangeArrowheads="1" noChangeShapeType="1" noTextEdit="1"/>
              </p:cNvSpPr>
              <p:nvPr/>
            </p:nvSpPr>
            <p:spPr>
              <a:xfrm>
                <a:off x="7538573" y="5364452"/>
                <a:ext cx="2706638" cy="523220"/>
              </a:xfrm>
              <a:prstGeom prst="rect">
                <a:avLst/>
              </a:prstGeom>
              <a:blipFill>
                <a:blip r:embed="rId5"/>
                <a:stretch>
                  <a:fillRect l="-4730" t="-13953" b="-302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059FA78-D49C-4FEB-A64D-724947B2B615}"/>
              </a:ext>
            </a:extLst>
          </p:cNvPr>
          <p:cNvSpPr txBox="1"/>
          <p:nvPr/>
        </p:nvSpPr>
        <p:spPr>
          <a:xfrm>
            <a:off x="9498086" y="5366947"/>
            <a:ext cx="147471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-18</a:t>
            </a:r>
            <a:endParaRPr lang="en-US" dirty="0"/>
          </a:p>
        </p:txBody>
      </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8 exp bits, 23 frac bits</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a:t>frac = </a:t>
            </a:r>
            <a:r>
              <a:rPr lang="en-US" sz="2000" u="sng" dirty="0"/>
              <a:t>1101101101101</a:t>
            </a:r>
            <a:r>
              <a:rPr lang="en-US" sz="2000" dirty="0"/>
              <a:t>0000000000	pad with 0s </a:t>
            </a:r>
            <a:r>
              <a:rPr lang="en-US" sz="2000" b="1" i="1" dirty="0"/>
              <a:t>on the right</a:t>
            </a:r>
            <a:r>
              <a:rPr lang="en-US" sz="2000" dirty="0"/>
              <a:t>. </a:t>
            </a:r>
            <a:r>
              <a:rPr lang="en-US" sz="1600" dirty="0"/>
              <a:t>(example: 1.5 = 1.500)</a:t>
            </a:r>
            <a:endParaRPr lang="en-US" sz="2000" dirty="0"/>
          </a:p>
          <a:p>
            <a:r>
              <a:rPr lang="en-US" sz="2400" b="1" dirty="0"/>
              <a:t>Exponent</a:t>
            </a:r>
          </a:p>
          <a:p>
            <a:pPr lvl="1"/>
            <a:r>
              <a:rPr lang="en-US" dirty="0"/>
              <a:t>E	 </a:t>
            </a:r>
            <a:r>
              <a:rPr lang="en-US" sz="2000" dirty="0"/>
              <a:t>= 13</a:t>
            </a:r>
          </a:p>
          <a:p>
            <a:pPr lvl="1"/>
            <a:r>
              <a:rPr lang="en-US" sz="2000" dirty="0"/>
              <a:t>Bias = 127</a:t>
            </a:r>
          </a:p>
          <a:p>
            <a:pPr lvl="1"/>
            <a:r>
              <a:rPr lang="en-US" sz="2000" dirty="0"/>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3923895"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and practice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frac is all 0s</a:t>
            </a:r>
          </a:p>
          <a:p>
            <a:pPr lvl="2"/>
            <a:r>
              <a:rPr lang="en-US" dirty="0"/>
              <a:t>2.0 (nearly) when frac is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which means they can be compared just like integer encodings</a:t>
            </a:r>
          </a:p>
          <a:p>
            <a:pPr lvl="2"/>
            <a:r>
              <a:rPr lang="en-US" dirty="0"/>
              <a:t>Bias also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21601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a:t>
            </a:r>
            <a:r>
              <a:rPr lang="en-US" dirty="0">
                <a:solidFill>
                  <a:schemeClr val="tx1">
                    <a:lumMod val="50000"/>
                    <a:lumOff val="50000"/>
                  </a:schemeClr>
                </a:solidFill>
              </a:rPr>
              <a:t>=&gt;</a:t>
            </a:r>
            <a:r>
              <a:rPr lang="en-US" dirty="0"/>
              <a: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a:t>
            </a:r>
            <a:r>
              <a:rPr lang="en-US" dirty="0">
                <a:solidFill>
                  <a:schemeClr val="tx1">
                    <a:lumMod val="50000"/>
                    <a:lumOff val="50000"/>
                  </a:schemeClr>
                </a:solidFill>
              </a:rPr>
              <a:t>-&gt;</a:t>
            </a:r>
            <a:r>
              <a:rPr lang="en-US" dirty="0"/>
              <a: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a:t>
                </a:r>
                <a:r>
                  <a:rPr lang="en-US" dirty="0">
                    <a:solidFill>
                      <a:schemeClr val="tx1">
                        <a:lumMod val="50000"/>
                        <a:lumOff val="50000"/>
                      </a:schemeClr>
                    </a:solidFill>
                  </a:rPr>
                  <a:t>=&gt;</a:t>
                </a:r>
                <a:r>
                  <a:rPr lang="en-US" dirty="0"/>
                  <a: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a:t>
                </a:r>
                <a:r>
                  <a:rPr lang="en-US" dirty="0">
                    <a:solidFill>
                      <a:schemeClr val="tx1">
                        <a:lumMod val="50000"/>
                        <a:lumOff val="50000"/>
                      </a:schemeClr>
                    </a:solidFill>
                  </a:rPr>
                  <a:t>-&gt;</a:t>
                </a:r>
                <a:r>
                  <a:rPr lang="en-US" dirty="0"/>
                  <a: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81D9-247E-439E-B739-E6B936AEFA7A}"/>
              </a:ext>
            </a:extLst>
          </p:cNvPr>
          <p:cNvSpPr>
            <a:spLocks noGrp="1"/>
          </p:cNvSpPr>
          <p:nvPr>
            <p:ph type="title"/>
          </p:nvPr>
        </p:nvSpPr>
        <p:spPr/>
        <p:txBody>
          <a:bodyPr/>
          <a:lstStyle/>
          <a:p>
            <a:r>
              <a:rPr lang="en-US" dirty="0"/>
              <a:t>Live Practice – pick a hex number</a:t>
            </a:r>
          </a:p>
        </p:txBody>
      </p:sp>
      <p:sp>
        <p:nvSpPr>
          <p:cNvPr id="3" name="Content Placeholder 2">
            <a:extLst>
              <a:ext uri="{FF2B5EF4-FFF2-40B4-BE49-F238E27FC236}">
                <a16:creationId xmlns:a16="http://schemas.microsoft.com/office/drawing/2014/main" id="{F6883BE1-86D7-4FF2-B6EE-A26BB5DFC7AD}"/>
              </a:ext>
            </a:extLst>
          </p:cNvPr>
          <p:cNvSpPr>
            <a:spLocks noGrp="1"/>
          </p:cNvSpPr>
          <p:nvPr>
            <p:ph idx="1"/>
          </p:nvPr>
        </p:nvSpPr>
        <p:spPr/>
        <p:txBody>
          <a:bodyPr/>
          <a:lstStyle/>
          <a:p>
            <a:r>
              <a:rPr lang="en-US" dirty="0"/>
              <a:t>0xXXXX0000 = </a:t>
            </a:r>
          </a:p>
        </p:txBody>
      </p:sp>
      <p:sp>
        <p:nvSpPr>
          <p:cNvPr id="4" name="Slide Number Placeholder 3">
            <a:extLst>
              <a:ext uri="{FF2B5EF4-FFF2-40B4-BE49-F238E27FC236}">
                <a16:creationId xmlns:a16="http://schemas.microsoft.com/office/drawing/2014/main" id="{8A0389A6-B996-466B-90E7-44E3B2E16BDE}"/>
              </a:ext>
            </a:extLst>
          </p:cNvPr>
          <p:cNvSpPr>
            <a:spLocks noGrp="1"/>
          </p:cNvSpPr>
          <p:nvPr>
            <p:ph type="sldNum" sz="quarter" idx="12"/>
          </p:nvPr>
        </p:nvSpPr>
        <p:spPr/>
        <p:txBody>
          <a:bodyPr/>
          <a:lstStyle/>
          <a:p>
            <a:fld id="{0778C724-3839-4D76-A707-B4C23905D055}" type="slidenum">
              <a:rPr lang="en-US" smtClean="0"/>
              <a:t>27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C420B3-3DEF-4FAD-88DB-A55F44B57EEA}"/>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0EC420B3-3DEF-4FAD-88DB-A55F44B57EEA}"/>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9856D39D-D1E2-C734-09F0-BD42573293F7}"/>
              </a:ext>
            </a:extLst>
          </p:cNvPr>
          <p:cNvGrpSpPr/>
          <p:nvPr/>
        </p:nvGrpSpPr>
        <p:grpSpPr>
          <a:xfrm>
            <a:off x="4080450" y="6015708"/>
            <a:ext cx="7137637" cy="571500"/>
            <a:chOff x="1244363" y="3276600"/>
            <a:chExt cx="7137637" cy="571500"/>
          </a:xfrm>
        </p:grpSpPr>
        <p:grpSp>
          <p:nvGrpSpPr>
            <p:cNvPr id="7" name="Group 4">
              <a:extLst>
                <a:ext uri="{FF2B5EF4-FFF2-40B4-BE49-F238E27FC236}">
                  <a16:creationId xmlns:a16="http://schemas.microsoft.com/office/drawing/2014/main" id="{60BC14B4-AF4E-0A66-D299-EDB4B261A124}"/>
                </a:ext>
              </a:extLst>
            </p:cNvPr>
            <p:cNvGrpSpPr>
              <a:grpSpLocks/>
            </p:cNvGrpSpPr>
            <p:nvPr/>
          </p:nvGrpSpPr>
          <p:grpSpPr bwMode="auto">
            <a:xfrm>
              <a:off x="1320800" y="3530600"/>
              <a:ext cx="6985000" cy="317500"/>
              <a:chOff x="816" y="2128"/>
              <a:chExt cx="4400" cy="200"/>
            </a:xfrm>
          </p:grpSpPr>
          <p:sp>
            <p:nvSpPr>
              <p:cNvPr id="13" name="Rectangle 5">
                <a:extLst>
                  <a:ext uri="{FF2B5EF4-FFF2-40B4-BE49-F238E27FC236}">
                    <a16:creationId xmlns:a16="http://schemas.microsoft.com/office/drawing/2014/main" id="{F8F2C384-8031-7A02-F30C-E05CB890E080}"/>
                  </a:ext>
                </a:extLst>
              </p:cNvPr>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4" name="Rectangle 6">
                <a:extLst>
                  <a:ext uri="{FF2B5EF4-FFF2-40B4-BE49-F238E27FC236}">
                    <a16:creationId xmlns:a16="http://schemas.microsoft.com/office/drawing/2014/main" id="{634B271D-1E38-4638-079D-3F12C27FB149}"/>
                  </a:ext>
                </a:extLst>
              </p:cNvPr>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5" name="Rectangle 7">
                <a:extLst>
                  <a:ext uri="{FF2B5EF4-FFF2-40B4-BE49-F238E27FC236}">
                    <a16:creationId xmlns:a16="http://schemas.microsoft.com/office/drawing/2014/main" id="{9315EB17-293D-26A5-D69A-8DCEABB4919B}"/>
                  </a:ext>
                </a:extLst>
              </p:cNvPr>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8" name="TextBox 7">
              <a:extLst>
                <a:ext uri="{FF2B5EF4-FFF2-40B4-BE49-F238E27FC236}">
                  <a16:creationId xmlns:a16="http://schemas.microsoft.com/office/drawing/2014/main" id="{FA046B1D-00C4-5B8C-AD64-7502D1C29E0D}"/>
                </a:ext>
              </a:extLst>
            </p:cNvPr>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9" name="TextBox 8">
              <a:extLst>
                <a:ext uri="{FF2B5EF4-FFF2-40B4-BE49-F238E27FC236}">
                  <a16:creationId xmlns:a16="http://schemas.microsoft.com/office/drawing/2014/main" id="{D020EDD8-6491-7059-D545-749E6A7EF4FA}"/>
                </a:ext>
              </a:extLst>
            </p:cNvPr>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0" name="TextBox 9">
              <a:extLst>
                <a:ext uri="{FF2B5EF4-FFF2-40B4-BE49-F238E27FC236}">
                  <a16:creationId xmlns:a16="http://schemas.microsoft.com/office/drawing/2014/main" id="{BE7FF790-52A7-0587-B152-58D708BA2B4F}"/>
                </a:ext>
              </a:extLst>
            </p:cNvPr>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1" name="TextBox 10">
              <a:extLst>
                <a:ext uri="{FF2B5EF4-FFF2-40B4-BE49-F238E27FC236}">
                  <a16:creationId xmlns:a16="http://schemas.microsoft.com/office/drawing/2014/main" id="{9D20AD36-0F39-27E5-B314-C8632748EF22}"/>
                </a:ext>
              </a:extLst>
            </p:cNvPr>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2" name="TextBox 11">
              <a:extLst>
                <a:ext uri="{FF2B5EF4-FFF2-40B4-BE49-F238E27FC236}">
                  <a16:creationId xmlns:a16="http://schemas.microsoft.com/office/drawing/2014/main" id="{98ABC991-9155-1E55-9F9C-905BD51658B6}"/>
                </a:ext>
              </a:extLst>
            </p:cNvPr>
            <p:cNvSpPr txBox="1"/>
            <p:nvPr/>
          </p:nvSpPr>
          <p:spPr>
            <a:xfrm>
              <a:off x="8111749" y="3304401"/>
              <a:ext cx="270251" cy="276999"/>
            </a:xfrm>
            <a:prstGeom prst="rect">
              <a:avLst/>
            </a:prstGeom>
            <a:noFill/>
          </p:spPr>
          <p:txBody>
            <a:bodyPr wrap="none" rtlCol="0">
              <a:spAutoFit/>
            </a:bodyPr>
            <a:lstStyle/>
            <a:p>
              <a:r>
                <a:rPr lang="en-US" sz="1200" dirty="0"/>
                <a:t>0</a:t>
              </a:r>
            </a:p>
          </p:txBody>
        </p:sp>
      </p:grpSp>
    </p:spTree>
    <p:extLst>
      <p:ext uri="{BB962C8B-B14F-4D97-AF65-F5344CB8AC3E}">
        <p14:creationId xmlns:p14="http://schemas.microsoft.com/office/powerpoint/2010/main" val="3686241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IEE754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r>
              <a:rPr lang="en-US" dirty="0"/>
              <a:t> (very small values)</a:t>
            </a:r>
            <a:endParaRPr lang="en-US" b="1"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445988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249A112-1198-21BD-C792-82C5C5ED61A9}"/>
              </a:ext>
            </a:extLst>
          </p:cNvPr>
          <p:cNvPicPr>
            <a:picLocks noChangeAspect="1"/>
          </p:cNvPicPr>
          <p:nvPr/>
        </p:nvPicPr>
        <p:blipFill>
          <a:blip r:embed="rId2"/>
          <a:stretch>
            <a:fillRect/>
          </a:stretch>
        </p:blipFill>
        <p:spPr>
          <a:xfrm>
            <a:off x="414411" y="4849946"/>
            <a:ext cx="10972800" cy="838200"/>
          </a:xfrm>
          <a:prstGeom prst="rect">
            <a:avLst/>
          </a:prstGeom>
        </p:spPr>
      </p:pic>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Problem: if we just kept doing what we’re doing we never get to 0</a:t>
            </a:r>
            <a:endParaRPr lang="en-US" baseline="30000" dirty="0"/>
          </a:p>
          <a:p>
            <a:pPr lvl="1"/>
            <a:r>
              <a:rPr lang="en-US" dirty="0"/>
              <a:t>We keep getting half-way there</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29</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4246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normAutofit fontScale="90000"/>
          </a:bodyPr>
          <a:lstStyle/>
          <a:p>
            <a:r>
              <a:rPr lang="en-US" dirty="0"/>
              <a:t>Solution is to do something different for the smallest numbers</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30</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rot="10800000">
            <a:off x="415503" y="4814436"/>
            <a:ext cx="10972799" cy="835924"/>
            <a:chOff x="607596" y="3695700"/>
            <a:chExt cx="10972799" cy="835924"/>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b="28608"/>
            <a:stretch/>
          </p:blipFill>
          <p:spPr bwMode="auto">
            <a:xfrm>
              <a:off x="607596" y="3695700"/>
              <a:ext cx="10972799" cy="835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177189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frac</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a:t>
            </a:r>
            <a:r>
              <a:rPr lang="en-US" dirty="0">
                <a:solidFill>
                  <a:schemeClr val="tx1">
                    <a:lumMod val="50000"/>
                    <a:lumOff val="50000"/>
                  </a:schemeClr>
                </a:solidFill>
              </a:rPr>
              <a:t>=&gt;</a:t>
            </a:r>
            <a:r>
              <a:rPr lang="en-US" dirty="0"/>
              <a: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a:t>
            </a:r>
            <a:r>
              <a:rPr lang="en-US" dirty="0">
                <a:solidFill>
                  <a:schemeClr val="tx1">
                    <a:lumMod val="50000"/>
                    <a:lumOff val="50000"/>
                  </a:schemeClr>
                </a:solidFill>
              </a:rPr>
              <a:t>=&gt;</a:t>
            </a:r>
            <a:r>
              <a:rPr lang="en-US" dirty="0"/>
              <a: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31</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rotWithShape="1">
          <a:blip r:embed="rId3"/>
          <a:srcRect b="48543"/>
          <a:stretch/>
        </p:blipFill>
        <p:spPr>
          <a:xfrm rot="10800000">
            <a:off x="5506691" y="1623848"/>
            <a:ext cx="2734057" cy="45097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27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77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27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277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277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277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277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27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IEE754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73700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xmlns:a14="http://schemas.microsoft.com/office/drawing/2010/main">
        <mc:Choice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xmlns="">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23204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379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79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79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79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79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2"/>
            <a:r>
              <a:rPr lang="en-US" dirty="0">
                <a:cs typeface="Arial" charset="0"/>
              </a:rPr>
              <a:t>less bits for actual value (32 </a:t>
            </a:r>
            <a:r>
              <a:rPr lang="en-US" b="1" dirty="0">
                <a:latin typeface="Courier"/>
                <a:cs typeface="Courier"/>
              </a:rPr>
              <a:t>→</a:t>
            </a:r>
            <a:r>
              <a:rPr lang="en-US" dirty="0">
                <a:cs typeface="Arial" charset="0"/>
              </a:rPr>
              <a:t> 23)</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34832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6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916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91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91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91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916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916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9160">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6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916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91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Break + Summary of FP Real Number Encodings</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extLst>
              <p:ext uri="{D42A27DB-BD31-4B8C-83A1-F6EECF244321}">
                <p14:modId xmlns:p14="http://schemas.microsoft.com/office/powerpoint/2010/main" val="1680477592"/>
              </p:ext>
            </p:extLst>
          </p:nvPr>
        </p:nvGraphicFramePr>
        <p:xfrm>
          <a:off x="1634420" y="2798036"/>
          <a:ext cx="8915400" cy="33731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exp </a:t>
                      </a:r>
                      <a:r>
                        <a:rPr lang="en-US" sz="2000" dirty="0">
                          <a:sym typeface="Symbol" pitchFamily="18" charset="2"/>
                        </a:rPr>
                        <a:t></a:t>
                      </a:r>
                      <a:r>
                        <a:rPr lang="en-US" sz="2000" dirty="0"/>
                        <a:t> 000…0</a:t>
                      </a:r>
                      <a:r>
                        <a:rPr lang="en-US" sz="2000" baseline="-25000" dirty="0"/>
                        <a:t>2</a:t>
                      </a:r>
                      <a:r>
                        <a:rPr lang="en-US" sz="2000" dirty="0"/>
                        <a:t> and exp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xmlns="">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64 is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3477397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1502399" y="5191243"/>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1807199" y="5191243"/>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3559799" y="5191243"/>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5236200" y="4884856"/>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3534042"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3331200"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1753225"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1576141" y="4886443"/>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3" name="TextBox 2">
            <a:extLst>
              <a:ext uri="{FF2B5EF4-FFF2-40B4-BE49-F238E27FC236}">
                <a16:creationId xmlns:a16="http://schemas.microsoft.com/office/drawing/2014/main" id="{9D8A37A3-6882-4B27-966E-BD32C9BFBEDF}"/>
              </a:ext>
            </a:extLst>
          </p:cNvPr>
          <p:cNvSpPr txBox="1"/>
          <p:nvPr/>
        </p:nvSpPr>
        <p:spPr>
          <a:xfrm>
            <a:off x="8005273" y="4492750"/>
            <a:ext cx="3575121" cy="1200329"/>
          </a:xfrm>
          <a:prstGeom prst="rect">
            <a:avLst/>
          </a:prstGeom>
          <a:noFill/>
          <a:ln>
            <a:solidFill>
              <a:schemeClr val="tx1"/>
            </a:solidFill>
          </a:ln>
        </p:spPr>
        <p:txBody>
          <a:bodyPr wrap="square" rtlCol="0">
            <a:spAutoFit/>
          </a:bodyPr>
          <a:lstStyle/>
          <a:p>
            <a:r>
              <a:rPr lang="en-US" dirty="0"/>
              <a:t>Sidebar: increasingly useful for Machine Learning use!</a:t>
            </a:r>
          </a:p>
          <a:p>
            <a:pPr marL="742950" lvl="1" indent="-285750">
              <a:buFont typeface="Arial" panose="020B0604020202020204" pitchFamily="34" charset="0"/>
              <a:buChar char="•"/>
            </a:pPr>
            <a:r>
              <a:rPr lang="en-US" dirty="0"/>
              <a:t>Models often don’t need 32-bits of precision</a:t>
            </a:r>
          </a:p>
        </p:txBody>
      </p:sp>
    </p:spTree>
    <p:extLst>
      <p:ext uri="{BB962C8B-B14F-4D97-AF65-F5344CB8AC3E}">
        <p14:creationId xmlns:p14="http://schemas.microsoft.com/office/powerpoint/2010/main" val="2080474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exp - bias </a:t>
            </a:r>
            <a:r>
              <a:rPr lang="en-US" dirty="0">
                <a:solidFill>
                  <a:schemeClr val="tx1">
                    <a:lumMod val="50000"/>
                    <a:lumOff val="50000"/>
                  </a:schemeClr>
                </a:solidFill>
              </a:rPr>
              <a:t>-&gt;</a:t>
            </a:r>
            <a:r>
              <a:rPr lang="en-US" dirty="0"/>
              <a:t> -7 = exp – (2</a:t>
            </a:r>
            <a:r>
              <a:rPr lang="en-US" baseline="30000" dirty="0"/>
              <a:t>(4-1)</a:t>
            </a:r>
            <a:r>
              <a:rPr lang="en-US" dirty="0"/>
              <a:t>-1) </a:t>
            </a:r>
            <a:r>
              <a:rPr lang="en-US" dirty="0">
                <a:solidFill>
                  <a:schemeClr val="tx1">
                    <a:lumMod val="50000"/>
                    <a:lumOff val="50000"/>
                  </a:schemeClr>
                </a:solidFill>
              </a:rPr>
              <a:t>-&gt;</a:t>
            </a:r>
            <a:r>
              <a:rPr lang="en-US" dirty="0"/>
              <a:t> -7 = exp – 7</a:t>
            </a:r>
          </a:p>
          <a:p>
            <a:pPr lvl="1"/>
            <a:r>
              <a:rPr lang="en-US" dirty="0"/>
              <a:t>exp = 0 ???</a:t>
            </a:r>
          </a:p>
          <a:p>
            <a:pPr lvl="1"/>
            <a:r>
              <a:rPr lang="en-US" dirty="0"/>
              <a:t>But exp can’t be less than 1 (or we’re denormalized)</a:t>
            </a:r>
          </a:p>
          <a:p>
            <a:pPr lvl="1"/>
            <a:r>
              <a:rPr lang="en-US" dirty="0"/>
              <a:t>So, the answer must be a denormalized number. Reset the problem!</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39</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265169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ACDF-78CF-4DB5-5448-5A323F5AA57B}"/>
              </a:ext>
            </a:extLst>
          </p:cNvPr>
          <p:cNvSpPr>
            <a:spLocks noGrp="1"/>
          </p:cNvSpPr>
          <p:nvPr>
            <p:ph type="title"/>
          </p:nvPr>
        </p:nvSpPr>
        <p:spPr/>
        <p:txBody>
          <a:bodyPr/>
          <a:lstStyle/>
          <a:p>
            <a:r>
              <a:rPr lang="en-US" dirty="0"/>
              <a:t>What is hard about floating point?</a:t>
            </a:r>
          </a:p>
        </p:txBody>
      </p:sp>
      <p:sp>
        <p:nvSpPr>
          <p:cNvPr id="3" name="Content Placeholder 2">
            <a:extLst>
              <a:ext uri="{FF2B5EF4-FFF2-40B4-BE49-F238E27FC236}">
                <a16:creationId xmlns:a16="http://schemas.microsoft.com/office/drawing/2014/main" id="{671E03A7-3D7F-742E-EC7A-11697290D18B}"/>
              </a:ext>
            </a:extLst>
          </p:cNvPr>
          <p:cNvSpPr>
            <a:spLocks noGrp="1"/>
          </p:cNvSpPr>
          <p:nvPr>
            <p:ph idx="1"/>
          </p:nvPr>
        </p:nvSpPr>
        <p:spPr/>
        <p:txBody>
          <a:bodyPr/>
          <a:lstStyle/>
          <a:p>
            <a:r>
              <a:rPr lang="en-US" dirty="0"/>
              <a:t>LOTS OF RULES</a:t>
            </a:r>
          </a:p>
          <a:p>
            <a:pPr lvl="1"/>
            <a:r>
              <a:rPr lang="en-US" dirty="0"/>
              <a:t>No, more than that</a:t>
            </a:r>
          </a:p>
          <a:p>
            <a:pPr lvl="1"/>
            <a:endParaRPr lang="en-US" dirty="0"/>
          </a:p>
          <a:p>
            <a:pPr lvl="1"/>
            <a:endParaRPr lang="en-US" dirty="0"/>
          </a:p>
          <a:p>
            <a:r>
              <a:rPr lang="en-US" dirty="0"/>
              <a:t>Homework 2 will give you a chance to practice</a:t>
            </a:r>
          </a:p>
          <a:p>
            <a:endParaRPr lang="en-US" dirty="0"/>
          </a:p>
          <a:p>
            <a:r>
              <a:rPr lang="en-US" dirty="0"/>
              <a:t>Plus on exams you’ll have a notes sheet to write down rules on</a:t>
            </a:r>
          </a:p>
        </p:txBody>
      </p:sp>
      <p:sp>
        <p:nvSpPr>
          <p:cNvPr id="4" name="Slide Number Placeholder 3">
            <a:extLst>
              <a:ext uri="{FF2B5EF4-FFF2-40B4-BE49-F238E27FC236}">
                <a16:creationId xmlns:a16="http://schemas.microsoft.com/office/drawing/2014/main" id="{BDBD65B9-E12E-8159-84A6-340DB06F1B28}"/>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4225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1 – bias = 1 – 7 = -6</a:t>
            </a:r>
          </a:p>
          <a:p>
            <a:endParaRPr lang="en-US" dirty="0"/>
          </a:p>
          <a:p>
            <a:r>
              <a:rPr lang="en-US" dirty="0"/>
              <a:t>0.xxx * 2</a:t>
            </a:r>
            <a:r>
              <a:rPr lang="en-US" baseline="30000" dirty="0"/>
              <a:t>-6</a:t>
            </a:r>
            <a:r>
              <a:rPr lang="en-US" baseline="-25000" dirty="0"/>
              <a:t> </a:t>
            </a:r>
            <a:r>
              <a:rPr lang="en-US" dirty="0">
                <a:solidFill>
                  <a:schemeClr val="tx1">
                    <a:lumMod val="50000"/>
                    <a:lumOff val="50000"/>
                  </a:schemeClr>
                </a:solidFill>
              </a:rPr>
              <a:t>-&gt;</a:t>
            </a:r>
            <a:r>
              <a:rPr lang="en-US" dirty="0"/>
              <a:t> 1.01 * 2</a:t>
            </a:r>
            <a:r>
              <a:rPr lang="en-US" baseline="30000" dirty="0"/>
              <a:t>-7</a:t>
            </a:r>
            <a:r>
              <a:rPr lang="en-US" dirty="0"/>
              <a:t> = 0.101 * 2</a:t>
            </a:r>
            <a:r>
              <a:rPr lang="en-US" baseline="30000" dirty="0"/>
              <a:t>-6</a:t>
            </a:r>
            <a:r>
              <a:rPr lang="en-US" baseline="-25000" dirty="0"/>
              <a:t> </a:t>
            </a:r>
          </a:p>
          <a:p>
            <a:endParaRPr lang="en-US" dirty="0"/>
          </a:p>
          <a:p>
            <a:r>
              <a:rPr lang="en-US" dirty="0"/>
              <a:t>S: 0	(positive)	exp: 0000(</a:t>
            </a:r>
            <a:r>
              <a:rPr lang="en-US" dirty="0" err="1"/>
              <a:t>denorm</a:t>
            </a:r>
            <a:r>
              <a:rPr lang="en-US" dirty="0"/>
              <a:t>)	frac: 101</a:t>
            </a:r>
          </a:p>
          <a:p>
            <a:r>
              <a:rPr lang="en-US" dirty="0"/>
              <a:t>0b0 0000 101 -&gt; 0x05</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40</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334050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Exponents for 8-bit tiny floats</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41</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42</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3200400" y="914400"/>
            <a:ext cx="3933173"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34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0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44</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19">
            <a:extLst>
              <a:ext uri="{FF2B5EF4-FFF2-40B4-BE49-F238E27FC236}">
                <a16:creationId xmlns:a16="http://schemas.microsoft.com/office/drawing/2014/main" id="{A347DD0E-2961-4207-80AB-47908C6307D9}"/>
              </a:ext>
            </a:extLst>
          </p:cNvPr>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7" name="Line 20">
            <a:extLst>
              <a:ext uri="{FF2B5EF4-FFF2-40B4-BE49-F238E27FC236}">
                <a16:creationId xmlns:a16="http://schemas.microsoft.com/office/drawing/2014/main" id="{4F6D548F-CA5A-4E8D-85E5-EF6425CC5588}"/>
              </a:ext>
            </a:extLst>
          </p:cNvPr>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8" name="Rectangle 27">
            <a:extLst>
              <a:ext uri="{FF2B5EF4-FFF2-40B4-BE49-F238E27FC236}">
                <a16:creationId xmlns:a16="http://schemas.microsoft.com/office/drawing/2014/main" id="{77FCDBF6-1314-46DA-8B21-6A39250863A6}"/>
              </a:ext>
            </a:extLst>
          </p:cNvPr>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30" name="Rectangle 29">
            <a:extLst>
              <a:ext uri="{FF2B5EF4-FFF2-40B4-BE49-F238E27FC236}">
                <a16:creationId xmlns:a16="http://schemas.microsoft.com/office/drawing/2014/main" id="{AE0A3E9B-DF72-4920-91D7-F22A802C27C5}"/>
              </a:ext>
            </a:extLst>
          </p:cNvPr>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31" name="Rectangle 30">
            <a:extLst>
              <a:ext uri="{FF2B5EF4-FFF2-40B4-BE49-F238E27FC236}">
                <a16:creationId xmlns:a16="http://schemas.microsoft.com/office/drawing/2014/main" id="{4E4AFD68-FF78-4E7C-B804-015FC8CBCB4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4037831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45</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3120570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7605191" cy="5755422"/>
          </a:xfrm>
          <a:prstGeom prst="rect">
            <a:avLst/>
          </a:prstGeom>
          <a:noFill/>
          <a:ln w="25400">
            <a:noFill/>
            <a:miter lim="800000"/>
            <a:headEnd/>
            <a:tailEnd/>
          </a:ln>
          <a:effectLst/>
        </p:spPr>
        <p:txBody>
          <a:bodyPr wrap="squar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r>
              <a:rPr lang="en-US" sz="1600" b="1" dirty="0">
                <a:solidFill>
                  <a:schemeClr val="accent1">
                    <a:lumMod val="50000"/>
                  </a:schemeClr>
                </a:solidFill>
              </a:rPr>
              <a:t>Notes of Interest</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46</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
        <p:nvSpPr>
          <p:cNvPr id="29" name="Text Box 4">
            <a:extLst>
              <a:ext uri="{FF2B5EF4-FFF2-40B4-BE49-F238E27FC236}">
                <a16:creationId xmlns:a16="http://schemas.microsoft.com/office/drawing/2014/main" id="{FC5CD965-F5F3-4186-9D99-3325EB7CE465}"/>
              </a:ext>
            </a:extLst>
          </p:cNvPr>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closest to zero</a:t>
            </a:r>
          </a:p>
        </p:txBody>
      </p:sp>
      <p:sp>
        <p:nvSpPr>
          <p:cNvPr id="30" name="Text Box 5">
            <a:extLst>
              <a:ext uri="{FF2B5EF4-FFF2-40B4-BE49-F238E27FC236}">
                <a16:creationId xmlns:a16="http://schemas.microsoft.com/office/drawing/2014/main" id="{9DC3718B-753B-49AD-B1ED-B357F67A22AE}"/>
              </a:ext>
            </a:extLst>
          </p:cNvPr>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largest </a:t>
            </a:r>
            <a:r>
              <a:rPr lang="en-US" dirty="0" err="1">
                <a:solidFill>
                  <a:schemeClr val="accent1">
                    <a:lumMod val="50000"/>
                  </a:schemeClr>
                </a:solidFill>
                <a:latin typeface="Helvetica" pitchFamily="34" charset="0"/>
              </a:rPr>
              <a:t>denorm</a:t>
            </a:r>
            <a:endParaRPr lang="en-US" dirty="0">
              <a:solidFill>
                <a:schemeClr val="accent1">
                  <a:lumMod val="50000"/>
                </a:schemeClr>
              </a:solidFill>
              <a:latin typeface="Helvetica" pitchFamily="34" charset="0"/>
            </a:endParaRPr>
          </a:p>
        </p:txBody>
      </p:sp>
      <p:sp>
        <p:nvSpPr>
          <p:cNvPr id="31" name="Text Box 6">
            <a:extLst>
              <a:ext uri="{FF2B5EF4-FFF2-40B4-BE49-F238E27FC236}">
                <a16:creationId xmlns:a16="http://schemas.microsoft.com/office/drawing/2014/main" id="{34370392-B104-4323-BC63-12E1DF312CAB}"/>
              </a:ext>
            </a:extLst>
          </p:cNvPr>
          <p:cNvSpPr txBox="1">
            <a:spLocks noChangeArrowheads="1"/>
          </p:cNvSpPr>
          <p:nvPr/>
        </p:nvSpPr>
        <p:spPr bwMode="auto">
          <a:xfrm>
            <a:off x="8499475" y="2933700"/>
            <a:ext cx="2078827" cy="369332"/>
          </a:xfrm>
          <a:prstGeom prst="rect">
            <a:avLst/>
          </a:prstGeom>
          <a:noFill/>
          <a:ln w="25400">
            <a:noFill/>
            <a:miter lim="800000"/>
            <a:headEnd/>
            <a:tailEnd/>
          </a:ln>
          <a:effectLst/>
        </p:spPr>
        <p:txBody>
          <a:bodyPr wrap="square">
            <a:spAutoFit/>
          </a:bodyPr>
          <a:lstStyle/>
          <a:p>
            <a:pPr algn="l" eaLnBrk="0" hangingPunct="0"/>
            <a:r>
              <a:rPr lang="en-US" dirty="0">
                <a:solidFill>
                  <a:schemeClr val="accent1">
                    <a:lumMod val="50000"/>
                  </a:schemeClr>
                </a:solidFill>
                <a:latin typeface="Helvetica" pitchFamily="34" charset="0"/>
              </a:rPr>
              <a:t>smallest norm &gt; 0</a:t>
            </a:r>
          </a:p>
        </p:txBody>
      </p:sp>
      <p:sp>
        <p:nvSpPr>
          <p:cNvPr id="32" name="Text Box 7">
            <a:extLst>
              <a:ext uri="{FF2B5EF4-FFF2-40B4-BE49-F238E27FC236}">
                <a16:creationId xmlns:a16="http://schemas.microsoft.com/office/drawing/2014/main" id="{ACBB0297-9B1E-4C03-8F89-E1C12681FE0D}"/>
              </a:ext>
            </a:extLst>
          </p:cNvPr>
          <p:cNvSpPr txBox="1">
            <a:spLocks noChangeArrowheads="1"/>
          </p:cNvSpPr>
          <p:nvPr/>
        </p:nvSpPr>
        <p:spPr bwMode="auto">
          <a:xfrm>
            <a:off x="8499474" y="3848101"/>
            <a:ext cx="2247857" cy="366713"/>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below</a:t>
            </a:r>
          </a:p>
        </p:txBody>
      </p:sp>
      <p:sp>
        <p:nvSpPr>
          <p:cNvPr id="33" name="Text Box 8">
            <a:extLst>
              <a:ext uri="{FF2B5EF4-FFF2-40B4-BE49-F238E27FC236}">
                <a16:creationId xmlns:a16="http://schemas.microsoft.com/office/drawing/2014/main" id="{56EC8CDD-FE5D-4BEC-9487-E77E23671EAD}"/>
              </a:ext>
            </a:extLst>
          </p:cNvPr>
          <p:cNvSpPr txBox="1">
            <a:spLocks noChangeArrowheads="1"/>
          </p:cNvSpPr>
          <p:nvPr/>
        </p:nvSpPr>
        <p:spPr bwMode="auto">
          <a:xfrm>
            <a:off x="8499474" y="4271963"/>
            <a:ext cx="2228806"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above</a:t>
            </a:r>
          </a:p>
        </p:txBody>
      </p:sp>
      <p:sp>
        <p:nvSpPr>
          <p:cNvPr id="34" name="Text Box 16">
            <a:extLst>
              <a:ext uri="{FF2B5EF4-FFF2-40B4-BE49-F238E27FC236}">
                <a16:creationId xmlns:a16="http://schemas.microsoft.com/office/drawing/2014/main" id="{517A9961-18B5-431F-BD0D-C61111823F34}"/>
              </a:ext>
            </a:extLst>
          </p:cNvPr>
          <p:cNvSpPr txBox="1">
            <a:spLocks noChangeArrowheads="1"/>
          </p:cNvSpPr>
          <p:nvPr/>
        </p:nvSpPr>
        <p:spPr bwMode="auto">
          <a:xfrm>
            <a:off x="8599118" y="5253038"/>
            <a:ext cx="1567232"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largest norm</a:t>
            </a:r>
          </a:p>
        </p:txBody>
      </p:sp>
      <p:sp>
        <p:nvSpPr>
          <p:cNvPr id="35" name="Text Box 6">
            <a:extLst>
              <a:ext uri="{FF2B5EF4-FFF2-40B4-BE49-F238E27FC236}">
                <a16:creationId xmlns:a16="http://schemas.microsoft.com/office/drawing/2014/main" id="{D93AD658-86A0-4561-BE05-9467AA8EAA36}"/>
              </a:ext>
            </a:extLst>
          </p:cNvPr>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36" name="Text Box 6">
            <a:extLst>
              <a:ext uri="{FF2B5EF4-FFF2-40B4-BE49-F238E27FC236}">
                <a16:creationId xmlns:a16="http://schemas.microsoft.com/office/drawing/2014/main" id="{F222C9BE-308B-4754-8416-F2C0FC5E4D3B}"/>
              </a:ext>
            </a:extLst>
          </p:cNvPr>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Tree>
    <p:extLst>
      <p:ext uri="{BB962C8B-B14F-4D97-AF65-F5344CB8AC3E}">
        <p14:creationId xmlns:p14="http://schemas.microsoft.com/office/powerpoint/2010/main" val="121241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868023071"/>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3146855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48</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a:xfrm>
            <a:off x="607595" y="1142999"/>
            <a:ext cx="10972800" cy="5326694"/>
          </a:xfrm>
        </p:spPr>
        <p:txBody>
          <a:bodyPr>
            <a:normAutofit fontScale="925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As a human: convert to decimal first, do math in decimal</a:t>
            </a:r>
          </a:p>
          <a:p>
            <a:pPr lvl="1"/>
            <a:endParaRPr lang="en-US" dirty="0"/>
          </a:p>
          <a:p>
            <a:r>
              <a:rPr lang="en-US" dirty="0"/>
              <a:t>Then make it fit into desired precision</a:t>
            </a:r>
          </a:p>
          <a:p>
            <a:pPr lvl="1"/>
            <a:r>
              <a:rPr lang="en-US" b="1" i="1" dirty="0"/>
              <a:t>Step 1</a:t>
            </a:r>
            <a:r>
              <a:rPr lang="en-US" i="1" dirty="0"/>
              <a:t>:</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exp if needed to get frac to that form (e.g., if result is 101.xxx)</a:t>
            </a:r>
            <a:br>
              <a:rPr lang="en-US" dirty="0"/>
            </a:br>
            <a:endParaRPr lang="en-US" dirty="0"/>
          </a:p>
          <a:p>
            <a:pPr lvl="1"/>
            <a:r>
              <a:rPr lang="en-US" b="1" i="1" dirty="0"/>
              <a:t>Step 2</a:t>
            </a:r>
            <a:r>
              <a:rPr lang="en-US" i="1" dirty="0"/>
              <a:t>:</a:t>
            </a:r>
            <a:r>
              <a:rPr lang="en-US" dirty="0"/>
              <a:t> Possibly overflow if exponent too is large</a:t>
            </a:r>
          </a:p>
          <a:p>
            <a:pPr lvl="2"/>
            <a:r>
              <a:rPr lang="en-US" dirty="0"/>
              <a:t>Unlike integer overflow, result is mathematically reasonable: infinity</a:t>
            </a:r>
            <a:br>
              <a:rPr lang="en-US" dirty="0"/>
            </a:br>
            <a:endParaRPr lang="en-US" dirty="0"/>
          </a:p>
          <a:p>
            <a:pPr lvl="1"/>
            <a:r>
              <a:rPr lang="en-US" b="1" i="1" dirty="0"/>
              <a:t>Step 3</a:t>
            </a:r>
            <a:r>
              <a:rPr lang="en-US" i="1" dirty="0"/>
              <a:t>:</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2548429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4280404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263338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1768800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432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0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30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30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30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EB6C-C719-4A56-AB48-E1317F114D43}"/>
              </a:ext>
            </a:extLst>
          </p:cNvPr>
          <p:cNvSpPr>
            <a:spLocks noGrp="1"/>
          </p:cNvSpPr>
          <p:nvPr>
            <p:ph type="title"/>
          </p:nvPr>
        </p:nvSpPr>
        <p:spPr/>
        <p:txBody>
          <a:bodyPr/>
          <a:lstStyle/>
          <a:p>
            <a:r>
              <a:rPr lang="en-US" dirty="0"/>
              <a:t>Rules for IEEE754 rounding</a:t>
            </a:r>
          </a:p>
        </p:txBody>
      </p:sp>
      <p:sp>
        <p:nvSpPr>
          <p:cNvPr id="3" name="Content Placeholder 2">
            <a:extLst>
              <a:ext uri="{FF2B5EF4-FFF2-40B4-BE49-F238E27FC236}">
                <a16:creationId xmlns:a16="http://schemas.microsoft.com/office/drawing/2014/main" id="{DACA2AB5-8C95-1DD0-7666-A36C23CF213C}"/>
              </a:ext>
            </a:extLst>
          </p:cNvPr>
          <p:cNvSpPr>
            <a:spLocks noGrp="1"/>
          </p:cNvSpPr>
          <p:nvPr>
            <p:ph idx="1"/>
          </p:nvPr>
        </p:nvSpPr>
        <p:spPr/>
        <p:txBody>
          <a:bodyPr>
            <a:normAutofit/>
          </a:bodyPr>
          <a:lstStyle/>
          <a:p>
            <a:pPr marL="514350" indent="-514350">
              <a:buFont typeface="+mj-lt"/>
              <a:buAutoNum type="arabicPeriod"/>
            </a:pPr>
            <a:r>
              <a:rPr lang="en-US" dirty="0"/>
              <a:t>Always truncate the bits that don’t fit</a:t>
            </a:r>
          </a:p>
          <a:p>
            <a:pPr marL="514350" indent="-514350">
              <a:buFont typeface="+mj-lt"/>
              <a:buAutoNum type="arabicPeriod"/>
            </a:pPr>
            <a:r>
              <a:rPr lang="en-US" dirty="0"/>
              <a:t>If bits were truncated, round. Two options for rounding:</a:t>
            </a:r>
          </a:p>
          <a:p>
            <a:pPr lvl="1"/>
            <a:r>
              <a:rPr lang="en-US" dirty="0"/>
              <a:t>Add 0 to least-significant remaining bit (round down)</a:t>
            </a:r>
          </a:p>
          <a:p>
            <a:pPr lvl="1"/>
            <a:r>
              <a:rPr lang="en-US" dirty="0"/>
              <a:t>Add 1 to least-significant remaining bit (round up)</a:t>
            </a:r>
          </a:p>
          <a:p>
            <a:pPr marL="514350" indent="-514350">
              <a:buFont typeface="+mj-lt"/>
              <a:buAutoNum type="arabicPeriod"/>
            </a:pPr>
            <a:endParaRPr lang="en-US" dirty="0"/>
          </a:p>
          <a:p>
            <a:r>
              <a:rPr lang="en-US" dirty="0"/>
              <a:t>To decide which, look at the bits that are being truncated:</a:t>
            </a:r>
          </a:p>
          <a:p>
            <a:pPr lvl="1"/>
            <a:r>
              <a:rPr lang="en-US" dirty="0"/>
              <a:t>If they are less than 100…, round down (add 0)</a:t>
            </a:r>
          </a:p>
          <a:p>
            <a:pPr lvl="1"/>
            <a:r>
              <a:rPr lang="en-US" dirty="0"/>
              <a:t>If they are more than 100…, round up (add 1)</a:t>
            </a:r>
          </a:p>
          <a:p>
            <a:pPr lvl="1"/>
            <a:r>
              <a:rPr lang="en-US" dirty="0"/>
              <a:t>If they exactly equal 100…,</a:t>
            </a:r>
          </a:p>
          <a:p>
            <a:pPr lvl="2"/>
            <a:r>
              <a:rPr lang="en-US" dirty="0"/>
              <a:t>Either add 0 or 1, whichever makes the least-significant remaining bit 0</a:t>
            </a:r>
          </a:p>
          <a:p>
            <a:pPr lvl="2"/>
            <a:r>
              <a:rPr lang="en-US" dirty="0"/>
              <a:t>0 is even</a:t>
            </a:r>
          </a:p>
        </p:txBody>
      </p:sp>
      <p:sp>
        <p:nvSpPr>
          <p:cNvPr id="4" name="Slide Number Placeholder 3">
            <a:extLst>
              <a:ext uri="{FF2B5EF4-FFF2-40B4-BE49-F238E27FC236}">
                <a16:creationId xmlns:a16="http://schemas.microsoft.com/office/drawing/2014/main" id="{777941B0-4F7C-1564-73F1-27607EDD53CE}"/>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288219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lnSpcReduction="10000"/>
          </a:bodyPr>
          <a:lstStyle/>
          <a:p>
            <a:r>
              <a:rPr lang="en-US" dirty="0"/>
              <a:t>Rules reminder:</a:t>
            </a:r>
          </a:p>
          <a:p>
            <a:pPr lvl="1"/>
            <a:r>
              <a:rPr lang="en-US" dirty="0"/>
              <a:t>If they are less than </a:t>
            </a:r>
            <a:r>
              <a:rPr lang="en-US" b="1" dirty="0"/>
              <a:t>100…</a:t>
            </a:r>
            <a:r>
              <a:rPr lang="en-US" dirty="0"/>
              <a:t>, round down (add 0)</a:t>
            </a:r>
          </a:p>
          <a:p>
            <a:pPr lvl="1"/>
            <a:r>
              <a:rPr lang="en-US" dirty="0"/>
              <a:t>If they are more than </a:t>
            </a:r>
            <a:r>
              <a:rPr lang="en-US" b="1" dirty="0"/>
              <a:t>100…</a:t>
            </a:r>
            <a:r>
              <a:rPr lang="en-US" dirty="0"/>
              <a:t>, round up (add 1)</a:t>
            </a:r>
          </a:p>
          <a:p>
            <a:pPr lvl="1"/>
            <a:r>
              <a:rPr lang="en-US" dirty="0"/>
              <a:t>If they exactly equal </a:t>
            </a:r>
            <a:r>
              <a:rPr lang="en-US" b="1" dirty="0"/>
              <a:t>100…</a:t>
            </a:r>
            <a:r>
              <a:rPr lang="en-US" dirty="0"/>
              <a:t>,</a:t>
            </a:r>
          </a:p>
          <a:p>
            <a:pPr lvl="2"/>
            <a:r>
              <a:rPr lang="en-US" dirty="0"/>
              <a:t>Either add 0 or 1, whichever makes the least-significant remaining bit 0</a:t>
            </a:r>
          </a:p>
          <a:p>
            <a:endParaRPr lang="en-US" baseline="-25000" dirty="0"/>
          </a:p>
          <a:p>
            <a:r>
              <a:rPr lang="en-US" dirty="0"/>
              <a:t>Examples</a:t>
            </a:r>
          </a:p>
          <a:p>
            <a:pPr lvl="1"/>
            <a:r>
              <a:rPr lang="en-US" dirty="0"/>
              <a:t>Round to nearest 1/4 (keep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2+3/8		10.01</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up to even</a:t>
            </a:r>
            <a:r>
              <a:rPr lang="en-US" sz="1800" dirty="0"/>
              <a:t>)	2+1/2</a:t>
            </a:r>
            <a:endParaRPr lang="en-US" sz="1800" baseline="-25000" dirty="0"/>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defTabSz="939800">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endParaRPr lang="en-US" sz="1800" dirty="0"/>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9791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9">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039">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40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FEA4-B488-A40C-35EF-A63C03F36B0F}"/>
              </a:ext>
            </a:extLst>
          </p:cNvPr>
          <p:cNvSpPr>
            <a:spLocks noGrp="1"/>
          </p:cNvSpPr>
          <p:nvPr>
            <p:ph type="title"/>
          </p:nvPr>
        </p:nvSpPr>
        <p:spPr/>
        <p:txBody>
          <a:bodyPr/>
          <a:lstStyle/>
          <a:p>
            <a:r>
              <a:rPr lang="en-US" dirty="0"/>
              <a:t>Important: remember how rounding works</a:t>
            </a:r>
          </a:p>
        </p:txBody>
      </p:sp>
      <p:sp>
        <p:nvSpPr>
          <p:cNvPr id="3" name="Content Placeholder 2">
            <a:extLst>
              <a:ext uri="{FF2B5EF4-FFF2-40B4-BE49-F238E27FC236}">
                <a16:creationId xmlns:a16="http://schemas.microsoft.com/office/drawing/2014/main" id="{DB6B5CC8-F933-B27A-DFD6-9E33B59BB356}"/>
              </a:ext>
            </a:extLst>
          </p:cNvPr>
          <p:cNvSpPr>
            <a:spLocks noGrp="1"/>
          </p:cNvSpPr>
          <p:nvPr>
            <p:ph idx="1"/>
          </p:nvPr>
        </p:nvSpPr>
        <p:spPr/>
        <p:txBody>
          <a:bodyPr/>
          <a:lstStyle/>
          <a:p>
            <a:r>
              <a:rPr lang="en-US" dirty="0"/>
              <a:t>Only two options when rounding</a:t>
            </a:r>
          </a:p>
          <a:p>
            <a:pPr lvl="1"/>
            <a:r>
              <a:rPr lang="en-US" dirty="0"/>
              <a:t>Leave the number alone</a:t>
            </a:r>
          </a:p>
          <a:p>
            <a:pPr lvl="1"/>
            <a:r>
              <a:rPr lang="en-US" dirty="0"/>
              <a:t>Or add one to the number</a:t>
            </a:r>
          </a:p>
          <a:p>
            <a:pPr lvl="1"/>
            <a:endParaRPr lang="en-US" dirty="0"/>
          </a:p>
          <a:p>
            <a:r>
              <a:rPr lang="en-US" dirty="0"/>
              <a:t>1010.0000100</a:t>
            </a:r>
            <a:r>
              <a:rPr lang="en-US" u="sng" dirty="0">
                <a:solidFill>
                  <a:srgbClr val="C00000"/>
                </a:solidFill>
              </a:rPr>
              <a:t>10000</a:t>
            </a:r>
          </a:p>
          <a:p>
            <a:pPr lvl="1"/>
            <a:r>
              <a:rPr lang="en-US" dirty="0"/>
              <a:t>Part to remove is 10…0, so we need to round</a:t>
            </a:r>
          </a:p>
          <a:p>
            <a:pPr lvl="1"/>
            <a:r>
              <a:rPr lang="en-US" dirty="0"/>
              <a:t>Options are:</a:t>
            </a:r>
          </a:p>
          <a:p>
            <a:pPr lvl="2"/>
            <a:r>
              <a:rPr lang="en-US" dirty="0"/>
              <a:t>1010.0000100 (leave it alone)</a:t>
            </a:r>
          </a:p>
          <a:p>
            <a:pPr lvl="2"/>
            <a:r>
              <a:rPr lang="en-US" dirty="0"/>
              <a:t>1010.0000101 (add one)</a:t>
            </a:r>
          </a:p>
          <a:p>
            <a:pPr lvl="2"/>
            <a:endParaRPr lang="en-US" dirty="0"/>
          </a:p>
          <a:p>
            <a:pPr lvl="1"/>
            <a:r>
              <a:rPr lang="en-US" dirty="0"/>
              <a:t>Pick the one that ends in zero: 1010.0000100</a:t>
            </a:r>
          </a:p>
        </p:txBody>
      </p:sp>
      <p:sp>
        <p:nvSpPr>
          <p:cNvPr id="4" name="Slide Number Placeholder 3">
            <a:extLst>
              <a:ext uri="{FF2B5EF4-FFF2-40B4-BE49-F238E27FC236}">
                <a16:creationId xmlns:a16="http://schemas.microsoft.com/office/drawing/2014/main" id="{B97257CE-1614-EC99-5DE1-010E8F1E203B}"/>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9685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20000"/>
          </a:bodyPr>
          <a:lstStyle/>
          <a:p>
            <a:r>
              <a:rPr lang="en-US" sz="2400" dirty="0"/>
              <a:t>Mathematical properties of FP Addition</a:t>
            </a:r>
          </a:p>
          <a:p>
            <a:pPr lvl="1"/>
            <a:r>
              <a:rPr lang="en-US" sz="2000" dirty="0"/>
              <a:t>Addition is Associative? </a:t>
            </a:r>
            <a:r>
              <a:rPr lang="en-US" sz="2000" dirty="0">
                <a:solidFill>
                  <a:srgbClr val="FF0000"/>
                </a:solidFill>
              </a:rPr>
              <a:t>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2"/>
            <a:endParaRPr lang="en-US" sz="1800" dirty="0"/>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40692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71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71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71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11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711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711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7111">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7111">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71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quite the same as arithmetic on real numbers</a:t>
            </a:r>
          </a:p>
          <a:p>
            <a:pPr lvl="1"/>
            <a:r>
              <a:rPr lang="en-US" dirty="0">
                <a:ea typeface="Calibri" charset="0"/>
                <a:cs typeface="Calibri" charset="0"/>
              </a:rPr>
              <a:t>Violates associativity/distributivity</a:t>
            </a: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220170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xmlns="">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954692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F4A0E-BFCC-E463-E3FB-47F6C3458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01062C-0049-4885-E0A6-C382A04C0D6E}"/>
              </a:ext>
            </a:extLst>
          </p:cNvPr>
          <p:cNvSpPr>
            <a:spLocks noGrp="1"/>
          </p:cNvSpPr>
          <p:nvPr>
            <p:ph type="title"/>
          </p:nvPr>
        </p:nvSpPr>
        <p:spPr/>
        <p:txBody>
          <a:bodyPr/>
          <a:lstStyle/>
          <a:p>
            <a:r>
              <a:rPr lang="en-US" dirty="0"/>
              <a:t>Flow for floating point</a:t>
            </a:r>
          </a:p>
        </p:txBody>
      </p:sp>
      <p:sp>
        <p:nvSpPr>
          <p:cNvPr id="3" name="Content Placeholder 2">
            <a:extLst>
              <a:ext uri="{FF2B5EF4-FFF2-40B4-BE49-F238E27FC236}">
                <a16:creationId xmlns:a16="http://schemas.microsoft.com/office/drawing/2014/main" id="{C888EAC6-65F7-7620-2E59-5E3F4104288A}"/>
              </a:ext>
            </a:extLst>
          </p:cNvPr>
          <p:cNvSpPr>
            <a:spLocks noGrp="1"/>
          </p:cNvSpPr>
          <p:nvPr>
            <p:ph idx="1"/>
          </p:nvPr>
        </p:nvSpPr>
        <p:spPr/>
        <p:txBody>
          <a:bodyPr>
            <a:normAutofit fontScale="92500" lnSpcReduction="20000"/>
          </a:bodyPr>
          <a:lstStyle/>
          <a:p>
            <a:r>
              <a:rPr lang="en-US" dirty="0"/>
              <a:t>Translating between decimal and IEEE754 floating point has a clear set of steps that you always take</a:t>
            </a:r>
          </a:p>
          <a:p>
            <a:endParaRPr lang="en-US" dirty="0"/>
          </a:p>
          <a:p>
            <a:r>
              <a:rPr lang="en-US" dirty="0"/>
              <a:t>Steps from Decimal to IEEE754:</a:t>
            </a:r>
          </a:p>
          <a:p>
            <a:pPr marL="914400" lvl="1" indent="-457200">
              <a:buFont typeface="+mj-lt"/>
              <a:buAutoNum type="arabicPeriod"/>
            </a:pPr>
            <a:r>
              <a:rPr lang="en-US" dirty="0"/>
              <a:t>Decimal</a:t>
            </a:r>
          </a:p>
          <a:p>
            <a:pPr marL="914400" lvl="1" indent="-457200">
              <a:buFont typeface="+mj-lt"/>
              <a:buAutoNum type="arabicPeriod"/>
            </a:pPr>
            <a:r>
              <a:rPr lang="en-US" dirty="0"/>
              <a:t>Floating point binary</a:t>
            </a:r>
          </a:p>
          <a:p>
            <a:pPr marL="914400" lvl="1" indent="-457200">
              <a:buFont typeface="+mj-lt"/>
              <a:buAutoNum type="arabicPeriod"/>
            </a:pPr>
            <a:r>
              <a:rPr lang="en-US" dirty="0"/>
              <a:t>Scientific notation binary</a:t>
            </a:r>
          </a:p>
          <a:p>
            <a:pPr marL="914400" lvl="1" indent="-457200">
              <a:buFont typeface="+mj-lt"/>
              <a:buAutoNum type="arabicPeriod"/>
            </a:pPr>
            <a:r>
              <a:rPr lang="en-US" dirty="0"/>
              <a:t>IEEE754 encoding</a:t>
            </a:r>
          </a:p>
          <a:p>
            <a:pPr marL="914400" lvl="1" indent="-457200">
              <a:buFont typeface="+mj-lt"/>
              <a:buAutoNum type="arabicPeriod"/>
            </a:pPr>
            <a:endParaRPr lang="en-US" dirty="0"/>
          </a:p>
          <a:p>
            <a:r>
              <a:rPr lang="en-US" dirty="0"/>
              <a:t>Steps for IEEE754 to Decimal:</a:t>
            </a:r>
          </a:p>
          <a:p>
            <a:pPr marL="914400" lvl="1" indent="-457200">
              <a:buFont typeface="+mj-lt"/>
              <a:buAutoNum type="arabicPeriod"/>
            </a:pPr>
            <a:r>
              <a:rPr lang="en-US" dirty="0"/>
              <a:t>IEEE754 encoding</a:t>
            </a:r>
          </a:p>
          <a:p>
            <a:pPr marL="914400" lvl="1" indent="-457200">
              <a:buFont typeface="+mj-lt"/>
              <a:buAutoNum type="arabicPeriod"/>
            </a:pPr>
            <a:r>
              <a:rPr lang="en-US" dirty="0"/>
              <a:t>Scientific notation binary</a:t>
            </a:r>
          </a:p>
          <a:p>
            <a:pPr marL="914400" lvl="1" indent="-457200">
              <a:buFont typeface="+mj-lt"/>
              <a:buAutoNum type="arabicPeriod"/>
            </a:pPr>
            <a:r>
              <a:rPr lang="en-US" dirty="0"/>
              <a:t>Floating point binary</a:t>
            </a:r>
          </a:p>
          <a:p>
            <a:pPr marL="914400" lvl="1" indent="-457200">
              <a:buFont typeface="+mj-lt"/>
              <a:buAutoNum type="arabicPeriod"/>
            </a:pPr>
            <a:r>
              <a:rPr lang="en-US" dirty="0"/>
              <a:t>Decimal</a:t>
            </a:r>
          </a:p>
        </p:txBody>
      </p:sp>
      <p:sp>
        <p:nvSpPr>
          <p:cNvPr id="4" name="Slide Number Placeholder 3">
            <a:extLst>
              <a:ext uri="{FF2B5EF4-FFF2-40B4-BE49-F238E27FC236}">
                <a16:creationId xmlns:a16="http://schemas.microsoft.com/office/drawing/2014/main" id="{8377161C-AF65-38BA-C0ED-60824D855236}"/>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696607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62</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1152956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188884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68</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69</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0147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824288"/>
            <a:ext cx="907778" cy="381000"/>
            <a:chOff x="3946525" y="3976688"/>
            <a:chExt cx="907778" cy="381000"/>
          </a:xfrm>
        </p:grpSpPr>
        <p:sp>
          <p:nvSpPr>
            <p:cNvPr id="665617" name="Text Box 17"/>
            <p:cNvSpPr txBox="1">
              <a:spLocks noChangeArrowheads="1"/>
            </p:cNvSpPr>
            <p:nvPr/>
          </p:nvSpPr>
          <p:spPr bwMode="auto">
            <a:xfrm>
              <a:off x="4135837" y="39766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 </a:t>
              </a:r>
              <a:r>
                <a:rPr lang="en-US" dirty="0">
                  <a:solidFill>
                    <a:schemeClr val="accent1"/>
                  </a:solidFill>
                  <a:latin typeface="Times" pitchFamily="18" charset="0"/>
                </a:rPr>
                <a:t>= 1</a:t>
              </a:r>
              <a:endParaRPr lang="en-US" baseline="30000" dirty="0">
                <a:solidFill>
                  <a:schemeClr val="accent1"/>
                </a:solidFill>
                <a:latin typeface="Times" pitchFamily="18" charset="0"/>
              </a:endParaRP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519488"/>
            <a:ext cx="1288778" cy="685800"/>
            <a:chOff x="3565525" y="3671888"/>
            <a:chExt cx="1288778" cy="685800"/>
          </a:xfrm>
        </p:grpSpPr>
        <p:sp>
          <p:nvSpPr>
            <p:cNvPr id="665618" name="Text Box 18"/>
            <p:cNvSpPr txBox="1">
              <a:spLocks noChangeArrowheads="1"/>
            </p:cNvSpPr>
            <p:nvPr/>
          </p:nvSpPr>
          <p:spPr bwMode="auto">
            <a:xfrm>
              <a:off x="4135837" y="36718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 </a:t>
              </a:r>
              <a:r>
                <a:rPr lang="en-US" dirty="0">
                  <a:solidFill>
                    <a:schemeClr val="accent1"/>
                  </a:solidFill>
                  <a:latin typeface="Times" pitchFamily="18" charset="0"/>
                </a:rPr>
                <a:t>= 2</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214688"/>
            <a:ext cx="1669778" cy="990600"/>
            <a:chOff x="3184525" y="3367088"/>
            <a:chExt cx="1669778" cy="990600"/>
          </a:xfrm>
        </p:grpSpPr>
        <p:sp>
          <p:nvSpPr>
            <p:cNvPr id="665619" name="Text Box 19"/>
            <p:cNvSpPr txBox="1">
              <a:spLocks noChangeArrowheads="1"/>
            </p:cNvSpPr>
            <p:nvPr/>
          </p:nvSpPr>
          <p:spPr bwMode="auto">
            <a:xfrm>
              <a:off x="4135837" y="33670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 </a:t>
              </a:r>
              <a:r>
                <a:rPr lang="en-US" dirty="0">
                  <a:solidFill>
                    <a:schemeClr val="accent1"/>
                  </a:solidFill>
                  <a:latin typeface="Times" pitchFamily="18" charset="0"/>
                </a:rPr>
                <a:t>= 4</a:t>
              </a:r>
              <a:endParaRPr lang="en-US" baseline="30000" dirty="0">
                <a:solidFill>
                  <a:schemeClr val="accent1"/>
                </a:solidFill>
                <a:latin typeface="Times" pitchFamily="18" charset="0"/>
              </a:endParaRP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3002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6304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4724240" y="4584700"/>
            <a:ext cx="1217773" cy="370920"/>
            <a:chOff x="3200240" y="4737100"/>
            <a:chExt cx="1217773" cy="37092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200240" y="47386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 = 2</a:t>
              </a:r>
              <a:r>
                <a:rPr lang="en-US" baseline="30000" dirty="0">
                  <a:solidFill>
                    <a:schemeClr val="accent1"/>
                  </a:solidFill>
                  <a:latin typeface="Times" pitchFamily="18" charset="0"/>
                </a:rPr>
                <a:t>-1</a:t>
              </a:r>
            </a:p>
          </p:txBody>
        </p:sp>
      </p:grpSp>
      <p:grpSp>
        <p:nvGrpSpPr>
          <p:cNvPr id="8" name="Group 7"/>
          <p:cNvGrpSpPr/>
          <p:nvPr/>
        </p:nvGrpSpPr>
        <p:grpSpPr>
          <a:xfrm>
            <a:off x="4730590" y="4584700"/>
            <a:ext cx="1592423" cy="675720"/>
            <a:chOff x="3206590" y="4737100"/>
            <a:chExt cx="1592423" cy="67572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206590" y="50434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1/4 = 2</a:t>
              </a:r>
              <a:r>
                <a:rPr lang="en-US" baseline="30000" dirty="0">
                  <a:solidFill>
                    <a:schemeClr val="accent1"/>
                  </a:solidFill>
                  <a:latin typeface="Times" pitchFamily="18" charset="0"/>
                </a:rPr>
                <a:t>-2</a:t>
              </a:r>
              <a:endParaRPr lang="en-US" dirty="0">
                <a:solidFill>
                  <a:schemeClr val="accent1"/>
                </a:solidFill>
                <a:latin typeface="Times" pitchFamily="18" charset="0"/>
              </a:endParaRPr>
            </a:p>
          </p:txBody>
        </p:sp>
      </p:grpSp>
      <p:grpSp>
        <p:nvGrpSpPr>
          <p:cNvPr id="9" name="Group 8"/>
          <p:cNvGrpSpPr/>
          <p:nvPr/>
        </p:nvGrpSpPr>
        <p:grpSpPr>
          <a:xfrm>
            <a:off x="4730590" y="4584700"/>
            <a:ext cx="1973423" cy="994807"/>
            <a:chOff x="3206590" y="4737100"/>
            <a:chExt cx="1973423" cy="994807"/>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206590" y="5362575"/>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1/8 = 2</a:t>
              </a:r>
              <a:r>
                <a:rPr lang="en-US" baseline="30000" dirty="0">
                  <a:solidFill>
                    <a:schemeClr val="accent1"/>
                  </a:solidFill>
                  <a:latin typeface="Times" pitchFamily="18" charset="0"/>
                </a:rPr>
                <a:t>-3</a:t>
              </a:r>
              <a:endParaRPr lang="en-US" dirty="0">
                <a:solidFill>
                  <a:schemeClr val="accent1"/>
                </a:solidFill>
                <a:latin typeface="Times" pitchFamily="18" charset="0"/>
              </a:endParaRPr>
            </a:p>
          </p:txBody>
        </p:sp>
      </p:grpSp>
      <p:grpSp>
        <p:nvGrpSpPr>
          <p:cNvPr id="10" name="Group 9"/>
          <p:cNvGrpSpPr/>
          <p:nvPr/>
        </p:nvGrpSpPr>
        <p:grpSpPr>
          <a:xfrm>
            <a:off x="5300663" y="45847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extLst>
              <p:ext uri="{D42A27DB-BD31-4B8C-83A1-F6EECF244321}">
                <p14:modId xmlns:p14="http://schemas.microsoft.com/office/powerpoint/2010/main" val="1397615275"/>
              </p:ext>
            </p:extLst>
          </p:nvPr>
        </p:nvGraphicFramePr>
        <p:xfrm>
          <a:off x="6781800" y="2438400"/>
          <a:ext cx="1295400" cy="940496"/>
        </p:xfrm>
        <a:graphic>
          <a:graphicData uri="http://schemas.openxmlformats.org/presentationml/2006/ole">
            <mc:AlternateContent xmlns:mc="http://schemas.openxmlformats.org/markup-compatibility/2006">
              <mc:Choice xmlns:v="urn:schemas-microsoft-com:vml" Requires="v">
                <p:oleObj name="Equation" r:id="rId3" imgW="927100" imgH="673100" progId="Equation.3">
                  <p:embed/>
                </p:oleObj>
              </mc:Choice>
              <mc:Fallback>
                <p:oleObj name="Equation" r:id="rId3" imgW="927100" imgH="673100" progId="Equation.3">
                  <p:embed/>
                  <p:pic>
                    <p:nvPicPr>
                      <p:cNvPr id="665637"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38400"/>
                        <a:ext cx="1295400" cy="94049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70</a:t>
            </a:fld>
            <a:endParaRPr lang="en-US"/>
          </a:p>
        </p:txBody>
      </p:sp>
    </p:spTree>
    <p:extLst>
      <p:ext uri="{BB962C8B-B14F-4D97-AF65-F5344CB8AC3E}">
        <p14:creationId xmlns:p14="http://schemas.microsoft.com/office/powerpoint/2010/main" val="25193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71</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72</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73</a:t>
            </a:fld>
            <a:endParaRPr lang="en-US"/>
          </a:p>
        </p:txBody>
      </p:sp>
    </p:spTree>
    <p:extLst>
      <p:ext uri="{BB962C8B-B14F-4D97-AF65-F5344CB8AC3E}">
        <p14:creationId xmlns:p14="http://schemas.microsoft.com/office/powerpoint/2010/main" val="10905826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74</a:t>
            </a:fld>
            <a:endParaRPr lang="en-US"/>
          </a:p>
        </p:txBody>
      </p:sp>
    </p:spTree>
    <p:extLst>
      <p:ext uri="{BB962C8B-B14F-4D97-AF65-F5344CB8AC3E}">
        <p14:creationId xmlns:p14="http://schemas.microsoft.com/office/powerpoint/2010/main" val="189771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5A1A-21EB-0484-F2D6-A5822A3C8E2F}"/>
              </a:ext>
            </a:extLst>
          </p:cNvPr>
          <p:cNvSpPr>
            <a:spLocks noGrp="1"/>
          </p:cNvSpPr>
          <p:nvPr>
            <p:ph type="title"/>
          </p:nvPr>
        </p:nvSpPr>
        <p:spPr/>
        <p:txBody>
          <a:bodyPr/>
          <a:lstStyle/>
          <a:p>
            <a:r>
              <a:rPr lang="en-US" dirty="0"/>
              <a:t>Example binary conversion</a:t>
            </a:r>
          </a:p>
        </p:txBody>
      </p:sp>
      <p:sp>
        <p:nvSpPr>
          <p:cNvPr id="4" name="Slide Number Placeholder 3">
            <a:extLst>
              <a:ext uri="{FF2B5EF4-FFF2-40B4-BE49-F238E27FC236}">
                <a16:creationId xmlns:a16="http://schemas.microsoft.com/office/drawing/2014/main" id="{10B2B31A-5835-E61F-1AA4-AAE36297BEA4}"/>
              </a:ext>
            </a:extLst>
          </p:cNvPr>
          <p:cNvSpPr>
            <a:spLocks noGrp="1"/>
          </p:cNvSpPr>
          <p:nvPr>
            <p:ph type="sldNum" sz="quarter" idx="12"/>
          </p:nvPr>
        </p:nvSpPr>
        <p:spPr/>
        <p:txBody>
          <a:bodyPr/>
          <a:lstStyle/>
          <a:p>
            <a:fld id="{0778C724-3839-4D76-A707-B4C23905D055}" type="slidenum">
              <a:rPr lang="en-US" smtClean="0"/>
              <a:t>8</a:t>
            </a:fld>
            <a:endParaRPr lang="en-US"/>
          </a:p>
        </p:txBody>
      </p:sp>
      <p:sp>
        <p:nvSpPr>
          <p:cNvPr id="5" name="TextBox 4">
            <a:extLst>
              <a:ext uri="{FF2B5EF4-FFF2-40B4-BE49-F238E27FC236}">
                <a16:creationId xmlns:a16="http://schemas.microsoft.com/office/drawing/2014/main" id="{2C7D76AA-411F-59E6-F681-6261BC9C5A2D}"/>
              </a:ext>
            </a:extLst>
          </p:cNvPr>
          <p:cNvSpPr txBox="1"/>
          <p:nvPr/>
        </p:nvSpPr>
        <p:spPr>
          <a:xfrm>
            <a:off x="1317614" y="1586924"/>
            <a:ext cx="1970791" cy="584775"/>
          </a:xfrm>
          <a:prstGeom prst="rect">
            <a:avLst/>
          </a:prstGeom>
          <a:noFill/>
        </p:spPr>
        <p:txBody>
          <a:bodyPr wrap="square">
            <a:spAutoFit/>
          </a:bodyPr>
          <a:lstStyle/>
          <a:p>
            <a:r>
              <a:rPr lang="en-US" sz="3200" dirty="0"/>
              <a:t>1010.110</a:t>
            </a:r>
          </a:p>
        </p:txBody>
      </p:sp>
      <p:sp>
        <p:nvSpPr>
          <p:cNvPr id="6" name="TextBox 5">
            <a:extLst>
              <a:ext uri="{FF2B5EF4-FFF2-40B4-BE49-F238E27FC236}">
                <a16:creationId xmlns:a16="http://schemas.microsoft.com/office/drawing/2014/main" id="{8831CA90-6267-2BAE-FF7D-606EE3729C05}"/>
              </a:ext>
            </a:extLst>
          </p:cNvPr>
          <p:cNvSpPr txBox="1"/>
          <p:nvPr/>
        </p:nvSpPr>
        <p:spPr>
          <a:xfrm>
            <a:off x="1317614" y="2723572"/>
            <a:ext cx="7662929" cy="830997"/>
          </a:xfrm>
          <a:prstGeom prst="rect">
            <a:avLst/>
          </a:prstGeom>
          <a:noFill/>
          <a:ln w="38100">
            <a:solidFill>
              <a:schemeClr val="accent1"/>
            </a:solidFill>
          </a:ln>
        </p:spPr>
        <p:txBody>
          <a:bodyPr wrap="square">
            <a:spAutoFit/>
          </a:bodyPr>
          <a:lstStyle/>
          <a:p>
            <a:r>
              <a:rPr lang="en-US" sz="2400" dirty="0"/>
              <a:t>Before the binary point:</a:t>
            </a:r>
          </a:p>
          <a:p>
            <a:r>
              <a:rPr lang="en-US" sz="2400" dirty="0"/>
              <a:t>1*2</a:t>
            </a:r>
            <a:r>
              <a:rPr lang="en-US" sz="2400" baseline="30000" dirty="0"/>
              <a:t>3</a:t>
            </a:r>
            <a:r>
              <a:rPr lang="en-US" sz="2400" dirty="0"/>
              <a:t> + 0*2</a:t>
            </a:r>
            <a:r>
              <a:rPr lang="en-US" sz="2400" baseline="30000" dirty="0"/>
              <a:t>2</a:t>
            </a:r>
            <a:r>
              <a:rPr lang="en-US" sz="2400" dirty="0"/>
              <a:t> + 1*2</a:t>
            </a:r>
            <a:r>
              <a:rPr lang="en-US" sz="2400" baseline="30000" dirty="0"/>
              <a:t>1</a:t>
            </a:r>
            <a:r>
              <a:rPr lang="en-US" sz="2400" dirty="0"/>
              <a:t> +0*2</a:t>
            </a:r>
            <a:r>
              <a:rPr lang="en-US" sz="2400" baseline="30000" dirty="0"/>
              <a:t>0</a:t>
            </a:r>
            <a:endParaRPr lang="en-US" sz="2400" dirty="0"/>
          </a:p>
        </p:txBody>
      </p:sp>
      <p:sp>
        <p:nvSpPr>
          <p:cNvPr id="7" name="Rectangle 6">
            <a:extLst>
              <a:ext uri="{FF2B5EF4-FFF2-40B4-BE49-F238E27FC236}">
                <a16:creationId xmlns:a16="http://schemas.microsoft.com/office/drawing/2014/main" id="{15060932-3A31-8C0E-0C88-C84FC4A39FA0}"/>
              </a:ext>
            </a:extLst>
          </p:cNvPr>
          <p:cNvSpPr/>
          <p:nvPr/>
        </p:nvSpPr>
        <p:spPr>
          <a:xfrm>
            <a:off x="1365160" y="1661375"/>
            <a:ext cx="940157" cy="43788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46DA78-0F21-A5CC-3E1E-247D66447D85}"/>
              </a:ext>
            </a:extLst>
          </p:cNvPr>
          <p:cNvSpPr txBox="1"/>
          <p:nvPr/>
        </p:nvSpPr>
        <p:spPr>
          <a:xfrm>
            <a:off x="5033816" y="3092904"/>
            <a:ext cx="4204303" cy="461665"/>
          </a:xfrm>
          <a:prstGeom prst="rect">
            <a:avLst/>
          </a:prstGeom>
          <a:noFill/>
        </p:spPr>
        <p:txBody>
          <a:bodyPr wrap="square">
            <a:spAutoFit/>
          </a:bodyPr>
          <a:lstStyle/>
          <a:p>
            <a:r>
              <a:rPr lang="en-US" sz="2400" dirty="0"/>
              <a:t>= 1*2</a:t>
            </a:r>
            <a:r>
              <a:rPr lang="en-US" sz="2400" baseline="30000" dirty="0"/>
              <a:t>3</a:t>
            </a:r>
            <a:r>
              <a:rPr lang="en-US" sz="2400" dirty="0"/>
              <a:t> + 1*2</a:t>
            </a:r>
            <a:r>
              <a:rPr lang="en-US" sz="2400" baseline="30000" dirty="0"/>
              <a:t>1</a:t>
            </a:r>
            <a:r>
              <a:rPr lang="en-US" sz="2400" dirty="0"/>
              <a:t> = 8+2 = 10</a:t>
            </a:r>
          </a:p>
        </p:txBody>
      </p:sp>
      <p:sp>
        <p:nvSpPr>
          <p:cNvPr id="10" name="TextBox 9">
            <a:extLst>
              <a:ext uri="{FF2B5EF4-FFF2-40B4-BE49-F238E27FC236}">
                <a16:creationId xmlns:a16="http://schemas.microsoft.com/office/drawing/2014/main" id="{4E013900-F569-BDA3-403D-1753D3999A10}"/>
              </a:ext>
            </a:extLst>
          </p:cNvPr>
          <p:cNvSpPr txBox="1"/>
          <p:nvPr/>
        </p:nvSpPr>
        <p:spPr>
          <a:xfrm>
            <a:off x="1317614" y="4274857"/>
            <a:ext cx="8624876" cy="830997"/>
          </a:xfrm>
          <a:prstGeom prst="rect">
            <a:avLst/>
          </a:prstGeom>
          <a:noFill/>
          <a:ln w="38100">
            <a:solidFill>
              <a:schemeClr val="accent4">
                <a:lumMod val="40000"/>
                <a:lumOff val="60000"/>
              </a:schemeClr>
            </a:solidFill>
          </a:ln>
        </p:spPr>
        <p:txBody>
          <a:bodyPr wrap="square">
            <a:spAutoFit/>
          </a:bodyPr>
          <a:lstStyle/>
          <a:p>
            <a:r>
              <a:rPr lang="en-US" sz="2400" dirty="0"/>
              <a:t>After the binary point:</a:t>
            </a:r>
          </a:p>
          <a:p>
            <a:r>
              <a:rPr lang="en-US" sz="2400" dirty="0"/>
              <a:t>1*2</a:t>
            </a:r>
            <a:r>
              <a:rPr lang="en-US" sz="2400" baseline="30000" dirty="0"/>
              <a:t>-1</a:t>
            </a:r>
            <a:r>
              <a:rPr lang="en-US" sz="2400" dirty="0"/>
              <a:t> + 1*2</a:t>
            </a:r>
            <a:r>
              <a:rPr lang="en-US" sz="2400" baseline="30000" dirty="0"/>
              <a:t>-2</a:t>
            </a:r>
            <a:r>
              <a:rPr lang="en-US" sz="2400" dirty="0"/>
              <a:t> + 0*2</a:t>
            </a:r>
            <a:r>
              <a:rPr lang="en-US" sz="2400" baseline="30000" dirty="0"/>
              <a:t>-3</a:t>
            </a:r>
            <a:endParaRPr lang="en-US" sz="2400" dirty="0"/>
          </a:p>
        </p:txBody>
      </p:sp>
      <p:sp>
        <p:nvSpPr>
          <p:cNvPr id="11" name="TextBox 10">
            <a:extLst>
              <a:ext uri="{FF2B5EF4-FFF2-40B4-BE49-F238E27FC236}">
                <a16:creationId xmlns:a16="http://schemas.microsoft.com/office/drawing/2014/main" id="{6F2EFE68-9895-B487-C81A-45E68AFD5B95}"/>
              </a:ext>
            </a:extLst>
          </p:cNvPr>
          <p:cNvSpPr txBox="1"/>
          <p:nvPr/>
        </p:nvSpPr>
        <p:spPr>
          <a:xfrm>
            <a:off x="4417454" y="4644189"/>
            <a:ext cx="5640946" cy="461665"/>
          </a:xfrm>
          <a:prstGeom prst="rect">
            <a:avLst/>
          </a:prstGeom>
          <a:noFill/>
        </p:spPr>
        <p:txBody>
          <a:bodyPr wrap="square">
            <a:spAutoFit/>
          </a:bodyPr>
          <a:lstStyle/>
          <a:p>
            <a:r>
              <a:rPr lang="en-US" sz="2400" dirty="0"/>
              <a:t>= 1*2</a:t>
            </a:r>
            <a:r>
              <a:rPr lang="en-US" sz="2400" baseline="30000" dirty="0"/>
              <a:t>-1</a:t>
            </a:r>
            <a:r>
              <a:rPr lang="en-US" sz="2400" dirty="0"/>
              <a:t> + 1*2</a:t>
            </a:r>
            <a:r>
              <a:rPr lang="en-US" sz="2400" baseline="30000" dirty="0"/>
              <a:t>-2</a:t>
            </a:r>
            <a:r>
              <a:rPr lang="en-US" sz="2400" dirty="0"/>
              <a:t> = ½ + ¼ = ¾ = 0.75</a:t>
            </a:r>
          </a:p>
        </p:txBody>
      </p:sp>
      <p:sp>
        <p:nvSpPr>
          <p:cNvPr id="12" name="Rectangle 11">
            <a:extLst>
              <a:ext uri="{FF2B5EF4-FFF2-40B4-BE49-F238E27FC236}">
                <a16:creationId xmlns:a16="http://schemas.microsoft.com/office/drawing/2014/main" id="{30240B3F-F6F0-418B-3C63-F989BD5EAEFD}"/>
              </a:ext>
            </a:extLst>
          </p:cNvPr>
          <p:cNvSpPr/>
          <p:nvPr/>
        </p:nvSpPr>
        <p:spPr>
          <a:xfrm>
            <a:off x="2421552" y="1660370"/>
            <a:ext cx="720893" cy="437881"/>
          </a:xfrm>
          <a:prstGeom prst="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9</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1105</TotalTime>
  <Words>7912</Words>
  <Application>Microsoft Office PowerPoint</Application>
  <PresentationFormat>Widescreen</PresentationFormat>
  <Paragraphs>1485</Paragraphs>
  <Slides>74</Slides>
  <Notes>42</Notes>
  <HiddenSlides>1</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93" baseType="lpstr">
      <vt:lpstr>Arial</vt:lpstr>
      <vt:lpstr>Calibri</vt:lpstr>
      <vt:lpstr>Calibri Bold</vt:lpstr>
      <vt:lpstr>Calibri Bold Italic</vt:lpstr>
      <vt:lpstr>Cambria Math</vt:lpstr>
      <vt:lpstr>Courier</vt:lpstr>
      <vt:lpstr>Courier New</vt:lpstr>
      <vt:lpstr>Gill Sans</vt:lpstr>
      <vt:lpstr>Helvetica</vt:lpstr>
      <vt:lpstr>Monaco</vt:lpstr>
      <vt:lpstr>Symbol</vt:lpstr>
      <vt:lpstr>Tahoma</vt:lpstr>
      <vt:lpstr>Times</vt:lpstr>
      <vt:lpstr>Times New Roman</vt:lpstr>
      <vt:lpstr>Wingdings</vt:lpstr>
      <vt:lpstr>Wingdings 2</vt:lpstr>
      <vt:lpstr>Zapf Dingbats</vt:lpstr>
      <vt:lpstr>Class Slides</vt:lpstr>
      <vt:lpstr>Equation</vt:lpstr>
      <vt:lpstr>Lecture 04 Floating Point</vt:lpstr>
      <vt:lpstr>Administrivia</vt:lpstr>
      <vt:lpstr>Today’s Goals</vt:lpstr>
      <vt:lpstr>What is hard about floating point?</vt:lpstr>
      <vt:lpstr>Outline</vt:lpstr>
      <vt:lpstr>Floating point numbers</vt:lpstr>
      <vt:lpstr>Fractional Binary Numbers</vt:lpstr>
      <vt:lpstr>Example binary conversion</vt:lpstr>
      <vt:lpstr>Fractional Binary Number Examples</vt:lpstr>
      <vt:lpstr>Scientific Notation Binary</vt:lpstr>
      <vt:lpstr>Binary point is part of the solution, but not an entire encoding</vt:lpstr>
      <vt:lpstr>Outline</vt:lpstr>
      <vt:lpstr>Floating Point Standard – IEEE754</vt:lpstr>
      <vt:lpstr>Flow for floating point translations</vt:lpstr>
      <vt:lpstr>Floating Point Representation</vt:lpstr>
      <vt:lpstr>IEE754 Floating Point Encoding</vt:lpstr>
      <vt:lpstr>IEEE754 Floating Point Precision</vt:lpstr>
      <vt:lpstr>Categories for IEEE754 Encoded Values</vt:lpstr>
      <vt:lpstr>Categories for IEE754 Encoded Values</vt:lpstr>
      <vt:lpstr>Normalized, Signifcand</vt:lpstr>
      <vt:lpstr>Normalized, Exponent</vt:lpstr>
      <vt:lpstr>Decoding example for normalized floating point (32-bit)</vt:lpstr>
      <vt:lpstr>Normalized Encoding Example</vt:lpstr>
      <vt:lpstr>Normalized Numbers: Why These Choices?</vt:lpstr>
      <vt:lpstr>Question + Break</vt:lpstr>
      <vt:lpstr>Question + Break</vt:lpstr>
      <vt:lpstr>Live Practice – pick a hex number</vt:lpstr>
      <vt:lpstr>Categories for IEE754 Encoded Values</vt:lpstr>
      <vt:lpstr>Normalized floating point leaves a gap around zero</vt:lpstr>
      <vt:lpstr>Solution is to do something different for the smallest numbers</vt:lpstr>
      <vt:lpstr>Denormalized Values</vt:lpstr>
      <vt:lpstr>Categories for IEE754 Encoded Values</vt:lpstr>
      <vt:lpstr>Special Values</vt:lpstr>
      <vt:lpstr>Floating Point in C</vt:lpstr>
      <vt:lpstr>Break + Summary of FP Real Number Encodings</vt:lpstr>
      <vt:lpstr>Outline</vt:lpstr>
      <vt:lpstr>Floating point examples</vt:lpstr>
      <vt:lpstr>Example: Tiny Floating Point</vt:lpstr>
      <vt:lpstr>Denormalized encoding example</vt:lpstr>
      <vt:lpstr>Denormalized encoding example</vt:lpstr>
      <vt:lpstr>Exponents for 8-bit tiny floats</vt:lpstr>
      <vt:lpstr>Dynamic Range of 8-bit tiny float</vt:lpstr>
      <vt:lpstr>Dynamic Range of 8-bit tiny float</vt:lpstr>
      <vt:lpstr>Dynamic Range of 8-bit tiny float</vt:lpstr>
      <vt:lpstr>Dynamic Range of 8-bit tiny float</vt:lpstr>
      <vt:lpstr>Dynamic Range of 8-bit tiny float</vt:lpstr>
      <vt:lpstr>Distribution of Values</vt:lpstr>
      <vt:lpstr>Distribution of Values (Close-up View)</vt:lpstr>
      <vt:lpstr>Outline</vt:lpstr>
      <vt:lpstr>Floating Point Operations</vt:lpstr>
      <vt:lpstr>Rounding</vt:lpstr>
      <vt:lpstr>Rounding</vt:lpstr>
      <vt:lpstr>Rounding</vt:lpstr>
      <vt:lpstr>Closer Look at Round-to-even</vt:lpstr>
      <vt:lpstr>Rules for IEEE754 rounding</vt:lpstr>
      <vt:lpstr>Rounding Binary Numbers</vt:lpstr>
      <vt:lpstr>Important: remember how rounding works</vt:lpstr>
      <vt:lpstr>Mathematical Properties of FP Arithmetic</vt:lpstr>
      <vt:lpstr>Floating Point Summary</vt:lpstr>
      <vt:lpstr>Flow for floating point</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108</cp:revision>
  <dcterms:created xsi:type="dcterms:W3CDTF">2021-04-12T22:55:42Z</dcterms:created>
  <dcterms:modified xsi:type="dcterms:W3CDTF">2025-01-16T19:46:49Z</dcterms:modified>
</cp:coreProperties>
</file>