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18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9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20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21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22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notesSlides/notesSlide23.xml" ContentType="application/vnd.openxmlformats-officedocument.presentationml.notesSlide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notesSlides/notesSlide24.xml" ContentType="application/vnd.openxmlformats-officedocument.presentationml.notesSlide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27.xml" ContentType="application/vnd.openxmlformats-officedocument.presentationml.notesSlide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notesSlides/notesSlide28.xml" ContentType="application/vnd.openxmlformats-officedocument.presentationml.notesSlide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notesSlides/notesSlide29.xml" ContentType="application/vnd.openxmlformats-officedocument.presentationml.notesSlide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notesSlides/notesSlide30.xml" ContentType="application/vnd.openxmlformats-officedocument.presentationml.notesSlide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0"/>
  </p:notesMasterIdLst>
  <p:sldIdLst>
    <p:sldId id="256" r:id="rId2"/>
    <p:sldId id="384" r:id="rId3"/>
    <p:sldId id="264" r:id="rId4"/>
    <p:sldId id="348" r:id="rId5"/>
    <p:sldId id="383" r:id="rId6"/>
    <p:sldId id="2207" r:id="rId7"/>
    <p:sldId id="2208" r:id="rId8"/>
    <p:sldId id="2210" r:id="rId9"/>
    <p:sldId id="2211" r:id="rId10"/>
    <p:sldId id="2209" r:id="rId11"/>
    <p:sldId id="2213" r:id="rId12"/>
    <p:sldId id="2214" r:id="rId13"/>
    <p:sldId id="669" r:id="rId14"/>
    <p:sldId id="668" r:id="rId15"/>
    <p:sldId id="717" r:id="rId16"/>
    <p:sldId id="586" r:id="rId17"/>
    <p:sldId id="2255" r:id="rId18"/>
    <p:sldId id="2139" r:id="rId19"/>
    <p:sldId id="2146" r:id="rId20"/>
    <p:sldId id="2143" r:id="rId21"/>
    <p:sldId id="2267" r:id="rId22"/>
    <p:sldId id="2216" r:id="rId23"/>
    <p:sldId id="2254" r:id="rId24"/>
    <p:sldId id="2268" r:id="rId25"/>
    <p:sldId id="2269" r:id="rId26"/>
    <p:sldId id="2226" r:id="rId27"/>
    <p:sldId id="2265" r:id="rId28"/>
    <p:sldId id="722" r:id="rId29"/>
    <p:sldId id="2140" r:id="rId30"/>
    <p:sldId id="2141" r:id="rId31"/>
    <p:sldId id="2266" r:id="rId32"/>
    <p:sldId id="1078" r:id="rId33"/>
    <p:sldId id="2238" r:id="rId34"/>
    <p:sldId id="2261" r:id="rId35"/>
    <p:sldId id="2256" r:id="rId36"/>
    <p:sldId id="1087" r:id="rId37"/>
    <p:sldId id="2135" r:id="rId38"/>
    <p:sldId id="2227" r:id="rId39"/>
    <p:sldId id="2228" r:id="rId40"/>
    <p:sldId id="2229" r:id="rId41"/>
    <p:sldId id="2230" r:id="rId42"/>
    <p:sldId id="2133" r:id="rId43"/>
    <p:sldId id="674" r:id="rId44"/>
    <p:sldId id="2231" r:id="rId45"/>
    <p:sldId id="2257" r:id="rId46"/>
    <p:sldId id="2221" r:id="rId47"/>
    <p:sldId id="1076" r:id="rId48"/>
    <p:sldId id="2222" r:id="rId49"/>
    <p:sldId id="1077" r:id="rId50"/>
    <p:sldId id="2232" r:id="rId51"/>
    <p:sldId id="920" r:id="rId52"/>
    <p:sldId id="921" r:id="rId53"/>
    <p:sldId id="1051" r:id="rId54"/>
    <p:sldId id="1052" r:id="rId55"/>
    <p:sldId id="1053" r:id="rId56"/>
    <p:sldId id="1054" r:id="rId57"/>
    <p:sldId id="2220" r:id="rId58"/>
    <p:sldId id="2260" r:id="rId59"/>
    <p:sldId id="2258" r:id="rId60"/>
    <p:sldId id="1048" r:id="rId61"/>
    <p:sldId id="1049" r:id="rId62"/>
    <p:sldId id="2263" r:id="rId63"/>
    <p:sldId id="1058" r:id="rId64"/>
    <p:sldId id="2249" r:id="rId65"/>
    <p:sldId id="2250" r:id="rId66"/>
    <p:sldId id="2251" r:id="rId67"/>
    <p:sldId id="2252" r:id="rId68"/>
    <p:sldId id="2259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Assembly Languages" id="{B55B8E8C-5EAB-4A1E-A4E9-AE5E896E46FA}">
          <p14:sldIdLst>
            <p14:sldId id="348"/>
            <p14:sldId id="383"/>
            <p14:sldId id="2207"/>
            <p14:sldId id="2208"/>
            <p14:sldId id="2210"/>
            <p14:sldId id="2211"/>
            <p14:sldId id="2209"/>
            <p14:sldId id="2213"/>
            <p14:sldId id="2214"/>
            <p14:sldId id="669"/>
            <p14:sldId id="668"/>
            <p14:sldId id="717"/>
            <p14:sldId id="586"/>
          </p14:sldIdLst>
        </p14:section>
        <p14:section name="Registers" id="{FF468F4A-D11B-46ED-A445-9F87748F07FD}">
          <p14:sldIdLst>
            <p14:sldId id="2255"/>
            <p14:sldId id="2139"/>
            <p14:sldId id="2146"/>
            <p14:sldId id="2143"/>
            <p14:sldId id="2267"/>
            <p14:sldId id="2216"/>
            <p14:sldId id="2254"/>
            <p14:sldId id="2268"/>
            <p14:sldId id="2269"/>
            <p14:sldId id="2226"/>
            <p14:sldId id="2265"/>
            <p14:sldId id="722"/>
            <p14:sldId id="2140"/>
            <p14:sldId id="2141"/>
            <p14:sldId id="2266"/>
            <p14:sldId id="1078"/>
            <p14:sldId id="2238"/>
            <p14:sldId id="2261"/>
          </p14:sldIdLst>
        </p14:section>
        <p14:section name="x86-64 Overview" id="{7DAF4316-7E52-4341-9FB7-6FDB3BE81ECA}">
          <p14:sldIdLst>
            <p14:sldId id="2256"/>
            <p14:sldId id="1087"/>
            <p14:sldId id="2135"/>
            <p14:sldId id="2227"/>
            <p14:sldId id="2228"/>
            <p14:sldId id="2229"/>
            <p14:sldId id="2230"/>
            <p14:sldId id="2133"/>
            <p14:sldId id="674"/>
            <p14:sldId id="2231"/>
          </p14:sldIdLst>
        </p14:section>
        <p14:section name="Move Instructions" id="{5C50C86B-8E01-4972-82DC-55586E1571ED}">
          <p14:sldIdLst>
            <p14:sldId id="2257"/>
            <p14:sldId id="2221"/>
            <p14:sldId id="1076"/>
            <p14:sldId id="2222"/>
            <p14:sldId id="1077"/>
            <p14:sldId id="2232"/>
            <p14:sldId id="920"/>
            <p14:sldId id="921"/>
            <p14:sldId id="1051"/>
            <p14:sldId id="1052"/>
            <p14:sldId id="1053"/>
            <p14:sldId id="1054"/>
            <p14:sldId id="2220"/>
            <p14:sldId id="2260"/>
          </p14:sldIdLst>
        </p14:section>
        <p14:section name="Memory Addressing Modes" id="{B5342E7A-1B39-45CB-92ED-DD897498951A}">
          <p14:sldIdLst>
            <p14:sldId id="2258"/>
            <p14:sldId id="1048"/>
            <p14:sldId id="1049"/>
            <p14:sldId id="2263"/>
            <p14:sldId id="1058"/>
            <p14:sldId id="2249"/>
            <p14:sldId id="2250"/>
            <p14:sldId id="2251"/>
            <p14:sldId id="2252"/>
          </p14:sldIdLst>
        </p14:section>
        <p14:section name="Wrapup" id="{29A7F866-9DA9-446B-8359-CE426CB89C7A}">
          <p14:sldIdLst>
            <p14:sldId id="2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7744" autoAdjust="0"/>
  </p:normalViewPr>
  <p:slideViewPr>
    <p:cSldViewPr snapToGrid="0">
      <p:cViewPr varScale="1">
        <p:scale>
          <a:sx n="94" d="100"/>
          <a:sy n="94" d="100"/>
        </p:scale>
        <p:origin x="114" y="11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two ascii numbers is a real x86 instruction. No joke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366" indent="-137366" defTabSz="915772">
              <a:defRPr/>
            </a:pPr>
            <a:r>
              <a:rPr lang="en-US" dirty="0"/>
              <a:t>Compilers are much better and more patient than you are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b="1" dirty="0"/>
              <a:t>hope</a:t>
            </a:r>
            <a:r>
              <a:rPr lang="en-US" b="0" dirty="0"/>
              <a:t> that you are never writing a program in assembly</a:t>
            </a:r>
          </a:p>
          <a:p>
            <a:pPr lvl="1"/>
            <a:r>
              <a:rPr lang="en-US" b="0" dirty="0"/>
              <a:t>Not even to eke</a:t>
            </a:r>
            <a:r>
              <a:rPr lang="en-US" b="0" baseline="0" dirty="0"/>
              <a:t> the very last bit of performance out</a:t>
            </a:r>
          </a:p>
          <a:p>
            <a:pPr lvl="1"/>
            <a:r>
              <a:rPr lang="en-US" b="0" baseline="0" dirty="0"/>
              <a:t>Because compilers are much better at it</a:t>
            </a:r>
          </a:p>
          <a:p>
            <a:pPr lvl="0"/>
            <a:r>
              <a:rPr lang="en-US" b="0" baseline="0" dirty="0"/>
              <a:t>Understanding assembly will help you</a:t>
            </a:r>
          </a:p>
          <a:p>
            <a:pPr lvl="1"/>
            <a:r>
              <a:rPr lang="en-US" b="0" baseline="0" dirty="0"/>
              <a:t>Like how C will help you better appreciate the magic that Java does for you</a:t>
            </a:r>
          </a:p>
          <a:p>
            <a:pPr lvl="1"/>
            <a:r>
              <a:rPr lang="en-US" b="0" baseline="0" dirty="0"/>
              <a:t>Similarly, understanding assembly will help you understand what the machine is doing for you</a:t>
            </a:r>
          </a:p>
          <a:p>
            <a:pPr lvl="1"/>
            <a:r>
              <a:rPr lang="en-US" b="0" baseline="0" dirty="0"/>
              <a:t>Sometimes you actually do have to poke around with GDB in the assembly (this is what gets shipped to you!)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074159" y="6977239"/>
            <a:ext cx="543739" cy="348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6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8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3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6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39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8A001-BB2E-41C7-8448-BE225A52A473}" type="slidenum">
              <a:rPr lang="en-US"/>
              <a:pPr/>
              <a:t>43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</a:t>
            </a:r>
            <a:r>
              <a:rPr lang="en-US" baseline="0" dirty="0"/>
              <a:t> named after AT&amp;T who used to operate Bell Labs many years ago; ATT is what </a:t>
            </a:r>
            <a:r>
              <a:rPr lang="en-US" baseline="0" dirty="0" err="1"/>
              <a:t>gcc</a:t>
            </a:r>
            <a:r>
              <a:rPr lang="en-US" baseline="0" dirty="0"/>
              <a:t>, </a:t>
            </a:r>
            <a:r>
              <a:rPr lang="en-US" baseline="0" dirty="0" err="1"/>
              <a:t>objdump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r>
              <a:rPr lang="en-US" baseline="0" dirty="0"/>
              <a:t>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02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95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4653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58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actually, pointers are just addresses!</a:t>
            </a:r>
          </a:p>
          <a:p>
            <a:r>
              <a:rPr lang="en-US" dirty="0"/>
              <a:t>Showing</a:t>
            </a:r>
            <a:r>
              <a:rPr lang="en-US" baseline="0" dirty="0"/>
              <a:t> here 8-byte </a:t>
            </a:r>
            <a:r>
              <a:rPr lang="en-US" b="1" baseline="0" dirty="0"/>
              <a:t>words</a:t>
            </a:r>
            <a:r>
              <a:rPr lang="en-US" b="0" baseline="0" dirty="0"/>
              <a:t> of memory, addresses jump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49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750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55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72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24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35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63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7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87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13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14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x86</a:t>
            </a:r>
            <a:r>
              <a:rPr lang="en-US" baseline="0" dirty="0"/>
              <a:t> processor line has a long evolutionary development; started with a 16b microprocessor …</a:t>
            </a:r>
          </a:p>
          <a:p>
            <a:r>
              <a:rPr lang="en-US" baseline="0" dirty="0"/>
              <a:t>This is a list of some notable models, dates and a few key features</a:t>
            </a:r>
          </a:p>
          <a:p>
            <a:r>
              <a:rPr lang="en-US" baseline="0" dirty="0"/>
              <a:t>386 – first 32b, added flat addressing for Linux</a:t>
            </a:r>
          </a:p>
          <a:p>
            <a:r>
              <a:rPr lang="en-US" baseline="0" dirty="0"/>
              <a:t>Pentium 4E – </a:t>
            </a:r>
            <a:r>
              <a:rPr lang="en-US" baseline="0" dirty="0" err="1"/>
              <a:t>hyperthreading</a:t>
            </a:r>
            <a:r>
              <a:rPr lang="en-US" baseline="0" dirty="0"/>
              <a:t> and 64b</a:t>
            </a:r>
          </a:p>
          <a:p>
            <a:r>
              <a:rPr lang="en-US" baseline="0" dirty="0"/>
              <a:t>Core 2 – first multicore from Intel</a:t>
            </a:r>
          </a:p>
          <a:p>
            <a:r>
              <a:rPr lang="en-US" baseline="0" dirty="0"/>
              <a:t>Each successive processor has been designed to be backward compatible – able to run code from previous version; many strange artifacts result from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75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175" y="146050"/>
            <a:ext cx="9718675" cy="546735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for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355236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infocenter.arm.com/help/topic/com.arm.doc.qrc0001m/QRC0001_UAL.pdf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inst.eecs.berkeley.edu/~cs61c/su18/img/riscvcard.pdf" TargetMode="External"/><Relationship Id="rId5" Type="http://schemas.openxmlformats.org/officeDocument/2006/relationships/hyperlink" Target="https://en.wikipedia.org/wiki/X86_instruction_listing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tags" Target="../tags/tag50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tags" Target="../tags/tag49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29" Type="http://schemas.openxmlformats.org/officeDocument/2006/relationships/tags" Target="../tags/tag53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32" Type="http://schemas.openxmlformats.org/officeDocument/2006/relationships/tags" Target="../tags/tag56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28" Type="http://schemas.openxmlformats.org/officeDocument/2006/relationships/tags" Target="../tags/tag52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31" Type="http://schemas.openxmlformats.org/officeDocument/2006/relationships/tags" Target="../tags/tag55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Relationship Id="rId27" Type="http://schemas.openxmlformats.org/officeDocument/2006/relationships/tags" Target="../tags/tag51.xml"/><Relationship Id="rId30" Type="http://schemas.openxmlformats.org/officeDocument/2006/relationships/tags" Target="../tags/tag54.xml"/><Relationship Id="rId8" Type="http://schemas.openxmlformats.org/officeDocument/2006/relationships/tags" Target="../tags/tag3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64.xml"/><Relationship Id="rId13" Type="http://schemas.openxmlformats.org/officeDocument/2006/relationships/tags" Target="../tags/tag69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tags" Target="../tags/tag6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58.xml"/><Relationship Id="rId16" Type="http://schemas.openxmlformats.org/officeDocument/2006/relationships/tags" Target="../tags/tag72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tags" Target="../tags/tag67.xml"/><Relationship Id="rId5" Type="http://schemas.openxmlformats.org/officeDocument/2006/relationships/tags" Target="../tags/tag61.xml"/><Relationship Id="rId15" Type="http://schemas.openxmlformats.org/officeDocument/2006/relationships/tags" Target="../tags/tag71.xml"/><Relationship Id="rId10" Type="http://schemas.openxmlformats.org/officeDocument/2006/relationships/tags" Target="../tags/tag66.xml"/><Relationship Id="rId4" Type="http://schemas.openxmlformats.org/officeDocument/2006/relationships/tags" Target="../tags/tag60.xml"/><Relationship Id="rId9" Type="http://schemas.openxmlformats.org/officeDocument/2006/relationships/tags" Target="../tags/tag65.xml"/><Relationship Id="rId14" Type="http://schemas.openxmlformats.org/officeDocument/2006/relationships/tags" Target="../tags/tag7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notesSlide" Target="../notesSlides/notesSlide9.xml"/><Relationship Id="rId2" Type="http://schemas.openxmlformats.org/officeDocument/2006/relationships/tags" Target="../tags/tag74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102.xml"/><Relationship Id="rId9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10" Type="http://schemas.openxmlformats.org/officeDocument/2006/relationships/notesSlide" Target="../notesSlides/notesSlide19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18" Type="http://schemas.openxmlformats.org/officeDocument/2006/relationships/tags" Target="../tags/tag132.xml"/><Relationship Id="rId3" Type="http://schemas.openxmlformats.org/officeDocument/2006/relationships/tags" Target="../tags/tag117.xml"/><Relationship Id="rId21" Type="http://schemas.openxmlformats.org/officeDocument/2006/relationships/tags" Target="../tags/tag135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17" Type="http://schemas.openxmlformats.org/officeDocument/2006/relationships/tags" Target="../tags/tag131.xml"/><Relationship Id="rId25" Type="http://schemas.openxmlformats.org/officeDocument/2006/relationships/notesSlide" Target="../notesSlides/notesSlide20.xml"/><Relationship Id="rId2" Type="http://schemas.openxmlformats.org/officeDocument/2006/relationships/tags" Target="../tags/tag116.xml"/><Relationship Id="rId16" Type="http://schemas.openxmlformats.org/officeDocument/2006/relationships/tags" Target="../tags/tag130.xml"/><Relationship Id="rId20" Type="http://schemas.openxmlformats.org/officeDocument/2006/relationships/tags" Target="../tags/tag134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119.xml"/><Relationship Id="rId15" Type="http://schemas.openxmlformats.org/officeDocument/2006/relationships/tags" Target="../tags/tag129.xml"/><Relationship Id="rId23" Type="http://schemas.openxmlformats.org/officeDocument/2006/relationships/tags" Target="../tags/tag137.xml"/><Relationship Id="rId10" Type="http://schemas.openxmlformats.org/officeDocument/2006/relationships/tags" Target="../tags/tag124.xml"/><Relationship Id="rId19" Type="http://schemas.openxmlformats.org/officeDocument/2006/relationships/tags" Target="../tags/tag133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tags" Target="../tags/tag128.xml"/><Relationship Id="rId22" Type="http://schemas.openxmlformats.org/officeDocument/2006/relationships/tags" Target="../tags/tag136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145.xml"/><Relationship Id="rId13" Type="http://schemas.openxmlformats.org/officeDocument/2006/relationships/tags" Target="../tags/tag150.xml"/><Relationship Id="rId18" Type="http://schemas.openxmlformats.org/officeDocument/2006/relationships/tags" Target="../tags/tag155.xml"/><Relationship Id="rId26" Type="http://schemas.openxmlformats.org/officeDocument/2006/relationships/tags" Target="../tags/tag163.xml"/><Relationship Id="rId3" Type="http://schemas.openxmlformats.org/officeDocument/2006/relationships/tags" Target="../tags/tag140.xml"/><Relationship Id="rId21" Type="http://schemas.openxmlformats.org/officeDocument/2006/relationships/tags" Target="../tags/tag158.xml"/><Relationship Id="rId7" Type="http://schemas.openxmlformats.org/officeDocument/2006/relationships/tags" Target="../tags/tag144.xml"/><Relationship Id="rId12" Type="http://schemas.openxmlformats.org/officeDocument/2006/relationships/tags" Target="../tags/tag149.xml"/><Relationship Id="rId17" Type="http://schemas.openxmlformats.org/officeDocument/2006/relationships/tags" Target="../tags/tag154.xml"/><Relationship Id="rId25" Type="http://schemas.openxmlformats.org/officeDocument/2006/relationships/tags" Target="../tags/tag162.xml"/><Relationship Id="rId2" Type="http://schemas.openxmlformats.org/officeDocument/2006/relationships/tags" Target="../tags/tag139.xml"/><Relationship Id="rId16" Type="http://schemas.openxmlformats.org/officeDocument/2006/relationships/tags" Target="../tags/tag153.xml"/><Relationship Id="rId20" Type="http://schemas.openxmlformats.org/officeDocument/2006/relationships/tags" Target="../tags/tag157.xml"/><Relationship Id="rId29" Type="http://schemas.openxmlformats.org/officeDocument/2006/relationships/tags" Target="../tags/tag166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tags" Target="../tags/tag148.xml"/><Relationship Id="rId24" Type="http://schemas.openxmlformats.org/officeDocument/2006/relationships/tags" Target="../tags/tag161.xml"/><Relationship Id="rId32" Type="http://schemas.openxmlformats.org/officeDocument/2006/relationships/notesSlide" Target="../notesSlides/notesSlide21.xml"/><Relationship Id="rId5" Type="http://schemas.openxmlformats.org/officeDocument/2006/relationships/tags" Target="../tags/tag142.xml"/><Relationship Id="rId15" Type="http://schemas.openxmlformats.org/officeDocument/2006/relationships/tags" Target="../tags/tag152.xml"/><Relationship Id="rId23" Type="http://schemas.openxmlformats.org/officeDocument/2006/relationships/tags" Target="../tags/tag160.xml"/><Relationship Id="rId28" Type="http://schemas.openxmlformats.org/officeDocument/2006/relationships/tags" Target="../tags/tag165.xml"/><Relationship Id="rId10" Type="http://schemas.openxmlformats.org/officeDocument/2006/relationships/tags" Target="../tags/tag147.xml"/><Relationship Id="rId19" Type="http://schemas.openxmlformats.org/officeDocument/2006/relationships/tags" Target="../tags/tag156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141.xml"/><Relationship Id="rId9" Type="http://schemas.openxmlformats.org/officeDocument/2006/relationships/tags" Target="../tags/tag146.xml"/><Relationship Id="rId14" Type="http://schemas.openxmlformats.org/officeDocument/2006/relationships/tags" Target="../tags/tag151.xml"/><Relationship Id="rId22" Type="http://schemas.openxmlformats.org/officeDocument/2006/relationships/tags" Target="../tags/tag159.xml"/><Relationship Id="rId27" Type="http://schemas.openxmlformats.org/officeDocument/2006/relationships/tags" Target="../tags/tag164.xml"/><Relationship Id="rId30" Type="http://schemas.openxmlformats.org/officeDocument/2006/relationships/tags" Target="../tags/tag16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tags" Target="../tags/tag180.xml"/><Relationship Id="rId18" Type="http://schemas.openxmlformats.org/officeDocument/2006/relationships/tags" Target="../tags/tag185.xml"/><Relationship Id="rId26" Type="http://schemas.openxmlformats.org/officeDocument/2006/relationships/tags" Target="../tags/tag193.xml"/><Relationship Id="rId3" Type="http://schemas.openxmlformats.org/officeDocument/2006/relationships/tags" Target="../tags/tag170.xml"/><Relationship Id="rId21" Type="http://schemas.openxmlformats.org/officeDocument/2006/relationships/tags" Target="../tags/tag188.xml"/><Relationship Id="rId7" Type="http://schemas.openxmlformats.org/officeDocument/2006/relationships/tags" Target="../tags/tag174.xml"/><Relationship Id="rId12" Type="http://schemas.openxmlformats.org/officeDocument/2006/relationships/tags" Target="../tags/tag179.xml"/><Relationship Id="rId17" Type="http://schemas.openxmlformats.org/officeDocument/2006/relationships/tags" Target="../tags/tag184.xml"/><Relationship Id="rId25" Type="http://schemas.openxmlformats.org/officeDocument/2006/relationships/tags" Target="../tags/tag192.xml"/><Relationship Id="rId2" Type="http://schemas.openxmlformats.org/officeDocument/2006/relationships/tags" Target="../tags/tag169.xml"/><Relationship Id="rId16" Type="http://schemas.openxmlformats.org/officeDocument/2006/relationships/tags" Target="../tags/tag183.xml"/><Relationship Id="rId20" Type="http://schemas.openxmlformats.org/officeDocument/2006/relationships/tags" Target="../tags/tag187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tags" Target="../tags/tag178.xml"/><Relationship Id="rId24" Type="http://schemas.openxmlformats.org/officeDocument/2006/relationships/tags" Target="../tags/tag191.xml"/><Relationship Id="rId5" Type="http://schemas.openxmlformats.org/officeDocument/2006/relationships/tags" Target="../tags/tag172.xml"/><Relationship Id="rId15" Type="http://schemas.openxmlformats.org/officeDocument/2006/relationships/tags" Target="../tags/tag182.xml"/><Relationship Id="rId23" Type="http://schemas.openxmlformats.org/officeDocument/2006/relationships/tags" Target="../tags/tag190.xml"/><Relationship Id="rId28" Type="http://schemas.openxmlformats.org/officeDocument/2006/relationships/tags" Target="../tags/tag195.xml"/><Relationship Id="rId10" Type="http://schemas.openxmlformats.org/officeDocument/2006/relationships/tags" Target="../tags/tag177.xml"/><Relationship Id="rId19" Type="http://schemas.openxmlformats.org/officeDocument/2006/relationships/tags" Target="../tags/tag186.xml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tags" Target="../tags/tag181.xml"/><Relationship Id="rId22" Type="http://schemas.openxmlformats.org/officeDocument/2006/relationships/tags" Target="../tags/tag189.xml"/><Relationship Id="rId27" Type="http://schemas.openxmlformats.org/officeDocument/2006/relationships/tags" Target="../tags/tag194.xml"/><Relationship Id="rId30" Type="http://schemas.openxmlformats.org/officeDocument/2006/relationships/notesSlide" Target="../notesSlides/notesSlide2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tags" Target="../tags/tag208.xml"/><Relationship Id="rId18" Type="http://schemas.openxmlformats.org/officeDocument/2006/relationships/tags" Target="../tags/tag213.xml"/><Relationship Id="rId26" Type="http://schemas.openxmlformats.org/officeDocument/2006/relationships/tags" Target="../tags/tag221.xml"/><Relationship Id="rId3" Type="http://schemas.openxmlformats.org/officeDocument/2006/relationships/tags" Target="../tags/tag198.xml"/><Relationship Id="rId21" Type="http://schemas.openxmlformats.org/officeDocument/2006/relationships/tags" Target="../tags/tag216.xml"/><Relationship Id="rId7" Type="http://schemas.openxmlformats.org/officeDocument/2006/relationships/tags" Target="../tags/tag202.xml"/><Relationship Id="rId12" Type="http://schemas.openxmlformats.org/officeDocument/2006/relationships/tags" Target="../tags/tag207.xml"/><Relationship Id="rId17" Type="http://schemas.openxmlformats.org/officeDocument/2006/relationships/tags" Target="../tags/tag212.xml"/><Relationship Id="rId25" Type="http://schemas.openxmlformats.org/officeDocument/2006/relationships/tags" Target="../tags/tag220.xml"/><Relationship Id="rId2" Type="http://schemas.openxmlformats.org/officeDocument/2006/relationships/tags" Target="../tags/tag197.xml"/><Relationship Id="rId16" Type="http://schemas.openxmlformats.org/officeDocument/2006/relationships/tags" Target="../tags/tag211.xml"/><Relationship Id="rId20" Type="http://schemas.openxmlformats.org/officeDocument/2006/relationships/tags" Target="../tags/tag215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24" Type="http://schemas.openxmlformats.org/officeDocument/2006/relationships/tags" Target="../tags/tag219.xml"/><Relationship Id="rId5" Type="http://schemas.openxmlformats.org/officeDocument/2006/relationships/tags" Target="../tags/tag200.xml"/><Relationship Id="rId15" Type="http://schemas.openxmlformats.org/officeDocument/2006/relationships/tags" Target="../tags/tag210.xml"/><Relationship Id="rId23" Type="http://schemas.openxmlformats.org/officeDocument/2006/relationships/tags" Target="../tags/tag218.xml"/><Relationship Id="rId28" Type="http://schemas.openxmlformats.org/officeDocument/2006/relationships/tags" Target="../tags/tag223.xml"/><Relationship Id="rId10" Type="http://schemas.openxmlformats.org/officeDocument/2006/relationships/tags" Target="../tags/tag205.xml"/><Relationship Id="rId19" Type="http://schemas.openxmlformats.org/officeDocument/2006/relationships/tags" Target="../tags/tag214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tags" Target="../tags/tag209.xml"/><Relationship Id="rId22" Type="http://schemas.openxmlformats.org/officeDocument/2006/relationships/tags" Target="../tags/tag217.xml"/><Relationship Id="rId27" Type="http://schemas.openxmlformats.org/officeDocument/2006/relationships/tags" Target="../tags/tag222.xml"/><Relationship Id="rId30" Type="http://schemas.openxmlformats.org/officeDocument/2006/relationships/notesSlide" Target="../notesSlides/notesSlide23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26" Type="http://schemas.openxmlformats.org/officeDocument/2006/relationships/tags" Target="../tags/tag249.xml"/><Relationship Id="rId3" Type="http://schemas.openxmlformats.org/officeDocument/2006/relationships/tags" Target="../tags/tag226.xml"/><Relationship Id="rId21" Type="http://schemas.openxmlformats.org/officeDocument/2006/relationships/tags" Target="../tags/tag244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5" Type="http://schemas.openxmlformats.org/officeDocument/2006/relationships/tags" Target="../tags/tag248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0" Type="http://schemas.openxmlformats.org/officeDocument/2006/relationships/tags" Target="../tags/tag243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24" Type="http://schemas.openxmlformats.org/officeDocument/2006/relationships/tags" Target="../tags/tag247.xml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23" Type="http://schemas.openxmlformats.org/officeDocument/2006/relationships/tags" Target="../tags/tag246.xml"/><Relationship Id="rId28" Type="http://schemas.openxmlformats.org/officeDocument/2006/relationships/tags" Target="../tags/tag251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Relationship Id="rId22" Type="http://schemas.openxmlformats.org/officeDocument/2006/relationships/tags" Target="../tags/tag245.xml"/><Relationship Id="rId27" Type="http://schemas.openxmlformats.org/officeDocument/2006/relationships/tags" Target="../tags/tag250.xml"/><Relationship Id="rId30" Type="http://schemas.openxmlformats.org/officeDocument/2006/relationships/notesSlide" Target="../notesSlides/notesSlide2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259.xml"/><Relationship Id="rId13" Type="http://schemas.openxmlformats.org/officeDocument/2006/relationships/tags" Target="../tags/tag264.xml"/><Relationship Id="rId18" Type="http://schemas.openxmlformats.org/officeDocument/2006/relationships/tags" Target="../tags/tag269.xml"/><Relationship Id="rId26" Type="http://schemas.openxmlformats.org/officeDocument/2006/relationships/tags" Target="../tags/tag277.xml"/><Relationship Id="rId3" Type="http://schemas.openxmlformats.org/officeDocument/2006/relationships/tags" Target="../tags/tag254.xml"/><Relationship Id="rId21" Type="http://schemas.openxmlformats.org/officeDocument/2006/relationships/tags" Target="../tags/tag272.xml"/><Relationship Id="rId7" Type="http://schemas.openxmlformats.org/officeDocument/2006/relationships/tags" Target="../tags/tag258.xml"/><Relationship Id="rId12" Type="http://schemas.openxmlformats.org/officeDocument/2006/relationships/tags" Target="../tags/tag263.xml"/><Relationship Id="rId17" Type="http://schemas.openxmlformats.org/officeDocument/2006/relationships/tags" Target="../tags/tag268.xml"/><Relationship Id="rId25" Type="http://schemas.openxmlformats.org/officeDocument/2006/relationships/tags" Target="../tags/tag276.xml"/><Relationship Id="rId2" Type="http://schemas.openxmlformats.org/officeDocument/2006/relationships/tags" Target="../tags/tag253.xml"/><Relationship Id="rId16" Type="http://schemas.openxmlformats.org/officeDocument/2006/relationships/tags" Target="../tags/tag267.xml"/><Relationship Id="rId20" Type="http://schemas.openxmlformats.org/officeDocument/2006/relationships/tags" Target="../tags/tag271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11" Type="http://schemas.openxmlformats.org/officeDocument/2006/relationships/tags" Target="../tags/tag262.xml"/><Relationship Id="rId24" Type="http://schemas.openxmlformats.org/officeDocument/2006/relationships/tags" Target="../tags/tag275.xml"/><Relationship Id="rId5" Type="http://schemas.openxmlformats.org/officeDocument/2006/relationships/tags" Target="../tags/tag256.xml"/><Relationship Id="rId15" Type="http://schemas.openxmlformats.org/officeDocument/2006/relationships/tags" Target="../tags/tag266.xml"/><Relationship Id="rId23" Type="http://schemas.openxmlformats.org/officeDocument/2006/relationships/tags" Target="../tags/tag274.xml"/><Relationship Id="rId28" Type="http://schemas.openxmlformats.org/officeDocument/2006/relationships/tags" Target="../tags/tag279.xml"/><Relationship Id="rId10" Type="http://schemas.openxmlformats.org/officeDocument/2006/relationships/tags" Target="../tags/tag261.xml"/><Relationship Id="rId19" Type="http://schemas.openxmlformats.org/officeDocument/2006/relationships/tags" Target="../tags/tag270.xml"/><Relationship Id="rId4" Type="http://schemas.openxmlformats.org/officeDocument/2006/relationships/tags" Target="../tags/tag255.xml"/><Relationship Id="rId9" Type="http://schemas.openxmlformats.org/officeDocument/2006/relationships/tags" Target="../tags/tag260.xml"/><Relationship Id="rId14" Type="http://schemas.openxmlformats.org/officeDocument/2006/relationships/tags" Target="../tags/tag265.xml"/><Relationship Id="rId22" Type="http://schemas.openxmlformats.org/officeDocument/2006/relationships/tags" Target="../tags/tag273.xml"/><Relationship Id="rId27" Type="http://schemas.openxmlformats.org/officeDocument/2006/relationships/tags" Target="../tags/tag278.xml"/><Relationship Id="rId30" Type="http://schemas.openxmlformats.org/officeDocument/2006/relationships/notesSlide" Target="../notesSlides/notesSlide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9" Type="http://schemas.openxmlformats.org/officeDocument/2006/relationships/image" Target="../media/image14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28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87.xml"/><Relationship Id="rId1" Type="http://schemas.openxmlformats.org/officeDocument/2006/relationships/tags" Target="../tags/tag286.xml"/><Relationship Id="rId6" Type="http://schemas.openxmlformats.org/officeDocument/2006/relationships/tags" Target="../tags/tag291.xml"/><Relationship Id="rId5" Type="http://schemas.openxmlformats.org/officeDocument/2006/relationships/tags" Target="../tags/tag290.xml"/><Relationship Id="rId4" Type="http://schemas.openxmlformats.org/officeDocument/2006/relationships/tags" Target="../tags/tag289.xml"/><Relationship Id="rId9" Type="http://schemas.openxmlformats.org/officeDocument/2006/relationships/image" Target="../media/image140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29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93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5" Type="http://schemas.openxmlformats.org/officeDocument/2006/relationships/tags" Target="../tags/tag296.xml"/><Relationship Id="rId4" Type="http://schemas.openxmlformats.org/officeDocument/2006/relationships/tags" Target="../tags/tag295.xml"/><Relationship Id="rId9" Type="http://schemas.openxmlformats.org/officeDocument/2006/relationships/image" Target="../media/image140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30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9" Type="http://schemas.openxmlformats.org/officeDocument/2006/relationships/image" Target="../media/image14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1.xml"/><Relationship Id="rId3" Type="http://schemas.openxmlformats.org/officeDocument/2006/relationships/tags" Target="../tags/tag30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9" Type="http://schemas.openxmlformats.org/officeDocument/2006/relationships/image" Target="../media/image140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Intro to x86-64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4DE3-B170-D240-83F0-DB49249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Mainstream Instruction Set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10D05-7A2F-9846-ACA6-93043F4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43889-7C9F-46A5-A5C5-65F52280DF8B}"/>
              </a:ext>
            </a:extLst>
          </p:cNvPr>
          <p:cNvGrpSpPr/>
          <p:nvPr/>
        </p:nvGrpSpPr>
        <p:grpSpPr>
          <a:xfrm>
            <a:off x="919984" y="1371600"/>
            <a:ext cx="2926080" cy="4937760"/>
            <a:chOff x="919984" y="1371600"/>
            <a:chExt cx="2926080" cy="4937760"/>
          </a:xfrm>
        </p:grpSpPr>
        <p:pic>
          <p:nvPicPr>
            <p:cNvPr id="9" name="Google Shape;347;p5">
              <a:extLst>
                <a:ext uri="{FF2B5EF4-FFF2-40B4-BE49-F238E27FC236}">
                  <a16:creationId xmlns:a16="http://schemas.microsoft.com/office/drawing/2014/main" id="{B8F2B03A-30C9-A04E-8684-3BEA042EEAD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9984" y="2377441"/>
              <a:ext cx="2926080" cy="2154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348;p5">
              <a:extLst>
                <a:ext uri="{FF2B5EF4-FFF2-40B4-BE49-F238E27FC236}">
                  <a16:creationId xmlns:a16="http://schemas.microsoft.com/office/drawing/2014/main" id="{CE7A05EA-BAF6-164B-84C2-745C71E4BEE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93778" y="1371600"/>
              <a:ext cx="1378493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350;p5">
              <a:extLst>
                <a:ext uri="{FF2B5EF4-FFF2-40B4-BE49-F238E27FC236}">
                  <a16:creationId xmlns:a16="http://schemas.microsoft.com/office/drawing/2014/main" id="{21514967-11DC-2044-BE6B-2B841BF77F70}"/>
                </a:ext>
              </a:extLst>
            </p:cNvPr>
            <p:cNvSpPr txBox="1"/>
            <p:nvPr/>
          </p:nvSpPr>
          <p:spPr>
            <a:xfrm>
              <a:off x="919984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PCs &amp; Servers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(Core i3, i5, i7, M)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x86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47AC4C-242E-4B57-83E0-FA3E5EE2D98C}"/>
              </a:ext>
            </a:extLst>
          </p:cNvPr>
          <p:cNvGrpSpPr/>
          <p:nvPr/>
        </p:nvGrpSpPr>
        <p:grpSpPr>
          <a:xfrm>
            <a:off x="4585096" y="1558138"/>
            <a:ext cx="3300427" cy="4751221"/>
            <a:chOff x="4632958" y="1558138"/>
            <a:chExt cx="3300427" cy="4751221"/>
          </a:xfrm>
        </p:grpSpPr>
        <p:pic>
          <p:nvPicPr>
            <p:cNvPr id="6" name="Google Shape;344;p5">
              <a:extLst>
                <a:ext uri="{FF2B5EF4-FFF2-40B4-BE49-F238E27FC236}">
                  <a16:creationId xmlns:a16="http://schemas.microsoft.com/office/drawing/2014/main" id="{24381B39-1AF0-B447-B883-7FE32861C2B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81600" y="1558138"/>
              <a:ext cx="1828800" cy="54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45;p5">
              <a:extLst>
                <a:ext uri="{FF2B5EF4-FFF2-40B4-BE49-F238E27FC236}">
                  <a16:creationId xmlns:a16="http://schemas.microsoft.com/office/drawing/2014/main" id="{0EC21A26-B081-394C-A1C5-E100A1ABFEF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2960" y="2377441"/>
              <a:ext cx="2926080" cy="2787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351;p5">
              <a:extLst>
                <a:ext uri="{FF2B5EF4-FFF2-40B4-BE49-F238E27FC236}">
                  <a16:creationId xmlns:a16="http://schemas.microsoft.com/office/drawing/2014/main" id="{75CCFD54-EE07-6E40-9134-7662080C70B8}"/>
                </a:ext>
              </a:extLst>
            </p:cNvPr>
            <p:cNvSpPr txBox="1"/>
            <p:nvPr/>
          </p:nvSpPr>
          <p:spPr>
            <a:xfrm>
              <a:off x="4632958" y="5212079"/>
              <a:ext cx="3300427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Smartphones (iPhone, Android), Apple Hardware, Raspberry Pi, Embedded systems</a:t>
              </a:r>
              <a:endPara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ARM Instruction Set</a:t>
              </a:r>
              <a:endPara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7143E-2C60-4FFF-A591-2D3D505C8E1A}"/>
              </a:ext>
            </a:extLst>
          </p:cNvPr>
          <p:cNvGrpSpPr/>
          <p:nvPr/>
        </p:nvGrpSpPr>
        <p:grpSpPr>
          <a:xfrm>
            <a:off x="8238186" y="1571626"/>
            <a:ext cx="2956675" cy="4737734"/>
            <a:chOff x="8238186" y="1571626"/>
            <a:chExt cx="2956675" cy="4737734"/>
          </a:xfrm>
        </p:grpSpPr>
        <p:pic>
          <p:nvPicPr>
            <p:cNvPr id="8" name="Google Shape;346;p5">
              <a:extLst>
                <a:ext uri="{FF2B5EF4-FFF2-40B4-BE49-F238E27FC236}">
                  <a16:creationId xmlns:a16="http://schemas.microsoft.com/office/drawing/2014/main" id="{83199306-B83D-8B4A-879C-8582456372B2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t="23291" b="-7198"/>
            <a:stretch/>
          </p:blipFill>
          <p:spPr>
            <a:xfrm>
              <a:off x="8268661" y="2580491"/>
              <a:ext cx="2926200" cy="261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349;p5">
              <a:extLst>
                <a:ext uri="{FF2B5EF4-FFF2-40B4-BE49-F238E27FC236}">
                  <a16:creationId xmlns:a16="http://schemas.microsoft.com/office/drawing/2014/main" id="{BA5C665B-2337-6F40-A7B0-B767D6A32559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67412" y="1571626"/>
              <a:ext cx="2728500" cy="5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352;p5">
              <a:extLst>
                <a:ext uri="{FF2B5EF4-FFF2-40B4-BE49-F238E27FC236}">
                  <a16:creationId xmlns:a16="http://schemas.microsoft.com/office/drawing/2014/main" id="{A570CDA0-196B-1249-8A66-D198B80BC3C8}"/>
                </a:ext>
              </a:extLst>
            </p:cNvPr>
            <p:cNvSpPr txBox="1"/>
            <p:nvPr/>
          </p:nvSpPr>
          <p:spPr>
            <a:xfrm>
              <a:off x="8268665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Open-source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Relatively new, designed for cloud computing, embedded systems, academic use</a:t>
              </a:r>
              <a:br>
                <a:rPr lang="en-US" dirty="0"/>
              </a:b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RISCV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353;p5">
              <a:extLst>
                <a:ext uri="{FF2B5EF4-FFF2-40B4-BE49-F238E27FC236}">
                  <a16:creationId xmlns:a16="http://schemas.microsoft.com/office/drawing/2014/main" id="{3D9E99DD-D508-F34E-A61C-577D59504A3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b="94027"/>
            <a:stretch/>
          </p:blipFill>
          <p:spPr>
            <a:xfrm>
              <a:off x="8238186" y="2301252"/>
              <a:ext cx="2895600" cy="1840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8963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BEA0-306E-F944-BD81-31886F7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949C-E9D6-2B47-AF20-6C9DBFBE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Dominate desktop and server market, and Windows laptops</a:t>
            </a:r>
          </a:p>
          <a:p>
            <a:pPr lvl="1"/>
            <a:r>
              <a:rPr lang="en-US" dirty="0"/>
              <a:t>No longer completely dominant in laptops though (MacOS moved to ARM)</a:t>
            </a:r>
          </a:p>
          <a:p>
            <a:pPr lvl="1"/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1"/>
            <a:r>
              <a:rPr lang="en-US" dirty="0"/>
              <a:t>But, only small subset encountered by normal programs</a:t>
            </a:r>
          </a:p>
          <a:p>
            <a:pPr lvl="1"/>
            <a:endParaRPr lang="en-US" dirty="0"/>
          </a:p>
          <a:p>
            <a:r>
              <a:rPr lang="en-US" dirty="0"/>
              <a:t>Design evolved over time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pPr lvl="1"/>
            <a:r>
              <a:rPr lang="en-US" dirty="0"/>
              <a:t>Historical legacy has </a:t>
            </a:r>
            <a:r>
              <a:rPr lang="en-US" b="1" dirty="0"/>
              <a:t>large</a:t>
            </a:r>
            <a:r>
              <a:rPr lang="en-US" dirty="0"/>
              <a:t> impact 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1E6A-E7A2-2748-A974-FAC42768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9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3nm!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972732" cy="2166870"/>
          </a:xfrm>
        </p:spPr>
        <p:txBody>
          <a:bodyPr>
            <a:normAutofit/>
          </a:bodyPr>
          <a:lstStyle/>
          <a:p>
            <a:r>
              <a:rPr lang="en-US" dirty="0"/>
              <a:t>Evolution</a:t>
            </a:r>
            <a:br>
              <a:rPr lang="en-US" dirty="0"/>
            </a:br>
            <a:r>
              <a:rPr lang="en-US" dirty="0"/>
              <a:t>of x86 ISA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64795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55703"/>
              </p:ext>
            </p:extLst>
          </p:nvPr>
        </p:nvGraphicFramePr>
        <p:xfrm>
          <a:off x="2884640" y="454152"/>
          <a:ext cx="8863181" cy="59496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70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16b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processor, basis for IBM PC &amp; DOS; 1MB address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Elaborate (!useful) addressing; basis for IBM PC and Windows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Extended to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32b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added “flat addressing” that Linux/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performance;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integrated FP unit into chip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Conditional move instructions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big change 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microarch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(P6)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Merged Pentium/MMZ +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MMX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instructions within P6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 and floating point vector instructions (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 Level2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8B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floating point formats to vector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(able to run 2 programs simultaneously),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P6-like,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multicore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no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i7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multicore,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TurboBoost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(run fewer cores faster)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383M+177M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GPU on second silicon die within package (at 2010 version)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(Sandy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997M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Cores and GPU within the same processor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(Ivy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1400M  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Tri-gate transistors, much lower power consumption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Xeon E7 8800 V4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Broadwell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&gt;5690M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(22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14nm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6DFD-932F-446F-80E0-02DEC2C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84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Backwards Compatibility </a:t>
            </a:r>
            <a:r>
              <a:rPr lang="en-US" sz="1600" dirty="0"/>
              <a:t>The cause of, and solution to, all of life’s problems.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Programs that worked on one x86 processor should keep working on the next one</a:t>
            </a:r>
          </a:p>
          <a:p>
            <a:pPr lvl="1"/>
            <a:r>
              <a:rPr lang="en-US" dirty="0"/>
              <a:t>Old programs work on new processors, which makes upgrading possible</a:t>
            </a:r>
          </a:p>
          <a:p>
            <a:pPr lvl="1"/>
            <a:r>
              <a:rPr lang="en-US" dirty="0"/>
              <a:t>Even today’s x86-64 processors boot thinking they are 8086s!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Adding powerful new features while keeping backwards compatibility is a careful balancing act</a:t>
            </a:r>
          </a:p>
          <a:p>
            <a:pPr lvl="1"/>
            <a:r>
              <a:rPr lang="en-US" dirty="0"/>
              <a:t>Backwards compatibility introduces a lot of constraints</a:t>
            </a:r>
          </a:p>
          <a:p>
            <a:pPr lvl="1"/>
            <a:r>
              <a:rPr lang="en-US" dirty="0"/>
              <a:t>May rule out “cleaner” designs that would break existing programs</a:t>
            </a:r>
          </a:p>
          <a:p>
            <a:pPr lvl="1"/>
            <a:r>
              <a:rPr lang="en-US" dirty="0"/>
              <a:t>The cause of some “surprising” aspects of the design of x86-64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“The x86 really isn't all that complex—it just doesn't make a lot of sense.”</a:t>
            </a:r>
            <a:br>
              <a:rPr lang="en-US" dirty="0"/>
            </a:br>
            <a:r>
              <a:rPr lang="en-US" dirty="0"/>
              <a:t>  — Mike Johnson (AMD's x86 architect), 1994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just a hardware 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5144-4B4F-4CCA-832F-EC785BE3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x86-64/EMT64: the current standard</a:t>
            </a:r>
          </a:p>
          <a:p>
            <a:pPr lvl="1"/>
            <a:r>
              <a:rPr lang="en-US" dirty="0"/>
              <a:t>Some asides on IA32: The traditional x86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x86-64; web aside on IA32</a:t>
            </a:r>
          </a:p>
          <a:p>
            <a:pPr lvl="1"/>
            <a:r>
              <a:rPr lang="en-US" dirty="0"/>
              <a:t>Labs will be based on x86-64</a:t>
            </a:r>
          </a:p>
        </p:txBody>
      </p:sp>
      <p:pic>
        <p:nvPicPr>
          <p:cNvPr id="3" name="Picture 2" descr="Ivy-Bridge_Die_Labels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3429000"/>
            <a:ext cx="7132320" cy="29718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7479A9-1658-481F-A4BF-258722B9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b="1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0295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712-3801-894A-ADFA-73210338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uses registers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44A2-285E-5E4D-BB01-10716635D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98440"/>
          </a:xfrm>
        </p:spPr>
        <p:txBody>
          <a:bodyPr>
            <a:normAutofit/>
          </a:bodyPr>
          <a:lstStyle/>
          <a:p>
            <a:pPr indent="-406390">
              <a:spcBef>
                <a:spcPts val="640"/>
              </a:spcBef>
              <a:buSzPts val="2800"/>
            </a:pPr>
            <a:r>
              <a:rPr lang="en-US" dirty="0"/>
              <a:t>Unlike C, assembly doesn’t have variables as you know them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Instead, assembly uses </a:t>
            </a:r>
            <a:r>
              <a:rPr lang="en-US" i="1" dirty="0"/>
              <a:t>registers</a:t>
            </a:r>
            <a:r>
              <a:rPr lang="en-US" dirty="0"/>
              <a:t> to store values</a:t>
            </a:r>
          </a:p>
          <a:p>
            <a:pPr marL="50799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Registers are: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Small memory chunks of a fixed size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Can be read or written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Limited in number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Very fast and low power to access</a:t>
            </a:r>
            <a:br>
              <a:rPr lang="en-US" dirty="0"/>
            </a:br>
            <a:endParaRPr lang="en-US" dirty="0"/>
          </a:p>
          <a:p>
            <a:pPr marL="457177" indent="-406390">
              <a:spcBef>
                <a:spcPts val="0"/>
              </a:spcBef>
              <a:buSzPts val="2800"/>
            </a:pPr>
            <a:r>
              <a:rPr lang="en-US" dirty="0"/>
              <a:t>Registers are different from variables or RAM: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They don’t have an address</a:t>
            </a:r>
          </a:p>
          <a:p>
            <a:pPr marL="1371577" lvl="2" indent="-406390">
              <a:spcBef>
                <a:spcPts val="0"/>
              </a:spcBef>
              <a:buSzPts val="2800"/>
            </a:pPr>
            <a:r>
              <a:rPr lang="en-US" dirty="0"/>
              <a:t>We can only access them in assembly</a:t>
            </a:r>
            <a:br>
              <a:rPr lang="en-US" dirty="0"/>
            </a:br>
            <a:r>
              <a:rPr lang="en-US" sz="1050" dirty="0"/>
              <a:t> 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They don’t have types (just bits)</a:t>
            </a:r>
          </a:p>
          <a:p>
            <a:pPr marL="1447764" lvl="2" indent="-406390">
              <a:spcBef>
                <a:spcPts val="0"/>
              </a:spcBef>
              <a:buSzPts val="2800"/>
            </a:pPr>
            <a:r>
              <a:rPr lang="en-US" dirty="0"/>
              <a:t>The operation performed determines how contents are treated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76180-DBED-9A4D-B1AF-1250734E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/>
          </a:p>
        </p:txBody>
      </p:sp>
      <p:pic>
        <p:nvPicPr>
          <p:cNvPr id="5" name="Google Shape;416;g5c482c2159_0_10">
            <a:extLst>
              <a:ext uri="{FF2B5EF4-FFF2-40B4-BE49-F238E27FC236}">
                <a16:creationId xmlns:a16="http://schemas.microsoft.com/office/drawing/2014/main" id="{D1AF7A64-90AF-D042-9941-D699FF31FD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4315" y="2058126"/>
            <a:ext cx="3947592" cy="1886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31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registers?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Tradeoff between speed and availability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More registers can hold more variables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Simultaneously; all registers are slower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Also registers take physical space within the chip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x86-64 has 16 registers (for integer operations)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Historically only 8 registers 😱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Added 8 more with 64-bit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BBD-2472-4937-AF8F-B3541CF3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2ECE-726A-4646-A1E9-D17CD56E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 Lab</a:t>
            </a:r>
          </a:p>
          <a:p>
            <a:pPr lvl="1"/>
            <a:r>
              <a:rPr lang="en-US" dirty="0"/>
              <a:t>Due in one week from today (Tuesday, January 28)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haven’t yet, </a:t>
            </a:r>
            <a:r>
              <a:rPr lang="en-US" b="1" dirty="0"/>
              <a:t>get started right away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Lots of conceptually difficult parts to understand</a:t>
            </a:r>
          </a:p>
          <a:p>
            <a:pPr lvl="2"/>
            <a:r>
              <a:rPr lang="en-US" dirty="0"/>
              <a:t>Lots of C code to write, which you may have forgotten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Especially, make sure you don’t have issues logging into Moore</a:t>
            </a:r>
          </a:p>
          <a:p>
            <a:pPr lvl="2"/>
            <a:r>
              <a:rPr lang="en-US" dirty="0"/>
              <a:t>Takes ~24 hours to fix and we won’t be giving extensions for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assignment is 12% of your overall course grade, and takes at least that much effort</a:t>
            </a:r>
          </a:p>
          <a:p>
            <a:pPr lvl="2"/>
            <a:r>
              <a:rPr lang="en-US" dirty="0"/>
              <a:t>Not an “easier first assignment”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842-DA15-43E1-88CA-A83256BA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each register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Registers are usually the size of a </a:t>
            </a:r>
            <a:r>
              <a:rPr lang="en-US" i="1" dirty="0"/>
              <a:t>word</a:t>
            </a:r>
            <a:endParaRPr lang="en-US" dirty="0"/>
          </a:p>
          <a:p>
            <a:pPr lvl="1"/>
            <a:r>
              <a:rPr lang="en-US" dirty="0"/>
              <a:t>The natural unit of data for a processor</a:t>
            </a:r>
          </a:p>
          <a:p>
            <a:pPr lvl="1"/>
            <a:r>
              <a:rPr lang="en-US" dirty="0"/>
              <a:t>Width of the data type that a CPU can process in one instruction</a:t>
            </a:r>
          </a:p>
          <a:p>
            <a:pPr lvl="2"/>
            <a:r>
              <a:rPr lang="en-US" dirty="0"/>
              <a:t>Likely the size of its registers</a:t>
            </a:r>
          </a:p>
          <a:p>
            <a:pPr lvl="1"/>
            <a:r>
              <a:rPr lang="en-US" dirty="0"/>
              <a:t>Imprecise term that will inevitably slip into explanations</a:t>
            </a:r>
          </a:p>
          <a:p>
            <a:endParaRPr lang="en-US" dirty="0"/>
          </a:p>
          <a:p>
            <a:r>
              <a:rPr lang="en-US" dirty="0"/>
              <a:t>x86 processors started with 16-bit words</a:t>
            </a:r>
          </a:p>
          <a:p>
            <a:r>
              <a:rPr lang="en-US" dirty="0"/>
              <a:t>IA32 upgraded to 32-bit “double word” registers</a:t>
            </a:r>
          </a:p>
          <a:p>
            <a:r>
              <a:rPr lang="en-US" dirty="0"/>
              <a:t>x86-64 upgraded again 64-bit “quad word”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8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BFB35A-D997-FA0D-6558-C69AFE0E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we change the register size??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95BAEF-25F3-B365-1168-7D9A8E3BB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Registers need to be able to hold memory addresses</a:t>
            </a:r>
          </a:p>
          <a:p>
            <a:r>
              <a:rPr lang="en-US" dirty="0"/>
              <a:t>So, the size of a register limits the total size of memory!!</a:t>
            </a:r>
          </a:p>
          <a:p>
            <a:pPr lvl="1"/>
            <a:r>
              <a:rPr lang="en-US" dirty="0"/>
              <a:t>Each address is a single byte of memory</a:t>
            </a:r>
          </a:p>
          <a:p>
            <a:pPr lvl="1"/>
            <a:endParaRPr lang="en-US" dirty="0"/>
          </a:p>
          <a:p>
            <a:r>
              <a:rPr lang="en-US" dirty="0"/>
              <a:t>Memory limitations based on register size</a:t>
            </a:r>
          </a:p>
          <a:p>
            <a:pPr lvl="1"/>
            <a:r>
              <a:rPr lang="en-US" b="1" dirty="0"/>
              <a:t>16-bit registers: </a:t>
            </a:r>
            <a:r>
              <a:rPr lang="en-US" dirty="0"/>
              <a:t>2</a:t>
            </a:r>
            <a:r>
              <a:rPr lang="en-US" baseline="30000" dirty="0"/>
              <a:t>16</a:t>
            </a:r>
            <a:r>
              <a:rPr lang="en-US" dirty="0"/>
              <a:t> addresses = 2</a:t>
            </a:r>
            <a:r>
              <a:rPr lang="en-US" baseline="30000" dirty="0"/>
              <a:t>16</a:t>
            </a:r>
            <a:r>
              <a:rPr lang="en-US" dirty="0"/>
              <a:t> bytes = </a:t>
            </a:r>
            <a:r>
              <a:rPr lang="en-US" b="1" dirty="0"/>
              <a:t>64 KB of RAM</a:t>
            </a:r>
          </a:p>
          <a:p>
            <a:pPr lvl="1"/>
            <a:r>
              <a:rPr lang="en-US" b="1" dirty="0"/>
              <a:t>32-bit registers: </a:t>
            </a: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addresses = 2</a:t>
            </a:r>
            <a:r>
              <a:rPr lang="en-US" baseline="30000" dirty="0"/>
              <a:t>32</a:t>
            </a:r>
            <a:r>
              <a:rPr lang="en-US" dirty="0"/>
              <a:t> bytes = </a:t>
            </a:r>
            <a:r>
              <a:rPr lang="en-US" b="1" dirty="0"/>
              <a:t>4 GB of RAM</a:t>
            </a:r>
          </a:p>
          <a:p>
            <a:pPr lvl="1"/>
            <a:r>
              <a:rPr lang="en-US" b="1" dirty="0"/>
              <a:t>64-bit registers: </a:t>
            </a:r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addresses = 2</a:t>
            </a:r>
            <a:r>
              <a:rPr lang="en-US" baseline="30000" dirty="0"/>
              <a:t>64</a:t>
            </a:r>
            <a:r>
              <a:rPr lang="en-US" dirty="0"/>
              <a:t> bytes = </a:t>
            </a:r>
            <a:r>
              <a:rPr lang="en-US" b="1" dirty="0"/>
              <a:t>16 EB of RAM</a:t>
            </a:r>
          </a:p>
          <a:p>
            <a:pPr lvl="2"/>
            <a:r>
              <a:rPr lang="en-US" dirty="0"/>
              <a:t>Kilobyte, Megabyte, Gigabyte, Terabyte, Petabyte, Exabyte</a:t>
            </a:r>
          </a:p>
          <a:p>
            <a:pPr lvl="2"/>
            <a:endParaRPr lang="en-US" dirty="0"/>
          </a:p>
          <a:p>
            <a:r>
              <a:rPr lang="en-US" dirty="0"/>
              <a:t>We moved to 32-bit in the early 90s and 64-bit in the late-00s</a:t>
            </a:r>
          </a:p>
          <a:p>
            <a:pPr lvl="2"/>
            <a:r>
              <a:rPr lang="en-US" dirty="0"/>
              <a:t>No computer has 128-bit words, although many have special-purpose registers that big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C88B27-C982-D644-ACBE-97F6F80CC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5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18D6-B1DF-7345-90CA-F31D3ED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64-bit Integer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933E-E2CA-6C45-9EF5-128CBE2D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10A9E2-8A91-9945-86F8-255DD2EF4AE5}"/>
              </a:ext>
            </a:extLst>
          </p:cNvPr>
          <p:cNvGrpSpPr/>
          <p:nvPr/>
        </p:nvGrpSpPr>
        <p:grpSpPr>
          <a:xfrm>
            <a:off x="6763289" y="1784860"/>
            <a:ext cx="3948623" cy="3959904"/>
            <a:chOff x="4724400" y="1371600"/>
            <a:chExt cx="3556000" cy="3566160"/>
          </a:xfrm>
        </p:grpSpPr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62D9EE21-22AD-3449-8196-97C482710B8A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4724400" y="13716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%r8</a:t>
              </a:r>
            </a:p>
          </p:txBody>
        </p: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640705DB-70C0-F84F-89DA-09960161E3DD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4724400" y="18288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%r9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57A05B3-DAD8-DD45-99C8-1EAC0B6DAD96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724400" y="22860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%r10</a:t>
              </a:r>
            </a:p>
          </p:txBody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B117433C-B11F-6B43-84B7-7ABD36A00CD4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4724400" y="27432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%r11</a:t>
              </a:r>
            </a:p>
          </p:txBody>
        </p:sp>
        <p:sp>
          <p:nvSpPr>
            <p:cNvPr id="21" name="Rectangle 26">
              <a:extLst>
                <a:ext uri="{FF2B5EF4-FFF2-40B4-BE49-F238E27FC236}">
                  <a16:creationId xmlns:a16="http://schemas.microsoft.com/office/drawing/2014/main" id="{7317E3E1-644A-264C-B636-FE1C2CB3DB22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4724400" y="32004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%r12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F25DAF6A-5D66-EF48-BB9D-2BF931759219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4724400" y="36576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%r13</a:t>
              </a:r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9BCC4080-920B-B34C-AA00-5EB70EBDD889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4724400" y="41148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%r14</a:t>
              </a:r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40D9505A-DB5D-2449-AECC-193BB0066BE8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4724400" y="45720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%r15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DF1739-E2B1-6440-8638-1718422EAAAC}"/>
              </a:ext>
            </a:extLst>
          </p:cNvPr>
          <p:cNvGrpSpPr/>
          <p:nvPr/>
        </p:nvGrpSpPr>
        <p:grpSpPr>
          <a:xfrm>
            <a:off x="1334036" y="1784860"/>
            <a:ext cx="3949187" cy="3959904"/>
            <a:chOff x="761492" y="1371600"/>
            <a:chExt cx="3556508" cy="3566160"/>
          </a:xfrm>
        </p:grpSpPr>
        <p:sp>
          <p:nvSpPr>
            <p:cNvPr id="53" name="Rectangle 1">
              <a:extLst>
                <a:ext uri="{FF2B5EF4-FFF2-40B4-BE49-F238E27FC236}">
                  <a16:creationId xmlns:a16="http://schemas.microsoft.com/office/drawing/2014/main" id="{F71637C7-54A2-0740-A93A-E65D147C0DA9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762000" y="41148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rsp</a:t>
              </a:r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endParaRPr>
            </a:p>
          </p:txBody>
        </p:sp>
        <p:sp>
          <p:nvSpPr>
            <p:cNvPr id="52" name="Rectangle 30">
              <a:extLst>
                <a:ext uri="{FF2B5EF4-FFF2-40B4-BE49-F238E27FC236}">
                  <a16:creationId xmlns:a16="http://schemas.microsoft.com/office/drawing/2014/main" id="{E1F5A188-D7BE-9D48-84BA-4E9A8A7789F4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762000" y="13716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rax</a:t>
              </a:r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endParaRPr>
            </a:p>
          </p:txBody>
        </p:sp>
        <p:sp>
          <p:nvSpPr>
            <p:cNvPr id="50" name="Rectangle 31">
              <a:extLst>
                <a:ext uri="{FF2B5EF4-FFF2-40B4-BE49-F238E27FC236}">
                  <a16:creationId xmlns:a16="http://schemas.microsoft.com/office/drawing/2014/main" id="{CF45E857-22BF-D44A-91E1-B52EC02A9652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762000" y="18288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rbx</a:t>
              </a:r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endParaRPr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60684842-CC11-174D-9ABA-9BCEB71AD996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762000" y="22860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rcx</a:t>
              </a:r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endParaRPr>
            </a:p>
          </p:txBody>
        </p:sp>
        <p:sp>
          <p:nvSpPr>
            <p:cNvPr id="46" name="Rectangle 33">
              <a:extLst>
                <a:ext uri="{FF2B5EF4-FFF2-40B4-BE49-F238E27FC236}">
                  <a16:creationId xmlns:a16="http://schemas.microsoft.com/office/drawing/2014/main" id="{BC0D7DC8-41FF-0346-9D6D-E1F0CD20D8DC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762000" y="27432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rdx</a:t>
              </a:r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endParaRPr>
            </a:p>
          </p:txBody>
        </p:sp>
        <p:sp>
          <p:nvSpPr>
            <p:cNvPr id="44" name="Rectangle 34">
              <a:extLst>
                <a:ext uri="{FF2B5EF4-FFF2-40B4-BE49-F238E27FC236}">
                  <a16:creationId xmlns:a16="http://schemas.microsoft.com/office/drawing/2014/main" id="{EB5912A3-B38D-434E-B450-FC133F4187F2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762000" y="32004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rsi</a:t>
              </a:r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endParaRPr>
            </a:p>
          </p:txBody>
        </p:sp>
        <p:sp>
          <p:nvSpPr>
            <p:cNvPr id="42" name="Rectangle 35">
              <a:extLst>
                <a:ext uri="{FF2B5EF4-FFF2-40B4-BE49-F238E27FC236}">
                  <a16:creationId xmlns:a16="http://schemas.microsoft.com/office/drawing/2014/main" id="{83D204D3-34D0-7F47-85F4-3DB01C499E24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762000" y="36576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rdi</a:t>
              </a:r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D8BF209C-7794-5F4D-BADA-3D497D2A45D4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761492" y="4572000"/>
              <a:ext cx="3556000" cy="365760"/>
            </a:xfrm>
            <a:prstGeom prst="rect">
              <a:avLst/>
            </a:prstGeom>
            <a:noFill/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50800" tIns="50800" rIns="50800" bIns="50800" anchor="ctr"/>
            <a:lstStyle/>
            <a:p>
              <a:pPr algn="l"/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%</a:t>
              </a: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rPr>
                <a:t>rbp</a:t>
              </a:r>
              <a:endPara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41278F-5AD6-D343-A4F7-1C56AFD44FF4}"/>
              </a:ext>
            </a:extLst>
          </p:cNvPr>
          <p:cNvGrpSpPr/>
          <p:nvPr/>
        </p:nvGrpSpPr>
        <p:grpSpPr>
          <a:xfrm>
            <a:off x="1981200" y="5944810"/>
            <a:ext cx="4000678" cy="594102"/>
            <a:chOff x="1691640" y="696297"/>
            <a:chExt cx="3000509" cy="44557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0AF6CA-0D7E-9549-9F0C-210949402592}"/>
                </a:ext>
              </a:extLst>
            </p:cNvPr>
            <p:cNvSpPr txBox="1"/>
            <p:nvPr/>
          </p:nvSpPr>
          <p:spPr>
            <a:xfrm>
              <a:off x="1943100" y="795625"/>
              <a:ext cx="274904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original x86 registers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17E452-1692-EF4E-937E-3626110FAE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91640" y="696297"/>
              <a:ext cx="251460" cy="27245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4D1DAFA-27AF-09ED-07E8-CD64DB1DBED7}"/>
              </a:ext>
            </a:extLst>
          </p:cNvPr>
          <p:cNvGrpSpPr/>
          <p:nvPr/>
        </p:nvGrpSpPr>
        <p:grpSpPr>
          <a:xfrm>
            <a:off x="7043405" y="5776836"/>
            <a:ext cx="4536989" cy="932065"/>
            <a:chOff x="1943099" y="442825"/>
            <a:chExt cx="3402742" cy="69904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D4076D-106B-C39F-93DB-22A11B3403B0}"/>
                </a:ext>
              </a:extLst>
            </p:cNvPr>
            <p:cNvSpPr txBox="1"/>
            <p:nvPr/>
          </p:nvSpPr>
          <p:spPr>
            <a:xfrm>
              <a:off x="1943099" y="795625"/>
              <a:ext cx="3402742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additional x86-64 registers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4EE5A168-27F3-A1B1-9E70-3D743D7255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5039" y="442825"/>
              <a:ext cx="0" cy="352800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777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5D0F-872B-CA4C-96C3-E4A319A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Register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D050-E1E5-9745-A579-9D10FF33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9" y="1644481"/>
            <a:ext cx="5943599" cy="4264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Accumulate</a:t>
            </a:r>
          </a:p>
          <a:p>
            <a:pPr marL="0" indent="0">
              <a:buNone/>
            </a:pPr>
            <a:r>
              <a:rPr lang="en-US" dirty="0"/>
              <a:t>Base</a:t>
            </a:r>
          </a:p>
          <a:p>
            <a:pPr marL="0" indent="0">
              <a:buNone/>
            </a:pPr>
            <a:r>
              <a:rPr lang="en-US" dirty="0"/>
              <a:t>Counter</a:t>
            </a:r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Source Index</a:t>
            </a:r>
          </a:p>
          <a:p>
            <a:pPr marL="0" indent="0">
              <a:buNone/>
            </a:pPr>
            <a:r>
              <a:rPr lang="en-US" dirty="0"/>
              <a:t>Destination Index</a:t>
            </a:r>
          </a:p>
          <a:p>
            <a:pPr marL="0" indent="0">
              <a:buNone/>
            </a:pPr>
            <a:r>
              <a:rPr lang="en-US" dirty="0"/>
              <a:t>Stack Pointer (still important)</a:t>
            </a:r>
          </a:p>
          <a:p>
            <a:pPr marL="0" indent="0">
              <a:buNone/>
            </a:pPr>
            <a:r>
              <a:rPr lang="en-US" dirty="0"/>
              <a:t>Base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1DF6-A577-2043-94D0-64827BE1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AFC5C8E7-F148-D048-9B39-D521F5E23957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396887" y="4788327"/>
            <a:ext cx="2301354" cy="4250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algn="l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2F73CA2C-DF61-6B46-AC61-2EDB12BCB332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396887" y="1600202"/>
            <a:ext cx="2301354" cy="425082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algn="l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rax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25" name="Rectangle 31">
            <a:extLst>
              <a:ext uri="{FF2B5EF4-FFF2-40B4-BE49-F238E27FC236}">
                <a16:creationId xmlns:a16="http://schemas.microsoft.com/office/drawing/2014/main" id="{39AF96AD-6230-DD44-AB1C-9AD8A5CF9F7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96887" y="2131556"/>
            <a:ext cx="2301354" cy="425082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algn="l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rbx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23" name="Rectangle 32">
            <a:extLst>
              <a:ext uri="{FF2B5EF4-FFF2-40B4-BE49-F238E27FC236}">
                <a16:creationId xmlns:a16="http://schemas.microsoft.com/office/drawing/2014/main" id="{72FB312A-AE78-5F4A-A998-5D221BEA943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396887" y="2662910"/>
            <a:ext cx="2301354" cy="425082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algn="l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rcx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ADF29686-1A44-2E4E-B729-6A0CC152B8F1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396887" y="3194265"/>
            <a:ext cx="2301354" cy="425082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algn="l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rdx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BA92F5DC-0B76-3547-A19E-9C3CA3E4F8B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396887" y="3725619"/>
            <a:ext cx="2301354" cy="425082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algn="l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rsi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04B7A78B-FE52-E248-84D9-40385B387FB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1396887" y="4256973"/>
            <a:ext cx="2301354" cy="425082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algn="l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rdi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15" name="Rectangle 36">
            <a:extLst>
              <a:ext uri="{FF2B5EF4-FFF2-40B4-BE49-F238E27FC236}">
                <a16:creationId xmlns:a16="http://schemas.microsoft.com/office/drawing/2014/main" id="{FFA24348-CDF9-CD48-BEF0-0939E3AD1FDB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396297" y="5319682"/>
            <a:ext cx="2301354" cy="425082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50800" tIns="50800" rIns="50800" bIns="50800" anchor="ctr"/>
          <a:lstStyle/>
          <a:p>
            <a:pPr algn="l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%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rbp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  <a:sym typeface="Courier New Bold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E8AB1E-B547-DE42-B3CA-33E546A2CF4F}"/>
              </a:ext>
            </a:extLst>
          </p:cNvPr>
          <p:cNvSpPr txBox="1"/>
          <p:nvPr/>
        </p:nvSpPr>
        <p:spPr>
          <a:xfrm>
            <a:off x="3809999" y="1066722"/>
            <a:ext cx="522514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Origin</a:t>
            </a:r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70759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D136BE-9FF2-40C6-0A1E-9BB5CB74E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79E7-8256-E372-BDFD-C2148EC03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Integer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1FB79-8C79-CF70-85C1-F18A4333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738530-E1E9-6FBD-8740-89D8C6CAD518}"/>
              </a:ext>
            </a:extLst>
          </p:cNvPr>
          <p:cNvGrpSpPr/>
          <p:nvPr/>
        </p:nvGrpSpPr>
        <p:grpSpPr>
          <a:xfrm>
            <a:off x="6763289" y="1784860"/>
            <a:ext cx="3948623" cy="3959904"/>
            <a:chOff x="4724400" y="1371600"/>
            <a:chExt cx="3556000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44FD6DF-7750-1861-CD5D-DC192E941002}"/>
                </a:ext>
              </a:extLst>
            </p:cNvPr>
            <p:cNvGrpSpPr/>
            <p:nvPr/>
          </p:nvGrpSpPr>
          <p:grpSpPr>
            <a:xfrm>
              <a:off x="4724400" y="1371600"/>
              <a:ext cx="3556000" cy="365760"/>
              <a:chOff x="4724400" y="1143000"/>
              <a:chExt cx="3556000" cy="365760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3985BAF-5201-7E75-5ADE-BC462FC57EF0}"/>
                  </a:ext>
                </a:extLst>
              </p:cNvPr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151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%r8d</a:t>
                </a:r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3273D3C2-F0CA-8310-08D6-710ECF9F639C}"/>
                  </a:ext>
                </a:extLst>
              </p:cNvPr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7244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35B7386-EF01-FE6A-7FA9-48B4ED5C5E28}"/>
                </a:ext>
              </a:extLst>
            </p:cNvPr>
            <p:cNvGrpSpPr/>
            <p:nvPr/>
          </p:nvGrpSpPr>
          <p:grpSpPr>
            <a:xfrm>
              <a:off x="4724400" y="1828800"/>
              <a:ext cx="3556000" cy="365760"/>
              <a:chOff x="4724400" y="1752600"/>
              <a:chExt cx="3556000" cy="365760"/>
            </a:xfrm>
          </p:grpSpPr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EA9BD071-4909-2B95-338A-09F6B3D32F6A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151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%r9d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5A3150C0-9485-2E07-EC41-35CDD4922C9F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7244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46442-B779-1F01-CA6C-E04E24CE4FCF}"/>
                </a:ext>
              </a:extLst>
            </p:cNvPr>
            <p:cNvGrpSpPr/>
            <p:nvPr/>
          </p:nvGrpSpPr>
          <p:grpSpPr>
            <a:xfrm>
              <a:off x="4724400" y="2286000"/>
              <a:ext cx="3556000" cy="365760"/>
              <a:chOff x="4724400" y="2362200"/>
              <a:chExt cx="3556000" cy="365760"/>
            </a:xfrm>
          </p:grpSpPr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35BDFC2B-A19D-8756-CBF9-4C2681AD2DEE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5151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5332160-D7F2-31E6-838C-C917155F78DF}"/>
                  </a:ext>
                </a:extLst>
              </p:cNvPr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7244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A4202A1-0E0E-F537-9F3F-F6271CBF8635}"/>
                </a:ext>
              </a:extLst>
            </p:cNvPr>
            <p:cNvGrpSpPr/>
            <p:nvPr/>
          </p:nvGrpSpPr>
          <p:grpSpPr>
            <a:xfrm>
              <a:off x="4724400" y="2743200"/>
              <a:ext cx="3556000" cy="365760"/>
              <a:chOff x="4724400" y="2971800"/>
              <a:chExt cx="3556000" cy="365760"/>
            </a:xfrm>
          </p:grpSpPr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5C8A7EB3-ED69-9E0F-728A-5529B8577EDB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151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%r11d</a:t>
                </a:r>
              </a:p>
            </p:txBody>
          </p:sp>
          <p:sp>
            <p:nvSpPr>
              <p:cNvPr id="23" name="Rectangle 25">
                <a:extLst>
                  <a:ext uri="{FF2B5EF4-FFF2-40B4-BE49-F238E27FC236}">
                    <a16:creationId xmlns:a16="http://schemas.microsoft.com/office/drawing/2014/main" id="{4B69F5F0-019E-AF4E-63FC-14D1F3E71F15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7244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E28B28F-39F3-2CD2-4629-CAD4866464F0}"/>
                </a:ext>
              </a:extLst>
            </p:cNvPr>
            <p:cNvGrpSpPr/>
            <p:nvPr/>
          </p:nvGrpSpPr>
          <p:grpSpPr>
            <a:xfrm>
              <a:off x="4724400" y="3200400"/>
              <a:ext cx="3556000" cy="365760"/>
              <a:chOff x="4724400" y="3581400"/>
              <a:chExt cx="3556000" cy="365760"/>
            </a:xfrm>
          </p:grpSpPr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17D82356-10B9-8C01-9021-ACAA6F4CEAA7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151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%r12d</a:t>
                </a:r>
              </a:p>
            </p:txBody>
          </p:sp>
          <p:sp>
            <p:nvSpPr>
              <p:cNvPr id="21" name="Rectangle 26">
                <a:extLst>
                  <a:ext uri="{FF2B5EF4-FFF2-40B4-BE49-F238E27FC236}">
                    <a16:creationId xmlns:a16="http://schemas.microsoft.com/office/drawing/2014/main" id="{4938850B-F688-6394-16C0-E65FD7A07B30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7244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DEE48A-3E71-67EA-0202-196A34517F9F}"/>
                </a:ext>
              </a:extLst>
            </p:cNvPr>
            <p:cNvGrpSpPr/>
            <p:nvPr/>
          </p:nvGrpSpPr>
          <p:grpSpPr>
            <a:xfrm>
              <a:off x="4724400" y="3657600"/>
              <a:ext cx="3556000" cy="365760"/>
              <a:chOff x="4724400" y="4191000"/>
              <a:chExt cx="3556000" cy="36576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DEE69096-129D-248C-45F4-4D7906025924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151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%r13d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id="{E51AFB12-F433-4206-E6E7-573FA81ABFD2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7244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4CD48D-D666-2D59-909D-DCE74ECD7E40}"/>
                </a:ext>
              </a:extLst>
            </p:cNvPr>
            <p:cNvGrpSpPr/>
            <p:nvPr/>
          </p:nvGrpSpPr>
          <p:grpSpPr>
            <a:xfrm>
              <a:off x="4724400" y="4114800"/>
              <a:ext cx="3556000" cy="365760"/>
              <a:chOff x="4724400" y="4800600"/>
              <a:chExt cx="3556000" cy="365760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6A2D82AA-48E2-C922-2355-C37140FECD38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15100" y="4838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%r14d</a:t>
                </a:r>
              </a:p>
            </p:txBody>
          </p:sp>
          <p:sp>
            <p:nvSpPr>
              <p:cNvPr id="17" name="Rectangle 28">
                <a:extLst>
                  <a:ext uri="{FF2B5EF4-FFF2-40B4-BE49-F238E27FC236}">
                    <a16:creationId xmlns:a16="http://schemas.microsoft.com/office/drawing/2014/main" id="{4A4412A9-F147-7A43-9ABE-262142CA54E6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7244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FE9D72E-BEF8-FBE6-6D7F-7688CA30E054}"/>
                </a:ext>
              </a:extLst>
            </p:cNvPr>
            <p:cNvGrpSpPr/>
            <p:nvPr/>
          </p:nvGrpSpPr>
          <p:grpSpPr>
            <a:xfrm>
              <a:off x="4724400" y="4572000"/>
              <a:ext cx="3556000" cy="365760"/>
              <a:chOff x="4724400" y="5410200"/>
              <a:chExt cx="3556000" cy="36576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D738C28A-6E34-891E-1336-40FD9DD36CE8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15100" y="5448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%r15d</a:t>
                </a:r>
              </a:p>
            </p:txBody>
          </p:sp>
          <p:sp>
            <p:nvSpPr>
              <p:cNvPr id="15" name="Rectangle 29">
                <a:extLst>
                  <a:ext uri="{FF2B5EF4-FFF2-40B4-BE49-F238E27FC236}">
                    <a16:creationId xmlns:a16="http://schemas.microsoft.com/office/drawing/2014/main" id="{41563C95-E741-81EA-BDA9-4CDEC86BD171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7244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55AA29-3CAD-1F03-5B02-D96F31463AA6}"/>
              </a:ext>
            </a:extLst>
          </p:cNvPr>
          <p:cNvGrpSpPr/>
          <p:nvPr/>
        </p:nvGrpSpPr>
        <p:grpSpPr>
          <a:xfrm>
            <a:off x="1334036" y="1784860"/>
            <a:ext cx="3949187" cy="3959904"/>
            <a:chOff x="761492" y="1371600"/>
            <a:chExt cx="3556508" cy="35661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822B39B-A690-64C4-AB6A-6645ECB225C7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53" name="Rectangle 1">
                <a:extLst>
                  <a:ext uri="{FF2B5EF4-FFF2-40B4-BE49-F238E27FC236}">
                    <a16:creationId xmlns:a16="http://schemas.microsoft.com/office/drawing/2014/main" id="{1630C0FB-287C-9DC1-8324-122232A6AF7A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4" name="Rectangle 12">
                <a:extLst>
                  <a:ext uri="{FF2B5EF4-FFF2-40B4-BE49-F238E27FC236}">
                    <a16:creationId xmlns:a16="http://schemas.microsoft.com/office/drawing/2014/main" id="{E8EE2EA1-CD6E-E303-04C5-F2B4B2FF37A1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71BB91E-3794-AA47-A038-7BADB034E004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8BCAC03C-3D34-FAD0-7265-6ED31DDF8812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:a16="http://schemas.microsoft.com/office/drawing/2014/main" id="{745306BE-0BF2-544C-DF82-2F32946A2AED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D6F5A17-5811-EF3D-75D1-1D9D4835AF62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EFDC6A75-7114-FA44-697B-6357479F1309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924FDD23-CBF5-1D0E-C788-7291106B0C73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5CD8AB0-C4A0-8E4B-EA6A-A4C7B500EA3C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CF5D0733-27DE-AE32-0238-57C97F3BC2AD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0576348D-FFEF-8754-5D77-5367841C8D9D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6E1F568-4C59-CAAD-0950-31ED03E8E545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1A84D65D-9BC7-ADC4-85E4-49FC1D1DDF5C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DD86F4FE-D3F3-B7F2-F3D2-8FD821982715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A06B3DA-E076-7F92-BEAA-8C65DB4904FC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43" name="Rectangle 10">
                <a:extLst>
                  <a:ext uri="{FF2B5EF4-FFF2-40B4-BE49-F238E27FC236}">
                    <a16:creationId xmlns:a16="http://schemas.microsoft.com/office/drawing/2014/main" id="{B3650DB0-6461-0024-C04F-BBAB114E7D4C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4" name="Rectangle 34">
                <a:extLst>
                  <a:ext uri="{FF2B5EF4-FFF2-40B4-BE49-F238E27FC236}">
                    <a16:creationId xmlns:a16="http://schemas.microsoft.com/office/drawing/2014/main" id="{A33DAE78-71CC-577C-0364-4BAC8029E1A4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A20D67E-11AB-CA9E-25FC-FDFBC7600D3C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C6F1C355-DB9A-2824-F1DA-567C1B363E84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2" name="Rectangle 35">
                <a:extLst>
                  <a:ext uri="{FF2B5EF4-FFF2-40B4-BE49-F238E27FC236}">
                    <a16:creationId xmlns:a16="http://schemas.microsoft.com/office/drawing/2014/main" id="{3A007003-1757-A027-D35D-7E2306764500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B21FA1-E764-F5F1-6D59-69E50AB72FEE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7FC5AB37-D931-29DF-8DD7-FAEA6BF87A89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65632F23-C08C-AA26-F8D8-BBA7C56FFDD8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EC2EBAF-868B-9341-066C-A4D8B820A3E2}"/>
              </a:ext>
            </a:extLst>
          </p:cNvPr>
          <p:cNvGrpSpPr/>
          <p:nvPr/>
        </p:nvGrpSpPr>
        <p:grpSpPr>
          <a:xfrm>
            <a:off x="2525486" y="993403"/>
            <a:ext cx="5025473" cy="966389"/>
            <a:chOff x="1894114" y="745052"/>
            <a:chExt cx="3769105" cy="72479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8CF988-A912-B42F-E6EC-1997EDD3DCDD}"/>
                </a:ext>
              </a:extLst>
            </p:cNvPr>
            <p:cNvSpPr txBox="1"/>
            <p:nvPr/>
          </p:nvSpPr>
          <p:spPr>
            <a:xfrm>
              <a:off x="2914170" y="745052"/>
              <a:ext cx="274904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64-bit names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B303A18-25EA-6626-B522-5583A57EC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114" y="1063229"/>
              <a:ext cx="1060528" cy="406615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FA8BAF95-D372-ADFE-AA46-A69489A798E3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4288695" y="1091301"/>
              <a:ext cx="683355" cy="37854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8C9B57B-7316-FA38-9A94-4E7CADB30DB7}"/>
              </a:ext>
            </a:extLst>
          </p:cNvPr>
          <p:cNvGrpSpPr/>
          <p:nvPr/>
        </p:nvGrpSpPr>
        <p:grpSpPr>
          <a:xfrm>
            <a:off x="4376061" y="5744771"/>
            <a:ext cx="4361540" cy="763373"/>
            <a:chOff x="3282045" y="4308573"/>
            <a:chExt cx="3271155" cy="5725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6A1AA4F-16A5-BD83-0447-8CDDE497E290}"/>
                </a:ext>
              </a:extLst>
            </p:cNvPr>
            <p:cNvSpPr txBox="1"/>
            <p:nvPr/>
          </p:nvSpPr>
          <p:spPr>
            <a:xfrm>
              <a:off x="3804150" y="4534853"/>
              <a:ext cx="169857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32-bit names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86DF31E-492C-9CA2-CE3C-79E0836906EF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3282045" y="4384725"/>
              <a:ext cx="522105" cy="32325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9C6AFAD-45C7-4DA4-D715-8052154A41D6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296471" y="4308573"/>
              <a:ext cx="1256729" cy="410946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1538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C7BD80A-BCC7-6516-2181-39A8716DF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4BB6-2BD8-9C69-FCC5-18B37A32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Register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6ECE-C19F-889B-87A4-799D241C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1644481"/>
            <a:ext cx="5943599" cy="4264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Accumulate</a:t>
            </a:r>
          </a:p>
          <a:p>
            <a:pPr marL="0" indent="0">
              <a:buNone/>
            </a:pPr>
            <a:r>
              <a:rPr lang="en-US" dirty="0"/>
              <a:t>Base</a:t>
            </a:r>
          </a:p>
          <a:p>
            <a:pPr marL="0" indent="0">
              <a:buNone/>
            </a:pPr>
            <a:r>
              <a:rPr lang="en-US" dirty="0"/>
              <a:t>Counter</a:t>
            </a:r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Source Index</a:t>
            </a:r>
          </a:p>
          <a:p>
            <a:pPr marL="0" indent="0">
              <a:buNone/>
            </a:pPr>
            <a:r>
              <a:rPr lang="en-US" dirty="0"/>
              <a:t>Destination Index</a:t>
            </a:r>
          </a:p>
          <a:p>
            <a:pPr marL="0" indent="0">
              <a:buNone/>
            </a:pPr>
            <a:r>
              <a:rPr lang="en-US" dirty="0"/>
              <a:t>Stack Pointer (still important)</a:t>
            </a:r>
          </a:p>
          <a:p>
            <a:pPr marL="0" indent="0">
              <a:buNone/>
            </a:pPr>
            <a:r>
              <a:rPr lang="en-US" dirty="0"/>
              <a:t>Base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E82D-18E9-4F63-E182-3C6B7C41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406AAC2-8B72-1E21-3B0C-4DF409FEDA91}"/>
              </a:ext>
            </a:extLst>
          </p:cNvPr>
          <p:cNvGrpSpPr/>
          <p:nvPr/>
        </p:nvGrpSpPr>
        <p:grpSpPr>
          <a:xfrm>
            <a:off x="1334036" y="1600201"/>
            <a:ext cx="4133345" cy="4144563"/>
            <a:chOff x="761492" y="1371600"/>
            <a:chExt cx="3556508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6E12BBB-639E-19DF-2927-AAC172E4850A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65D28212-15BD-E12C-FED5-6A0C410577A2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9" name="Rectangle 12">
                <a:extLst>
                  <a:ext uri="{FF2B5EF4-FFF2-40B4-BE49-F238E27FC236}">
                    <a16:creationId xmlns:a16="http://schemas.microsoft.com/office/drawing/2014/main" id="{9F945247-FC9C-ED4B-62FB-99BE57377BB2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934D74-2CB0-D864-3DC3-F3DCD95E2721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AA3CF73D-210D-13AC-8C18-8A8D8A76F200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84D1BEC3-895F-1B35-085B-569BB49CCDCD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B8A449-F0D0-262D-F27C-3872FB26E12B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749F458D-C113-5A66-5CE7-9E050FF4177D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5" name="Rectangle 31">
                <a:extLst>
                  <a:ext uri="{FF2B5EF4-FFF2-40B4-BE49-F238E27FC236}">
                    <a16:creationId xmlns:a16="http://schemas.microsoft.com/office/drawing/2014/main" id="{A9848477-C02A-E5AB-ADB2-02C168C308DD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5557E5-7C4E-0BFD-EEE7-975A54EC0974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F8532F91-100F-C374-E3BD-FCCD30F7BB9E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3" name="Rectangle 32">
                <a:extLst>
                  <a:ext uri="{FF2B5EF4-FFF2-40B4-BE49-F238E27FC236}">
                    <a16:creationId xmlns:a16="http://schemas.microsoft.com/office/drawing/2014/main" id="{1A8972A2-CEEF-9895-C5F6-D74F87A17BEF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85BE445-2061-675D-C3A8-AC5C27B1645A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8978660D-B2C1-BF57-8B1E-A57A928B15C1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FDBAF953-00BA-F608-1F88-47B7613C2086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6D686B6-049D-AE9C-AB0F-595705801D2E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6A595CD4-B66B-7B19-C8CD-5888BA976D1A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9" name="Rectangle 34">
                <a:extLst>
                  <a:ext uri="{FF2B5EF4-FFF2-40B4-BE49-F238E27FC236}">
                    <a16:creationId xmlns:a16="http://schemas.microsoft.com/office/drawing/2014/main" id="{44EF01B3-A7E1-79F7-8D5B-1E0ABF28E3F8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C8EF85-1B0B-C729-1236-E026A59F2EE6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019BCC2F-0214-EE06-93FE-75FD704FC624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1D9DC85C-0C86-C3F9-E877-6FF0D48D1E9E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216B6DA-8099-6F6A-D2E8-C88E82CF1C79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8477C8-E7ED-F7F2-9FE3-318CC1334070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5" name="Rectangle 36">
                <a:extLst>
                  <a:ext uri="{FF2B5EF4-FFF2-40B4-BE49-F238E27FC236}">
                    <a16:creationId xmlns:a16="http://schemas.microsoft.com/office/drawing/2014/main" id="{D82CD01A-F16F-83DB-7A36-5563BE478C13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3EB188F-CFED-CC2B-327E-D8E5955A89A8}"/>
              </a:ext>
            </a:extLst>
          </p:cNvPr>
          <p:cNvSpPr txBox="1"/>
          <p:nvPr/>
        </p:nvSpPr>
        <p:spPr>
          <a:xfrm>
            <a:off x="5638799" y="1066722"/>
            <a:ext cx="522514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Origin</a:t>
            </a:r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951666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0" y="1417639"/>
            <a:ext cx="10597981" cy="388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316EB-5DC2-A64F-83D1-A768C8B4931E}"/>
              </a:ext>
            </a:extLst>
          </p:cNvPr>
          <p:cNvSpPr txBox="1"/>
          <p:nvPr/>
        </p:nvSpPr>
        <p:spPr>
          <a:xfrm>
            <a:off x="919090" y="5570807"/>
            <a:ext cx="10316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can be accessed by any of these names to work with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8-byte, 4-byte, 2-byte, or 1-byte data</a:t>
            </a:r>
          </a:p>
        </p:txBody>
      </p:sp>
    </p:spTree>
    <p:extLst>
      <p:ext uri="{BB962C8B-B14F-4D97-AF65-F5344CB8AC3E}">
        <p14:creationId xmlns:p14="http://schemas.microsoft.com/office/powerpoint/2010/main" val="58453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A3D9-13EC-AFDE-3882-07D19518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65172"/>
            <a:ext cx="10972800" cy="3107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same data can be accessed under different names and widths</a:t>
            </a:r>
          </a:p>
          <a:p>
            <a:endParaRPr lang="en-US" dirty="0"/>
          </a:p>
          <a:p>
            <a:r>
              <a:rPr lang="en-US" dirty="0"/>
              <a:t>Example: store 64-bit value 0x0000000000010A0B in %</a:t>
            </a:r>
            <a:r>
              <a:rPr lang="en-US" dirty="0" err="1"/>
              <a:t>rax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:	0x0000000000010A0B (64-bit)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dirty="0"/>
              <a:t>:	0x00010A0B (32-bit)</a:t>
            </a:r>
          </a:p>
          <a:p>
            <a:pPr lvl="1"/>
            <a:r>
              <a:rPr lang="en-US" dirty="0"/>
              <a:t>%ax:	0x0A0B (16-bit)</a:t>
            </a:r>
          </a:p>
          <a:p>
            <a:pPr lvl="1"/>
            <a:r>
              <a:rPr lang="en-US" dirty="0"/>
              <a:t>%al:	0x0B	(8-bit)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44"/>
          <a:stretch/>
        </p:blipFill>
        <p:spPr>
          <a:xfrm>
            <a:off x="797010" y="1417640"/>
            <a:ext cx="10597981" cy="12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full register naming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versus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there are more variables than registers?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most frequently used in registers and move the rest to memory (called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memory)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put all variables in memory?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faster: registers 100-500 times faster</a:t>
            </a:r>
          </a:p>
          <a:p>
            <a:pPr marL="742932" lvl="1" indent="-285744">
              <a:spcBef>
                <a:spcPts val="560"/>
              </a:spcBef>
              <a:buSzPts val="2800"/>
            </a:pPr>
            <a:r>
              <a:rPr lang="en-US" dirty="0"/>
              <a:t>Memory Hierarchy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Registers: 16 registers * 64 bits = 128 Bytes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RAM: 4-32 GB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SSD: 100-1000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assembly and the x86-64 Instruction Set Architecture</a:t>
            </a:r>
          </a:p>
          <a:p>
            <a:pPr lvl="1"/>
            <a:r>
              <a:rPr lang="en-US" dirty="0"/>
              <a:t>Discuss background of the factors that affected its evolution</a:t>
            </a:r>
          </a:p>
          <a:p>
            <a:pPr lvl="1"/>
            <a:endParaRPr lang="en-US" dirty="0"/>
          </a:p>
          <a:p>
            <a:r>
              <a:rPr lang="en-US" dirty="0"/>
              <a:t>Understand registers: the analogy to variables in assembly</a:t>
            </a:r>
          </a:p>
          <a:p>
            <a:endParaRPr lang="en-US" dirty="0"/>
          </a:p>
          <a:p>
            <a:r>
              <a:rPr lang="en-US" dirty="0"/>
              <a:t>Explore our first assembly instruction: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/>
          </a:p>
        </p:txBody>
      </p:sp>
      <p:pic>
        <p:nvPicPr>
          <p:cNvPr id="5" name="Google Shape;432;g5c482c2159_0_138">
            <a:extLst>
              <a:ext uri="{FF2B5EF4-FFF2-40B4-BE49-F238E27FC236}">
                <a16:creationId xmlns:a16="http://schemas.microsoft.com/office/drawing/2014/main" id="{5A717C7A-DC59-0649-806F-34BEF31FCB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0623" y="1027921"/>
            <a:ext cx="9053512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3;g5c482c2159_0_138">
            <a:extLst>
              <a:ext uri="{FF2B5EF4-FFF2-40B4-BE49-F238E27FC236}">
                <a16:creationId xmlns:a16="http://schemas.microsoft.com/office/drawing/2014/main" id="{756D4EE3-2BD1-2248-BAC3-EF92633EBDA4}"/>
              </a:ext>
            </a:extLst>
          </p:cNvPr>
          <p:cNvSpPr txBox="1"/>
          <p:nvPr/>
        </p:nvSpPr>
        <p:spPr>
          <a:xfrm>
            <a:off x="8075385" y="2810763"/>
            <a:ext cx="13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34;g5c482c2159_0_138">
            <a:extLst>
              <a:ext uri="{FF2B5EF4-FFF2-40B4-BE49-F238E27FC236}">
                <a16:creationId xmlns:a16="http://schemas.microsoft.com/office/drawing/2014/main" id="{63D6C754-592C-DE49-BC90-919B04891136}"/>
              </a:ext>
            </a:extLst>
          </p:cNvPr>
          <p:cNvCxnSpPr/>
          <p:nvPr/>
        </p:nvCxnSpPr>
        <p:spPr>
          <a:xfrm>
            <a:off x="4506687" y="2001593"/>
            <a:ext cx="888300" cy="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435;g5c482c2159_0_138">
            <a:extLst>
              <a:ext uri="{FF2B5EF4-FFF2-40B4-BE49-F238E27FC236}">
                <a16:creationId xmlns:a16="http://schemas.microsoft.com/office/drawing/2014/main" id="{27D10C59-5F43-CA4E-A2FB-9355ACF3FB31}"/>
              </a:ext>
            </a:extLst>
          </p:cNvPr>
          <p:cNvCxnSpPr/>
          <p:nvPr/>
        </p:nvCxnSpPr>
        <p:spPr>
          <a:xfrm flipH="1">
            <a:off x="7724487" y="3166363"/>
            <a:ext cx="363600" cy="510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" name="Google Shape;436;g5c482c2159_0_138">
            <a:extLst>
              <a:ext uri="{FF2B5EF4-FFF2-40B4-BE49-F238E27FC236}">
                <a16:creationId xmlns:a16="http://schemas.microsoft.com/office/drawing/2014/main" id="{30F025A3-2221-7A49-B838-0DE5FC0B98D3}"/>
              </a:ext>
            </a:extLst>
          </p:cNvPr>
          <p:cNvSpPr txBox="1"/>
          <p:nvPr/>
        </p:nvSpPr>
        <p:spPr>
          <a:xfrm>
            <a:off x="3167743" y="176994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582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69767-1223-AEEA-366C-0DA10077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Special-purpose register: Instruction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EE0DB-237C-06EA-0D75-C00880B6E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 Pointer: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  </a:t>
            </a:r>
            <a:r>
              <a:rPr lang="en-US" dirty="0">
                <a:cs typeface="Courier New" panose="02070309020205020404" pitchFamily="49" charset="0"/>
              </a:rPr>
              <a:t>(not listed in prior tables)</a:t>
            </a:r>
          </a:p>
          <a:p>
            <a:pPr lvl="1"/>
            <a:r>
              <a:rPr lang="en-US" dirty="0"/>
              <a:t>Contains the address of the currently executing instruction</a:t>
            </a:r>
          </a:p>
          <a:p>
            <a:pPr lvl="1"/>
            <a:r>
              <a:rPr lang="en-US" dirty="0"/>
              <a:t>Actually special-purpose, only used for this one thing</a:t>
            </a:r>
          </a:p>
          <a:p>
            <a:endParaRPr lang="en-US" dirty="0"/>
          </a:p>
          <a:p>
            <a:r>
              <a:rPr lang="en-US" dirty="0"/>
              <a:t>Processor hardware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when loading instructions</a:t>
            </a:r>
          </a:p>
          <a:p>
            <a:pPr lvl="1"/>
            <a:r>
              <a:rPr lang="en-US" dirty="0"/>
              <a:t>Load instruction from memory pointed to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  <a:p>
            <a:pPr lvl="1"/>
            <a:r>
              <a:rPr lang="en-US" dirty="0"/>
              <a:t>Advance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the next instruction</a:t>
            </a:r>
          </a:p>
          <a:p>
            <a:pPr lvl="1"/>
            <a:r>
              <a:rPr lang="en-US" dirty="0"/>
              <a:t>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hardware does this automatically, you don’t (usually) interact with this at all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3D191-24A2-6D2E-0CB8-1F7F111A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8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76728" y="1271016"/>
            <a:ext cx="3017520" cy="201168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1" rIns="90487" bIns="44451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Assembly Programmer’s View of System State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827315" y="3291841"/>
            <a:ext cx="6548845" cy="3318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Programmer-visible state</a:t>
            </a:r>
          </a:p>
          <a:p>
            <a:pPr lvl="1"/>
            <a:r>
              <a:rPr lang="en-US" sz="2000" dirty="0"/>
              <a:t>Named registers</a:t>
            </a:r>
          </a:p>
          <a:p>
            <a:pPr lvl="2"/>
            <a:r>
              <a:rPr lang="en-US" sz="1800" dirty="0"/>
              <a:t>Together in “register file”</a:t>
            </a:r>
          </a:p>
          <a:p>
            <a:pPr lvl="2"/>
            <a:r>
              <a:rPr lang="en-US" sz="1800" dirty="0"/>
              <a:t>Heavily used program data</a:t>
            </a:r>
            <a:endParaRPr lang="en-US" sz="2000" dirty="0"/>
          </a:p>
          <a:p>
            <a:pPr lvl="1"/>
            <a:r>
              <a:rPr lang="en-US" sz="2000" dirty="0"/>
              <a:t>The Instruction Pointer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/>
              <a:t> in x86-64)</a:t>
            </a:r>
          </a:p>
          <a:p>
            <a:pPr lvl="2"/>
            <a:r>
              <a:rPr lang="en-US" sz="1800" dirty="0"/>
              <a:t>Address of next instruction</a:t>
            </a:r>
          </a:p>
          <a:p>
            <a:pPr lvl="1"/>
            <a:r>
              <a:rPr lang="en-US" sz="2000" dirty="0"/>
              <a:t>Condition codes</a:t>
            </a:r>
          </a:p>
          <a:p>
            <a:pPr lvl="2"/>
            <a:r>
              <a:rPr lang="en-US" sz="1800" dirty="0"/>
              <a:t>Store status information about most recent arithmetic operation</a:t>
            </a:r>
          </a:p>
          <a:p>
            <a:pPr lvl="2"/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1863048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6200" y="1558248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3800" y="1271016"/>
            <a:ext cx="17526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52611" y="1855879"/>
            <a:ext cx="1263316" cy="101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1" rIns="90487" bIns="44451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791200" y="18630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791200" y="23964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791200" y="29298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91200" y="14566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91200" y="20154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91200" y="2548848"/>
            <a:ext cx="1755648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2472648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16FD29E-822D-1949-A4F3-0B98445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D077C5B-F929-3048-BD92-D11A9ECD199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708099" y="4600143"/>
            <a:ext cx="4815656" cy="1738264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Memory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Byte-addressable array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Code and user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Includes </a:t>
            </a:r>
            <a:r>
              <a:rPr lang="en-US" sz="1733" i="1" kern="0" dirty="0"/>
              <a:t>the Stack</a:t>
            </a:r>
            <a:br>
              <a:rPr lang="en-US" sz="1733" i="1" kern="0" dirty="0"/>
            </a:br>
            <a:r>
              <a:rPr lang="en-US" sz="1733" kern="0" dirty="0"/>
              <a:t>(for supporting procedures and variables)</a:t>
            </a:r>
            <a:endParaRPr lang="en-US" sz="1533" dirty="0"/>
          </a:p>
        </p:txBody>
      </p:sp>
    </p:spTree>
    <p:extLst>
      <p:ext uri="{BB962C8B-B14F-4D97-AF65-F5344CB8AC3E}">
        <p14:creationId xmlns:p14="http://schemas.microsoft.com/office/powerpoint/2010/main" val="3394055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0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b="1" dirty="0"/>
              <a:t>There are a fixed number of registers for a given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DD843-8919-4C10-95B3-CB769374B237}"/>
              </a:ext>
            </a:extLst>
          </p:cNvPr>
          <p:cNvSpPr/>
          <p:nvPr/>
        </p:nvSpPr>
        <p:spPr>
          <a:xfrm>
            <a:off x="1004552" y="4778062"/>
            <a:ext cx="9852338" cy="936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EAD4D1-7997-4DA4-9304-9A49E7BA8D2F}"/>
              </a:ext>
            </a:extLst>
          </p:cNvPr>
          <p:cNvCxnSpPr/>
          <p:nvPr/>
        </p:nvCxnSpPr>
        <p:spPr>
          <a:xfrm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A6822-42AC-47AC-8008-2C0DA327C370}"/>
              </a:ext>
            </a:extLst>
          </p:cNvPr>
          <p:cNvCxnSpPr>
            <a:cxnSpLocks/>
          </p:cNvCxnSpPr>
          <p:nvPr/>
        </p:nvCxnSpPr>
        <p:spPr>
          <a:xfrm flipV="1"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56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b="1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8172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Assembly Code? In 2025???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Chances are, you’ll never write a program in assembly, but understanding assembly is the key to the machine-level execution model:</a:t>
            </a:r>
          </a:p>
          <a:p>
            <a:pPr lvl="1"/>
            <a:r>
              <a:rPr lang="en-US" dirty="0"/>
              <a:t>Behavior of programs in the presence of bugs</a:t>
            </a:r>
          </a:p>
          <a:p>
            <a:pPr lvl="2"/>
            <a:r>
              <a:rPr lang="en-US" dirty="0"/>
              <a:t>When high-level language model breaks down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Understanding compiler optimizations and sources of program inefficiency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Implementing systems software</a:t>
            </a:r>
          </a:p>
          <a:p>
            <a:pPr lvl="2"/>
            <a:r>
              <a:rPr lang="en-US" dirty="0"/>
              <a:t>What are the “states” of processes that the OS must manage</a:t>
            </a:r>
          </a:p>
          <a:p>
            <a:pPr lvl="2"/>
            <a:r>
              <a:rPr lang="en-US" dirty="0"/>
              <a:t>Using special units (timers, I/O co-processors, etc.) inside processor!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Fighting malicious software</a:t>
            </a:r>
          </a:p>
          <a:p>
            <a:pPr lvl="2"/>
            <a:r>
              <a:rPr lang="en-US" dirty="0"/>
              <a:t>Distributed software is in binary form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AF1C56-1B9F-E04B-B928-31DCF8B5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3758819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28DA0181-007E-9846-9C98-DCC9A588075A}"/>
              </a:ext>
            </a:extLst>
          </p:cNvPr>
          <p:cNvSpPr txBox="1"/>
          <p:nvPr/>
        </p:nvSpPr>
        <p:spPr>
          <a:xfrm>
            <a:off x="8181416" y="4372889"/>
            <a:ext cx="2545200" cy="79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Various assembly instructions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E5A62BDB-ADD0-7B4B-849A-887C5A47267E}"/>
              </a:ext>
            </a:extLst>
          </p:cNvPr>
          <p:cNvSpPr/>
          <p:nvPr/>
        </p:nvSpPr>
        <p:spPr>
          <a:xfrm>
            <a:off x="6888297" y="3848100"/>
            <a:ext cx="933600" cy="21353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770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88;g5c482c2159_0_217">
            <a:extLst>
              <a:ext uri="{FF2B5EF4-FFF2-40B4-BE49-F238E27FC236}">
                <a16:creationId xmlns:a16="http://schemas.microsoft.com/office/drawing/2014/main" id="{6CF69A6B-C9EB-9E47-A4CE-4CF9D3AED3CC}"/>
              </a:ext>
            </a:extLst>
          </p:cNvPr>
          <p:cNvSpPr txBox="1"/>
          <p:nvPr/>
        </p:nvSpPr>
        <p:spPr>
          <a:xfrm>
            <a:off x="8584650" y="2973902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Comments use the</a:t>
            </a:r>
            <a:b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# symbol</a:t>
            </a:r>
            <a:endParaRPr sz="2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89;g5c482c2159_0_217">
            <a:extLst>
              <a:ext uri="{FF2B5EF4-FFF2-40B4-BE49-F238E27FC236}">
                <a16:creationId xmlns:a16="http://schemas.microsoft.com/office/drawing/2014/main" id="{A1A3A2FF-2E34-6B43-8D8A-70ED8060675E}"/>
              </a:ext>
            </a:extLst>
          </p:cNvPr>
          <p:cNvCxnSpPr/>
          <p:nvPr/>
        </p:nvCxnSpPr>
        <p:spPr>
          <a:xfrm rot="10800000">
            <a:off x="6858150" y="3144551"/>
            <a:ext cx="1616100" cy="11040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590;g5c482c2159_0_217">
            <a:extLst>
              <a:ext uri="{FF2B5EF4-FFF2-40B4-BE49-F238E27FC236}">
                <a16:creationId xmlns:a16="http://schemas.microsoft.com/office/drawing/2014/main" id="{8CCC66EF-7E0C-234E-839B-64D53EC5E4BA}"/>
              </a:ext>
            </a:extLst>
          </p:cNvPr>
          <p:cNvCxnSpPr>
            <a:cxnSpLocks/>
          </p:cNvCxnSpPr>
          <p:nvPr/>
        </p:nvCxnSpPr>
        <p:spPr>
          <a:xfrm flipH="1">
            <a:off x="6858150" y="3756751"/>
            <a:ext cx="1499444" cy="175268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590;g5c482c2159_0_217">
            <a:extLst>
              <a:ext uri="{FF2B5EF4-FFF2-40B4-BE49-F238E27FC236}">
                <a16:creationId xmlns:a16="http://schemas.microsoft.com/office/drawing/2014/main" id="{4FD02FD7-829B-0247-8BC9-77014AA49183}"/>
              </a:ext>
            </a:extLst>
          </p:cNvPr>
          <p:cNvCxnSpPr>
            <a:cxnSpLocks/>
          </p:cNvCxnSpPr>
          <p:nvPr/>
        </p:nvCxnSpPr>
        <p:spPr>
          <a:xfrm flipH="1">
            <a:off x="7052603" y="3959951"/>
            <a:ext cx="1508192" cy="1442043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2189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99;g5c482c2159_0_191">
            <a:extLst>
              <a:ext uri="{FF2B5EF4-FFF2-40B4-BE49-F238E27FC236}">
                <a16:creationId xmlns:a16="http://schemas.microsoft.com/office/drawing/2014/main" id="{00CCF795-7BE6-F749-8081-B2B30CB1B1BF}"/>
              </a:ext>
            </a:extLst>
          </p:cNvPr>
          <p:cNvSpPr txBox="1"/>
          <p:nvPr/>
        </p:nvSpPr>
        <p:spPr>
          <a:xfrm>
            <a:off x="7772395" y="3104145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Labels are arbitrary names that mark a section of code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We’ll get back to these later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600;g5c482c2159_0_191">
            <a:extLst>
              <a:ext uri="{FF2B5EF4-FFF2-40B4-BE49-F238E27FC236}">
                <a16:creationId xmlns:a16="http://schemas.microsoft.com/office/drawing/2014/main" id="{1F4F9E12-486B-4F43-B14C-211D1D3AA118}"/>
              </a:ext>
            </a:extLst>
          </p:cNvPr>
          <p:cNvCxnSpPr>
            <a:cxnSpLocks/>
          </p:cNvCxnSpPr>
          <p:nvPr/>
        </p:nvCxnSpPr>
        <p:spPr>
          <a:xfrm flipH="1">
            <a:off x="3376248" y="3461219"/>
            <a:ext cx="4275697" cy="140111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5145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956333" y="1615485"/>
            <a:ext cx="3035224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Assembler directives</a:t>
            </a: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(mostly ignore these)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Can be used to specify data versus code regions, make functions linkable with other code,  and many other tasks.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955068F7-D278-6D4C-83A7-CE9C3583867F}"/>
              </a:ext>
            </a:extLst>
          </p:cNvPr>
          <p:cNvSpPr/>
          <p:nvPr/>
        </p:nvSpPr>
        <p:spPr>
          <a:xfrm>
            <a:off x="6888297" y="1417639"/>
            <a:ext cx="933600" cy="11429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300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Instruction Syntax:</a:t>
            </a:r>
            <a:endParaRPr lang="en-US" dirty="0"/>
          </a:p>
          <a:p>
            <a:pPr marL="342891" indent="-342891">
              <a:spcBef>
                <a:spcPts val="120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dirty="0"/>
          </a:p>
          <a:p>
            <a:pPr marL="742932" lvl="1" indent="-285744"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operator, 2 operands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operation name (“operator”)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source location (“source”)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destination location (“destination”)</a:t>
            </a: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dirty="0"/>
          </a:p>
          <a:p>
            <a:pPr marL="342891" indent="-342891">
              <a:spcBef>
                <a:spcPts val="180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hardware simple via regularity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5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Careful! Two Syntaxes for Assembly</a:t>
            </a:r>
          </a:p>
        </p:txBody>
      </p:sp>
      <p:sp>
        <p:nvSpPr>
          <p:cNvPr id="699403" name="Rectangle 11"/>
          <p:cNvSpPr>
            <a:spLocks noGrp="1" noChangeArrowheads="1"/>
          </p:cNvSpPr>
          <p:nvPr>
            <p:ph idx="1"/>
          </p:nvPr>
        </p:nvSpPr>
        <p:spPr>
          <a:xfrm>
            <a:off x="607595" y="3040618"/>
            <a:ext cx="11584406" cy="3308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Intel/Microsoft mnemonics vs. </a:t>
            </a:r>
            <a:r>
              <a:rPr lang="en-US" u="sng" dirty="0">
                <a:solidFill>
                  <a:srgbClr val="C00000"/>
                </a:solidFill>
              </a:rPr>
              <a:t>ATT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Operands listed in opposite order: </a:t>
            </a:r>
            <a:r>
              <a:rPr lang="en-US" sz="1900" b="1" dirty="0">
                <a:latin typeface="Courier New" pitchFamily="49" charset="0"/>
              </a:rPr>
              <a:t>mov </a:t>
            </a:r>
            <a:r>
              <a:rPr lang="en-US" sz="1900" b="1" dirty="0" err="1">
                <a:latin typeface="Courier New" pitchFamily="49" charset="0"/>
              </a:rPr>
              <a:t>Dest</a:t>
            </a:r>
            <a:r>
              <a:rPr lang="en-US" sz="1900" b="1" dirty="0">
                <a:latin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</a:rPr>
              <a:t>Src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dirty="0"/>
              <a:t>vs.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movl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Src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Dest</a:t>
            </a:r>
            <a:endParaRPr lang="en-US" sz="19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Constants not preceded by ‘$’, Denote hex with ‘h’ at end: </a:t>
            </a:r>
            <a:r>
              <a:rPr lang="en-US" sz="2000" b="1" dirty="0">
                <a:latin typeface="Courier New" pitchFamily="49" charset="0"/>
              </a:rPr>
              <a:t>100h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>
                <a:solidFill>
                  <a:srgbClr val="C00000"/>
                </a:solidFill>
                <a:latin typeface="Courier New" pitchFamily="49" charset="0"/>
              </a:rPr>
              <a:t>$0x100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 size indicated by operands rather than operator suffix: </a:t>
            </a:r>
            <a:r>
              <a:rPr lang="en-US" sz="2000" b="1" dirty="0">
                <a:latin typeface="Courier New" pitchFamily="49" charset="0"/>
              </a:rPr>
              <a:t>sub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 err="1">
                <a:solidFill>
                  <a:srgbClr val="C00000"/>
                </a:solidFill>
                <a:latin typeface="Courier New" pitchFamily="49" charset="0"/>
              </a:rPr>
              <a:t>subq</a:t>
            </a:r>
            <a:endParaRPr lang="en-US" sz="20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Addressing format shows effective address computation: </a:t>
            </a:r>
            <a:r>
              <a:rPr lang="en-US" sz="1600" b="1" dirty="0">
                <a:latin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</a:rPr>
              <a:t>eax</a:t>
            </a:r>
            <a:r>
              <a:rPr lang="en-US" sz="1600" b="1" dirty="0">
                <a:latin typeface="Courier New" pitchFamily="49" charset="0"/>
              </a:rPr>
              <a:t>*4+100h] </a:t>
            </a:r>
            <a:r>
              <a:rPr lang="en-US" sz="1600" b="1" dirty="0"/>
              <a:t>vs.  </a:t>
            </a:r>
            <a:r>
              <a:rPr lang="en-US" sz="1600" b="1" u="sng" dirty="0">
                <a:solidFill>
                  <a:srgbClr val="C00000"/>
                </a:solidFill>
                <a:latin typeface="Courier New" pitchFamily="49" charset="0"/>
              </a:rPr>
              <a:t>$0x100(,%rax,4)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latin typeface="Courier New" pitchFamily="49" charset="0"/>
              </a:rPr>
              <a:t>gas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gdb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objdump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work on the ATT format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We will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always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use the ATT format as well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752600" y="1534731"/>
            <a:ext cx="45720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lea	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,[</a:t>
            </a:r>
            <a:r>
              <a:rPr lang="en-US" b="1" dirty="0" err="1">
                <a:latin typeface="Courier New" pitchFamily="49" charset="0"/>
              </a:rPr>
              <a:t>ecx+ecx</a:t>
            </a:r>
            <a:r>
              <a:rPr lang="en-US" b="1" dirty="0">
                <a:latin typeface="Courier New" pitchFamily="49" charset="0"/>
              </a:rPr>
              <a:t>*2]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sub	esp,8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[ebp-8],0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eax,dword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*4+100h]</a:t>
            </a: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6477000" y="1534731"/>
            <a:ext cx="36576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leal</a:t>
            </a:r>
            <a:r>
              <a:rPr lang="en-US" b="1" dirty="0">
                <a:latin typeface="Courier New" pitchFamily="49" charset="0"/>
              </a:rPr>
              <a:t>	(%ecx,%ecx,2),%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subl</a:t>
            </a:r>
            <a:r>
              <a:rPr lang="en-US" b="1" dirty="0">
                <a:latin typeface="Courier New" pitchFamily="49" charset="0"/>
              </a:rPr>
              <a:t>	$8,%esp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$0,-8(%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	$0x100(,%eax,4),%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1752600" y="1001331"/>
            <a:ext cx="26084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Intel/Microsoft Format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6477001" y="1001331"/>
            <a:ext cx="14627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ATT Format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895010" y="785611"/>
            <a:ext cx="4505003" cy="2255007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27C5FAA-DD6C-40F4-B537-5DFEB429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2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406640" y="4074344"/>
            <a:ext cx="4501661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What might this instruction do?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F6EA5-734B-7F42-BBF0-FC8727CA7678}"/>
              </a:ext>
            </a:extLst>
          </p:cNvPr>
          <p:cNvSpPr/>
          <p:nvPr/>
        </p:nvSpPr>
        <p:spPr>
          <a:xfrm>
            <a:off x="1350499" y="1417640"/>
            <a:ext cx="5730240" cy="2727641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4AFA-EBE8-BA46-9998-5370DBE0EE8B}"/>
              </a:ext>
            </a:extLst>
          </p:cNvPr>
          <p:cNvSpPr/>
          <p:nvPr/>
        </p:nvSpPr>
        <p:spPr>
          <a:xfrm>
            <a:off x="1350499" y="4546920"/>
            <a:ext cx="5730240" cy="1511568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Google Shape;600;g5c482c2159_0_191">
            <a:extLst>
              <a:ext uri="{FF2B5EF4-FFF2-40B4-BE49-F238E27FC236}">
                <a16:creationId xmlns:a16="http://schemas.microsoft.com/office/drawing/2014/main" id="{C16E1CA6-5C34-E442-B8FF-6D6CD7C0B7EA}"/>
              </a:ext>
            </a:extLst>
          </p:cNvPr>
          <p:cNvCxnSpPr>
            <a:cxnSpLocks/>
          </p:cNvCxnSpPr>
          <p:nvPr/>
        </p:nvCxnSpPr>
        <p:spPr>
          <a:xfrm flipH="1">
            <a:off x="5064370" y="4352873"/>
            <a:ext cx="2342271" cy="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12738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b="1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22203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%reg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b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</a:b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38123" y="206706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General form: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</a:p>
          <a:p>
            <a:pPr lvl="1"/>
            <a:r>
              <a:rPr lang="en-US" sz="2133" dirty="0"/>
              <a:t>Missing letter </a:t>
            </a:r>
            <a:r>
              <a:rPr lang="en-US" sz="2133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133" dirty="0"/>
              <a:t> specifies size of operands</a:t>
            </a:r>
          </a:p>
          <a:p>
            <a:pPr lvl="1"/>
            <a:r>
              <a:rPr lang="en-US" sz="2133" dirty="0"/>
              <a:t>Reminder: backwards compatibility means “word” = 16 bits</a:t>
            </a:r>
          </a:p>
          <a:p>
            <a:pPr lvl="1"/>
            <a:r>
              <a:rPr lang="en-US" sz="2133" dirty="0"/>
              <a:t>Lots of these in typical code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24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1-byte “</a:t>
            </a:r>
            <a:r>
              <a:rPr lang="en-US" sz="2133" b="1" dirty="0"/>
              <a:t>b</a:t>
            </a:r>
            <a:r>
              <a:rPr lang="en-US" sz="2133" dirty="0"/>
              <a:t>yte”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2-byte “</a:t>
            </a:r>
            <a:r>
              <a:rPr lang="en-US" sz="2133" b="1" dirty="0"/>
              <a:t>w</a:t>
            </a:r>
            <a:r>
              <a:rPr lang="en-US" sz="2133" dirty="0"/>
              <a:t>ord”</a:t>
            </a:r>
          </a:p>
          <a:p>
            <a:pPr lvl="1"/>
            <a:endParaRPr lang="en-US" sz="2133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2470" y="3062744"/>
            <a:ext cx="6096783" cy="24148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4-byte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ong word”</a:t>
            </a:r>
          </a:p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q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8-byte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uad word”</a:t>
            </a: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 size for x86-64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82C1AD-2CFF-144A-9CF3-81AF69F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187F95-3BDE-6941-B0A9-48DCE1CC6857}"/>
              </a:ext>
            </a:extLst>
          </p:cNvPr>
          <p:cNvSpPr txBox="1">
            <a:spLocks/>
          </p:cNvSpPr>
          <p:nvPr/>
        </p:nvSpPr>
        <p:spPr>
          <a:xfrm>
            <a:off x="939408" y="5595422"/>
            <a:ext cx="9220592" cy="66885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fontAlgn="auto">
              <a:spcBef>
                <a:spcPts val="1333"/>
              </a:spcBef>
              <a:spcAft>
                <a:spcPts val="0"/>
              </a:spcAft>
              <a:buClrTx/>
              <a:buSzTx/>
              <a:buNone/>
            </a:pP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Instructions </a:t>
            </a:r>
            <a:r>
              <a:rPr lang="en-US" sz="2133" b="0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used with properly-sized register names</a:t>
            </a:r>
            <a:b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And they’re also a helpful hint about the sizes being used</a:t>
            </a:r>
          </a:p>
        </p:txBody>
      </p:sp>
    </p:spTree>
    <p:extLst>
      <p:ext uri="{BB962C8B-B14F-4D97-AF65-F5344CB8AC3E}">
        <p14:creationId xmlns:p14="http://schemas.microsoft.com/office/powerpoint/2010/main" val="1230569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Types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Immediate:</a:t>
            </a:r>
            <a:r>
              <a:rPr lang="en-US" sz="2400" dirty="0"/>
              <a:t>  Constant integer data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$0x400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$-533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Like C literal, but prefixed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‘$’</a:t>
            </a:r>
          </a:p>
          <a:p>
            <a:pPr lvl="1"/>
            <a:r>
              <a:rPr lang="en-US" sz="2000" dirty="0"/>
              <a:t>Encoded with 1, 2, 4, or 8 bytes </a:t>
            </a:r>
            <a:r>
              <a:rPr lang="en-US" sz="2000" i="1" dirty="0"/>
              <a:t>depending on the instruction</a:t>
            </a:r>
          </a:p>
          <a:p>
            <a:pPr lvl="1"/>
            <a:endParaRPr lang="en-US" sz="2000" i="1" dirty="0"/>
          </a:p>
          <a:p>
            <a:r>
              <a:rPr lang="en-US" sz="2400" b="1" i="1" dirty="0"/>
              <a:t>Register:  </a:t>
            </a:r>
            <a:r>
              <a:rPr lang="en-US" sz="2400" dirty="0"/>
              <a:t>1 of 16 integer registers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%r13</a:t>
            </a:r>
          </a:p>
          <a:p>
            <a:pPr lvl="1"/>
            <a:r>
              <a:rPr lang="en-US" sz="2000" dirty="0"/>
              <a:t>But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dirty="0"/>
              <a:t> reserved for special use</a:t>
            </a:r>
          </a:p>
          <a:p>
            <a:pPr lvl="1"/>
            <a:r>
              <a:rPr lang="en-US" sz="2000" dirty="0"/>
              <a:t>Others have special uses for particular instructions</a:t>
            </a:r>
          </a:p>
          <a:p>
            <a:pPr lvl="1"/>
            <a:endParaRPr lang="en-US" sz="2000" dirty="0"/>
          </a:p>
          <a:p>
            <a:r>
              <a:rPr lang="en-US" sz="2400" b="1" i="1" dirty="0"/>
              <a:t>Memory:</a:t>
            </a:r>
            <a:r>
              <a:rPr lang="en-US" sz="2400" dirty="0"/>
              <a:t>  Consecutive bytes of memory at a computed address</a:t>
            </a:r>
          </a:p>
          <a:p>
            <a:pPr lvl="1"/>
            <a:r>
              <a:rPr lang="en-US" sz="2000" dirty="0"/>
              <a:t>Simplest example: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treats value of %</a:t>
            </a:r>
            <a:r>
              <a:rPr lang="en-US" sz="2000" dirty="0" err="1"/>
              <a:t>rax</a:t>
            </a:r>
            <a:r>
              <a:rPr lang="en-US" sz="2000" dirty="0"/>
              <a:t> as an address </a:t>
            </a:r>
            <a:r>
              <a:rPr lang="en-US" b="1" dirty="0"/>
              <a:t>→</a:t>
            </a:r>
            <a:r>
              <a:rPr lang="en-US" sz="2000" dirty="0"/>
              <a:t> access memory</a:t>
            </a:r>
          </a:p>
          <a:p>
            <a:pPr lvl="1"/>
            <a:r>
              <a:rPr lang="en-US" sz="2000" dirty="0"/>
              <a:t>Various other “address modes” we’ll talk about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F0FE8B-CD44-5A45-A93A-DE4ABA1901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629992" y="683900"/>
            <a:ext cx="2106132" cy="3567255"/>
            <a:chOff x="6167416" y="609600"/>
            <a:chExt cx="2519384" cy="42672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4025D98-1DBC-4643-A45B-8978C4A3866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42462D1-152A-674E-8358-BEF63430DD3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7A463C9-55BD-194B-BB7F-4BA2BB831A9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CBBC7E5-9F67-C642-AE5F-AE66FCD6E21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7936431-8F22-5245-A284-9C114299D1B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1B55A4BF-2CB5-AD48-AD97-2DDDE1B19FF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E8E5FB6-D17E-C943-9668-EAD93D3FBA7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99C5B33-97FF-9845-9D6E-DBBA600B9FF7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4204ED31-D9DC-1846-9AD0-3BC40B4A3F3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rN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(r8-r15)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Google Shape;579;g5c482c2159_0_181">
            <a:extLst>
              <a:ext uri="{FF2B5EF4-FFF2-40B4-BE49-F238E27FC236}">
                <a16:creationId xmlns:a16="http://schemas.microsoft.com/office/drawing/2014/main" id="{8C812758-0175-E84C-BE1C-149D8DF5CE17}"/>
              </a:ext>
            </a:extLst>
          </p:cNvPr>
          <p:cNvSpPr/>
          <p:nvPr/>
        </p:nvSpPr>
        <p:spPr>
          <a:xfrm flipH="1">
            <a:off x="9003994" y="687518"/>
            <a:ext cx="476273" cy="3563636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9A9D72B-8C05-CD45-8F26-034DEB9FC9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2767" y="2469335"/>
            <a:ext cx="3131229" cy="750383"/>
          </a:xfrm>
          <a:prstGeom prst="curvedConnector3">
            <a:avLst>
              <a:gd name="adj1" fmla="val 8047"/>
            </a:avLst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41881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(Also known as: Assembly Language, 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a CPU: execute instructions</a:t>
            </a:r>
          </a:p>
          <a:p>
            <a:endParaRPr lang="en-US" dirty="0"/>
          </a:p>
          <a:p>
            <a:r>
              <a:rPr lang="en-US" dirty="0"/>
              <a:t>High-level programs (like in C) are split into many small instructions</a:t>
            </a:r>
          </a:p>
          <a:p>
            <a:endParaRPr lang="en-US" dirty="0"/>
          </a:p>
          <a:p>
            <a:r>
              <a:rPr lang="en-US" dirty="0"/>
              <a:t>Assembly is a low-level programming language where the program instructions match a particular architecture’s operations</a:t>
            </a:r>
          </a:p>
          <a:p>
            <a:pPr lvl="1"/>
            <a:r>
              <a:rPr lang="en-US" dirty="0"/>
              <a:t>Assembly is a human-readable text representation of machine code</a:t>
            </a:r>
          </a:p>
          <a:p>
            <a:pPr lvl="1"/>
            <a:r>
              <a:rPr lang="en-US" dirty="0"/>
              <a:t>Each assembly instruction is one machine instruction (usually)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 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Mem-&gt;Reg, 2) Reg-&gt;Mem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8223536" y="3746948"/>
            <a:ext cx="1752600" cy="2301240"/>
            <a:chOff x="5394960" y="1280160"/>
            <a:chExt cx="1752600" cy="2301240"/>
          </a:xfrm>
        </p:grpSpPr>
        <p:grpSp>
          <p:nvGrpSpPr>
            <p:cNvPr id="7" name="Group 6"/>
            <p:cNvGrpSpPr/>
            <p:nvPr>
              <p:custDataLst>
                <p:tags r:id="rId14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56" name="Rectangle 43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4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Rectangle 4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Rectangle 52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1" name="Rectangle 53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</p:grpSp>
        <p:sp>
          <p:nvSpPr>
            <p:cNvPr id="28" name="Text Box 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cxnSp>
        <p:nvCxnSpPr>
          <p:cNvPr id="3" name="Straight Arrow Connector 2"/>
          <p:cNvCxnSpPr>
            <a:endCxn id="34" idx="1"/>
          </p:cNvCxnSpPr>
          <p:nvPr>
            <p:custDataLst>
              <p:tags r:id="rId1"/>
            </p:custDataLst>
          </p:nvPr>
        </p:nvCxnSpPr>
        <p:spPr bwMode="auto">
          <a:xfrm>
            <a:off x="9775706" y="4486088"/>
            <a:ext cx="825271" cy="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3" idx="5"/>
            <a:endCxn id="38" idx="1"/>
          </p:cNvCxnSpPr>
          <p:nvPr>
            <p:custDataLst>
              <p:tags r:id="rId2"/>
            </p:custDataLst>
          </p:nvPr>
        </p:nvCxnSpPr>
        <p:spPr bwMode="auto">
          <a:xfrm>
            <a:off x="9756033" y="4999970"/>
            <a:ext cx="844945" cy="1010119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>
            <p:custDataLst>
              <p:tags r:id="rId3"/>
            </p:custDataLst>
          </p:nvPr>
        </p:nvSpPr>
        <p:spPr bwMode="auto">
          <a:xfrm>
            <a:off x="9623305" y="4409888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>
            <p:custDataLst>
              <p:tags r:id="rId4"/>
            </p:custDataLst>
          </p:nvPr>
        </p:nvSpPr>
        <p:spPr bwMode="auto">
          <a:xfrm>
            <a:off x="9625949" y="4869886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0505898" y="3746948"/>
            <a:ext cx="1256947" cy="2453640"/>
            <a:chOff x="7677326" y="1280160"/>
            <a:chExt cx="1256948" cy="2453640"/>
          </a:xfrm>
        </p:grpSpPr>
        <p:sp>
          <p:nvSpPr>
            <p:cNvPr id="160773" name="Text Box 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77326" y="1280160"/>
              <a:ext cx="125694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6" name="Group 5"/>
            <p:cNvGrpSpPr/>
            <p:nvPr>
              <p:custDataLst>
                <p:tags r:id="rId8"/>
              </p:custDataLst>
            </p:nvPr>
          </p:nvGrpSpPr>
          <p:grpSpPr>
            <a:xfrm>
              <a:off x="7772400" y="1828800"/>
              <a:ext cx="1066800" cy="1905000"/>
              <a:chOff x="7181178" y="1456675"/>
              <a:chExt cx="1066800" cy="1905000"/>
            </a:xfrm>
          </p:grpSpPr>
          <p:sp>
            <p:nvSpPr>
              <p:cNvPr id="34" name="Rectangle 8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</p:grpSp>
      </p:grpSp>
      <p:sp>
        <p:nvSpPr>
          <p:cNvPr id="9" name="Rounded Rectangle 8"/>
          <p:cNvSpPr/>
          <p:nvPr/>
        </p:nvSpPr>
        <p:spPr bwMode="auto">
          <a:xfrm>
            <a:off x="5450182" y="1197620"/>
            <a:ext cx="2450592" cy="1828800"/>
          </a:xfrm>
          <a:prstGeom prst="roundRect">
            <a:avLst>
              <a:gd name="adj" fmla="val 5966"/>
            </a:avLst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470" algn="l"/>
              </a:tabLst>
            </a:pPr>
            <a:r>
              <a:rPr lang="en-US" sz="2000" u="sng" dirty="0">
                <a:latin typeface="Calibri" pitchFamily="34" charset="0"/>
              </a:rPr>
              <a:t>Register</a:t>
            </a:r>
            <a:r>
              <a:rPr lang="en-US" sz="2000" dirty="0">
                <a:latin typeface="Calibri" pitchFamily="34" charset="0"/>
              </a:rPr>
              <a:t>        </a:t>
            </a:r>
            <a:r>
              <a:rPr lang="en-US" sz="2000" u="sng" dirty="0">
                <a:latin typeface="Calibri" pitchFamily="34" charset="0"/>
              </a:rPr>
              <a:t>Variable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t1</a:t>
            </a:r>
          </a:p>
        </p:txBody>
      </p:sp>
      <p:sp>
        <p:nvSpPr>
          <p:cNvPr id="30" name="Rectangle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22072" y="1197620"/>
            <a:ext cx="4572000" cy="2231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t0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t1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t1;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t0;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Rectangle 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446724" y="1197620"/>
            <a:ext cx="3557017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wrap="square"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movq  (%rdi), %rax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(%rsi), %rdx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%rdx, (%rdi)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%rax, (%rsi)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92C50-51E3-4F3E-9AF8-D67D2A0B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05B59DB-91C8-844A-BBE4-FD79046F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5ABC1-F198-FEF3-0343-71DEEA72DAC4}"/>
              </a:ext>
            </a:extLst>
          </p:cNvPr>
          <p:cNvSpPr txBox="1"/>
          <p:nvPr/>
        </p:nvSpPr>
        <p:spPr>
          <a:xfrm>
            <a:off x="8446724" y="3457377"/>
            <a:ext cx="269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Initial state:</a:t>
            </a:r>
          </a:p>
        </p:txBody>
      </p:sp>
    </p:spTree>
    <p:extLst>
      <p:ext uri="{BB962C8B-B14F-4D97-AF65-F5344CB8AC3E}">
        <p14:creationId xmlns:p14="http://schemas.microsoft.com/office/powerpoint/2010/main" val="129572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3" grpId="0" animBg="1"/>
      <p:bldP spid="9" grpId="0" animBg="1"/>
      <p:bldP spid="31" grpId="0" animBg="1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5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6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9736F07-B832-D24C-AAD3-234D75AF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52</a:t>
            </a:fld>
            <a:endParaRPr lang="en-US" dirty="0"/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097B1293-28F3-6B4B-B4BD-F5B3956FD90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53B5C9-8D82-A84C-89FA-FB36C4CF90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5105401" y="1998829"/>
            <a:ext cx="1519767" cy="11183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FA81F-27B4-814F-BA15-49ED3211DD8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5105401" y="2428641"/>
            <a:ext cx="1538700" cy="119086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6BC94324-079C-4C9D-A585-CFDD50ED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71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8BCF1AA-4EA1-D146-86EC-FEC80B10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53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73C53D6D-9A90-4371-B124-3007EC57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91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5A1E6330-8E6D-5246-9B26-D55D81F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54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AC0352FC-BB0B-40B5-9787-0B0835D6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74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BA4FD8A5-31DD-5F49-BE48-1BC2F32F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55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0901AF5-5AFC-4DE8-82CE-34A2FB1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256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A8F77CD-D981-A148-A305-DB6DE142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89693-3A9D-8846-AF61-AD0DEED8D242}"/>
              </a:ext>
            </a:extLst>
          </p:cNvPr>
          <p:cNvGrpSpPr/>
          <p:nvPr/>
        </p:nvGrpSpPr>
        <p:grpSpPr>
          <a:xfrm>
            <a:off x="637737" y="1772604"/>
            <a:ext cx="2600671" cy="830998"/>
            <a:chOff x="478302" y="1329452"/>
            <a:chExt cx="1950503" cy="6232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D77D23-16A4-2C4B-AA18-65E90A1603C2}"/>
                </a:ext>
              </a:extLst>
            </p:cNvPr>
            <p:cNvSpPr txBox="1"/>
            <p:nvPr/>
          </p:nvSpPr>
          <p:spPr>
            <a:xfrm>
              <a:off x="478302" y="1329452"/>
              <a:ext cx="1758461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Note: these did not change</a:t>
              </a:r>
            </a:p>
          </p:txBody>
        </p:sp>
        <p:sp>
          <p:nvSpPr>
            <p:cNvPr id="56" name="Google Shape;579;g5c482c2159_0_181">
              <a:extLst>
                <a:ext uri="{FF2B5EF4-FFF2-40B4-BE49-F238E27FC236}">
                  <a16:creationId xmlns:a16="http://schemas.microsoft.com/office/drawing/2014/main" id="{034A21C0-C79D-854E-8517-8C80B324B863}"/>
                </a:ext>
              </a:extLst>
            </p:cNvPr>
            <p:cNvSpPr/>
            <p:nvPr/>
          </p:nvSpPr>
          <p:spPr>
            <a:xfrm flipH="1">
              <a:off x="2138289" y="1357104"/>
              <a:ext cx="290516" cy="59102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50DA998C-5DEB-4880-B244-3CD4FA3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3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2"/>
            <a:r>
              <a:rPr lang="en-US" dirty="0"/>
              <a:t>“Register Pressure” becomes a problem</a:t>
            </a:r>
          </a:p>
          <a:p>
            <a:pPr lvl="2"/>
            <a:r>
              <a:rPr lang="en-US" dirty="0"/>
              <a:t>Accessing 3+ things at once requires memory</a:t>
            </a:r>
          </a:p>
          <a:p>
            <a:pPr lvl="2"/>
            <a:r>
              <a:rPr lang="en-US" dirty="0"/>
              <a:t>Way more memory reads/writes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  <a:p>
            <a:pPr lvl="2"/>
            <a:r>
              <a:rPr lang="en-US" dirty="0"/>
              <a:t>Most of the registers would never be used</a:t>
            </a:r>
          </a:p>
          <a:p>
            <a:pPr lvl="3"/>
            <a:r>
              <a:rPr lang="en-US" dirty="0"/>
              <a:t>For any realistic program</a:t>
            </a:r>
          </a:p>
          <a:p>
            <a:pPr lvl="2"/>
            <a:r>
              <a:rPr lang="en-US" dirty="0"/>
              <a:t>Could have spent that silicon on something more important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b="1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451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0CED-242E-8346-9ADC-7BAE533A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67" dirty="0"/>
              <a:t>Programs can be written in assembly or machine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F495-4143-4240-9621-17054F31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 Program (source code)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b+c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)–(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sz="2800" dirty="0"/>
              <a:t>Assembly Program</a:t>
            </a: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447787" lvl="3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5D824-9FF4-6441-A02B-C9E0578B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85709-E116-FD47-B744-C25964BC782E}"/>
              </a:ext>
            </a:extLst>
          </p:cNvPr>
          <p:cNvSpPr txBox="1"/>
          <p:nvPr/>
        </p:nvSpPr>
        <p:spPr>
          <a:xfrm>
            <a:off x="6095999" y="2789667"/>
            <a:ext cx="4770619" cy="216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Machine Instructions</a:t>
            </a:r>
          </a:p>
          <a:p>
            <a:r>
              <a:rPr lang="en-US" sz="26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</a:t>
            </a:r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0x4889D3</a:t>
            </a:r>
          </a:p>
          <a:p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0x488903</a:t>
            </a:r>
          </a:p>
          <a:p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0x53</a:t>
            </a:r>
            <a:b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</a:br>
            <a:r>
              <a:rPr lang="en-US" sz="26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	0x5B</a:t>
            </a:r>
          </a:p>
        </p:txBody>
      </p:sp>
    </p:spTree>
    <p:extLst>
      <p:ext uri="{BB962C8B-B14F-4D97-AF65-F5344CB8AC3E}">
        <p14:creationId xmlns:p14="http://schemas.microsoft.com/office/powerpoint/2010/main" val="30683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Modes: Basic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need: interact with memory</a:t>
            </a:r>
          </a:p>
          <a:p>
            <a:pPr lvl="1"/>
            <a:r>
              <a:rPr lang="en-US" dirty="0"/>
              <a:t>Exact address might be made of multiple parts</a:t>
            </a:r>
          </a:p>
          <a:p>
            <a:pPr lvl="1"/>
            <a:endParaRPr lang="en-US" b="1" dirty="0"/>
          </a:p>
          <a:p>
            <a:r>
              <a:rPr lang="en-US" b="1" dirty="0"/>
              <a:t>Indirect:</a:t>
            </a: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memory address</a:t>
            </a:r>
          </a:p>
          <a:p>
            <a:pPr lvl="1"/>
            <a:r>
              <a:rPr lang="en-US" dirty="0"/>
              <a:t>Like pointer dereference in C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Displacement:</a:t>
            </a: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</a:t>
            </a:r>
            <a:r>
              <a:rPr lang="en-US" i="1" dirty="0"/>
              <a:t>start</a:t>
            </a:r>
            <a:r>
              <a:rPr lang="en-US" dirty="0"/>
              <a:t> of some memory region</a:t>
            </a:r>
          </a:p>
          <a:p>
            <a:pPr lvl="1"/>
            <a:r>
              <a:rPr lang="en-US" dirty="0"/>
              <a:t>Constant displacement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specifies the offset from that address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D7AB313-550F-B74E-8362-9A90A27A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9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Scale factor (1, 2, 4, 8)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i="1" dirty="0">
                <a:solidFill>
                  <a:srgbClr val="FF0000"/>
                </a:solidFill>
              </a:rPr>
              <a:t>why these numbers?</a:t>
            </a:r>
            <a:endParaRPr lang="en-US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Constant displacement value (a.k.a. immediate)</a:t>
            </a:r>
          </a:p>
          <a:p>
            <a:pPr lvl="1"/>
            <a:endParaRPr lang="en-US" dirty="0"/>
          </a:p>
          <a:p>
            <a:r>
              <a:rPr lang="en-US" b="1" dirty="0"/>
              <a:t>Special cases  </a:t>
            </a:r>
            <a:r>
              <a:rPr lang="en-US" dirty="0"/>
              <a:t>(see textbook Figure 3.3 or next slide)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(S=1)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(S=1,D=0)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(Rb=0,D=0)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7DAA-0C8A-4798-BF09-428947261BC7}"/>
              </a:ext>
            </a:extLst>
          </p:cNvPr>
          <p:cNvSpPr txBox="1"/>
          <p:nvPr/>
        </p:nvSpPr>
        <p:spPr>
          <a:xfrm>
            <a:off x="9738360" y="2712045"/>
            <a:ext cx="1825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Sizes of common C types!</a:t>
            </a:r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041C23-0ED8-490E-9E27-8213BA9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list of addressing mode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FDE4-ECCA-49D2-B9B6-D33EE17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8768C-48D9-4D3E-909F-069AE8C5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62" y="914400"/>
            <a:ext cx="9315338" cy="55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42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2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25664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8872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7833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*2 + 0x80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0x1e080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265259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244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4CF7-C8BA-2D4B-BAEB-D66280F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2735-8B08-D94C-BA1D-1EE7DDC7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40"/>
              </a:spcBef>
              <a:buSzPts val="2700"/>
            </a:pPr>
            <a:r>
              <a:rPr lang="en-US" dirty="0"/>
              <a:t>Instruction Set Architecture: All programmer-visible components of a processor needed to write software for it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Operations the processor can execute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system’s state (registers, memory, program counter)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effect operations have on system state</a:t>
            </a:r>
          </a:p>
          <a:p>
            <a:pPr marL="57148" indent="0">
              <a:spcBef>
                <a:spcPts val="640"/>
              </a:spcBef>
              <a:buSzPts val="2700"/>
              <a:buNone/>
            </a:pPr>
            <a:endParaRPr lang="en-US" dirty="0"/>
          </a:p>
          <a:p>
            <a:pPr>
              <a:spcBef>
                <a:spcPts val="640"/>
              </a:spcBef>
              <a:buSzPts val="2700"/>
            </a:pPr>
            <a:r>
              <a:rPr lang="en-US" dirty="0"/>
              <a:t>Each assembly language has instructions that match a particular processor’s Instruction Set Architecture (ISA)</a:t>
            </a:r>
          </a:p>
          <a:p>
            <a:pPr marL="0" indent="457189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  <a:buSzPts val="2600"/>
            </a:pPr>
            <a:r>
              <a:rPr lang="en-US" dirty="0"/>
              <a:t>Assembly is not portable to other architectures (like C is)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1D19-8A02-0D43-85E2-58CFB494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7796-705B-3A4B-AEF6-5FB73469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instructions should an assembly include?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C55FC-D3B5-3946-A216-0F89440D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Each assembly language has its own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obviously useful instructions:</a:t>
            </a:r>
          </a:p>
          <a:p>
            <a:r>
              <a:rPr lang="en-US" dirty="0"/>
              <a:t>Add, subtract, and bit shift</a:t>
            </a:r>
          </a:p>
          <a:p>
            <a:r>
              <a:rPr lang="en-US" dirty="0"/>
              <a:t>Read and write memory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dirty="0"/>
              <a:t>But what about:</a:t>
            </a:r>
          </a:p>
          <a:p>
            <a:r>
              <a:rPr lang="en-US" dirty="0"/>
              <a:t>Only run the next instruction if these two values are equal</a:t>
            </a:r>
          </a:p>
          <a:p>
            <a:r>
              <a:rPr lang="en-US" dirty="0"/>
              <a:t>Perform four pairwise multiplications simultaneously</a:t>
            </a:r>
          </a:p>
          <a:p>
            <a:r>
              <a:rPr lang="en-US" dirty="0"/>
              <a:t>Add two ascii numbers together (‘2’ + ‘3’ = 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FD444-2C42-4642-9741-277FE0B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80;g5c482c2159_0_48">
            <a:extLst>
              <a:ext uri="{FF2B5EF4-FFF2-40B4-BE49-F238E27FC236}">
                <a16:creationId xmlns:a16="http://schemas.microsoft.com/office/drawing/2014/main" id="{8CA63DAA-3D3C-E346-A0C6-FFF196C006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632"/>
          <a:stretch/>
        </p:blipFill>
        <p:spPr>
          <a:xfrm>
            <a:off x="8151380" y="2355135"/>
            <a:ext cx="3610315" cy="2009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DF012-2822-C04E-8111-D1F4A80F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ED4B-D839-0248-BD9F-2C0A766A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E</a:t>
            </a:r>
            <a:r>
              <a:rPr lang="en-US" dirty="0">
                <a:sym typeface="Calibri"/>
              </a:rPr>
              <a:t>arly trend: add more instructions to do elaborate operations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Complex Instruction Set Computing</a:t>
            </a:r>
            <a:r>
              <a:rPr lang="en-US" dirty="0">
                <a:sym typeface="Calibri"/>
              </a:rPr>
              <a:t> (CISC)</a:t>
            </a:r>
            <a:endParaRPr lang="en-US" dirty="0"/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Handle many different types of operations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More options for the compiler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Complicated hardware runs more slowly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1333" dirty="0"/>
              <a:t> </a:t>
            </a:r>
            <a:endParaRPr lang="en-US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Opposite philosophy later began to dominate: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Reduced Instruction Set Computing</a:t>
            </a:r>
            <a:r>
              <a:rPr lang="en-US" dirty="0">
                <a:sym typeface="Calibri"/>
              </a:rPr>
              <a:t> (RISC)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Simpler (and smaller) instruction set makes it easier to build fast hardware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Let software do the complicated operations by composing simpler ones</a:t>
            </a:r>
          </a:p>
          <a:p>
            <a:pPr marL="609585" lvl="1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sz="1333" dirty="0">
                <a:sym typeface="Calibri"/>
              </a:rPr>
              <a:t> </a:t>
            </a:r>
            <a:endParaRPr lang="en-US" dirty="0"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Modern reality is somewhere between these two</a:t>
            </a:r>
          </a:p>
          <a:p>
            <a:pPr marL="45718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09657-6390-264B-9282-46BD425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986</TotalTime>
  <Words>5427</Words>
  <Application>Microsoft Office PowerPoint</Application>
  <PresentationFormat>Widescreen</PresentationFormat>
  <Paragraphs>1196</Paragraphs>
  <Slides>68</Slides>
  <Notes>31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Anonymous Pro</vt:lpstr>
      <vt:lpstr>Arial</vt:lpstr>
      <vt:lpstr>Arial Narrow</vt:lpstr>
      <vt:lpstr>Calibri</vt:lpstr>
      <vt:lpstr>Cambria Math</vt:lpstr>
      <vt:lpstr>Consolas</vt:lpstr>
      <vt:lpstr>Courier New</vt:lpstr>
      <vt:lpstr>Helvetica</vt:lpstr>
      <vt:lpstr>Roboto</vt:lpstr>
      <vt:lpstr>Tahoma</vt:lpstr>
      <vt:lpstr>Wingdings</vt:lpstr>
      <vt:lpstr>Class Slides</vt:lpstr>
      <vt:lpstr>Lecture 05 Intro to x86-64 Assembly</vt:lpstr>
      <vt:lpstr>Administrivia</vt:lpstr>
      <vt:lpstr>Today’s Goals</vt:lpstr>
      <vt:lpstr>Outline</vt:lpstr>
      <vt:lpstr>Assembly (Also known as: Assembly Language, ASM)</vt:lpstr>
      <vt:lpstr>Programs can be written in assembly or machine instructions</vt:lpstr>
      <vt:lpstr>There are many assembly languages</vt:lpstr>
      <vt:lpstr>Which instructions should an assembly include?</vt:lpstr>
      <vt:lpstr>Instruction Set Philosophies</vt:lpstr>
      <vt:lpstr>Mainstream Instruction Set Architectures</vt:lpstr>
      <vt:lpstr>Instruction Set Architecture sits at software/hardware interface</vt:lpstr>
      <vt:lpstr>Intel x86 Processors</vt:lpstr>
      <vt:lpstr>Moore’s Law – CPU transistors counts </vt:lpstr>
      <vt:lpstr>Evolution of x86 ISA </vt:lpstr>
      <vt:lpstr>Backwards Compatibility The cause of, and solution to, all of life’s problems.</vt:lpstr>
      <vt:lpstr>In this class</vt:lpstr>
      <vt:lpstr>Outline</vt:lpstr>
      <vt:lpstr>Hardware uses registers for variables</vt:lpstr>
      <vt:lpstr>How many registers?</vt:lpstr>
      <vt:lpstr>How big should each register be?</vt:lpstr>
      <vt:lpstr>Why did we change the register size??</vt:lpstr>
      <vt:lpstr>x86-64 64-bit Integer Registers</vt:lpstr>
      <vt:lpstr>Historical Register Purposes</vt:lpstr>
      <vt:lpstr>x86-64 Integer Registers</vt:lpstr>
      <vt:lpstr>Historical Register Purposes</vt:lpstr>
      <vt:lpstr>x86-64 Register Access Options</vt:lpstr>
      <vt:lpstr>x86-64 Register Access Options</vt:lpstr>
      <vt:lpstr>x86-64 full register naming</vt:lpstr>
      <vt:lpstr>Registers versus Memory</vt:lpstr>
      <vt:lpstr>Memory Hierarchy</vt:lpstr>
      <vt:lpstr>Special-purpose register: Instruction Pointer</vt:lpstr>
      <vt:lpstr>Assembly Programmer’s View of System State</vt:lpstr>
      <vt:lpstr>Break + Question</vt:lpstr>
      <vt:lpstr>Break + Question</vt:lpstr>
      <vt:lpstr>Outline</vt:lpstr>
      <vt:lpstr>Writing Assembly Code? In 2025???</vt:lpstr>
      <vt:lpstr>Example x86-64 Assembly</vt:lpstr>
      <vt:lpstr>Example x86-64 Assembly</vt:lpstr>
      <vt:lpstr>Example x86-64 Assembly</vt:lpstr>
      <vt:lpstr>Example x86-64 Assembly</vt:lpstr>
      <vt:lpstr>Example x86-64 Assembly</vt:lpstr>
      <vt:lpstr>x86-64 Instructions</vt:lpstr>
      <vt:lpstr>Careful! Two Syntaxes for Assembly</vt:lpstr>
      <vt:lpstr>Short Break + Example x86-64 Assembly</vt:lpstr>
      <vt:lpstr>Outline</vt:lpstr>
      <vt:lpstr>Three Basic Kinds of Instructions</vt:lpstr>
      <vt:lpstr>Moving Data</vt:lpstr>
      <vt:lpstr>Operand Types (src and dst)</vt:lpstr>
      <vt:lpstr>MOV Operand Combinations</vt:lpstr>
      <vt:lpstr>MOV Operand Combinations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Break + Open Question</vt:lpstr>
      <vt:lpstr>Break + Open Question</vt:lpstr>
      <vt:lpstr>Outline</vt:lpstr>
      <vt:lpstr>Memory Addressing Modes: Basic</vt:lpstr>
      <vt:lpstr>Complete Memory Addressing Modes</vt:lpstr>
      <vt:lpstr>Full list of addressing mode forms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Intro to x86-64 Assembly</dc:title>
  <dc:creator>Branden Ghena</dc:creator>
  <cp:lastModifiedBy>Branden Ghena</cp:lastModifiedBy>
  <cp:revision>64</cp:revision>
  <dcterms:created xsi:type="dcterms:W3CDTF">2021-04-15T03:12:32Z</dcterms:created>
  <dcterms:modified xsi:type="dcterms:W3CDTF">2025-01-21T19:50:54Z</dcterms:modified>
</cp:coreProperties>
</file>