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4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7"/>
  </p:notesMasterIdLst>
  <p:sldIdLst>
    <p:sldId id="256" r:id="rId2"/>
    <p:sldId id="2266" r:id="rId3"/>
    <p:sldId id="2301" r:id="rId4"/>
    <p:sldId id="2213" r:id="rId5"/>
    <p:sldId id="722" r:id="rId6"/>
    <p:sldId id="2221" r:id="rId7"/>
    <p:sldId id="2232" r:id="rId8"/>
    <p:sldId id="264" r:id="rId9"/>
    <p:sldId id="2256" r:id="rId10"/>
    <p:sldId id="685" r:id="rId11"/>
    <p:sldId id="728" r:id="rId12"/>
    <p:sldId id="1047" r:id="rId13"/>
    <p:sldId id="2240" r:id="rId14"/>
    <p:sldId id="2242" r:id="rId15"/>
    <p:sldId id="2243" r:id="rId16"/>
    <p:sldId id="2255" r:id="rId17"/>
    <p:sldId id="2244" r:id="rId18"/>
    <p:sldId id="2245" r:id="rId19"/>
    <p:sldId id="2246" r:id="rId20"/>
    <p:sldId id="2248" r:id="rId21"/>
    <p:sldId id="2274" r:id="rId22"/>
    <p:sldId id="2267" r:id="rId23"/>
    <p:sldId id="713" r:id="rId24"/>
    <p:sldId id="717" r:id="rId25"/>
    <p:sldId id="716" r:id="rId26"/>
    <p:sldId id="2275" r:id="rId27"/>
    <p:sldId id="1049" r:id="rId28"/>
    <p:sldId id="2268" r:id="rId29"/>
    <p:sldId id="351" r:id="rId30"/>
    <p:sldId id="352" r:id="rId31"/>
    <p:sldId id="2254" r:id="rId32"/>
    <p:sldId id="2290" r:id="rId33"/>
    <p:sldId id="2269" r:id="rId34"/>
    <p:sldId id="2291" r:id="rId35"/>
    <p:sldId id="2287" r:id="rId36"/>
    <p:sldId id="688" r:id="rId37"/>
    <p:sldId id="2288" r:id="rId38"/>
    <p:sldId id="2279" r:id="rId39"/>
    <p:sldId id="2280" r:id="rId40"/>
    <p:sldId id="2281" r:id="rId41"/>
    <p:sldId id="2282" r:id="rId42"/>
    <p:sldId id="2296" r:id="rId43"/>
    <p:sldId id="2293" r:id="rId44"/>
    <p:sldId id="2297" r:id="rId45"/>
    <p:sldId id="2298" r:id="rId46"/>
    <p:sldId id="2299" r:id="rId47"/>
    <p:sldId id="2300" r:id="rId48"/>
    <p:sldId id="2263" r:id="rId49"/>
    <p:sldId id="2264" r:id="rId50"/>
    <p:sldId id="2277" r:id="rId51"/>
    <p:sldId id="734" r:id="rId52"/>
    <p:sldId id="2302" r:id="rId53"/>
    <p:sldId id="2303" r:id="rId54"/>
    <p:sldId id="2304" r:id="rId55"/>
    <p:sldId id="2309" r:id="rId56"/>
    <p:sldId id="2312" r:id="rId57"/>
    <p:sldId id="2311" r:id="rId58"/>
    <p:sldId id="2307" r:id="rId59"/>
    <p:sldId id="2315" r:id="rId60"/>
    <p:sldId id="2319" r:id="rId61"/>
    <p:sldId id="2326" r:id="rId62"/>
    <p:sldId id="2320" r:id="rId63"/>
    <p:sldId id="2333" r:id="rId64"/>
    <p:sldId id="2335" r:id="rId65"/>
    <p:sldId id="2330" r:id="rId66"/>
    <p:sldId id="2316" r:id="rId67"/>
    <p:sldId id="2317" r:id="rId68"/>
    <p:sldId id="2318" r:id="rId69"/>
    <p:sldId id="740" r:id="rId70"/>
    <p:sldId id="2276" r:id="rId71"/>
    <p:sldId id="786" r:id="rId72"/>
    <p:sldId id="787" r:id="rId73"/>
    <p:sldId id="2283" r:id="rId74"/>
    <p:sldId id="383" r:id="rId75"/>
    <p:sldId id="227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6"/>
            <p14:sldId id="2301"/>
          </p14:sldIdLst>
        </p14:section>
        <p14:section name="Review" id="{E9241893-4796-4411-9715-B7A644BD7411}">
          <p14:sldIdLst>
            <p14:sldId id="2213"/>
            <p14:sldId id="722"/>
            <p14:sldId id="2221"/>
            <p14:sldId id="2232"/>
            <p14:sldId id="264"/>
          </p14:sldIdLst>
        </p14:section>
        <p14:section name="Arithmetic Instructions" id="{3BF8240F-1395-41EA-9C21-EAD764DCABBD}">
          <p14:sldIdLst>
            <p14:sldId id="2256"/>
            <p14:sldId id="685"/>
            <p14:sldId id="728"/>
            <p14:sldId id="1047"/>
            <p14:sldId id="2240"/>
            <p14:sldId id="2242"/>
            <p14:sldId id="2243"/>
            <p14:sldId id="2255"/>
            <p14:sldId id="2244"/>
            <p14:sldId id="2245"/>
            <p14:sldId id="2246"/>
            <p14:sldId id="2248"/>
          </p14:sldIdLst>
        </p14:section>
        <p14:section name="Non 64-bit Data" id="{068BBDD3-B97F-4455-AC15-9333BD201F83}">
          <p14:sldIdLst>
            <p14:sldId id="2274"/>
            <p14:sldId id="2267"/>
            <p14:sldId id="713"/>
            <p14:sldId id="717"/>
            <p14:sldId id="716"/>
          </p14:sldIdLst>
        </p14:section>
        <p14:section name="Load Effective Address" id="{8A044F03-583A-404E-A327-96D41DCC29EB}">
          <p14:sldIdLst>
            <p14:sldId id="2275"/>
            <p14:sldId id="1049"/>
            <p14:sldId id="2268"/>
            <p14:sldId id="351"/>
            <p14:sldId id="352"/>
            <p14:sldId id="2254"/>
            <p14:sldId id="2290"/>
            <p14:sldId id="2269"/>
            <p14:sldId id="2291"/>
            <p14:sldId id="2287"/>
            <p14:sldId id="688"/>
            <p14:sldId id="2288"/>
            <p14:sldId id="2279"/>
            <p14:sldId id="2280"/>
            <p14:sldId id="2281"/>
            <p14:sldId id="2282"/>
            <p14:sldId id="2296"/>
            <p14:sldId id="2293"/>
            <p14:sldId id="2297"/>
            <p14:sldId id="2298"/>
            <p14:sldId id="2299"/>
            <p14:sldId id="2300"/>
            <p14:sldId id="2263"/>
            <p14:sldId id="2264"/>
          </p14:sldIdLst>
        </p14:section>
        <p14:section name="Condition Codes" id="{69B36979-6472-47CD-A93F-522FF1918FCE}">
          <p14:sldIdLst>
            <p14:sldId id="2277"/>
            <p14:sldId id="734"/>
            <p14:sldId id="2302"/>
            <p14:sldId id="2303"/>
            <p14:sldId id="2304"/>
            <p14:sldId id="2309"/>
            <p14:sldId id="2312"/>
            <p14:sldId id="2311"/>
            <p14:sldId id="2307"/>
            <p14:sldId id="2315"/>
            <p14:sldId id="2319"/>
            <p14:sldId id="2326"/>
            <p14:sldId id="2320"/>
            <p14:sldId id="2333"/>
            <p14:sldId id="2335"/>
            <p14:sldId id="2330"/>
            <p14:sldId id="2316"/>
            <p14:sldId id="2317"/>
            <p14:sldId id="2318"/>
            <p14:sldId id="740"/>
          </p14:sldIdLst>
        </p14:section>
        <p14:section name="Viewing Assembly Code" id="{B55B8E8C-5EAB-4A1E-A4E9-AE5E896E46FA}">
          <p14:sldIdLst>
            <p14:sldId id="2276"/>
            <p14:sldId id="786"/>
            <p14:sldId id="787"/>
            <p14:sldId id="2283"/>
            <p14:sldId id="383"/>
          </p14:sldIdLst>
        </p14:section>
        <p14:section name="Wrapup" id="{29A7F866-9DA9-446B-8359-CE426CB89C7A}">
          <p14:sldIdLst>
            <p14:sldId id="2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1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address calculations always go</a:t>
            </a:r>
            <a:r>
              <a:rPr lang="en-US" baseline="0" dirty="0"/>
              <a:t> to memory </a:t>
            </a:r>
            <a:r>
              <a:rPr lang="en-US" b="1" baseline="0" dirty="0"/>
              <a:t>except in one special case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7607F-812E-4900-82D9-96898C5F6F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37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7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3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41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5B28E-8A99-494F-B439-CF7178448E21}" type="slidenum">
              <a:rPr lang="en-US"/>
              <a:pPr/>
              <a:t>10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have a different </a:t>
            </a:r>
            <a:r>
              <a:rPr lang="en-US" dirty="0" err="1"/>
              <a:t>inc</a:t>
            </a:r>
            <a:r>
              <a:rPr lang="en-US" baseline="0" dirty="0"/>
              <a:t> operator?</a:t>
            </a:r>
          </a:p>
          <a:p>
            <a:pPr lvl="1"/>
            <a:r>
              <a:rPr lang="en-US" baseline="0" dirty="0"/>
              <a:t>Smaller bit representation!</a:t>
            </a:r>
          </a:p>
          <a:p>
            <a:pPr lvl="1"/>
            <a:r>
              <a:rPr lang="en-US" baseline="0" dirty="0"/>
              <a:t>Maybe faster implementation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moving</a:t>
            </a:r>
            <a:r>
              <a:rPr lang="en-US" baseline="0" dirty="0"/>
              <a:t> data from a source of one size, to a destination of the same size.</a:t>
            </a:r>
          </a:p>
          <a:p>
            <a:r>
              <a:rPr lang="en-US" baseline="0" dirty="0"/>
              <a:t>It’s also useful to go to a larger destination, but there’s some choices to make </a:t>
            </a:r>
            <a:r>
              <a:rPr lang="en-US" baseline="0" dirty="0" err="1"/>
              <a:t>wrt</a:t>
            </a:r>
            <a:r>
              <a:rPr lang="en-US" baseline="0" dirty="0"/>
              <a:t> how to fill the rest.</a:t>
            </a:r>
          </a:p>
          <a:p>
            <a:r>
              <a:rPr lang="en-US" baseline="0" dirty="0"/>
              <a:t>If you want to copy to a smaller destination, you should instead use a smaller view on the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24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3AEE7764-EE9B-41EC-A9BC-9DB36F21528E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A430-E0DE-43F9-ADD9-945B14F84E4E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435-B1FE-40E3-A4B7-6B7D528E8ACB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1355-FEC8-4083-B31B-9DBF8F541466}" type="datetime1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CB3A-2DD5-4DFC-AC64-6F6D11A252BF}" type="datetime1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48FD2A-CCAE-49BD-91F4-E59ACF71D989}" type="datetime1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6456C3-C480-4625-AB38-07AE9A3FBF60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notesSlide" Target="../notesSlides/notesSlide11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8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notesSlide" Target="../notesSlides/notesSlide12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tags" Target="../tags/tag75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8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34" Type="http://schemas.openxmlformats.org/officeDocument/2006/relationships/notesSlide" Target="../notesSlides/notesSlide13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8" Type="http://schemas.openxmlformats.org/officeDocument/2006/relationships/tags" Target="../tags/tag83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34" Type="http://schemas.openxmlformats.org/officeDocument/2006/relationships/notesSlide" Target="../notesSlides/notesSlide14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8" Type="http://schemas.openxmlformats.org/officeDocument/2006/relationships/tags" Target="../tags/tag115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notesSlide" Target="../notesSlides/notesSlide15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tags" Target="../tags/tag168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32" Type="http://schemas.openxmlformats.org/officeDocument/2006/relationships/tags" Target="../tags/tag171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tags" Target="../tags/tag170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8" Type="http://schemas.openxmlformats.org/officeDocument/2006/relationships/tags" Target="../tags/tag1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Arithmetic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93881" y="774879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Two-operand instructions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graphicFrame>
        <p:nvGraphicFramePr>
          <p:cNvPr id="692437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16128"/>
              </p:ext>
            </p:extLst>
          </p:nvPr>
        </p:nvGraphicFramePr>
        <p:xfrm>
          <a:off x="774881" y="1264920"/>
          <a:ext cx="6858000" cy="27736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addq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imulq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^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Exclusive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|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andq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&amp;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60054"/>
              </p:ext>
            </p:extLst>
          </p:nvPr>
        </p:nvGraphicFramePr>
        <p:xfrm>
          <a:off x="774881" y="4518336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arithmetic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logical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 (same as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AF9EAF3E-2B10-4039-BEF6-992BAA11A437}"/>
              </a:ext>
            </a:extLst>
          </p:cNvPr>
          <p:cNvSpPr txBox="1">
            <a:spLocks noChangeArrowheads="1"/>
          </p:cNvSpPr>
          <p:nvPr/>
        </p:nvSpPr>
        <p:spPr>
          <a:xfrm>
            <a:off x="393881" y="4027007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Shifts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918BF-1089-450A-B154-F53A14437908}"/>
              </a:ext>
            </a:extLst>
          </p:cNvPr>
          <p:cNvSpPr txBox="1"/>
          <p:nvPr/>
        </p:nvSpPr>
        <p:spPr>
          <a:xfrm>
            <a:off x="7856113" y="1264920"/>
            <a:ext cx="3825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Operand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Immediate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Memory</a:t>
            </a:r>
          </a:p>
          <a:p>
            <a:r>
              <a:rPr lang="en-US" sz="2400" dirty="0"/>
              <a:t>(Only one can be memory)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Be careful with operand order!!!</a:t>
            </a:r>
          </a:p>
          <a:p>
            <a:r>
              <a:rPr lang="en-US" sz="2400" dirty="0"/>
              <a:t>(Matters for some operations)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8FEF462-05CE-4E91-9868-6A512E2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instruction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 names can look somewhat arcane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shlq</a:t>
            </a:r>
            <a:r>
              <a:rPr lang="en-US" dirty="0"/>
              <a:t>?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movzbl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But, good news: names (usually) follow conventions</a:t>
            </a:r>
          </a:p>
          <a:p>
            <a:pPr lvl="1"/>
            <a:r>
              <a:rPr lang="en-US" dirty="0"/>
              <a:t>Common prefixes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dirty="0"/>
              <a:t>), suffixes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So you can understand pieces separately</a:t>
            </a:r>
          </a:p>
          <a:p>
            <a:pPr lvl="1"/>
            <a:r>
              <a:rPr lang="en-US" dirty="0"/>
              <a:t>Then combine their meanings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416DC-E4BB-4AE5-B2F5-481997D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F56922-8B66-48B5-329E-2A089FD8E450}"/>
              </a:ext>
            </a:extLst>
          </p:cNvPr>
          <p:cNvGrpSpPr/>
          <p:nvPr/>
        </p:nvGrpSpPr>
        <p:grpSpPr>
          <a:xfrm>
            <a:off x="1127403" y="2316566"/>
            <a:ext cx="7719096" cy="1560490"/>
            <a:chOff x="2133243" y="2097110"/>
            <a:chExt cx="7719096" cy="15604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1967" b="19162"/>
            <a:stretch/>
          </p:blipFill>
          <p:spPr>
            <a:xfrm>
              <a:off x="2133243" y="2097110"/>
              <a:ext cx="7719096" cy="156049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06138-4D6A-2393-299B-E0636995373A}"/>
                </a:ext>
              </a:extLst>
            </p:cNvPr>
            <p:cNvSpPr/>
            <p:nvPr/>
          </p:nvSpPr>
          <p:spPr>
            <a:xfrm>
              <a:off x="7680960" y="2185416"/>
              <a:ext cx="1929384" cy="795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7C987A-B55B-4868-9213-904D0E5AF4AB}"/>
              </a:ext>
            </a:extLst>
          </p:cNvPr>
          <p:cNvSpPr txBox="1"/>
          <p:nvPr/>
        </p:nvSpPr>
        <p:spPr>
          <a:xfrm>
            <a:off x="9612471" y="2744470"/>
            <a:ext cx="1607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youth still get Wheel of Fortune jokes, right?</a:t>
            </a:r>
          </a:p>
        </p:txBody>
      </p:sp>
    </p:spTree>
    <p:extLst>
      <p:ext uri="{BB962C8B-B14F-4D97-AF65-F5344CB8AC3E}">
        <p14:creationId xmlns:p14="http://schemas.microsoft.com/office/powerpoint/2010/main" val="15951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 (one-operand) Instructions: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textbook Section 3.5.5 for more instructions: 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cqto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F602B7-D5DE-9648-BC77-BF1B189A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Group 213">
            <a:extLst>
              <a:ext uri="{FF2B5EF4-FFF2-40B4-BE49-F238E27FC236}">
                <a16:creationId xmlns:a16="http://schemas.microsoft.com/office/drawing/2014/main" id="{3DB53287-ACBC-4FC1-AAE2-1A8296B3C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27970"/>
              </p:ext>
            </p:extLst>
          </p:nvPr>
        </p:nvGraphicFramePr>
        <p:xfrm>
          <a:off x="1003479" y="1984420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negq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notq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~D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1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A3057-2FED-4095-96F3-A98615A353C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0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	(a = b;)</a:t>
            </a: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	(a += c;)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12617-E11F-49A2-BEFF-91F824211458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5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2B5DA-7DAB-400B-A610-E400114ACA22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8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0" y="4076701"/>
            <a:ext cx="385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Yes: just a little slower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0E6EC-FC5D-4877-8774-8B0A4037568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1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11811-BF3F-4B67-B04F-0C7726DD9D8A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7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1"/>
            <a:ext cx="4952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Probably not: it overwrites C which might still be needed later in code!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A4398-B7AE-4DE5-AB07-0FE43019E2D9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5353051" y="274639"/>
            <a:ext cx="622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</a:t>
            </a:r>
            <a:br>
              <a:rPr lang="en-US" sz="2400" dirty="0">
                <a:latin typeface="Seravek Light"/>
                <a:cs typeface="Seravek Light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02;g5c482c2159_0_1899">
            <a:extLst>
              <a:ext uri="{FF2B5EF4-FFF2-40B4-BE49-F238E27FC236}">
                <a16:creationId xmlns:a16="http://schemas.microsoft.com/office/drawing/2014/main" id="{76EFD3CF-0813-4A4A-BEAC-002A4DFC3F7C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703;g5c482c2159_0_1899">
            <a:extLst>
              <a:ext uri="{FF2B5EF4-FFF2-40B4-BE49-F238E27FC236}">
                <a16:creationId xmlns:a16="http://schemas.microsoft.com/office/drawing/2014/main" id="{6C92FDA2-3C22-4BA4-9933-D79403707C1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704;g5c482c2159_0_1899">
            <a:extLst>
              <a:ext uri="{FF2B5EF4-FFF2-40B4-BE49-F238E27FC236}">
                <a16:creationId xmlns:a16="http://schemas.microsoft.com/office/drawing/2014/main" id="{4BB7252D-D10E-4F71-A09B-27CF267D793D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705;g5c482c2159_0_1899">
            <a:extLst>
              <a:ext uri="{FF2B5EF4-FFF2-40B4-BE49-F238E27FC236}">
                <a16:creationId xmlns:a16="http://schemas.microsoft.com/office/drawing/2014/main" id="{B8A7B99B-25B9-447D-A5D0-534E8A7DAB54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3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D423-1D10-4B0F-9C3D-EFC10E81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2D5C-8787-464D-8136-F4BC065A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 Lab due Tuesday by midnight</a:t>
            </a:r>
          </a:p>
          <a:p>
            <a:pPr lvl="1"/>
            <a:r>
              <a:rPr lang="en-US" dirty="0"/>
              <a:t>Expect office hours to start getting very busy</a:t>
            </a:r>
          </a:p>
          <a:p>
            <a:endParaRPr lang="en-US" dirty="0"/>
          </a:p>
          <a:p>
            <a:r>
              <a:rPr lang="en-US" dirty="0"/>
              <a:t>Homework 2</a:t>
            </a:r>
          </a:p>
          <a:p>
            <a:pPr lvl="1"/>
            <a:r>
              <a:rPr lang="en-US" dirty="0"/>
              <a:t>Releases later today</a:t>
            </a:r>
          </a:p>
          <a:p>
            <a:pPr lvl="1"/>
            <a:r>
              <a:rPr lang="en-US" dirty="0"/>
              <a:t>Covers material through today’s lecture</a:t>
            </a:r>
          </a:p>
          <a:p>
            <a:pPr lvl="1"/>
            <a:r>
              <a:rPr lang="en-US" dirty="0"/>
              <a:t>Due in 1 week (Thursday, January 30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Bomb Lab</a:t>
            </a:r>
          </a:p>
          <a:p>
            <a:pPr lvl="1"/>
            <a:r>
              <a:rPr lang="en-US" dirty="0"/>
              <a:t>Comes out next week</a:t>
            </a:r>
          </a:p>
          <a:p>
            <a:pPr lvl="1"/>
            <a:r>
              <a:rPr lang="en-US" dirty="0"/>
              <a:t>Partnership survey sometime this weekend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E6A2-298D-4D3A-B0B8-A248B0D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5" name="Google Shape;702;g5c482c2159_0_1899">
            <a:extLst>
              <a:ext uri="{FF2B5EF4-FFF2-40B4-BE49-F238E27FC236}">
                <a16:creationId xmlns:a16="http://schemas.microsoft.com/office/drawing/2014/main" id="{05AFC135-2CF5-4B4E-96B1-08B991628CB9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703;g5c482c2159_0_1899">
            <a:extLst>
              <a:ext uri="{FF2B5EF4-FFF2-40B4-BE49-F238E27FC236}">
                <a16:creationId xmlns:a16="http://schemas.microsoft.com/office/drawing/2014/main" id="{4B0B2AFC-9A47-9840-AA5C-C35DF0F4665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04;g5c482c2159_0_1899">
            <a:extLst>
              <a:ext uri="{FF2B5EF4-FFF2-40B4-BE49-F238E27FC236}">
                <a16:creationId xmlns:a16="http://schemas.microsoft.com/office/drawing/2014/main" id="{D2456E98-2F16-4D45-8875-952500268B1A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705;g5c482c2159_0_1899">
            <a:extLst>
              <a:ext uri="{FF2B5EF4-FFF2-40B4-BE49-F238E27FC236}">
                <a16:creationId xmlns:a16="http://schemas.microsoft.com/office/drawing/2014/main" id="{8759DD79-2CDD-3A44-AE96-1D68C4C61041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4229101" y="245445"/>
            <a:ext cx="775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18;g5c482c2159_0_1948">
            <a:extLst>
              <a:ext uri="{FF2B5EF4-FFF2-40B4-BE49-F238E27FC236}">
                <a16:creationId xmlns:a16="http://schemas.microsoft.com/office/drawing/2014/main" id="{25C32537-BC06-494B-8DA1-201F6AC8E5A1}"/>
              </a:ext>
            </a:extLst>
          </p:cNvPr>
          <p:cNvSpPr/>
          <p:nvPr/>
        </p:nvSpPr>
        <p:spPr>
          <a:xfrm>
            <a:off x="986118" y="2949000"/>
            <a:ext cx="3242983" cy="162972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19;g5c482c2159_0_1948">
            <a:extLst>
              <a:ext uri="{FF2B5EF4-FFF2-40B4-BE49-F238E27FC236}">
                <a16:creationId xmlns:a16="http://schemas.microsoft.com/office/drawing/2014/main" id="{2155D5DE-DFB0-DB41-A862-9F547110D666}"/>
              </a:ext>
            </a:extLst>
          </p:cNvPr>
          <p:cNvSpPr txBox="1"/>
          <p:nvPr/>
        </p:nvSpPr>
        <p:spPr>
          <a:xfrm>
            <a:off x="9914934" y="3451447"/>
            <a:ext cx="1067921" cy="690665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c = 5</a:t>
            </a:r>
            <a:endParaRPr lang="en-US"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2" name="Google Shape;721;g5c482c2159_0_1948">
            <a:extLst>
              <a:ext uri="{FF2B5EF4-FFF2-40B4-BE49-F238E27FC236}">
                <a16:creationId xmlns:a16="http://schemas.microsoft.com/office/drawing/2014/main" id="{3883FF25-EBC6-6541-8CCA-4A2312B95C01}"/>
              </a:ext>
            </a:extLst>
          </p:cNvPr>
          <p:cNvSpPr txBox="1"/>
          <p:nvPr/>
        </p:nvSpPr>
        <p:spPr>
          <a:xfrm>
            <a:off x="4733369" y="5453345"/>
            <a:ext cx="1667467" cy="723389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Not x86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21;g5c482c2159_0_1948">
            <a:extLst>
              <a:ext uri="{FF2B5EF4-FFF2-40B4-BE49-F238E27FC236}">
                <a16:creationId xmlns:a16="http://schemas.microsoft.com/office/drawing/2014/main" id="{AA6DB578-1611-534C-8757-A063877618AA}"/>
              </a:ext>
            </a:extLst>
          </p:cNvPr>
          <p:cNvSpPr txBox="1"/>
          <p:nvPr/>
        </p:nvSpPr>
        <p:spPr>
          <a:xfrm>
            <a:off x="9902277" y="4852090"/>
            <a:ext cx="2067143" cy="1202509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Overwrites </a:t>
            </a:r>
            <a:r>
              <a:rPr lang="en-US" sz="3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a</a:t>
            </a:r>
            <a:endParaRPr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1C8C334-ACD6-4BFB-A541-E7C73A2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b="1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5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of different sizes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r>
              <a:rPr lang="en-US" sz="2400" dirty="0"/>
              <a:t>“Vanilla” move can only move between source and </a:t>
            </a:r>
            <a:r>
              <a:rPr lang="en-US" sz="2400" dirty="0" err="1"/>
              <a:t>dest</a:t>
            </a:r>
            <a:r>
              <a:rPr lang="en-US" sz="2400" dirty="0"/>
              <a:t> of the same size</a:t>
            </a:r>
          </a:p>
          <a:p>
            <a:pPr lvl="1"/>
            <a:r>
              <a:rPr lang="en-US" sz="2000" dirty="0"/>
              <a:t>Larger → smaller: use the smaller version of registers</a:t>
            </a:r>
          </a:p>
          <a:p>
            <a:pPr lvl="1"/>
            <a:r>
              <a:rPr lang="en-US" sz="2000" dirty="0"/>
              <a:t>Smaller → larger: extension! We have two options: zero-extend or sign-extend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7696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62447"/>
              </p:ext>
            </p:extLst>
          </p:nvPr>
        </p:nvGraphicFramePr>
        <p:xfrm>
          <a:off x="736919" y="2942161"/>
          <a:ext cx="10714150" cy="309067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409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quad-word (8B), long-word (4B), word (2B) or byte (1B)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movs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sign-extended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movz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ZeroExtend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zero-extended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cltq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(convert long to quad)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Sign-extend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rax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Identical to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A4671-01E9-4464-A99B-FC4A1F3C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moving byte data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Note the differences between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movb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movsbl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000" dirty="0" err="1">
                <a:latin typeface="Courier New" pitchFamily="49" charset="0"/>
              </a:rPr>
              <a:t>movzbl</a:t>
            </a:r>
            <a:endParaRPr lang="en-US" sz="20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400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%dl = 0xCD, %</a:t>
            </a:r>
            <a:r>
              <a:rPr lang="en-US" sz="2400" dirty="0" err="1">
                <a:latin typeface="Courier New"/>
                <a:cs typeface="Courier New"/>
              </a:rPr>
              <a:t>eax</a:t>
            </a:r>
            <a:r>
              <a:rPr lang="en-US" sz="2400" dirty="0">
                <a:latin typeface="Courier New"/>
                <a:cs typeface="Courier New"/>
              </a:rPr>
              <a:t> = 0x98765432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dl,%al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movsbl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movzbl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24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776" y="2967335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0x987654</a:t>
            </a:r>
            <a:r>
              <a:rPr lang="en-US" sz="2400" i="1" u="sng" dirty="0">
                <a:latin typeface="Courier New" pitchFamily="49" charset="0"/>
                <a:cs typeface="Courier New" pitchFamily="49" charset="0"/>
              </a:rPr>
              <a:t>CD</a:t>
            </a:r>
            <a:endParaRPr lang="en-US" sz="2400" i="1" u="sng" dirty="0"/>
          </a:p>
        </p:txBody>
      </p:sp>
      <p:sp>
        <p:nvSpPr>
          <p:cNvPr id="7" name="Rectangle 6"/>
          <p:cNvSpPr/>
          <p:nvPr/>
        </p:nvSpPr>
        <p:spPr>
          <a:xfrm>
            <a:off x="5080775" y="3643312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</a:t>
            </a:r>
            <a:r>
              <a:rPr lang="en-US" sz="2400" i="1" u="sng" dirty="0">
                <a:latin typeface="Courier New" pitchFamily="49" charset="0"/>
                <a:cs typeface="Courier New" pitchFamily="49" charset="0"/>
              </a:rPr>
              <a:t>FFFFFFCD</a:t>
            </a:r>
            <a:endParaRPr lang="en-US" sz="2400" i="1" u="sng" dirty="0"/>
          </a:p>
        </p:txBody>
      </p:sp>
      <p:sp>
        <p:nvSpPr>
          <p:cNvPr id="8" name="Rectangle 7"/>
          <p:cNvSpPr/>
          <p:nvPr/>
        </p:nvSpPr>
        <p:spPr>
          <a:xfrm>
            <a:off x="5080774" y="4313176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</a:t>
            </a:r>
            <a:r>
              <a:rPr lang="en-US" sz="2400" i="1" u="sng" dirty="0">
                <a:latin typeface="Courier New" pitchFamily="49" charset="0"/>
                <a:cs typeface="Courier New" pitchFamily="49" charset="0"/>
              </a:rPr>
              <a:t>000000CD</a:t>
            </a:r>
            <a:endParaRPr lang="en-US" sz="2400" i="1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F66A2-9269-47D5-B006-CD3A6C5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3065E-A80A-4592-BBBC-090285BE2A7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32-bit Instruction 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Instructions that </a:t>
            </a:r>
            <a:r>
              <a:rPr lang="en-US" dirty="0"/>
              <a:t>move</a:t>
            </a:r>
            <a:r>
              <a:rPr lang="en-US" b="0" dirty="0"/>
              <a:t> or </a:t>
            </a:r>
            <a:r>
              <a:rPr lang="en-US" dirty="0"/>
              <a:t>generate</a:t>
            </a:r>
            <a:r>
              <a:rPr lang="en-US" b="0" dirty="0"/>
              <a:t> 32-bit values also set the upper 32 bits of the respective 64-bit register to zero, while 16 or 8 bit instructions don't.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movabsq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$0xffffffffffffffff,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0xffffffffffffffff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movb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%al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movw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%ax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0xffffffffffff0000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</a:t>
            </a:r>
            <a:r>
              <a:rPr lang="en-US" sz="1800" i="1" u="sng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00000000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00000000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This includes 32-bit arithmetic! (e.g., </a:t>
            </a:r>
            <a:r>
              <a:rPr lang="en-US" dirty="0" err="1">
                <a:latin typeface="Courier"/>
                <a:cs typeface="Courier"/>
              </a:rPr>
              <a:t>addl</a:t>
            </a:r>
            <a:r>
              <a:rPr lang="en-US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5EAD-E06E-4194-8896-B9235201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0AE29-82EA-4D20-B8AE-0D4D159279B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b="1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9988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	Scale factor (1, 2, 4, 8) (sizes of common C types)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	Constant displacement value (a.k.a. immediate)</a:t>
            </a:r>
          </a:p>
          <a:p>
            <a:pPr lvl="2"/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]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E69E-B07F-4FE7-9832-2DD86C5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computed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5186-8250-49C3-B163-C73FF8C2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any instruction with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in it, accesses memory</a:t>
            </a:r>
          </a:p>
          <a:p>
            <a:pPr lvl="1"/>
            <a:r>
              <a:rPr lang="en-US" dirty="0"/>
              <a:t>Address is computed first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Loads from memory if in a source operand</a:t>
            </a:r>
          </a:p>
          <a:p>
            <a:pPr lvl="1"/>
            <a:r>
              <a:rPr lang="en-US" dirty="0"/>
              <a:t>Stores into memory if in a destination operand</a:t>
            </a:r>
          </a:p>
          <a:p>
            <a:pPr lvl="1"/>
            <a:endParaRPr lang="en-US" dirty="0"/>
          </a:p>
          <a:p>
            <a:r>
              <a:rPr lang="en-US" dirty="0"/>
              <a:t>But what if what you really want </a:t>
            </a:r>
            <a:r>
              <a:rPr lang="en-US" i="1" dirty="0"/>
              <a:t>is</a:t>
            </a:r>
            <a:r>
              <a:rPr lang="en-US" dirty="0"/>
              <a:t> the address?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– load effective address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Exception to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rule. Does NOT access memory</a:t>
            </a:r>
          </a:p>
          <a:p>
            <a:pPr lvl="1"/>
            <a:r>
              <a:rPr lang="en-US" dirty="0"/>
              <a:t>Also used for arbitrary arithmetic</a:t>
            </a:r>
          </a:p>
          <a:p>
            <a:pPr lvl="2"/>
            <a:r>
              <a:rPr lang="en-US" dirty="0"/>
              <a:t>This is the compiler’s </a:t>
            </a:r>
            <a:r>
              <a:rPr lang="en-US" i="1" dirty="0"/>
              <a:t>favorite</a:t>
            </a:r>
            <a:r>
              <a:rPr lang="en-US" dirty="0"/>
              <a:t>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1DB1-4762-401C-955A-6525906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computation instruction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stands for </a:t>
            </a:r>
            <a:r>
              <a:rPr lang="en-US" i="1" dirty="0"/>
              <a:t>load effective address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MUST be an address expression (any of the formats we’ve seen)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i="1" dirty="0"/>
              <a:t> </a:t>
            </a:r>
            <a:r>
              <a:rPr lang="en-US" dirty="0"/>
              <a:t>is a register</a:t>
            </a:r>
          </a:p>
          <a:p>
            <a:pPr lvl="1"/>
            <a:r>
              <a:rPr lang="en-US" dirty="0"/>
              <a:t>Sets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to the </a:t>
            </a:r>
            <a:r>
              <a:rPr lang="en-US" i="1" dirty="0"/>
              <a:t>address</a:t>
            </a:r>
            <a:r>
              <a:rPr lang="en-US" dirty="0"/>
              <a:t> computed by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expression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does not go to memory! – it just does math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/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Computing addresses without a memory reference</a:t>
            </a:r>
          </a:p>
          <a:p>
            <a:pPr lvl="2"/>
            <a:r>
              <a:rPr lang="en-US" i="1" dirty="0"/>
              <a:t>e</a:t>
            </a:r>
            <a:r>
              <a:rPr lang="en-US" sz="2000" i="1" dirty="0"/>
              <a:t>.g.</a:t>
            </a:r>
            <a:r>
              <a:rPr lang="en-US" sz="2000" dirty="0"/>
              <a:t> translation of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&amp;x[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dirty="0"/>
              <a:t>Computing arithmetic expressions of the form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x+k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i+d</a:t>
            </a:r>
            <a:endParaRPr lang="en-US" dirty="0">
              <a:latin typeface="Courier New" panose="02070309020205020404" pitchFamily="49" charset="0"/>
              <a:ea typeface="Anonymous Pro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/>
              <a:t>Though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</a:t>
            </a:r>
            <a:r>
              <a:rPr lang="en-US" dirty="0"/>
              <a:t>can only be</a:t>
            </a:r>
            <a:r>
              <a:rPr lang="en-US" sz="2000" dirty="0"/>
              <a:t> 1, 2, 4, or 8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C196D4-9008-6E40-A3C8-F9245855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8F8A-270A-B031-67A9-E2B5416E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2CF3-6AC1-E7D2-6A52-0065C516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  <a:p>
            <a:pPr lvl="1"/>
            <a:r>
              <a:rPr lang="en-US" dirty="0"/>
              <a:t>Exactly two weeks from today (February 6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Taken here in the classroom</a:t>
            </a:r>
          </a:p>
          <a:p>
            <a:pPr lvl="1"/>
            <a:r>
              <a:rPr lang="en-US" dirty="0"/>
              <a:t>Details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BC9B5-96F8-4B30-D77E-888D5627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8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9699141E-A1F8-B141-9AAC-86D88C26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8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47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0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13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</a:t>
                </a: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97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9C70-06FE-44ED-9EC2-8858C23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compiler love </a:t>
            </a:r>
            <a:r>
              <a:rPr lang="en-US" dirty="0">
                <a:latin typeface="Courier"/>
              </a:rPr>
              <a:t>lea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E0DC-36F1-476F-A1A7-195FE809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good for computing addresses</a:t>
            </a:r>
          </a:p>
          <a:p>
            <a:pPr lvl="1"/>
            <a:endParaRPr lang="en-US" dirty="0"/>
          </a:p>
          <a:p>
            <a:r>
              <a:rPr lang="en-US" dirty="0"/>
              <a:t>But usually, the compiler uses it to do math in fewer instructions</a:t>
            </a:r>
          </a:p>
          <a:p>
            <a:pPr lvl="1"/>
            <a:r>
              <a:rPr lang="en-US" dirty="0" err="1">
                <a:latin typeface="Courier"/>
              </a:rPr>
              <a:t>addq</a:t>
            </a:r>
            <a:r>
              <a:rPr lang="en-US" dirty="0"/>
              <a:t> only adds a source and a destination, and overwrites destination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"/>
              </a:rPr>
              <a:t>leaq</a:t>
            </a:r>
            <a:r>
              <a:rPr lang="en-US" dirty="0"/>
              <a:t> adds up to two registers and an immediate, AND stores to a different register!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FD0A-D1BB-40AD-9865-7C1596CA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2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2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3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4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0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t2*t5 (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5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25893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445739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2987899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4EC412-CED1-FA3A-F8CF-04186283E4CC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determine whether an address is loaded, and if so, which address?</a:t>
            </a:r>
          </a:p>
        </p:txBody>
      </p:sp>
    </p:spTree>
    <p:extLst>
      <p:ext uri="{BB962C8B-B14F-4D97-AF65-F5344CB8AC3E}">
        <p14:creationId xmlns:p14="http://schemas.microsoft.com/office/powerpoint/2010/main" val="38314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713840"/>
              </p:ext>
            </p:extLst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37417"/>
              </p:ext>
            </p:extLst>
          </p:nvPr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2022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419981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13657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CC27D7-8EDE-947B-0EDA-792312BB1C4C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Second, determine the final value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70621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394223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39415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0xE3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45985"/>
              </p:ext>
            </p:extLst>
          </p:nvPr>
        </p:nvGraphicFramePr>
        <p:xfrm>
          <a:off x="744447" y="4495497"/>
          <a:ext cx="10835947" cy="872618"/>
        </p:xfrm>
        <a:graphic>
          <a:graphicData uri="http://schemas.openxmlformats.org/drawingml/2006/table">
            <a:tbl>
              <a:tblPr firstRow="1" firstCol="1" bandRow="1"/>
              <a:tblGrid>
                <a:gridCol w="4419981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13657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3BB3B6-2F51-569E-FCB6-835D58ABF99A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determine whether an address is loaded, and if so, which address?</a:t>
            </a:r>
          </a:p>
        </p:txBody>
      </p:sp>
    </p:spTree>
    <p:extLst>
      <p:ext uri="{BB962C8B-B14F-4D97-AF65-F5344CB8AC3E}">
        <p14:creationId xmlns:p14="http://schemas.microsoft.com/office/powerpoint/2010/main" val="6454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28438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394223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39415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43E324-0049-805C-4E8B-A69427404CA3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Second, determine the final value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22570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432860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00778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734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b="1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9057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dirty="0"/>
              <a:t>Transfer control: </a:t>
            </a:r>
            <a:r>
              <a:rPr lang="en-US" dirty="0">
                <a:solidFill>
                  <a:srgbClr val="FF0000"/>
                </a:solidFill>
              </a:rPr>
              <a:t>✘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Let’s back out. Why do we want that?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667000" y="3429000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829302" y="3428999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94D-019D-4816-85E7-BA6F97CB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3202-DC60-46AC-1BDE-1A34BDED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relies on “conditions”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DAD9-90BA-F759-35BC-620D82B5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850161" cy="5029200"/>
          </a:xfrm>
        </p:spPr>
        <p:txBody>
          <a:bodyPr/>
          <a:lstStyle/>
          <a:p>
            <a:r>
              <a:rPr lang="en-US" dirty="0"/>
              <a:t>Equality</a:t>
            </a:r>
          </a:p>
          <a:p>
            <a:pPr lvl="1"/>
            <a:r>
              <a:rPr lang="en-US" dirty="0"/>
              <a:t>Equals and not equals</a:t>
            </a:r>
          </a:p>
          <a:p>
            <a:pPr lvl="1"/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Greater than, less than</a:t>
            </a:r>
          </a:p>
          <a:p>
            <a:pPr lvl="1"/>
            <a:endParaRPr lang="en-US" dirty="0"/>
          </a:p>
          <a:p>
            <a:r>
              <a:rPr lang="en-US" dirty="0"/>
              <a:t>Others C doesn’t support</a:t>
            </a:r>
          </a:p>
          <a:p>
            <a:pPr lvl="1"/>
            <a:r>
              <a:rPr lang="en-US" dirty="0"/>
              <a:t>Negative/Positive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93EE-958A-8793-AB71-7DC4D9E5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381C4B1-460C-F514-8A34-09015C702C3F}"/>
              </a:ext>
            </a:extLst>
          </p:cNvPr>
          <p:cNvSpPr/>
          <p:nvPr/>
        </p:nvSpPr>
        <p:spPr bwMode="auto">
          <a:xfrm>
            <a:off x="7529446" y="1760054"/>
            <a:ext cx="1158240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decision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6047484-E32E-3CAA-DBDA-A7AB1FBA2A1C}"/>
              </a:ext>
            </a:extLst>
          </p:cNvPr>
          <p:cNvSpPr/>
          <p:nvPr/>
        </p:nvSpPr>
        <p:spPr bwMode="auto">
          <a:xfrm>
            <a:off x="7344206" y="2608414"/>
            <a:ext cx="1541417" cy="729343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x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!= 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F0477A7-6106-C457-E5DC-0684F80FA95E}"/>
              </a:ext>
            </a:extLst>
          </p:cNvPr>
          <p:cNvSpPr/>
          <p:nvPr/>
        </p:nvSpPr>
        <p:spPr bwMode="auto">
          <a:xfrm>
            <a:off x="6721545" y="3669590"/>
            <a:ext cx="1001485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op2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EE0FBB2-6EC5-2F9B-299D-4627340C89A7}"/>
              </a:ext>
            </a:extLst>
          </p:cNvPr>
          <p:cNvSpPr/>
          <p:nvPr/>
        </p:nvSpPr>
        <p:spPr bwMode="auto">
          <a:xfrm>
            <a:off x="8506801" y="3669590"/>
            <a:ext cx="1001485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op1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2994F76-AC99-A696-B5CB-34D0933AE6A2}"/>
              </a:ext>
            </a:extLst>
          </p:cNvPr>
          <p:cNvSpPr/>
          <p:nvPr/>
        </p:nvSpPr>
        <p:spPr bwMode="auto">
          <a:xfrm>
            <a:off x="7535795" y="4857766"/>
            <a:ext cx="1158240" cy="37446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return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F17A897-F7E9-C712-4EA9-AA0FB1730F87}"/>
              </a:ext>
            </a:extLst>
          </p:cNvPr>
          <p:cNvCxnSpPr>
            <a:stCxn id="6" idx="3"/>
            <a:endCxn id="8" idx="0"/>
          </p:cNvCxnSpPr>
          <p:nvPr/>
        </p:nvCxnSpPr>
        <p:spPr bwMode="auto">
          <a:xfrm>
            <a:off x="8885623" y="2973086"/>
            <a:ext cx="121921" cy="6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onnector: Elbow 13">
            <a:extLst>
              <a:ext uri="{FF2B5EF4-FFF2-40B4-BE49-F238E27FC236}">
                <a16:creationId xmlns:a16="http://schemas.microsoft.com/office/drawing/2014/main" id="{3B6F657A-C3DB-050E-11D9-DF79AAB8687C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8108566" y="2134523"/>
            <a:ext cx="6349" cy="4738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60ED5AA-C775-CF60-9C25-2B09B150DF1C}"/>
              </a:ext>
            </a:extLst>
          </p:cNvPr>
          <p:cNvCxnSpPr>
            <a:stCxn id="6" idx="1"/>
            <a:endCxn id="7" idx="0"/>
          </p:cNvCxnSpPr>
          <p:nvPr/>
        </p:nvCxnSpPr>
        <p:spPr bwMode="auto">
          <a:xfrm rot="10800000" flipV="1">
            <a:off x="7222288" y="2973086"/>
            <a:ext cx="121918" cy="6965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DA0EB5A-8B00-5B8D-2880-F6C7E1019BC3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 rot="16200000" flipH="1">
            <a:off x="7261748" y="4004598"/>
            <a:ext cx="813707" cy="892627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99AF53-F8DE-0B19-9CF3-4EB890D36061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8154377" y="4004598"/>
            <a:ext cx="813707" cy="892629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9B5385-18F5-7E94-DAB4-F78A5F983787}"/>
              </a:ext>
            </a:extLst>
          </p:cNvPr>
          <p:cNvSpPr txBox="1"/>
          <p:nvPr/>
        </p:nvSpPr>
        <p:spPr>
          <a:xfrm>
            <a:off x="9354140" y="2134523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810E4-DA0E-5AE2-3254-CD5A1B12F604}"/>
              </a:ext>
            </a:extLst>
          </p:cNvPr>
          <p:cNvCxnSpPr>
            <a:cxnSpLocks/>
          </p:cNvCxnSpPr>
          <p:nvPr/>
        </p:nvCxnSpPr>
        <p:spPr>
          <a:xfrm flipH="1">
            <a:off x="8506801" y="2466356"/>
            <a:ext cx="1001485" cy="481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07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F09B-5720-128D-669B-77F17957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tracks conditions with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3DD3-851B-E995-0635-6636FCFA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comparison occurs</a:t>
            </a:r>
          </a:p>
          <a:p>
            <a:pPr lvl="1"/>
            <a:r>
              <a:rPr lang="en-US" dirty="0"/>
              <a:t>Modify some “flags” based on what happened</a:t>
            </a:r>
          </a:p>
          <a:p>
            <a:pPr lvl="1"/>
            <a:r>
              <a:rPr lang="en-US" dirty="0"/>
              <a:t>Flags are one-bit fields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Terminology: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set</a:t>
            </a:r>
            <a:r>
              <a:rPr lang="en-US" dirty="0"/>
              <a:t> if it is 1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cleared</a:t>
            </a:r>
            <a:r>
              <a:rPr lang="en-US" dirty="0"/>
              <a:t> (or </a:t>
            </a:r>
            <a:r>
              <a:rPr lang="en-US" b="1" i="1" dirty="0"/>
              <a:t>reset</a:t>
            </a:r>
            <a:r>
              <a:rPr lang="en-US" dirty="0"/>
              <a:t>) if it is 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x86 “condition codes” are a set of one-bit flags for tracking conditions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50286-B47F-997F-3448-CE375CEF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41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FD15-598B-471B-FE79-F3F5E5E4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x86 condition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CB59-E22D-61A2-6279-7BF6A4BA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98523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Zero Flag </a:t>
            </a:r>
            <a:r>
              <a:rPr lang="en-US" dirty="0"/>
              <a:t>(ZF)</a:t>
            </a:r>
          </a:p>
          <a:p>
            <a:pPr lvl="1"/>
            <a:r>
              <a:rPr lang="en-US" dirty="0"/>
              <a:t>Result is zero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Sign Flag </a:t>
            </a:r>
            <a:r>
              <a:rPr lang="en-US" dirty="0"/>
              <a:t>(SF)</a:t>
            </a:r>
          </a:p>
          <a:p>
            <a:pPr lvl="1"/>
            <a:r>
              <a:rPr lang="en-US" dirty="0" err="1"/>
              <a:t>MSb</a:t>
            </a:r>
            <a:r>
              <a:rPr lang="en-US" dirty="0"/>
              <a:t> of result is one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Overflow Flag </a:t>
            </a:r>
            <a:r>
              <a:rPr lang="en-US" dirty="0"/>
              <a:t>(OF)</a:t>
            </a:r>
          </a:p>
          <a:p>
            <a:pPr lvl="1"/>
            <a:r>
              <a:rPr lang="en-US" dirty="0"/>
              <a:t>Overflow occurred during arithmetic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Carry Flag </a:t>
            </a:r>
            <a:r>
              <a:rPr lang="en-US" dirty="0"/>
              <a:t>(CF)</a:t>
            </a:r>
          </a:p>
          <a:p>
            <a:pPr lvl="1"/>
            <a:r>
              <a:rPr lang="en-US" dirty="0"/>
              <a:t>Carry occurred during arithmetic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Parity Flag </a:t>
            </a:r>
            <a:r>
              <a:rPr lang="en-US" dirty="0"/>
              <a:t>(PF)  </a:t>
            </a:r>
            <a:r>
              <a:rPr lang="en-US" sz="2000" dirty="0"/>
              <a:t>(rarely used in practice)</a:t>
            </a:r>
            <a:endParaRPr lang="en-US" dirty="0"/>
          </a:p>
          <a:p>
            <a:pPr lvl="1"/>
            <a:r>
              <a:rPr lang="en-US" dirty="0"/>
              <a:t>Result has an ever number of 1 bits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432B1-5BC2-0239-6D3C-461EBB3F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D56E0-F9F7-1DCB-01AE-5FEDC9718A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76288" y="1143000"/>
            <a:ext cx="4708120" cy="5029200"/>
          </a:xfrm>
        </p:spPr>
        <p:txBody>
          <a:bodyPr/>
          <a:lstStyle/>
          <a:p>
            <a:r>
              <a:rPr lang="en-US" dirty="0"/>
              <a:t>Each of these is a one-bit register</a:t>
            </a:r>
          </a:p>
          <a:p>
            <a:endParaRPr lang="en-US" dirty="0"/>
          </a:p>
          <a:p>
            <a:r>
              <a:rPr lang="en-US" dirty="0"/>
              <a:t>We can’t write or read these manually, they’re interacted with via specific assembly instructions</a:t>
            </a:r>
          </a:p>
        </p:txBody>
      </p:sp>
    </p:spTree>
    <p:extLst>
      <p:ext uri="{BB962C8B-B14F-4D97-AF65-F5344CB8AC3E}">
        <p14:creationId xmlns:p14="http://schemas.microsoft.com/office/powerpoint/2010/main" val="215556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27F7-EC39-AF1F-31FC-C9EBF918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condition codes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375C-C95C-F4C6-1A61-EA776D4B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Flag</a:t>
            </a:r>
          </a:p>
          <a:p>
            <a:pPr lvl="1"/>
            <a:r>
              <a:rPr lang="en-US" dirty="0"/>
              <a:t>Result 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Sign Flag</a:t>
            </a:r>
          </a:p>
          <a:p>
            <a:pPr lvl="1"/>
            <a:r>
              <a:rPr lang="en-US" dirty="0"/>
              <a:t>Result is: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D5D90-DC27-19F1-5256-CB33281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5" name="Shape 359">
            <a:extLst>
              <a:ext uri="{FF2B5EF4-FFF2-40B4-BE49-F238E27FC236}">
                <a16:creationId xmlns:a16="http://schemas.microsoft.com/office/drawing/2014/main" id="{E0CB0CFC-6DD5-2B63-3F3D-A3C54FAE912B}"/>
              </a:ext>
            </a:extLst>
          </p:cNvPr>
          <p:cNvSpPr/>
          <p:nvPr/>
        </p:nvSpPr>
        <p:spPr>
          <a:xfrm>
            <a:off x="2807925" y="1558962"/>
            <a:ext cx="3899647" cy="502024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000000000000…00000000000</a:t>
            </a:r>
            <a:endParaRPr sz="20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59">
            <a:extLst>
              <a:ext uri="{FF2B5EF4-FFF2-40B4-BE49-F238E27FC236}">
                <a16:creationId xmlns:a16="http://schemas.microsoft.com/office/drawing/2014/main" id="{0A3716DF-3DD0-7774-8C4A-5099826766DD}"/>
              </a:ext>
            </a:extLst>
          </p:cNvPr>
          <p:cNvSpPr/>
          <p:nvPr/>
        </p:nvSpPr>
        <p:spPr>
          <a:xfrm>
            <a:off x="2807925" y="3312279"/>
            <a:ext cx="3899647" cy="502024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xxxxxxxxxxx…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xxxxxxxxxxx</a:t>
            </a:r>
            <a:endParaRPr sz="2000" b="1" i="0" u="none" strike="noStrike" cap="none" dirty="0">
              <a:solidFill>
                <a:schemeClr val="bg1">
                  <a:lumMod val="7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0545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2884-EAC0-97FE-61C3-E81CBCE5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condition codes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A78F-7971-093C-BAEE-740E73C1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28036" cy="5029200"/>
          </a:xfrm>
        </p:spPr>
        <p:txBody>
          <a:bodyPr/>
          <a:lstStyle/>
          <a:p>
            <a:r>
              <a:rPr lang="en-US" dirty="0"/>
              <a:t>Overflow Flag</a:t>
            </a:r>
          </a:p>
          <a:p>
            <a:pPr marL="457200" lvl="1" indent="0">
              <a:buNone/>
            </a:pPr>
            <a:r>
              <a:rPr lang="en-US" dirty="0"/>
              <a:t>Either:</a:t>
            </a:r>
          </a:p>
          <a:p>
            <a:pPr lvl="2"/>
            <a:r>
              <a:rPr lang="en-US" dirty="0"/>
              <a:t>Both numbers positive</a:t>
            </a:r>
            <a:br>
              <a:rPr lang="en-US" dirty="0"/>
            </a:br>
            <a:r>
              <a:rPr lang="en-US" dirty="0"/>
              <a:t>but result is negative</a:t>
            </a:r>
          </a:p>
          <a:p>
            <a:pPr marL="457200" lvl="1" indent="0">
              <a:buNone/>
            </a:pPr>
            <a:r>
              <a:rPr lang="en-US" dirty="0"/>
              <a:t>Or:</a:t>
            </a:r>
          </a:p>
          <a:p>
            <a:pPr lvl="2"/>
            <a:r>
              <a:rPr lang="en-US" dirty="0"/>
              <a:t>Both numbers negative</a:t>
            </a:r>
            <a:br>
              <a:rPr lang="en-US" dirty="0"/>
            </a:br>
            <a:r>
              <a:rPr lang="en-US" dirty="0"/>
              <a:t>but result is positive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Detects overflow for two’s complement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E7CB7-B5D7-432F-82A7-9C8EA2A9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Shape 348">
            <a:extLst>
              <a:ext uri="{FF2B5EF4-FFF2-40B4-BE49-F238E27FC236}">
                <a16:creationId xmlns:a16="http://schemas.microsoft.com/office/drawing/2014/main" id="{30570581-8921-416F-EACB-E3059DE06367}"/>
              </a:ext>
            </a:extLst>
          </p:cNvPr>
          <p:cNvSpPr/>
          <p:nvPr/>
        </p:nvSpPr>
        <p:spPr>
          <a:xfrm>
            <a:off x="6620973" y="1639411"/>
            <a:ext cx="3899647" cy="502024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xxxxxxxxxxxx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 b="1" i="0" u="none" strike="noStrike" cap="none" dirty="0">
              <a:solidFill>
                <a:schemeClr val="bg1">
                  <a:lumMod val="7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49">
            <a:extLst>
              <a:ext uri="{FF2B5EF4-FFF2-40B4-BE49-F238E27FC236}">
                <a16:creationId xmlns:a16="http://schemas.microsoft.com/office/drawing/2014/main" id="{BA242796-244D-5637-6080-93DCFC283B28}"/>
              </a:ext>
            </a:extLst>
          </p:cNvPr>
          <p:cNvSpPr/>
          <p:nvPr/>
        </p:nvSpPr>
        <p:spPr>
          <a:xfrm>
            <a:off x="6620973" y="2141435"/>
            <a:ext cx="3899647" cy="502024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xxxxxxxxxxxx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 b="1" i="0" u="none" strike="noStrike" cap="none" dirty="0">
              <a:solidFill>
                <a:schemeClr val="bg1">
                  <a:lumMod val="7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" name="Shape 350">
            <a:extLst>
              <a:ext uri="{FF2B5EF4-FFF2-40B4-BE49-F238E27FC236}">
                <a16:creationId xmlns:a16="http://schemas.microsoft.com/office/drawing/2014/main" id="{0A347B7D-2956-71C8-EE1E-C9C540ED30ED}"/>
              </a:ext>
            </a:extLst>
          </p:cNvPr>
          <p:cNvCxnSpPr/>
          <p:nvPr/>
        </p:nvCxnSpPr>
        <p:spPr>
          <a:xfrm>
            <a:off x="5903797" y="2804823"/>
            <a:ext cx="5262282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Shape 351">
            <a:extLst>
              <a:ext uri="{FF2B5EF4-FFF2-40B4-BE49-F238E27FC236}">
                <a16:creationId xmlns:a16="http://schemas.microsoft.com/office/drawing/2014/main" id="{FEE73097-47C9-1B15-64B8-37B07948CDC8}"/>
              </a:ext>
            </a:extLst>
          </p:cNvPr>
          <p:cNvSpPr txBox="1"/>
          <p:nvPr/>
        </p:nvSpPr>
        <p:spPr>
          <a:xfrm>
            <a:off x="6056197" y="2023115"/>
            <a:ext cx="457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Shape 352">
            <a:extLst>
              <a:ext uri="{FF2B5EF4-FFF2-40B4-BE49-F238E27FC236}">
                <a16:creationId xmlns:a16="http://schemas.microsoft.com/office/drawing/2014/main" id="{E5BA661E-5F79-D252-F5EF-C80903DE013C}"/>
              </a:ext>
            </a:extLst>
          </p:cNvPr>
          <p:cNvSpPr/>
          <p:nvPr/>
        </p:nvSpPr>
        <p:spPr>
          <a:xfrm>
            <a:off x="6620973" y="2939294"/>
            <a:ext cx="3899647" cy="502024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xxxxxxxxxxxx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 b="1" i="0" u="none" strike="noStrike" cap="none" dirty="0">
              <a:solidFill>
                <a:schemeClr val="bg1">
                  <a:lumMod val="7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Shape 353">
            <a:extLst>
              <a:ext uri="{FF2B5EF4-FFF2-40B4-BE49-F238E27FC236}">
                <a16:creationId xmlns:a16="http://schemas.microsoft.com/office/drawing/2014/main" id="{BAEF6838-508D-C6D0-A2C8-4AC6756CEE00}"/>
              </a:ext>
            </a:extLst>
          </p:cNvPr>
          <p:cNvSpPr txBox="1"/>
          <p:nvPr/>
        </p:nvSpPr>
        <p:spPr>
          <a:xfrm>
            <a:off x="5903797" y="4305282"/>
            <a:ext cx="51280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 == y &amp;&amp; w </a:t>
            </a:r>
            <a:r>
              <a:rPr lang="en-US" sz="3600" dirty="0">
                <a:latin typeface="Gill Sans"/>
                <a:ea typeface="Gill Sans"/>
                <a:cs typeface="Gill Sans"/>
                <a:sym typeface="Gill Sans"/>
              </a:rPr>
              <a:t>!= z</a:t>
            </a:r>
            <a:endParaRPr sz="3600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44877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B297-3C48-38AE-EB30-126DF552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condition codes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346E-0E82-E9D6-7C57-726DFFB8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21021" cy="5029200"/>
          </a:xfrm>
        </p:spPr>
        <p:txBody>
          <a:bodyPr/>
          <a:lstStyle/>
          <a:p>
            <a:r>
              <a:rPr lang="en-US" dirty="0"/>
              <a:t>Carry Flag</a:t>
            </a:r>
          </a:p>
          <a:p>
            <a:pPr lvl="1"/>
            <a:r>
              <a:rPr lang="en-US" dirty="0"/>
              <a:t>An extra bit is produced or borrowed in calculation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Detects overflow for unsigned numbers</a:t>
            </a:r>
          </a:p>
          <a:p>
            <a:pPr lvl="2"/>
            <a:r>
              <a:rPr lang="en-US" dirty="0"/>
              <a:t>Below zero</a:t>
            </a:r>
          </a:p>
          <a:p>
            <a:pPr lvl="2"/>
            <a:r>
              <a:rPr lang="en-US" dirty="0"/>
              <a:t>Above max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061B3-36E6-EF5C-319A-2F629FF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2A5A9-19E7-873B-4EC8-F4E73DFD4340}"/>
              </a:ext>
            </a:extLst>
          </p:cNvPr>
          <p:cNvSpPr/>
          <p:nvPr/>
        </p:nvSpPr>
        <p:spPr bwMode="auto">
          <a:xfrm>
            <a:off x="6255213" y="1298557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DAFA-393D-A134-D2D2-7189147F9FB1}"/>
              </a:ext>
            </a:extLst>
          </p:cNvPr>
          <p:cNvSpPr/>
          <p:nvPr/>
        </p:nvSpPr>
        <p:spPr bwMode="auto">
          <a:xfrm>
            <a:off x="6255213" y="1800581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C10FAC-9B20-1B97-4139-470F5B4A02AF}"/>
              </a:ext>
            </a:extLst>
          </p:cNvPr>
          <p:cNvCxnSpPr/>
          <p:nvPr/>
        </p:nvCxnSpPr>
        <p:spPr bwMode="auto">
          <a:xfrm>
            <a:off x="5538037" y="2463969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163DDB-3639-584B-62BF-C6B953FC94F7}"/>
              </a:ext>
            </a:extLst>
          </p:cNvPr>
          <p:cNvSpPr txBox="1"/>
          <p:nvPr/>
        </p:nvSpPr>
        <p:spPr>
          <a:xfrm>
            <a:off x="5689854" y="156679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0F30B-1AD7-274B-7059-961A80C88631}"/>
              </a:ext>
            </a:extLst>
          </p:cNvPr>
          <p:cNvSpPr/>
          <p:nvPr/>
        </p:nvSpPr>
        <p:spPr bwMode="auto">
          <a:xfrm>
            <a:off x="6255213" y="2598440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CA78C-64A5-7DB3-FE15-0E43B0518616}"/>
              </a:ext>
            </a:extLst>
          </p:cNvPr>
          <p:cNvSpPr txBox="1"/>
          <p:nvPr/>
        </p:nvSpPr>
        <p:spPr>
          <a:xfrm>
            <a:off x="5918454" y="265760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B3C77A-D70B-C657-FA15-AAB7806B0226}"/>
              </a:ext>
            </a:extLst>
          </p:cNvPr>
          <p:cNvGrpSpPr/>
          <p:nvPr/>
        </p:nvGrpSpPr>
        <p:grpSpPr>
          <a:xfrm>
            <a:off x="5538036" y="3762501"/>
            <a:ext cx="5262282" cy="1801907"/>
            <a:chOff x="1990164" y="4068626"/>
            <a:chExt cx="5262282" cy="18019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A4BD81-FBA9-7CFD-A3CD-1BDE1B5D84E8}"/>
                </a:ext>
              </a:extLst>
            </p:cNvPr>
            <p:cNvSpPr/>
            <p:nvPr/>
          </p:nvSpPr>
          <p:spPr bwMode="auto">
            <a:xfrm>
              <a:off x="2707340" y="4068626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E0C825-46D1-4879-A3CC-2D7F016E6167}"/>
                </a:ext>
              </a:extLst>
            </p:cNvPr>
            <p:cNvSpPr/>
            <p:nvPr/>
          </p:nvSpPr>
          <p:spPr bwMode="auto">
            <a:xfrm>
              <a:off x="2707340" y="457065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729596-7166-AB0F-F43F-24592071784F}"/>
                </a:ext>
              </a:extLst>
            </p:cNvPr>
            <p:cNvCxnSpPr/>
            <p:nvPr/>
          </p:nvCxnSpPr>
          <p:spPr bwMode="auto">
            <a:xfrm>
              <a:off x="1990164" y="5234038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8914B9-7F15-FCEB-7205-DB560D43232A}"/>
                </a:ext>
              </a:extLst>
            </p:cNvPr>
            <p:cNvSpPr txBox="1"/>
            <p:nvPr/>
          </p:nvSpPr>
          <p:spPr>
            <a:xfrm>
              <a:off x="2141982" y="431963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_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0E0C82-DF42-AD20-5630-108841E08385}"/>
                </a:ext>
              </a:extLst>
            </p:cNvPr>
            <p:cNvSpPr/>
            <p:nvPr/>
          </p:nvSpPr>
          <p:spPr bwMode="auto">
            <a:xfrm>
              <a:off x="2707340" y="5368509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96C915-190E-2E21-3A4D-D9C9D3DD0667}"/>
                </a:ext>
              </a:extLst>
            </p:cNvPr>
            <p:cNvSpPr txBox="1"/>
            <p:nvPr/>
          </p:nvSpPr>
          <p:spPr>
            <a:xfrm>
              <a:off x="2361302" y="412914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B67FB46-CDBA-B9D0-71CE-57BD1CCC969B}"/>
              </a:ext>
            </a:extLst>
          </p:cNvPr>
          <p:cNvSpPr txBox="1"/>
          <p:nvPr/>
        </p:nvSpPr>
        <p:spPr>
          <a:xfrm>
            <a:off x="10577695" y="169373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6A85B-DA2E-213F-57F6-2E3118D18BDC}"/>
              </a:ext>
            </a:extLst>
          </p:cNvPr>
          <p:cNvSpPr txBox="1"/>
          <p:nvPr/>
        </p:nvSpPr>
        <p:spPr>
          <a:xfrm>
            <a:off x="10429064" y="412848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</a:p>
        </p:txBody>
      </p:sp>
    </p:spTree>
    <p:extLst>
      <p:ext uri="{BB962C8B-B14F-4D97-AF65-F5344CB8AC3E}">
        <p14:creationId xmlns:p14="http://schemas.microsoft.com/office/powerpoint/2010/main" val="22835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B6DC-5917-08F6-9F1C-20E4E98E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condition codes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30C0-FFB8-487A-D2EF-42CF6D62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2999"/>
            <a:ext cx="10593805" cy="1193165"/>
          </a:xfrm>
        </p:spPr>
        <p:txBody>
          <a:bodyPr>
            <a:normAutofit fontScale="92500"/>
          </a:bodyPr>
          <a:lstStyle/>
          <a:p>
            <a:r>
              <a:rPr lang="en-US" dirty="0"/>
              <a:t>The conditions we care about are </a:t>
            </a:r>
            <a:r>
              <a:rPr lang="en-US" dirty="0" err="1"/>
              <a:t>boolean</a:t>
            </a:r>
            <a:r>
              <a:rPr lang="en-US" dirty="0"/>
              <a:t> algebra combinations of the x86 condition codes</a:t>
            </a:r>
          </a:p>
          <a:p>
            <a:pPr lvl="1"/>
            <a:r>
              <a:rPr lang="en-US" dirty="0"/>
              <a:t>These combinations assume a </a:t>
            </a:r>
            <a:r>
              <a:rPr lang="en-US" b="1" dirty="0"/>
              <a:t>subtraction</a:t>
            </a:r>
            <a:r>
              <a:rPr lang="en-US" dirty="0"/>
              <a:t> operation set the condition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19965-DE83-B89D-2772-4FF377FD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8F4AC4F4-9EB8-547A-3161-8C290259C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49110"/>
              </p:ext>
            </p:extLst>
          </p:nvPr>
        </p:nvGraphicFramePr>
        <p:xfrm>
          <a:off x="4788341" y="2640963"/>
          <a:ext cx="4448806" cy="3576320"/>
        </p:xfrm>
        <a:graphic>
          <a:graphicData uri="http://schemas.openxmlformats.org/drawingml/2006/table">
            <a:tbl>
              <a:tblPr/>
              <a:tblGrid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007418-052F-D34E-A3FC-D75FB7E18B1C}"/>
              </a:ext>
            </a:extLst>
          </p:cNvPr>
          <p:cNvSpPr txBox="1"/>
          <p:nvPr/>
        </p:nvSpPr>
        <p:spPr>
          <a:xfrm>
            <a:off x="1581150" y="3884592"/>
            <a:ext cx="3007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subtract two values, the condition codes let you</a:t>
            </a:r>
            <a:br>
              <a:rPr lang="en-US" dirty="0"/>
            </a:br>
            <a:r>
              <a:rPr lang="en-US" dirty="0"/>
              <a:t>compare the two values:</a:t>
            </a:r>
          </a:p>
        </p:txBody>
      </p:sp>
    </p:spTree>
    <p:extLst>
      <p:ext uri="{BB962C8B-B14F-4D97-AF65-F5344CB8AC3E}">
        <p14:creationId xmlns:p14="http://schemas.microsoft.com/office/powerpoint/2010/main" val="3981483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BF759-A7F3-ACAA-A54E-01B008B9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296-428F-141D-3ACA-8DE14113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condition codes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4D1F-3056-BFB6-4316-86422C0B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machine level, conditional operations are a 2-step process:</a:t>
            </a:r>
          </a:p>
          <a:p>
            <a:pPr lvl="1"/>
            <a:r>
              <a:rPr lang="en-US" dirty="0"/>
              <a:t>Perform an operation that </a:t>
            </a:r>
            <a:r>
              <a:rPr lang="en-US" b="1" i="1" dirty="0"/>
              <a:t>sets</a:t>
            </a:r>
            <a:r>
              <a:rPr lang="en-US" dirty="0"/>
              <a:t> or </a:t>
            </a:r>
            <a:r>
              <a:rPr lang="en-US" b="1" i="1" dirty="0"/>
              <a:t>clears</a:t>
            </a:r>
            <a:r>
              <a:rPr lang="en-US" dirty="0"/>
              <a:t> condition codes (ask questions)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r>
              <a:rPr lang="en-US" dirty="0"/>
              <a:t>Then</a:t>
            </a:r>
            <a:r>
              <a:rPr lang="en-US" b="1" i="1" dirty="0"/>
              <a:t> observe</a:t>
            </a:r>
            <a:r>
              <a:rPr lang="en-US" dirty="0"/>
              <a:t> which condition codes are set</a:t>
            </a:r>
          </a:p>
          <a:p>
            <a:pPr lvl="1"/>
            <a:endParaRPr lang="en-US" dirty="0"/>
          </a:p>
          <a:p>
            <a:r>
              <a:rPr lang="en-US" dirty="0"/>
              <a:t>Can use this observation for Boolean operations, conditionals, loops, etc.</a:t>
            </a:r>
          </a:p>
          <a:p>
            <a:pPr lvl="1"/>
            <a:r>
              <a:rPr lang="en-US" dirty="0"/>
              <a:t> We will see the first today, and more control next lecture</a:t>
            </a:r>
          </a:p>
          <a:p>
            <a:pPr lvl="1"/>
            <a:endParaRPr lang="en-US" dirty="0"/>
          </a:p>
          <a:p>
            <a:r>
              <a:rPr lang="en-US" dirty="0"/>
              <a:t>So now we need two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compare values and set condition codes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observe condition codes and do something (or not)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EE916-37AD-1412-012E-EE9F79EE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marL="0" indent="0">
              <a:buNone/>
            </a:pPr>
            <a:r>
              <a:rPr lang="en-US" b="1" dirty="0"/>
              <a:t>In x86-64 these basic types can often be combined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41920" y="228600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C955-72B0-0C04-F796-87D6FD62F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B7ED93-17EC-CFDB-2099-A639A04BCAB1}"/>
              </a:ext>
            </a:extLst>
          </p:cNvPr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3E9D658-2F97-8675-EF6F-BEB696894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Compare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75E1C22-C0FC-5019-89D4-33AD7AA00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</a:rPr>
              <a:t>Src2, Src1</a:t>
            </a:r>
          </a:p>
          <a:p>
            <a:pPr lvl="1"/>
            <a:endParaRPr lang="en-US" b="1" i="1" dirty="0">
              <a:latin typeface="Courier New" pitchFamily="49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src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sz="160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</a:t>
            </a:r>
            <a:r>
              <a:rPr lang="en-US" sz="1600" dirty="0"/>
              <a:t>  </a:t>
            </a:r>
            <a:r>
              <a:rPr lang="en-US" dirty="0"/>
              <a:t>computes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dst-src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then throws away the result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And sets condition codes along the way as a “subtraction” operation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Does NOT modify the destination register though</a:t>
            </a:r>
          </a:p>
          <a:p>
            <a:pPr lvl="1"/>
            <a:r>
              <a:rPr lang="en-US" b="1" u="sng" dirty="0">
                <a:solidFill>
                  <a:srgbClr val="800000"/>
                </a:solidFill>
              </a:rPr>
              <a:t>Beware the order of the </a:t>
            </a:r>
            <a:r>
              <a:rPr lang="en-US" b="1" u="sng" dirty="0" err="1">
                <a:solidFill>
                  <a:srgbClr val="800000"/>
                </a:solidFill>
                <a:latin typeface="Courier New"/>
                <a:cs typeface="Courier New"/>
              </a:rPr>
              <a:t>cmp</a:t>
            </a:r>
            <a:r>
              <a:rPr lang="en-US" b="1" u="sng" dirty="0">
                <a:solidFill>
                  <a:srgbClr val="800000"/>
                </a:solidFill>
              </a:rPr>
              <a:t> operands!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r>
              <a:rPr lang="en-US" dirty="0"/>
              <a:t>Compare instruction is like 90% of all condition code usage</a:t>
            </a:r>
          </a:p>
          <a:p>
            <a:pPr lvl="1"/>
            <a:r>
              <a:rPr lang="en-US" dirty="0"/>
              <a:t>Often used for if statement conditions or loop conditions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B6535-A2F8-9A51-07CF-60F8714F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03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CD4B-0482-DBA1-5A48-1DCD8BC95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18B5FFB-C3C4-B3E9-845E-47476D116B32}"/>
              </a:ext>
            </a:extLst>
          </p:cNvPr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B988329-157D-FD47-4D90-3D432EBD4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Test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A789C10F-F4A4-51CC-93D8-05EF2BFB33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1403430" cy="5029200"/>
          </a:xfrm>
          <a:ln/>
        </p:spPr>
        <p:txBody>
          <a:bodyPr>
            <a:normAutofit/>
          </a:bodyPr>
          <a:lstStyle/>
          <a:p>
            <a:r>
              <a:rPr lang="en-US" b="1" dirty="0">
                <a:latin typeface="Courier New" pitchFamily="49" charset="0"/>
              </a:rPr>
              <a:t>test{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Src1</a:t>
            </a:r>
          </a:p>
          <a:p>
            <a:pPr lvl="1"/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pPr marL="26035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src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sz="140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</a:t>
            </a:r>
            <a:r>
              <a:rPr lang="en-US" dirty="0"/>
              <a:t> computes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dst&amp;src</a:t>
            </a:r>
            <a:r>
              <a:rPr lang="en-US" dirty="0"/>
              <a:t>, then throws away the result!</a:t>
            </a:r>
          </a:p>
          <a:p>
            <a:pPr marL="660400" lvl="1"/>
            <a:r>
              <a:rPr lang="en-US" dirty="0"/>
              <a:t>And sets condition codes like an “and” operation</a:t>
            </a:r>
          </a:p>
          <a:p>
            <a:pPr marL="660400" lvl="1"/>
            <a:r>
              <a:rPr lang="en-US" dirty="0"/>
              <a:t>Again, doesn’t modify either register (not really a destination)</a:t>
            </a:r>
          </a:p>
          <a:p>
            <a:pPr marL="660400" lvl="1"/>
            <a:r>
              <a:rPr lang="en-US" dirty="0"/>
              <a:t>Order of arguments doesn’t matter here</a:t>
            </a:r>
          </a:p>
          <a:p>
            <a:pPr marL="431800" lvl="1" indent="0">
              <a:buNone/>
            </a:pPr>
            <a:r>
              <a:rPr lang="en-US" dirty="0"/>
              <a:t> </a:t>
            </a:r>
          </a:p>
          <a:p>
            <a:pPr marL="260350"/>
            <a:r>
              <a:rPr lang="en-US" dirty="0"/>
              <a:t>Useful when doing bit masking</a:t>
            </a:r>
          </a:p>
          <a:p>
            <a:pPr marL="660400" lvl="1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&amp; 0x1</a:t>
            </a:r>
            <a:r>
              <a:rPr lang="en-US" dirty="0"/>
              <a:t>, to know whether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even or odd</a:t>
            </a:r>
          </a:p>
          <a:p>
            <a:pPr marL="660400" lvl="1"/>
            <a:r>
              <a:rPr lang="en-US" dirty="0"/>
              <a:t>If the result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is 0, it’s even, if 1, it’s 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181F9-F360-5F27-3A2C-8612512C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4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39F-F001-EEE1-CEE4-E12ADE2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 implicitly set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3099-D0A7-9137-8D42-31CFE9FE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  <a:r>
              <a:rPr lang="en-US" baseline="30000" dirty="0"/>
              <a:t>*</a:t>
            </a:r>
            <a:r>
              <a:rPr lang="en-US" dirty="0"/>
              <a:t> arithmetic instructions set (and reset) condition codes in addition to producing a result</a:t>
            </a:r>
          </a:p>
          <a:p>
            <a:pPr lvl="1"/>
            <a:r>
              <a:rPr lang="en-US" dirty="0"/>
              <a:t>Not a different instruction, just the arithmetic instructions we learned earlier</a:t>
            </a:r>
          </a:p>
          <a:p>
            <a:pPr lvl="1"/>
            <a:r>
              <a:rPr lang="en-US" dirty="0"/>
              <a:t>They do still update destination register</a:t>
            </a:r>
          </a:p>
          <a:p>
            <a:pPr lvl="1"/>
            <a:r>
              <a:rPr lang="en-US" dirty="0"/>
              <a:t>But also, they update the condition codes based on the result</a:t>
            </a:r>
          </a:p>
          <a:p>
            <a:pPr lvl="2"/>
            <a:r>
              <a:rPr lang="en-US" dirty="0"/>
              <a:t>We rarely care about this, but it matters occasionally</a:t>
            </a:r>
          </a:p>
          <a:p>
            <a:endParaRPr lang="en-US" dirty="0"/>
          </a:p>
          <a:p>
            <a:r>
              <a:rPr lang="en-US" dirty="0"/>
              <a:t>*Exception: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instruction does not set condition codes</a:t>
            </a:r>
          </a:p>
          <a:p>
            <a:pPr lvl="1"/>
            <a:r>
              <a:rPr lang="en-US" dirty="0"/>
              <a:t>It’s not “officially” an arithmetic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2810D-05D7-F1D0-394A-6A273516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6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CB0F6-D4FC-E8F9-7989-76B4C6C8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F3C3CB9-BDB3-FF44-7E94-713D159ECF81}"/>
              </a:ext>
            </a:extLst>
          </p:cNvPr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0C51C26-E599-DE79-A3CB-7D8456E02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 codes to set registers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FC109-DF5C-CF21-8074-B28E7E52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400"/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sz="2400" dirty="0"/>
              <a:t> family of instructions</a:t>
            </a:r>
          </a:p>
          <a:p>
            <a:pPr marL="552450" lvl="1"/>
            <a:r>
              <a:rPr lang="en-US" sz="2000" dirty="0"/>
              <a:t>Write single-byte destination register based on combinations of condition codes</a:t>
            </a:r>
          </a:p>
          <a:p>
            <a:pPr marL="952500" lvl="2"/>
            <a:r>
              <a:rPr lang="en-US" sz="2000" b="1" dirty="0">
                <a:latin typeface="Courier New"/>
                <a:cs typeface="Courier New"/>
              </a:rPr>
              <a:t>set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lang="en-US" sz="2000" b="1" dirty="0">
                <a:latin typeface="Courier New"/>
                <a:cs typeface="Courier New"/>
              </a:rPr>
              <a:t> D</a:t>
            </a:r>
            <a:r>
              <a:rPr lang="en-US" sz="2000" dirty="0"/>
              <a:t>      where D is a 1-byte register</a:t>
            </a:r>
          </a:p>
          <a:p>
            <a:pPr marL="952500" lvl="2"/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b="1" dirty="0" err="1">
                <a:latin typeface="Courier New"/>
                <a:cs typeface="Courier New"/>
              </a:rPr>
              <a:t>sete</a:t>
            </a:r>
            <a:r>
              <a:rPr lang="en-US" sz="2000" b="1" dirty="0">
                <a:latin typeface="Courier New"/>
                <a:cs typeface="Courier New"/>
              </a:rPr>
              <a:t> %al </a:t>
            </a:r>
            <a:r>
              <a:rPr lang="en-US" sz="1800" dirty="0">
                <a:cs typeface="Courier New"/>
              </a:rPr>
              <a:t>means: </a:t>
            </a:r>
            <a:r>
              <a:rPr lang="en-US" sz="1800" dirty="0"/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=1 if the previous condition was “equal”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7CE58-9978-7198-D1CA-287970BE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37893" name="Group 5">
            <a:extLst>
              <a:ext uri="{FF2B5EF4-FFF2-40B4-BE49-F238E27FC236}">
                <a16:creationId xmlns:a16="http://schemas.microsoft.com/office/drawing/2014/main" id="{BE26CD86-A4B1-34E4-A229-ECD38748F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11618"/>
              </p:ext>
            </p:extLst>
          </p:nvPr>
        </p:nvGraphicFramePr>
        <p:xfrm>
          <a:off x="1477918" y="2780030"/>
          <a:ext cx="55626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D8792D-D94D-C936-FC11-9DC55A848B7B}"/>
              </a:ext>
            </a:extLst>
          </p:cNvPr>
          <p:cNvSpPr txBox="1"/>
          <p:nvPr/>
        </p:nvSpPr>
        <p:spPr>
          <a:xfrm>
            <a:off x="7200503" y="2780030"/>
            <a:ext cx="2857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>
                <a:ea typeface="Calibri" charset="0"/>
                <a:cs typeface="Calibri" charset="0"/>
              </a:rPr>
              <a:t>Note: suffixes do not indicate operand sizes, but rather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3B809-0F77-CAC9-FFEF-F0132A33762D}"/>
              </a:ext>
            </a:extLst>
          </p:cNvPr>
          <p:cNvSpPr txBox="1"/>
          <p:nvPr/>
        </p:nvSpPr>
        <p:spPr>
          <a:xfrm>
            <a:off x="7200503" y="3909993"/>
            <a:ext cx="36209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ea typeface="Calibri" charset="0"/>
                <a:cs typeface="Calibri" charset="0"/>
              </a:rPr>
              <a:t>These same suffixes will</a:t>
            </a:r>
            <a:br>
              <a:rPr lang="en-US" sz="2000" dirty="0">
                <a:ea typeface="Calibri" charset="0"/>
                <a:cs typeface="Calibri" charset="0"/>
              </a:rPr>
            </a:br>
            <a:r>
              <a:rPr lang="en-US" sz="2000" dirty="0">
                <a:ea typeface="Calibri" charset="0"/>
                <a:cs typeface="Calibri" charset="0"/>
              </a:rPr>
              <a:t>come back when we see</a:t>
            </a:r>
            <a:br>
              <a:rPr lang="en-US" sz="2000" dirty="0">
                <a:ea typeface="Calibri" charset="0"/>
                <a:cs typeface="Calibri" charset="0"/>
              </a:rPr>
            </a:br>
            <a:r>
              <a:rPr lang="en-US" sz="2000" dirty="0">
                <a:ea typeface="Calibri" charset="0"/>
                <a:cs typeface="Calibri" charset="0"/>
              </a:rPr>
              <a:t>other instructions that</a:t>
            </a:r>
            <a:br>
              <a:rPr lang="en-US" sz="2000" dirty="0">
                <a:ea typeface="Calibri" charset="0"/>
                <a:cs typeface="Calibri" charset="0"/>
              </a:rPr>
            </a:br>
            <a:r>
              <a:rPr lang="en-US" sz="2000" dirty="0">
                <a:ea typeface="Calibri" charset="0"/>
                <a:cs typeface="Calibri" charset="0"/>
              </a:rPr>
              <a:t>read condition codes.</a:t>
            </a:r>
          </a:p>
          <a:p>
            <a:pPr marL="0" lvl="1"/>
            <a:endParaRPr lang="en-US" sz="2000" dirty="0">
              <a:ea typeface="Calibri" charset="0"/>
              <a:cs typeface="Calibri" charset="0"/>
            </a:endParaRPr>
          </a:p>
          <a:p>
            <a:pPr marL="0" lvl="1"/>
            <a:r>
              <a:rPr lang="en-US" sz="2000" dirty="0">
                <a:ea typeface="Calibri" charset="0"/>
                <a:cs typeface="Calibri" charset="0"/>
              </a:rPr>
              <a:t>Expect to be run after a </a:t>
            </a:r>
            <a:r>
              <a:rPr lang="en-US" sz="20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cmp</a:t>
            </a:r>
            <a:endParaRPr lang="en-US" sz="2000" b="1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marL="0" lvl="1"/>
            <a:r>
              <a:rPr lang="en-US" sz="2000" dirty="0">
                <a:ea typeface="Calibri" charset="0"/>
                <a:cs typeface="Courier New" panose="02070309020205020404" pitchFamily="49" charset="0"/>
              </a:rPr>
              <a:t>or else they won’t make sense</a:t>
            </a:r>
          </a:p>
        </p:txBody>
      </p:sp>
    </p:spTree>
    <p:extLst>
      <p:ext uri="{BB962C8B-B14F-4D97-AF65-F5344CB8AC3E}">
        <p14:creationId xmlns:p14="http://schemas.microsoft.com/office/powerpoint/2010/main" val="3963925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110F-755D-4862-9105-9FAC08EB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set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42A-2817-424A-B48F-B002AD29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</a:t>
            </a:r>
            <a:r>
              <a:rPr lang="en-US" dirty="0"/>
              <a:t> – Less than or equal (signed)</a:t>
            </a:r>
          </a:p>
          <a:p>
            <a:pPr lvl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  <a:sym typeface="Courier New Bold" charset="0"/>
              </a:rPr>
              <a:t>Combination of condition codes: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(SF^OF)|ZF</a:t>
            </a:r>
          </a:p>
          <a:p>
            <a:pPr lvl="1"/>
            <a:r>
              <a:rPr lang="en-US" dirty="0"/>
              <a:t>SF - Sign Flag (true if negative)</a:t>
            </a:r>
          </a:p>
          <a:p>
            <a:pPr lvl="1"/>
            <a:r>
              <a:rPr lang="en-US" dirty="0"/>
              <a:t>OF – Overflow Flag (true if signed overflow occurred)</a:t>
            </a:r>
          </a:p>
          <a:p>
            <a:pPr lvl="1"/>
            <a:r>
              <a:rPr lang="en-US" dirty="0"/>
              <a:t>ZF – Zero Flag (true if result is zero)</a:t>
            </a:r>
          </a:p>
          <a:p>
            <a:pPr lvl="1"/>
            <a:endParaRPr lang="en-US" dirty="0"/>
          </a:p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All of the combos expect to be run after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src,dst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   (runs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dst-src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If: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zero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were equal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OR if one but not both: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negative (and didn’t overflow) – </a:t>
            </a:r>
            <a:r>
              <a:rPr lang="en-US" dirty="0" err="1"/>
              <a:t>src</a:t>
            </a:r>
            <a:r>
              <a:rPr lang="en-US" dirty="0"/>
              <a:t> was larger than </a:t>
            </a:r>
            <a:r>
              <a:rPr lang="en-US" dirty="0" err="1"/>
              <a:t>dst</a:t>
            </a:r>
            <a:r>
              <a:rPr lang="en-US" dirty="0"/>
              <a:t> 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overflowed (and is positive) – </a:t>
            </a:r>
            <a:r>
              <a:rPr lang="en-US" dirty="0" err="1"/>
              <a:t>dst</a:t>
            </a:r>
            <a:r>
              <a:rPr lang="en-US" dirty="0"/>
              <a:t> is negative, </a:t>
            </a:r>
            <a:r>
              <a:rPr lang="en-US" dirty="0" err="1"/>
              <a:t>src</a:t>
            </a:r>
            <a:r>
              <a:rPr lang="en-US" dirty="0"/>
              <a:t> is positive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EE1A-F467-4532-A218-766165E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7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2240A-5A92-F33E-0706-B4D4290C6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CCED-91F0-3F70-1A22-8DC33FFD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FEFD-2E2C-D1CE-A16F-9AACA055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90%+ of the 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/>
              <a:t> instruction followed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instruction (or a jump, next lecture)</a:t>
            </a:r>
          </a:p>
          <a:p>
            <a:pPr lvl="1"/>
            <a:r>
              <a:rPr lang="en-US" dirty="0"/>
              <a:t>Don’t have to think about condition codes at all!</a:t>
            </a:r>
          </a:p>
          <a:p>
            <a:pPr lvl="1"/>
            <a:r>
              <a:rPr lang="en-US" dirty="0"/>
              <a:t>Think of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etc.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10% or less of the time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Arbitrary arithmetic instruction sets the condition codes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dirty="0">
                <a:cs typeface="Courier New" panose="02070309020205020404" pitchFamily="49" charset="0"/>
              </a:rPr>
              <a:t> sets the condition codes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Followed by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cs typeface="Courier New" panose="02070309020205020404" pitchFamily="49" charset="0"/>
              </a:rPr>
              <a:t> or branch (next lecture)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And you actually have to think about which condition codes are set to figure out what the assembly is doing, which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37466-700A-4389-2029-61C69C20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D77F3-3662-3270-7B05-6774F024F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55C36830-624E-1B7F-AC48-A2E6935BEB6A}"/>
              </a:ext>
            </a:extLst>
          </p:cNvPr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C4F64371-7806-ECDE-94C3-4C5F79A8D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of checking a Boolean condition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9B93CC8D-0BD3-0418-1F07-2DE91AD77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/>
              <a:t>Example: function that checks if first value is greater than the second value</a:t>
            </a:r>
          </a:p>
          <a:p>
            <a:pPr lvl="1"/>
            <a:r>
              <a:rPr lang="en-US" dirty="0"/>
              <a:t>Returns True or False</a:t>
            </a:r>
            <a:br>
              <a:rPr lang="en-US" dirty="0"/>
            </a:br>
            <a:r>
              <a:rPr lang="en-US" dirty="0"/>
              <a:t>(1 or 0 in a one-byte register)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CF26AF63-569D-0B6C-688F-0B4C11E4A98B}"/>
              </a:ext>
            </a:extLst>
          </p:cNvPr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31C0728-7876-E9B6-1316-959A65EDC6B0}"/>
              </a:ext>
            </a:extLst>
          </p:cNvPr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21A38C-A3D7-2158-7D4F-023537DA2BA8}"/>
              </a:ext>
            </a:extLst>
          </p:cNvPr>
          <p:cNvGraphicFramePr>
            <a:graphicFrameLocks noGrp="1"/>
          </p:cNvGraphicFramePr>
          <p:nvPr/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B2093-A3BA-A783-FA34-C94C3359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2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E1DA3-E1A7-174A-B473-CAB1F80A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4FF391C8-F42B-DF5D-B36B-390BA42706A7}"/>
              </a:ext>
            </a:extLst>
          </p:cNvPr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3FBC9B80-2569-2B7C-BAB1-239005E20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Boolean Operations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50251970-F75A-8531-E9C6-FD26B09E8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1,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cmpq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compare quad words</a:t>
            </a:r>
          </a:p>
          <a:p>
            <a:pPr lvl="1"/>
            <a:r>
              <a:rPr lang="en-US" i="1" dirty="0">
                <a:ea typeface="Courier New" charset="0"/>
                <a:cs typeface="Calibri" panose="020F0502020204030204" pitchFamily="34" charset="0"/>
              </a:rPr>
              <a:t>compare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values in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rsi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rdi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, 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setting condition codes based on a subtraction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Are the two equal? Set the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that records they were equal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Was the right one greater? Or less?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We don’t know yet which answer we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are going to need! So just save them all.</a:t>
            </a:r>
            <a:endParaRPr lang="en-US" dirty="0"/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74EA0290-E88F-AC29-D894-F968CDBEE1C1}"/>
              </a:ext>
            </a:extLst>
          </p:cNvPr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0C15D7D5-6F33-F22C-49D0-22D9ABEBD9CF}"/>
              </a:ext>
            </a:extLst>
          </p:cNvPr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0F69B1-1980-A10F-C3D9-E4BA65FD9032}"/>
              </a:ext>
            </a:extLst>
          </p:cNvPr>
          <p:cNvGraphicFramePr>
            <a:graphicFrameLocks noGrp="1"/>
          </p:cNvGraphicFramePr>
          <p:nvPr/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78689719-7192-F01F-CEBC-2E6821148198}"/>
              </a:ext>
            </a:extLst>
          </p:cNvPr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822CD5E4-5637-8F08-1316-D1010D01FE99}"/>
              </a:ext>
            </a:extLst>
          </p:cNvPr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1B6D0C1-8FF8-DE9D-A608-79095C686AF6}"/>
              </a:ext>
            </a:extLst>
          </p:cNvPr>
          <p:cNvSpPr/>
          <p:nvPr/>
        </p:nvSpPr>
        <p:spPr bwMode="auto">
          <a:xfrm>
            <a:off x="1676400" y="54957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B711F-B916-E332-3176-5300352B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7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D53A9-E87B-E35E-BC8E-795F697AC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F267D798-C68E-F845-9705-E59EF0625E71}"/>
              </a:ext>
            </a:extLst>
          </p:cNvPr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cmpq   %rsi, %rdi   # Compare 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30DFC34-FD8E-C46D-DF28-D0F35FA5481D}"/>
              </a:ext>
            </a:extLst>
          </p:cNvPr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256D2F69-61A3-4999-6773-3E74921F4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Boolean Operations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7B6D19E1-B2F5-E228-7A7A-AB8BC05B9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2,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setX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set destination register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to 1 if condition is met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setg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= set if the 2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nd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operand is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greater</a:t>
            </a:r>
            <a:br>
              <a:rPr lang="en-US" b="1" i="1" dirty="0">
                <a:ea typeface="Courier New" charset="0"/>
                <a:cs typeface="Calibri" panose="020F0502020204030204" pitchFamily="34" charset="0"/>
              </a:rPr>
            </a:br>
            <a:r>
              <a:rPr lang="en-US" i="1" dirty="0">
                <a:ea typeface="Courier New" charset="0"/>
                <a:cs typeface="Calibri" panose="020F0502020204030204" pitchFamily="34" charset="0"/>
              </a:rPr>
              <a:t>than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1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st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(careful about the order!)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Reads the condition codes that encodes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the answer to that question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Set the 1-byte register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%al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to 1 if true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262E1CF1-F19A-BA0E-0751-CCF23B749882}"/>
              </a:ext>
            </a:extLst>
          </p:cNvPr>
          <p:cNvSpPr/>
          <p:nvPr/>
        </p:nvSpPr>
        <p:spPr bwMode="auto">
          <a:xfrm>
            <a:off x="1676401" y="4867414"/>
            <a:ext cx="2043113" cy="466586"/>
          </a:xfrm>
          <a:prstGeom prst="wedgeRectCallout">
            <a:avLst>
              <a:gd name="adj1" fmla="val 2170"/>
              <a:gd name="adj2" fmla="val 14550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al = (x &gt; y)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BAB2B78-E31B-9DE4-07A0-0411A6E02D37}"/>
              </a:ext>
            </a:extLst>
          </p:cNvPr>
          <p:cNvSpPr/>
          <p:nvPr/>
        </p:nvSpPr>
        <p:spPr bwMode="auto">
          <a:xfrm>
            <a:off x="1676400" y="58005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87FA2AF0-E534-4841-1F54-A140F1883985}"/>
              </a:ext>
            </a:extLst>
          </p:cNvPr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9EFA5713-D6B8-275A-7386-056FF7E6F62F}"/>
              </a:ext>
            </a:extLst>
          </p:cNvPr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F404D-8F0B-D4B4-137C-779BF400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69A0EF8-A88C-2103-F7AB-CD00D25CB3A9}"/>
              </a:ext>
            </a:extLst>
          </p:cNvPr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379B416-98DE-9F34-84A9-FE2689BFCBC1}"/>
              </a:ext>
            </a:extLst>
          </p:cNvPr>
          <p:cNvGraphicFramePr>
            <a:graphicFrameLocks noGrp="1"/>
          </p:cNvGraphicFramePr>
          <p:nvPr/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951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94AF-A7A4-244E-B77D-AFC74721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42B8-0F07-0A4D-BDC2-B55C4E9E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(and others) read the current state of condition codes</a:t>
            </a:r>
          </a:p>
          <a:p>
            <a:pPr lvl="1"/>
            <a:r>
              <a:rPr lang="en-US" dirty="0"/>
              <a:t>Whatever it is, and whichever instruction changed it last</a:t>
            </a:r>
          </a:p>
          <a:p>
            <a:pPr lvl="1"/>
            <a:endParaRPr lang="en-US" dirty="0"/>
          </a:p>
          <a:p>
            <a:r>
              <a:rPr lang="en-US" dirty="0"/>
              <a:t>So when you see (for example)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</a:t>
            </a:r>
            <a:r>
              <a:rPr lang="en-US" dirty="0"/>
              <a:t>, work backwards!</a:t>
            </a:r>
          </a:p>
          <a:p>
            <a:pPr lvl="1"/>
            <a:r>
              <a:rPr lang="en-US" dirty="0"/>
              <a:t>Look at previous instructions, to find the last one to change conditions</a:t>
            </a:r>
          </a:p>
          <a:p>
            <a:pPr lvl="1"/>
            <a:r>
              <a:rPr lang="en-US" dirty="0"/>
              <a:t>Then you’ll know the two values that were compared</a:t>
            </a:r>
          </a:p>
          <a:p>
            <a:pPr lvl="1"/>
            <a:r>
              <a:rPr lang="en-US" dirty="0"/>
              <a:t>Ignore instructions that don’t touch condition codes (like moves or lea)</a:t>
            </a:r>
          </a:p>
          <a:p>
            <a:pPr lvl="1"/>
            <a:endParaRPr lang="en-US" dirty="0"/>
          </a:p>
          <a:p>
            <a:r>
              <a:rPr lang="en-US" dirty="0"/>
              <a:t>Usually you’ll see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cmpX</a:t>
            </a:r>
            <a:r>
              <a:rPr lang="en-US" dirty="0"/>
              <a:t>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dirty="0"/>
              <a:t>, or arithmetic) right before</a:t>
            </a:r>
          </a:p>
          <a:p>
            <a:pPr lvl="1"/>
            <a:r>
              <a:rPr lang="en-US" dirty="0"/>
              <a:t>But not always, so know what to do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C09A-8A55-4769-B97F-FB70172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b="1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6020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2714854"/>
          </a:xfrm>
        </p:spPr>
        <p:txBody>
          <a:bodyPr>
            <a:normAutofit/>
          </a:bodyPr>
          <a:lstStyle/>
          <a:p>
            <a:r>
              <a:rPr lang="en-US" dirty="0"/>
              <a:t>From C source code, using a compiler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–O1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-S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sum.c</a:t>
            </a:r>
            <a:endParaRPr lang="en-US" b="1" dirty="0">
              <a:latin typeface="Courier New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n-US" dirty="0"/>
              <a:t>Produces file </a:t>
            </a:r>
            <a:r>
              <a:rPr lang="en-US" b="1" dirty="0" err="1">
                <a:latin typeface="Courier New" pitchFamily="49" charset="0"/>
              </a:rPr>
              <a:t>sum.s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b="1" i="1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May get very different results on different machines due to different versions of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and different compiler settings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6E4634-4D0C-224A-BD2A-2086FB3B95C5}"/>
              </a:ext>
            </a:extLst>
          </p:cNvPr>
          <p:cNvSpPr/>
          <p:nvPr/>
        </p:nvSpPr>
        <p:spPr bwMode="auto">
          <a:xfrm>
            <a:off x="2765738" y="1654935"/>
            <a:ext cx="533400" cy="48443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514FD6-E758-2941-8200-AEA7E829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619" y="3857854"/>
            <a:ext cx="3959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kern="0"/>
              <a:t>C Code: </a:t>
            </a:r>
            <a:r>
              <a:rPr lang="en-US" b="0" kern="0"/>
              <a:t>sum.c</a:t>
            </a:r>
          </a:p>
          <a:p>
            <a:pPr>
              <a:buFont typeface="Wingdings 2" pitchFamily="18" charset="2"/>
              <a:buNone/>
            </a:pPr>
            <a:endParaRPr lang="en-US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5D4CF3F-1D2C-D745-B30C-9592F946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4315054"/>
            <a:ext cx="38100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sum(long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     long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1E8FC-18F7-6941-A02E-D75BC332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418" y="3826104"/>
            <a:ext cx="45720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assembly: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sum.s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DA2EF6-BA0D-1848-915E-D8974F81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819" y="4307118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A5E59F-012D-47E8-ABF3-FD58BB2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64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3646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machine code, using a disassembler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</a:t>
            </a:r>
            <a:r>
              <a:rPr lang="en-US" b="1" dirty="0" err="1">
                <a:latin typeface="Courier New" pitchFamily="49" charset="0"/>
              </a:rPr>
              <a:t>sum.o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Within the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prog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(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) disassemble sum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 tutorial coming soon!</a:t>
            </a:r>
          </a:p>
          <a:p>
            <a:pPr lvl="2"/>
            <a:endParaRPr lang="en-US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Disassemblers are approximate; some information is lost during translation from assembly to machine code</a:t>
            </a:r>
          </a:p>
          <a:p>
            <a:pPr lvl="2"/>
            <a:r>
              <a:rPr lang="en-US" dirty="0"/>
              <a:t>Label names are lost, what is just data (vs code) is lost,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if you don’t have the source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73D34E-1303-9B48-A799-F05D7EC6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535171"/>
            <a:ext cx="77343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0000000000400595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400595:  53               push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400596:  48 89 d3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400599:  e8 f2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callq</a:t>
            </a:r>
            <a:r>
              <a:rPr lang="en-US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40059e:  48 89 03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4005a1:  5b               pop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4005a2:  c3               </a:t>
            </a:r>
            <a:r>
              <a:rPr lang="en-US" dirty="0" err="1">
                <a:latin typeface="Courier New" pitchFamily="49" charset="0"/>
              </a:rPr>
              <a:t>retq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160B2-6EB7-4480-B2A1-883C9F3E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BF4-E3A4-4521-84A2-44BA6A2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Godbolt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DF62-11CD-4C68-8347-7AFC89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26144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Ignore section labeled: “_</a:t>
            </a:r>
            <a:r>
              <a:rPr lang="en-US" sz="1400" dirty="0" err="1"/>
              <a:t>dl_relocate_static_pie</a:t>
            </a:r>
            <a:r>
              <a:rPr lang="en-US" sz="1400" dirty="0"/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Play around with this to try stuff on your own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https://godbolt.org/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F403-3566-41B3-A681-DE9E41F5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E20A0-8372-4007-8AA6-8C3D5473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14" y="228600"/>
            <a:ext cx="83735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Godbolt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30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exploring x86-64 assembly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endParaRPr lang="en-US" dirty="0"/>
          </a:p>
          <a:p>
            <a:r>
              <a:rPr lang="en-US" dirty="0"/>
              <a:t>Discuss real-world x86-64</a:t>
            </a:r>
          </a:p>
          <a:p>
            <a:pPr lvl="1"/>
            <a:r>
              <a:rPr lang="en-US" dirty="0"/>
              <a:t>Special cases</a:t>
            </a:r>
          </a:p>
          <a:p>
            <a:pPr lvl="1"/>
            <a:r>
              <a:rPr lang="en-US" dirty="0"/>
              <a:t>Generating assembly</a:t>
            </a:r>
          </a:p>
          <a:p>
            <a:pPr lvl="1"/>
            <a:endParaRPr lang="en-US" dirty="0"/>
          </a:p>
          <a:p>
            <a:r>
              <a:rPr lang="en-US" dirty="0"/>
              <a:t>Understand condition codes</a:t>
            </a:r>
          </a:p>
          <a:p>
            <a:pPr lvl="1"/>
            <a:r>
              <a:rPr lang="en-US" dirty="0"/>
              <a:t>Method for testing Boolean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00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898</TotalTime>
  <Words>6809</Words>
  <Application>Microsoft Office PowerPoint</Application>
  <PresentationFormat>Widescreen</PresentationFormat>
  <Paragraphs>1767</Paragraphs>
  <Slides>75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Anonymous Pro</vt:lpstr>
      <vt:lpstr>Arial</vt:lpstr>
      <vt:lpstr>Arial Narrow</vt:lpstr>
      <vt:lpstr>Calibri</vt:lpstr>
      <vt:lpstr>Calibri Bold</vt:lpstr>
      <vt:lpstr>Consolas</vt:lpstr>
      <vt:lpstr>Courier</vt:lpstr>
      <vt:lpstr>Courier New</vt:lpstr>
      <vt:lpstr>Courier New Bold</vt:lpstr>
      <vt:lpstr>Gill Sans</vt:lpstr>
      <vt:lpstr>Seravek Light</vt:lpstr>
      <vt:lpstr>Tahoma</vt:lpstr>
      <vt:lpstr>Wingdings</vt:lpstr>
      <vt:lpstr>Wingdings 2</vt:lpstr>
      <vt:lpstr>Class Slides</vt:lpstr>
      <vt:lpstr>Lecture 06 Arithmetic Instructions</vt:lpstr>
      <vt:lpstr>Administrivia</vt:lpstr>
      <vt:lpstr>Administrivia</vt:lpstr>
      <vt:lpstr>Instruction Set Architecture sits at software/hardware interface</vt:lpstr>
      <vt:lpstr>x86-64 Integer Registers</vt:lpstr>
      <vt:lpstr>Three Basic Kinds of Instructions</vt:lpstr>
      <vt:lpstr>Operand Combinations</vt:lpstr>
      <vt:lpstr>Today’s Goals</vt:lpstr>
      <vt:lpstr>Outline</vt:lpstr>
      <vt:lpstr>Some arithmetic operations</vt:lpstr>
      <vt:lpstr>A note on instruction names</vt:lpstr>
      <vt:lpstr>Some Arithmetic Operations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Question + Break</vt:lpstr>
      <vt:lpstr>Question + Break</vt:lpstr>
      <vt:lpstr>Outline</vt:lpstr>
      <vt:lpstr>x86-64 Integer Registers</vt:lpstr>
      <vt:lpstr>Moving data of different sizes</vt:lpstr>
      <vt:lpstr>Example: moving byte data</vt:lpstr>
      <vt:lpstr>32-bit Instruction Peculiarities</vt:lpstr>
      <vt:lpstr>Outline</vt:lpstr>
      <vt:lpstr>Complete Memory Addressing Modes</vt:lpstr>
      <vt:lpstr>Saving computed addresses</vt:lpstr>
      <vt:lpstr>Address computation instruction</vt:lpstr>
      <vt:lpstr>Example:  lea  vs.  mov</vt:lpstr>
      <vt:lpstr>Example:  lea  vs.  mov</vt:lpstr>
      <vt:lpstr>Example:  lea  vs.  mov</vt:lpstr>
      <vt:lpstr>Example:  lea  vs.  mov</vt:lpstr>
      <vt:lpstr>Example:  lea  vs.  mov</vt:lpstr>
      <vt:lpstr>Why does the compiler love lea?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Practice Question #1</vt:lpstr>
      <vt:lpstr>Practice Question #1</vt:lpstr>
      <vt:lpstr>Practice Question #1</vt:lpstr>
      <vt:lpstr>Practice Question #2</vt:lpstr>
      <vt:lpstr>Practice Question #2</vt:lpstr>
      <vt:lpstr>Practice Question #2</vt:lpstr>
      <vt:lpstr>Break + Say hi to your neighbors</vt:lpstr>
      <vt:lpstr>Break + Say hi to your neighbors</vt:lpstr>
      <vt:lpstr>Outline</vt:lpstr>
      <vt:lpstr>What can instructions do?</vt:lpstr>
      <vt:lpstr>Control relies on “conditions”</vt:lpstr>
      <vt:lpstr>x86 tracks conditions with condition codes</vt:lpstr>
      <vt:lpstr>What are the x86 condition codes?</vt:lpstr>
      <vt:lpstr>How are condition codes set?</vt:lpstr>
      <vt:lpstr>How are condition codes set?</vt:lpstr>
      <vt:lpstr>How are condition codes set?</vt:lpstr>
      <vt:lpstr>How are condition codes useful?</vt:lpstr>
      <vt:lpstr>How are condition codes used?</vt:lpstr>
      <vt:lpstr>Explicitly Setting Condition Codes: Compare</vt:lpstr>
      <vt:lpstr>Explicitly Setting Condition Codes: Test</vt:lpstr>
      <vt:lpstr>Arithmetic instructions implicitly set condition codes</vt:lpstr>
      <vt:lpstr>Using condition codes to set registers</vt:lpstr>
      <vt:lpstr>Explaining the set instructions</vt:lpstr>
      <vt:lpstr>What do you need to know?</vt:lpstr>
      <vt:lpstr>Example of checking a Boolean condition</vt:lpstr>
      <vt:lpstr>Two-Step Conditional Process: Boolean Operations</vt:lpstr>
      <vt:lpstr>Two-Step Conditional Process: Boolean Operations</vt:lpstr>
      <vt:lpstr>Understanding conditions</vt:lpstr>
      <vt:lpstr>Outline</vt:lpstr>
      <vt:lpstr>How to Get Your Hands on Assembly</vt:lpstr>
      <vt:lpstr>How to Get Your Hands on Assembly</vt:lpstr>
      <vt:lpstr>Godbolt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Arithmetic Instructions</dc:title>
  <dc:creator>Branden Ghena</dc:creator>
  <cp:lastModifiedBy>Branden Ghena</cp:lastModifiedBy>
  <cp:revision>79</cp:revision>
  <dcterms:created xsi:type="dcterms:W3CDTF">2021-04-15T04:13:58Z</dcterms:created>
  <dcterms:modified xsi:type="dcterms:W3CDTF">2025-01-23T21:48:58Z</dcterms:modified>
</cp:coreProperties>
</file>