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4"/>
  </p:notesMasterIdLst>
  <p:sldIdLst>
    <p:sldId id="256" r:id="rId2"/>
    <p:sldId id="2307" r:id="rId3"/>
    <p:sldId id="2308" r:id="rId4"/>
    <p:sldId id="800" r:id="rId5"/>
    <p:sldId id="264" r:id="rId6"/>
    <p:sldId id="2277" r:id="rId7"/>
    <p:sldId id="2297" r:id="rId8"/>
    <p:sldId id="742" r:id="rId9"/>
    <p:sldId id="699" r:id="rId10"/>
    <p:sldId id="2299" r:id="rId11"/>
    <p:sldId id="2273" r:id="rId12"/>
    <p:sldId id="2292" r:id="rId13"/>
    <p:sldId id="2294" r:id="rId14"/>
    <p:sldId id="2295" r:id="rId15"/>
    <p:sldId id="2302" r:id="rId16"/>
    <p:sldId id="734" r:id="rId17"/>
    <p:sldId id="749" r:id="rId18"/>
    <p:sldId id="772" r:id="rId19"/>
    <p:sldId id="790" r:id="rId20"/>
    <p:sldId id="791" r:id="rId21"/>
    <p:sldId id="717" r:id="rId22"/>
    <p:sldId id="752" r:id="rId23"/>
    <p:sldId id="753" r:id="rId24"/>
    <p:sldId id="754" r:id="rId25"/>
    <p:sldId id="755" r:id="rId26"/>
    <p:sldId id="756" r:id="rId27"/>
    <p:sldId id="778" r:id="rId28"/>
    <p:sldId id="718" r:id="rId29"/>
    <p:sldId id="792" r:id="rId30"/>
    <p:sldId id="2290" r:id="rId31"/>
    <p:sldId id="802" r:id="rId32"/>
    <p:sldId id="803" r:id="rId33"/>
    <p:sldId id="804" r:id="rId34"/>
    <p:sldId id="801" r:id="rId35"/>
    <p:sldId id="807" r:id="rId36"/>
    <p:sldId id="808" r:id="rId37"/>
    <p:sldId id="2289" r:id="rId38"/>
    <p:sldId id="2303" r:id="rId39"/>
    <p:sldId id="720" r:id="rId40"/>
    <p:sldId id="2309" r:id="rId41"/>
    <p:sldId id="702" r:id="rId42"/>
    <p:sldId id="793" r:id="rId43"/>
    <p:sldId id="2291" r:id="rId44"/>
    <p:sldId id="794" r:id="rId45"/>
    <p:sldId id="795" r:id="rId46"/>
    <p:sldId id="704" r:id="rId47"/>
    <p:sldId id="759" r:id="rId48"/>
    <p:sldId id="760" r:id="rId49"/>
    <p:sldId id="796" r:id="rId50"/>
    <p:sldId id="706" r:id="rId51"/>
    <p:sldId id="705" r:id="rId52"/>
    <p:sldId id="797" r:id="rId53"/>
    <p:sldId id="708" r:id="rId54"/>
    <p:sldId id="723" r:id="rId55"/>
    <p:sldId id="711" r:id="rId56"/>
    <p:sldId id="2306" r:id="rId57"/>
    <p:sldId id="387" r:id="rId58"/>
    <p:sldId id="819" r:id="rId59"/>
    <p:sldId id="816" r:id="rId60"/>
    <p:sldId id="813" r:id="rId61"/>
    <p:sldId id="815" r:id="rId62"/>
    <p:sldId id="817" r:id="rId63"/>
    <p:sldId id="818" r:id="rId64"/>
    <p:sldId id="2304" r:id="rId65"/>
    <p:sldId id="779" r:id="rId66"/>
    <p:sldId id="697" r:id="rId67"/>
    <p:sldId id="757" r:id="rId68"/>
    <p:sldId id="700" r:id="rId69"/>
    <p:sldId id="806" r:id="rId70"/>
    <p:sldId id="2305" r:id="rId71"/>
    <p:sldId id="799" r:id="rId72"/>
    <p:sldId id="724" r:id="rId73"/>
    <p:sldId id="730" r:id="rId74"/>
    <p:sldId id="725" r:id="rId75"/>
    <p:sldId id="729" r:id="rId76"/>
    <p:sldId id="727" r:id="rId77"/>
    <p:sldId id="777" r:id="rId78"/>
    <p:sldId id="731" r:id="rId79"/>
    <p:sldId id="765" r:id="rId80"/>
    <p:sldId id="766" r:id="rId81"/>
    <p:sldId id="770" r:id="rId82"/>
    <p:sldId id="771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307"/>
            <p14:sldId id="2308"/>
            <p14:sldId id="800"/>
            <p14:sldId id="264"/>
          </p14:sldIdLst>
        </p14:section>
        <p14:section name="Condition Codes" id="{69B36979-6472-47CD-A93F-522FF1918FCE}">
          <p14:sldIdLst>
            <p14:sldId id="2277"/>
            <p14:sldId id="2297"/>
            <p14:sldId id="742"/>
            <p14:sldId id="699"/>
            <p14:sldId id="2299"/>
            <p14:sldId id="2273"/>
            <p14:sldId id="2292"/>
            <p14:sldId id="2294"/>
            <p14:sldId id="2295"/>
          </p14:sldIdLst>
        </p14:section>
        <p14:section name="Branching" id="{B55B8E8C-5EAB-4A1E-A4E9-AE5E896E46FA}">
          <p14:sldIdLst>
            <p14:sldId id="2302"/>
            <p14:sldId id="734"/>
            <p14:sldId id="749"/>
            <p14:sldId id="772"/>
            <p14:sldId id="790"/>
            <p14:sldId id="791"/>
            <p14:sldId id="717"/>
            <p14:sldId id="752"/>
            <p14:sldId id="753"/>
            <p14:sldId id="754"/>
            <p14:sldId id="755"/>
            <p14:sldId id="756"/>
            <p14:sldId id="778"/>
            <p14:sldId id="718"/>
            <p14:sldId id="792"/>
            <p14:sldId id="2290"/>
            <p14:sldId id="802"/>
            <p14:sldId id="803"/>
            <p14:sldId id="804"/>
            <p14:sldId id="801"/>
            <p14:sldId id="807"/>
            <p14:sldId id="808"/>
            <p14:sldId id="2289"/>
          </p14:sldIdLst>
        </p14:section>
        <p14:section name="Loops" id="{37E8911B-1CAF-420B-9C11-575C2028C085}">
          <p14:sldIdLst>
            <p14:sldId id="2303"/>
            <p14:sldId id="720"/>
            <p14:sldId id="2309"/>
            <p14:sldId id="702"/>
            <p14:sldId id="793"/>
            <p14:sldId id="2291"/>
            <p14:sldId id="794"/>
            <p14:sldId id="795"/>
            <p14:sldId id="704"/>
            <p14:sldId id="759"/>
            <p14:sldId id="760"/>
            <p14:sldId id="796"/>
            <p14:sldId id="706"/>
            <p14:sldId id="705"/>
            <p14:sldId id="797"/>
            <p14:sldId id="708"/>
            <p14:sldId id="723"/>
            <p14:sldId id="711"/>
            <p14:sldId id="2306"/>
            <p14:sldId id="387"/>
            <p14:sldId id="819"/>
            <p14:sldId id="816"/>
            <p14:sldId id="813"/>
            <p14:sldId id="815"/>
            <p14:sldId id="817"/>
            <p14:sldId id="818"/>
          </p14:sldIdLst>
        </p14:section>
        <p14:section name="Conditional Moves" id="{49ED9939-6E29-4A62-A043-6FA9F5D414B5}">
          <p14:sldIdLst>
            <p14:sldId id="2304"/>
            <p14:sldId id="779"/>
            <p14:sldId id="697"/>
            <p14:sldId id="757"/>
            <p14:sldId id="700"/>
            <p14:sldId id="806"/>
          </p14:sldIdLst>
        </p14:section>
        <p14:section name="Wrapup" id="{29A7F866-9DA9-446B-8359-CE426CB89C7A}">
          <p14:sldIdLst>
            <p14:sldId id="2305"/>
          </p14:sldIdLst>
        </p14:section>
        <p14:section name="Bonus: Switch Statements" id="{FD7A0B81-CF9A-4FD4-A68E-06A4198765CD}">
          <p14:sldIdLst>
            <p14:sldId id="799"/>
            <p14:sldId id="724"/>
            <p14:sldId id="730"/>
            <p14:sldId id="725"/>
            <p14:sldId id="729"/>
            <p14:sldId id="727"/>
            <p14:sldId id="777"/>
            <p14:sldId id="731"/>
            <p14:sldId id="765"/>
            <p14:sldId id="766"/>
            <p14:sldId id="770"/>
            <p14:sldId id="7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12" d="100"/>
          <a:sy n="112" d="100"/>
        </p:scale>
        <p:origin x="126" y="12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FC245-4E88-4D12-96E3-26613A969D00}" type="slidenum">
              <a:rPr lang="en-US"/>
              <a:pPr/>
              <a:t>17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2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E4AB2-E893-41BF-8887-085F62A0B3A3}" type="slidenum">
              <a:rPr lang="en-US"/>
              <a:pPr/>
              <a:t>72</a:t>
            </a:fld>
            <a:endParaRPr 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1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A66A4-591F-4047-8979-B87178E5A20B}" type="slidenum">
              <a:rPr lang="en-US"/>
              <a:pPr/>
              <a:t>73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95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5FED7-DF9A-4526-80CC-A982B92AF296}" type="slidenum">
              <a:rPr lang="en-US"/>
              <a:pPr/>
              <a:t>74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41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A66A4-591F-4047-8979-B87178E5A20B}" type="slidenum">
              <a:rPr lang="en-US"/>
              <a:pPr/>
              <a:t>75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7AFDF-7FDB-48BF-94D0-49280B35A77C}" type="slidenum">
              <a:rPr lang="en-US"/>
              <a:pPr/>
              <a:t>76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4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8B4D1-843D-42E7-9E37-4438A0B9CF6A}" type="slidenum">
              <a:rPr lang="en-US"/>
              <a:pPr/>
              <a:t>78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4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5E7AF-E57F-4912-8EA2-30991E05106C}" type="slidenum">
              <a:rPr lang="en-US"/>
              <a:pPr/>
              <a:t>79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9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77115-92DE-48B4-A37C-9CB3DC84176F}" type="slidenum">
              <a:rPr lang="en-US"/>
              <a:pPr/>
              <a:t>80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77115-92DE-48B4-A37C-9CB3DC84176F}" type="slidenum">
              <a:rPr lang="en-US"/>
              <a:pPr/>
              <a:t>81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2D53A-349F-4116-A8CE-D2D83016D5B6}" type="slidenum">
              <a:rPr lang="en-US"/>
              <a:pPr/>
              <a:t>28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the way the assembly code typically looks for the genera if-else form; there are other forms, look at problem 3.17</a:t>
            </a:r>
          </a:p>
        </p:txBody>
      </p:sp>
    </p:spTree>
    <p:extLst>
      <p:ext uri="{BB962C8B-B14F-4D97-AF65-F5344CB8AC3E}">
        <p14:creationId xmlns:p14="http://schemas.microsoft.com/office/powerpoint/2010/main" val="72604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6E557-B2DB-42E9-A2CB-947E06658F68}" type="slidenum">
              <a:rPr lang="en-US"/>
              <a:pPr/>
              <a:t>39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69E2F-5052-49F1-AEEA-57CF69CC9E02}" type="slidenum">
              <a:rPr lang="en-US"/>
              <a:pPr/>
              <a:t>54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if one</a:t>
            </a:r>
            <a:r>
              <a:rPr lang="en-US" baseline="0" dirty="0"/>
              <a:t> of the two expressions could possibly generate an error condition, e.g. “p ? *p : 0” problem here is that dereferencing </a:t>
            </a:r>
            <a:r>
              <a:rPr lang="en-US" baseline="0" dirty="0" err="1"/>
              <a:t>xp</a:t>
            </a:r>
            <a:r>
              <a:rPr lang="en-US" baseline="0" dirty="0"/>
              <a:t> (*</a:t>
            </a:r>
            <a:r>
              <a:rPr lang="en-US" baseline="0" dirty="0" err="1"/>
              <a:t>xp</a:t>
            </a:r>
            <a:r>
              <a:rPr lang="en-US" baseline="0" dirty="0"/>
              <a:t>) will be done even if the test fails causing a null pointer dereferencing error!</a:t>
            </a:r>
          </a:p>
          <a:p>
            <a:endParaRPr lang="en-US" baseline="0" dirty="0"/>
          </a:p>
          <a:p>
            <a:r>
              <a:rPr lang="en-US" baseline="0" dirty="0"/>
              <a:t>Results of wrong use – compilation using branching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DEF7C704-F835-43C2-A143-2837B0D6F0CA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D1D2-52ED-47FC-BAF8-80DA8819C4F0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BEF-43C7-4797-A0A7-47152754031C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45C6-6316-4838-B8EB-E96A156820B5}" type="datetime1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8766-F864-4EEA-AEB5-F09128653F8E}" type="datetime1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C83115-F5B6-4F46-9176-80760AC96831}" type="datetime1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82872-A656-46C2-B042-73DD171BD6B8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X86_Assembly/Control_Flo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Control Flow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</a:t>
            </a:r>
            <a:r>
              <a:rPr lang="en-US"/>
              <a:t>Winter 2025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213351"/>
          </a:xfrm>
          <a:ln/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Cannot read condition codes directly; instead observe via instructions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And generally observe </a:t>
            </a:r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combinations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of condition codes, not individual ones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152400"/>
            <a:r>
              <a:rPr lang="en-US" sz="2400" dirty="0"/>
              <a:t>Example: the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setX</a:t>
            </a:r>
            <a:r>
              <a:rPr lang="en-US" sz="2400" dirty="0"/>
              <a:t> family of instructions</a:t>
            </a:r>
          </a:p>
          <a:p>
            <a:pPr marL="552450" lvl="1"/>
            <a:r>
              <a:rPr lang="en-US" sz="2000" dirty="0"/>
              <a:t>Write single-byte destination register based on combinations of condition codes</a:t>
            </a:r>
          </a:p>
          <a:p>
            <a:pPr marL="952500" lvl="2"/>
            <a:r>
              <a:rPr lang="en-US" sz="2000" b="1" dirty="0">
                <a:latin typeface="Courier New"/>
                <a:cs typeface="Courier New"/>
              </a:rPr>
              <a:t>set{e, ne, s, …} D</a:t>
            </a:r>
            <a:r>
              <a:rPr lang="en-US" sz="2000" dirty="0"/>
              <a:t>      where D is a 1-byte register</a:t>
            </a:r>
          </a:p>
          <a:p>
            <a:pPr marL="952500" lvl="2"/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b="1" dirty="0" err="1">
                <a:latin typeface="Courier New"/>
                <a:cs typeface="Courier New"/>
              </a:rPr>
              <a:t>sete</a:t>
            </a:r>
            <a:r>
              <a:rPr lang="en-US" sz="2000" b="1" dirty="0">
                <a:latin typeface="Courier New"/>
                <a:cs typeface="Courier New"/>
              </a:rPr>
              <a:t> %al</a:t>
            </a:r>
          </a:p>
          <a:p>
            <a:pPr marL="1409700" lvl="3"/>
            <a:r>
              <a:rPr lang="en-US" sz="1800" dirty="0">
                <a:cs typeface="Courier New"/>
              </a:rPr>
              <a:t>means: </a:t>
            </a:r>
            <a:r>
              <a:rPr lang="en-US" sz="1800" dirty="0"/>
              <a:t>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1800" dirty="0"/>
              <a:t>=1 if flag ZF is set,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1800" dirty="0"/>
              <a:t>=0 otherwise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combinations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03005"/>
              </p:ext>
            </p:extLst>
          </p:nvPr>
        </p:nvGraphicFramePr>
        <p:xfrm>
          <a:off x="954043" y="1869440"/>
          <a:ext cx="5562600" cy="3576320"/>
        </p:xfrm>
        <a:graphic>
          <a:graphicData uri="http://schemas.openxmlformats.org/drawingml/2006/table">
            <a:tbl>
              <a:tblPr/>
              <a:tblGrid>
                <a:gridCol w="111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006">
                  <a:extLst>
                    <a:ext uri="{9D8B030D-6E8A-4147-A177-3AD203B41FA5}">
                      <a16:colId xmlns:a16="http://schemas.microsoft.com/office/drawing/2014/main" val="30288688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Suffix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b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04246" y="1869440"/>
            <a:ext cx="3490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Note: suffixes do not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indicate operand sizes,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but rather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723E-FF8C-CC49-9CEC-5B9923646ADE}"/>
              </a:ext>
            </a:extLst>
          </p:cNvPr>
          <p:cNvSpPr txBox="1"/>
          <p:nvPr/>
        </p:nvSpPr>
        <p:spPr>
          <a:xfrm>
            <a:off x="6904245" y="3629878"/>
            <a:ext cx="43189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These same suffixes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will come back when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 see other instructions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that read condition codes.</a:t>
            </a:r>
          </a:p>
          <a:p>
            <a:pPr marL="0" lvl="1"/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Expect to be run after a </a:t>
            </a:r>
            <a:r>
              <a:rPr lang="en-US" sz="28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cmp</a:t>
            </a:r>
            <a:endParaRPr lang="en-US" sz="2800" b="1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2DAF-241B-562A-881F-B3859437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EE89-5365-62C4-438A-0B092B2E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90%+ of the 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/>
              <a:t> instruction followed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/>
              <a:t> instruction (or a branch, next lecture)</a:t>
            </a:r>
          </a:p>
          <a:p>
            <a:pPr lvl="1"/>
            <a:r>
              <a:rPr lang="en-US" dirty="0"/>
              <a:t>Don’t have to think about condition codes at all!</a:t>
            </a:r>
          </a:p>
          <a:p>
            <a:pPr lvl="1"/>
            <a:r>
              <a:rPr lang="en-US" dirty="0"/>
              <a:t>Think of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cs typeface="Courier New" panose="02070309020205020404" pitchFamily="49" charset="0"/>
              </a:rPr>
              <a:t>etc.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10% or less of the time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Arbitrary arithmetic instruction sets the condition codes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dirty="0">
                <a:cs typeface="Courier New" panose="02070309020205020404" pitchFamily="49" charset="0"/>
              </a:rPr>
              <a:t> sets the condition codes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Followed by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cs typeface="Courier New" panose="02070309020205020404" pitchFamily="49" charset="0"/>
              </a:rPr>
              <a:t> or branch (next section)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And you actually have to think about which condition codes are set to figure out what the assembly is doing, which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47B4-602F-CA91-EDB3-99CCBBD0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2615-39CF-A930-957D-E21CEBF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618A-0329-25F2-A8D6-97CC62EC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79605" cy="50292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asks the question: “Is destination </a:t>
            </a:r>
            <a:r>
              <a:rPr lang="en-US" b="1" dirty="0"/>
              <a:t>X</a:t>
            </a:r>
            <a:r>
              <a:rPr lang="en-US" dirty="0"/>
              <a:t> source?”</a:t>
            </a:r>
          </a:p>
          <a:p>
            <a:pPr lvl="1"/>
            <a:r>
              <a:rPr lang="en-US" dirty="0"/>
              <a:t>Usually condition codes from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Don’t have to care about the exact values of the condition codes though</a:t>
            </a:r>
          </a:p>
          <a:p>
            <a:pPr lvl="2"/>
            <a:r>
              <a:rPr lang="en-US" dirty="0"/>
              <a:t>Just understand the logic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0xF0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seta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4EDFF-34B6-3844-91E3-C49B732A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7FE7-D68B-BD48-E007-154634E1661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3AF7F68F-8A27-B690-8EC2-DB6ECD8A2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6723"/>
              </p:ext>
            </p:extLst>
          </p:nvPr>
        </p:nvGraphicFramePr>
        <p:xfrm>
          <a:off x="7708808" y="2687955"/>
          <a:ext cx="3733800" cy="3576320"/>
        </p:xfrm>
        <a:graphic>
          <a:graphicData uri="http://schemas.openxmlformats.org/drawingml/2006/table">
            <a:tbl>
              <a:tblPr/>
              <a:tblGrid>
                <a:gridCol w="111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006">
                  <a:extLst>
                    <a:ext uri="{9D8B030D-6E8A-4147-A177-3AD203B41FA5}">
                      <a16:colId xmlns:a16="http://schemas.microsoft.com/office/drawing/2014/main" val="3028868806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5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2615-39CF-A930-957D-E21CEBF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618A-0329-25F2-A8D6-97CC62EC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79605" cy="50292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asks the question: “Is destination </a:t>
            </a:r>
            <a:r>
              <a:rPr lang="en-US" b="1" dirty="0"/>
              <a:t>X</a:t>
            </a:r>
            <a:r>
              <a:rPr lang="en-US" dirty="0"/>
              <a:t> source?”</a:t>
            </a:r>
          </a:p>
          <a:p>
            <a:pPr lvl="1"/>
            <a:r>
              <a:rPr lang="en-US" dirty="0"/>
              <a:t>Usually condition codes from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Don’t have to care about the exact values of the condition codes though</a:t>
            </a:r>
          </a:p>
          <a:p>
            <a:pPr lvl="2"/>
            <a:r>
              <a:rPr lang="en-US" dirty="0"/>
              <a:t>Just understand the logic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0xF0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seta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4EDFF-34B6-3844-91E3-C49B732A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7FE7-D68B-BD48-E007-154634E1661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3E706-DE74-F708-CD52-2F64AD4DD031}"/>
              </a:ext>
            </a:extLst>
          </p:cNvPr>
          <p:cNvSpPr txBox="1"/>
          <p:nvPr/>
        </p:nvSpPr>
        <p:spPr>
          <a:xfrm>
            <a:off x="116911" y="4749627"/>
            <a:ext cx="1402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CFEA0-7C50-EF67-E3F4-3399FA5E75AF}"/>
              </a:ext>
            </a:extLst>
          </p:cNvPr>
          <p:cNvSpPr txBox="1"/>
          <p:nvPr/>
        </p:nvSpPr>
        <p:spPr>
          <a:xfrm>
            <a:off x="2943615" y="4731699"/>
            <a:ext cx="9056399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ABOVE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(unsigned)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EQUAL 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GREATER or EQUAL 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(signed)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b="1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3604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A87-CB25-094D-BF69-A7F6D39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instructions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46FB-DC68-F143-B442-906D264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Move data: ✓</a:t>
            </a:r>
          </a:p>
          <a:p>
            <a:r>
              <a:rPr lang="en-US" dirty="0"/>
              <a:t>Arithmetic: ✓</a:t>
            </a:r>
          </a:p>
          <a:p>
            <a:pPr>
              <a:lnSpc>
                <a:spcPct val="90000"/>
              </a:lnSpc>
            </a:pPr>
            <a:r>
              <a:rPr lang="en-US" b="1" dirty="0"/>
              <a:t>Transfer control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Instead of executing next instruction, go somewhere else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Sometimes we want to go from the red code to the green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 blue code is what’s next!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transfer control! Execute an instruction that is not the next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</a:t>
            </a:r>
            <a:r>
              <a:rPr lang="en-US" b="1" i="1" dirty="0"/>
              <a:t>conditionally</a:t>
            </a:r>
            <a:r>
              <a:rPr lang="en-US" dirty="0"/>
              <a:t>, too! (i.e., based on a condition)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13DF7-73F6-234E-8DD1-11487C4E8D2E}"/>
              </a:ext>
            </a:extLst>
          </p:cNvPr>
          <p:cNvSpPr>
            <a:spLocks/>
          </p:cNvSpPr>
          <p:nvPr/>
        </p:nvSpPr>
        <p:spPr bwMode="auto">
          <a:xfrm>
            <a:off x="2479109" y="2967626"/>
            <a:ext cx="2438400" cy="1260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9BF9-B7FC-794C-BF6B-09B20751EA86}"/>
              </a:ext>
            </a:extLst>
          </p:cNvPr>
          <p:cNvSpPr>
            <a:spLocks/>
          </p:cNvSpPr>
          <p:nvPr/>
        </p:nvSpPr>
        <p:spPr bwMode="auto">
          <a:xfrm>
            <a:off x="5641411" y="2967625"/>
            <a:ext cx="2514600" cy="96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CBEC-F05F-4785-9209-ADADF47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4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with sequential execution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“Normal” execution follows instructions in listed (sequential) order</a:t>
            </a:r>
          </a:p>
          <a:p>
            <a:r>
              <a:rPr lang="en-US" sz="2400" dirty="0"/>
              <a:t>To move to a different location – jump</a:t>
            </a:r>
          </a:p>
          <a:p>
            <a:pPr lvl="1"/>
            <a:r>
              <a:rPr lang="en-US" sz="2000" dirty="0"/>
              <a:t>Jump to different part of code depending on condition codes</a:t>
            </a:r>
          </a:p>
          <a:p>
            <a:pPr lvl="1"/>
            <a:r>
              <a:rPr lang="en-US" sz="2000" dirty="0"/>
              <a:t>Destination of a jump – label: particular address at which we find code</a:t>
            </a:r>
          </a:p>
          <a:p>
            <a:pPr lvl="1"/>
            <a:r>
              <a:rPr lang="en-US" sz="2000" dirty="0"/>
              <a:t>Label addresses are determined when generating the object code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105400" y="3561642"/>
            <a:ext cx="4572001" cy="202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16(%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cmpq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jle</a:t>
            </a:r>
            <a:r>
              <a:rPr lang="en-US" b="1" dirty="0">
                <a:latin typeface="Courier New" pitchFamily="49" charset="0"/>
              </a:rPr>
              <a:t> .L9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r</a:t>
            </a:r>
            <a:r>
              <a:rPr lang="en-US" b="1" dirty="0" err="1">
                <a:latin typeface="Courier New" pitchFamily="49" charset="0"/>
              </a:rPr>
              <a:t>dx</a:t>
            </a:r>
            <a:r>
              <a:rPr lang="en-US" b="1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</a:t>
            </a:r>
            <a:r>
              <a:rPr lang="en-US" b="1" dirty="0" err="1">
                <a:latin typeface="Courier New" pitchFamily="49" charset="0"/>
              </a:rPr>
              <a:t>ax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.L9: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is-IS" dirty="0">
                <a:latin typeface="Courier New" pitchFamily="49" charset="0"/>
              </a:rPr>
              <a:t>...</a:t>
            </a:r>
            <a:r>
              <a:rPr lang="is-IS" b="1" dirty="0">
                <a:latin typeface="Courier New" pitchFamily="49" charset="0"/>
              </a:rPr>
              <a:t>other instructions...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" name="Line Callout 1 14"/>
          <p:cNvSpPr/>
          <p:nvPr/>
        </p:nvSpPr>
        <p:spPr bwMode="auto">
          <a:xfrm flipH="1">
            <a:off x="8684795" y="4347422"/>
            <a:ext cx="2209800" cy="457200"/>
          </a:xfrm>
          <a:prstGeom prst="borderCallout1">
            <a:avLst>
              <a:gd name="adj1" fmla="val 50035"/>
              <a:gd name="adj2" fmla="val 101067"/>
              <a:gd name="adj3" fmla="val 52226"/>
              <a:gd name="adj4" fmla="val 169130"/>
            </a:avLst>
          </a:prstGeom>
          <a:solidFill>
            <a:srgbClr val="D6E0F5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Jump if </a:t>
            </a:r>
            <a:r>
              <a:rPr lang="en-US" sz="2000" dirty="0" err="1"/>
              <a:t>rdx</a:t>
            </a:r>
            <a:r>
              <a:rPr lang="en-US" sz="2000" dirty="0"/>
              <a:t> &lt;= </a:t>
            </a:r>
            <a:r>
              <a:rPr lang="en-US" sz="2000" dirty="0" err="1"/>
              <a:t>rax</a:t>
            </a:r>
            <a:endParaRPr lang="en-US" sz="2000" dirty="0"/>
          </a:p>
        </p:txBody>
      </p:sp>
      <p:sp>
        <p:nvSpPr>
          <p:cNvPr id="16" name="Line Callout 1 15"/>
          <p:cNvSpPr/>
          <p:nvPr/>
        </p:nvSpPr>
        <p:spPr bwMode="auto">
          <a:xfrm flipH="1">
            <a:off x="1981200" y="4704641"/>
            <a:ext cx="2286000" cy="457200"/>
          </a:xfrm>
          <a:prstGeom prst="borderCallout1">
            <a:avLst>
              <a:gd name="adj1" fmla="val 55515"/>
              <a:gd name="adj2" fmla="val -662"/>
              <a:gd name="adj3" fmla="val 78125"/>
              <a:gd name="adj4" fmla="val -38958"/>
            </a:avLst>
          </a:prstGeom>
          <a:solidFill>
            <a:srgbClr val="D6E0F5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Label for the jump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154F3-7BA1-4E9A-B765-DB534F01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607596" y="1143000"/>
            <a:ext cx="4615758" cy="5029200"/>
          </a:xfrm>
          <a:ln/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/>
              <a:t> has two options</a:t>
            </a:r>
          </a:p>
          <a:p>
            <a:pPr marL="1009650" lvl="2"/>
            <a:r>
              <a:rPr lang="en-US" b="1" dirty="0"/>
              <a:t>Direct</a:t>
            </a:r>
            <a:r>
              <a:rPr lang="en-US" dirty="0"/>
              <a:t>: to a label</a:t>
            </a:r>
            <a:br>
              <a:rPr lang="en-US" dirty="0"/>
            </a:br>
            <a:r>
              <a:rPr lang="en-US" dirty="0"/>
              <a:t>(literal address)</a:t>
            </a:r>
            <a:br>
              <a:rPr lang="en-US" dirty="0"/>
            </a:br>
            <a:endParaRPr lang="en-US" dirty="0"/>
          </a:p>
          <a:p>
            <a:pPr marL="1009650" lvl="2"/>
            <a:r>
              <a:rPr lang="en-US" b="1" dirty="0"/>
              <a:t>Indirect</a:t>
            </a:r>
            <a:r>
              <a:rPr lang="en-US" dirty="0"/>
              <a:t>: based on a register</a:t>
            </a:r>
          </a:p>
          <a:p>
            <a:pPr marL="1009650" lvl="2"/>
            <a:endParaRPr lang="en-US" dirty="0"/>
          </a:p>
          <a:p>
            <a:pPr marL="1009650" lvl="2"/>
            <a:r>
              <a:rPr lang="en-US" dirty="0"/>
              <a:t>Direct is by far the most common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4292"/>
              </p:ext>
            </p:extLst>
          </p:nvPr>
        </p:nvGraphicFramePr>
        <p:xfrm>
          <a:off x="5484394" y="1143000"/>
          <a:ext cx="6096000" cy="4446594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or Equal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D87CF-5734-4880-99FB-082D7E46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4ECA0-8E2D-445B-88AE-3AADC32B9C46}"/>
              </a:ext>
            </a:extLst>
          </p:cNvPr>
          <p:cNvSpPr txBox="1"/>
          <p:nvPr/>
        </p:nvSpPr>
        <p:spPr>
          <a:xfrm>
            <a:off x="661873" y="6169580"/>
            <a:ext cx="10193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Documentation on all jump instructions: </a:t>
            </a:r>
            <a:r>
              <a:rPr lang="en-US" dirty="0">
                <a:hlinkClick r:id="rId3"/>
              </a:rPr>
              <a:t>https://en.wikibooks.org/wiki/X86_Assembly/Control_Flow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84A2-B26B-454E-B024-5B3DCB03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building C constructs with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536-BF00-4EF5-9362-D19AF402F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will let us build the flow control statements in C</a:t>
            </a:r>
          </a:p>
          <a:p>
            <a:pPr lvl="1"/>
            <a:r>
              <a:rPr lang="en-US" dirty="0"/>
              <a:t>If, While, For, Switch, etc.</a:t>
            </a:r>
          </a:p>
          <a:p>
            <a:pPr lvl="1"/>
            <a:endParaRPr lang="en-US" dirty="0"/>
          </a:p>
          <a:p>
            <a:r>
              <a:rPr lang="en-US" dirty="0"/>
              <a:t>But the translation isn’t always obvious</a:t>
            </a:r>
          </a:p>
          <a:p>
            <a:pPr lvl="1"/>
            <a:r>
              <a:rPr lang="en-US" dirty="0"/>
              <a:t>Might switch ordering, or negate the logical condition</a:t>
            </a:r>
          </a:p>
          <a:p>
            <a:pPr lvl="1"/>
            <a:r>
              <a:rPr lang="en-US" dirty="0"/>
              <a:t>Maintains the same result when it runs, but easier for assembly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C into something simpler (closer to assembly)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simpler C into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B2E8-F647-4D94-88FE-C4B39E7A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3B18-217C-78F2-D5F5-9F0C0E18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 Lab due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103E-F638-385F-1024-3248937C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About half of the class is already done (110/234)</a:t>
            </a:r>
          </a:p>
          <a:p>
            <a:pPr lvl="1"/>
            <a:r>
              <a:rPr lang="en-US" dirty="0"/>
              <a:t>Some of those might still be working on extra credit</a:t>
            </a:r>
          </a:p>
          <a:p>
            <a:endParaRPr lang="en-US" dirty="0"/>
          </a:p>
          <a:p>
            <a:r>
              <a:rPr lang="en-US" dirty="0"/>
              <a:t>Remember to test on the files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r>
              <a:rPr lang="en-US" dirty="0"/>
              <a:t>If you can correctly unpack all of those, you’ll end up getting a good grade</a:t>
            </a:r>
          </a:p>
          <a:p>
            <a:endParaRPr lang="en-US" dirty="0"/>
          </a:p>
          <a:p>
            <a:r>
              <a:rPr lang="en-US" dirty="0"/>
              <a:t>Remember that you have 3 slip days</a:t>
            </a:r>
          </a:p>
          <a:p>
            <a:pPr lvl="1"/>
            <a:r>
              <a:rPr lang="en-US" dirty="0"/>
              <a:t>Spending one or two here isn’t the end of the world</a:t>
            </a:r>
          </a:p>
          <a:p>
            <a:pPr lvl="1"/>
            <a:r>
              <a:rPr lang="en-US" dirty="0"/>
              <a:t>You don’t need to ask to use them, we’ll automatically apply them instead of late penalties</a:t>
            </a:r>
          </a:p>
          <a:p>
            <a:pPr lvl="1"/>
            <a:endParaRPr lang="en-US" dirty="0"/>
          </a:p>
          <a:p>
            <a:r>
              <a:rPr lang="en-US" dirty="0"/>
              <a:t>Be sure to mark your partner on </a:t>
            </a:r>
            <a:r>
              <a:rPr lang="en-US" dirty="0" err="1"/>
              <a:t>Gradescope</a:t>
            </a:r>
            <a:r>
              <a:rPr lang="en-US" dirty="0"/>
              <a:t> after submitting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F2086-6A6B-7727-A42F-DCE949E0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66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C6F4-3060-4F05-BB9F-681B5DE9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“something simpler”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5528-108F-4E9D-9922-7E6C739A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5279637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/>
              <a:t> as means of</a:t>
            </a:r>
            <a:br>
              <a:rPr lang="en-US" dirty="0"/>
            </a:br>
            <a:r>
              <a:rPr lang="en-US" dirty="0"/>
              <a:t>transferring control</a:t>
            </a:r>
          </a:p>
          <a:p>
            <a:pPr marL="552450" lvl="1"/>
            <a:r>
              <a:rPr lang="en-US" dirty="0"/>
              <a:t>Closer to machine-level programming style</a:t>
            </a:r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Place labels wherever you want in code</a:t>
            </a:r>
          </a:p>
          <a:p>
            <a:pPr marL="552450" lvl="1"/>
            <a:r>
              <a:rPr lang="en-US" dirty="0" err="1"/>
              <a:t>Goto</a:t>
            </a:r>
            <a:r>
              <a:rPr lang="en-US" dirty="0"/>
              <a:t> “jumps” to the referenced label</a:t>
            </a:r>
          </a:p>
          <a:p>
            <a:pPr marL="552450" lvl="1"/>
            <a:endParaRPr lang="en-US" dirty="0"/>
          </a:p>
          <a:p>
            <a:r>
              <a:rPr lang="en-US" dirty="0"/>
              <a:t>Generally considered bad programming style</a:t>
            </a:r>
          </a:p>
          <a:p>
            <a:pPr lvl="1"/>
            <a:r>
              <a:rPr lang="en-US" dirty="0"/>
              <a:t>Makes it really difficult to understand what code is doing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FEDC3-0DAF-4DC8-AAB8-E35CB302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85517-D9E4-426F-B0CB-2E62608DA90A}"/>
              </a:ext>
            </a:extLst>
          </p:cNvPr>
          <p:cNvSpPr txBox="1"/>
          <p:nvPr/>
        </p:nvSpPr>
        <p:spPr>
          <a:xfrm>
            <a:off x="6304768" y="1143000"/>
            <a:ext cx="5457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start: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3){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end; }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”);</a:t>
            </a:r>
          </a:p>
          <a:p>
            <a:pPr marL="457200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(“World!\n”);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Prints: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“Hello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World!\n”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8265B07-D7E3-4126-AE48-A1FA9A55B8A3}"/>
              </a:ext>
            </a:extLst>
          </p:cNvPr>
          <p:cNvSpPr/>
          <p:nvPr/>
        </p:nvSpPr>
        <p:spPr>
          <a:xfrm>
            <a:off x="5999966" y="1741118"/>
            <a:ext cx="1434230" cy="1511806"/>
          </a:xfrm>
          <a:prstGeom prst="arc">
            <a:avLst>
              <a:gd name="adj1" fmla="val 5212675"/>
              <a:gd name="adj2" fmla="val 14498023"/>
            </a:avLst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7D572CF6-B7AB-F7E2-DA32-6F054B4C6000}"/>
              </a:ext>
            </a:extLst>
          </p:cNvPr>
          <p:cNvSpPr/>
          <p:nvPr/>
        </p:nvSpPr>
        <p:spPr>
          <a:xfrm rot="11319794">
            <a:off x="10451197" y="2137515"/>
            <a:ext cx="1342325" cy="1441976"/>
          </a:xfrm>
          <a:prstGeom prst="arc">
            <a:avLst>
              <a:gd name="adj1" fmla="val 5212675"/>
              <a:gd name="adj2" fmla="val 15612450"/>
            </a:avLst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A07BC7-9635-0292-E937-3238CFABC4D5}"/>
              </a:ext>
            </a:extLst>
          </p:cNvPr>
          <p:cNvCxnSpPr/>
          <p:nvPr/>
        </p:nvCxnSpPr>
        <p:spPr>
          <a:xfrm flipH="1">
            <a:off x="7738998" y="3568978"/>
            <a:ext cx="340916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40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Conditional Branch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126E1-DF88-4CCD-B9FB-23CDFDAB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20721" y="11557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813316" y="1155700"/>
            <a:ext cx="39624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result;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0584BC-0825-4A4F-8ED4-A4CDB38E6D9B}"/>
              </a:ext>
            </a:extLst>
          </p:cNvPr>
          <p:cNvCxnSpPr>
            <a:cxnSpLocks/>
          </p:cNvCxnSpPr>
          <p:nvPr/>
        </p:nvCxnSpPr>
        <p:spPr>
          <a:xfrm>
            <a:off x="4775716" y="1625252"/>
            <a:ext cx="18450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A24AF7-0012-4A2F-B9F3-342CFA8B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46322"/>
            <a:ext cx="8210728" cy="1925877"/>
          </a:xfrm>
        </p:spPr>
        <p:txBody>
          <a:bodyPr/>
          <a:lstStyle/>
          <a:p>
            <a:r>
              <a:rPr lang="en-US" dirty="0"/>
              <a:t>Translate an if statement into</a:t>
            </a:r>
            <a:br>
              <a:rPr lang="en-US" dirty="0"/>
            </a:br>
            <a:r>
              <a:rPr lang="en-US" dirty="0"/>
              <a:t>a “simpler” </a:t>
            </a:r>
            <a:r>
              <a:rPr lang="en-US" dirty="0" err="1"/>
              <a:t>goto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Makes the if statement closer to machine code because </a:t>
            </a:r>
            <a:r>
              <a:rPr lang="en-US" dirty="0" err="1"/>
              <a:t>goto</a:t>
            </a:r>
            <a:r>
              <a:rPr lang="en-US" dirty="0"/>
              <a:t> can translate to jumps</a:t>
            </a:r>
          </a:p>
        </p:txBody>
      </p:sp>
    </p:spTree>
    <p:extLst>
      <p:ext uri="{BB962C8B-B14F-4D97-AF65-F5344CB8AC3E}">
        <p14:creationId xmlns:p14="http://schemas.microsoft.com/office/powerpoint/2010/main" val="846397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89221-B049-4D39-9A4F-D56F3DBE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5969000" y="1752600"/>
            <a:ext cx="4953696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int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C8AB4C-4982-8043-8EEE-DD7F52B2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35260FE-D1F3-C64E-8DC0-97C5599D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66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/>
          </p:cNvSpPr>
          <p:nvPr/>
        </p:nvSpPr>
        <p:spPr bwMode="auto">
          <a:xfrm>
            <a:off x="5968999" y="1752600"/>
            <a:ext cx="5329477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  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C25B-46E8-452F-9530-1C5D7AD2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91013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752600" y="25146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752600" y="278892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019800" y="22098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019800" y="25146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D28C000C-9B2B-6D49-A764-279A80C58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42CB7BEC-B009-ED41-A017-01278232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8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/>
          </p:cNvSpPr>
          <p:nvPr/>
        </p:nvSpPr>
        <p:spPr bwMode="auto">
          <a:xfrm>
            <a:off x="5969000" y="1752600"/>
            <a:ext cx="598083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D1F00-550F-4C99-8DD8-4645E2E2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86849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752600" y="3048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6019800" y="30480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19800" y="27432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E7070B2C-C265-AC4A-8EA5-4B5F4DD6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782D7E8-471A-164B-8562-40BE6FD6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88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/>
          </p:cNvSpPr>
          <p:nvPr/>
        </p:nvSpPr>
        <p:spPr bwMode="auto">
          <a:xfrm>
            <a:off x="5969000" y="1752600"/>
            <a:ext cx="598083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8ADD7-0BF6-489C-922A-E946C1AB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88574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752600" y="3352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19800" y="32766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4">
            <a:extLst>
              <a:ext uri="{FF2B5EF4-FFF2-40B4-BE49-F238E27FC236}">
                <a16:creationId xmlns:a16="http://schemas.microsoft.com/office/drawing/2014/main" id="{9828AAED-CD60-6A46-9310-1AE026AC2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8DDD72C-4097-1747-BE8C-AF6D08BB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54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E6B0E-9944-4023-ABE7-B372C9D1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35818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969000" y="1752600"/>
            <a:ext cx="5880622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19800" y="384048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019800" y="41148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38862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2558A6DB-321E-E843-BEC0-C267CBF7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05B0FEA-DF46-0944-AD9A-728C8D74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77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2A718-6AC5-4E94-B739-484F4884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71853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969000" y="1752600"/>
            <a:ext cx="5611394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19800" y="46482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47C7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44196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47C7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FAFE561D-76C3-E844-AB93-F315178F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4CA2AF3-BE9E-BA4F-9DF2-47BF4B1D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6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3232758" y="984741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  <a:latin typeface="Helvetica" pitchFamily="34" charset="0"/>
              </a:rPr>
              <a:t>C Code</a:t>
            </a:r>
          </a:p>
          <a:p>
            <a:pPr marL="223838" indent="-223838" algn="ctr" defTabSz="895350" eaLnBrk="0" hangingPunct="0"/>
            <a:endParaRPr lang="en-US" b="1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3308958" y="1365741"/>
            <a:ext cx="2514600" cy="119776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if 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test-expr</a:t>
            </a:r>
            <a:r>
              <a:rPr lang="en-US" i="1" dirty="0"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</a:rPr>
              <a:t>then-statement</a:t>
            </a:r>
            <a:endParaRPr lang="en-US" dirty="0">
              <a:latin typeface="Courier New" pitchFamily="49" charset="0"/>
            </a:endParaRPr>
          </a:p>
          <a:p>
            <a:pPr eaLnBrk="0" hangingPunct="0"/>
            <a:r>
              <a:rPr lang="en-US" dirty="0">
                <a:latin typeface="Courier New" pitchFamily="49" charset="0"/>
              </a:rPr>
              <a:t>else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else-statement</a:t>
            </a:r>
            <a:r>
              <a:rPr lang="en-US" dirty="0">
                <a:latin typeface="Courier New" pitchFamily="49" charset="0"/>
              </a:rPr>
              <a:t> </a:t>
            </a: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7880958" y="908541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7423758" y="1289541"/>
            <a:ext cx="3581400" cy="2582758"/>
          </a:xfrm>
          <a:prstGeom prst="rect">
            <a:avLst/>
          </a:prstGeom>
          <a:solidFill>
            <a:srgbClr val="CDF1C5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i="1" dirty="0">
                <a:latin typeface="Courier New" pitchFamily="49" charset="0"/>
              </a:rPr>
              <a:t>  </a:t>
            </a:r>
            <a:r>
              <a:rPr lang="en-US" i="1" dirty="0" err="1">
                <a:latin typeface="Courier New" pitchFamily="49" charset="0"/>
              </a:rPr>
              <a:t>n</a:t>
            </a:r>
            <a:r>
              <a:rPr lang="en-US" dirty="0" err="1">
                <a:latin typeface="Courier New" pitchFamily="49" charset="0"/>
              </a:rPr>
              <a:t>test</a:t>
            </a:r>
            <a:r>
              <a:rPr lang="en-US" dirty="0">
                <a:latin typeface="Courier New" pitchFamily="49" charset="0"/>
              </a:rPr>
              <a:t> = !(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test-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expr</a:t>
            </a:r>
            <a:r>
              <a:rPr lang="en-US" i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i="1" dirty="0">
                <a:latin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</a:rPr>
              <a:t>ntest</a:t>
            </a:r>
            <a:r>
              <a:rPr lang="en-US" dirty="0">
                <a:latin typeface="Courier New" pitchFamily="49" charset="0"/>
              </a:rPr>
              <a:t>){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Else;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then-statement;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done;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Else: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else-statement;</a:t>
            </a:r>
          </a:p>
          <a:p>
            <a:r>
              <a:rPr lang="en-US" dirty="0">
                <a:latin typeface="Courier New" pitchFamily="49" charset="0"/>
              </a:rPr>
              <a:t>done:</a:t>
            </a:r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“if-then-else” translation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idx="1"/>
          </p:nvPr>
        </p:nvSpPr>
        <p:spPr>
          <a:xfrm>
            <a:off x="607595" y="3281819"/>
            <a:ext cx="10972800" cy="2890381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tabLst>
                <a:tab pos="3660775" algn="l"/>
              </a:tabLst>
            </a:pPr>
            <a:r>
              <a:rPr lang="en-US" sz="2400" i="1" dirty="0"/>
              <a:t>test-expr</a:t>
            </a:r>
            <a:r>
              <a:rPr lang="en-US" sz="2400" dirty="0"/>
              <a:t> is an expression returning integer</a:t>
            </a:r>
          </a:p>
          <a:p>
            <a:pPr marL="623888" lvl="1" indent="-223838" defTabSz="895350">
              <a:tabLst>
                <a:tab pos="3660775" algn="l"/>
              </a:tabLst>
            </a:pPr>
            <a:r>
              <a:rPr lang="en-US" sz="2000" dirty="0"/>
              <a:t>= 0 interpreted as false, 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0 interpreted as true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 Only one of the two statements is executed</a:t>
            </a:r>
          </a:p>
          <a:p>
            <a:pPr marL="681038" lvl="1" indent="-223838" defTabSz="895350">
              <a:tabLst>
                <a:tab pos="3660775" algn="l"/>
              </a:tabLst>
            </a:pPr>
            <a:r>
              <a:rPr lang="en-US" sz="2000" dirty="0"/>
              <a:t>i.e. only one of the two </a:t>
            </a:r>
            <a:r>
              <a:rPr lang="en-US" sz="2000" i="1" dirty="0"/>
              <a:t>branches</a:t>
            </a:r>
            <a:r>
              <a:rPr lang="en-US" sz="2000" dirty="0"/>
              <a:t> of code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 That’s one translation; there are others</a:t>
            </a:r>
          </a:p>
          <a:p>
            <a:pPr marL="623888" lvl="1" indent="-223838" defTabSz="895350">
              <a:tabLst>
                <a:tab pos="3660775" algn="l"/>
              </a:tabLst>
            </a:pPr>
            <a:r>
              <a:rPr lang="en-US" sz="2000" dirty="0"/>
              <a:t>E.g., flipping the order of the blocks instead of flipping the test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Conditional expressions (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x ?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: z</a:t>
            </a:r>
            <a:r>
              <a:rPr lang="en-US" sz="2400" dirty="0"/>
              <a:t>) can use the same translation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E3A47A-96F5-4FF5-B463-F2E41EBF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99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32FF-E2F7-4539-9D47-6BED8D7A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00E9-AF84-433F-B287-871EC0A3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Midterm exam in 1.5 weeks</a:t>
            </a:r>
          </a:p>
          <a:p>
            <a:pPr lvl="1"/>
            <a:r>
              <a:rPr lang="en-US" dirty="0"/>
              <a:t>Class time on Thursday (February 6</a:t>
            </a:r>
            <a:r>
              <a:rPr lang="en-US" baseline="30000" dirty="0"/>
              <a:t>th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Covers everything from the start of class through Procedures (all of this week)</a:t>
            </a:r>
          </a:p>
          <a:p>
            <a:pPr lvl="2"/>
            <a:r>
              <a:rPr lang="en-US" dirty="0"/>
              <a:t>Does NOT cover pointers, arrays, and structs (Tuesday lecture right before 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Bring a pencil and one 8.5”x11” inch paper with notes</a:t>
            </a:r>
          </a:p>
          <a:p>
            <a:pPr lvl="2"/>
            <a:r>
              <a:rPr lang="en-US" dirty="0"/>
              <a:t>Notes can be on both sides, handwritten or typed</a:t>
            </a:r>
          </a:p>
          <a:p>
            <a:pPr lvl="1"/>
            <a:r>
              <a:rPr lang="en-US" dirty="0"/>
              <a:t>No calculators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Practice exams (and solutions) are on the Canvas home page</a:t>
            </a:r>
          </a:p>
          <a:p>
            <a:pPr lvl="1"/>
            <a:r>
              <a:rPr lang="en-US" dirty="0"/>
              <a:t>Also good practice: Homework 2 (due Thursday), phases 1-3 of Bomb Lab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F12F5-B64D-4F6D-87AA-A662993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27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55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579738" y="1143000"/>
            <a:ext cx="4217698" cy="1600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F85CA-76F5-45EB-8DAA-EDDFCB045707}"/>
              </a:ext>
            </a:extLst>
          </p:cNvPr>
          <p:cNvSpPr/>
          <p:nvPr/>
        </p:nvSpPr>
        <p:spPr>
          <a:xfrm>
            <a:off x="957639" y="1943100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13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629842" y="3122112"/>
            <a:ext cx="4217698" cy="16252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F4A4A-00F1-4E0E-8DF1-42D29170C48F}"/>
              </a:ext>
            </a:extLst>
          </p:cNvPr>
          <p:cNvSpPr/>
          <p:nvPr/>
        </p:nvSpPr>
        <p:spPr>
          <a:xfrm>
            <a:off x="957639" y="2857498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3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579738" y="5025460"/>
            <a:ext cx="4217698" cy="5736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3211A-1895-4BA4-AB8C-96B88EC65FD5}"/>
              </a:ext>
            </a:extLst>
          </p:cNvPr>
          <p:cNvSpPr/>
          <p:nvPr/>
        </p:nvSpPr>
        <p:spPr>
          <a:xfrm>
            <a:off x="957639" y="3784422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unnecessary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BC4EEC-3C67-43A3-A035-8B7D95847A6F}"/>
              </a:ext>
            </a:extLst>
          </p:cNvPr>
          <p:cNvSpPr/>
          <p:nvPr/>
        </p:nvSpPr>
        <p:spPr>
          <a:xfrm>
            <a:off x="6579738" y="3095495"/>
            <a:ext cx="4751540" cy="4618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5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Optimization (O1)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movzbq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%al,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3845491" y="4997885"/>
            <a:ext cx="7052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yellow code block doing above?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EB4D8F3-DAC2-407D-92D8-D1F3C232D6F2}"/>
              </a:ext>
            </a:extLst>
          </p:cNvPr>
          <p:cNvSpPr/>
          <p:nvPr/>
        </p:nvSpPr>
        <p:spPr>
          <a:xfrm>
            <a:off x="6326608" y="2392471"/>
            <a:ext cx="298849" cy="1036529"/>
          </a:xfrm>
          <a:prstGeom prst="leftBrace">
            <a:avLst>
              <a:gd name="adj1" fmla="val 8333"/>
              <a:gd name="adj2" fmla="val 51209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Optimization (O1)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movzbq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%al,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3845491" y="4997885"/>
            <a:ext cx="7052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yellow code block doing above?</a:t>
            </a:r>
          </a:p>
          <a:p>
            <a:r>
              <a:rPr lang="en-US" sz="2800" dirty="0"/>
              <a:t>	Generates 0 (not less) or -1 (less)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EB4D8F3-DAC2-407D-92D8-D1F3C232D6F2}"/>
              </a:ext>
            </a:extLst>
          </p:cNvPr>
          <p:cNvSpPr/>
          <p:nvPr/>
        </p:nvSpPr>
        <p:spPr>
          <a:xfrm>
            <a:off x="6326608" y="2392471"/>
            <a:ext cx="298849" cy="1036529"/>
          </a:xfrm>
          <a:prstGeom prst="leftBrace">
            <a:avLst>
              <a:gd name="adj1" fmla="val 8333"/>
              <a:gd name="adj2" fmla="val 51209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1D4E6-18A5-49F6-9117-91B57F22EE6E}"/>
              </a:ext>
            </a:extLst>
          </p:cNvPr>
          <p:cNvSpPr txBox="1"/>
          <p:nvPr/>
        </p:nvSpPr>
        <p:spPr>
          <a:xfrm>
            <a:off x="9507255" y="2317315"/>
            <a:ext cx="182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and else together</a:t>
            </a:r>
          </a:p>
        </p:txBody>
      </p:sp>
    </p:spTree>
    <p:extLst>
      <p:ext uri="{BB962C8B-B14F-4D97-AF65-F5344CB8AC3E}">
        <p14:creationId xmlns:p14="http://schemas.microsoft.com/office/powerpoint/2010/main" val="343925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299E9B-B5F0-4FF0-A131-7837D832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jump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D08A7-8318-45E9-854E-82FFDF82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*0x40000(%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8)</a:t>
            </a:r>
          </a:p>
          <a:p>
            <a:pPr lvl="1"/>
            <a:r>
              <a:rPr lang="en-US" dirty="0"/>
              <a:t>Calculate memory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0x40000 +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+ 8*%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Then load value from that memory address</a:t>
            </a:r>
          </a:p>
          <a:p>
            <a:pPr lvl="1"/>
            <a:r>
              <a:rPr lang="en-US" dirty="0"/>
              <a:t>Jump to </a:t>
            </a:r>
            <a:r>
              <a:rPr lang="en-US" i="1" dirty="0"/>
              <a:t>that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r>
              <a:rPr lang="en-US" dirty="0"/>
              <a:t>Indirect jumps jump to the address loaded from memory</a:t>
            </a:r>
          </a:p>
          <a:p>
            <a:pPr lvl="1"/>
            <a:r>
              <a:rPr lang="en-US" dirty="0"/>
              <a:t>Essentially a function pointer</a:t>
            </a:r>
          </a:p>
          <a:p>
            <a:pPr lvl="1"/>
            <a:r>
              <a:rPr lang="en-US" dirty="0"/>
              <a:t>Or used for a Jump Table: efficient switch statements (see bonus slides)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lets you know that something tricky is going on</a:t>
            </a:r>
          </a:p>
          <a:p>
            <a:pPr lvl="1"/>
            <a:r>
              <a:rPr lang="en-US" dirty="0"/>
              <a:t>Displacement could be a label rather than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FB1E-9F92-47F8-8435-374A7B27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1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b="1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6106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66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 provides different looping constructs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</a:rPr>
              <a:t>o </a:t>
            </a:r>
            <a:r>
              <a:rPr lang="is-IS" sz="2000" b="1" dirty="0">
                <a:latin typeface="Courier New" pitchFamily="49" charset="0"/>
              </a:rPr>
              <a:t>… </a:t>
            </a:r>
            <a:r>
              <a:rPr lang="en-US" sz="2000" b="1" dirty="0">
                <a:latin typeface="Courier New" pitchFamily="49" charset="0"/>
              </a:rPr>
              <a:t>while, for</a:t>
            </a:r>
          </a:p>
          <a:p>
            <a:r>
              <a:rPr lang="en-US" sz="2400" dirty="0"/>
              <a:t>No corresponding instruction in machine code</a:t>
            </a:r>
          </a:p>
          <a:p>
            <a:r>
              <a:rPr lang="en-US" sz="2400" dirty="0"/>
              <a:t>Most compilers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Transform general loops into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is-IS" sz="2000" b="1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</a:t>
            </a: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2000" dirty="0">
                <a:cs typeface="Courier New" pitchFamily="49" charset="0"/>
              </a:rPr>
              <a:t>Rewrite that with </a:t>
            </a:r>
            <a:r>
              <a:rPr lang="en-US" sz="2000" dirty="0" err="1">
                <a:cs typeface="Courier New" pitchFamily="49" charset="0"/>
              </a:rPr>
              <a:t>goto</a:t>
            </a:r>
            <a:endParaRPr lang="en-US" sz="2000" dirty="0">
              <a:cs typeface="Courier New" pitchFamily="49" charset="0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2000" dirty="0">
                <a:cs typeface="Courier New" pitchFamily="49" charset="0"/>
              </a:rPr>
              <a:t>Then compile them into machine code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44238" y="3429000"/>
            <a:ext cx="2743200" cy="920765"/>
          </a:xfrm>
          <a:prstGeom prst="rect">
            <a:avLst/>
          </a:prstGeom>
          <a:solidFill>
            <a:srgbClr val="D6E0F5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do 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i="1" dirty="0">
                <a:latin typeface="Helvetica" pitchFamily="34" charset="0"/>
              </a:rPr>
              <a:t>body-statement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while (</a:t>
            </a:r>
            <a:r>
              <a:rPr lang="en-US" b="1" i="1" dirty="0">
                <a:latin typeface="Helvetica" pitchFamily="34" charset="0"/>
              </a:rPr>
              <a:t>test-</a:t>
            </a:r>
            <a:r>
              <a:rPr lang="en-US" b="1" i="1" dirty="0" err="1">
                <a:latin typeface="Helvetica" pitchFamily="34" charset="0"/>
              </a:rPr>
              <a:t>expr</a:t>
            </a:r>
            <a:r>
              <a:rPr lang="en-US" b="1" dirty="0">
                <a:latin typeface="Courier New" pitchFamily="49" charset="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1B8BD-2ADF-4B83-B3E8-7D4F4186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7061D-A567-4E38-9719-26F8E6278E83}"/>
              </a:ext>
            </a:extLst>
          </p:cNvPr>
          <p:cNvSpPr txBox="1"/>
          <p:nvPr/>
        </p:nvSpPr>
        <p:spPr>
          <a:xfrm>
            <a:off x="7290816" y="3429000"/>
            <a:ext cx="3706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Do-while:</a:t>
            </a:r>
            <a:br>
              <a:rPr lang="en-US" dirty="0"/>
            </a:br>
            <a:r>
              <a:rPr lang="en-US" dirty="0"/>
              <a:t>Same idea as a while loop, but the body always runs at least once</a:t>
            </a:r>
          </a:p>
        </p:txBody>
      </p:sp>
    </p:spTree>
    <p:extLst>
      <p:ext uri="{BB962C8B-B14F-4D97-AF65-F5344CB8AC3E}">
        <p14:creationId xmlns:p14="http://schemas.microsoft.com/office/powerpoint/2010/main" val="134630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32FF-E2F7-4539-9D47-6BED8D7A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on Bomb Lab right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00E9-AF84-433F-B287-871EC0A3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Bomb lab available later today</a:t>
            </a:r>
          </a:p>
          <a:p>
            <a:pPr lvl="1"/>
            <a:r>
              <a:rPr lang="en-US" dirty="0"/>
              <a:t>What should you do before the exam?</a:t>
            </a:r>
          </a:p>
          <a:p>
            <a:pPr lvl="2"/>
            <a:r>
              <a:rPr lang="en-US" dirty="0"/>
              <a:t>Phases 1-3 of Bomb Lab</a:t>
            </a:r>
          </a:p>
          <a:p>
            <a:pPr lvl="2"/>
            <a:r>
              <a:rPr lang="en-US" dirty="0"/>
              <a:t>They are good practice for the kinds of assembly problems I’ll put on the exam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Phases 4-6 are harder and can honestly wait</a:t>
            </a:r>
          </a:p>
          <a:p>
            <a:pPr lvl="2"/>
            <a:r>
              <a:rPr lang="en-US" dirty="0"/>
              <a:t>We’ll talk about stuff in lectures on “Procedures” and “Pointers, Arrays, and Structs” that will help with this part</a:t>
            </a:r>
          </a:p>
          <a:p>
            <a:pPr lvl="2"/>
            <a:endParaRPr lang="en-US" dirty="0"/>
          </a:p>
          <a:p>
            <a:r>
              <a:rPr lang="en-US" dirty="0"/>
              <a:t>Partner survey on Piazza</a:t>
            </a:r>
          </a:p>
          <a:p>
            <a:pPr lvl="1"/>
            <a:r>
              <a:rPr lang="en-US" dirty="0"/>
              <a:t>I’ll start matching people today after I release Bomb Lab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F12F5-B64D-4F6D-87AA-A662993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1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0345E-D7FC-07BA-CD0A-E396C7337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101813E3-5380-ED53-F397-54FA12327C0C}"/>
              </a:ext>
            </a:extLst>
          </p:cNvPr>
          <p:cNvSpPr>
            <a:spLocks/>
          </p:cNvSpPr>
          <p:nvPr/>
        </p:nvSpPr>
        <p:spPr bwMode="auto">
          <a:xfrm>
            <a:off x="1830887" y="3048001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4B297735-2E5D-64DE-B857-291BEF0F9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Example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84156499-17ED-E6FC-3460-CDEC27F484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0" dirty="0"/>
              <a:t>Running example: count number of 1s in x (“</a:t>
            </a:r>
            <a:r>
              <a:rPr lang="en-US" b="0" dirty="0" err="1"/>
              <a:t>popcount</a:t>
            </a:r>
            <a:r>
              <a:rPr lang="en-US" b="0" dirty="0"/>
              <a:t>”)</a:t>
            </a:r>
          </a:p>
          <a:p>
            <a:pPr lvl="1"/>
            <a:r>
              <a:rPr lang="en-US" dirty="0"/>
              <a:t>We’ll write it with different kinds of loops</a:t>
            </a:r>
          </a:p>
          <a:p>
            <a:pPr lvl="1"/>
            <a:r>
              <a:rPr lang="en-US" b="0" dirty="0"/>
              <a:t>What the body of the loop does is not our focus; we’ll </a:t>
            </a:r>
            <a:r>
              <a:rPr lang="en-US" dirty="0"/>
              <a:t>just ignore it</a:t>
            </a:r>
            <a:endParaRPr lang="en-US" b="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9C343AE-422D-AF92-2A8F-8DE2C6CBEF8F}"/>
              </a:ext>
            </a:extLst>
          </p:cNvPr>
          <p:cNvSpPr>
            <a:spLocks/>
          </p:cNvSpPr>
          <p:nvPr/>
        </p:nvSpPr>
        <p:spPr bwMode="auto">
          <a:xfrm>
            <a:off x="1830887" y="3463925"/>
            <a:ext cx="3736976" cy="29368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E9C9C9-33AD-8134-222C-5B3B386B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22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1830887" y="3048001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098087" y="3048001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0" dirty="0"/>
              <a:t>Step 1: translate do-while into a </a:t>
            </a:r>
            <a:r>
              <a:rPr lang="en-US" b="0" dirty="0" err="1"/>
              <a:t>goto</a:t>
            </a:r>
            <a:r>
              <a:rPr lang="en-US" dirty="0" err="1"/>
              <a:t>s</a:t>
            </a:r>
            <a:endParaRPr lang="en-US" b="0" dirty="0"/>
          </a:p>
          <a:p>
            <a:r>
              <a:rPr lang="en-US" b="0" dirty="0"/>
              <a:t>Use conditional branch to either continue looping or to exit loop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830887" y="3463925"/>
            <a:ext cx="3736976" cy="29368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6098087" y="3463926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793287" y="4724401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793287" y="5562601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313B16-D440-4AC0-8E44-E27707E4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2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19749"/>
              </p:ext>
            </p:extLst>
          </p:nvPr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72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B7EF9E-7E9D-44D4-83F2-499A78ACBDBF}"/>
              </a:ext>
            </a:extLst>
          </p:cNvPr>
          <p:cNvSpPr txBox="1"/>
          <p:nvPr/>
        </p:nvSpPr>
        <p:spPr>
          <a:xfrm>
            <a:off x="2011680" y="4815840"/>
            <a:ext cx="9812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Which instruction sets the condition codes 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400" b="1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Logical shift right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shrq</a:t>
            </a:r>
            <a:r>
              <a:rPr lang="en-US" sz="2400" dirty="0"/>
              <a:t>)</a:t>
            </a:r>
          </a:p>
          <a:p>
            <a:r>
              <a:rPr lang="en-US" sz="2400" dirty="0"/>
              <a:t>	– the test is whether the result is 0 or not</a:t>
            </a:r>
          </a:p>
        </p:txBody>
      </p:sp>
    </p:spTree>
    <p:extLst>
      <p:ext uri="{BB962C8B-B14F-4D97-AF65-F5344CB8AC3E}">
        <p14:creationId xmlns:p14="http://schemas.microsoft.com/office/powerpoint/2010/main" val="13590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369-5579-499D-9297-7D534853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647156"/>
            <a:ext cx="10972800" cy="152504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>
                <a:cs typeface="Courier New" pitchFamily="49" charset="0"/>
              </a:rPr>
              <a:t> instruction repeats string operations following it 	</a:t>
            </a:r>
            <a:r>
              <a:rPr lang="en-US" sz="2000" b="1" dirty="0">
                <a:cs typeface="Courier New" pitchFamily="49" charset="0"/>
              </a:rPr>
              <a:t>What?!!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BED2F03-4457-48D0-BF17-7202AAA7FCE0}"/>
              </a:ext>
            </a:extLst>
          </p:cNvPr>
          <p:cNvSpPr/>
          <p:nvPr/>
        </p:nvSpPr>
        <p:spPr>
          <a:xfrm>
            <a:off x="6093994" y="3709270"/>
            <a:ext cx="1396570" cy="3663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43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369-5579-499D-9297-7D534853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647156"/>
            <a:ext cx="10972800" cy="152504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>
                <a:cs typeface="Courier New" pitchFamily="49" charset="0"/>
              </a:rPr>
              <a:t> instruction repeats string operations following it 	</a:t>
            </a:r>
            <a:r>
              <a:rPr lang="en-US" sz="2000" b="1" dirty="0">
                <a:cs typeface="Courier New" pitchFamily="49" charset="0"/>
              </a:rPr>
              <a:t>What?!!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rep; ret </a:t>
            </a:r>
            <a:r>
              <a:rPr lang="en-US" sz="2000" dirty="0"/>
              <a:t>uses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/>
              <a:t> as a no-op (</a:t>
            </a:r>
            <a:r>
              <a:rPr lang="en-US" sz="2000" dirty="0" err="1"/>
              <a:t>a.k.a</a:t>
            </a:r>
            <a:r>
              <a:rPr lang="en-US" sz="2000" dirty="0"/>
              <a:t> </a:t>
            </a:r>
            <a:r>
              <a:rPr lang="en-US" sz="2000" dirty="0" err="1"/>
              <a:t>nop</a:t>
            </a:r>
            <a:r>
              <a:rPr lang="en-US" sz="2000" dirty="0"/>
              <a:t>, an operation that does nothing)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Example of a compiler optimization that you might run into in real assembly code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AMD recommends this to speed up execution when there is a jump before a return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See CE361 and CE452 for more details (Computer Architecture courses)</a:t>
            </a:r>
          </a:p>
          <a:p>
            <a:pPr marL="342900" indent="-342900">
              <a:buFont typeface="Arial"/>
              <a:buChar char="•"/>
            </a:pPr>
            <a:endParaRPr lang="en-US" sz="2000" b="1" dirty="0">
              <a:cs typeface="Courier New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A033180-CD22-4533-96CE-F52D7E663C34}"/>
              </a:ext>
            </a:extLst>
          </p:cNvPr>
          <p:cNvSpPr/>
          <p:nvPr/>
        </p:nvSpPr>
        <p:spPr>
          <a:xfrm>
            <a:off x="6093994" y="3709270"/>
            <a:ext cx="1396570" cy="3663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9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335919" y="1269913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4424819" y="1682663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7701419" y="1260388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7777619" y="1673138"/>
            <a:ext cx="2743200" cy="197193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  }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idx="1"/>
          </p:nvPr>
        </p:nvSpPr>
        <p:spPr>
          <a:xfrm>
            <a:off x="607595" y="1102291"/>
            <a:ext cx="10972800" cy="5069910"/>
          </a:xfrm>
          <a:ln/>
        </p:spPr>
        <p:txBody>
          <a:bodyPr>
            <a:normAutofit/>
          </a:bodyPr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  <a:p>
            <a:r>
              <a:rPr lang="en-US" dirty="0"/>
              <a:t>Test returns integer</a:t>
            </a:r>
          </a:p>
          <a:p>
            <a:pPr marL="640080" lvl="1"/>
            <a:r>
              <a:rPr lang="en-US" dirty="0"/>
              <a:t>= 0 interpreted as false	</a:t>
            </a:r>
          </a:p>
          <a:p>
            <a:pPr marL="640080" lvl="1"/>
            <a:r>
              <a:rPr lang="en-US" dirty="0"/>
              <a:t>≠ 0 interpreted as true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922919" y="1102291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{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400" baseline="-25000" dirty="0">
                <a:ea typeface="Monaco" charset="0"/>
                <a:cs typeface="Monaco" charset="0"/>
                <a:sym typeface="Monaco" charset="0"/>
              </a:rPr>
              <a:t>1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400" baseline="-25000" dirty="0"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  …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err="1">
                <a:ea typeface="Monaco" charset="0"/>
                <a:cs typeface="Monaco" charset="0"/>
                <a:sym typeface="Monaco" charset="0"/>
              </a:rPr>
              <a:t>Statement</a:t>
            </a:r>
            <a:r>
              <a:rPr lang="en-US" sz="2400" baseline="-25000" dirty="0" err="1"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DBE43-6191-4A96-93D7-7ABFC49B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6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Most straightforward match to how “while” works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1828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1905000" y="3505200"/>
            <a:ext cx="2514600" cy="12296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6705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6781800" y="2514600"/>
            <a:ext cx="3429000" cy="3059482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2400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}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5181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0B9A1-0F47-4D48-A781-831F620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5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1981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2054225" y="1482724"/>
            <a:ext cx="3736976" cy="29368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248400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6321425" y="1482724"/>
            <a:ext cx="4041775" cy="34702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607595" y="5160722"/>
            <a:ext cx="10972800" cy="1195628"/>
          </a:xfrm>
          <a:ln/>
        </p:spPr>
        <p:txBody>
          <a:bodyPr>
            <a:normAutofit/>
          </a:bodyPr>
          <a:lstStyle/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64D0D5-7764-4A1F-B4CE-DCFDC6E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4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DE17-156C-4751-BE8E-3AF7E59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while to 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4E0E9-BC1C-4AFF-BA9F-ED27C075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2D80A7-E326-4E98-816F-67E08A329EC5}"/>
              </a:ext>
            </a:extLst>
          </p:cNvPr>
          <p:cNvSpPr>
            <a:spLocks/>
          </p:cNvSpPr>
          <p:nvPr/>
        </p:nvSpPr>
        <p:spPr bwMode="auto">
          <a:xfrm>
            <a:off x="1876816" y="1580367"/>
            <a:ext cx="4219184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(jump to middle)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F03FBC-594C-4911-A83E-09A01982D3ED}"/>
              </a:ext>
            </a:extLst>
          </p:cNvPr>
          <p:cNvSpPr>
            <a:spLocks/>
          </p:cNvSpPr>
          <p:nvPr/>
        </p:nvSpPr>
        <p:spPr bwMode="auto">
          <a:xfrm>
            <a:off x="1949841" y="1996291"/>
            <a:ext cx="4041775" cy="34702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3743DD-177C-4A7C-9659-8573F60E43CE}"/>
              </a:ext>
            </a:extLst>
          </p:cNvPr>
          <p:cNvSpPr>
            <a:spLocks/>
          </p:cNvSpPr>
          <p:nvPr/>
        </p:nvSpPr>
        <p:spPr bwMode="auto">
          <a:xfrm>
            <a:off x="6419432" y="1552183"/>
            <a:ext cx="2812249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 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4B0DC56-886E-45D7-A18E-656592F5C346}"/>
              </a:ext>
            </a:extLst>
          </p:cNvPr>
          <p:cNvSpPr>
            <a:spLocks/>
          </p:cNvSpPr>
          <p:nvPr/>
        </p:nvSpPr>
        <p:spPr bwMode="auto">
          <a:xfrm>
            <a:off x="6419433" y="1968108"/>
            <a:ext cx="4041775" cy="349845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pcount_dowhile_goto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  <a:b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  <a:b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2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converting C control flow statements to assembly</a:t>
            </a:r>
          </a:p>
          <a:p>
            <a:pPr lvl="1"/>
            <a:r>
              <a:rPr lang="en-US" dirty="0"/>
              <a:t>If, If-else, While, For, etc.</a:t>
            </a:r>
          </a:p>
          <a:p>
            <a:pPr lvl="1"/>
            <a:endParaRPr lang="en-US" dirty="0"/>
          </a:p>
          <a:p>
            <a:r>
              <a:rPr lang="en-US" dirty="0"/>
              <a:t>Discuss multiple ways to represent code</a:t>
            </a:r>
          </a:p>
          <a:p>
            <a:pPr lvl="1"/>
            <a:r>
              <a:rPr lang="en-US" dirty="0"/>
              <a:t>Often an efficiency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181599" y="1143000"/>
            <a:ext cx="6398795" cy="5029200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More optimized compiler translation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2133600" y="1562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2057400" y="3243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1981200" y="36623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6781800" y="2971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6858000" y="3390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2895600" y="24336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5562600" y="3733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C8BB6-86DB-4E50-BBE2-47EEA666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15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9050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6311900" y="1066800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“While” Loop Example #2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idx="1"/>
          </p:nvPr>
        </p:nvSpPr>
        <p:spPr>
          <a:xfrm>
            <a:off x="607595" y="5281614"/>
            <a:ext cx="10972800" cy="890586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2054225" y="1576386"/>
            <a:ext cx="3736976" cy="29368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6321425" y="1576386"/>
            <a:ext cx="4041775" cy="34321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44A2CC-D8A1-4BBE-A2E6-A2D20E52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5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99AF-6E3B-49BD-ABD7-EE75C665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jump-to-middle and guarded-do-while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1CEF9-12D9-4E66-9190-68EEAD23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0E7854-E04D-49FE-9985-C43324A35452}"/>
              </a:ext>
            </a:extLst>
          </p:cNvPr>
          <p:cNvSpPr>
            <a:spLocks/>
          </p:cNvSpPr>
          <p:nvPr/>
        </p:nvSpPr>
        <p:spPr bwMode="auto">
          <a:xfrm>
            <a:off x="1876816" y="1580367"/>
            <a:ext cx="4219184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(jump to middle)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A0BD02-3801-45F8-9E62-C1EE7BFD4E89}"/>
              </a:ext>
            </a:extLst>
          </p:cNvPr>
          <p:cNvSpPr>
            <a:spLocks/>
          </p:cNvSpPr>
          <p:nvPr/>
        </p:nvSpPr>
        <p:spPr bwMode="auto">
          <a:xfrm>
            <a:off x="1949841" y="1996290"/>
            <a:ext cx="4041775" cy="3715577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E2D4FD7-58E9-48A6-8BD4-DAE20C698BD5}"/>
              </a:ext>
            </a:extLst>
          </p:cNvPr>
          <p:cNvSpPr>
            <a:spLocks/>
          </p:cNvSpPr>
          <p:nvPr/>
        </p:nvSpPr>
        <p:spPr bwMode="auto">
          <a:xfrm>
            <a:off x="6512315" y="1486705"/>
            <a:ext cx="4685953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(guarded do-while)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959B539-BE30-4AA9-87A4-461B703035B4}"/>
              </a:ext>
            </a:extLst>
          </p:cNvPr>
          <p:cNvSpPr>
            <a:spLocks/>
          </p:cNvSpPr>
          <p:nvPr/>
        </p:nvSpPr>
        <p:spPr bwMode="auto">
          <a:xfrm>
            <a:off x="6521841" y="1996291"/>
            <a:ext cx="4041775" cy="37155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6910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02915" y="1349102"/>
            <a:ext cx="4921685" cy="1013098"/>
          </a:xfrm>
          <a:prstGeom prst="rect">
            <a:avLst/>
          </a:prstGeom>
          <a:solidFill>
            <a:srgbClr val="D6E0F5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 err="1"/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Update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02915" y="891902"/>
            <a:ext cx="3950135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General Form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6705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6705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6705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762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Init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762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Test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781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Update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800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Body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02915" y="2590800"/>
            <a:ext cx="4997885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(x 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6" name="Rectangle 4"/>
          <p:cNvSpPr>
            <a:spLocks/>
          </p:cNvSpPr>
          <p:nvPr/>
        </p:nvSpPr>
        <p:spPr bwMode="auto">
          <a:xfrm>
            <a:off x="6705601" y="42672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 (x 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63DDF-7BE7-440F-98E5-D06C7C2A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7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“While” </a:t>
            </a:r>
            <a:r>
              <a:rPr lang="en-US" dirty="0">
                <a:sym typeface="Symbol" pitchFamily="18" charset="2"/>
              </a:rPr>
              <a:t> “Do-While”  “</a:t>
            </a:r>
            <a:r>
              <a:rPr lang="en-US" dirty="0" err="1">
                <a:sym typeface="Symbol" pitchFamily="18" charset="2"/>
              </a:rPr>
              <a:t>Goto</a:t>
            </a:r>
            <a:r>
              <a:rPr lang="en-US" dirty="0">
                <a:sym typeface="Symbol" pitchFamily="18" charset="2"/>
              </a:rPr>
              <a:t>”</a:t>
            </a:r>
            <a:endParaRPr lang="en-US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1752600" y="1447801"/>
            <a:ext cx="3352800" cy="779463"/>
          </a:xfrm>
          <a:prstGeom prst="rect">
            <a:avLst/>
          </a:prstGeom>
          <a:solidFill>
            <a:srgbClr val="D6E0F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for (</a:t>
            </a:r>
            <a:r>
              <a:rPr lang="en-US" b="1" i="1">
                <a:latin typeface="Helvetica" pitchFamily="34" charset="0"/>
              </a:rPr>
              <a:t>Init</a:t>
            </a:r>
            <a:r>
              <a:rPr lang="en-US" b="1">
                <a:latin typeface="Courier New" pitchFamily="49" charset="0"/>
              </a:rPr>
              <a:t>; </a:t>
            </a:r>
            <a:r>
              <a:rPr lang="en-US" b="1" i="1">
                <a:latin typeface="Helvetica" pitchFamily="34" charset="0"/>
              </a:rPr>
              <a:t>Test</a:t>
            </a:r>
            <a:r>
              <a:rPr lang="en-US" b="1">
                <a:latin typeface="Courier New" pitchFamily="49" charset="0"/>
              </a:rPr>
              <a:t>; </a:t>
            </a:r>
            <a:r>
              <a:rPr lang="en-US" b="1" i="1">
                <a:latin typeface="Helvetica" pitchFamily="34" charset="0"/>
              </a:rPr>
              <a:t>Update </a:t>
            </a:r>
            <a:r>
              <a:rPr lang="en-US" b="1">
                <a:latin typeface="Courier New" pitchFamily="49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 i="1">
                <a:latin typeface="Helvetica" pitchFamily="34" charset="0"/>
              </a:rPr>
              <a:t>Body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1752600" y="1035050"/>
            <a:ext cx="2895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For Version</a:t>
            </a:r>
          </a:p>
          <a:p>
            <a:pPr marL="223838" indent="-223838" defTabSz="895350" eaLnBrk="0" hangingPunct="0"/>
            <a:endParaRPr lang="en-US" sz="2000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86400" y="1111251"/>
            <a:ext cx="4572000" cy="1801813"/>
            <a:chOff x="3962400" y="1111250"/>
            <a:chExt cx="4572000" cy="1801813"/>
          </a:xfrm>
        </p:grpSpPr>
        <p:sp>
          <p:nvSpPr>
            <p:cNvPr id="680969" name="Rectangle 9"/>
            <p:cNvSpPr>
              <a:spLocks noChangeArrowheads="1"/>
            </p:cNvSpPr>
            <p:nvPr/>
          </p:nvSpPr>
          <p:spPr bwMode="auto">
            <a:xfrm>
              <a:off x="5638800" y="1111250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 dirty="0">
                  <a:solidFill>
                    <a:schemeClr val="tx2"/>
                  </a:solidFill>
                  <a:latin typeface="Helvetica" pitchFamily="34" charset="0"/>
                </a:rPr>
                <a:t>While Version</a:t>
              </a:r>
            </a:p>
            <a:p>
              <a:pPr marL="223838" indent="-223838" algn="r" defTabSz="895350" eaLnBrk="0" hangingPunct="0"/>
              <a:endParaRPr lang="en-US" sz="2000" b="1" dirty="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62400" y="1447800"/>
              <a:ext cx="4572000" cy="1465263"/>
              <a:chOff x="3962400" y="1447800"/>
              <a:chExt cx="4572000" cy="1465263"/>
            </a:xfrm>
          </p:grpSpPr>
          <p:sp>
            <p:nvSpPr>
              <p:cNvPr id="680965" name="Rectangle 5"/>
              <p:cNvSpPr>
                <a:spLocks noChangeArrowheads="1"/>
              </p:cNvSpPr>
              <p:nvPr/>
            </p:nvSpPr>
            <p:spPr bwMode="auto">
              <a:xfrm>
                <a:off x="5562600" y="1447800"/>
                <a:ext cx="2971800" cy="1465263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/>
                <a:r>
                  <a:rPr lang="en-US" b="1" i="1" dirty="0">
                    <a:latin typeface="Helvetica" pitchFamily="34" charset="0"/>
                  </a:rPr>
                  <a:t>Init</a:t>
                </a:r>
                <a:r>
                  <a:rPr lang="en-US" b="1" dirty="0">
                    <a:latin typeface="Courier New" pitchFamily="49" charset="0"/>
                  </a:rPr>
                  <a:t>;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while (</a:t>
                </a:r>
                <a:r>
                  <a:rPr lang="en-US" b="1" i="1" dirty="0">
                    <a:latin typeface="Helvetica" pitchFamily="34" charset="0"/>
                  </a:rPr>
                  <a:t>Test </a:t>
                </a:r>
                <a:r>
                  <a:rPr lang="en-US" b="1" dirty="0">
                    <a:latin typeface="Courier New" pitchFamily="49" charset="0"/>
                  </a:rPr>
                  <a:t>) {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    </a:t>
                </a:r>
                <a:r>
                  <a:rPr lang="en-US" b="1" i="1" dirty="0">
                    <a:latin typeface="Helvetica" pitchFamily="34" charset="0"/>
                  </a:rPr>
                  <a:t>Body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    </a:t>
                </a:r>
                <a:r>
                  <a:rPr lang="en-US" b="1" i="1" dirty="0">
                    <a:latin typeface="Helvetica" pitchFamily="34" charset="0"/>
                  </a:rPr>
                  <a:t>Update </a:t>
                </a:r>
                <a:r>
                  <a:rPr lang="en-US" b="1" dirty="0">
                    <a:latin typeface="Courier New" pitchFamily="49" charset="0"/>
                  </a:rPr>
                  <a:t>;</a:t>
                </a:r>
                <a:endParaRPr lang="en-US" b="1" i="1" dirty="0">
                  <a:latin typeface="Helvetica" pitchFamily="34" charset="0"/>
                </a:endParaRP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 bwMode="auto">
              <a:xfrm>
                <a:off x="3962400" y="1676400"/>
                <a:ext cx="1066800" cy="533400"/>
              </a:xfrm>
              <a:prstGeom prst="rightArrow">
                <a:avLst/>
              </a:prstGeom>
              <a:solidFill>
                <a:srgbClr val="FF0000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781801" y="3048001"/>
            <a:ext cx="3281363" cy="3203575"/>
            <a:chOff x="5257800" y="3048000"/>
            <a:chExt cx="3281363" cy="3203575"/>
          </a:xfrm>
          <a:solidFill>
            <a:srgbClr val="F6F5BD"/>
          </a:solidFill>
        </p:grpSpPr>
        <p:sp>
          <p:nvSpPr>
            <p:cNvPr id="680971" name="Rectangle 11"/>
            <p:cNvSpPr>
              <a:spLocks noChangeArrowheads="1"/>
            </p:cNvSpPr>
            <p:nvPr/>
          </p:nvSpPr>
          <p:spPr bwMode="auto">
            <a:xfrm>
              <a:off x="5638800" y="3578225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 dirty="0">
                  <a:solidFill>
                    <a:schemeClr val="tx2"/>
                  </a:solidFill>
                  <a:latin typeface="Helvetica" pitchFamily="34" charset="0"/>
                </a:rPr>
                <a:t>Do-While Version</a:t>
              </a:r>
            </a:p>
            <a:p>
              <a:pPr marL="223838" indent="-223838" algn="r" defTabSz="895350" eaLnBrk="0" hangingPunct="0"/>
              <a:endParaRPr lang="en-US" sz="2000" b="1" dirty="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680972" name="Rectangle 12"/>
            <p:cNvSpPr>
              <a:spLocks noChangeArrowheads="1"/>
            </p:cNvSpPr>
            <p:nvPr/>
          </p:nvSpPr>
          <p:spPr bwMode="auto">
            <a:xfrm>
              <a:off x="5257800" y="3962400"/>
              <a:ext cx="3281363" cy="2289175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/>
              <a:r>
                <a:rPr lang="en-US" b="1" i="1" dirty="0">
                  <a:latin typeface="Courier New" pitchFamily="49" charset="0"/>
                </a:rPr>
                <a:t>  </a:t>
              </a:r>
              <a:r>
                <a:rPr lang="en-US" b="1" i="1" dirty="0" err="1">
                  <a:latin typeface="Helvetica" pitchFamily="34" charset="0"/>
                </a:rPr>
                <a:t>Init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if (!</a:t>
              </a:r>
              <a:r>
                <a:rPr lang="en-US" b="1" i="1" dirty="0">
                  <a:latin typeface="Helvetica" pitchFamily="34" charset="0"/>
                </a:rPr>
                <a:t>Test</a:t>
              </a:r>
              <a:r>
                <a:rPr lang="en-US" b="1" dirty="0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</a:rPr>
                <a:t>goto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i="1" dirty="0">
                  <a:latin typeface="Courier New" pitchFamily="49" charset="0"/>
                </a:rPr>
                <a:t>done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do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Body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Update 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} while (</a:t>
              </a:r>
              <a:r>
                <a:rPr lang="en-US" b="1" i="1" dirty="0">
                  <a:latin typeface="Helvetica" pitchFamily="34" charset="0"/>
                </a:rPr>
                <a:t>Test</a:t>
              </a:r>
              <a:r>
                <a:rPr lang="en-US" b="1" dirty="0">
                  <a:latin typeface="Courier New" pitchFamily="49" charset="0"/>
                </a:rPr>
                <a:t>)</a:t>
              </a:r>
              <a:endParaRPr lang="en-US" b="1" i="1" dirty="0">
                <a:latin typeface="Helvetica" pitchFamily="34" charset="0"/>
              </a:endParaRPr>
            </a:p>
            <a:p>
              <a:pPr eaLnBrk="0" hangingPunct="0"/>
              <a:r>
                <a:rPr lang="en-US" b="1" i="1" dirty="0">
                  <a:latin typeface="Courier New" pitchFamily="49" charset="0"/>
                </a:rPr>
                <a:t>done</a:t>
              </a:r>
              <a:r>
                <a:rPr lang="en-US" b="1" dirty="0">
                  <a:latin typeface="Courier New" pitchFamily="49" charset="0"/>
                </a:rPr>
                <a:t>:</a:t>
              </a:r>
            </a:p>
          </p:txBody>
        </p:sp>
        <p:sp>
          <p:nvSpPr>
            <p:cNvPr id="17" name="Right Arrow 16"/>
            <p:cNvSpPr/>
            <p:nvPr/>
          </p:nvSpPr>
          <p:spPr bwMode="auto">
            <a:xfrm rot="5400000">
              <a:off x="5410200" y="3200400"/>
              <a:ext cx="838200" cy="533400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1" y="3352800"/>
            <a:ext cx="4648199" cy="2895600"/>
            <a:chOff x="304800" y="3352800"/>
            <a:chExt cx="4648199" cy="2895600"/>
          </a:xfrm>
        </p:grpSpPr>
        <p:sp>
          <p:nvSpPr>
            <p:cNvPr id="680967" name="Rectangle 7"/>
            <p:cNvSpPr>
              <a:spLocks noChangeArrowheads="1"/>
            </p:cNvSpPr>
            <p:nvPr/>
          </p:nvSpPr>
          <p:spPr bwMode="auto">
            <a:xfrm>
              <a:off x="304800" y="3352800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>
                  <a:solidFill>
                    <a:schemeClr val="tx2"/>
                  </a:solidFill>
                  <a:latin typeface="Helvetica" pitchFamily="34" charset="0"/>
                </a:rPr>
                <a:t>Goto Version</a:t>
              </a:r>
            </a:p>
            <a:p>
              <a:pPr marL="223838" indent="-223838" defTabSz="895350" eaLnBrk="0" hangingPunct="0"/>
              <a:endParaRPr lang="en-US" sz="2000" b="1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680968" name="Rectangle 8"/>
            <p:cNvSpPr>
              <a:spLocks noChangeArrowheads="1"/>
            </p:cNvSpPr>
            <p:nvPr/>
          </p:nvSpPr>
          <p:spPr bwMode="auto">
            <a:xfrm>
              <a:off x="304801" y="3684587"/>
              <a:ext cx="3352800" cy="2563813"/>
            </a:xfrm>
            <a:prstGeom prst="rect">
              <a:avLst/>
            </a:prstGeom>
            <a:solidFill>
              <a:srgbClr val="DDDDD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/>
              <a:r>
                <a:rPr lang="en-US" b="1" i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Init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if (!</a:t>
              </a:r>
              <a:r>
                <a:rPr lang="en-US" b="1" i="1">
                  <a:latin typeface="Helvetica" pitchFamily="34" charset="0"/>
                </a:rPr>
                <a:t>Test</a:t>
              </a:r>
              <a:r>
                <a:rPr lang="en-US" b="1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  goto </a:t>
              </a:r>
              <a:r>
                <a:rPr lang="en-US" b="1" i="1">
                  <a:latin typeface="Courier New" pitchFamily="49" charset="0"/>
                </a:rPr>
                <a:t>done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loop: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Body</a:t>
              </a:r>
              <a:endParaRPr lang="en-US" b="1">
                <a:latin typeface="Courier New" pitchFamily="49" charset="0"/>
              </a:endParaRP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Update 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if (</a:t>
              </a:r>
              <a:r>
                <a:rPr lang="en-US" b="1" i="1">
                  <a:latin typeface="Helvetica" pitchFamily="34" charset="0"/>
                </a:rPr>
                <a:t>Test</a:t>
              </a:r>
              <a:r>
                <a:rPr lang="en-US" b="1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  goto </a:t>
              </a:r>
              <a:r>
                <a:rPr lang="en-US" b="1" i="1">
                  <a:latin typeface="Courier New" pitchFamily="49" charset="0"/>
                </a:rPr>
                <a:t>loop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done:</a:t>
              </a:r>
            </a:p>
          </p:txBody>
        </p:sp>
        <p:sp>
          <p:nvSpPr>
            <p:cNvPr id="18" name="Right Arrow 17"/>
            <p:cNvSpPr/>
            <p:nvPr/>
          </p:nvSpPr>
          <p:spPr bwMode="auto">
            <a:xfrm rot="10800000">
              <a:off x="3962400" y="4572000"/>
              <a:ext cx="990599" cy="533400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E2B20-1AD2-4BAC-AA95-F8B30B22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5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314189" y="8969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Conversion Example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161789" y="14478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result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686811" y="4699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86811" y="914400"/>
            <a:ext cx="4343400" cy="563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  <a:b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06011" y="2285142"/>
            <a:ext cx="5286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7611" y="26670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3812" y="33644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3353" y="4659868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70065" y="51054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B2409-FBFE-44A3-A187-8F9376A0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1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314189" y="8969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Conversion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idx="1"/>
          </p:nvPr>
        </p:nvSpPr>
        <p:spPr>
          <a:xfrm>
            <a:off x="607595" y="5392738"/>
            <a:ext cx="5855835" cy="779462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Initial test can be optimized away! (0 always &lt; WSIZE)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161789" y="14478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result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686811" y="4699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86811" y="914400"/>
            <a:ext cx="4343400" cy="563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</a:t>
            </a:r>
            <a:b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06011" y="2285142"/>
            <a:ext cx="5286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7611" y="26670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3812" y="33644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3353" y="4659868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70065" y="51054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91611" y="26670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B2409-FBFE-44A3-A187-8F9376A0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D8C39-BBF5-4AD6-9DBF-94BAC3FEF1B5}"/>
              </a:ext>
            </a:extLst>
          </p:cNvPr>
          <p:cNvSpPr txBox="1"/>
          <p:nvPr/>
        </p:nvSpPr>
        <p:spPr>
          <a:xfrm>
            <a:off x="607595" y="1553227"/>
            <a:ext cx="3488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does this function do?</a:t>
            </a:r>
          </a:p>
        </p:txBody>
      </p:sp>
    </p:spTree>
    <p:extLst>
      <p:ext uri="{BB962C8B-B14F-4D97-AF65-F5344CB8AC3E}">
        <p14:creationId xmlns:p14="http://schemas.microsoft.com/office/powerpoint/2010/main" val="30378455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F180-2C3B-479C-BD5E-1F237AEDD8E5}"/>
              </a:ext>
            </a:extLst>
          </p:cNvPr>
          <p:cNvSpPr/>
          <p:nvPr/>
        </p:nvSpPr>
        <p:spPr>
          <a:xfrm>
            <a:off x="5452861" y="1163933"/>
            <a:ext cx="5269282" cy="8768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06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F180-2C3B-479C-BD5E-1F237AEDD8E5}"/>
              </a:ext>
            </a:extLst>
          </p:cNvPr>
          <p:cNvSpPr/>
          <p:nvPr/>
        </p:nvSpPr>
        <p:spPr>
          <a:xfrm>
            <a:off x="5398717" y="2054269"/>
            <a:ext cx="6375749" cy="8768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90578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DDC53-49DF-4150-8091-2C89E25E038B}"/>
              </a:ext>
            </a:extLst>
          </p:cNvPr>
          <p:cNvSpPr/>
          <p:nvPr/>
        </p:nvSpPr>
        <p:spPr>
          <a:xfrm>
            <a:off x="5436297" y="3429000"/>
            <a:ext cx="4847572" cy="8173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07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718994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CC6DB-394C-413D-92BC-82B2D529B06D}"/>
              </a:ext>
            </a:extLst>
          </p:cNvPr>
          <p:cNvSpPr/>
          <p:nvPr/>
        </p:nvSpPr>
        <p:spPr>
          <a:xfrm>
            <a:off x="5448822" y="4343400"/>
            <a:ext cx="5699341" cy="8173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59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85653-6F75-330B-1969-2DC6C547A247}"/>
              </a:ext>
            </a:extLst>
          </p:cNvPr>
          <p:cNvSpPr txBox="1"/>
          <p:nvPr/>
        </p:nvSpPr>
        <p:spPr>
          <a:xfrm>
            <a:off x="486280" y="1127342"/>
            <a:ext cx="428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499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B56EB-C977-458B-92DD-657BA27B4546}"/>
              </a:ext>
            </a:extLst>
          </p:cNvPr>
          <p:cNvSpPr txBox="1"/>
          <p:nvPr/>
        </p:nvSpPr>
        <p:spPr>
          <a:xfrm>
            <a:off x="486280" y="1127342"/>
            <a:ext cx="428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AFB3B-D3BF-4C29-9946-631E920CD8B1}"/>
              </a:ext>
            </a:extLst>
          </p:cNvPr>
          <p:cNvSpPr txBox="1"/>
          <p:nvPr/>
        </p:nvSpPr>
        <p:spPr>
          <a:xfrm>
            <a:off x="500812" y="4287891"/>
            <a:ext cx="4534040" cy="23083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max)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result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&lt;max;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7887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b="1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066538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Conditional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Conditional jumps = conditional </a:t>
            </a:r>
            <a:r>
              <a:rPr lang="en-US" i="1" dirty="0"/>
              <a:t>transfer of control</a:t>
            </a:r>
          </a:p>
          <a:p>
            <a:pPr lvl="1"/>
            <a:r>
              <a:rPr lang="en-US" dirty="0"/>
              <a:t>i.e., forget what you thought you were going to do, do this other thing instead</a:t>
            </a:r>
          </a:p>
          <a:p>
            <a:pPr lvl="1"/>
            <a:endParaRPr lang="en-US" dirty="0"/>
          </a:p>
          <a:p>
            <a:r>
              <a:rPr lang="en-US" dirty="0"/>
              <a:t>Modern processors like to do work “ahead of time”</a:t>
            </a:r>
          </a:p>
          <a:p>
            <a:pPr lvl="1"/>
            <a:r>
              <a:rPr lang="en-US" dirty="0"/>
              <a:t>Keywords: </a:t>
            </a:r>
            <a:r>
              <a:rPr lang="en-US" b="1" i="1" dirty="0"/>
              <a:t>pipelining, branch prediction, speculative execution</a:t>
            </a:r>
          </a:p>
          <a:p>
            <a:pPr lvl="1"/>
            <a:r>
              <a:rPr lang="en-US" dirty="0"/>
              <a:t>Transfer of control may mean throwing that work away</a:t>
            </a:r>
          </a:p>
          <a:p>
            <a:pPr lvl="2"/>
            <a:r>
              <a:rPr lang="en-US" dirty="0"/>
              <a:t>That’s inefficient</a:t>
            </a:r>
          </a:p>
          <a:p>
            <a:pPr lvl="1"/>
            <a:endParaRPr lang="en-US" dirty="0"/>
          </a:p>
          <a:p>
            <a:r>
              <a:rPr lang="en-US" dirty="0"/>
              <a:t>Solution: conditional </a:t>
            </a:r>
            <a:r>
              <a:rPr lang="en-US" i="1" dirty="0"/>
              <a:t>moves</a:t>
            </a:r>
          </a:p>
          <a:p>
            <a:pPr lvl="1"/>
            <a:r>
              <a:rPr lang="en-US" dirty="0"/>
              <a:t>We still get to do something conditionally</a:t>
            </a:r>
          </a:p>
          <a:p>
            <a:pPr lvl="1"/>
            <a:r>
              <a:rPr lang="en-US" dirty="0"/>
              <a:t>But no transfer of control necessary</a:t>
            </a:r>
          </a:p>
          <a:p>
            <a:pPr lvl="1"/>
            <a:r>
              <a:rPr lang="en-US" dirty="0"/>
              <a:t>“Ahead of time” work can always be kept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20C28-F225-4C76-A254-548C3284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20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57655"/>
              </p:ext>
            </p:extLst>
          </p:nvPr>
        </p:nvGraphicFramePr>
        <p:xfrm>
          <a:off x="1814513" y="1518622"/>
          <a:ext cx="6096000" cy="4120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alibri Bold" charset="0"/>
                        </a:rPr>
                        <a:t>cmov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equal /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not equal / Not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nonnegative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cmovg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cmovge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8001000" y="2356821"/>
            <a:ext cx="259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</a:pPr>
            <a:r>
              <a:rPr lang="en-US" b="0" i="1" dirty="0"/>
              <a:t>D </a:t>
            </a:r>
            <a:r>
              <a:rPr lang="en-US" b="0" i="1" dirty="0">
                <a:sym typeface="Wingdings"/>
              </a:rPr>
              <a:t> S only if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test condition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is true</a:t>
            </a:r>
            <a:endParaRPr lang="en-US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8FC6-21E4-4B79-B0A4-942C4BA1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7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8140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17526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movq    %rdi, %rax  #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 = 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b="1" dirty="0">
              <a:solidFill>
                <a:srgbClr val="008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    %rsi, %rdi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cmovle  %rdx, %rax  # if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&lt;=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res = </a:t>
            </a:r>
            <a:r>
              <a:rPr lang="tr-TR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endParaRPr lang="tr-TR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8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/>
          </p:cNvSpPr>
          <p:nvPr/>
        </p:nvSpPr>
        <p:spPr bwMode="auto">
          <a:xfrm>
            <a:off x="1881018" y="1143000"/>
            <a:ext cx="3962400" cy="2743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16240" y="4298575"/>
            <a:ext cx="3858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Look Ma, no branching!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Must compute both results,</a:t>
            </a:r>
          </a:p>
          <a:p>
            <a:r>
              <a:rPr lang="en-US" sz="2400" dirty="0">
                <a:latin typeface="Calibri" pitchFamily="34" charset="0"/>
              </a:rPr>
              <a:t>though, which is not always</a:t>
            </a:r>
          </a:p>
          <a:p>
            <a:r>
              <a:rPr lang="en-US" sz="2400" dirty="0">
                <a:latin typeface="Calibri" pitchFamily="34" charset="0"/>
              </a:rPr>
              <a:t>possible or desirable</a:t>
            </a:r>
            <a:r>
              <a:rPr lang="is-IS" sz="2400" dirty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5420-1BE0-4962-AA4C-648ACFEE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607595" y="1173122"/>
            <a:ext cx="7726471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Expensive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Only makes sense when computations are very simple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507BB-A60B-412E-A9D1-B2AB5C22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739167" y="1137397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739167" y="2990576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739167" y="4864221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--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41F6341-407E-4047-AF45-D95B9DA8F8EB}"/>
              </a:ext>
            </a:extLst>
          </p:cNvPr>
          <p:cNvSpPr>
            <a:spLocks/>
          </p:cNvSpPr>
          <p:nvPr/>
        </p:nvSpPr>
        <p:spPr bwMode="auto">
          <a:xfrm>
            <a:off x="607595" y="3052318"/>
            <a:ext cx="8097032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Risky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alibri Bold" charset="0"/>
              </a:rPr>
              <a:t>cmov</a:t>
            </a:r>
            <a:r>
              <a:rPr lang="en-US" sz="2400" dirty="0">
                <a:sym typeface="Calibri Bold" charset="0"/>
              </a:rPr>
              <a:t> requires that 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Could trigger a fault (compiler must use jumps instead)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D0F1D5F-EEE6-4036-AEE8-D29137E31580}"/>
              </a:ext>
            </a:extLst>
          </p:cNvPr>
          <p:cNvSpPr>
            <a:spLocks/>
          </p:cNvSpPr>
          <p:nvPr/>
        </p:nvSpPr>
        <p:spPr bwMode="auto">
          <a:xfrm>
            <a:off x="607595" y="4884061"/>
            <a:ext cx="9335020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Computations with side effects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Needs use extra temporary registers to hold 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6973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 – optimized (O3)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reg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cmovg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9507255" y="2317315"/>
            <a:ext cx="1824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and else together</a:t>
            </a:r>
            <a:br>
              <a:rPr lang="en-US" dirty="0"/>
            </a:br>
            <a:r>
              <a:rPr lang="en-US" dirty="0"/>
              <a:t>(%al is 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E7281-4415-4013-A77E-B57B094D4339}"/>
              </a:ext>
            </a:extLst>
          </p:cNvPr>
          <p:cNvSpPr txBox="1"/>
          <p:nvPr/>
        </p:nvSpPr>
        <p:spPr>
          <a:xfrm>
            <a:off x="9507254" y="3565009"/>
            <a:ext cx="18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output</a:t>
            </a:r>
          </a:p>
        </p:txBody>
      </p:sp>
    </p:spTree>
    <p:extLst>
      <p:ext uri="{BB962C8B-B14F-4D97-AF65-F5344CB8AC3E}">
        <p14:creationId xmlns:p14="http://schemas.microsoft.com/office/powerpoint/2010/main" val="364905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is mediated via </a:t>
            </a:r>
            <a:r>
              <a:rPr lang="en-US" i="1" dirty="0"/>
              <a:t>Condition codes</a:t>
            </a:r>
          </a:p>
          <a:p>
            <a:pPr lvl="1"/>
            <a:r>
              <a:rPr lang="en-US" dirty="0"/>
              <a:t>single-bit registers that record answers to questions about values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Is value x greater than value y? Are they equal? Is their sum even?</a:t>
            </a:r>
          </a:p>
          <a:p>
            <a:pPr lvl="1"/>
            <a:r>
              <a:rPr lang="en-US" dirty="0"/>
              <a:t>Let’s keep “question” abstract for now. We’ll see the details in a bit.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Terminology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set</a:t>
            </a:r>
            <a:r>
              <a:rPr lang="en-US" dirty="0"/>
              <a:t> if it is 1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cleared</a:t>
            </a:r>
            <a:r>
              <a:rPr lang="en-US" dirty="0"/>
              <a:t> (or </a:t>
            </a:r>
            <a:r>
              <a:rPr lang="en-US" b="1" i="1" dirty="0"/>
              <a:t>reset</a:t>
            </a:r>
            <a:r>
              <a:rPr lang="en-US" dirty="0"/>
              <a:t>) if it is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37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03114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C6AFD2-2D05-4457-9B2E-D3D30B4E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5541-72C7-47EE-9641-1EB3CB821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  <a:p>
            <a:pPr lvl="1"/>
            <a:r>
              <a:rPr lang="en-US" dirty="0"/>
              <a:t>Switch Statements and Jump 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935D8-DE33-459F-A01E-4A8D3C00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71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19392" y="1062831"/>
            <a:ext cx="44958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A multi-way branching capability based on the value of an integer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Useful when many possible outcomes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Switch cases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/>
              <a:t>Fall through cases: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Here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/>
              <a:t>Missing cases: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Here 3, 4, 5, 6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dirty="0"/>
              <a:t>Multiple case labels: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/>
              <a:t>Here 7 &amp; 8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19392" y="5067300"/>
            <a:ext cx="44958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Easier to read C code and more efficient implementation with jump tables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5979699" y="357272"/>
            <a:ext cx="4495800" cy="59990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switch_fun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(long x, long y, long z, long w) {      </a:t>
            </a:r>
          </a:p>
          <a:p>
            <a:r>
              <a:rPr lang="en-US" sz="1600" dirty="0">
                <a:latin typeface="Courier New" pitchFamily="49" charset="0"/>
              </a:rPr>
              <a:t>  switch(x) {</a:t>
            </a:r>
          </a:p>
          <a:p>
            <a:r>
              <a:rPr lang="en-US" sz="1600" dirty="0">
                <a:latin typeface="Courier New" pitchFamily="49" charset="0"/>
              </a:rPr>
              <a:t>  case 0:</a:t>
            </a:r>
          </a:p>
          <a:p>
            <a:r>
              <a:rPr lang="en-US" sz="1600" dirty="0">
                <a:latin typeface="Courier New" pitchFamily="49" charset="0"/>
              </a:rPr>
              <a:t>       w += y;</a:t>
            </a:r>
          </a:p>
          <a:p>
            <a:r>
              <a:rPr lang="en-US" sz="1600" dirty="0">
                <a:latin typeface="Courier New" pitchFamily="49" charset="0"/>
              </a:rPr>
              <a:t>       break;    </a:t>
            </a:r>
          </a:p>
          <a:p>
            <a:r>
              <a:rPr lang="en-US" sz="1600" dirty="0">
                <a:latin typeface="Courier New" pitchFamily="49" charset="0"/>
              </a:rPr>
              <a:t>  case 1:</a:t>
            </a:r>
          </a:p>
          <a:p>
            <a:r>
              <a:rPr lang="en-US" sz="1600" dirty="0">
                <a:latin typeface="Courier New" pitchFamily="49" charset="0"/>
              </a:rPr>
              <a:t>       w -= y; </a:t>
            </a:r>
          </a:p>
          <a:p>
            <a:r>
              <a:rPr lang="en-US" sz="1600" dirty="0">
                <a:latin typeface="Courier New" pitchFamily="49" charset="0"/>
              </a:rPr>
              <a:t>       /* FALL THROUGH */</a:t>
            </a:r>
          </a:p>
          <a:p>
            <a:r>
              <a:rPr lang="en-US" sz="1600" dirty="0">
                <a:latin typeface="Courier New" pitchFamily="49" charset="0"/>
              </a:rPr>
              <a:t>  case 2:</a:t>
            </a:r>
          </a:p>
          <a:p>
            <a:r>
              <a:rPr lang="en-US" sz="1600" dirty="0">
                <a:latin typeface="Courier New" pitchFamily="49" charset="0"/>
              </a:rPr>
              <a:t>       w +=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/* MISSING CASES */</a:t>
            </a:r>
          </a:p>
          <a:p>
            <a:r>
              <a:rPr lang="en-US" sz="1600" dirty="0">
                <a:latin typeface="Courier New" pitchFamily="49" charset="0"/>
              </a:rPr>
              <a:t>  case 7:</a:t>
            </a:r>
          </a:p>
          <a:p>
            <a:r>
              <a:rPr lang="en-US" sz="1600" dirty="0">
                <a:latin typeface="Courier New" pitchFamily="49" charset="0"/>
              </a:rPr>
              <a:t>  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  w -=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default:</a:t>
            </a:r>
          </a:p>
          <a:p>
            <a:r>
              <a:rPr lang="en-US" sz="1600" dirty="0">
                <a:latin typeface="Courier New" pitchFamily="49" charset="0"/>
              </a:rPr>
              <a:t>       w = 2;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w += 5;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  return w;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2AECA-3E56-4BCB-AA6A-CEA464B1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27627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code blocks</a:t>
            </a:r>
          </a:p>
        </p:txBody>
      </p:sp>
      <p:sp>
        <p:nvSpPr>
          <p:cNvPr id="687110" name="Rectangle 6"/>
          <p:cNvSpPr>
            <a:spLocks noChangeArrowheads="1"/>
          </p:cNvSpPr>
          <p:nvPr/>
        </p:nvSpPr>
        <p:spPr bwMode="auto">
          <a:xfrm>
            <a:off x="4637280" y="395085"/>
            <a:ext cx="4984334" cy="52604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.L7:        					    # case 0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  # case 1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# FALL THROUGH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  # case 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.L3:                    # cases 7 and 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     # default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.L2: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...</a:t>
            </a:r>
            <a:endParaRPr lang="cs-CZ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993834"/>
            <a:ext cx="3657600" cy="402930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case 0:</a:t>
            </a:r>
          </a:p>
          <a:p>
            <a:r>
              <a:rPr lang="en-US" sz="1600" dirty="0">
                <a:latin typeface="Courier New" pitchFamily="49" charset="0"/>
              </a:rPr>
              <a:t>     w += y;</a:t>
            </a:r>
          </a:p>
          <a:p>
            <a:r>
              <a:rPr lang="en-US" sz="1600" dirty="0">
                <a:latin typeface="Courier New" pitchFamily="49" charset="0"/>
              </a:rPr>
              <a:t>     break;    </a:t>
            </a:r>
          </a:p>
          <a:p>
            <a:r>
              <a:rPr lang="en-US" sz="1600" dirty="0">
                <a:latin typeface="Courier New" pitchFamily="49" charset="0"/>
              </a:rPr>
              <a:t>case 1:</a:t>
            </a:r>
          </a:p>
          <a:p>
            <a:r>
              <a:rPr lang="en-US" sz="1600" dirty="0">
                <a:latin typeface="Courier New" pitchFamily="49" charset="0"/>
              </a:rPr>
              <a:t>     w -= y; </a:t>
            </a:r>
          </a:p>
          <a:p>
            <a:r>
              <a:rPr lang="en-US" sz="1600" dirty="0">
                <a:latin typeface="Courier New" pitchFamily="49" charset="0"/>
              </a:rPr>
              <a:t>     /* FALL THROUGH */</a:t>
            </a:r>
          </a:p>
          <a:p>
            <a:r>
              <a:rPr lang="en-US" sz="1600" dirty="0">
                <a:latin typeface="Courier New" pitchFamily="49" charset="0"/>
              </a:rPr>
              <a:t>case 2:</a:t>
            </a:r>
          </a:p>
          <a:p>
            <a:r>
              <a:rPr lang="en-US" sz="1600" dirty="0">
                <a:latin typeface="Courier New" pitchFamily="49" charset="0"/>
              </a:rPr>
              <a:t>     w +=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case 7:</a:t>
            </a:r>
          </a:p>
          <a:p>
            <a:r>
              <a:rPr lang="en-US" sz="1600" dirty="0">
                <a:latin typeface="Courier New" pitchFamily="49" charset="0"/>
              </a:rPr>
              <a:t>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w -=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default:</a:t>
            </a:r>
          </a:p>
          <a:p>
            <a:r>
              <a:rPr lang="en-US" sz="1600" dirty="0">
                <a:latin typeface="Courier New" pitchFamily="49" charset="0"/>
              </a:rPr>
              <a:t>     w = 2;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  <a:endParaRPr lang="en-US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31803"/>
              </p:ext>
            </p:extLst>
          </p:nvPr>
        </p:nvGraphicFramePr>
        <p:xfrm>
          <a:off x="9773532" y="993834"/>
          <a:ext cx="2133600" cy="2895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x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y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z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i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rcx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Courier New"/>
                        </a:rPr>
                        <a:t>Argument</a:t>
                      </a:r>
                      <a:r>
                        <a:rPr lang="en-US" sz="1600" b="0" i="0" baseline="0" dirty="0">
                          <a:latin typeface="+mn-lt"/>
                          <a:cs typeface="Courier New"/>
                        </a:rPr>
                        <a:t> w</a:t>
                      </a:r>
                      <a:endParaRPr lang="en-US" sz="16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 value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5102576"/>
            <a:ext cx="8991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One code block per case!</a:t>
            </a:r>
          </a:p>
          <a:p>
            <a:br>
              <a:rPr lang="en-US" sz="2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2800" dirty="0">
                <a:latin typeface="Calibri" pitchFamily="34" charset="0"/>
              </a:rPr>
              <a:t> becomes a jump to after the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L2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B2B1-2291-4750-BC84-2E935CEC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6496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6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Jump tables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3462004" y="143364"/>
            <a:ext cx="6790197" cy="867626"/>
          </a:xfrm>
        </p:spPr>
        <p:txBody>
          <a:bodyPr>
            <a:normAutofit/>
          </a:bodyPr>
          <a:lstStyle/>
          <a:p>
            <a:r>
              <a:rPr lang="en-US" sz="2000" dirty="0"/>
              <a:t>Definition: An array where entry </a:t>
            </a:r>
            <a:r>
              <a:rPr lang="en-US" sz="2000" i="1" dirty="0" err="1"/>
              <a:t>i</a:t>
            </a:r>
            <a:r>
              <a:rPr lang="en-US" sz="2000" i="1" dirty="0"/>
              <a:t>  </a:t>
            </a:r>
            <a:r>
              <a:rPr lang="en-US" sz="2000" dirty="0"/>
              <a:t>is the address of the code segment to run when the switch variable equals </a:t>
            </a:r>
            <a:r>
              <a:rPr lang="en-US" sz="2000" i="1" dirty="0" err="1"/>
              <a:t>i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46080" y="903332"/>
            <a:ext cx="2286000" cy="2982869"/>
            <a:chOff x="304800" y="1512931"/>
            <a:chExt cx="2286000" cy="2982869"/>
          </a:xfrm>
        </p:grpSpPr>
        <p:sp>
          <p:nvSpPr>
            <p:cNvPr id="684057" name="Rectangle 25"/>
            <p:cNvSpPr>
              <a:spLocks noChangeArrowheads="1"/>
            </p:cNvSpPr>
            <p:nvPr/>
          </p:nvSpPr>
          <p:spPr bwMode="auto">
            <a:xfrm>
              <a:off x="304800" y="1913041"/>
              <a:ext cx="2286000" cy="2582759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switch(x)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0: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0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1: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1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• • •</a:t>
              </a:r>
              <a:endParaRPr lang="en-US" b="1" dirty="0">
                <a:latin typeface="Helvetica" pitchFamily="34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</a:t>
              </a:r>
              <a:r>
                <a:rPr lang="en-US" b="1" i="1" dirty="0">
                  <a:latin typeface="Courier New" pitchFamily="49" charset="0"/>
                </a:rPr>
                <a:t>n</a:t>
              </a:r>
              <a:r>
                <a:rPr lang="en-US" b="1" dirty="0">
                  <a:latin typeface="Courier New" pitchFamily="49" charset="0"/>
                </a:rPr>
                <a:t>-1: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</a:t>
              </a:r>
              <a:r>
                <a:rPr lang="en-US" b="1" i="1" dirty="0">
                  <a:latin typeface="Helvetica" pitchFamily="34" charset="0"/>
                </a:rPr>
                <a:t>n</a:t>
              </a:r>
              <a:r>
                <a:rPr lang="en-US" b="1" dirty="0">
                  <a:latin typeface="Helvetica" pitchFamily="34" charset="0"/>
                </a:rPr>
                <a:t>–1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684058" name="Rectangle 26"/>
            <p:cNvSpPr>
              <a:spLocks noChangeArrowheads="1"/>
            </p:cNvSpPr>
            <p:nvPr/>
          </p:nvSpPr>
          <p:spPr bwMode="auto">
            <a:xfrm>
              <a:off x="367400" y="1512931"/>
              <a:ext cx="209544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Switch statement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9880" y="4080634"/>
            <a:ext cx="5334000" cy="643766"/>
            <a:chOff x="76200" y="3852034"/>
            <a:chExt cx="5334000" cy="643766"/>
          </a:xfrm>
        </p:grpSpPr>
        <p:sp>
          <p:nvSpPr>
            <p:cNvPr id="684056" name="Rectangle 24"/>
            <p:cNvSpPr>
              <a:spLocks noChangeArrowheads="1"/>
            </p:cNvSpPr>
            <p:nvPr/>
          </p:nvSpPr>
          <p:spPr bwMode="auto">
            <a:xfrm>
              <a:off x="2438400" y="3852034"/>
              <a:ext cx="2971800" cy="643766"/>
            </a:xfrm>
            <a:prstGeom prst="rect">
              <a:avLst/>
            </a:prstGeom>
            <a:solidFill>
              <a:srgbClr val="D6E0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target = </a:t>
              </a:r>
              <a:r>
                <a:rPr lang="en-US" b="1" dirty="0" err="1">
                  <a:latin typeface="Courier New" pitchFamily="49" charset="0"/>
                </a:rPr>
                <a:t>jtab</a:t>
              </a:r>
              <a:r>
                <a:rPr lang="en-US" b="1" dirty="0">
                  <a:latin typeface="Courier New" pitchFamily="49" charset="0"/>
                </a:rPr>
                <a:t>[x];</a:t>
              </a:r>
            </a:p>
            <a:p>
              <a:pPr eaLnBrk="0" hangingPunct="0"/>
              <a:r>
                <a:rPr lang="en-US" b="1" dirty="0" err="1">
                  <a:latin typeface="Courier New" pitchFamily="49" charset="0"/>
                </a:rPr>
                <a:t>goto</a:t>
              </a:r>
              <a:r>
                <a:rPr lang="en-US" b="1" dirty="0">
                  <a:latin typeface="Courier New" pitchFamily="49" charset="0"/>
                </a:rPr>
                <a:t> *target;</a:t>
              </a:r>
            </a:p>
          </p:txBody>
        </p:sp>
        <p:sp>
          <p:nvSpPr>
            <p:cNvPr id="684059" name="Rectangle 27"/>
            <p:cNvSpPr>
              <a:spLocks noChangeArrowheads="1"/>
            </p:cNvSpPr>
            <p:nvPr/>
          </p:nvSpPr>
          <p:spPr bwMode="auto">
            <a:xfrm>
              <a:off x="76200" y="3962400"/>
              <a:ext cx="2377687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Approx. translation: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9359" y="58674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Q2: what is the memory address </a:t>
            </a:r>
            <a:r>
              <a:rPr lang="en-US" i="1" dirty="0">
                <a:latin typeface="Calibri"/>
                <a:cs typeface="Calibri"/>
              </a:rPr>
              <a:t>of that entry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1831" y="587906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jtab</a:t>
            </a:r>
            <a:r>
              <a:rPr lang="en-US" b="1" dirty="0">
                <a:latin typeface="Courier New"/>
                <a:cs typeface="Courier New"/>
              </a:rPr>
              <a:t> + %</a:t>
            </a:r>
            <a:r>
              <a:rPr lang="en-US" b="1" dirty="0" err="1">
                <a:latin typeface="Courier New"/>
                <a:cs typeface="Courier New"/>
              </a:rPr>
              <a:t>rdi</a:t>
            </a:r>
            <a:r>
              <a:rPr lang="en-US" b="1" dirty="0">
                <a:latin typeface="Courier New"/>
                <a:cs typeface="Courier New"/>
              </a:rPr>
              <a:t>*8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8058" y="6260068"/>
            <a:ext cx="567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Q3: what is the address</a:t>
            </a:r>
            <a:r>
              <a:rPr lang="en-US" i="1" dirty="0">
                <a:latin typeface="Calibri"/>
                <a:cs typeface="Calibri"/>
              </a:rPr>
              <a:t> of the next instruction</a:t>
            </a:r>
            <a:r>
              <a:rPr lang="en-US" dirty="0">
                <a:latin typeface="Calibri"/>
                <a:cs typeface="Calibri"/>
              </a:rPr>
              <a:t> to execute?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2818" y="626006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M[ </a:t>
            </a:r>
            <a:r>
              <a:rPr lang="en-US" b="1" dirty="0" err="1">
                <a:latin typeface="Courier New"/>
                <a:cs typeface="Courier New"/>
              </a:rPr>
              <a:t>jtab</a:t>
            </a:r>
            <a:r>
              <a:rPr lang="en-US" b="1" dirty="0">
                <a:latin typeface="Courier New"/>
                <a:cs typeface="Courier New"/>
              </a:rPr>
              <a:t> + %</a:t>
            </a:r>
            <a:r>
              <a:rPr lang="en-US" b="1" dirty="0" err="1">
                <a:latin typeface="Courier New"/>
                <a:cs typeface="Courier New"/>
              </a:rPr>
              <a:t>rdi</a:t>
            </a:r>
            <a:r>
              <a:rPr lang="en-US" b="1" dirty="0">
                <a:latin typeface="Courier New"/>
                <a:cs typeface="Courier New"/>
              </a:rPr>
              <a:t>*8</a:t>
            </a:r>
            <a:r>
              <a:rPr lang="en-US" b="1" dirty="0">
                <a:latin typeface="Calibri"/>
                <a:cs typeface="Calibri"/>
              </a:rPr>
              <a:t> 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682" y="4800601"/>
            <a:ext cx="44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Register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r>
              <a:rPr lang="en-US" dirty="0">
                <a:latin typeface="Calibri"/>
                <a:cs typeface="Calibri"/>
              </a:rPr>
              <a:t> holds the switch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Courier New"/>
                <a:cs typeface="Courier New"/>
              </a:rPr>
              <a:t>jtab</a:t>
            </a:r>
            <a:r>
              <a:rPr lang="en-US" dirty="0">
                <a:latin typeface="Calibri"/>
                <a:cs typeface="Calibri"/>
              </a:rPr>
              <a:t> is the address of the jump table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62004" y="932784"/>
            <a:ext cx="3367002" cy="2854055"/>
            <a:chOff x="2971800" y="1489345"/>
            <a:chExt cx="3367002" cy="2854055"/>
          </a:xfrm>
        </p:grpSpPr>
        <p:sp>
          <p:nvSpPr>
            <p:cNvPr id="684050" name="Rectangle 18"/>
            <p:cNvSpPr>
              <a:spLocks noChangeArrowheads="1"/>
            </p:cNvSpPr>
            <p:nvPr/>
          </p:nvSpPr>
          <p:spPr bwMode="auto">
            <a:xfrm>
              <a:off x="3786783" y="1905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684051" name="Rectangle 19"/>
            <p:cNvSpPr>
              <a:spLocks noChangeArrowheads="1"/>
            </p:cNvSpPr>
            <p:nvPr/>
          </p:nvSpPr>
          <p:spPr bwMode="auto">
            <a:xfrm>
              <a:off x="3786783" y="2286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684052" name="Rectangle 20"/>
            <p:cNvSpPr>
              <a:spLocks noChangeArrowheads="1"/>
            </p:cNvSpPr>
            <p:nvPr/>
          </p:nvSpPr>
          <p:spPr bwMode="auto">
            <a:xfrm>
              <a:off x="3786783" y="2667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684053" name="Rectangle 21"/>
            <p:cNvSpPr>
              <a:spLocks noChangeArrowheads="1"/>
            </p:cNvSpPr>
            <p:nvPr/>
          </p:nvSpPr>
          <p:spPr bwMode="auto">
            <a:xfrm>
              <a:off x="3786783" y="39624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</a:t>
              </a:r>
            </a:p>
          </p:txBody>
        </p:sp>
        <p:sp>
          <p:nvSpPr>
            <p:cNvPr id="684054" name="Rectangle 22"/>
            <p:cNvSpPr>
              <a:spLocks noChangeArrowheads="1"/>
            </p:cNvSpPr>
            <p:nvPr/>
          </p:nvSpPr>
          <p:spPr bwMode="auto">
            <a:xfrm>
              <a:off x="3786783" y="3048000"/>
              <a:ext cx="1600201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</p:txBody>
        </p:sp>
        <p:sp>
          <p:nvSpPr>
            <p:cNvPr id="684055" name="Rectangle 23"/>
            <p:cNvSpPr>
              <a:spLocks noChangeArrowheads="1"/>
            </p:cNvSpPr>
            <p:nvPr/>
          </p:nvSpPr>
          <p:spPr bwMode="auto">
            <a:xfrm>
              <a:off x="2971800" y="1885889"/>
              <a:ext cx="801688" cy="3381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 err="1">
                  <a:latin typeface="Courier New" pitchFamily="49" charset="0"/>
                </a:rPr>
                <a:t>jtab</a:t>
              </a:r>
              <a:r>
                <a:rPr lang="en-US" sz="1600" b="1" dirty="0">
                  <a:latin typeface="Courier New" pitchFamily="49" charset="0"/>
                </a:rPr>
                <a:t>:</a:t>
              </a:r>
            </a:p>
          </p:txBody>
        </p:sp>
        <p:sp>
          <p:nvSpPr>
            <p:cNvPr id="684060" name="Rectangle 28"/>
            <p:cNvSpPr>
              <a:spLocks noChangeArrowheads="1"/>
            </p:cNvSpPr>
            <p:nvPr/>
          </p:nvSpPr>
          <p:spPr bwMode="auto">
            <a:xfrm>
              <a:off x="2973441" y="1489345"/>
              <a:ext cx="332655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Helvetica" pitchFamily="34" charset="0"/>
                </a:rPr>
                <a:t>Jump table (data in memory)</a:t>
              </a:r>
              <a:endParaRPr lang="en-US" b="1" dirty="0">
                <a:latin typeface="Helvetica" pitchFamily="34" charset="0"/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5386984" y="2309335"/>
              <a:ext cx="30809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latin typeface="Courier New" pitchFamily="49" charset="0"/>
                </a:rPr>
                <a:t>8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5382932" y="2683687"/>
              <a:ext cx="43152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>
                  <a:latin typeface="Courier New" pitchFamily="49" charset="0"/>
                </a:rPr>
                <a:t>16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5290117" y="3983623"/>
              <a:ext cx="1048685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>
                  <a:latin typeface="Courier New" pitchFamily="49" charset="0"/>
                </a:rPr>
                <a:t>(n-1)*8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5386984" y="1885889"/>
              <a:ext cx="30779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49" charset="0"/>
                </a:rPr>
                <a:t>0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09360" y="5486400"/>
            <a:ext cx="616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Q1: which </a:t>
            </a:r>
            <a:r>
              <a:rPr lang="en-US" i="1" dirty="0">
                <a:latin typeface="Calibri"/>
                <a:cs typeface="Calibri"/>
              </a:rPr>
              <a:t>table entry</a:t>
            </a:r>
            <a:r>
              <a:rPr lang="en-US" dirty="0">
                <a:latin typeface="Calibri"/>
                <a:cs typeface="Calibri"/>
              </a:rPr>
              <a:t> holds the </a:t>
            </a:r>
            <a:r>
              <a:rPr lang="en-US" i="1" dirty="0">
                <a:latin typeface="Calibri"/>
                <a:cs typeface="Calibri"/>
              </a:rPr>
              <a:t>address</a:t>
            </a:r>
            <a:r>
              <a:rPr lang="en-US" dirty="0">
                <a:latin typeface="Calibri"/>
                <a:cs typeface="Calibri"/>
              </a:rPr>
              <a:t> of the next instruction?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7102" y="54864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b="1" baseline="30000" dirty="0" err="1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(or </a:t>
            </a:r>
            <a:r>
              <a:rPr lang="en-US" b="1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rdi</a:t>
            </a:r>
            <a:r>
              <a:rPr lang="en-US" b="1" baseline="30000" dirty="0" err="1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4816D-C6D7-4667-91EF-B421C18C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13FE99-EE5C-49AA-9785-A9C6A24388D6}"/>
              </a:ext>
            </a:extLst>
          </p:cNvPr>
          <p:cNvCxnSpPr>
            <a:cxnSpLocks/>
            <a:stCxn id="48" idx="3"/>
            <a:endCxn id="684038" idx="1"/>
          </p:cNvCxnSpPr>
          <p:nvPr/>
        </p:nvCxnSpPr>
        <p:spPr>
          <a:xfrm flipV="1">
            <a:off x="6184985" y="1488618"/>
            <a:ext cx="2212202" cy="9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B90C1D-7D4E-4E8D-8965-62033680A1B3}"/>
              </a:ext>
            </a:extLst>
          </p:cNvPr>
          <p:cNvCxnSpPr>
            <a:cxnSpLocks/>
            <a:stCxn id="45" idx="3"/>
            <a:endCxn id="684041" idx="1"/>
          </p:cNvCxnSpPr>
          <p:nvPr/>
        </p:nvCxnSpPr>
        <p:spPr>
          <a:xfrm>
            <a:off x="6185286" y="1922051"/>
            <a:ext cx="2211901" cy="557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61746" y="932784"/>
            <a:ext cx="3621504" cy="4806365"/>
            <a:chOff x="4989097" y="699145"/>
            <a:chExt cx="3621504" cy="4806365"/>
          </a:xfrm>
        </p:grpSpPr>
        <p:sp>
          <p:nvSpPr>
            <p:cNvPr id="684048" name="Rectangle 16"/>
            <p:cNvSpPr>
              <a:spLocks noChangeArrowheads="1"/>
            </p:cNvSpPr>
            <p:nvPr/>
          </p:nvSpPr>
          <p:spPr bwMode="auto">
            <a:xfrm>
              <a:off x="6858000" y="3829110"/>
              <a:ext cx="1600200" cy="9144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824538" y="1085910"/>
              <a:ext cx="2633663" cy="838200"/>
              <a:chOff x="3669" y="864"/>
              <a:chExt cx="1659" cy="528"/>
            </a:xfrm>
          </p:grpSpPr>
          <p:sp>
            <p:nvSpPr>
              <p:cNvPr id="684037" name="Rectangle 5"/>
              <p:cNvSpPr>
                <a:spLocks noChangeArrowheads="1"/>
              </p:cNvSpPr>
              <p:nvPr/>
            </p:nvSpPr>
            <p:spPr bwMode="auto">
              <a:xfrm>
                <a:off x="4320" y="864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684038" name="Rectangle 6"/>
              <p:cNvSpPr>
                <a:spLocks noChangeArrowheads="1"/>
              </p:cNvSpPr>
              <p:nvPr/>
            </p:nvSpPr>
            <p:spPr bwMode="auto">
              <a:xfrm>
                <a:off x="3669" y="864"/>
                <a:ext cx="659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Targ_0: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824538" y="2076510"/>
              <a:ext cx="2633663" cy="838200"/>
              <a:chOff x="3669" y="1488"/>
              <a:chExt cx="1659" cy="528"/>
            </a:xfrm>
          </p:grpSpPr>
          <p:sp>
            <p:nvSpPr>
              <p:cNvPr id="684040" name="Rectangle 8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684041" name="Rectangle 9"/>
              <p:cNvSpPr>
                <a:spLocks noChangeArrowheads="1"/>
              </p:cNvSpPr>
              <p:nvPr/>
            </p:nvSpPr>
            <p:spPr bwMode="auto">
              <a:xfrm>
                <a:off x="3669" y="1488"/>
                <a:ext cx="659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Targ_1: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5780088" y="3067110"/>
              <a:ext cx="2678113" cy="838200"/>
              <a:chOff x="3641" y="2112"/>
              <a:chExt cx="1687" cy="528"/>
            </a:xfrm>
          </p:grpSpPr>
          <p:sp>
            <p:nvSpPr>
              <p:cNvPr id="684043" name="Rectangle 11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684044" name="Rectangle 12"/>
              <p:cNvSpPr>
                <a:spLocks noChangeArrowheads="1"/>
              </p:cNvSpPr>
              <p:nvPr/>
            </p:nvSpPr>
            <p:spPr bwMode="auto">
              <a:xfrm>
                <a:off x="3641" y="2112"/>
                <a:ext cx="659" cy="213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Targ_2: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5543550" y="4667310"/>
              <a:ext cx="2882900" cy="838200"/>
              <a:chOff x="3492" y="3456"/>
              <a:chExt cx="1816" cy="528"/>
            </a:xfrm>
          </p:grpSpPr>
          <p:sp>
            <p:nvSpPr>
              <p:cNvPr id="684046" name="Rectangle 14"/>
              <p:cNvSpPr>
                <a:spLocks noChangeArrowheads="1"/>
              </p:cNvSpPr>
              <p:nvPr/>
            </p:nvSpPr>
            <p:spPr bwMode="auto">
              <a:xfrm>
                <a:off x="4300" y="3456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i="1">
                    <a:latin typeface="Helvetica" pitchFamily="34" charset="0"/>
                  </a:rPr>
                  <a:t>n</a:t>
                </a:r>
                <a:r>
                  <a:rPr lang="en-US" sz="1600" b="1">
                    <a:latin typeface="Helvetica" pitchFamily="34" charset="0"/>
                  </a:rPr>
                  <a:t>–1</a:t>
                </a:r>
              </a:p>
            </p:txBody>
          </p:sp>
          <p:sp>
            <p:nvSpPr>
              <p:cNvPr id="684047" name="Rectangle 15"/>
              <p:cNvSpPr>
                <a:spLocks noChangeArrowheads="1"/>
              </p:cNvSpPr>
              <p:nvPr/>
            </p:nvSpPr>
            <p:spPr bwMode="auto">
              <a:xfrm>
                <a:off x="3492" y="3456"/>
                <a:ext cx="816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</a:t>
                </a:r>
                <a:r>
                  <a:rPr lang="en-US" sz="1600" b="1" i="1" dirty="0">
                    <a:latin typeface="Courier New" pitchFamily="49" charset="0"/>
                  </a:rPr>
                  <a:t>n</a:t>
                </a:r>
                <a:r>
                  <a:rPr lang="en-US" sz="1600" b="1" dirty="0">
                    <a:latin typeface="Courier New" pitchFamily="49" charset="0"/>
                  </a:rPr>
                  <a:t>-1:</a:t>
                </a:r>
              </a:p>
            </p:txBody>
          </p:sp>
        </p:grpSp>
        <p:sp>
          <p:nvSpPr>
            <p:cNvPr id="684061" name="Rectangle 29"/>
            <p:cNvSpPr>
              <a:spLocks noChangeArrowheads="1"/>
            </p:cNvSpPr>
            <p:nvPr/>
          </p:nvSpPr>
          <p:spPr bwMode="auto">
            <a:xfrm>
              <a:off x="4989097" y="699145"/>
              <a:ext cx="36215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Helvetica" pitchFamily="34" charset="0"/>
                </a:rPr>
                <a:t>Jump targets (code in memory)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851B93-01CF-4F16-8E03-AFCF870FCD42}"/>
              </a:ext>
            </a:extLst>
          </p:cNvPr>
          <p:cNvCxnSpPr>
            <a:cxnSpLocks/>
            <a:stCxn id="46" idx="3"/>
            <a:endCxn id="684044" idx="1"/>
          </p:cNvCxnSpPr>
          <p:nvPr/>
        </p:nvCxnSpPr>
        <p:spPr>
          <a:xfrm>
            <a:off x="6304664" y="2296403"/>
            <a:ext cx="2048073" cy="1173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1D1B99-B673-4901-B34D-61BB02D58A5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829006" y="3596339"/>
            <a:ext cx="1375542" cy="1431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51" grpId="0"/>
      <p:bldP spid="5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/>
          <p:cNvSpPr>
            <a:spLocks/>
          </p:cNvSpPr>
          <p:nvPr/>
        </p:nvSpPr>
        <p:spPr bwMode="auto">
          <a:xfrm>
            <a:off x="3355603" y="865194"/>
            <a:ext cx="2832100" cy="28956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 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87112" name="Rectangle 8"/>
          <p:cNvSpPr>
            <a:spLocks noGrp="1" noChangeArrowheads="1"/>
          </p:cNvSpPr>
          <p:nvPr>
            <p:ph type="title"/>
          </p:nvPr>
        </p:nvSpPr>
        <p:spPr>
          <a:xfrm>
            <a:off x="607596" y="228600"/>
            <a:ext cx="2361646" cy="2480782"/>
          </a:xfrm>
        </p:spPr>
        <p:txBody>
          <a:bodyPr>
            <a:normAutofit/>
          </a:bodyPr>
          <a:lstStyle/>
          <a:p>
            <a:r>
              <a:rPr lang="en-US" dirty="0"/>
              <a:t>Jump table for our example</a:t>
            </a:r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3279403" y="255594"/>
            <a:ext cx="3441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Jump table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272228" y="1906062"/>
            <a:ext cx="2970420" cy="100090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246706" y="1353779"/>
            <a:ext cx="3014290" cy="88316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218114" y="1610265"/>
            <a:ext cx="3024535" cy="567491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218113" y="2143884"/>
            <a:ext cx="3022094" cy="234423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212174" y="2434248"/>
            <a:ext cx="3014232" cy="205386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250444" y="2714276"/>
            <a:ext cx="2975963" cy="173231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231914" y="3224576"/>
            <a:ext cx="2994492" cy="42099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4624552" y="4280013"/>
            <a:ext cx="1998486" cy="502715"/>
            <a:chOff x="3229" y="864"/>
            <a:chExt cx="2099" cy="528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4320" y="864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3229" y="864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Targ_0:</a:t>
              </a:r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4624552" y="4874131"/>
            <a:ext cx="1998486" cy="502715"/>
            <a:chOff x="3229" y="1488"/>
            <a:chExt cx="2099" cy="528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4320" y="1488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3229" y="1488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Targ_1:</a:t>
              </a:r>
            </a:p>
          </p:txBody>
        </p:sp>
      </p:grpSp>
      <p:grpSp>
        <p:nvGrpSpPr>
          <p:cNvPr id="35" name="Group 13"/>
          <p:cNvGrpSpPr>
            <a:grpSpLocks/>
          </p:cNvGrpSpPr>
          <p:nvPr/>
        </p:nvGrpSpPr>
        <p:grpSpPr bwMode="auto">
          <a:xfrm>
            <a:off x="4356058" y="5996436"/>
            <a:ext cx="2247939" cy="502715"/>
            <a:chOff x="2947" y="3456"/>
            <a:chExt cx="2361" cy="528"/>
          </a:xfrm>
        </p:grpSpPr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4300" y="3456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i="1" dirty="0">
                  <a:latin typeface="Helvetica" pitchFamily="34" charset="0"/>
                </a:rPr>
                <a:t>n</a:t>
              </a:r>
              <a:r>
                <a:rPr lang="en-US" sz="1600" b="1" dirty="0">
                  <a:latin typeface="Helvetica" pitchFamily="34" charset="0"/>
                </a:rPr>
                <a:t>–1</a:t>
              </a: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2947" y="3456"/>
              <a:ext cx="1361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-1:</a:t>
              </a:r>
            </a:p>
          </p:txBody>
        </p:sp>
      </p:grp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663307" y="5486211"/>
            <a:ext cx="959730" cy="35800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3092967" y="4485410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Targ_0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092967" y="4713917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Targ_1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092967" y="4942424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Targ_2</a:t>
            </a: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3092967" y="5719348"/>
            <a:ext cx="1497733" cy="32260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</a:t>
            </a:r>
            <a:r>
              <a:rPr lang="en-US" sz="1600" b="1" i="1" dirty="0">
                <a:latin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</a:rPr>
              <a:t>-1</a:t>
            </a: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092967" y="5170931"/>
            <a:ext cx="1497732" cy="5484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2352224" y="4408288"/>
            <a:ext cx="800727" cy="3389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err="1">
                <a:latin typeface="Courier New" pitchFamily="49" charset="0"/>
              </a:rPr>
              <a:t>jtab</a:t>
            </a:r>
            <a:r>
              <a:rPr lang="en-US" sz="1600" b="1" dirty="0">
                <a:latin typeface="Courier New" pitchFamily="49" charset="0"/>
              </a:rPr>
              <a:t>: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2961467" y="4148618"/>
            <a:ext cx="14031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table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933474" y="3925468"/>
            <a:ext cx="16341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targets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342674" y="4413602"/>
            <a:ext cx="731195" cy="338328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304000" y="876503"/>
            <a:ext cx="731195" cy="338328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73272" y="4650693"/>
            <a:ext cx="946124" cy="384048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684713" y="1415400"/>
            <a:ext cx="515052" cy="351084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657705" y="4862983"/>
            <a:ext cx="977010" cy="384048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8472" y="238855"/>
            <a:ext cx="267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address .L4, store a quad word of data, then another, then another</a:t>
            </a:r>
            <a:r>
              <a:rPr lang="is-IS" dirty="0">
                <a:latin typeface="Calibri" pitchFamily="34" charset="0"/>
              </a:rPr>
              <a:t>…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5" name="Straight Arrow Connector 4"/>
          <p:cNvCxnSpPr>
            <a:cxnSpLocks/>
            <a:stCxn id="2" idx="1"/>
          </p:cNvCxnSpPr>
          <p:nvPr/>
        </p:nvCxnSpPr>
        <p:spPr bwMode="auto">
          <a:xfrm flipH="1">
            <a:off x="4383621" y="700520"/>
            <a:ext cx="2694850" cy="552282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259842" y="560394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(addresses of code blocks)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8260996" y="1255486"/>
            <a:ext cx="3657600" cy="402930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case 0:</a:t>
            </a:r>
          </a:p>
          <a:p>
            <a:r>
              <a:rPr lang="en-US" sz="1600" dirty="0">
                <a:latin typeface="Courier New" pitchFamily="49" charset="0"/>
              </a:rPr>
              <a:t>     w += y;</a:t>
            </a:r>
          </a:p>
          <a:p>
            <a:r>
              <a:rPr lang="en-US" sz="1600" dirty="0">
                <a:latin typeface="Courier New" pitchFamily="49" charset="0"/>
              </a:rPr>
              <a:t>     break;    </a:t>
            </a:r>
          </a:p>
          <a:p>
            <a:r>
              <a:rPr lang="en-US" sz="1600" dirty="0">
                <a:latin typeface="Courier New" pitchFamily="49" charset="0"/>
              </a:rPr>
              <a:t>case 1:</a:t>
            </a:r>
          </a:p>
          <a:p>
            <a:r>
              <a:rPr lang="en-US" sz="1600" dirty="0">
                <a:latin typeface="Courier New" pitchFamily="49" charset="0"/>
              </a:rPr>
              <a:t>     w -= y; </a:t>
            </a:r>
          </a:p>
          <a:p>
            <a:r>
              <a:rPr lang="en-US" sz="1600" dirty="0">
                <a:latin typeface="Courier New" pitchFamily="49" charset="0"/>
              </a:rPr>
              <a:t>     /* FALL THROUGH */</a:t>
            </a:r>
          </a:p>
          <a:p>
            <a:r>
              <a:rPr lang="en-US" sz="1600" dirty="0">
                <a:latin typeface="Courier New" pitchFamily="49" charset="0"/>
              </a:rPr>
              <a:t>case 2:</a:t>
            </a:r>
          </a:p>
          <a:p>
            <a:r>
              <a:rPr lang="en-US" sz="1600" dirty="0">
                <a:latin typeface="Courier New" pitchFamily="49" charset="0"/>
              </a:rPr>
              <a:t>     w +=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case 7:</a:t>
            </a:r>
          </a:p>
          <a:p>
            <a:r>
              <a:rPr lang="en-US" sz="1600" dirty="0">
                <a:latin typeface="Courier New" pitchFamily="49" charset="0"/>
              </a:rPr>
              <a:t>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w -=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default:</a:t>
            </a:r>
          </a:p>
          <a:p>
            <a:r>
              <a:rPr lang="en-US" sz="1600" dirty="0">
                <a:latin typeface="Courier New" pitchFamily="49" charset="0"/>
              </a:rPr>
              <a:t>     w = 2;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  <a:endParaRPr lang="en-US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211995" y="2952810"/>
            <a:ext cx="3028213" cy="1516215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234356" y="3504486"/>
            <a:ext cx="2975963" cy="388671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584825" y="235288"/>
            <a:ext cx="233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These quad words are the addresses of each of these code blocks.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F130-02AF-4E9C-BA82-03C9831E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/>
          </p:cNvSpPr>
          <p:nvPr/>
        </p:nvSpPr>
        <p:spPr bwMode="auto">
          <a:xfrm>
            <a:off x="1263041" y="4533263"/>
            <a:ext cx="1008554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switch_fun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$8, %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# compare x to 8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ja      .L8            # above 8 (outside table!) -&gt; default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 #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a.k.a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/>
              <a:t>M[ .</a:t>
            </a:r>
            <a:r>
              <a:rPr lang="en-US" dirty="0">
                <a:latin typeface="Courier New" pitchFamily="49" charset="0"/>
              </a:rPr>
              <a:t>L4 + x*8</a:t>
            </a:r>
            <a:r>
              <a:rPr lang="en-US" dirty="0"/>
              <a:t>]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					 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# * means an indirect jump (like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derference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</p:txBody>
      </p:sp>
      <p:sp>
        <p:nvSpPr>
          <p:cNvPr id="6850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C9061-714D-44DE-BA50-BEC081C9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30706" y="1358263"/>
            <a:ext cx="34671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long </a:t>
            </a:r>
            <a:r>
              <a:rPr lang="en-US" b="1" dirty="0" err="1">
                <a:latin typeface="Courier New" pitchFamily="49" charset="0"/>
              </a:rPr>
              <a:t>switch_fun</a:t>
            </a:r>
            <a:r>
              <a:rPr lang="en-US" dirty="0">
                <a:latin typeface="Courier New" pitchFamily="49" charset="0"/>
              </a:rPr>
              <a:t> (...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switch(x)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// cases 0,1,2,7,8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//   and default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}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w += 5;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return w;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47350" y="413387"/>
            <a:ext cx="3733800" cy="565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Jump table</a:t>
            </a:r>
          </a:p>
          <a:p>
            <a:pPr marL="223838" indent="-223838" algn="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(addresses of code blocks)</a:t>
            </a: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 rot="16200000">
            <a:off x="1872643" y="5752463"/>
            <a:ext cx="381000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91641" y="6157224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Indirect jump: look up address in memory; jump there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33161"/>
              </p:ext>
            </p:extLst>
          </p:nvPr>
        </p:nvGraphicFramePr>
        <p:xfrm>
          <a:off x="5023853" y="1358263"/>
          <a:ext cx="2133600" cy="2895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x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y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z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i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rcx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Courier New"/>
                        </a:rPr>
                        <a:t>Argument</a:t>
                      </a:r>
                      <a:r>
                        <a:rPr lang="en-US" sz="1600" b="0" i="0" baseline="0" dirty="0">
                          <a:latin typeface="+mn-lt"/>
                          <a:cs typeface="Courier New"/>
                        </a:rPr>
                        <a:t> w</a:t>
                      </a:r>
                      <a:endParaRPr lang="en-US" sz="16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 value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8"/>
          <p:cNvSpPr>
            <a:spLocks/>
          </p:cNvSpPr>
          <p:nvPr/>
        </p:nvSpPr>
        <p:spPr bwMode="auto">
          <a:xfrm>
            <a:off x="7996650" y="1283337"/>
            <a:ext cx="2832100" cy="28956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 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 # x=0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 # x=1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 # x=2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x=3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x=4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x=5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x=6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# x=7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# x=8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27718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031" y="228600"/>
            <a:ext cx="6652363" cy="685800"/>
          </a:xfrm>
        </p:spPr>
        <p:txBody>
          <a:bodyPr/>
          <a:lstStyle/>
          <a:p>
            <a:r>
              <a:rPr lang="en-US" dirty="0"/>
              <a:t>Full assembly code for our example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28031" y="1313147"/>
            <a:ext cx="3171525" cy="42755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switch_fun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: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$8,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ja   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408869" y="1304816"/>
            <a:ext cx="3171525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# FALL THROUGH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.L5: 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.L3: 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.L8: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.L2: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5(%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cs-CZ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094BE-840F-419A-B49B-1B974270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534AE8-24B4-4475-887A-1E826733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4" y="228600"/>
            <a:ext cx="4495800" cy="59990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switch_fun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(long x, long y, long z, long w) {      </a:t>
            </a:r>
          </a:p>
          <a:p>
            <a:r>
              <a:rPr lang="en-US" sz="1600" dirty="0">
                <a:latin typeface="Courier New" pitchFamily="49" charset="0"/>
              </a:rPr>
              <a:t>  switch(x) {</a:t>
            </a:r>
          </a:p>
          <a:p>
            <a:r>
              <a:rPr lang="en-US" sz="1600" dirty="0">
                <a:latin typeface="Courier New" pitchFamily="49" charset="0"/>
              </a:rPr>
              <a:t>  case 0:</a:t>
            </a:r>
          </a:p>
          <a:p>
            <a:r>
              <a:rPr lang="en-US" sz="1600" dirty="0">
                <a:latin typeface="Courier New" pitchFamily="49" charset="0"/>
              </a:rPr>
              <a:t>       w += y;</a:t>
            </a:r>
          </a:p>
          <a:p>
            <a:r>
              <a:rPr lang="en-US" sz="1600" dirty="0">
                <a:latin typeface="Courier New" pitchFamily="49" charset="0"/>
              </a:rPr>
              <a:t>       break;    </a:t>
            </a:r>
          </a:p>
          <a:p>
            <a:r>
              <a:rPr lang="en-US" sz="1600" dirty="0">
                <a:latin typeface="Courier New" pitchFamily="49" charset="0"/>
              </a:rPr>
              <a:t>  case 1:</a:t>
            </a:r>
          </a:p>
          <a:p>
            <a:r>
              <a:rPr lang="en-US" sz="1600" dirty="0">
                <a:latin typeface="Courier New" pitchFamily="49" charset="0"/>
              </a:rPr>
              <a:t>       w -= y; </a:t>
            </a:r>
          </a:p>
          <a:p>
            <a:r>
              <a:rPr lang="en-US" sz="1600" dirty="0">
                <a:latin typeface="Courier New" pitchFamily="49" charset="0"/>
              </a:rPr>
              <a:t>       /* FALL THROUGH */</a:t>
            </a:r>
          </a:p>
          <a:p>
            <a:r>
              <a:rPr lang="en-US" sz="1600" dirty="0">
                <a:latin typeface="Courier New" pitchFamily="49" charset="0"/>
              </a:rPr>
              <a:t>  case 2:</a:t>
            </a:r>
          </a:p>
          <a:p>
            <a:r>
              <a:rPr lang="en-US" sz="1600" dirty="0">
                <a:latin typeface="Courier New" pitchFamily="49" charset="0"/>
              </a:rPr>
              <a:t>       w +=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/* MISSING CASES */</a:t>
            </a:r>
          </a:p>
          <a:p>
            <a:r>
              <a:rPr lang="en-US" sz="1600" dirty="0">
                <a:latin typeface="Courier New" pitchFamily="49" charset="0"/>
              </a:rPr>
              <a:t>  case 7:</a:t>
            </a:r>
          </a:p>
          <a:p>
            <a:r>
              <a:rPr lang="en-US" sz="1600" dirty="0">
                <a:latin typeface="Courier New" pitchFamily="49" charset="0"/>
              </a:rPr>
              <a:t>  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  w -=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default:</a:t>
            </a:r>
          </a:p>
          <a:p>
            <a:r>
              <a:rPr lang="en-US" sz="1600" dirty="0">
                <a:latin typeface="Courier New" pitchFamily="49" charset="0"/>
              </a:rPr>
              <a:t>       w = 2;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w += 5;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  return w;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888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1" y="1107770"/>
            <a:ext cx="7848599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QUIZ: find the address of the jump table and code blocks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linux</a:t>
            </a:r>
            <a:r>
              <a:rPr lang="en-US" b="1" dirty="0">
                <a:latin typeface="Courier New"/>
                <a:cs typeface="Courier New"/>
              </a:rPr>
              <a:t>&gt; </a:t>
            </a:r>
            <a:r>
              <a:rPr lang="en-US" b="1" dirty="0" err="1">
                <a:latin typeface="Courier New"/>
                <a:cs typeface="Courier New"/>
              </a:rPr>
              <a:t>objdump</a:t>
            </a:r>
            <a:r>
              <a:rPr lang="en-US" b="1" dirty="0">
                <a:latin typeface="Courier New"/>
                <a:cs typeface="Courier New"/>
              </a:rPr>
              <a:t> -d </a:t>
            </a:r>
            <a:r>
              <a:rPr lang="en-US" b="1" dirty="0" err="1">
                <a:latin typeface="Courier New"/>
                <a:cs typeface="Courier New"/>
              </a:rPr>
              <a:t>prog</a:t>
            </a:r>
            <a:endParaRPr lang="en-US" b="1" dirty="0"/>
          </a:p>
          <a:p>
            <a:pPr lvl="1"/>
            <a:r>
              <a:rPr lang="en-US" dirty="0"/>
              <a:t>The jump table starts at address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"/>
                <a:cs typeface="Courier"/>
              </a:rPr>
              <a:t>default</a:t>
            </a:r>
            <a:r>
              <a:rPr lang="en-US" dirty="0"/>
              <a:t> code block is at address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How would you find the address of the other code blocks?</a:t>
            </a: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Jump Table Example: starting with assembly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2057400" y="2971800"/>
            <a:ext cx="7924800" cy="1166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086100" algn="l"/>
              </a:tabLst>
            </a:pPr>
            <a:r>
              <a:rPr lang="en-US" sz="1400" b="1" dirty="0">
                <a:latin typeface="Courier New" pitchFamily="49" charset="0"/>
              </a:rPr>
              <a:t> </a:t>
            </a:r>
            <a:r>
              <a:rPr lang="nl-NL" sz="1400" dirty="0">
                <a:latin typeface="Courier New" pitchFamily="49" charset="0"/>
              </a:rPr>
              <a:t>0000000000400528 &lt;</a:t>
            </a:r>
            <a:r>
              <a:rPr lang="nl-NL" sz="1400" dirty="0" err="1">
                <a:latin typeface="Courier New" pitchFamily="49" charset="0"/>
              </a:rPr>
              <a:t>switch_eg</a:t>
            </a:r>
            <a:r>
              <a:rPr lang="nl-NL" sz="1400" dirty="0">
                <a:latin typeface="Courier New" pitchFamily="49" charset="0"/>
              </a:rPr>
              <a:t>&gt;: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400528:	48 89 d1             	</a:t>
            </a:r>
            <a:r>
              <a:rPr lang="nl-NL" sz="1400" dirty="0" err="1">
                <a:latin typeface="Courier New" pitchFamily="49" charset="0"/>
              </a:rPr>
              <a:t>mov</a:t>
            </a:r>
            <a:r>
              <a:rPr lang="nl-NL" sz="1400" dirty="0">
                <a:latin typeface="Courier New" pitchFamily="49" charset="0"/>
              </a:rPr>
              <a:t>    %</a:t>
            </a:r>
            <a:r>
              <a:rPr lang="nl-NL" sz="1400" dirty="0" err="1">
                <a:latin typeface="Courier New" pitchFamily="49" charset="0"/>
              </a:rPr>
              <a:t>rdx</a:t>
            </a:r>
            <a:r>
              <a:rPr lang="nl-NL" sz="1400" dirty="0">
                <a:latin typeface="Courier New" pitchFamily="49" charset="0"/>
              </a:rPr>
              <a:t>,%</a:t>
            </a:r>
            <a:r>
              <a:rPr lang="nl-NL" sz="1400" dirty="0" err="1">
                <a:latin typeface="Courier New" pitchFamily="49" charset="0"/>
              </a:rPr>
              <a:t>rcx</a:t>
            </a:r>
            <a:endParaRPr lang="nl-NL" sz="1400" dirty="0">
              <a:latin typeface="Courier New" pitchFamily="49" charset="0"/>
            </a:endParaRP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40052b:	48 83 ff 06          	</a:t>
            </a:r>
            <a:r>
              <a:rPr lang="nl-NL" sz="1400" dirty="0" err="1">
                <a:latin typeface="Courier New" pitchFamily="49" charset="0"/>
              </a:rPr>
              <a:t>cmp</a:t>
            </a:r>
            <a:r>
              <a:rPr lang="nl-NL" sz="1400" dirty="0">
                <a:latin typeface="Courier New" pitchFamily="49" charset="0"/>
              </a:rPr>
              <a:t>    $0x6,%rdi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40052f:	77 2b                	ja     40055c &lt;switch_eg+0x34&gt;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400531:	ff 24 </a:t>
            </a:r>
            <a:r>
              <a:rPr lang="nl-NL" sz="1400" dirty="0" err="1">
                <a:latin typeface="Courier New" pitchFamily="49" charset="0"/>
              </a:rPr>
              <a:t>fd</a:t>
            </a:r>
            <a:r>
              <a:rPr lang="nl-NL" sz="1400" dirty="0">
                <a:latin typeface="Courier New" pitchFamily="49" charset="0"/>
              </a:rPr>
              <a:t> 68 06 40 00 	</a:t>
            </a:r>
            <a:r>
              <a:rPr lang="nl-NL" sz="1400" dirty="0" err="1">
                <a:latin typeface="Courier New" pitchFamily="49" charset="0"/>
              </a:rPr>
              <a:t>jmpq</a:t>
            </a:r>
            <a:r>
              <a:rPr lang="nl-NL" sz="1400" dirty="0">
                <a:latin typeface="Courier New" pitchFamily="49" charset="0"/>
              </a:rPr>
              <a:t>   *0x400668(,%rdi,8)</a:t>
            </a:r>
            <a:endParaRPr lang="en-US" sz="1400" b="1" dirty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54872" y="2412928"/>
            <a:ext cx="2993928" cy="1473272"/>
            <a:chOff x="4549872" y="1869110"/>
            <a:chExt cx="2993928" cy="1473272"/>
          </a:xfrm>
        </p:grpSpPr>
        <p:sp>
          <p:nvSpPr>
            <p:cNvPr id="9" name="Rectangle 8"/>
            <p:cNvSpPr/>
            <p:nvPr/>
          </p:nvSpPr>
          <p:spPr bwMode="auto">
            <a:xfrm>
              <a:off x="4549872" y="3113782"/>
              <a:ext cx="838200" cy="22860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172200" y="1869110"/>
              <a:ext cx="1371600" cy="437328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sz="2000" dirty="0">
                  <a:latin typeface="Courier New" pitchFamily="49" charset="0"/>
                </a:rPr>
                <a:t>0x40055c</a:t>
              </a:r>
              <a:endParaRPr lang="en-US" sz="2000" dirty="0">
                <a:latin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3200" y="2030260"/>
            <a:ext cx="2187879" cy="2075396"/>
            <a:chOff x="5029200" y="1486442"/>
            <a:chExt cx="2187879" cy="2075396"/>
          </a:xfrm>
        </p:grpSpPr>
        <p:sp>
          <p:nvSpPr>
            <p:cNvPr id="7" name="Rectangle 6"/>
            <p:cNvSpPr/>
            <p:nvPr/>
          </p:nvSpPr>
          <p:spPr bwMode="auto">
            <a:xfrm>
              <a:off x="5845479" y="1486442"/>
              <a:ext cx="1371600" cy="386384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2000" dirty="0">
                  <a:latin typeface="Courier New" pitchFamily="49" charset="0"/>
                </a:rPr>
                <a:t>0x400668</a:t>
              </a:r>
              <a:endParaRPr lang="en-US" sz="2000" dirty="0"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029200" y="3342382"/>
              <a:ext cx="963564" cy="2194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90800" y="4876801"/>
            <a:ext cx="763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Note: these are hex values (memory addresses for instructions)</a:t>
            </a:r>
          </a:p>
          <a:p>
            <a:r>
              <a:rPr lang="en-US" dirty="0" err="1">
                <a:latin typeface="Calibri" pitchFamily="34" charset="0"/>
              </a:rPr>
              <a:t>objdump</a:t>
            </a:r>
            <a:r>
              <a:rPr lang="en-US" dirty="0">
                <a:latin typeface="Calibri" pitchFamily="34" charset="0"/>
              </a:rPr>
              <a:t> does not put 0x in front of instruction addresses when it disassembles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048000" y="3886202"/>
            <a:ext cx="1066800" cy="9905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876800" y="3886200"/>
            <a:ext cx="1578072" cy="990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4291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code: Jump Table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760956"/>
            <a:ext cx="8518525" cy="5334000"/>
          </a:xfrm>
        </p:spPr>
        <p:txBody>
          <a:bodyPr/>
          <a:lstStyle/>
          <a:p>
            <a:r>
              <a:rPr lang="en-US" sz="2400" dirty="0"/>
              <a:t>Jump table</a:t>
            </a:r>
          </a:p>
          <a:p>
            <a:pPr lvl="1"/>
            <a:r>
              <a:rPr lang="en-US" sz="2000" dirty="0"/>
              <a:t>Doesn’t show up in disassembled code</a:t>
            </a:r>
          </a:p>
          <a:p>
            <a:pPr lvl="1"/>
            <a:r>
              <a:rPr lang="en-US" sz="2000" dirty="0"/>
              <a:t>Can inspect using GDB: examine data starting at address </a:t>
            </a:r>
            <a:r>
              <a:rPr lang="nl-NL" b="1" dirty="0">
                <a:latin typeface="Courier New" pitchFamily="49" charset="0"/>
              </a:rPr>
              <a:t>0x400668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gdb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prog</a:t>
            </a:r>
            <a:endParaRPr lang="en-US" sz="20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gdb</a:t>
            </a:r>
            <a:r>
              <a:rPr lang="en-US" sz="2000" b="1" dirty="0">
                <a:latin typeface="Courier New" pitchFamily="49" charset="0"/>
              </a:rPr>
              <a:t>) x/7xg </a:t>
            </a:r>
            <a:r>
              <a:rPr lang="nl-NL" b="1" dirty="0">
                <a:latin typeface="Courier New" pitchFamily="49" charset="0"/>
              </a:rPr>
              <a:t>0x400668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sz="1800" dirty="0"/>
              <a:t>E</a:t>
            </a:r>
            <a:r>
              <a:rPr lang="en-US" sz="1800" b="1" i="1" u="sng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amine </a:t>
            </a:r>
            <a:r>
              <a:rPr lang="en-US" sz="1800" b="1" u="sng" dirty="0">
                <a:solidFill>
                  <a:srgbClr val="FF0000"/>
                </a:solidFill>
              </a:rPr>
              <a:t>7</a:t>
            </a:r>
            <a:r>
              <a:rPr lang="en-US" sz="1800" dirty="0"/>
              <a:t> he</a:t>
            </a:r>
            <a:r>
              <a:rPr lang="en-US" sz="1800" b="1" i="1" u="sng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adecimal format “</a:t>
            </a:r>
            <a:r>
              <a:rPr lang="en-US" sz="1800" b="1" i="1" u="sng" dirty="0">
                <a:solidFill>
                  <a:srgbClr val="FF0000"/>
                </a:solidFill>
              </a:rPr>
              <a:t>g</a:t>
            </a:r>
            <a:r>
              <a:rPr lang="en-US" sz="1800" dirty="0"/>
              <a:t>iant words” (8-bytes each)</a:t>
            </a:r>
          </a:p>
          <a:p>
            <a:pPr lvl="2"/>
            <a:r>
              <a:rPr lang="en-US" sz="1800" dirty="0"/>
              <a:t>Use command “</a:t>
            </a:r>
            <a:r>
              <a:rPr lang="en-US" sz="1800" b="1" dirty="0">
                <a:latin typeface="Courier New" pitchFamily="49" charset="0"/>
              </a:rPr>
              <a:t>help x</a:t>
            </a:r>
            <a:r>
              <a:rPr lang="en-US" sz="1800" dirty="0"/>
              <a:t>” to get format documentation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nl-NL" sz="1800" b="1" dirty="0">
                <a:latin typeface="Courier New" pitchFamily="49" charset="0"/>
              </a:rPr>
              <a:t>0x400668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	 	0x000000000040055c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0x0000000000400538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		0x0000000000400540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0x000000000040054a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0x000000000040055c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0x0000000000400553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0x0000000000400553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462017" y="3934901"/>
            <a:ext cx="1998486" cy="502715"/>
            <a:chOff x="3229" y="864"/>
            <a:chExt cx="2099" cy="5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320" y="864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229" y="864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Targ_0: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462017" y="4529019"/>
            <a:ext cx="1998486" cy="502715"/>
            <a:chOff x="3229" y="1488"/>
            <a:chExt cx="2099" cy="52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20" y="1488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229" y="1488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Targ_1:</a:t>
              </a: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8193523" y="5651324"/>
            <a:ext cx="2247939" cy="502715"/>
            <a:chOff x="2947" y="3456"/>
            <a:chExt cx="2361" cy="528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300" y="3456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i="1" dirty="0">
                  <a:latin typeface="Helvetica" pitchFamily="34" charset="0"/>
                </a:rPr>
                <a:t>n</a:t>
              </a:r>
              <a:r>
                <a:rPr lang="en-US" sz="1600" b="1" dirty="0">
                  <a:latin typeface="Helvetica" pitchFamily="34" charset="0"/>
                </a:rPr>
                <a:t>–1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947" y="3456"/>
              <a:ext cx="1361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-1:</a:t>
              </a:r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9500772" y="5141099"/>
            <a:ext cx="959730" cy="35800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6363329" y="3775351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Targ_0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363329" y="4003858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Targ_1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363329" y="4232365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Targ_2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363328" y="5009289"/>
            <a:ext cx="1514499" cy="3291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</a:t>
            </a:r>
            <a:r>
              <a:rPr lang="en-US" sz="1600" b="1" i="1" dirty="0">
                <a:latin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</a:rPr>
              <a:t>-1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363328" y="4460872"/>
            <a:ext cx="1514498" cy="5484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638801" y="3627933"/>
            <a:ext cx="800727" cy="3389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err="1">
                <a:latin typeface="Courier New" pitchFamily="49" charset="0"/>
              </a:rPr>
              <a:t>jtab</a:t>
            </a:r>
            <a:r>
              <a:rPr lang="en-US" sz="1600" b="1" dirty="0">
                <a:latin typeface="Courier New" pitchFamily="49" charset="0"/>
              </a:rPr>
              <a:t>: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6210927" y="3427956"/>
            <a:ext cx="14031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table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8957670" y="3580356"/>
            <a:ext cx="16341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targets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51189" y="6183868"/>
            <a:ext cx="635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How can you see the code for each one of the target code blocks?</a:t>
            </a:r>
          </a:p>
        </p:txBody>
      </p:sp>
    </p:spTree>
    <p:extLst>
      <p:ext uri="{BB962C8B-B14F-4D97-AF65-F5344CB8AC3E}">
        <p14:creationId xmlns:p14="http://schemas.microsoft.com/office/powerpoint/2010/main" val="28343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condition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Condition codes on x86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Carry Flag (for unsigned)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 </a:t>
            </a:r>
            <a:r>
              <a:rPr lang="en-US" dirty="0"/>
              <a:t>Sign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Zero Flag				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</a:t>
            </a:r>
            <a:r>
              <a:rPr lang="en-US" dirty="0"/>
              <a:t>Overflow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</a:rPr>
              <a:t>PF</a:t>
            </a:r>
            <a:r>
              <a:rPr lang="en-US" dirty="0"/>
              <a:t>	Parity Flag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an arbitrary set! By combining them, can keep track of answers to many useful questions! (We’ll see exactly which in a bit.)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66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19024" y="4076376"/>
            <a:ext cx="2860368" cy="255198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.section   .</a:t>
            </a:r>
            <a:r>
              <a:rPr lang="en-US" sz="1600" dirty="0" err="1">
                <a:latin typeface="Courier New" pitchFamily="49" charset="0"/>
              </a:rPr>
              <a:t>rodata</a:t>
            </a:r>
            <a:endParaRPr lang="en-US" sz="1600" dirty="0">
              <a:latin typeface="Courier New" pitchFamily="49" charset="0"/>
            </a:endParaRP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.align 8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.L4: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.L8	# x = 0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.L3	# x = 1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.L5	# x = 2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.L9	# x = 3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.L8	# x = 4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.L7	# x = 5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.L7	# x = 6</a:t>
            </a:r>
          </a:p>
        </p:txBody>
      </p:sp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19980" cy="533400"/>
          </a:xfrm>
        </p:spPr>
        <p:txBody>
          <a:bodyPr/>
          <a:lstStyle/>
          <a:p>
            <a:r>
              <a:rPr lang="en-US" dirty="0"/>
              <a:t>Object code: Disassemble targets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962401" y="484114"/>
            <a:ext cx="6705599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400538: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40053b: 48 0f af c2      imul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40053f: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400540: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400543: 48 99            cqto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400545: 48 f7 f9         idiv %rcx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400548: eb 05            jmp  40054f &lt;switch_eg+0x27&gt;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40054a: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40054f: 48 01 c8         add  %rcx,%rax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400552: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400553: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400558: 48 29 d0         sub 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40055b: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40055c: b8 02 00 00 00   mov  $0x2,%eax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400561: c3               retq   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54259"/>
            <a:ext cx="121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0x400538</a:t>
            </a:r>
          </a:p>
          <a:p>
            <a:r>
              <a:rPr lang="en-US" sz="1600" dirty="0">
                <a:latin typeface="Courier New" pitchFamily="49" charset="0"/>
              </a:rPr>
              <a:t>0x400540</a:t>
            </a:r>
          </a:p>
          <a:p>
            <a:r>
              <a:rPr lang="en-US" sz="1600" dirty="0">
                <a:latin typeface="Courier New" pitchFamily="49" charset="0"/>
              </a:rPr>
              <a:t>0x40054a</a:t>
            </a:r>
          </a:p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007852" y="1676400"/>
            <a:ext cx="954548" cy="1981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996382" y="762001"/>
            <a:ext cx="1042219" cy="107827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996382" y="1454259"/>
            <a:ext cx="1042219" cy="65394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96382" y="2362200"/>
            <a:ext cx="1042219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007852" y="2660542"/>
            <a:ext cx="1030748" cy="114945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96382" y="2819400"/>
            <a:ext cx="1042219" cy="3048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996382" y="3124200"/>
            <a:ext cx="966019" cy="76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953000" y="5029201"/>
            <a:ext cx="50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linux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 err="1">
                <a:latin typeface="Courier New"/>
                <a:cs typeface="Courier New"/>
              </a:rPr>
              <a:t>gdb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prog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gdb</a:t>
            </a:r>
            <a:r>
              <a:rPr lang="en-US" dirty="0">
                <a:latin typeface="Courier New"/>
                <a:cs typeface="Courier New"/>
              </a:rPr>
              <a:t>) disassemble 0x</a:t>
            </a:r>
            <a:r>
              <a:rPr lang="ro-RO" dirty="0">
                <a:latin typeface="Courier New" pitchFamily="49" charset="0"/>
              </a:rPr>
              <a:t>400538,</a:t>
            </a:r>
            <a:r>
              <a:rPr lang="en-US" dirty="0">
                <a:latin typeface="Courier New" pitchFamily="49" charset="0"/>
              </a:rPr>
              <a:t>0x</a:t>
            </a:r>
            <a:r>
              <a:rPr lang="ro-RO" dirty="0">
                <a:latin typeface="Courier New" pitchFamily="49" charset="0"/>
              </a:rPr>
              <a:t>400562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99416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19980" cy="533400"/>
          </a:xfrm>
        </p:spPr>
        <p:txBody>
          <a:bodyPr/>
          <a:lstStyle/>
          <a:p>
            <a:r>
              <a:rPr lang="en-US" dirty="0"/>
              <a:t>Object code: Disassemble targets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962401" y="484114"/>
            <a:ext cx="6705599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400538: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40053b: 48 0f af c2      imul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40053f: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400540: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400543: 48 99            cqto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400545: 48 f7 f9         idiv %rcx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400548: eb 05            jmp  40054f &lt;switch_eg+0x27&gt;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40054a: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40054f: 48 01 c8         add  %rcx,%rax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400552: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400553: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400558: 48 29 d0         sub 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40055b: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40055c: b8 02 00 00 00   mov  $0x2,%eax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400561: c3               retq   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54259"/>
            <a:ext cx="121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0x400538</a:t>
            </a:r>
          </a:p>
          <a:p>
            <a:r>
              <a:rPr lang="en-US" sz="1600" dirty="0">
                <a:latin typeface="Courier New" pitchFamily="49" charset="0"/>
              </a:rPr>
              <a:t>0x400540</a:t>
            </a:r>
          </a:p>
          <a:p>
            <a:r>
              <a:rPr lang="en-US" sz="1600" dirty="0">
                <a:latin typeface="Courier New" pitchFamily="49" charset="0"/>
              </a:rPr>
              <a:t>0x40054a</a:t>
            </a:r>
          </a:p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007852" y="1676400"/>
            <a:ext cx="954548" cy="1981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996382" y="762001"/>
            <a:ext cx="1042219" cy="107827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996382" y="1454259"/>
            <a:ext cx="1042219" cy="65394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96382" y="2362200"/>
            <a:ext cx="1042219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007852" y="2660542"/>
            <a:ext cx="1030748" cy="114945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96382" y="2819400"/>
            <a:ext cx="1042219" cy="3048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996382" y="3124200"/>
            <a:ext cx="966019" cy="76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019800" y="4331114"/>
            <a:ext cx="3657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......</a:t>
            </a:r>
          </a:p>
          <a:p>
            <a:pPr eaLnBrk="0" hangingPunct="0"/>
            <a:endParaRPr lang="en-US" sz="1400" b="1" dirty="0">
              <a:latin typeface="Courier New" pitchFamily="49" charset="0"/>
            </a:endParaRP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case 5:	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6:	/* .L7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-= 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default:	/* .L8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2;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}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08577" y="4322152"/>
            <a:ext cx="3657600" cy="24596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long w = 1;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switch(x) {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1:	/* .L3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y * x;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2:	/* .L5 */ 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y/z;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/* fall through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3:	/* .L9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+= 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</p:txBody>
      </p:sp>
    </p:spTree>
    <p:extLst>
      <p:ext uri="{BB962C8B-B14F-4D97-AF65-F5344CB8AC3E}">
        <p14:creationId xmlns:p14="http://schemas.microsoft.com/office/powerpoint/2010/main" val="5852241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63" y="0"/>
            <a:ext cx="7591425" cy="762000"/>
          </a:xfrm>
        </p:spPr>
        <p:txBody>
          <a:bodyPr/>
          <a:lstStyle/>
          <a:p>
            <a:r>
              <a:rPr lang="en-US" dirty="0"/>
              <a:t>Object code: Memory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1468" y="78812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7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64268" y="1447800"/>
            <a:ext cx="369332" cy="4419600"/>
            <a:chOff x="240268" y="1447800"/>
            <a:chExt cx="369332" cy="44196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609600" y="1447800"/>
              <a:ext cx="0" cy="4419600"/>
            </a:xfrm>
            <a:prstGeom prst="straightConnector1">
              <a:avLst/>
            </a:prstGeom>
            <a:noFill/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 rot="5400000">
              <a:off x="-1784866" y="3472934"/>
              <a:ext cx="441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alibri" pitchFamily="34" charset="0"/>
                </a:rPr>
                <a:t>increasing memory addresses</a:t>
              </a:r>
            </a:p>
          </p:txBody>
        </p:sp>
      </p:grpSp>
      <p:sp>
        <p:nvSpPr>
          <p:cNvPr id="3" name="Right Brace 2"/>
          <p:cNvSpPr/>
          <p:nvPr/>
        </p:nvSpPr>
        <p:spPr bwMode="auto">
          <a:xfrm>
            <a:off x="9713456" y="4114800"/>
            <a:ext cx="356613" cy="2590800"/>
          </a:xfrm>
          <a:prstGeom prst="rightBrace">
            <a:avLst>
              <a:gd name="adj1" fmla="val 8333"/>
              <a:gd name="adj2" fmla="val 4957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9416534" y="52255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Jump table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9687549" y="1524000"/>
            <a:ext cx="356613" cy="2209800"/>
          </a:xfrm>
          <a:prstGeom prst="rightBrace">
            <a:avLst>
              <a:gd name="adj1" fmla="val 8333"/>
              <a:gd name="adj2" fmla="val 4957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9330441" y="2422147"/>
            <a:ext cx="179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Case code blocks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20843" y="78408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Default Code Block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ef.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20843" y="78812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Default Code Block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ef.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0x40054a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5102087" y="3429000"/>
            <a:ext cx="1255643" cy="944217"/>
          </a:xfrm>
          <a:custGeom>
            <a:avLst/>
            <a:gdLst>
              <a:gd name="connsiteX0" fmla="*/ 0 w 1369391"/>
              <a:gd name="connsiteY0" fmla="*/ 1126434 h 1126434"/>
              <a:gd name="connsiteX1" fmla="*/ 1071217 w 1369391"/>
              <a:gd name="connsiteY1" fmla="*/ 673652 h 1126434"/>
              <a:gd name="connsiteX2" fmla="*/ 1369391 w 1369391"/>
              <a:gd name="connsiteY2" fmla="*/ 0 h 112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391" h="1126434">
                <a:moveTo>
                  <a:pt x="0" y="1126434"/>
                </a:moveTo>
                <a:cubicBezTo>
                  <a:pt x="421492" y="993912"/>
                  <a:pt x="842985" y="861391"/>
                  <a:pt x="1071217" y="673652"/>
                </a:cubicBezTo>
                <a:cubicBezTo>
                  <a:pt x="1299449" y="485913"/>
                  <a:pt x="1369391" y="0"/>
                  <a:pt x="1369391" y="0"/>
                </a:cubicBezTo>
              </a:path>
            </a:pathLst>
          </a:custGeom>
          <a:ln w="28575" cmpd="sng">
            <a:solidFill>
              <a:srgbClr val="800000"/>
            </a:solidFill>
            <a:headEnd type="none"/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782552" y="1744871"/>
            <a:ext cx="1071622" cy="293756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814578" y="2133601"/>
            <a:ext cx="1071622" cy="293756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 rot="641435" flipH="1">
            <a:off x="5273486" y="2607549"/>
            <a:ext cx="1411762" cy="3006298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 rot="856526" flipH="1">
            <a:off x="5425318" y="3020896"/>
            <a:ext cx="1454545" cy="338808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 rot="754628" flipH="1">
            <a:off x="5406101" y="2907683"/>
            <a:ext cx="1569823" cy="3884101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030052" y="3429000"/>
            <a:ext cx="1446949" cy="2411897"/>
          </a:xfrm>
          <a:custGeom>
            <a:avLst/>
            <a:gdLst>
              <a:gd name="connsiteX0" fmla="*/ 0 w 1369391"/>
              <a:gd name="connsiteY0" fmla="*/ 1126434 h 1126434"/>
              <a:gd name="connsiteX1" fmla="*/ 1071217 w 1369391"/>
              <a:gd name="connsiteY1" fmla="*/ 673652 h 1126434"/>
              <a:gd name="connsiteX2" fmla="*/ 1369391 w 1369391"/>
              <a:gd name="connsiteY2" fmla="*/ 0 h 112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391" h="1126434">
                <a:moveTo>
                  <a:pt x="0" y="1126434"/>
                </a:moveTo>
                <a:cubicBezTo>
                  <a:pt x="421492" y="993912"/>
                  <a:pt x="842985" y="861391"/>
                  <a:pt x="1071217" y="673652"/>
                </a:cubicBezTo>
                <a:cubicBezTo>
                  <a:pt x="1299449" y="485913"/>
                  <a:pt x="1369391" y="0"/>
                  <a:pt x="1369391" y="0"/>
                </a:cubicBezTo>
              </a:path>
            </a:pathLst>
          </a:custGeom>
          <a:ln w="28575" cmpd="sng">
            <a:solidFill>
              <a:srgbClr val="800000"/>
            </a:solidFill>
            <a:headEnd type="none"/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 animBg="1"/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Compare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xfrm>
            <a:off x="438411" y="1143000"/>
            <a:ext cx="11753589" cy="5029200"/>
          </a:xfrm>
          <a:ln/>
        </p:spPr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</a:rPr>
              <a:t>Src2, Src1</a:t>
            </a: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src,dst</a:t>
            </a:r>
            <a:r>
              <a:rPr lang="en-US" dirty="0"/>
              <a:t> 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dst-src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ignoring the result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And sets condition codes along the way,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would!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Follows the rules we saw on the previous slide for arithmetic instructions</a:t>
            </a:r>
          </a:p>
          <a:p>
            <a:pPr lvl="1"/>
            <a:r>
              <a:rPr lang="en-US" b="1" u="sng" dirty="0">
                <a:solidFill>
                  <a:srgbClr val="800000"/>
                </a:solidFill>
              </a:rPr>
              <a:t>Beware the order of the </a:t>
            </a:r>
            <a:r>
              <a:rPr lang="en-US" b="1" u="sng" dirty="0" err="1">
                <a:solidFill>
                  <a:srgbClr val="800000"/>
                </a:solidFill>
                <a:latin typeface="Courier New"/>
                <a:cs typeface="Courier New"/>
              </a:rPr>
              <a:t>cmp</a:t>
            </a:r>
            <a:r>
              <a:rPr lang="en-US" b="1" u="sng" dirty="0">
                <a:solidFill>
                  <a:srgbClr val="800000"/>
                </a:solidFill>
              </a:rPr>
              <a:t> operands!</a:t>
            </a:r>
          </a:p>
          <a:p>
            <a:pPr lvl="1"/>
            <a:endParaRPr lang="en-US" b="1" u="sng" dirty="0">
              <a:solidFill>
                <a:srgbClr val="800000"/>
              </a:solidFill>
            </a:endParaRPr>
          </a:p>
          <a:p>
            <a:r>
              <a:rPr lang="en-US" dirty="0"/>
              <a:t>Use cases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src</a:t>
            </a:r>
            <a:endParaRPr lang="en-US" dirty="0"/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dst-src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) &lt; 0</a:t>
            </a:r>
            <a:r>
              <a:rPr lang="en-US" dirty="0"/>
              <a:t> (as signed), i.e., </a:t>
            </a:r>
            <a:r>
              <a:rPr lang="en-US" dirty="0" err="1"/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in a signed comparison!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and OF</a:t>
            </a: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/>
              <a:t>used mostly in combinations with others (see in a few slides)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0D364-5F34-403B-89EB-07279872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5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787</TotalTime>
  <Words>10409</Words>
  <Application>Microsoft Office PowerPoint</Application>
  <PresentationFormat>Widescreen</PresentationFormat>
  <Paragraphs>2081</Paragraphs>
  <Slides>82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8" baseType="lpstr">
      <vt:lpstr>Arial</vt:lpstr>
      <vt:lpstr>Arial Narrow</vt:lpstr>
      <vt:lpstr>Calibri</vt:lpstr>
      <vt:lpstr>Calibri Bold</vt:lpstr>
      <vt:lpstr>Courier</vt:lpstr>
      <vt:lpstr>Courier New</vt:lpstr>
      <vt:lpstr>Courier New Bold</vt:lpstr>
      <vt:lpstr>Gill Sans</vt:lpstr>
      <vt:lpstr>Helvetica</vt:lpstr>
      <vt:lpstr>Monaco</vt:lpstr>
      <vt:lpstr>Symbol</vt:lpstr>
      <vt:lpstr>Tahoma</vt:lpstr>
      <vt:lpstr>Times New Roman</vt:lpstr>
      <vt:lpstr>Wingdings</vt:lpstr>
      <vt:lpstr>Wingdings 2</vt:lpstr>
      <vt:lpstr>Class Slides</vt:lpstr>
      <vt:lpstr>Lecture 07 Control Flow Instructions</vt:lpstr>
      <vt:lpstr>Pack Lab due today</vt:lpstr>
      <vt:lpstr>Administrivia</vt:lpstr>
      <vt:lpstr>Get started on Bomb Lab right away</vt:lpstr>
      <vt:lpstr>Today’s Goals</vt:lpstr>
      <vt:lpstr>Outline</vt:lpstr>
      <vt:lpstr>Condition codes</vt:lpstr>
      <vt:lpstr>What are the condition codes?</vt:lpstr>
      <vt:lpstr>Explicitly Setting Condition Codes: Compare</vt:lpstr>
      <vt:lpstr>Reading Condition Codes</vt:lpstr>
      <vt:lpstr>Condition codes combinations</vt:lpstr>
      <vt:lpstr>What do you need to know?</vt:lpstr>
      <vt:lpstr>Break + Practice</vt:lpstr>
      <vt:lpstr>Break + Practice</vt:lpstr>
      <vt:lpstr>Outline</vt:lpstr>
      <vt:lpstr>What can instructions do?</vt:lpstr>
      <vt:lpstr>Breaking with sequential execution</vt:lpstr>
      <vt:lpstr>Jumping</vt:lpstr>
      <vt:lpstr>Key idea: building C constructs with assembly</vt:lpstr>
      <vt:lpstr>The “something simpler” is goto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General “if-then-else” translation</vt:lpstr>
      <vt:lpstr>If statement - bigger example</vt:lpstr>
      <vt:lpstr>If statement - bigger example</vt:lpstr>
      <vt:lpstr>If statement - bigger example</vt:lpstr>
      <vt:lpstr>If statement - bigger example</vt:lpstr>
      <vt:lpstr>If statement - bigger example</vt:lpstr>
      <vt:lpstr>If statement - bigger example</vt:lpstr>
      <vt:lpstr>Break + Optimization (O1)</vt:lpstr>
      <vt:lpstr>Break + Optimization (O1)</vt:lpstr>
      <vt:lpstr>Indirect jump</vt:lpstr>
      <vt:lpstr>Outline</vt:lpstr>
      <vt:lpstr>Loops</vt:lpstr>
      <vt:lpstr>“Do-While” Loop Example</vt:lpstr>
      <vt:lpstr>“Do-While” Loop Compilation</vt:lpstr>
      <vt:lpstr>“Do-While” assembly translation</vt:lpstr>
      <vt:lpstr>“Do-While” assembly translation</vt:lpstr>
      <vt:lpstr>“Do-While” assembly translation</vt:lpstr>
      <vt:lpstr>“Do-While” assembly translation</vt:lpstr>
      <vt:lpstr>General “Do-While” Translation</vt:lpstr>
      <vt:lpstr>General “While” Translation #1</vt:lpstr>
      <vt:lpstr>While Loop Example #1</vt:lpstr>
      <vt:lpstr>Comparing while to do-while</vt:lpstr>
      <vt:lpstr>General “While” Translation #2</vt:lpstr>
      <vt:lpstr>“While” Loop Example #2</vt:lpstr>
      <vt:lpstr>Comparing jump-to-middle and guarded-do-while</vt:lpstr>
      <vt:lpstr>“For” Loop Form</vt:lpstr>
      <vt:lpstr>“For” “While”  “Do-While”  “Goto”</vt:lpstr>
      <vt:lpstr>“For” Loop Conversion Example</vt:lpstr>
      <vt:lpstr>“For” Loop Conversion Example</vt:lpstr>
      <vt:lpstr>Break + Assembly to loop</vt:lpstr>
      <vt:lpstr>Assembly to loop</vt:lpstr>
      <vt:lpstr>Assembly to loop</vt:lpstr>
      <vt:lpstr>Assembly to loop</vt:lpstr>
      <vt:lpstr>Assembly to loop</vt:lpstr>
      <vt:lpstr>Assembly to loop</vt:lpstr>
      <vt:lpstr>Assembly to loop</vt:lpstr>
      <vt:lpstr>Outline</vt:lpstr>
      <vt:lpstr>The Problem with Conditional Jumps</vt:lpstr>
      <vt:lpstr>Conditional Moves</vt:lpstr>
      <vt:lpstr>Conditional Move Example</vt:lpstr>
      <vt:lpstr>Bad Cases for Conditional Move</vt:lpstr>
      <vt:lpstr>If, else if, else – optimized (O3)</vt:lpstr>
      <vt:lpstr>Outline</vt:lpstr>
      <vt:lpstr>PowerPoint Presentation</vt:lpstr>
      <vt:lpstr>Switch statements</vt:lpstr>
      <vt:lpstr>Target code blocks</vt:lpstr>
      <vt:lpstr>Jump tables</vt:lpstr>
      <vt:lpstr>Jump table for our example</vt:lpstr>
      <vt:lpstr>Putting it all Together</vt:lpstr>
      <vt:lpstr>Full assembly code for our example</vt:lpstr>
      <vt:lpstr>Another Jump Table Example: starting with assembly</vt:lpstr>
      <vt:lpstr>Object code: Jump Table</vt:lpstr>
      <vt:lpstr>Object code: Disassemble targets</vt:lpstr>
      <vt:lpstr>Object code: Disassemble targets</vt:lpstr>
      <vt:lpstr>Object code: Memory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Control Instructions</dc:title>
  <dc:creator>Branden Ghena</dc:creator>
  <cp:lastModifiedBy>Branden Ghena</cp:lastModifiedBy>
  <cp:revision>79</cp:revision>
  <dcterms:created xsi:type="dcterms:W3CDTF">2021-04-22T14:27:48Z</dcterms:created>
  <dcterms:modified xsi:type="dcterms:W3CDTF">2025-01-28T19:48:31Z</dcterms:modified>
</cp:coreProperties>
</file>