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0"/>
  </p:notesMasterIdLst>
  <p:sldIdLst>
    <p:sldId id="256" r:id="rId2"/>
    <p:sldId id="748" r:id="rId3"/>
    <p:sldId id="264" r:id="rId4"/>
    <p:sldId id="348" r:id="rId5"/>
    <p:sldId id="383" r:id="rId6"/>
    <p:sldId id="749" r:id="rId7"/>
    <p:sldId id="750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22" r:id="rId18"/>
    <p:sldId id="2307" r:id="rId19"/>
    <p:sldId id="2308" r:id="rId20"/>
    <p:sldId id="736" r:id="rId21"/>
    <p:sldId id="446" r:id="rId22"/>
    <p:sldId id="2309" r:id="rId23"/>
    <p:sldId id="455" r:id="rId24"/>
    <p:sldId id="448" r:id="rId25"/>
    <p:sldId id="451" r:id="rId26"/>
    <p:sldId id="452" r:id="rId27"/>
    <p:sldId id="456" r:id="rId28"/>
    <p:sldId id="453" r:id="rId29"/>
    <p:sldId id="487" r:id="rId30"/>
    <p:sldId id="457" r:id="rId31"/>
    <p:sldId id="459" r:id="rId32"/>
    <p:sldId id="460" r:id="rId33"/>
    <p:sldId id="735" r:id="rId34"/>
    <p:sldId id="734" r:id="rId35"/>
    <p:sldId id="737" r:id="rId36"/>
    <p:sldId id="295" r:id="rId37"/>
    <p:sldId id="725" r:id="rId38"/>
    <p:sldId id="296" r:id="rId39"/>
    <p:sldId id="298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763" r:id="rId51"/>
    <p:sldId id="309" r:id="rId52"/>
    <p:sldId id="462" r:id="rId53"/>
    <p:sldId id="463" r:id="rId54"/>
    <p:sldId id="761" r:id="rId55"/>
    <p:sldId id="464" r:id="rId56"/>
    <p:sldId id="488" r:id="rId57"/>
    <p:sldId id="468" r:id="rId58"/>
    <p:sldId id="465" r:id="rId59"/>
    <p:sldId id="466" r:id="rId60"/>
    <p:sldId id="467" r:id="rId61"/>
    <p:sldId id="732" r:id="rId62"/>
    <p:sldId id="733" r:id="rId63"/>
    <p:sldId id="738" r:id="rId64"/>
    <p:sldId id="325" r:id="rId65"/>
    <p:sldId id="719" r:id="rId66"/>
    <p:sldId id="728" r:id="rId67"/>
    <p:sldId id="729" r:id="rId68"/>
    <p:sldId id="731" r:id="rId69"/>
    <p:sldId id="2306" r:id="rId70"/>
    <p:sldId id="470" r:id="rId71"/>
    <p:sldId id="472" r:id="rId72"/>
    <p:sldId id="404" r:id="rId73"/>
    <p:sldId id="718" r:id="rId74"/>
    <p:sldId id="473" r:id="rId75"/>
    <p:sldId id="762" r:id="rId76"/>
    <p:sldId id="474" r:id="rId77"/>
    <p:sldId id="739" r:id="rId78"/>
    <p:sldId id="477" r:id="rId79"/>
    <p:sldId id="478" r:id="rId80"/>
    <p:sldId id="479" r:id="rId81"/>
    <p:sldId id="480" r:id="rId82"/>
    <p:sldId id="481" r:id="rId83"/>
    <p:sldId id="482" r:id="rId84"/>
    <p:sldId id="483" r:id="rId85"/>
    <p:sldId id="721" r:id="rId86"/>
    <p:sldId id="764" r:id="rId87"/>
    <p:sldId id="765" r:id="rId88"/>
    <p:sldId id="766" r:id="rId89"/>
    <p:sldId id="485" r:id="rId90"/>
    <p:sldId id="740" r:id="rId91"/>
    <p:sldId id="724" r:id="rId92"/>
    <p:sldId id="496" r:id="rId93"/>
    <p:sldId id="497" r:id="rId94"/>
    <p:sldId id="498" r:id="rId95"/>
    <p:sldId id="499" r:id="rId96"/>
    <p:sldId id="500" r:id="rId97"/>
    <p:sldId id="501" r:id="rId98"/>
    <p:sldId id="50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 Code Layout" id="{B55B8E8C-5EAB-4A1E-A4E9-AE5E896E46FA}">
          <p14:sldIdLst>
            <p14:sldId id="348"/>
            <p14:sldId id="383"/>
            <p14:sldId id="749"/>
            <p14:sldId id="750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22"/>
            <p14:sldId id="2307"/>
            <p14:sldId id="2308"/>
          </p14:sldIdLst>
        </p14:section>
        <p14:section name="Calling Convention" id="{6AE6DE60-87F6-41CF-8A84-3A0FE5EAA3CD}">
          <p14:sldIdLst>
            <p14:sldId id="736"/>
            <p14:sldId id="446"/>
            <p14:sldId id="2309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763"/>
            <p14:sldId id="309"/>
            <p14:sldId id="462"/>
            <p14:sldId id="463"/>
            <p14:sldId id="761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2306"/>
            <p14:sldId id="470"/>
            <p14:sldId id="472"/>
            <p14:sldId id="404"/>
            <p14:sldId id="718"/>
            <p14:sldId id="473"/>
            <p14:sldId id="762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  <p14:sldId id="764"/>
            <p14:sldId id="765"/>
            <p14:sldId id="766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92" d="100"/>
          <a:sy n="92" d="100"/>
        </p:scale>
        <p:origin x="96" y="16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23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73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933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187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5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51250"/>
            <a:ext cx="37361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94620-BA11-4BB0-A3C3-1C2733A138BC}"/>
              </a:ext>
            </a:extLst>
          </p:cNvPr>
          <p:cNvSpPr/>
          <p:nvPr/>
        </p:nvSpPr>
        <p:spPr>
          <a:xfrm>
            <a:off x="1551668" y="3651250"/>
            <a:ext cx="12977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ECD43A-76E1-45C5-B15D-632883AC90BA}"/>
              </a:ext>
            </a:extLst>
          </p:cNvPr>
          <p:cNvSpPr/>
          <p:nvPr/>
        </p:nvSpPr>
        <p:spPr>
          <a:xfrm>
            <a:off x="607594" y="1619875"/>
            <a:ext cx="6326606" cy="407918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19EDA1-5399-46E0-BF4E-3AFD83ABC444}"/>
              </a:ext>
            </a:extLst>
          </p:cNvPr>
          <p:cNvSpPr txBox="1"/>
          <p:nvPr/>
        </p:nvSpPr>
        <p:spPr>
          <a:xfrm>
            <a:off x="883096" y="5756701"/>
            <a:ext cx="57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10969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Text: necessary since it holds the code</a:t>
            </a:r>
          </a:p>
          <a:p>
            <a:pPr lvl="1"/>
            <a:endParaRPr lang="en-US" dirty="0"/>
          </a:p>
          <a:p>
            <a:r>
              <a:rPr lang="en-US" dirty="0"/>
              <a:t>Static: only necessary if you use </a:t>
            </a:r>
            <a:r>
              <a:rPr lang="en-US" dirty="0" err="1"/>
              <a:t>globals</a:t>
            </a:r>
            <a:r>
              <a:rPr lang="en-US" dirty="0"/>
              <a:t> or strings</a:t>
            </a:r>
          </a:p>
          <a:p>
            <a:pPr lvl="1"/>
            <a:endParaRPr lang="en-US" dirty="0"/>
          </a:p>
          <a:p>
            <a:r>
              <a:rPr lang="en-US" dirty="0"/>
              <a:t>Heap: only necessary if you heap-allocate</a:t>
            </a:r>
            <a:br>
              <a:rPr lang="en-US" dirty="0"/>
            </a:br>
            <a:r>
              <a:rPr lang="en-US" dirty="0"/>
              <a:t>	(with malloc or automatically in other languages)</a:t>
            </a:r>
          </a:p>
          <a:p>
            <a:r>
              <a:rPr lang="en-US" dirty="0"/>
              <a:t>Stack: necessary if you use variables or call functions</a:t>
            </a:r>
            <a:br>
              <a:rPr lang="en-US" dirty="0"/>
            </a:br>
            <a:r>
              <a:rPr lang="en-US" dirty="0"/>
              <a:t>	(so probably always necessary unless you write in assembly)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Good practice for the exam</a:t>
            </a:r>
          </a:p>
          <a:p>
            <a:pPr lvl="1"/>
            <a:r>
              <a:rPr lang="en-US" dirty="0"/>
              <a:t>I’m hoping to post the solutions before the exam if everyone can submit</a:t>
            </a:r>
          </a:p>
          <a:p>
            <a:endParaRPr lang="en-US" dirty="0"/>
          </a:p>
          <a:p>
            <a:r>
              <a:rPr lang="en-US" dirty="0"/>
              <a:t>Midterm Exam 1:</a:t>
            </a:r>
          </a:p>
          <a:p>
            <a:pPr lvl="1"/>
            <a:r>
              <a:rPr lang="en-US" dirty="0"/>
              <a:t>Next week Thursday, during class time in class room</a:t>
            </a:r>
          </a:p>
          <a:p>
            <a:pPr lvl="1"/>
            <a:r>
              <a:rPr lang="en-US" dirty="0"/>
              <a:t>Bring a pencil!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 one 8.5x11 inch sheet of paper with notes on front and back</a:t>
            </a:r>
          </a:p>
          <a:p>
            <a:pPr lvl="2"/>
            <a:r>
              <a:rPr lang="en-US" dirty="0"/>
              <a:t>Write down everything you don’t want to memorize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88F-BA85-F9D4-F2DA-9CE8016E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28CB-4466-921E-86BD-F393014A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Chunk of memory that code can use</a:t>
            </a:r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points at most recently used position</a:t>
            </a:r>
          </a:p>
          <a:p>
            <a:endParaRPr lang="en-US" dirty="0"/>
          </a:p>
          <a:p>
            <a:r>
              <a:rPr lang="en-US" dirty="0"/>
              <a:t>Stack grows downward</a:t>
            </a:r>
          </a:p>
          <a:p>
            <a:pPr lvl="1"/>
            <a:r>
              <a:rPr lang="en-US" dirty="0"/>
              <a:t>Subtract from %</a:t>
            </a:r>
            <a:r>
              <a:rPr lang="en-US" dirty="0" err="1"/>
              <a:t>rsp</a:t>
            </a:r>
            <a:r>
              <a:rPr lang="en-US" dirty="0"/>
              <a:t> to make more space</a:t>
            </a:r>
          </a:p>
          <a:p>
            <a:pPr lvl="1"/>
            <a:r>
              <a:rPr lang="en-US" dirty="0"/>
              <a:t>Add to %</a:t>
            </a:r>
            <a:r>
              <a:rPr lang="en-US" dirty="0" err="1"/>
              <a:t>rsp</a:t>
            </a:r>
            <a:r>
              <a:rPr lang="en-US" dirty="0"/>
              <a:t> to release previously used memory</a:t>
            </a:r>
          </a:p>
          <a:p>
            <a:pPr lvl="1"/>
            <a:endParaRPr lang="en-US" dirty="0"/>
          </a:p>
          <a:p>
            <a:r>
              <a:rPr lang="en-US" dirty="0"/>
              <a:t>Stack is used for multiple purposes</a:t>
            </a:r>
          </a:p>
          <a:p>
            <a:pPr lvl="1"/>
            <a:r>
              <a:rPr lang="en-US" dirty="0"/>
              <a:t>Scratch space if not enough registers</a:t>
            </a:r>
          </a:p>
          <a:p>
            <a:pPr lvl="1"/>
            <a:r>
              <a:rPr lang="en-US" dirty="0"/>
              <a:t>Function calls (extra arguments, return addresses)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C1926-588D-1F30-AA73-E93DE9D2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FF81E74-12A3-2DEF-F0DC-158B57D55E0C}"/>
              </a:ext>
            </a:extLst>
          </p:cNvPr>
          <p:cNvSpPr>
            <a:spLocks/>
          </p:cNvSpPr>
          <p:nvPr/>
        </p:nvSpPr>
        <p:spPr bwMode="auto">
          <a:xfrm>
            <a:off x="9321800" y="378921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3205E6C-6B9B-3DBA-E16C-C16227DBD0E8}"/>
              </a:ext>
            </a:extLst>
          </p:cNvPr>
          <p:cNvSpPr>
            <a:spLocks/>
          </p:cNvSpPr>
          <p:nvPr/>
        </p:nvSpPr>
        <p:spPr bwMode="auto">
          <a:xfrm>
            <a:off x="9321800" y="1274618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9EAF300-F56F-C785-FFDE-88DA42B360D5}"/>
              </a:ext>
            </a:extLst>
          </p:cNvPr>
          <p:cNvSpPr/>
          <p:nvPr/>
        </p:nvSpPr>
        <p:spPr bwMode="auto">
          <a:xfrm flipV="1">
            <a:off x="9702800" y="3027218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75EB0A-F11B-4EB6-CCD2-02035631EE1B}"/>
              </a:ext>
            </a:extLst>
          </p:cNvPr>
          <p:cNvSpPr>
            <a:spLocks/>
          </p:cNvSpPr>
          <p:nvPr/>
        </p:nvSpPr>
        <p:spPr bwMode="auto">
          <a:xfrm>
            <a:off x="8545513" y="3789218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FE507A8-FE91-5D8C-D154-E0891A7740AE}"/>
              </a:ext>
            </a:extLst>
          </p:cNvPr>
          <p:cNvSpPr>
            <a:spLocks/>
          </p:cNvSpPr>
          <p:nvPr/>
        </p:nvSpPr>
        <p:spPr bwMode="auto">
          <a:xfrm>
            <a:off x="8407401" y="2798618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C8EA609-41A4-23AD-0E94-EDB06996BB75}"/>
              </a:ext>
            </a:extLst>
          </p:cNvPr>
          <p:cNvSpPr>
            <a:spLocks/>
          </p:cNvSpPr>
          <p:nvPr/>
        </p:nvSpPr>
        <p:spPr bwMode="auto">
          <a:xfrm>
            <a:off x="8407401" y="2417618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25D05BD-3225-4342-56D4-AE10166E77CE}"/>
              </a:ext>
            </a:extLst>
          </p:cNvPr>
          <p:cNvSpPr>
            <a:spLocks/>
          </p:cNvSpPr>
          <p:nvPr/>
        </p:nvSpPr>
        <p:spPr bwMode="auto">
          <a:xfrm>
            <a:off x="8407401" y="2036618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</p:spTree>
    <p:extLst>
      <p:ext uri="{BB962C8B-B14F-4D97-AF65-F5344CB8AC3E}">
        <p14:creationId xmlns:p14="http://schemas.microsoft.com/office/powerpoint/2010/main" val="348754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 lnSpcReduction="10000"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681038" lvl="1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Return value is in 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46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(there is no other option)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09093" y="1258269"/>
            <a:ext cx="4224270" cy="149330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   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675031" y="1258269"/>
            <a:ext cx="6905363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... (we’ll fill the start in soon)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Store at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... (we’ll fill the end in soon too)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BF9D1A-2252-8DE5-61CE-9AC8B1128979}"/>
              </a:ext>
            </a:extLst>
          </p:cNvPr>
          <p:cNvSpPr txBox="1"/>
          <p:nvPr/>
        </p:nvSpPr>
        <p:spPr>
          <a:xfrm>
            <a:off x="9829800" y="3447393"/>
            <a:ext cx="201828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: instruction pointer</a:t>
            </a:r>
          </a:p>
          <a:p>
            <a:endParaRPr lang="en-US" dirty="0"/>
          </a:p>
          <a:p>
            <a:r>
              <a:rPr lang="en-US" dirty="0"/>
              <a:t>Can’t be directly modified</a:t>
            </a:r>
          </a:p>
        </p:txBody>
      </p: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331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47111" y="5209323"/>
            <a:ext cx="2338567" cy="76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(Only allocate stack space when needed)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008993" y="4800600"/>
            <a:ext cx="3846786" cy="1133341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14219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8634245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7262645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you use four or less arguments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call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function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function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11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Current Frame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cs typeface="Calibri Bold" panose="020F0702030404030204" pitchFamily="34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180A8-BAE7-E7C8-09E1-971E8B863B9B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37BE-7360-759E-BE26-65AF6AA5BCB6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FD2AE4-B700-90F7-9686-7343A52437B1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A2140-72B4-61DA-8A24-D8F8CEF53753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35F90-667D-22CB-E9A4-12005D689A7F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866978-3690-133A-46AF-5E18E617DF0C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C4F27E-9380-A2CF-2A9E-E937225D1A05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797EC-BA1A-DA2E-0755-6378ED67D87B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C92D5-F627-F3FB-58EA-E2B1896176D2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43EF0-1435-592F-1B2E-E77B0CD6D33C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08DFE-47D0-58EB-193B-7BE179C582F0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644C3-572A-C3D7-AC78-EDBFC89E1BF8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7892F-5089-58B8-1AD2-FD01E5328E8E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B4871-1AA0-6B39-F6C2-DB7D389E4071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3ABFC3-15C2-7ED8-3636-22991A256AAD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7A97F-78FE-929D-9C6B-2E4506B932F4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185F0-42E8-FF11-D3F6-29DD8D510DD3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D041B0-55BF-DF14-47E5-ADA3626BCFC4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600A7-6A4F-FD74-6CFF-818764D361E0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FAB3-9279-95FB-027C-890A968CD4FD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CB48BA-2A2F-48DA-111D-8376D92D884C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A5930-1076-8111-D354-BC99CBF208F5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0ED0B-4D36-8181-FE39-DADD3E316B44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77FBE6-2B7E-B920-8C0D-740D7E29B840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68548-EA57-9A99-B6E9-0987453FB71E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BFBEB-BE67-6FE1-AACA-49457A5944DB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C72B58-4BA8-FDE5-F0B8-5009097248F3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8D123-C383-8147-2AFD-3EAB8C469A76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8CA06-A57F-2743-4709-876FB81206A2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9BB845-A421-333D-8412-47D85EA9CB36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1451F-4FC9-8989-B7F5-EECBB2273941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6AF6-3607-49FE-DC23-3D2DB91D3F82}"/>
              </a:ext>
            </a:extLst>
          </p:cNvPr>
          <p:cNvSpPr txBox="1"/>
          <p:nvPr/>
        </p:nvSpPr>
        <p:spPr>
          <a:xfrm>
            <a:off x="10027227" y="2520951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2D2A2E-662B-0B08-D458-22BB7D415A9A}"/>
              </a:ext>
            </a:extLst>
          </p:cNvPr>
          <p:cNvCxnSpPr>
            <a:cxnSpLocks/>
          </p:cNvCxnSpPr>
          <p:nvPr/>
        </p:nvCxnSpPr>
        <p:spPr>
          <a:xfrm>
            <a:off x="10027227" y="2538265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Returning to original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873876" y="1466850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" name="Group 25">
            <a:extLst>
              <a:ext uri="{FF2B5EF4-FFF2-40B4-BE49-F238E27FC236}">
                <a16:creationId xmlns:a16="http://schemas.microsoft.com/office/drawing/2014/main" id="{32004B5C-694E-299B-D755-CD85DC7E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29773"/>
              </p:ext>
            </p:extLst>
          </p:nvPr>
        </p:nvGraphicFramePr>
        <p:xfrm>
          <a:off x="8426668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5355-3EB0-E0B4-0D46-B8185F90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3174"/>
            <a:ext cx="10972800" cy="3629025"/>
          </a:xfrm>
        </p:spPr>
        <p:txBody>
          <a:bodyPr/>
          <a:lstStyle/>
          <a:p>
            <a:r>
              <a:rPr lang="en-US" dirty="0"/>
              <a:t>Stack always eventually returns to its default state</a:t>
            </a:r>
          </a:p>
          <a:p>
            <a:pPr lvl="1"/>
            <a:r>
              <a:rPr lang="en-US" dirty="0"/>
              <a:t>Happens automatically in higher-level languages like C</a:t>
            </a:r>
          </a:p>
          <a:p>
            <a:pPr lvl="1"/>
            <a:r>
              <a:rPr lang="en-US" dirty="0"/>
              <a:t>Need to manage that ourselves if writing assembly</a:t>
            </a:r>
          </a:p>
          <a:p>
            <a:endParaRPr lang="en-US" dirty="0"/>
          </a:p>
          <a:p>
            <a:r>
              <a:rPr lang="en-US" dirty="0"/>
              <a:t>Or the program can exit early from anywhere</a:t>
            </a:r>
          </a:p>
          <a:p>
            <a:pPr lvl="1"/>
            <a:r>
              <a:rPr lang="en-US" dirty="0"/>
              <a:t>Entire stack is deallocated when the program 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C3D4D-EB11-6363-43CA-CB8467B510E2}"/>
              </a:ext>
            </a:extLst>
          </p:cNvPr>
          <p:cNvSpPr txBox="1"/>
          <p:nvPr/>
        </p:nvSpPr>
        <p:spPr>
          <a:xfrm>
            <a:off x="10027227" y="737755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8DB2D-CA44-7546-1501-364798F29FFE}"/>
              </a:ext>
            </a:extLst>
          </p:cNvPr>
          <p:cNvSpPr txBox="1"/>
          <p:nvPr/>
        </p:nvSpPr>
        <p:spPr>
          <a:xfrm>
            <a:off x="10027227" y="1541697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6D525-107F-C46E-B3FC-E6D88D62C928}"/>
              </a:ext>
            </a:extLst>
          </p:cNvPr>
          <p:cNvCxnSpPr>
            <a:cxnSpLocks/>
          </p:cNvCxnSpPr>
          <p:nvPr/>
        </p:nvCxnSpPr>
        <p:spPr>
          <a:xfrm>
            <a:off x="10027227" y="1559011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5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  <a:br>
              <a:rPr lang="en-US" dirty="0"/>
            </a:br>
            <a:r>
              <a:rPr lang="en-US" dirty="0"/>
              <a:t>if there are 7+ and they need to be on the stack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221D9-CBE7-E89F-A85E-D10FBDEAF4AE}"/>
              </a:ext>
            </a:extLst>
          </p:cNvPr>
          <p:cNvSpPr txBox="1"/>
          <p:nvPr/>
        </p:nvSpPr>
        <p:spPr>
          <a:xfrm>
            <a:off x="10278308" y="625962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71F9D-EACD-04F9-FCD6-8F813F714163}"/>
              </a:ext>
            </a:extLst>
          </p:cNvPr>
          <p:cNvSpPr txBox="1"/>
          <p:nvPr/>
        </p:nvSpPr>
        <p:spPr>
          <a:xfrm>
            <a:off x="10278308" y="6193469"/>
            <a:ext cx="182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grows downward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DCBFF-9C00-58EC-4306-7100C114F4CC}"/>
              </a:ext>
            </a:extLst>
          </p:cNvPr>
          <p:cNvCxnSpPr>
            <a:cxnSpLocks/>
          </p:cNvCxnSpPr>
          <p:nvPr/>
        </p:nvCxnSpPr>
        <p:spPr>
          <a:xfrm>
            <a:off x="10278308" y="6210783"/>
            <a:ext cx="0" cy="286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(long* 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47384" y="524277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53798" y="5014174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6520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94844"/>
              </p:ext>
            </p:extLst>
          </p:nvPr>
        </p:nvGraphicFramePr>
        <p:xfrm>
          <a:off x="6553200" y="3352800"/>
          <a:ext cx="502719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 (overwritten, that’s fine)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7C0D05-12FD-D6BB-875E-067120A4ED97}"/>
              </a:ext>
            </a:extLst>
          </p:cNvPr>
          <p:cNvCxnSpPr/>
          <p:nvPr/>
        </p:nvCxnSpPr>
        <p:spPr bwMode="auto">
          <a:xfrm>
            <a:off x="1487216" y="524256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5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(function that’s run) could overwrite caller’s (code that’s calling the function)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</a:t>
            </a:r>
            <a:r>
              <a:rPr lang="en-US" i="1" dirty="0"/>
              <a:t>when</a:t>
            </a:r>
            <a:r>
              <a:rPr lang="en-US" dirty="0"/>
              <a:t>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Before calling a function, 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need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At the start of a function, save all registers it is going to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code that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certain registers are saved in certain way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is both Callee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Caller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FD2-592B-E1B2-167D-7E77FBD5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Rules for Register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21DC-084F-784E-7585-8B3117AD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Does the function use any callee-saved (on-demand) registers?</a:t>
            </a:r>
          </a:p>
          <a:p>
            <a:pPr lvl="1"/>
            <a:r>
              <a:rPr lang="en-US" dirty="0"/>
              <a:t>They MUST be saved before use and restored before returning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code call any functions?</a:t>
            </a:r>
          </a:p>
          <a:p>
            <a:pPr lvl="1"/>
            <a:r>
              <a:rPr lang="en-US" dirty="0"/>
              <a:t>If no, you’re done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yes: do any caller-saved (in-advance) registers need to keep their original value after the function call returns?</a:t>
            </a:r>
          </a:p>
          <a:p>
            <a:pPr lvl="2"/>
            <a:r>
              <a:rPr lang="en-US" dirty="0"/>
              <a:t>If no, you’re done (if we don’t need the registers we don’t save them)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yes, save them before the function call and restore them after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5426-D2F5-A83C-9848-C2AF2A2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030310"/>
            <a:ext cx="4650205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 (caller-saved, in advance)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(callee-saved, on demand)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%r12-%r15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Any function must save/restore</a:t>
            </a:r>
            <a:br>
              <a:rPr lang="en-US" dirty="0"/>
            </a:br>
            <a:r>
              <a:rPr lang="en-US" dirty="0"/>
              <a:t>the original values if it wants to</a:t>
            </a:r>
            <a:br>
              <a:rPr lang="en-US" dirty="0"/>
            </a:br>
            <a:r>
              <a:rPr lang="en-US" dirty="0"/>
              <a:t>use these registers</a:t>
            </a:r>
          </a:p>
          <a:p>
            <a:pPr marL="552450" lvl="1"/>
            <a:endParaRPr lang="en-US" dirty="0"/>
          </a:p>
          <a:p>
            <a:pPr marL="95250"/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6083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Functions often mix the two, push some registers and allocate extra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a register to the stack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599" y="4394538"/>
            <a:ext cx="273196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%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rbx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is callee-saved and we use it -&gt; 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+mn-lt"/>
                <a:sym typeface="Courier New Bold" charset="0"/>
              </a:rPr>
              <a:t>Manually allocating stack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914606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62448" y="4467519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64EA7-9015-51AD-68DB-6E6DB2779A5B}"/>
              </a:ext>
            </a:extLst>
          </p:cNvPr>
          <p:cNvSpPr txBox="1"/>
          <p:nvPr/>
        </p:nvSpPr>
        <p:spPr>
          <a:xfrm>
            <a:off x="9602066" y="4114800"/>
            <a:ext cx="2285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FYI: Stack moves in multiples of 16 whenever possible.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accommodates alignment for any 128-byte values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2331571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Restoring the stack and register before a return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89A87-1832-B2FE-EA61-D0DB30E1B0F5}"/>
              </a:ext>
            </a:extLst>
          </p:cNvPr>
          <p:cNvSpPr txBox="1"/>
          <p:nvPr/>
        </p:nvSpPr>
        <p:spPr>
          <a:xfrm>
            <a:off x="10439400" y="1849903"/>
            <a:ext cx="160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/>
              <a:t> is zero</a:t>
            </a:r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237733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952017" y="214873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2CA6E-D03D-617A-1E45-8F7E7792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10255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D4AFD5C-6ED0-2388-7688-A0A72E56610C}"/>
              </a:ext>
            </a:extLst>
          </p:cNvPr>
          <p:cNvSpPr>
            <a:spLocks/>
          </p:cNvSpPr>
          <p:nvPr/>
        </p:nvSpPr>
        <p:spPr bwMode="auto">
          <a:xfrm>
            <a:off x="10952017" y="287395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35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BAA7BF4C-9A64-A4A4-0F1C-394D233E7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85931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60E22F-480C-636A-0122-F8D83AE7BBEF}"/>
              </a:ext>
            </a:extLst>
          </p:cNvPr>
          <p:cNvSpPr>
            <a:spLocks/>
          </p:cNvSpPr>
          <p:nvPr/>
        </p:nvSpPr>
        <p:spPr bwMode="auto">
          <a:xfrm>
            <a:off x="10952017" y="363071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903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5928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36422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380802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</a:t>
            </a:r>
            <a:r>
              <a:rPr lang="en-US" b="1" dirty="0"/>
              <a:t>in advance </a:t>
            </a:r>
            <a:r>
              <a:rPr lang="en-US" dirty="0"/>
              <a:t>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733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6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943</TotalTime>
  <Words>9038</Words>
  <Application>Microsoft Office PowerPoint</Application>
  <PresentationFormat>Widescreen</PresentationFormat>
  <Paragraphs>2283</Paragraphs>
  <Slides>98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2" baseType="lpstr">
      <vt:lpstr>Arial</vt:lpstr>
      <vt:lpstr>Arial Narrow Bold</vt:lpstr>
      <vt:lpstr>Calibri</vt:lpstr>
      <vt:lpstr>Calibri Bold</vt:lpstr>
      <vt:lpstr>Calibri Bold Italic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Zapf Dingbats</vt:lpstr>
      <vt:lpstr>Class Slides</vt:lpstr>
      <vt:lpstr>Lecture 08 Procedures</vt:lpstr>
      <vt:lpstr>Administrivia</vt:lpstr>
      <vt:lpstr>Today’s Goals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Break + Open Question </vt:lpstr>
      <vt:lpstr>Break + Open Question </vt:lpstr>
      <vt:lpstr>Outline</vt:lpstr>
      <vt:lpstr>Mechanisms in Procedures</vt:lpstr>
      <vt:lpstr>The Stack in Assembly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Returning to original stack</vt:lpstr>
      <vt:lpstr>x86-64/Linux Stack Frame</vt:lpstr>
      <vt:lpstr>Example: incr</vt:lpstr>
      <vt:lpstr>Example: Calling incr #1 (local variables)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Full Rules for Register Saving</vt:lpstr>
      <vt:lpstr>x86-64 Linux Register Usage #1 (caller-saved, in advance)</vt:lpstr>
      <vt:lpstr>x86-64 Linux Register Usage #2 (callee-saved, on demand)</vt:lpstr>
      <vt:lpstr>x86-64 Integer Registers:  Usage Conventions</vt:lpstr>
      <vt:lpstr>Push and Pop instructions</vt:lpstr>
      <vt:lpstr>Saving a register to the stack</vt:lpstr>
      <vt:lpstr>Manually allocating stack space</vt:lpstr>
      <vt:lpstr>Restoring the stack and register before a return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Example three recursions in</vt:lpstr>
      <vt:lpstr>Example three recursions in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77</cp:revision>
  <dcterms:created xsi:type="dcterms:W3CDTF">2021-04-27T14:15:38Z</dcterms:created>
  <dcterms:modified xsi:type="dcterms:W3CDTF">2025-01-30T19:50:07Z</dcterms:modified>
</cp:coreProperties>
</file>