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6"/>
  </p:notesMasterIdLst>
  <p:sldIdLst>
    <p:sldId id="256" r:id="rId2"/>
    <p:sldId id="384" r:id="rId3"/>
    <p:sldId id="264" r:id="rId4"/>
    <p:sldId id="383" r:id="rId5"/>
    <p:sldId id="425" r:id="rId6"/>
    <p:sldId id="426" r:id="rId7"/>
    <p:sldId id="1131" r:id="rId8"/>
    <p:sldId id="1060" r:id="rId9"/>
    <p:sldId id="1061" r:id="rId10"/>
    <p:sldId id="1062" r:id="rId11"/>
    <p:sldId id="1006" r:id="rId12"/>
    <p:sldId id="1007" r:id="rId13"/>
    <p:sldId id="1063" r:id="rId14"/>
    <p:sldId id="1142" r:id="rId15"/>
    <p:sldId id="1141" r:id="rId16"/>
    <p:sldId id="1140" r:id="rId17"/>
    <p:sldId id="1139" r:id="rId18"/>
    <p:sldId id="1138" r:id="rId19"/>
    <p:sldId id="1137" r:id="rId20"/>
    <p:sldId id="1135" r:id="rId21"/>
    <p:sldId id="1136" r:id="rId22"/>
    <p:sldId id="1017" r:id="rId23"/>
    <p:sldId id="1150" r:id="rId24"/>
    <p:sldId id="1152" r:id="rId25"/>
    <p:sldId id="1151" r:id="rId26"/>
    <p:sldId id="1153" r:id="rId27"/>
    <p:sldId id="1154" r:id="rId28"/>
    <p:sldId id="1155" r:id="rId29"/>
    <p:sldId id="1146" r:id="rId30"/>
    <p:sldId id="1145" r:id="rId31"/>
    <p:sldId id="1070" r:id="rId32"/>
    <p:sldId id="1109" r:id="rId33"/>
    <p:sldId id="1105" r:id="rId34"/>
    <p:sldId id="1130" r:id="rId35"/>
    <p:sldId id="1024" r:id="rId36"/>
    <p:sldId id="1072" r:id="rId37"/>
    <p:sldId id="1073" r:id="rId38"/>
    <p:sldId id="386" r:id="rId39"/>
    <p:sldId id="1132" r:id="rId40"/>
    <p:sldId id="1129" r:id="rId41"/>
    <p:sldId id="1133" r:id="rId42"/>
    <p:sldId id="388" r:id="rId43"/>
    <p:sldId id="1080" r:id="rId44"/>
    <p:sldId id="1124" r:id="rId45"/>
    <p:sldId id="1081" r:id="rId46"/>
    <p:sldId id="1115" r:id="rId47"/>
    <p:sldId id="1116" r:id="rId48"/>
    <p:sldId id="1117" r:id="rId49"/>
    <p:sldId id="1118" r:id="rId50"/>
    <p:sldId id="1119" r:id="rId51"/>
    <p:sldId id="1120" r:id="rId52"/>
    <p:sldId id="1121" r:id="rId53"/>
    <p:sldId id="1122" r:id="rId54"/>
    <p:sldId id="1123" r:id="rId55"/>
    <p:sldId id="1082" r:id="rId56"/>
    <p:sldId id="1128" r:id="rId57"/>
    <p:sldId id="1126" r:id="rId58"/>
    <p:sldId id="1102" r:id="rId59"/>
    <p:sldId id="1103" r:id="rId60"/>
    <p:sldId id="1143" r:id="rId61"/>
    <p:sldId id="1144" r:id="rId62"/>
    <p:sldId id="1113" r:id="rId63"/>
    <p:sldId id="431" r:id="rId64"/>
    <p:sldId id="382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264"/>
            <p14:sldId id="383"/>
            <p14:sldId id="425"/>
            <p14:sldId id="426"/>
          </p14:sldIdLst>
        </p14:section>
        <p14:section name="Buffer Overflows" id="{B55B8E8C-5EAB-4A1E-A4E9-AE5E896E46FA}">
          <p14:sldIdLst>
            <p14:sldId id="1131"/>
            <p14:sldId id="1060"/>
            <p14:sldId id="1061"/>
            <p14:sldId id="1062"/>
            <p14:sldId id="1006"/>
            <p14:sldId id="1007"/>
            <p14:sldId id="1063"/>
            <p14:sldId id="1142"/>
            <p14:sldId id="1141"/>
            <p14:sldId id="1140"/>
            <p14:sldId id="1139"/>
            <p14:sldId id="1138"/>
            <p14:sldId id="1137"/>
            <p14:sldId id="1135"/>
            <p14:sldId id="1136"/>
            <p14:sldId id="1017"/>
            <p14:sldId id="1150"/>
            <p14:sldId id="1152"/>
            <p14:sldId id="1151"/>
            <p14:sldId id="1153"/>
            <p14:sldId id="1154"/>
            <p14:sldId id="1155"/>
            <p14:sldId id="1146"/>
            <p14:sldId id="1145"/>
            <p14:sldId id="1070"/>
            <p14:sldId id="1109"/>
            <p14:sldId id="1105"/>
          </p14:sldIdLst>
        </p14:section>
        <p14:section name="Protecting Against Buffer Overflows" id="{2F787188-91BE-480F-B0B9-30C660154D09}">
          <p14:sldIdLst>
            <p14:sldId id="1130"/>
            <p14:sldId id="1024"/>
            <p14:sldId id="1072"/>
            <p14:sldId id="1073"/>
            <p14:sldId id="386"/>
            <p14:sldId id="1132"/>
          </p14:sldIdLst>
        </p14:section>
        <p14:section name="Return-Oriented Programming" id="{CAA795B9-B18E-48E7-8AB8-DA8FC208C5FB}">
          <p14:sldIdLst>
            <p14:sldId id="1129"/>
            <p14:sldId id="1133"/>
            <p14:sldId id="388"/>
            <p14:sldId id="1080"/>
            <p14:sldId id="1124"/>
            <p14:sldId id="1081"/>
            <p14:sldId id="1115"/>
            <p14:sldId id="1116"/>
            <p14:sldId id="1117"/>
            <p14:sldId id="1118"/>
            <p14:sldId id="1119"/>
            <p14:sldId id="1120"/>
            <p14:sldId id="1121"/>
            <p14:sldId id="1122"/>
            <p14:sldId id="1123"/>
            <p14:sldId id="1082"/>
          </p14:sldIdLst>
        </p14:section>
        <p14:section name="Protections Against ROP" id="{2320815C-AE6B-4028-B9A8-1C7A7A6E5505}">
          <p14:sldIdLst>
            <p14:sldId id="1128"/>
            <p14:sldId id="1126"/>
            <p14:sldId id="1102"/>
            <p14:sldId id="1103"/>
            <p14:sldId id="1143"/>
            <p14:sldId id="1144"/>
            <p14:sldId id="1113"/>
          </p14:sldIdLst>
        </p14:section>
        <p14:section name="Wrapup" id="{29A7F866-9DA9-446B-8359-CE426CB89C7A}">
          <p14:sldIdLst>
            <p14:sldId id="431"/>
            <p14:sldId id="3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  <a:srgbClr val="DAE3F3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109" d="100"/>
          <a:sy n="109" d="100"/>
        </p:scale>
        <p:origin x="88" y="5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22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98058C-E735-4C72-B135-BAC87FAAC59E}" type="slidenum">
              <a:rPr lang="en-US"/>
              <a:pPr/>
              <a:t>22</a:t>
            </a:fld>
            <a:endParaRPr lang="en-US"/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59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2BF8E-2BEB-B9FA-8960-85754F196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751276EF-51E7-FEB0-D844-8FDDF9BB2D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4ACF683C-08AA-F93C-2966-AD44AE17AC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70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71AB7-79F9-F7DA-2807-A375DFCE1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90E24E0A-0B6A-BC25-4384-3A90E37B99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87E72920-255B-8DCA-6B53-F5C6D3E81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7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6C80F-7D50-EB4B-06CA-9F6701838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044A1450-EC54-D295-EF94-B3D9AA19AB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D7AB59F1-B7A9-3F88-8189-5ECA679D74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04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171A2-428D-99D9-3B72-CEA9EC26E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6375BA66-D6B2-5D1B-791B-AE3611CDFB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4EFF586B-BF14-9878-A94D-7EB2ABE828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22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3C693-6FA2-86FD-F1B6-E971C3111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7DB2F652-6974-ACB6-BF1C-453A3F8D6D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305BAB7C-D506-FDD3-9485-B637A199D3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1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2F554-EC33-BB4E-00B9-2116E3CBC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2E758667-366B-1BDB-EFE8-E484497076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D4F1EE21-8EFF-6D78-BF1E-3E9FF4E8AA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21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0905A6-55BD-4215-AA75-33112130540B}" type="slidenum">
              <a:rPr lang="en-US"/>
              <a:pPr/>
              <a:t>32</a:t>
            </a:fld>
            <a:endParaRPr lang="en-US"/>
          </a:p>
        </p:txBody>
      </p:sp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18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9D2A8D-483E-43F3-A11F-F5584CC2C658}" type="slidenum">
              <a:rPr lang="en-US"/>
              <a:pPr/>
              <a:t>11</a:t>
            </a:fld>
            <a:endParaRPr lang="en-US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1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091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106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295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“canary” from the history use of these birds to detect the presence of dangerous gases</a:t>
            </a:r>
            <a:r>
              <a:rPr lang="en-US" baseline="0" dirty="0"/>
              <a:t> in mines</a:t>
            </a:r>
          </a:p>
          <a:p>
            <a:r>
              <a:rPr lang="en-US" baseline="0" dirty="0"/>
              <a:t>%gs:20 is segmented addressing, from the 80286, store as read-only.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204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455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73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2A1E6E-D0E0-4DC1-9814-6818DE4E440F}" type="slidenum">
              <a:rPr lang="en-US"/>
              <a:pPr/>
              <a:t>12</a:t>
            </a:fld>
            <a:endParaRPr 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27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06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71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67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4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19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085E5CA6-4C1A-48EF-A6B8-6783AF8938C2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6BFDB-CD3A-42FF-A322-2726B809F5E4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D708-E79B-4709-A7EA-02C88A4FB364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E329-FF5C-434C-BD80-904D7F80AC89}" type="datetime1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5939-D7E8-4FA1-B550-54FCD225E2D0}" type="datetime1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04DC33-A81D-4C45-80A6-169EFA6AA735}" type="datetime1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BA85C66-B498-4B68-838D-E00FA085A7DB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ttblaze.org/masterke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10</a:t>
            </a:r>
            <a:br>
              <a:rPr lang="en-US" dirty="0"/>
            </a:br>
            <a:r>
              <a:rPr lang="en-US" dirty="0"/>
              <a:t>Buffer Overflows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Winter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Such problems are a </a:t>
            </a:r>
            <a:r>
              <a:rPr lang="en-US" b="1" i="1" dirty="0"/>
              <a:t>BIG</a:t>
            </a:r>
            <a:r>
              <a:rPr lang="en-US" dirty="0"/>
              <a:t> deal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Generally called a “buffer overflow”</a:t>
            </a:r>
          </a:p>
          <a:p>
            <a:pPr lvl="1" eaLnBrk="1" hangingPunct="1"/>
            <a:r>
              <a:rPr lang="en-US" dirty="0"/>
              <a:t>Going past end of memory allocated for an array (AKA buffer)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Why is it a big deal?</a:t>
            </a:r>
          </a:p>
          <a:p>
            <a:pPr lvl="1" eaLnBrk="1" hangingPunct="1"/>
            <a:r>
              <a:rPr lang="en-US" dirty="0"/>
              <a:t>#1 </a:t>
            </a:r>
            <a:r>
              <a:rPr lang="en-US" b="1" i="1" dirty="0"/>
              <a:t>technical</a:t>
            </a:r>
            <a:r>
              <a:rPr lang="en-US" dirty="0"/>
              <a:t> cause of security vulnerabilities</a:t>
            </a:r>
          </a:p>
          <a:p>
            <a:pPr lvl="2" eaLnBrk="1" hangingPunct="1"/>
            <a:r>
              <a:rPr lang="en-US" dirty="0"/>
              <a:t>(#1 overall cause is social engineering)</a:t>
            </a:r>
            <a:endParaRPr lang="en-US" sz="1800" dirty="0"/>
          </a:p>
          <a:p>
            <a:pPr lvl="1"/>
            <a:endParaRPr lang="en-US" dirty="0"/>
          </a:p>
          <a:p>
            <a:pPr eaLnBrk="1" hangingPunct="1"/>
            <a:r>
              <a:rPr lang="en-US" dirty="0"/>
              <a:t>Most common form:</a:t>
            </a:r>
          </a:p>
          <a:p>
            <a:pPr lvl="1" eaLnBrk="1" hangingPunct="1"/>
            <a:r>
              <a:rPr lang="en-US" dirty="0"/>
              <a:t>Unchecked lengths on string inputs</a:t>
            </a:r>
          </a:p>
          <a:p>
            <a:pPr lvl="1" eaLnBrk="1" hangingPunct="1"/>
            <a:r>
              <a:rPr lang="en-US" dirty="0"/>
              <a:t>Particularly with character arrays on the stack</a:t>
            </a:r>
          </a:p>
          <a:p>
            <a:pPr lvl="2" eaLnBrk="1" hangingPunct="1"/>
            <a:r>
              <a:rPr lang="en-US" dirty="0"/>
              <a:t>Sometimes referred to as “stack smashing”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04A9EA-F795-4E38-9FE0-42B686EB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98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3581400" y="3146196"/>
            <a:ext cx="4953000" cy="457200"/>
          </a:xfrm>
          <a:prstGeom prst="rect">
            <a:avLst/>
          </a:prstGeom>
          <a:solidFill>
            <a:srgbClr val="C0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73796" name="Rectangle 4"/>
          <p:cNvSpPr>
            <a:spLocks noChangeArrowheads="1"/>
          </p:cNvSpPr>
          <p:nvPr/>
        </p:nvSpPr>
        <p:spPr bwMode="auto">
          <a:xfrm>
            <a:off x="3124200" y="2050052"/>
            <a:ext cx="5562600" cy="2675092"/>
          </a:xfrm>
          <a:prstGeom prst="rect">
            <a:avLst/>
          </a:prstGeom>
          <a:solidFill>
            <a:srgbClr val="F6F5BD">
              <a:alpha val="8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/* Get string from 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stdin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char *gets(char *</a:t>
            </a:r>
            <a:r>
              <a:rPr lang="en-US" sz="14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400" dirty="0">
                <a:latin typeface="Courier New" pitchFamily="49" charset="0"/>
                <a:ea typeface="MS Mincho" pitchFamily="49" charset="-128"/>
              </a:rPr>
              <a:t>)</a:t>
            </a:r>
            <a:br>
              <a:rPr lang="en-US" sz="1400" dirty="0">
                <a:latin typeface="Courier New" pitchFamily="49" charset="0"/>
                <a:ea typeface="MS Mincho" pitchFamily="49" charset="-128"/>
              </a:rPr>
            </a:br>
            <a:r>
              <a:rPr lang="en-US" sz="14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400" dirty="0">
                <a:latin typeface="Courier New" pitchFamily="49" charset="0"/>
                <a:ea typeface="MS Mincho" pitchFamily="49" charset="-128"/>
              </a:rPr>
            </a:br>
            <a:r>
              <a:rPr lang="en-US" sz="14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400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400" dirty="0">
                <a:latin typeface="Courier New" pitchFamily="49" charset="0"/>
                <a:ea typeface="MS Mincho" pitchFamily="49" charset="-128"/>
              </a:rPr>
              <a:t> c = </a:t>
            </a:r>
            <a:r>
              <a:rPr lang="en-US" sz="14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4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    char *p = </a:t>
            </a:r>
            <a:r>
              <a:rPr lang="en-US" sz="14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4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    while (c != EOF &amp;&amp; c != '\n')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        *p++ = c;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        c = </a:t>
            </a:r>
            <a:r>
              <a:rPr lang="en-US" sz="14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4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    }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    *p = '\0';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    return </a:t>
            </a:r>
            <a:r>
              <a:rPr lang="en-US" sz="14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4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67380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library code</a:t>
            </a:r>
          </a:p>
        </p:txBody>
      </p:sp>
      <p:sp>
        <p:nvSpPr>
          <p:cNvPr id="673802" name="Rectangle 10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Implementation of Unix function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gets</a:t>
            </a:r>
          </a:p>
          <a:p>
            <a:pPr lvl="1"/>
            <a:r>
              <a:rPr lang="en-US" dirty="0"/>
              <a:t>No way to specify limit on number of characters to read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r>
              <a:rPr lang="en-US" dirty="0"/>
              <a:t>Similar problems with other Unix functions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strcpy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strcat</a:t>
            </a:r>
            <a:r>
              <a:rPr lang="en-US" dirty="0"/>
              <a:t>: Copies string of arbitrary length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scanf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fscanf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sscanf</a:t>
            </a:r>
            <a:r>
              <a:rPr lang="en-US" dirty="0"/>
              <a:t>, when given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%s</a:t>
            </a:r>
            <a:r>
              <a:rPr lang="en-US" dirty="0"/>
              <a:t> specifier</a:t>
            </a:r>
          </a:p>
        </p:txBody>
      </p:sp>
      <p:sp>
        <p:nvSpPr>
          <p:cNvPr id="3" name="Rectangular Callout 2"/>
          <p:cNvSpPr/>
          <p:nvPr/>
        </p:nvSpPr>
        <p:spPr bwMode="auto">
          <a:xfrm>
            <a:off x="6816080" y="2426116"/>
            <a:ext cx="1718320" cy="576064"/>
          </a:xfrm>
          <a:prstGeom prst="wedgeRectCallout">
            <a:avLst>
              <a:gd name="adj1" fmla="val -125767"/>
              <a:gd name="adj2" fmla="val 84940"/>
            </a:avLst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No bounds checking!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9014B4-2A3D-4A24-826E-0C42DA62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95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Vulnerable buffer code</a:t>
            </a:r>
          </a:p>
        </p:txBody>
      </p:sp>
      <p:sp>
        <p:nvSpPr>
          <p:cNvPr id="674819" name="Rectangle 3"/>
          <p:cNvSpPr>
            <a:spLocks noChangeArrowheads="1"/>
          </p:cNvSpPr>
          <p:nvPr/>
        </p:nvSpPr>
        <p:spPr bwMode="auto">
          <a:xfrm>
            <a:off x="607595" y="914400"/>
            <a:ext cx="4978151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ea typeface="MS Mincho" pitchFamily="49" charset="-128"/>
              </a:rPr>
              <a:t>int main(){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printf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("Type a string:");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();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  return 0;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674820" name="Rectangle 4"/>
          <p:cNvSpPr>
            <a:spLocks noChangeArrowheads="1"/>
          </p:cNvSpPr>
          <p:nvPr/>
        </p:nvSpPr>
        <p:spPr bwMode="auto">
          <a:xfrm>
            <a:off x="607594" y="3919609"/>
            <a:ext cx="4978152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ea typeface="MS Mincho" pitchFamily="49" charset="-128"/>
              </a:rPr>
              <a:t>/* Prints whatever is read */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void echo(){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  char 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[4]; /* Way too small! */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  gets(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  puts(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915326" y="2387414"/>
            <a:ext cx="5665068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Type a string:	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00001111222233334444555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00001111222233334444555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915326" y="4448511"/>
            <a:ext cx="5665068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&gt;./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bufdemo-nsp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Type a string:	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00001111222233334444555</a:t>
            </a:r>
            <a:r>
              <a:rPr lang="en-US" sz="1600" b="1" i="1" u="sng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56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Segmentation Fault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7594" y="2694003"/>
            <a:ext cx="4978152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ea typeface="MS Mincho" pitchFamily="49" charset="-128"/>
              </a:rPr>
              <a:t>  echo();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47750" y="3578941"/>
            <a:ext cx="306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Much more than 4 characters!</a:t>
            </a: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 bwMode="auto">
          <a:xfrm flipH="1" flipV="1">
            <a:off x="9493815" y="2937010"/>
            <a:ext cx="371403" cy="645049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3">
            <a:extLst>
              <a:ext uri="{FF2B5EF4-FFF2-40B4-BE49-F238E27FC236}">
                <a16:creationId xmlns:a16="http://schemas.microsoft.com/office/drawing/2014/main" id="{D2B82AA8-5D83-CB45-8117-619E3D3F7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472" y="893791"/>
            <a:ext cx="5664922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012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C67CF-B6D5-40EF-BFB8-649625AB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2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Buffer Overflow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1157133" y="1298377"/>
            <a:ext cx="804970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4006cf:	48 83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ec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18          	sub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$24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4006d3:	48 89 e7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%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,%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rdi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4006db:	48 89 e7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%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,%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4006de:	e8 3d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fe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400520 &lt;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puts@plt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4006e3:	48 83 c4 18          	add    $24,%rsp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1161387" y="4562611"/>
            <a:ext cx="8045450" cy="175176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00000000004006e8 &lt;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4006e8:	48 83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ec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08          	sub    $8,%rsp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4006ec:	b8 00 00 00 00       	mov    $0,%eax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4006f1:	e8 d9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4006f6:	48 83 c4 08          	add    $8,%rsp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4006fa: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7132" y="4117777"/>
            <a:ext cx="113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57133" y="83671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echo: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705320" y="1556792"/>
            <a:ext cx="1603648" cy="63093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E82B7-7423-4BD7-A3D3-C887AE33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70EA22-070F-3EFB-ABA8-522CE8A5E07C}"/>
              </a:ext>
            </a:extLst>
          </p:cNvPr>
          <p:cNvSpPr txBox="1"/>
          <p:nvPr/>
        </p:nvSpPr>
        <p:spPr>
          <a:xfrm>
            <a:off x="9311425" y="1390918"/>
            <a:ext cx="24341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Sidebar: the compiler is optimizing here to use 8-byte alignment instead of 16-byte.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It knows no function this calls needs 16-byte alignment.</a:t>
            </a:r>
          </a:p>
        </p:txBody>
      </p:sp>
    </p:spTree>
    <p:extLst>
      <p:ext uri="{BB962C8B-B14F-4D97-AF65-F5344CB8AC3E}">
        <p14:creationId xmlns:p14="http://schemas.microsoft.com/office/powerpoint/2010/main" val="2143353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Buffer Overflow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6E50C-C963-44D8-90B8-5BC318DB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20313F-D9EB-3F8C-2895-A95922A88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440" y="1497942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8EE404-924B-91C9-E469-856FFFA60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944" y="1497942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392650-C090-7D26-295B-BAD4A0A63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1868" y="3275695"/>
            <a:ext cx="4718485" cy="147476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	add    $8,%rsp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7" name="Line 29">
            <a:extLst>
              <a:ext uri="{FF2B5EF4-FFF2-40B4-BE49-F238E27FC236}">
                <a16:creationId xmlns:a16="http://schemas.microsoft.com/office/drawing/2014/main" id="{9F8A5619-0FDB-A9EF-6B11-1B04FE95B5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1648" y="4346550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30">
            <a:extLst>
              <a:ext uri="{FF2B5EF4-FFF2-40B4-BE49-F238E27FC236}">
                <a16:creationId xmlns:a16="http://schemas.microsoft.com/office/drawing/2014/main" id="{5D131F68-A464-7A4D-1171-F26C752A8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14" y="4163651"/>
            <a:ext cx="6783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%</a:t>
            </a:r>
            <a:r>
              <a:rPr lang="en-US" sz="1600" dirty="0" err="1">
                <a:latin typeface="Courier New" pitchFamily="49" charset="0"/>
              </a:rPr>
              <a:t>rsp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3EDACE88-E557-1B7A-41A2-D705E52651F7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1201511" y="4583308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[0]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834536-7744-FD89-536E-B042E4513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338" y="1254194"/>
            <a:ext cx="1908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C113189-8A88-8032-E6E2-32237AE62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596528"/>
              </p:ext>
            </p:extLst>
          </p:nvPr>
        </p:nvGraphicFramePr>
        <p:xfrm>
          <a:off x="1556835" y="1767170"/>
          <a:ext cx="2957823" cy="2508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647">
                  <a:extLst>
                    <a:ext uri="{9D8B030D-6E8A-4147-A177-3AD203B41FA5}">
                      <a16:colId xmlns:a16="http://schemas.microsoft.com/office/drawing/2014/main" val="91954638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1950463676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075865733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44282679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72404028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98504785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9834937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12501027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323951181"/>
                    </a:ext>
                  </a:extLst>
                </a:gridCol>
              </a:tblGrid>
              <a:tr h="313562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4968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Stack frame for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call_echo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04205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3577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00052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Return Address (8 bytes)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5836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20 bytes unused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2490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495848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793363"/>
                  </a:ext>
                </a:extLst>
              </a:tr>
            </a:tbl>
          </a:graphicData>
        </a:graphic>
      </p:graphicFrame>
      <p:sp>
        <p:nvSpPr>
          <p:cNvPr id="12" name="Rectangle 28">
            <a:extLst>
              <a:ext uri="{FF2B5EF4-FFF2-40B4-BE49-F238E27FC236}">
                <a16:creationId xmlns:a16="http://schemas.microsoft.com/office/drawing/2014/main" id="{8E8B1CCF-2B1A-8215-6742-553C108E4A8D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1598084" y="4607040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[1]</a:t>
            </a:r>
          </a:p>
        </p:txBody>
      </p:sp>
      <p:sp>
        <p:nvSpPr>
          <p:cNvPr id="13" name="Line 29">
            <a:extLst>
              <a:ext uri="{FF2B5EF4-FFF2-40B4-BE49-F238E27FC236}">
                <a16:creationId xmlns:a16="http://schemas.microsoft.com/office/drawing/2014/main" id="{40BD5A3E-8E55-D363-5786-076690B420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4756" y="427566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29">
            <a:extLst>
              <a:ext uri="{FF2B5EF4-FFF2-40B4-BE49-F238E27FC236}">
                <a16:creationId xmlns:a16="http://schemas.microsoft.com/office/drawing/2014/main" id="{7032FECE-8D93-F363-3CCA-32032E35DC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11267" y="427566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30">
            <a:extLst>
              <a:ext uri="{FF2B5EF4-FFF2-40B4-BE49-F238E27FC236}">
                <a16:creationId xmlns:a16="http://schemas.microsoft.com/office/drawing/2014/main" id="{E083C10D-D697-2EAE-AE57-A9AFAEB4B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95" y="3002819"/>
            <a:ext cx="74571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50" dirty="0">
                <a:latin typeface="Courier New" pitchFamily="49" charset="0"/>
              </a:rPr>
              <a:t>return</a:t>
            </a:r>
            <a:br>
              <a:rPr lang="en-US" sz="1050" dirty="0">
                <a:latin typeface="Courier New" pitchFamily="49" charset="0"/>
              </a:rPr>
            </a:br>
            <a:r>
              <a:rPr lang="en-US" sz="1050" dirty="0">
                <a:latin typeface="Courier New" pitchFamily="49" charset="0"/>
              </a:rPr>
              <a:t>address</a:t>
            </a:r>
          </a:p>
        </p:txBody>
      </p:sp>
      <p:sp>
        <p:nvSpPr>
          <p:cNvPr id="17" name="Line 29">
            <a:extLst>
              <a:ext uri="{FF2B5EF4-FFF2-40B4-BE49-F238E27FC236}">
                <a16:creationId xmlns:a16="http://schemas.microsoft.com/office/drawing/2014/main" id="{6D6D5DCB-1B9C-7BE7-A2A8-5F035CAA48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46780" y="3199999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12CA4-0BCE-F0E2-E3D1-9B2DC13CD49D}"/>
              </a:ext>
            </a:extLst>
          </p:cNvPr>
          <p:cNvSpPr txBox="1"/>
          <p:nvPr/>
        </p:nvSpPr>
        <p:spPr>
          <a:xfrm>
            <a:off x="775290" y="1585998"/>
            <a:ext cx="162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Offsets from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/>
              <a:t> in hex</a:t>
            </a:r>
          </a:p>
        </p:txBody>
      </p:sp>
      <p:sp>
        <p:nvSpPr>
          <p:cNvPr id="22" name="Line 29">
            <a:extLst>
              <a:ext uri="{FF2B5EF4-FFF2-40B4-BE49-F238E27FC236}">
                <a16:creationId xmlns:a16="http://schemas.microsoft.com/office/drawing/2014/main" id="{E1476B18-FE6A-1A27-329D-3FD22957C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8277" y="3592064"/>
            <a:ext cx="0" cy="6567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3FA6F1-7418-9CBE-E965-8AC13AD8FBA6}"/>
              </a:ext>
            </a:extLst>
          </p:cNvPr>
          <p:cNvSpPr txBox="1"/>
          <p:nvPr/>
        </p:nvSpPr>
        <p:spPr>
          <a:xfrm>
            <a:off x="4708277" y="3477268"/>
            <a:ext cx="7247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 grows down</a:t>
            </a:r>
          </a:p>
        </p:txBody>
      </p:sp>
      <p:sp>
        <p:nvSpPr>
          <p:cNvPr id="25" name="Line 29">
            <a:extLst>
              <a:ext uri="{FF2B5EF4-FFF2-40B4-BE49-F238E27FC236}">
                <a16:creationId xmlns:a16="http://schemas.microsoft.com/office/drawing/2014/main" id="{76710AF8-81E7-51BD-E0AF-2B6A17FC5E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59701" y="4292817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A89150FE-8660-8B01-1469-6CEC9333DED9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2246518" y="4624191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038438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Buffer Overflow Stack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B4B5E-A85F-4A1F-9927-DE1BBB3D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1829F2-8D84-2628-2C90-D0FB4383C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440" y="1497942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CFB6E99-E59E-DA1A-7BE8-6F2DA8625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944" y="1497942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D72D0C0-51F7-53BA-725C-72245F51A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1868" y="3275695"/>
            <a:ext cx="4718485" cy="147476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	add    $8,%rsp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9" name="Line 29">
            <a:extLst>
              <a:ext uri="{FF2B5EF4-FFF2-40B4-BE49-F238E27FC236}">
                <a16:creationId xmlns:a16="http://schemas.microsoft.com/office/drawing/2014/main" id="{BE8CD597-7C24-1509-B3A9-859B2E3FDE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1648" y="4346550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30">
            <a:extLst>
              <a:ext uri="{FF2B5EF4-FFF2-40B4-BE49-F238E27FC236}">
                <a16:creationId xmlns:a16="http://schemas.microsoft.com/office/drawing/2014/main" id="{B5804914-BCC4-D811-2F96-BCB262E75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14" y="4163651"/>
            <a:ext cx="6783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%</a:t>
            </a:r>
            <a:r>
              <a:rPr lang="en-US" sz="1600" dirty="0" err="1">
                <a:latin typeface="Courier New" pitchFamily="49" charset="0"/>
              </a:rPr>
              <a:t>rsp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103902BD-B596-D548-634B-C9987DFD6276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1201511" y="4583308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4F5AD5-3587-DD66-F9D8-7773FD59B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338" y="1254194"/>
            <a:ext cx="1908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782084D-1A35-8280-2F9C-0CDED5B52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610974"/>
              </p:ext>
            </p:extLst>
          </p:nvPr>
        </p:nvGraphicFramePr>
        <p:xfrm>
          <a:off x="1556835" y="1767170"/>
          <a:ext cx="2957823" cy="2508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647">
                  <a:extLst>
                    <a:ext uri="{9D8B030D-6E8A-4147-A177-3AD203B41FA5}">
                      <a16:colId xmlns:a16="http://schemas.microsoft.com/office/drawing/2014/main" val="91954638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1950463676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075865733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44282679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72404028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98504785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9834937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12501027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323951181"/>
                    </a:ext>
                  </a:extLst>
                </a:gridCol>
              </a:tblGrid>
              <a:tr h="313562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4968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Stack frame for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call_echo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04205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3577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00052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F6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5836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20 bytes unused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2490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495848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793363"/>
                  </a:ext>
                </a:extLst>
              </a:tr>
            </a:tbl>
          </a:graphicData>
        </a:graphic>
      </p:graphicFrame>
      <p:sp>
        <p:nvSpPr>
          <p:cNvPr id="14" name="Rectangle 28">
            <a:extLst>
              <a:ext uri="{FF2B5EF4-FFF2-40B4-BE49-F238E27FC236}">
                <a16:creationId xmlns:a16="http://schemas.microsoft.com/office/drawing/2014/main" id="{D337C451-2CC3-8AAC-CC9A-A5AFFB8910E9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1598084" y="4607040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[1]</a:t>
            </a:r>
          </a:p>
        </p:txBody>
      </p:sp>
      <p:sp>
        <p:nvSpPr>
          <p:cNvPr id="15" name="Line 29">
            <a:extLst>
              <a:ext uri="{FF2B5EF4-FFF2-40B4-BE49-F238E27FC236}">
                <a16:creationId xmlns:a16="http://schemas.microsoft.com/office/drawing/2014/main" id="{4D06AFC1-EF93-16B3-9EC6-17680FC2FC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4756" y="427566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29">
            <a:extLst>
              <a:ext uri="{FF2B5EF4-FFF2-40B4-BE49-F238E27FC236}">
                <a16:creationId xmlns:a16="http://schemas.microsoft.com/office/drawing/2014/main" id="{818E63C7-6D3A-56AB-7224-9AAEB17138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11267" y="427566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30">
            <a:extLst>
              <a:ext uri="{FF2B5EF4-FFF2-40B4-BE49-F238E27FC236}">
                <a16:creationId xmlns:a16="http://schemas.microsoft.com/office/drawing/2014/main" id="{7696A8F8-48BA-C00E-9D4C-8D0654639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95" y="3002819"/>
            <a:ext cx="74571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50" dirty="0">
                <a:latin typeface="Courier New" pitchFamily="49" charset="0"/>
              </a:rPr>
              <a:t>return</a:t>
            </a:r>
            <a:br>
              <a:rPr lang="en-US" sz="1050" dirty="0">
                <a:latin typeface="Courier New" pitchFamily="49" charset="0"/>
              </a:rPr>
            </a:br>
            <a:r>
              <a:rPr lang="en-US" sz="1050" dirty="0">
                <a:latin typeface="Courier New" pitchFamily="49" charset="0"/>
              </a:rPr>
              <a:t>address</a:t>
            </a:r>
          </a:p>
        </p:txBody>
      </p:sp>
      <p:sp>
        <p:nvSpPr>
          <p:cNvPr id="21" name="Line 29">
            <a:extLst>
              <a:ext uri="{FF2B5EF4-FFF2-40B4-BE49-F238E27FC236}">
                <a16:creationId xmlns:a16="http://schemas.microsoft.com/office/drawing/2014/main" id="{F0B79948-7BDF-60E1-614B-6DDBB23144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46780" y="3199999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407D16-3265-F1D3-7E2A-DA21D24C7227}"/>
              </a:ext>
            </a:extLst>
          </p:cNvPr>
          <p:cNvSpPr txBox="1"/>
          <p:nvPr/>
        </p:nvSpPr>
        <p:spPr>
          <a:xfrm>
            <a:off x="775290" y="1585998"/>
            <a:ext cx="162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Offsets from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/>
              <a:t> in hex</a:t>
            </a:r>
          </a:p>
        </p:txBody>
      </p:sp>
      <p:sp>
        <p:nvSpPr>
          <p:cNvPr id="23" name="Line 29">
            <a:extLst>
              <a:ext uri="{FF2B5EF4-FFF2-40B4-BE49-F238E27FC236}">
                <a16:creationId xmlns:a16="http://schemas.microsoft.com/office/drawing/2014/main" id="{6F1DCDB3-77C2-676F-CF4E-EA21365B2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8277" y="3592064"/>
            <a:ext cx="0" cy="6567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FB2AC2-911D-6CE5-3D9B-6C5F6AAD9362}"/>
              </a:ext>
            </a:extLst>
          </p:cNvPr>
          <p:cNvSpPr txBox="1"/>
          <p:nvPr/>
        </p:nvSpPr>
        <p:spPr>
          <a:xfrm>
            <a:off x="4708277" y="3477268"/>
            <a:ext cx="7247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 grows down</a:t>
            </a:r>
          </a:p>
        </p:txBody>
      </p:sp>
      <p:sp>
        <p:nvSpPr>
          <p:cNvPr id="38" name="Line 29">
            <a:extLst>
              <a:ext uri="{FF2B5EF4-FFF2-40B4-BE49-F238E27FC236}">
                <a16:creationId xmlns:a16="http://schemas.microsoft.com/office/drawing/2014/main" id="{ABF1DE24-DEA7-FBAA-F0EB-33A2F40B0F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59701" y="4292817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" name="Rectangle 28">
            <a:extLst>
              <a:ext uri="{FF2B5EF4-FFF2-40B4-BE49-F238E27FC236}">
                <a16:creationId xmlns:a16="http://schemas.microsoft.com/office/drawing/2014/main" id="{E04F7886-9184-B5DB-7263-466B47654194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2246518" y="4624191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[3]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FF1E58B-28E7-6C6D-00FE-1B94997AA382}"/>
              </a:ext>
            </a:extLst>
          </p:cNvPr>
          <p:cNvCxnSpPr/>
          <p:nvPr/>
        </p:nvCxnSpPr>
        <p:spPr>
          <a:xfrm>
            <a:off x="4514658" y="3199999"/>
            <a:ext cx="1992468" cy="1075667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885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Buffer Overflow Stack Example #1</a:t>
            </a:r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3914791" y="53340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Type a string:	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00001111222233334444555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00001111222233334444555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06663" y="6292334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Overflowed buffer, but did not corrupt state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BC762-C3D9-4088-AFE0-7B090B9C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21B3CC0-C262-EC1D-6B29-1B8CB4345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440" y="1497942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C319621-1CBE-468C-3126-54C4A958B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944" y="1497942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36FA953-90FD-22DF-71D0-4A3800639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1868" y="3275695"/>
            <a:ext cx="4718485" cy="147476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	add    $8,%rsp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9" name="Line 29">
            <a:extLst>
              <a:ext uri="{FF2B5EF4-FFF2-40B4-BE49-F238E27FC236}">
                <a16:creationId xmlns:a16="http://schemas.microsoft.com/office/drawing/2014/main" id="{78B04E6E-3E25-4B46-CF27-02A0F1EE8A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1648" y="4346550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30">
            <a:extLst>
              <a:ext uri="{FF2B5EF4-FFF2-40B4-BE49-F238E27FC236}">
                <a16:creationId xmlns:a16="http://schemas.microsoft.com/office/drawing/2014/main" id="{DB473E09-9D5A-0E89-CABD-4FAE71051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14" y="4163651"/>
            <a:ext cx="6783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%</a:t>
            </a:r>
            <a:r>
              <a:rPr lang="en-US" sz="1600" dirty="0" err="1">
                <a:latin typeface="Courier New" pitchFamily="49" charset="0"/>
              </a:rPr>
              <a:t>rsp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1010C9EA-9989-7B93-FB08-BBB0528075A2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1201511" y="4583308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1F44F8-D9E3-FA6C-CBCA-988EB9DFD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338" y="1254194"/>
            <a:ext cx="1908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63266E1-A9EE-3995-4481-9D8EA4F5F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131503"/>
              </p:ext>
            </p:extLst>
          </p:nvPr>
        </p:nvGraphicFramePr>
        <p:xfrm>
          <a:off x="1556835" y="1767170"/>
          <a:ext cx="2957823" cy="2508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647">
                  <a:extLst>
                    <a:ext uri="{9D8B030D-6E8A-4147-A177-3AD203B41FA5}">
                      <a16:colId xmlns:a16="http://schemas.microsoft.com/office/drawing/2014/main" val="91954638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1950463676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075865733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44282679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72404028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98504785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9834937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12501027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323951181"/>
                    </a:ext>
                  </a:extLst>
                </a:gridCol>
              </a:tblGrid>
              <a:tr h="313562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4968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Stack frame for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call_echo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04205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3577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00052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F6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5836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2490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495848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793363"/>
                  </a:ext>
                </a:extLst>
              </a:tr>
            </a:tbl>
          </a:graphicData>
        </a:graphic>
      </p:graphicFrame>
      <p:sp>
        <p:nvSpPr>
          <p:cNvPr id="14" name="Rectangle 28">
            <a:extLst>
              <a:ext uri="{FF2B5EF4-FFF2-40B4-BE49-F238E27FC236}">
                <a16:creationId xmlns:a16="http://schemas.microsoft.com/office/drawing/2014/main" id="{42FE4897-D27A-4CB6-9F85-665F8750D781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1598084" y="4607040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[1]</a:t>
            </a:r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A15650A9-5166-DAAE-E2F6-BF80D704C86D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3636703" y="4624190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[7]</a:t>
            </a:r>
          </a:p>
        </p:txBody>
      </p:sp>
      <p:sp>
        <p:nvSpPr>
          <p:cNvPr id="17" name="Line 29">
            <a:extLst>
              <a:ext uri="{FF2B5EF4-FFF2-40B4-BE49-F238E27FC236}">
                <a16:creationId xmlns:a16="http://schemas.microsoft.com/office/drawing/2014/main" id="{B7DA1400-37EF-DAA4-6D05-4FF5414F16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4756" y="427566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29">
            <a:extLst>
              <a:ext uri="{FF2B5EF4-FFF2-40B4-BE49-F238E27FC236}">
                <a16:creationId xmlns:a16="http://schemas.microsoft.com/office/drawing/2014/main" id="{7C71BE4B-A51B-18F7-79E6-E690FCD61C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11267" y="427566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9">
            <a:extLst>
              <a:ext uri="{FF2B5EF4-FFF2-40B4-BE49-F238E27FC236}">
                <a16:creationId xmlns:a16="http://schemas.microsoft.com/office/drawing/2014/main" id="{AFA7BA2C-FBEA-30BA-EE19-37B0777600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2633" y="4282529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30">
            <a:extLst>
              <a:ext uri="{FF2B5EF4-FFF2-40B4-BE49-F238E27FC236}">
                <a16:creationId xmlns:a16="http://schemas.microsoft.com/office/drawing/2014/main" id="{A2D2C083-DBD6-1FE7-E2CA-278330CD0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95" y="3002819"/>
            <a:ext cx="74571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50" dirty="0">
                <a:latin typeface="Courier New" pitchFamily="49" charset="0"/>
              </a:rPr>
              <a:t>return</a:t>
            </a:r>
            <a:br>
              <a:rPr lang="en-US" sz="1050" dirty="0">
                <a:latin typeface="Courier New" pitchFamily="49" charset="0"/>
              </a:rPr>
            </a:br>
            <a:r>
              <a:rPr lang="en-US" sz="1050" dirty="0">
                <a:latin typeface="Courier New" pitchFamily="49" charset="0"/>
              </a:rPr>
              <a:t>address</a:t>
            </a:r>
          </a:p>
        </p:txBody>
      </p:sp>
      <p:sp>
        <p:nvSpPr>
          <p:cNvPr id="22" name="Line 29">
            <a:extLst>
              <a:ext uri="{FF2B5EF4-FFF2-40B4-BE49-F238E27FC236}">
                <a16:creationId xmlns:a16="http://schemas.microsoft.com/office/drawing/2014/main" id="{7260BC95-CF6B-42AE-4011-484CA58620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46780" y="3199999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1B5B49-814E-939C-9B8A-E50C6D704BA6}"/>
              </a:ext>
            </a:extLst>
          </p:cNvPr>
          <p:cNvSpPr txBox="1"/>
          <p:nvPr/>
        </p:nvSpPr>
        <p:spPr>
          <a:xfrm>
            <a:off x="775290" y="1585998"/>
            <a:ext cx="162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Offsets from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/>
              <a:t> in hex</a:t>
            </a:r>
          </a:p>
        </p:txBody>
      </p:sp>
      <p:sp>
        <p:nvSpPr>
          <p:cNvPr id="24" name="Line 29">
            <a:extLst>
              <a:ext uri="{FF2B5EF4-FFF2-40B4-BE49-F238E27FC236}">
                <a16:creationId xmlns:a16="http://schemas.microsoft.com/office/drawing/2014/main" id="{FED7024D-788A-FD6B-DAD3-B8CB5C442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8277" y="3592064"/>
            <a:ext cx="0" cy="6567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EA54E1-9391-1AEB-E3C7-14D9DEFFEA60}"/>
              </a:ext>
            </a:extLst>
          </p:cNvPr>
          <p:cNvSpPr txBox="1"/>
          <p:nvPr/>
        </p:nvSpPr>
        <p:spPr>
          <a:xfrm>
            <a:off x="4708277" y="3477268"/>
            <a:ext cx="7247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 grows down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BDEE83-7A22-FDB1-298A-1483F147A530}"/>
              </a:ext>
            </a:extLst>
          </p:cNvPr>
          <p:cNvSpPr/>
          <p:nvPr/>
        </p:nvSpPr>
        <p:spPr>
          <a:xfrm>
            <a:off x="1885506" y="3021464"/>
            <a:ext cx="2629152" cy="31007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4B9261A0-FA82-883B-527B-157BC90A2FFA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2246518" y="4624191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[3]</a:t>
            </a:r>
          </a:p>
        </p:txBody>
      </p:sp>
      <p:sp>
        <p:nvSpPr>
          <p:cNvPr id="38" name="Line 29">
            <a:extLst>
              <a:ext uri="{FF2B5EF4-FFF2-40B4-BE49-F238E27FC236}">
                <a16:creationId xmlns:a16="http://schemas.microsoft.com/office/drawing/2014/main" id="{E88874DE-D5B1-D446-176A-D7BDE8283E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59701" y="4292817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46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Buffer Overflow Stack Example #2</a:t>
            </a:r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3914791" y="53340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	0000111122223333444455556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Segmentation Fault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6154" y="6300028"/>
            <a:ext cx="860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Overflowed buffer and corrupted return address. Could point to unmapped memory, etc.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88024" y="5241974"/>
            <a:ext cx="2166427" cy="92333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Is it a string?</a:t>
            </a:r>
          </a:p>
          <a:p>
            <a:r>
              <a:rPr lang="en-US" dirty="0">
                <a:latin typeface="Calibri" pitchFamily="34" charset="0"/>
              </a:rPr>
              <a:t>Is it an address?</a:t>
            </a:r>
          </a:p>
          <a:p>
            <a:r>
              <a:rPr lang="en-US" dirty="0">
                <a:latin typeface="Calibri" pitchFamily="34" charset="0"/>
              </a:rPr>
              <a:t>Depends on context!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3D33E-2C25-4BB7-90EC-BF1BE024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9D80D7-CDAD-F13B-5E96-6D2859AFB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440" y="1497942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E09169-0E64-B4F2-2078-88CCE08E8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944" y="1497942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E437F2E-AFCB-991E-B2D1-5E7387B51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1868" y="3275695"/>
            <a:ext cx="4718485" cy="147476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	add    $8,%rsp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9" name="Line 29">
            <a:extLst>
              <a:ext uri="{FF2B5EF4-FFF2-40B4-BE49-F238E27FC236}">
                <a16:creationId xmlns:a16="http://schemas.microsoft.com/office/drawing/2014/main" id="{B53F4969-3FB5-870F-1794-2132347AED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1648" y="4346550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30">
            <a:extLst>
              <a:ext uri="{FF2B5EF4-FFF2-40B4-BE49-F238E27FC236}">
                <a16:creationId xmlns:a16="http://schemas.microsoft.com/office/drawing/2014/main" id="{8F685CCF-B0B2-B218-7B61-918909177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14" y="4163651"/>
            <a:ext cx="6783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%</a:t>
            </a:r>
            <a:r>
              <a:rPr lang="en-US" sz="1600" dirty="0" err="1">
                <a:latin typeface="Courier New" pitchFamily="49" charset="0"/>
              </a:rPr>
              <a:t>rsp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F9E88977-FF90-C826-49C4-E8E44AD769AC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1201511" y="4583308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92CB82-654E-C257-229A-473C77A3E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338" y="1254194"/>
            <a:ext cx="1908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A291024-9C8C-599E-3B77-F7A440FDA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370260"/>
              </p:ext>
            </p:extLst>
          </p:nvPr>
        </p:nvGraphicFramePr>
        <p:xfrm>
          <a:off x="1556835" y="1767170"/>
          <a:ext cx="2957823" cy="2508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647">
                  <a:extLst>
                    <a:ext uri="{9D8B030D-6E8A-4147-A177-3AD203B41FA5}">
                      <a16:colId xmlns:a16="http://schemas.microsoft.com/office/drawing/2014/main" val="91954638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1950463676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075865733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44282679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72404028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98504785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9834937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12501027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323951181"/>
                    </a:ext>
                  </a:extLst>
                </a:gridCol>
              </a:tblGrid>
              <a:tr h="313562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4968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Stack frame for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call_echo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04205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3577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00052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36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5836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2490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495848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793363"/>
                  </a:ext>
                </a:extLst>
              </a:tr>
            </a:tbl>
          </a:graphicData>
        </a:graphic>
      </p:graphicFrame>
      <p:sp>
        <p:nvSpPr>
          <p:cNvPr id="14" name="Rectangle 28">
            <a:extLst>
              <a:ext uri="{FF2B5EF4-FFF2-40B4-BE49-F238E27FC236}">
                <a16:creationId xmlns:a16="http://schemas.microsoft.com/office/drawing/2014/main" id="{7C41EFF8-D927-5077-3AF2-BAC7B72BF8E2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1598084" y="4607040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[1]</a:t>
            </a:r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DB3D2CD9-A051-7EC7-1969-71E6CE8B48A7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3636703" y="4624190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[7]</a:t>
            </a:r>
          </a:p>
        </p:txBody>
      </p:sp>
      <p:sp>
        <p:nvSpPr>
          <p:cNvPr id="17" name="Line 29">
            <a:extLst>
              <a:ext uri="{FF2B5EF4-FFF2-40B4-BE49-F238E27FC236}">
                <a16:creationId xmlns:a16="http://schemas.microsoft.com/office/drawing/2014/main" id="{BBF435A8-5FC5-8960-7433-3BA9FC495B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4756" y="427566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29">
            <a:extLst>
              <a:ext uri="{FF2B5EF4-FFF2-40B4-BE49-F238E27FC236}">
                <a16:creationId xmlns:a16="http://schemas.microsoft.com/office/drawing/2014/main" id="{0B5EC52F-E5AB-58E4-6967-41FE4E873B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11267" y="427566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9">
            <a:extLst>
              <a:ext uri="{FF2B5EF4-FFF2-40B4-BE49-F238E27FC236}">
                <a16:creationId xmlns:a16="http://schemas.microsoft.com/office/drawing/2014/main" id="{B468CCFE-302D-9BCF-3C94-F66D99D343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2633" y="4282529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30">
            <a:extLst>
              <a:ext uri="{FF2B5EF4-FFF2-40B4-BE49-F238E27FC236}">
                <a16:creationId xmlns:a16="http://schemas.microsoft.com/office/drawing/2014/main" id="{16EF3ED8-2400-AF5B-D4A9-4AFB70229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95" y="3002819"/>
            <a:ext cx="74571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50" dirty="0">
                <a:latin typeface="Courier New" pitchFamily="49" charset="0"/>
              </a:rPr>
              <a:t>return</a:t>
            </a:r>
            <a:br>
              <a:rPr lang="en-US" sz="1050" dirty="0">
                <a:latin typeface="Courier New" pitchFamily="49" charset="0"/>
              </a:rPr>
            </a:br>
            <a:r>
              <a:rPr lang="en-US" sz="1050" dirty="0">
                <a:latin typeface="Courier New" pitchFamily="49" charset="0"/>
              </a:rPr>
              <a:t>address</a:t>
            </a:r>
          </a:p>
        </p:txBody>
      </p:sp>
      <p:sp>
        <p:nvSpPr>
          <p:cNvPr id="22" name="Line 29">
            <a:extLst>
              <a:ext uri="{FF2B5EF4-FFF2-40B4-BE49-F238E27FC236}">
                <a16:creationId xmlns:a16="http://schemas.microsoft.com/office/drawing/2014/main" id="{439BB172-F009-1009-AE34-950BE40CA9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46780" y="3199999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737DCD-CE2C-DD74-CADA-D21E77160C20}"/>
              </a:ext>
            </a:extLst>
          </p:cNvPr>
          <p:cNvSpPr txBox="1"/>
          <p:nvPr/>
        </p:nvSpPr>
        <p:spPr>
          <a:xfrm>
            <a:off x="775290" y="1585998"/>
            <a:ext cx="162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Offsets from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/>
              <a:t> in hex</a:t>
            </a:r>
          </a:p>
        </p:txBody>
      </p:sp>
      <p:sp>
        <p:nvSpPr>
          <p:cNvPr id="24" name="Line 29">
            <a:extLst>
              <a:ext uri="{FF2B5EF4-FFF2-40B4-BE49-F238E27FC236}">
                <a16:creationId xmlns:a16="http://schemas.microsoft.com/office/drawing/2014/main" id="{DAA79EC9-C88D-16FF-5885-6B51049CFF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8277" y="3592064"/>
            <a:ext cx="0" cy="6567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A71AEF-2CAD-CC51-03A8-B2BAB3074CB6}"/>
              </a:ext>
            </a:extLst>
          </p:cNvPr>
          <p:cNvSpPr txBox="1"/>
          <p:nvPr/>
        </p:nvSpPr>
        <p:spPr>
          <a:xfrm>
            <a:off x="4708277" y="3477268"/>
            <a:ext cx="7247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 grows down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D5A60F-AEF3-EF68-C0C2-893C54D6D865}"/>
              </a:ext>
            </a:extLst>
          </p:cNvPr>
          <p:cNvSpPr/>
          <p:nvPr/>
        </p:nvSpPr>
        <p:spPr>
          <a:xfrm>
            <a:off x="1885506" y="3021464"/>
            <a:ext cx="2629152" cy="31007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8">
            <a:extLst>
              <a:ext uri="{FF2B5EF4-FFF2-40B4-BE49-F238E27FC236}">
                <a16:creationId xmlns:a16="http://schemas.microsoft.com/office/drawing/2014/main" id="{AC731701-993B-CB36-4D59-256B3A179624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2246518" y="4624191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[3]</a:t>
            </a:r>
          </a:p>
        </p:txBody>
      </p:sp>
      <p:sp>
        <p:nvSpPr>
          <p:cNvPr id="28" name="Line 29">
            <a:extLst>
              <a:ext uri="{FF2B5EF4-FFF2-40B4-BE49-F238E27FC236}">
                <a16:creationId xmlns:a16="http://schemas.microsoft.com/office/drawing/2014/main" id="{7301D1FB-670B-8C53-BC01-382924877A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59701" y="4292817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34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Buffer Overflow Stack Example #3</a:t>
            </a:r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3914791" y="53340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Type a string:	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000011112222333344445555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000011112222333344445555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7528" y="6292334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Overflowed buffer, corrupted return address, but program </a:t>
            </a:r>
            <a:r>
              <a:rPr lang="en-US" i="1" dirty="0">
                <a:latin typeface="Calibri" pitchFamily="34" charset="0"/>
              </a:rPr>
              <a:t>seems</a:t>
            </a:r>
            <a:r>
              <a:rPr lang="en-US" dirty="0">
                <a:latin typeface="Calibri" pitchFamily="34" charset="0"/>
              </a:rPr>
              <a:t> to work! Latent bug!</a:t>
            </a: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8288440" y="1497942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74" name="Rectangle 4"/>
          <p:cNvSpPr>
            <a:spLocks noChangeArrowheads="1"/>
          </p:cNvSpPr>
          <p:nvPr/>
        </p:nvSpPr>
        <p:spPr bwMode="auto">
          <a:xfrm>
            <a:off x="5693944" y="1497942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75" name="Rectangle 5"/>
          <p:cNvSpPr>
            <a:spLocks noChangeArrowheads="1"/>
          </p:cNvSpPr>
          <p:nvPr/>
        </p:nvSpPr>
        <p:spPr bwMode="auto">
          <a:xfrm>
            <a:off x="6171868" y="3275695"/>
            <a:ext cx="4718485" cy="147476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	add    $8,%rsp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94DB8-8623-40C3-9F62-B2370732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sp>
        <p:nvSpPr>
          <p:cNvPr id="3" name="Line 29">
            <a:extLst>
              <a:ext uri="{FF2B5EF4-FFF2-40B4-BE49-F238E27FC236}">
                <a16:creationId xmlns:a16="http://schemas.microsoft.com/office/drawing/2014/main" id="{2550BFA7-1818-4656-3B62-16C5105D02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1648" y="4346550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30">
            <a:extLst>
              <a:ext uri="{FF2B5EF4-FFF2-40B4-BE49-F238E27FC236}">
                <a16:creationId xmlns:a16="http://schemas.microsoft.com/office/drawing/2014/main" id="{8BBCE3B7-E8DB-3B8F-A32B-2A68C917C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14" y="4163651"/>
            <a:ext cx="6783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%</a:t>
            </a:r>
            <a:r>
              <a:rPr lang="en-US" sz="1600" dirty="0" err="1">
                <a:latin typeface="Courier New" pitchFamily="49" charset="0"/>
              </a:rPr>
              <a:t>rsp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097125C1-5722-3711-FEBD-C5A0570AB4D1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1201511" y="4583308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[0]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B2C09E-8A07-6A12-1778-40FBCB8EE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338" y="1254194"/>
            <a:ext cx="1908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5447001-32C3-9D57-62C6-4E1D040B7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363912"/>
              </p:ext>
            </p:extLst>
          </p:nvPr>
        </p:nvGraphicFramePr>
        <p:xfrm>
          <a:off x="1556835" y="1767170"/>
          <a:ext cx="2957823" cy="2508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647">
                  <a:extLst>
                    <a:ext uri="{9D8B030D-6E8A-4147-A177-3AD203B41FA5}">
                      <a16:colId xmlns:a16="http://schemas.microsoft.com/office/drawing/2014/main" val="91954638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1950463676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075865733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44282679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72404028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98504785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9834937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12501027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323951181"/>
                    </a:ext>
                  </a:extLst>
                </a:gridCol>
              </a:tblGrid>
              <a:tr h="313562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4968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Stack frame for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call_echo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04205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3577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00052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5836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2490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495848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793363"/>
                  </a:ext>
                </a:extLst>
              </a:tr>
            </a:tbl>
          </a:graphicData>
        </a:graphic>
      </p:graphicFrame>
      <p:sp>
        <p:nvSpPr>
          <p:cNvPr id="10" name="Rectangle 28">
            <a:extLst>
              <a:ext uri="{FF2B5EF4-FFF2-40B4-BE49-F238E27FC236}">
                <a16:creationId xmlns:a16="http://schemas.microsoft.com/office/drawing/2014/main" id="{A8728386-5745-DFDD-D0ED-BE0611F1F39C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1598084" y="4607040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[1]</a:t>
            </a: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D6A3DB89-CBBD-CA1D-8924-9BED3C47F21F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3636703" y="4624190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[7]</a:t>
            </a:r>
          </a:p>
        </p:txBody>
      </p:sp>
      <p:sp>
        <p:nvSpPr>
          <p:cNvPr id="12" name="Line 29">
            <a:extLst>
              <a:ext uri="{FF2B5EF4-FFF2-40B4-BE49-F238E27FC236}">
                <a16:creationId xmlns:a16="http://schemas.microsoft.com/office/drawing/2014/main" id="{603AAEB4-2E42-8185-87B0-FB7563FFFE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4756" y="427566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29">
            <a:extLst>
              <a:ext uri="{FF2B5EF4-FFF2-40B4-BE49-F238E27FC236}">
                <a16:creationId xmlns:a16="http://schemas.microsoft.com/office/drawing/2014/main" id="{D00C24B6-A4B1-602A-75CB-A21D72125C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11267" y="427566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29">
            <a:extLst>
              <a:ext uri="{FF2B5EF4-FFF2-40B4-BE49-F238E27FC236}">
                <a16:creationId xmlns:a16="http://schemas.microsoft.com/office/drawing/2014/main" id="{87D15A57-1410-0CC8-0A7F-6ECED750A3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2633" y="4282529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30">
            <a:extLst>
              <a:ext uri="{FF2B5EF4-FFF2-40B4-BE49-F238E27FC236}">
                <a16:creationId xmlns:a16="http://schemas.microsoft.com/office/drawing/2014/main" id="{D3550A7F-D7B7-CD50-93DD-EFD46DFD5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95" y="3002819"/>
            <a:ext cx="74571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50" dirty="0">
                <a:latin typeface="Courier New" pitchFamily="49" charset="0"/>
              </a:rPr>
              <a:t>return</a:t>
            </a:r>
            <a:br>
              <a:rPr lang="en-US" sz="1050" dirty="0">
                <a:latin typeface="Courier New" pitchFamily="49" charset="0"/>
              </a:rPr>
            </a:br>
            <a:r>
              <a:rPr lang="en-US" sz="1050" dirty="0">
                <a:latin typeface="Courier New" pitchFamily="49" charset="0"/>
              </a:rPr>
              <a:t>address</a:t>
            </a:r>
          </a:p>
        </p:txBody>
      </p:sp>
      <p:sp>
        <p:nvSpPr>
          <p:cNvPr id="17" name="Line 29">
            <a:extLst>
              <a:ext uri="{FF2B5EF4-FFF2-40B4-BE49-F238E27FC236}">
                <a16:creationId xmlns:a16="http://schemas.microsoft.com/office/drawing/2014/main" id="{09FF991A-FCE9-1932-6C9B-B2029E6AC0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46780" y="3199999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9A13F3-8204-0921-F163-219C20C79273}"/>
              </a:ext>
            </a:extLst>
          </p:cNvPr>
          <p:cNvSpPr txBox="1"/>
          <p:nvPr/>
        </p:nvSpPr>
        <p:spPr>
          <a:xfrm>
            <a:off x="775290" y="1585998"/>
            <a:ext cx="162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Offsets from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/>
              <a:t> in hex</a:t>
            </a:r>
          </a:p>
        </p:txBody>
      </p:sp>
      <p:sp>
        <p:nvSpPr>
          <p:cNvPr id="20" name="Line 29">
            <a:extLst>
              <a:ext uri="{FF2B5EF4-FFF2-40B4-BE49-F238E27FC236}">
                <a16:creationId xmlns:a16="http://schemas.microsoft.com/office/drawing/2014/main" id="{713A68D3-D781-9345-D0D9-C461487A00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8277" y="3592064"/>
            <a:ext cx="0" cy="6567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E45660-DA40-CC78-610B-07CC2296712B}"/>
              </a:ext>
            </a:extLst>
          </p:cNvPr>
          <p:cNvSpPr txBox="1"/>
          <p:nvPr/>
        </p:nvSpPr>
        <p:spPr>
          <a:xfrm>
            <a:off x="4708277" y="3477268"/>
            <a:ext cx="7247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 grows down</a:t>
            </a:r>
          </a:p>
        </p:txBody>
      </p:sp>
      <p:sp>
        <p:nvSpPr>
          <p:cNvPr id="23" name="Rectangle 28">
            <a:extLst>
              <a:ext uri="{FF2B5EF4-FFF2-40B4-BE49-F238E27FC236}">
                <a16:creationId xmlns:a16="http://schemas.microsoft.com/office/drawing/2014/main" id="{556FB2FE-F37A-E1CB-1BE3-B7767609C9C1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2246518" y="4624191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[3]</a:t>
            </a:r>
          </a:p>
        </p:txBody>
      </p:sp>
      <p:sp>
        <p:nvSpPr>
          <p:cNvPr id="24" name="Line 29">
            <a:extLst>
              <a:ext uri="{FF2B5EF4-FFF2-40B4-BE49-F238E27FC236}">
                <a16:creationId xmlns:a16="http://schemas.microsoft.com/office/drawing/2014/main" id="{5882D371-FFA8-6944-C5A1-8F4875CE05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59701" y="4292817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825DFB-0134-C151-8517-7A11671CB548}"/>
              </a:ext>
            </a:extLst>
          </p:cNvPr>
          <p:cNvSpPr/>
          <p:nvPr/>
        </p:nvSpPr>
        <p:spPr>
          <a:xfrm>
            <a:off x="1885506" y="3021464"/>
            <a:ext cx="2629152" cy="31007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14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Buffer Overflow Stack Example #3 Explained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V="1">
            <a:off x="1301648" y="4346550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650214" y="4163651"/>
            <a:ext cx="6783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%</a:t>
            </a:r>
            <a:r>
              <a:rPr lang="en-US" sz="1600" dirty="0" err="1">
                <a:latin typeface="Courier New" pitchFamily="49" charset="0"/>
              </a:rPr>
              <a:t>rsp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 rot="19475244">
            <a:off x="1201511" y="4583308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[0]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149338" y="1254194"/>
            <a:ext cx="1908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6472740" y="1642448"/>
            <a:ext cx="4162425" cy="2859757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  <a:ea typeface="MS Mincho" pitchFamily="49" charset="-128"/>
              </a:rPr>
              <a:t>register_tm_clones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sk-SK" dirty="0">
                <a:latin typeface="Courier New" pitchFamily="49" charset="0"/>
                <a:ea typeface="MS Mincho" pitchFamily="49" charset="-128"/>
              </a:rPr>
              <a:t>400600:	mov    %rsp,%rbp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400603:	mov    %rax,%rdx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400606:	shr    $0x3f,%rdx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40060a:	add    %rdx,%rax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40060d:	sar    %rax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400610:	jne    400614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400612:	pop    %rbp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400613:	retq </a:t>
            </a:r>
            <a:endParaRPr lang="en-US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8401" y="5410200"/>
            <a:ext cx="6448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“Returns” to unrelated code</a:t>
            </a:r>
          </a:p>
          <a:p>
            <a:r>
              <a:rPr lang="en-US" dirty="0">
                <a:latin typeface="Calibri" pitchFamily="34" charset="0"/>
              </a:rPr>
              <a:t>Lots of things happen, without modifying critical state</a:t>
            </a:r>
          </a:p>
          <a:p>
            <a:r>
              <a:rPr lang="en-US" dirty="0">
                <a:latin typeface="Calibri" pitchFamily="34" charset="0"/>
              </a:rPr>
              <a:t>Eventually executes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>
                <a:latin typeface="Calibri" pitchFamily="34" charset="0"/>
              </a:rPr>
              <a:t>back to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as if nothing happened</a:t>
            </a:r>
            <a:r>
              <a:rPr lang="is-IS" dirty="0">
                <a:latin typeface="Calibri" charset="0"/>
                <a:ea typeface="Calibri" charset="0"/>
                <a:cs typeface="Calibri" charset="0"/>
              </a:rPr>
              <a:t>...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53F26-14F4-43F9-AFA6-5451893C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5CEC02-EA95-C175-B43A-1896439BD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677757"/>
              </p:ext>
            </p:extLst>
          </p:nvPr>
        </p:nvGraphicFramePr>
        <p:xfrm>
          <a:off x="1556835" y="1767170"/>
          <a:ext cx="2957823" cy="2508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647">
                  <a:extLst>
                    <a:ext uri="{9D8B030D-6E8A-4147-A177-3AD203B41FA5}">
                      <a16:colId xmlns:a16="http://schemas.microsoft.com/office/drawing/2014/main" val="91954638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1950463676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075865733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44282679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72404028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98504785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9834937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12501027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323951181"/>
                    </a:ext>
                  </a:extLst>
                </a:gridCol>
              </a:tblGrid>
              <a:tr h="313562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4968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Stack frame for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call_echo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04205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3577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00052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5836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2490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495848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793363"/>
                  </a:ext>
                </a:extLst>
              </a:tr>
            </a:tbl>
          </a:graphicData>
        </a:graphic>
      </p:graphicFrame>
      <p:sp>
        <p:nvSpPr>
          <p:cNvPr id="6" name="Rectangle 28">
            <a:extLst>
              <a:ext uri="{FF2B5EF4-FFF2-40B4-BE49-F238E27FC236}">
                <a16:creationId xmlns:a16="http://schemas.microsoft.com/office/drawing/2014/main" id="{B2162B58-659E-D229-A1F2-89E86E0BE719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1598084" y="4607040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[1]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444827B6-8B88-F946-21B9-10FCF07F0BA7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3636703" y="4624190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[7]</a:t>
            </a:r>
          </a:p>
        </p:txBody>
      </p:sp>
      <p:sp>
        <p:nvSpPr>
          <p:cNvPr id="8" name="Line 29">
            <a:extLst>
              <a:ext uri="{FF2B5EF4-FFF2-40B4-BE49-F238E27FC236}">
                <a16:creationId xmlns:a16="http://schemas.microsoft.com/office/drawing/2014/main" id="{BEC675CE-C3B9-535E-386C-A6ED16270B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4756" y="427566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29">
            <a:extLst>
              <a:ext uri="{FF2B5EF4-FFF2-40B4-BE49-F238E27FC236}">
                <a16:creationId xmlns:a16="http://schemas.microsoft.com/office/drawing/2014/main" id="{B798199F-A20D-1863-9A00-8BD01F0654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11267" y="427566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29">
            <a:extLst>
              <a:ext uri="{FF2B5EF4-FFF2-40B4-BE49-F238E27FC236}">
                <a16:creationId xmlns:a16="http://schemas.microsoft.com/office/drawing/2014/main" id="{A5ECA408-2524-96E1-C950-DA814F3BA2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2633" y="4282529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350A6533-0B08-AB88-B515-EB4A8D278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95" y="3002819"/>
            <a:ext cx="74571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50" dirty="0">
                <a:latin typeface="Courier New" pitchFamily="49" charset="0"/>
              </a:rPr>
              <a:t>return</a:t>
            </a:r>
            <a:br>
              <a:rPr lang="en-US" sz="1050" dirty="0">
                <a:latin typeface="Courier New" pitchFamily="49" charset="0"/>
              </a:rPr>
            </a:br>
            <a:r>
              <a:rPr lang="en-US" sz="1050" dirty="0">
                <a:latin typeface="Courier New" pitchFamily="49" charset="0"/>
              </a:rPr>
              <a:t>address</a:t>
            </a:r>
          </a:p>
        </p:txBody>
      </p:sp>
      <p:sp>
        <p:nvSpPr>
          <p:cNvPr id="12" name="Line 29">
            <a:extLst>
              <a:ext uri="{FF2B5EF4-FFF2-40B4-BE49-F238E27FC236}">
                <a16:creationId xmlns:a16="http://schemas.microsoft.com/office/drawing/2014/main" id="{DC00B4BD-3701-ED7E-2593-593BB5749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46780" y="3199999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900B3E-C4E4-2097-0A6D-2ACB4ADA22B6}"/>
              </a:ext>
            </a:extLst>
          </p:cNvPr>
          <p:cNvSpPr txBox="1"/>
          <p:nvPr/>
        </p:nvSpPr>
        <p:spPr>
          <a:xfrm>
            <a:off x="775290" y="1585998"/>
            <a:ext cx="162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Offsets from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/>
              <a:t> in hex</a:t>
            </a:r>
          </a:p>
        </p:txBody>
      </p:sp>
      <p:sp>
        <p:nvSpPr>
          <p:cNvPr id="17" name="Line 29">
            <a:extLst>
              <a:ext uri="{FF2B5EF4-FFF2-40B4-BE49-F238E27FC236}">
                <a16:creationId xmlns:a16="http://schemas.microsoft.com/office/drawing/2014/main" id="{D8822022-CE22-3ECE-6B09-2DEFA04768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8277" y="3592064"/>
            <a:ext cx="0" cy="6567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910D4E-9302-FA3A-E5B9-93357B06A942}"/>
              </a:ext>
            </a:extLst>
          </p:cNvPr>
          <p:cNvSpPr txBox="1"/>
          <p:nvPr/>
        </p:nvSpPr>
        <p:spPr>
          <a:xfrm>
            <a:off x="4708277" y="3477268"/>
            <a:ext cx="7247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 grows down</a:t>
            </a:r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7618BC2C-1AF7-CA5D-FF8E-71C334765EBC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2246518" y="4624191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[3]</a:t>
            </a:r>
          </a:p>
        </p:txBody>
      </p:sp>
      <p:sp>
        <p:nvSpPr>
          <p:cNvPr id="22" name="Line 29">
            <a:extLst>
              <a:ext uri="{FF2B5EF4-FFF2-40B4-BE49-F238E27FC236}">
                <a16:creationId xmlns:a16="http://schemas.microsoft.com/office/drawing/2014/main" id="{B77DF43E-EA72-ED42-3145-81D4C04291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59701" y="4292817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72CE8F-D79C-D253-FF5B-1A993A01EBFA}"/>
              </a:ext>
            </a:extLst>
          </p:cNvPr>
          <p:cNvSpPr/>
          <p:nvPr/>
        </p:nvSpPr>
        <p:spPr>
          <a:xfrm>
            <a:off x="1885506" y="3021464"/>
            <a:ext cx="2629152" cy="31007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8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76446-766A-4CEC-A4A7-3B5CF57E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C3ED3-9CFF-4F70-A6C4-73B2E79EC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work on Bomb Lab</a:t>
            </a:r>
          </a:p>
          <a:p>
            <a:pPr lvl="1"/>
            <a:r>
              <a:rPr lang="en-US" dirty="0"/>
              <a:t>Due this Thursday, February 13</a:t>
            </a:r>
            <a:r>
              <a:rPr lang="en-US" baseline="30000" dirty="0"/>
              <a:t>th</a:t>
            </a:r>
            <a:endParaRPr lang="en-US" dirty="0"/>
          </a:p>
          <a:p>
            <a:endParaRPr lang="en-US" dirty="0"/>
          </a:p>
          <a:p>
            <a:r>
              <a:rPr lang="en-US" dirty="0"/>
              <a:t>Attack Lab will go out sometime tonight or tomorrow</a:t>
            </a:r>
          </a:p>
          <a:p>
            <a:pPr lvl="1"/>
            <a:r>
              <a:rPr lang="en-US" dirty="0"/>
              <a:t>Due on Tuesday, February 25</a:t>
            </a:r>
            <a:r>
              <a:rPr lang="en-US" baseline="30000" dirty="0"/>
              <a:t>th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Drop deadline this week</a:t>
            </a:r>
          </a:p>
          <a:p>
            <a:pPr lvl="1"/>
            <a:r>
              <a:rPr lang="en-US" dirty="0"/>
              <a:t>If I’m worried about you, I sent you an email yesterday</a:t>
            </a:r>
          </a:p>
          <a:p>
            <a:pPr lvl="1"/>
            <a:r>
              <a:rPr lang="en-US" dirty="0"/>
              <a:t>If you’re worried, I’m happy to chat about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BFE1F-1C93-4865-99D5-BA5220DE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26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0850D0-0FC0-66FD-8867-3EA23F16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FA4491-9437-96E4-80D4-13D1CBD82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263143" cy="5029200"/>
          </a:xfrm>
        </p:spPr>
        <p:txBody>
          <a:bodyPr/>
          <a:lstStyle/>
          <a:p>
            <a:r>
              <a:rPr lang="en-US" dirty="0"/>
              <a:t>Generally: How many bytes must be written to corrupt the return address? (assume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[4];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Is the answer the same for all programs?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Is it the same each time the code runs?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lphaU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C07BCE-8B3F-BC6E-5D3F-1C683284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2" name="Line 29">
            <a:extLst>
              <a:ext uri="{FF2B5EF4-FFF2-40B4-BE49-F238E27FC236}">
                <a16:creationId xmlns:a16="http://schemas.microsoft.com/office/drawing/2014/main" id="{F0CB0B34-BAB8-56DD-25F6-9BFD6F3CA4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60629" y="3493780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30">
            <a:extLst>
              <a:ext uri="{FF2B5EF4-FFF2-40B4-BE49-F238E27FC236}">
                <a16:creationId xmlns:a16="http://schemas.microsoft.com/office/drawing/2014/main" id="{47053C16-ADEC-605D-D11D-48350AA3B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9195" y="3310881"/>
            <a:ext cx="6783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%</a:t>
            </a:r>
            <a:r>
              <a:rPr lang="en-US" sz="1600" dirty="0" err="1">
                <a:latin typeface="Courier New" pitchFamily="49" charset="0"/>
              </a:rPr>
              <a:t>rsp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002B3543-14AD-6340-4365-AAB02E9824E8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7960492" y="3730538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[0]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D2F7DB-644C-5976-0F97-87453AD50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8319" y="401424"/>
            <a:ext cx="1908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969EFBC5-9646-AF65-479C-BF38E5FFD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061959"/>
              </p:ext>
            </p:extLst>
          </p:nvPr>
        </p:nvGraphicFramePr>
        <p:xfrm>
          <a:off x="8315816" y="914400"/>
          <a:ext cx="2957823" cy="2508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647">
                  <a:extLst>
                    <a:ext uri="{9D8B030D-6E8A-4147-A177-3AD203B41FA5}">
                      <a16:colId xmlns:a16="http://schemas.microsoft.com/office/drawing/2014/main" val="91954638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1950463676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075865733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44282679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72404028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98504785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9834937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12501027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323951181"/>
                    </a:ext>
                  </a:extLst>
                </a:gridCol>
              </a:tblGrid>
              <a:tr h="313562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4968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Stack frame for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call_echo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04205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3577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00052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Return Address (8 bytes)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5836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20 bytes unused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2490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495848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793363"/>
                  </a:ext>
                </a:extLst>
              </a:tr>
            </a:tbl>
          </a:graphicData>
        </a:graphic>
      </p:graphicFrame>
      <p:sp>
        <p:nvSpPr>
          <p:cNvPr id="32" name="Rectangle 28">
            <a:extLst>
              <a:ext uri="{FF2B5EF4-FFF2-40B4-BE49-F238E27FC236}">
                <a16:creationId xmlns:a16="http://schemas.microsoft.com/office/drawing/2014/main" id="{B6CE7ED7-8354-4CC6-16C0-4FC851F0CA0A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8357065" y="3754270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[1]</a:t>
            </a:r>
          </a:p>
        </p:txBody>
      </p:sp>
      <p:sp>
        <p:nvSpPr>
          <p:cNvPr id="33" name="Line 29">
            <a:extLst>
              <a:ext uri="{FF2B5EF4-FFF2-40B4-BE49-F238E27FC236}">
                <a16:creationId xmlns:a16="http://schemas.microsoft.com/office/drawing/2014/main" id="{1D092F26-2529-93BC-9509-AB85608202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23737" y="342289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29">
            <a:extLst>
              <a:ext uri="{FF2B5EF4-FFF2-40B4-BE49-F238E27FC236}">
                <a16:creationId xmlns:a16="http://schemas.microsoft.com/office/drawing/2014/main" id="{6FE8F873-42B3-ED3D-E06A-347047668C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70248" y="342289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91D4DA5C-9C37-3F85-3932-6F521767D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576" y="2150049"/>
            <a:ext cx="74571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50" dirty="0">
                <a:latin typeface="Courier New" pitchFamily="49" charset="0"/>
              </a:rPr>
              <a:t>return</a:t>
            </a:r>
            <a:br>
              <a:rPr lang="en-US" sz="1050" dirty="0">
                <a:latin typeface="Courier New" pitchFamily="49" charset="0"/>
              </a:rPr>
            </a:br>
            <a:r>
              <a:rPr lang="en-US" sz="1050" dirty="0">
                <a:latin typeface="Courier New" pitchFamily="49" charset="0"/>
              </a:rPr>
              <a:t>address</a:t>
            </a:r>
          </a:p>
        </p:txBody>
      </p:sp>
      <p:sp>
        <p:nvSpPr>
          <p:cNvPr id="36" name="Line 29">
            <a:extLst>
              <a:ext uri="{FF2B5EF4-FFF2-40B4-BE49-F238E27FC236}">
                <a16:creationId xmlns:a16="http://schemas.microsoft.com/office/drawing/2014/main" id="{D53E66EA-722F-3DB9-E6EA-19FF82234D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5761" y="2347229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F36463-4F62-D305-86D4-749D0BC89426}"/>
              </a:ext>
            </a:extLst>
          </p:cNvPr>
          <p:cNvSpPr txBox="1"/>
          <p:nvPr/>
        </p:nvSpPr>
        <p:spPr>
          <a:xfrm>
            <a:off x="7534271" y="733228"/>
            <a:ext cx="162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Offsets from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/>
              <a:t> in hex</a:t>
            </a:r>
          </a:p>
        </p:txBody>
      </p:sp>
      <p:sp>
        <p:nvSpPr>
          <p:cNvPr id="38" name="Line 29">
            <a:extLst>
              <a:ext uri="{FF2B5EF4-FFF2-40B4-BE49-F238E27FC236}">
                <a16:creationId xmlns:a16="http://schemas.microsoft.com/office/drawing/2014/main" id="{549876E2-0ED4-ADE6-FA46-E13B271758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67258" y="2739294"/>
            <a:ext cx="0" cy="6567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24E176-C309-4D6F-870C-CFD3178B9AD2}"/>
              </a:ext>
            </a:extLst>
          </p:cNvPr>
          <p:cNvSpPr txBox="1"/>
          <p:nvPr/>
        </p:nvSpPr>
        <p:spPr>
          <a:xfrm>
            <a:off x="11467258" y="2624498"/>
            <a:ext cx="7247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 grows down</a:t>
            </a:r>
          </a:p>
        </p:txBody>
      </p:sp>
      <p:sp>
        <p:nvSpPr>
          <p:cNvPr id="40" name="Line 29">
            <a:extLst>
              <a:ext uri="{FF2B5EF4-FFF2-40B4-BE49-F238E27FC236}">
                <a16:creationId xmlns:a16="http://schemas.microsoft.com/office/drawing/2014/main" id="{DAEC606F-FC0D-097D-6C61-16D04D43C0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18682" y="3440047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" name="Rectangle 28">
            <a:extLst>
              <a:ext uri="{FF2B5EF4-FFF2-40B4-BE49-F238E27FC236}">
                <a16:creationId xmlns:a16="http://schemas.microsoft.com/office/drawing/2014/main" id="{51003B5C-61DA-5B7F-8475-BDFDCF80D4F2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9005499" y="3771421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88704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0850D0-0FC0-66FD-8867-3EA23F16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FA4491-9437-96E4-80D4-13D1CBD82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7263143" cy="4961587"/>
          </a:xfrm>
        </p:spPr>
        <p:txBody>
          <a:bodyPr>
            <a:normAutofit/>
          </a:bodyPr>
          <a:lstStyle/>
          <a:p>
            <a:r>
              <a:rPr lang="en-US" dirty="0"/>
              <a:t>Generally: How many bytes must be written to corrupt the return address? (assume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[4];</a:t>
            </a:r>
            <a:r>
              <a:rPr lang="en-US" dirty="0"/>
              <a:t>) -&gt; 25 bytes</a:t>
            </a:r>
          </a:p>
          <a:p>
            <a:pPr lvl="1"/>
            <a:endParaRPr lang="en-US" dirty="0"/>
          </a:p>
          <a:p>
            <a:r>
              <a:rPr lang="en-US" dirty="0"/>
              <a:t>Is the answer the same for all programs?</a:t>
            </a:r>
          </a:p>
          <a:p>
            <a:pPr lvl="1"/>
            <a:r>
              <a:rPr lang="en-US" dirty="0"/>
              <a:t>No! Depends how much stack space the function uses</a:t>
            </a:r>
          </a:p>
          <a:p>
            <a:endParaRPr lang="en-US" dirty="0"/>
          </a:p>
          <a:p>
            <a:r>
              <a:rPr lang="en-US" dirty="0"/>
              <a:t>Is it the same each time the code runs?</a:t>
            </a:r>
          </a:p>
          <a:p>
            <a:pPr lvl="1"/>
            <a:r>
              <a:rPr lang="en-US" dirty="0"/>
              <a:t>Almost certainly yes. Functions usually use the same amount of stack space each 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C07BCE-8B3F-BC6E-5D3F-1C683284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2" name="Line 29">
            <a:extLst>
              <a:ext uri="{FF2B5EF4-FFF2-40B4-BE49-F238E27FC236}">
                <a16:creationId xmlns:a16="http://schemas.microsoft.com/office/drawing/2014/main" id="{58DC6F7E-B968-D3E5-524B-C4C4F9B297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60629" y="3493780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30">
            <a:extLst>
              <a:ext uri="{FF2B5EF4-FFF2-40B4-BE49-F238E27FC236}">
                <a16:creationId xmlns:a16="http://schemas.microsoft.com/office/drawing/2014/main" id="{0E16B11E-D3D1-6AE3-FC80-D7EB8E54B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9195" y="3310881"/>
            <a:ext cx="6783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%</a:t>
            </a:r>
            <a:r>
              <a:rPr lang="en-US" sz="1600" dirty="0" err="1">
                <a:latin typeface="Courier New" pitchFamily="49" charset="0"/>
              </a:rPr>
              <a:t>rsp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129922CF-4D88-2CBA-6272-4E034BDB20B4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7960492" y="3730538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[0]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73AB29-D068-B7FD-BABD-3C4118B0C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8319" y="401424"/>
            <a:ext cx="1908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73BA50F3-C1CF-1525-08A9-363081A55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40049"/>
              </p:ext>
            </p:extLst>
          </p:nvPr>
        </p:nvGraphicFramePr>
        <p:xfrm>
          <a:off x="8315816" y="914400"/>
          <a:ext cx="2957823" cy="2508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647">
                  <a:extLst>
                    <a:ext uri="{9D8B030D-6E8A-4147-A177-3AD203B41FA5}">
                      <a16:colId xmlns:a16="http://schemas.microsoft.com/office/drawing/2014/main" val="91954638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1950463676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075865733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44282679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72404028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98504785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9834937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12501027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323951181"/>
                    </a:ext>
                  </a:extLst>
                </a:gridCol>
              </a:tblGrid>
              <a:tr h="313562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4968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Stack frame for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call_echo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04205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3577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00052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Return Address (8 bytes)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5836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20 bytes unused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2490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495848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793363"/>
                  </a:ext>
                </a:extLst>
              </a:tr>
            </a:tbl>
          </a:graphicData>
        </a:graphic>
      </p:graphicFrame>
      <p:sp>
        <p:nvSpPr>
          <p:cNvPr id="32" name="Rectangle 28">
            <a:extLst>
              <a:ext uri="{FF2B5EF4-FFF2-40B4-BE49-F238E27FC236}">
                <a16:creationId xmlns:a16="http://schemas.microsoft.com/office/drawing/2014/main" id="{83F68769-C678-1680-053B-45F9E89D2F9E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8357065" y="3754270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[1]</a:t>
            </a:r>
          </a:p>
        </p:txBody>
      </p:sp>
      <p:sp>
        <p:nvSpPr>
          <p:cNvPr id="33" name="Line 29">
            <a:extLst>
              <a:ext uri="{FF2B5EF4-FFF2-40B4-BE49-F238E27FC236}">
                <a16:creationId xmlns:a16="http://schemas.microsoft.com/office/drawing/2014/main" id="{5EF1C7B4-1102-6886-6777-9677779A87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23737" y="342289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29">
            <a:extLst>
              <a:ext uri="{FF2B5EF4-FFF2-40B4-BE49-F238E27FC236}">
                <a16:creationId xmlns:a16="http://schemas.microsoft.com/office/drawing/2014/main" id="{E31E1955-D978-27EF-F8C9-AF97276AF6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70248" y="342289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F097452E-6168-898E-7CF7-657AAAC77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576" y="2150049"/>
            <a:ext cx="74571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50" dirty="0">
                <a:latin typeface="Courier New" pitchFamily="49" charset="0"/>
              </a:rPr>
              <a:t>return</a:t>
            </a:r>
            <a:br>
              <a:rPr lang="en-US" sz="1050" dirty="0">
                <a:latin typeface="Courier New" pitchFamily="49" charset="0"/>
              </a:rPr>
            </a:br>
            <a:r>
              <a:rPr lang="en-US" sz="1050" dirty="0">
                <a:latin typeface="Courier New" pitchFamily="49" charset="0"/>
              </a:rPr>
              <a:t>address</a:t>
            </a:r>
          </a:p>
        </p:txBody>
      </p:sp>
      <p:sp>
        <p:nvSpPr>
          <p:cNvPr id="36" name="Line 29">
            <a:extLst>
              <a:ext uri="{FF2B5EF4-FFF2-40B4-BE49-F238E27FC236}">
                <a16:creationId xmlns:a16="http://schemas.microsoft.com/office/drawing/2014/main" id="{1F5A58B0-6280-B480-ACEA-2F7130E00A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5761" y="2347229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77800F-6E64-A5EF-5CAF-C0A737013E12}"/>
              </a:ext>
            </a:extLst>
          </p:cNvPr>
          <p:cNvSpPr txBox="1"/>
          <p:nvPr/>
        </p:nvSpPr>
        <p:spPr>
          <a:xfrm>
            <a:off x="7534271" y="733228"/>
            <a:ext cx="162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Offsets from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/>
              <a:t> in hex</a:t>
            </a:r>
          </a:p>
        </p:txBody>
      </p:sp>
      <p:sp>
        <p:nvSpPr>
          <p:cNvPr id="38" name="Line 29">
            <a:extLst>
              <a:ext uri="{FF2B5EF4-FFF2-40B4-BE49-F238E27FC236}">
                <a16:creationId xmlns:a16="http://schemas.microsoft.com/office/drawing/2014/main" id="{1A8324FD-F2A8-B71D-BAD7-625641902A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67258" y="2739294"/>
            <a:ext cx="0" cy="6567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98488D-B8E0-92EC-CF49-2BF3C695761A}"/>
              </a:ext>
            </a:extLst>
          </p:cNvPr>
          <p:cNvSpPr txBox="1"/>
          <p:nvPr/>
        </p:nvSpPr>
        <p:spPr>
          <a:xfrm>
            <a:off x="11467258" y="2624498"/>
            <a:ext cx="7247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 grows down</a:t>
            </a:r>
          </a:p>
        </p:txBody>
      </p:sp>
      <p:sp>
        <p:nvSpPr>
          <p:cNvPr id="40" name="Line 29">
            <a:extLst>
              <a:ext uri="{FF2B5EF4-FFF2-40B4-BE49-F238E27FC236}">
                <a16:creationId xmlns:a16="http://schemas.microsoft.com/office/drawing/2014/main" id="{94D61974-3E04-13A6-DD02-C0B108A590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18682" y="3440047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" name="Rectangle 28">
            <a:extLst>
              <a:ext uri="{FF2B5EF4-FFF2-40B4-BE49-F238E27FC236}">
                <a16:creationId xmlns:a16="http://schemas.microsoft.com/office/drawing/2014/main" id="{89C7DD36-D9CB-B5A8-749D-B088065C6FB1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9005499" y="3771421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3983477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92" name="Rectangle 8"/>
          <p:cNvSpPr>
            <a:spLocks noChangeArrowheads="1"/>
          </p:cNvSpPr>
          <p:nvPr/>
        </p:nvSpPr>
        <p:spPr bwMode="auto">
          <a:xfrm>
            <a:off x="9494990" y="1040699"/>
            <a:ext cx="1066800" cy="15954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Courier New" pitchFamily="49" charset="0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9499524" y="2264416"/>
            <a:ext cx="1066800" cy="381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A</a:t>
            </a:r>
          </a:p>
        </p:txBody>
      </p:sp>
      <p:sp>
        <p:nvSpPr>
          <p:cNvPr id="681991" name="Rectangle 7"/>
          <p:cNvSpPr>
            <a:spLocks noChangeArrowheads="1"/>
          </p:cNvSpPr>
          <p:nvPr/>
        </p:nvSpPr>
        <p:spPr bwMode="auto">
          <a:xfrm>
            <a:off x="9494990" y="2272778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B</a:t>
            </a:r>
          </a:p>
        </p:txBody>
      </p:sp>
      <p:sp>
        <p:nvSpPr>
          <p:cNvPr id="682006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Malicious use of buffer overflow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>
          <a:xfrm>
            <a:off x="607594" y="5013522"/>
            <a:ext cx="10972800" cy="1504762"/>
          </a:xfrm>
        </p:spPr>
        <p:txBody>
          <a:bodyPr>
            <a:normAutofit/>
          </a:bodyPr>
          <a:lstStyle/>
          <a:p>
            <a:pPr marL="223838" indent="-223838" defTabSz="895350"/>
            <a:r>
              <a:rPr lang="en-US" sz="1800" dirty="0"/>
              <a:t>Input string contains binary representation of executable code</a:t>
            </a:r>
          </a:p>
          <a:p>
            <a:pPr marL="223838" indent="-223838" defTabSz="895350"/>
            <a:r>
              <a:rPr lang="en-US" sz="1800" dirty="0"/>
              <a:t>Overwrite return address with address of buffer</a:t>
            </a:r>
          </a:p>
          <a:p>
            <a:pPr marL="223838" indent="-223838" defTabSz="895350"/>
            <a:r>
              <a:rPr lang="en-US" sz="1800" dirty="0"/>
              <a:t>When </a:t>
            </a:r>
            <a:r>
              <a:rPr lang="en-US" sz="1800" b="1" dirty="0">
                <a:latin typeface="Courier New" pitchFamily="49" charset="0"/>
              </a:rPr>
              <a:t>bar()</a:t>
            </a:r>
            <a:r>
              <a:rPr lang="en-US" sz="1800" dirty="0"/>
              <a:t> returns, where do we go?</a:t>
            </a:r>
          </a:p>
          <a:p>
            <a:pPr marL="681038" lvl="1" indent="-223838" defTabSz="895350"/>
            <a:r>
              <a:rPr lang="en-US" sz="1400" dirty="0"/>
              <a:t>Into the beginning of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malicious_code</a:t>
            </a:r>
            <a:r>
              <a:rPr lang="en-US" sz="1400" dirty="0"/>
              <a:t> on the stack! 😱</a:t>
            </a:r>
          </a:p>
        </p:txBody>
      </p:sp>
      <p:sp>
        <p:nvSpPr>
          <p:cNvPr id="681988" name="Rectangle 4"/>
          <p:cNvSpPr>
            <a:spLocks noChangeArrowheads="1"/>
          </p:cNvSpPr>
          <p:nvPr/>
        </p:nvSpPr>
        <p:spPr bwMode="auto">
          <a:xfrm>
            <a:off x="4448817" y="1079996"/>
            <a:ext cx="2438400" cy="14747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void bar()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  char </a:t>
            </a:r>
            <a:r>
              <a:rPr lang="en-US" b="1" dirty="0" err="1">
                <a:latin typeface="Courier New" pitchFamily="49" charset="0"/>
              </a:rPr>
              <a:t>buf</a:t>
            </a:r>
            <a:r>
              <a:rPr lang="en-US" b="1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  gets(</a:t>
            </a:r>
            <a:r>
              <a:rPr lang="en-US" b="1" dirty="0" err="1">
                <a:latin typeface="Courier New" pitchFamily="49" charset="0"/>
              </a:rPr>
              <a:t>buf</a:t>
            </a:r>
            <a:r>
              <a:rPr lang="en-US" b="1" dirty="0"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  ...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681989" name="Rectangle 5"/>
          <p:cNvSpPr>
            <a:spLocks noChangeArrowheads="1"/>
          </p:cNvSpPr>
          <p:nvPr/>
        </p:nvSpPr>
        <p:spPr bwMode="auto">
          <a:xfrm>
            <a:off x="1982764" y="1062323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void foo(){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  bar();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681993" name="AutoShape 9"/>
          <p:cNvSpPr>
            <a:spLocks/>
          </p:cNvSpPr>
          <p:nvPr/>
        </p:nvSpPr>
        <p:spPr bwMode="auto">
          <a:xfrm>
            <a:off x="10637990" y="1625772"/>
            <a:ext cx="228600" cy="430054"/>
          </a:xfrm>
          <a:prstGeom prst="rightBrace">
            <a:avLst>
              <a:gd name="adj1" fmla="val 5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1994" name="AutoShape 10"/>
          <p:cNvSpPr>
            <a:spLocks/>
          </p:cNvSpPr>
          <p:nvPr/>
        </p:nvSpPr>
        <p:spPr bwMode="auto">
          <a:xfrm>
            <a:off x="10655452" y="3530772"/>
            <a:ext cx="211138" cy="430054"/>
          </a:xfrm>
          <a:prstGeom prst="rightBrace">
            <a:avLst>
              <a:gd name="adj1" fmla="val 8721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1995" name="Rectangle 11"/>
          <p:cNvSpPr>
            <a:spLocks noChangeArrowheads="1"/>
          </p:cNvSpPr>
          <p:nvPr/>
        </p:nvSpPr>
        <p:spPr bwMode="auto">
          <a:xfrm>
            <a:off x="9494990" y="2645417"/>
            <a:ext cx="1066800" cy="214178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Courier New" pitchFamily="49" charset="0"/>
            </a:endParaRPr>
          </a:p>
          <a:p>
            <a:pPr algn="ctr" eaLnBrk="0" hangingPunct="0"/>
            <a:endParaRPr lang="en-US" sz="1600" b="1">
              <a:latin typeface="Courier New" pitchFamily="49" charset="0"/>
            </a:endParaRPr>
          </a:p>
        </p:txBody>
      </p:sp>
      <p:sp>
        <p:nvSpPr>
          <p:cNvPr id="681996" name="Text Box 12"/>
          <p:cNvSpPr txBox="1">
            <a:spLocks noChangeArrowheads="1"/>
          </p:cNvSpPr>
          <p:nvPr/>
        </p:nvSpPr>
        <p:spPr bwMode="auto">
          <a:xfrm>
            <a:off x="617514" y="1367123"/>
            <a:ext cx="1060450" cy="9159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latin typeface="Helvetica" pitchFamily="34" charset="0"/>
              </a:rPr>
              <a:t>return</a:t>
            </a:r>
          </a:p>
          <a:p>
            <a:pPr algn="ctr" eaLnBrk="0" hangingPunct="0"/>
            <a:r>
              <a:rPr lang="en-US" b="1" dirty="0">
                <a:latin typeface="Helvetica" pitchFamily="34" charset="0"/>
              </a:rPr>
              <a:t>address</a:t>
            </a:r>
          </a:p>
          <a:p>
            <a:pPr algn="ctr" eaLnBrk="0" hangingPunct="0"/>
            <a:r>
              <a:rPr lang="en-US" b="1" dirty="0">
                <a:latin typeface="Helvetica" pitchFamily="34" charset="0"/>
              </a:rPr>
              <a:t>A</a:t>
            </a:r>
          </a:p>
        </p:txBody>
      </p:sp>
      <p:sp>
        <p:nvSpPr>
          <p:cNvPr id="681997" name="Line 13"/>
          <p:cNvSpPr>
            <a:spLocks noChangeShapeType="1"/>
          </p:cNvSpPr>
          <p:nvPr/>
        </p:nvSpPr>
        <p:spPr bwMode="auto">
          <a:xfrm>
            <a:off x="1754164" y="1835436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1998" name="Text Box 14"/>
          <p:cNvSpPr txBox="1">
            <a:spLocks noChangeArrowheads="1"/>
          </p:cNvSpPr>
          <p:nvPr/>
        </p:nvSpPr>
        <p:spPr bwMode="auto">
          <a:xfrm>
            <a:off x="10758640" y="1420112"/>
            <a:ext cx="897954" cy="8255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foo stack frame</a:t>
            </a:r>
          </a:p>
        </p:txBody>
      </p:sp>
      <p:sp>
        <p:nvSpPr>
          <p:cNvPr id="681999" name="Text Box 15"/>
          <p:cNvSpPr txBox="1">
            <a:spLocks noChangeArrowheads="1"/>
          </p:cNvSpPr>
          <p:nvPr/>
        </p:nvSpPr>
        <p:spPr bwMode="auto">
          <a:xfrm>
            <a:off x="10803090" y="3339399"/>
            <a:ext cx="853504" cy="8255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bar stack frame</a:t>
            </a:r>
          </a:p>
        </p:txBody>
      </p:sp>
      <p:sp>
        <p:nvSpPr>
          <p:cNvPr id="682000" name="Text Box 16"/>
          <p:cNvSpPr txBox="1">
            <a:spLocks noChangeArrowheads="1"/>
          </p:cNvSpPr>
          <p:nvPr/>
        </p:nvSpPr>
        <p:spPr bwMode="auto">
          <a:xfrm>
            <a:off x="7466121" y="4310845"/>
            <a:ext cx="2066150" cy="33855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Address B</a:t>
            </a:r>
          </a:p>
        </p:txBody>
      </p:sp>
      <p:sp>
        <p:nvSpPr>
          <p:cNvPr id="682001" name="Line 17"/>
          <p:cNvSpPr>
            <a:spLocks noChangeShapeType="1"/>
          </p:cNvSpPr>
          <p:nvPr/>
        </p:nvSpPr>
        <p:spPr bwMode="auto">
          <a:xfrm flipV="1">
            <a:off x="9067952" y="4167506"/>
            <a:ext cx="361950" cy="24186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82003" name="Rectangle 19"/>
          <p:cNvSpPr>
            <a:spLocks noChangeArrowheads="1"/>
          </p:cNvSpPr>
          <p:nvPr/>
        </p:nvSpPr>
        <p:spPr bwMode="auto">
          <a:xfrm>
            <a:off x="9493402" y="2644499"/>
            <a:ext cx="1066800" cy="9411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pad</a:t>
            </a:r>
          </a:p>
        </p:txBody>
      </p:sp>
      <p:sp>
        <p:nvSpPr>
          <p:cNvPr id="682004" name="AutoShape 20"/>
          <p:cNvSpPr>
            <a:spLocks/>
          </p:cNvSpPr>
          <p:nvPr/>
        </p:nvSpPr>
        <p:spPr bwMode="auto">
          <a:xfrm>
            <a:off x="9283852" y="2272599"/>
            <a:ext cx="76200" cy="1828800"/>
          </a:xfrm>
          <a:prstGeom prst="leftBrace">
            <a:avLst>
              <a:gd name="adj1" fmla="val 200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2005" name="Text Box 21"/>
          <p:cNvSpPr txBox="1">
            <a:spLocks noChangeArrowheads="1"/>
          </p:cNvSpPr>
          <p:nvPr/>
        </p:nvSpPr>
        <p:spPr bwMode="auto">
          <a:xfrm>
            <a:off x="8240866" y="2637725"/>
            <a:ext cx="917575" cy="10699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data </a:t>
            </a:r>
          </a:p>
          <a:p>
            <a:pPr algn="ctr" eaLnBrk="0" hangingPunct="0"/>
            <a:r>
              <a:rPr lang="en-US" sz="1600" b="1">
                <a:latin typeface="Helvetica" pitchFamily="34" charset="0"/>
              </a:rPr>
              <a:t>written</a:t>
            </a:r>
          </a:p>
          <a:p>
            <a:pPr algn="ctr" eaLnBrk="0" hangingPunct="0"/>
            <a:r>
              <a:rPr lang="en-US" sz="1600" b="1">
                <a:latin typeface="Helvetica" pitchFamily="34" charset="0"/>
              </a:rPr>
              <a:t>by</a:t>
            </a:r>
          </a:p>
          <a:p>
            <a:pPr algn="ctr" eaLnBrk="0" hangingPunct="0"/>
            <a:r>
              <a:rPr lang="en-US" sz="1600" b="1">
                <a:latin typeface="Courier New" pitchFamily="49" charset="0"/>
              </a:rPr>
              <a:t>gets()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995233" y="2714834"/>
            <a:ext cx="5978328" cy="2028761"/>
          </a:xfrm>
          <a:prstGeom prst="rect">
            <a:avLst/>
          </a:prstGeom>
          <a:solidFill>
            <a:srgbClr val="333333">
              <a:alpha val="2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08048444 &lt;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malicious_code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&gt;:</a:t>
            </a:r>
          </a:p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8048444:    55                 push   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ebp</a:t>
            </a:r>
            <a:endParaRPr lang="en-US" sz="1400" b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8048445:    89 e5              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   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esp,%ebp</a:t>
            </a:r>
            <a:endParaRPr lang="en-US" sz="1400" b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8048447:    53                 push   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ebx</a:t>
            </a:r>
            <a:endParaRPr lang="en-US" sz="1400" b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8048448:    83 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ec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24           sub    $0x24,%esp</a:t>
            </a:r>
          </a:p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804844b:    8d 5d f4           lea    -0xc(%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ebp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),%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ebx</a:t>
            </a:r>
            <a:endParaRPr lang="en-US" sz="1400" b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804844e:    89 1c 24           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   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ebx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,(%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esp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)</a:t>
            </a:r>
          </a:p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8048451:    e8 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fa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fe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ff 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    call   8048350</a:t>
            </a:r>
          </a:p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8048456:    89 1c 24           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   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ebx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,(%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esp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)</a:t>
            </a:r>
          </a:p>
        </p:txBody>
      </p:sp>
      <p:sp>
        <p:nvSpPr>
          <p:cNvPr id="3" name="Oval Callout 2"/>
          <p:cNvSpPr/>
          <p:nvPr/>
        </p:nvSpPr>
        <p:spPr bwMode="auto">
          <a:xfrm>
            <a:off x="2069108" y="2773730"/>
            <a:ext cx="2088232" cy="2097509"/>
          </a:xfrm>
          <a:prstGeom prst="wedgeEllipseCallout">
            <a:avLst>
              <a:gd name="adj1" fmla="val 305802"/>
              <a:gd name="adj2" fmla="val 4713"/>
            </a:avLst>
          </a:prstGeom>
          <a:solidFill>
            <a:srgbClr val="FF0000">
              <a:alpha val="3000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9742900" y="228600"/>
            <a:ext cx="1634010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Max Memory Address</a:t>
            </a: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9843030" y="5103896"/>
            <a:ext cx="1386812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Memory Address 0</a:t>
            </a: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 rot="16200000">
            <a:off x="9479707" y="507987"/>
            <a:ext cx="897954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2800" b="1" dirty="0">
                <a:latin typeface="Helvetica" pitchFamily="34" charset="0"/>
              </a:rPr>
              <a:t>…</a:t>
            </a: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 rot="16200000">
            <a:off x="9480867" y="4900475"/>
            <a:ext cx="897954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2800" b="1" dirty="0">
                <a:latin typeface="Helvetica" pitchFamily="34" charset="0"/>
              </a:rPr>
              <a:t>…</a:t>
            </a:r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9493105" y="3815311"/>
            <a:ext cx="1066800" cy="338554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1600" b="1" dirty="0" err="1">
                <a:latin typeface="Helvetica" pitchFamily="34" charset="0"/>
              </a:rPr>
              <a:t>buf</a:t>
            </a:r>
            <a:endParaRPr lang="en-US" sz="1600" b="1" dirty="0">
              <a:latin typeface="Helvetica" pitchFamily="34" charset="0"/>
            </a:endParaRPr>
          </a:p>
        </p:txBody>
      </p:sp>
      <p:sp>
        <p:nvSpPr>
          <p:cNvPr id="682002" name="Rectangle 18"/>
          <p:cNvSpPr>
            <a:spLocks noChangeArrowheads="1"/>
          </p:cNvSpPr>
          <p:nvPr/>
        </p:nvSpPr>
        <p:spPr bwMode="auto">
          <a:xfrm>
            <a:off x="9485463" y="3581537"/>
            <a:ext cx="1074739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exploit</a:t>
            </a:r>
          </a:p>
          <a:p>
            <a:pPr algn="ctr" eaLnBrk="0" hangingPunct="0"/>
            <a:r>
              <a:rPr lang="en-US" sz="1600" b="1" dirty="0">
                <a:latin typeface="Helvetica" pitchFamily="34" charset="0"/>
              </a:rPr>
              <a:t>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CFD5B4-F332-4C73-8514-F4D0F45C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5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681991" grpId="0" animBg="1"/>
      <p:bldP spid="681987" grpId="0" uiExpand="1" build="p"/>
      <p:bldP spid="681988" grpId="0" animBg="1"/>
      <p:bldP spid="681994" grpId="0" animBg="1"/>
      <p:bldP spid="681995" grpId="0" animBg="1"/>
      <p:bldP spid="681996" grpId="0"/>
      <p:bldP spid="681997" grpId="0" animBg="1"/>
      <p:bldP spid="681999" grpId="0"/>
      <p:bldP spid="682000" grpId="0"/>
      <p:bldP spid="682001" grpId="0" animBg="1"/>
      <p:bldP spid="682003" grpId="0" animBg="1"/>
      <p:bldP spid="682004" grpId="0" animBg="1"/>
      <p:bldP spid="682005" grpId="0"/>
      <p:bldP spid="22" grpId="0" animBg="1"/>
      <p:bldP spid="3" grpId="0" animBg="1"/>
      <p:bldP spid="29" grpId="0" animBg="1"/>
      <p:bldP spid="68200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04C30-4FE0-9B6D-4D2C-EBD9AFD8D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154C402-2B8D-98DB-EE5A-EED655737F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Injecting assembly instructions: figure out what to inject</a:t>
            </a: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961705CF-376F-B404-D530-C475DA5D8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76" y="1795791"/>
            <a:ext cx="4162425" cy="9207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inject: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sk-SK" dirty="0">
                <a:latin typeface="Courier New" pitchFamily="49" charset="0"/>
                <a:ea typeface="MS Mincho" pitchFamily="49" charset="-128"/>
              </a:rPr>
              <a:t>mov    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$1</a:t>
            </a:r>
            <a:r>
              <a:rPr lang="sk-SK" dirty="0">
                <a:latin typeface="Courier New" pitchFamily="49" charset="0"/>
                <a:ea typeface="MS Mincho" pitchFamily="49" charset="-128"/>
              </a:rPr>
              <a:t>,%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rax</a:t>
            </a:r>
            <a:endParaRPr lang="sk-SK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sk-SK" dirty="0">
                <a:latin typeface="Courier New" pitchFamily="49" charset="0"/>
                <a:ea typeface="MS Mincho" pitchFamily="49" charset="-128"/>
              </a:rPr>
              <a:t>retq </a:t>
            </a:r>
            <a:endParaRPr lang="en-US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85A528-58C1-4D78-079B-045329DE27AB}"/>
              </a:ext>
            </a:extLst>
          </p:cNvPr>
          <p:cNvSpPr txBox="1"/>
          <p:nvPr/>
        </p:nvSpPr>
        <p:spPr>
          <a:xfrm>
            <a:off x="1586796" y="5459596"/>
            <a:ext cx="9081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We’ve got the payload we want to inject</a:t>
            </a:r>
          </a:p>
          <a:p>
            <a:endParaRPr lang="en-US" dirty="0">
              <a:latin typeface="Calibri" pitchFamily="34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pitchFamily="34" charset="0"/>
                <a:ea typeface="Calibri" charset="0"/>
                <a:cs typeface="Calibri" charset="0"/>
              </a:rPr>
              <a:t>We know there is an array that we can overflow to inject the code and change a return address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E6A1A-3B92-B830-57BE-5E92C81F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89B8DFB9-885D-76AF-CBE7-787055675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75" y="3626965"/>
            <a:ext cx="4162425" cy="9207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inject: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b8 01 00 00 00</a:t>
            </a:r>
            <a:endParaRPr lang="sk-SK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c3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F58037-BF56-3A54-94B0-D6514686F108}"/>
              </a:ext>
            </a:extLst>
          </p:cNvPr>
          <p:cNvSpPr txBox="1"/>
          <p:nvPr/>
        </p:nvSpPr>
        <p:spPr>
          <a:xfrm>
            <a:off x="785741" y="1407537"/>
            <a:ext cx="3020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  <a:ea typeface="Calibri" charset="0"/>
                <a:cs typeface="Calibri" charset="0"/>
              </a:rPr>
              <a:t>Injected assembly instructions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33F065-CC3E-ABC0-029F-725B17538532}"/>
              </a:ext>
            </a:extLst>
          </p:cNvPr>
          <p:cNvSpPr txBox="1"/>
          <p:nvPr/>
        </p:nvSpPr>
        <p:spPr>
          <a:xfrm>
            <a:off x="879975" y="3234720"/>
            <a:ext cx="23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  <a:ea typeface="Calibri" charset="0"/>
                <a:cs typeface="Calibri" charset="0"/>
              </a:rPr>
              <a:t>Injected machine code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Line 29">
            <a:extLst>
              <a:ext uri="{FF2B5EF4-FFF2-40B4-BE49-F238E27FC236}">
                <a16:creationId xmlns:a16="http://schemas.microsoft.com/office/drawing/2014/main" id="{CC48DAA3-89EF-3D6F-679F-B4983AC958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91078" y="4503961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" name="Rectangle 30">
            <a:extLst>
              <a:ext uri="{FF2B5EF4-FFF2-40B4-BE49-F238E27FC236}">
                <a16:creationId xmlns:a16="http://schemas.microsoft.com/office/drawing/2014/main" id="{879C7CEF-5B7C-634E-F834-91E0E3194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644" y="4321062"/>
            <a:ext cx="6783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%</a:t>
            </a:r>
            <a:r>
              <a:rPr lang="en-US" sz="1600" dirty="0" err="1">
                <a:latin typeface="Courier New" pitchFamily="49" charset="0"/>
              </a:rPr>
              <a:t>rsp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0" name="Rectangle 28">
            <a:extLst>
              <a:ext uri="{FF2B5EF4-FFF2-40B4-BE49-F238E27FC236}">
                <a16:creationId xmlns:a16="http://schemas.microsoft.com/office/drawing/2014/main" id="{A0109F16-A0C2-8F92-D947-D69EF28D43AC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6790941" y="4740719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[0]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DBFC76-A18C-20E5-7B9C-AE5265577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8768" y="1411605"/>
            <a:ext cx="21355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BEFORE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2C6F52DB-70E3-F31B-B382-2883FFD34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840778"/>
              </p:ext>
            </p:extLst>
          </p:nvPr>
        </p:nvGraphicFramePr>
        <p:xfrm>
          <a:off x="7146265" y="1924581"/>
          <a:ext cx="2957823" cy="2508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647">
                  <a:extLst>
                    <a:ext uri="{9D8B030D-6E8A-4147-A177-3AD203B41FA5}">
                      <a16:colId xmlns:a16="http://schemas.microsoft.com/office/drawing/2014/main" val="91954638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1950463676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075865733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44282679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72404028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98504785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9834937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12501027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323951181"/>
                    </a:ext>
                  </a:extLst>
                </a:gridCol>
              </a:tblGrid>
              <a:tr h="313562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4968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Stack frame for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call_echo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04205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3577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00052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F6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5836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20 bytes unused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2490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495848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793363"/>
                  </a:ext>
                </a:extLst>
              </a:tr>
            </a:tbl>
          </a:graphicData>
        </a:graphic>
      </p:graphicFrame>
      <p:sp>
        <p:nvSpPr>
          <p:cNvPr id="43" name="Rectangle 28">
            <a:extLst>
              <a:ext uri="{FF2B5EF4-FFF2-40B4-BE49-F238E27FC236}">
                <a16:creationId xmlns:a16="http://schemas.microsoft.com/office/drawing/2014/main" id="{D373EAC5-E707-174A-DA1D-054096481363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7187514" y="4764451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[1]</a:t>
            </a:r>
          </a:p>
        </p:txBody>
      </p:sp>
      <p:sp>
        <p:nvSpPr>
          <p:cNvPr id="44" name="Line 29">
            <a:extLst>
              <a:ext uri="{FF2B5EF4-FFF2-40B4-BE49-F238E27FC236}">
                <a16:creationId xmlns:a16="http://schemas.microsoft.com/office/drawing/2014/main" id="{FBB84E25-6CE4-6FBA-1679-5E29349832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54186" y="4433077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" name="Line 29">
            <a:extLst>
              <a:ext uri="{FF2B5EF4-FFF2-40B4-BE49-F238E27FC236}">
                <a16:creationId xmlns:a16="http://schemas.microsoft.com/office/drawing/2014/main" id="{AC558181-6F4B-CF74-DE86-2AEC69EC86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00697" y="4433077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34FA88E-5C17-4CFA-15D5-EEBD03B93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025" y="3160230"/>
            <a:ext cx="74571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50" dirty="0">
                <a:latin typeface="Courier New" pitchFamily="49" charset="0"/>
              </a:rPr>
              <a:t>return</a:t>
            </a:r>
            <a:br>
              <a:rPr lang="en-US" sz="1050" dirty="0">
                <a:latin typeface="Courier New" pitchFamily="49" charset="0"/>
              </a:rPr>
            </a:br>
            <a:r>
              <a:rPr lang="en-US" sz="1050" dirty="0">
                <a:latin typeface="Courier New" pitchFamily="49" charset="0"/>
              </a:rPr>
              <a:t>address</a:t>
            </a:r>
          </a:p>
        </p:txBody>
      </p:sp>
      <p:sp>
        <p:nvSpPr>
          <p:cNvPr id="47" name="Line 29">
            <a:extLst>
              <a:ext uri="{FF2B5EF4-FFF2-40B4-BE49-F238E27FC236}">
                <a16:creationId xmlns:a16="http://schemas.microsoft.com/office/drawing/2014/main" id="{F5EF5B5A-4E3E-83D1-C788-53755A201A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36210" y="3357410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428D6B-167D-1D12-453B-270F4EB8CB5A}"/>
              </a:ext>
            </a:extLst>
          </p:cNvPr>
          <p:cNvSpPr txBox="1"/>
          <p:nvPr/>
        </p:nvSpPr>
        <p:spPr>
          <a:xfrm>
            <a:off x="6364720" y="1743409"/>
            <a:ext cx="162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Offsets from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/>
              <a:t> in hex</a:t>
            </a:r>
          </a:p>
        </p:txBody>
      </p:sp>
      <p:sp>
        <p:nvSpPr>
          <p:cNvPr id="49" name="Line 29">
            <a:extLst>
              <a:ext uri="{FF2B5EF4-FFF2-40B4-BE49-F238E27FC236}">
                <a16:creationId xmlns:a16="http://schemas.microsoft.com/office/drawing/2014/main" id="{3BA303C2-D4BD-F401-8155-7E25C4FC0E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97707" y="3749475"/>
            <a:ext cx="0" cy="6567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FC1354-2D38-EAF1-18A1-5AC953010728}"/>
              </a:ext>
            </a:extLst>
          </p:cNvPr>
          <p:cNvSpPr txBox="1"/>
          <p:nvPr/>
        </p:nvSpPr>
        <p:spPr>
          <a:xfrm>
            <a:off x="10297707" y="3634679"/>
            <a:ext cx="7247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 grows down</a:t>
            </a:r>
          </a:p>
        </p:txBody>
      </p:sp>
      <p:sp>
        <p:nvSpPr>
          <p:cNvPr id="51" name="Line 29">
            <a:extLst>
              <a:ext uri="{FF2B5EF4-FFF2-40B4-BE49-F238E27FC236}">
                <a16:creationId xmlns:a16="http://schemas.microsoft.com/office/drawing/2014/main" id="{91C84E5D-2539-22D2-E561-1EA704C8BF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49131" y="4450228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" name="Rectangle 28">
            <a:extLst>
              <a:ext uri="{FF2B5EF4-FFF2-40B4-BE49-F238E27FC236}">
                <a16:creationId xmlns:a16="http://schemas.microsoft.com/office/drawing/2014/main" id="{0DF2C72D-1BB5-B205-D7F8-15ECF1357E7A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7835948" y="4781602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394020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E2762-29E6-2C78-BE99-247AEE436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19678CD-8559-A69E-8A49-4BF3C161E9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Injecting assembly instructions: figure out where buffer is</a:t>
            </a: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7ADA7A5A-16BF-95E7-C908-DD574811E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76" y="1795791"/>
            <a:ext cx="4162425" cy="9207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inject: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sk-SK" dirty="0">
                <a:latin typeface="Courier New" pitchFamily="49" charset="0"/>
                <a:ea typeface="MS Mincho" pitchFamily="49" charset="-128"/>
              </a:rPr>
              <a:t>mov    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$1</a:t>
            </a:r>
            <a:r>
              <a:rPr lang="sk-SK" dirty="0">
                <a:latin typeface="Courier New" pitchFamily="49" charset="0"/>
                <a:ea typeface="MS Mincho" pitchFamily="49" charset="-128"/>
              </a:rPr>
              <a:t>,%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rax</a:t>
            </a:r>
            <a:endParaRPr lang="sk-SK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sk-SK" dirty="0">
                <a:latin typeface="Courier New" pitchFamily="49" charset="0"/>
                <a:ea typeface="MS Mincho" pitchFamily="49" charset="-128"/>
              </a:rPr>
              <a:t>retq </a:t>
            </a:r>
            <a:endParaRPr lang="en-US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A550B-97F0-40F5-8529-583A64C2ED5E}"/>
              </a:ext>
            </a:extLst>
          </p:cNvPr>
          <p:cNvSpPr txBox="1"/>
          <p:nvPr/>
        </p:nvSpPr>
        <p:spPr>
          <a:xfrm>
            <a:off x="1333363" y="5450463"/>
            <a:ext cx="9521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We need to figure out the address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alibri" pitchFamily="34" charset="0"/>
              </a:rPr>
              <a:t> which is equal to the value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alibri" pitchFamily="34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pitchFamily="34" charset="0"/>
                <a:ea typeface="Calibri" charset="0"/>
                <a:cs typeface="Calibri" charset="0"/>
              </a:rPr>
              <a:t>Use GDB for this! It will be the same each time we run. Assume we find it’s: </a:t>
            </a:r>
            <a:r>
              <a:rPr lang="en-US" dirty="0">
                <a:latin typeface="Consolas" panose="020B0609020204030204" pitchFamily="49" charset="0"/>
                <a:ea typeface="Calibri" charset="0"/>
                <a:cs typeface="Calibri" charset="0"/>
              </a:rPr>
              <a:t>0x7FFFFFFF00002000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04A2A-F305-E78F-4829-5A7F7B68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26A6A458-8F18-E9AD-AAD1-DE6945733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75" y="3626965"/>
            <a:ext cx="4162425" cy="9207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inject: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b8 01 00 00 00</a:t>
            </a:r>
            <a:endParaRPr lang="sk-SK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c3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18C7D6-B917-1E1B-097A-F72EF0C4FBF5}"/>
              </a:ext>
            </a:extLst>
          </p:cNvPr>
          <p:cNvSpPr txBox="1"/>
          <p:nvPr/>
        </p:nvSpPr>
        <p:spPr>
          <a:xfrm>
            <a:off x="785741" y="1407537"/>
            <a:ext cx="3020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  <a:ea typeface="Calibri" charset="0"/>
                <a:cs typeface="Calibri" charset="0"/>
              </a:rPr>
              <a:t>Injected assembly instructions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59BD5A-32BC-BDFC-AC93-E6F9B8F3CA2E}"/>
              </a:ext>
            </a:extLst>
          </p:cNvPr>
          <p:cNvSpPr txBox="1"/>
          <p:nvPr/>
        </p:nvSpPr>
        <p:spPr>
          <a:xfrm>
            <a:off x="879975" y="3234720"/>
            <a:ext cx="23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  <a:ea typeface="Calibri" charset="0"/>
                <a:cs typeface="Calibri" charset="0"/>
              </a:rPr>
              <a:t>Injected machine code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Line 29">
            <a:extLst>
              <a:ext uri="{FF2B5EF4-FFF2-40B4-BE49-F238E27FC236}">
                <a16:creationId xmlns:a16="http://schemas.microsoft.com/office/drawing/2014/main" id="{74E641F8-DF08-B537-813E-76E37816EF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91078" y="4503961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" name="Rectangle 30">
            <a:extLst>
              <a:ext uri="{FF2B5EF4-FFF2-40B4-BE49-F238E27FC236}">
                <a16:creationId xmlns:a16="http://schemas.microsoft.com/office/drawing/2014/main" id="{F7EB71B2-02A9-3D54-88F2-66AA33731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644" y="4321062"/>
            <a:ext cx="6783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%</a:t>
            </a:r>
            <a:r>
              <a:rPr lang="en-US" sz="1600" dirty="0" err="1">
                <a:latin typeface="Courier New" pitchFamily="49" charset="0"/>
              </a:rPr>
              <a:t>rsp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0" name="Rectangle 28">
            <a:extLst>
              <a:ext uri="{FF2B5EF4-FFF2-40B4-BE49-F238E27FC236}">
                <a16:creationId xmlns:a16="http://schemas.microsoft.com/office/drawing/2014/main" id="{B48B5091-5AA8-A890-4634-E1C1A7031700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6790941" y="4740719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[0]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D6CDE9-DF09-7D6C-B925-BF27629C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8768" y="1411605"/>
            <a:ext cx="21355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BEFORE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B94D3EAA-FC2E-D7E6-EBEF-2C94CF16D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268339"/>
              </p:ext>
            </p:extLst>
          </p:nvPr>
        </p:nvGraphicFramePr>
        <p:xfrm>
          <a:off x="7146265" y="1924581"/>
          <a:ext cx="2957823" cy="2508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647">
                  <a:extLst>
                    <a:ext uri="{9D8B030D-6E8A-4147-A177-3AD203B41FA5}">
                      <a16:colId xmlns:a16="http://schemas.microsoft.com/office/drawing/2014/main" val="91954638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1950463676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075865733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44282679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72404028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98504785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9834937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12501027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323951181"/>
                    </a:ext>
                  </a:extLst>
                </a:gridCol>
              </a:tblGrid>
              <a:tr h="313562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4968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Stack frame for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call_echo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04205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3577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00052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F6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5836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20 bytes unused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2490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495848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793363"/>
                  </a:ext>
                </a:extLst>
              </a:tr>
            </a:tbl>
          </a:graphicData>
        </a:graphic>
      </p:graphicFrame>
      <p:sp>
        <p:nvSpPr>
          <p:cNvPr id="43" name="Rectangle 28">
            <a:extLst>
              <a:ext uri="{FF2B5EF4-FFF2-40B4-BE49-F238E27FC236}">
                <a16:creationId xmlns:a16="http://schemas.microsoft.com/office/drawing/2014/main" id="{8B4C31A7-8F8E-AC03-6C4E-06EA8E95A4B9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7187514" y="4764451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[1]</a:t>
            </a:r>
          </a:p>
        </p:txBody>
      </p:sp>
      <p:sp>
        <p:nvSpPr>
          <p:cNvPr id="44" name="Line 29">
            <a:extLst>
              <a:ext uri="{FF2B5EF4-FFF2-40B4-BE49-F238E27FC236}">
                <a16:creationId xmlns:a16="http://schemas.microsoft.com/office/drawing/2014/main" id="{5229D77C-879D-96E5-D5D9-9E626D0D5A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54186" y="4433077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" name="Line 29">
            <a:extLst>
              <a:ext uri="{FF2B5EF4-FFF2-40B4-BE49-F238E27FC236}">
                <a16:creationId xmlns:a16="http://schemas.microsoft.com/office/drawing/2014/main" id="{7B648FFE-20F8-86D1-23EE-42610BB176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00697" y="4433077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77DA28-6EFB-65E8-03E3-61F19B64F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025" y="3160230"/>
            <a:ext cx="74571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50" dirty="0">
                <a:latin typeface="Courier New" pitchFamily="49" charset="0"/>
              </a:rPr>
              <a:t>return</a:t>
            </a:r>
            <a:br>
              <a:rPr lang="en-US" sz="1050" dirty="0">
                <a:latin typeface="Courier New" pitchFamily="49" charset="0"/>
              </a:rPr>
            </a:br>
            <a:r>
              <a:rPr lang="en-US" sz="1050" dirty="0">
                <a:latin typeface="Courier New" pitchFamily="49" charset="0"/>
              </a:rPr>
              <a:t>address</a:t>
            </a:r>
          </a:p>
        </p:txBody>
      </p:sp>
      <p:sp>
        <p:nvSpPr>
          <p:cNvPr id="47" name="Line 29">
            <a:extLst>
              <a:ext uri="{FF2B5EF4-FFF2-40B4-BE49-F238E27FC236}">
                <a16:creationId xmlns:a16="http://schemas.microsoft.com/office/drawing/2014/main" id="{6029CC3F-952E-83AF-0A30-94A0EF1E60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36210" y="3357410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A3B0C5-4259-BDFD-450C-BBDF2E56ADA8}"/>
              </a:ext>
            </a:extLst>
          </p:cNvPr>
          <p:cNvSpPr txBox="1"/>
          <p:nvPr/>
        </p:nvSpPr>
        <p:spPr>
          <a:xfrm>
            <a:off x="6364720" y="1743409"/>
            <a:ext cx="162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Offsets from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/>
              <a:t> in hex</a:t>
            </a:r>
          </a:p>
        </p:txBody>
      </p:sp>
      <p:sp>
        <p:nvSpPr>
          <p:cNvPr id="49" name="Line 29">
            <a:extLst>
              <a:ext uri="{FF2B5EF4-FFF2-40B4-BE49-F238E27FC236}">
                <a16:creationId xmlns:a16="http://schemas.microsoft.com/office/drawing/2014/main" id="{C86FF598-8E76-7D89-6E77-8AF0741218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97707" y="3749475"/>
            <a:ext cx="0" cy="6567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64F42E-F841-D22C-8C2D-E5ABA7CD2250}"/>
              </a:ext>
            </a:extLst>
          </p:cNvPr>
          <p:cNvSpPr txBox="1"/>
          <p:nvPr/>
        </p:nvSpPr>
        <p:spPr>
          <a:xfrm>
            <a:off x="10297707" y="3634679"/>
            <a:ext cx="7247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 grows down</a:t>
            </a:r>
          </a:p>
        </p:txBody>
      </p:sp>
      <p:sp>
        <p:nvSpPr>
          <p:cNvPr id="51" name="Line 29">
            <a:extLst>
              <a:ext uri="{FF2B5EF4-FFF2-40B4-BE49-F238E27FC236}">
                <a16:creationId xmlns:a16="http://schemas.microsoft.com/office/drawing/2014/main" id="{04192BD9-1FC4-69A1-E313-154DF998F8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49131" y="4450228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" name="Rectangle 28">
            <a:extLst>
              <a:ext uri="{FF2B5EF4-FFF2-40B4-BE49-F238E27FC236}">
                <a16:creationId xmlns:a16="http://schemas.microsoft.com/office/drawing/2014/main" id="{36B7C82A-60ED-3A3E-A000-92D0890E8799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7835948" y="4781602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314827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103EE-8007-253E-353A-FF3E14D4D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CF6E156-5E5E-76D7-E6CD-0DE8ED6E4D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Injecting assembly instructions: inject payload</a:t>
            </a:r>
          </a:p>
        </p:txBody>
      </p:sp>
      <p:sp>
        <p:nvSpPr>
          <p:cNvPr id="360477" name="Line 29">
            <a:extLst>
              <a:ext uri="{FF2B5EF4-FFF2-40B4-BE49-F238E27FC236}">
                <a16:creationId xmlns:a16="http://schemas.microsoft.com/office/drawing/2014/main" id="{917DCEE1-347B-5885-EC1C-22BE4B911F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94414" y="4499893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>
            <a:extLst>
              <a:ext uri="{FF2B5EF4-FFF2-40B4-BE49-F238E27FC236}">
                <a16:creationId xmlns:a16="http://schemas.microsoft.com/office/drawing/2014/main" id="{9EDA7986-07EA-82D9-F525-609CCF065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980" y="4316994"/>
            <a:ext cx="6783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%</a:t>
            </a:r>
            <a:r>
              <a:rPr lang="en-US" sz="1600" dirty="0" err="1">
                <a:latin typeface="Courier New" pitchFamily="49" charset="0"/>
              </a:rPr>
              <a:t>rsp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60476" name="Rectangle 28">
            <a:extLst>
              <a:ext uri="{FF2B5EF4-FFF2-40B4-BE49-F238E27FC236}">
                <a16:creationId xmlns:a16="http://schemas.microsoft.com/office/drawing/2014/main" id="{F80D4F75-4973-DE2A-D027-D981EA4BDACF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6794277" y="4736651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4BA522-41AA-B582-DB35-8189BD196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104" y="1407537"/>
            <a:ext cx="1994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2458D619-FE1A-CEEB-279E-1897E9D3A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76" y="1795791"/>
            <a:ext cx="4162425" cy="9207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inject: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sk-SK" dirty="0">
                <a:latin typeface="Courier New" pitchFamily="49" charset="0"/>
                <a:ea typeface="MS Mincho" pitchFamily="49" charset="-128"/>
              </a:rPr>
              <a:t>mov    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$1</a:t>
            </a:r>
            <a:r>
              <a:rPr lang="sk-SK" dirty="0">
                <a:latin typeface="Courier New" pitchFamily="49" charset="0"/>
                <a:ea typeface="MS Mincho" pitchFamily="49" charset="-128"/>
              </a:rPr>
              <a:t>,%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rax</a:t>
            </a:r>
            <a:endParaRPr lang="sk-SK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sk-SK" dirty="0">
                <a:latin typeface="Courier New" pitchFamily="49" charset="0"/>
                <a:ea typeface="MS Mincho" pitchFamily="49" charset="-128"/>
              </a:rPr>
              <a:t>retq </a:t>
            </a:r>
            <a:endParaRPr lang="en-US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2A452B-AAEF-B9C7-0A6B-2C73E894589C}"/>
              </a:ext>
            </a:extLst>
          </p:cNvPr>
          <p:cNvSpPr txBox="1"/>
          <p:nvPr/>
        </p:nvSpPr>
        <p:spPr>
          <a:xfrm>
            <a:off x="607595" y="5360480"/>
            <a:ext cx="1113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Inject machine code for the instructions we want (machine code is a byte stream, so endianness doesn’t apply here)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34D28-B527-9584-9AFA-FA8E529E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D359DD-80B8-674A-F216-9D73D6604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324057"/>
              </p:ext>
            </p:extLst>
          </p:nvPr>
        </p:nvGraphicFramePr>
        <p:xfrm>
          <a:off x="7149601" y="1920513"/>
          <a:ext cx="2957823" cy="2508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647">
                  <a:extLst>
                    <a:ext uri="{9D8B030D-6E8A-4147-A177-3AD203B41FA5}">
                      <a16:colId xmlns:a16="http://schemas.microsoft.com/office/drawing/2014/main" val="91954638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1950463676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075865733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44282679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72404028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98504785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9834937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12501027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323951181"/>
                    </a:ext>
                  </a:extLst>
                </a:gridCol>
              </a:tblGrid>
              <a:tr h="313562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4968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Stack frame for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call_echo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04205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3577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700052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F6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5836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2490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495848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b8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793363"/>
                  </a:ext>
                </a:extLst>
              </a:tr>
            </a:tbl>
          </a:graphicData>
        </a:graphic>
      </p:graphicFrame>
      <p:sp>
        <p:nvSpPr>
          <p:cNvPr id="6" name="Rectangle 28">
            <a:extLst>
              <a:ext uri="{FF2B5EF4-FFF2-40B4-BE49-F238E27FC236}">
                <a16:creationId xmlns:a16="http://schemas.microsoft.com/office/drawing/2014/main" id="{9A39B8F4-BB6B-CAB0-CB28-E972C7F1BF44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7190850" y="4760383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[1]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2BD0CBE6-BD4B-A91F-2403-5968AC34589A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9229469" y="4777533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[7]</a:t>
            </a:r>
          </a:p>
        </p:txBody>
      </p:sp>
      <p:sp>
        <p:nvSpPr>
          <p:cNvPr id="8" name="Line 29">
            <a:extLst>
              <a:ext uri="{FF2B5EF4-FFF2-40B4-BE49-F238E27FC236}">
                <a16:creationId xmlns:a16="http://schemas.microsoft.com/office/drawing/2014/main" id="{AFA9B125-33D1-C95A-D1DF-09BDBB0710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57522" y="4429009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29">
            <a:extLst>
              <a:ext uri="{FF2B5EF4-FFF2-40B4-BE49-F238E27FC236}">
                <a16:creationId xmlns:a16="http://schemas.microsoft.com/office/drawing/2014/main" id="{253FB420-C08F-A12D-277A-51E6AC11F2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04033" y="4429009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29">
            <a:extLst>
              <a:ext uri="{FF2B5EF4-FFF2-40B4-BE49-F238E27FC236}">
                <a16:creationId xmlns:a16="http://schemas.microsoft.com/office/drawing/2014/main" id="{2A04E557-6063-1228-9104-7B6682FCCE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65399" y="4435872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97E013C1-C978-153E-1764-025C6D36E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361" y="3156162"/>
            <a:ext cx="74571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50" dirty="0">
                <a:latin typeface="Courier New" pitchFamily="49" charset="0"/>
              </a:rPr>
              <a:t>return</a:t>
            </a:r>
            <a:br>
              <a:rPr lang="en-US" sz="1050" dirty="0">
                <a:latin typeface="Courier New" pitchFamily="49" charset="0"/>
              </a:rPr>
            </a:br>
            <a:r>
              <a:rPr lang="en-US" sz="1050" dirty="0">
                <a:latin typeface="Courier New" pitchFamily="49" charset="0"/>
              </a:rPr>
              <a:t>address</a:t>
            </a:r>
          </a:p>
        </p:txBody>
      </p:sp>
      <p:sp>
        <p:nvSpPr>
          <p:cNvPr id="12" name="Line 29">
            <a:extLst>
              <a:ext uri="{FF2B5EF4-FFF2-40B4-BE49-F238E27FC236}">
                <a16:creationId xmlns:a16="http://schemas.microsoft.com/office/drawing/2014/main" id="{0B00C46D-CA3D-2D03-C3FD-B837504FE7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39546" y="3353342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B01C35-EE56-7BFF-E8A8-274126A0FE4B}"/>
              </a:ext>
            </a:extLst>
          </p:cNvPr>
          <p:cNvSpPr txBox="1"/>
          <p:nvPr/>
        </p:nvSpPr>
        <p:spPr>
          <a:xfrm>
            <a:off x="6368056" y="1739341"/>
            <a:ext cx="162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Offsets from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/>
              <a:t> in hex</a:t>
            </a:r>
          </a:p>
        </p:txBody>
      </p:sp>
      <p:sp>
        <p:nvSpPr>
          <p:cNvPr id="17" name="Line 29">
            <a:extLst>
              <a:ext uri="{FF2B5EF4-FFF2-40B4-BE49-F238E27FC236}">
                <a16:creationId xmlns:a16="http://schemas.microsoft.com/office/drawing/2014/main" id="{660EFAF0-24DC-87AE-0792-B402FA1A4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01043" y="3745407"/>
            <a:ext cx="0" cy="6567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83B1B0-EDEE-5868-B333-08C4C590343A}"/>
              </a:ext>
            </a:extLst>
          </p:cNvPr>
          <p:cNvSpPr txBox="1"/>
          <p:nvPr/>
        </p:nvSpPr>
        <p:spPr>
          <a:xfrm>
            <a:off x="10301043" y="3630611"/>
            <a:ext cx="7247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 grows down</a:t>
            </a:r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851048B-1270-6E66-A4B0-FAD9CBD70DE8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7839284" y="4777534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[3]</a:t>
            </a:r>
          </a:p>
        </p:txBody>
      </p:sp>
      <p:sp>
        <p:nvSpPr>
          <p:cNvPr id="22" name="Line 29">
            <a:extLst>
              <a:ext uri="{FF2B5EF4-FFF2-40B4-BE49-F238E27FC236}">
                <a16:creationId xmlns:a16="http://schemas.microsoft.com/office/drawing/2014/main" id="{C17039E7-BEAB-10EC-9349-87F9338F16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2467" y="4446160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56AD97-86BF-2538-46EB-065E8315DFED}"/>
              </a:ext>
            </a:extLst>
          </p:cNvPr>
          <p:cNvSpPr/>
          <p:nvPr/>
        </p:nvSpPr>
        <p:spPr>
          <a:xfrm>
            <a:off x="7478272" y="4113408"/>
            <a:ext cx="1985324" cy="31007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7F271D89-4FA7-6A42-D01A-4171654A6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75" y="3626965"/>
            <a:ext cx="4162425" cy="9207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inject: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b8 01 00 00 00</a:t>
            </a:r>
            <a:endParaRPr lang="sk-SK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c3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2AB219-279A-A40E-A851-68A2F81566E1}"/>
              </a:ext>
            </a:extLst>
          </p:cNvPr>
          <p:cNvSpPr txBox="1"/>
          <p:nvPr/>
        </p:nvSpPr>
        <p:spPr>
          <a:xfrm>
            <a:off x="785741" y="1407537"/>
            <a:ext cx="3020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  <a:ea typeface="Calibri" charset="0"/>
                <a:cs typeface="Calibri" charset="0"/>
              </a:rPr>
              <a:t>Injected assembly instructions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099095-FCBD-6894-C7A3-7D3217F38682}"/>
              </a:ext>
            </a:extLst>
          </p:cNvPr>
          <p:cNvSpPr txBox="1"/>
          <p:nvPr/>
        </p:nvSpPr>
        <p:spPr>
          <a:xfrm>
            <a:off x="879975" y="3234720"/>
            <a:ext cx="23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  <a:ea typeface="Calibri" charset="0"/>
                <a:cs typeface="Calibri" charset="0"/>
              </a:rPr>
              <a:t>Injected machine code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64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C239A-5D3A-7396-433E-21FF4194D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677CDA9-6E38-A242-D1EA-85022FA7AD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Injecting assembly instructions: inject payload</a:t>
            </a:r>
          </a:p>
        </p:txBody>
      </p:sp>
      <p:sp>
        <p:nvSpPr>
          <p:cNvPr id="360477" name="Line 29">
            <a:extLst>
              <a:ext uri="{FF2B5EF4-FFF2-40B4-BE49-F238E27FC236}">
                <a16:creationId xmlns:a16="http://schemas.microsoft.com/office/drawing/2014/main" id="{9B1C4B5E-7016-8E4F-0D05-73AAE6852D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94414" y="4499893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>
            <a:extLst>
              <a:ext uri="{FF2B5EF4-FFF2-40B4-BE49-F238E27FC236}">
                <a16:creationId xmlns:a16="http://schemas.microsoft.com/office/drawing/2014/main" id="{F6244F95-4086-60B5-5642-CF59DC368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980" y="4316994"/>
            <a:ext cx="6783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%</a:t>
            </a:r>
            <a:r>
              <a:rPr lang="en-US" sz="1600" dirty="0" err="1">
                <a:latin typeface="Courier New" pitchFamily="49" charset="0"/>
              </a:rPr>
              <a:t>rsp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60476" name="Rectangle 28">
            <a:extLst>
              <a:ext uri="{FF2B5EF4-FFF2-40B4-BE49-F238E27FC236}">
                <a16:creationId xmlns:a16="http://schemas.microsoft.com/office/drawing/2014/main" id="{B4D5FA18-0FB2-AD8D-CB4C-8FF998B6A7C1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6794277" y="4736651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2DBE52-8396-D2F1-5196-376EBEBD1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104" y="1407537"/>
            <a:ext cx="1994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305FDBDF-C1C0-2664-6F96-654CC31C1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76" y="1795791"/>
            <a:ext cx="4162425" cy="9207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inject: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sk-SK" dirty="0">
                <a:latin typeface="Courier New" pitchFamily="49" charset="0"/>
                <a:ea typeface="MS Mincho" pitchFamily="49" charset="-128"/>
              </a:rPr>
              <a:t>mov    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$1</a:t>
            </a:r>
            <a:r>
              <a:rPr lang="sk-SK" dirty="0">
                <a:latin typeface="Courier New" pitchFamily="49" charset="0"/>
                <a:ea typeface="MS Mincho" pitchFamily="49" charset="-128"/>
              </a:rPr>
              <a:t>,%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rax</a:t>
            </a:r>
            <a:endParaRPr lang="sk-SK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sk-SK" dirty="0">
                <a:latin typeface="Courier New" pitchFamily="49" charset="0"/>
                <a:ea typeface="MS Mincho" pitchFamily="49" charset="-128"/>
              </a:rPr>
              <a:t>retq </a:t>
            </a:r>
            <a:endParaRPr lang="en-US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837D0-847C-A16B-FAAB-FD1A555FC292}"/>
              </a:ext>
            </a:extLst>
          </p:cNvPr>
          <p:cNvSpPr txBox="1"/>
          <p:nvPr/>
        </p:nvSpPr>
        <p:spPr>
          <a:xfrm>
            <a:off x="607595" y="5360480"/>
            <a:ext cx="11314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Inject machine code for the instructions we want (machine code is a byte stream, so endianness doesn’t apply here)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Pad with a bunch of zeros afterwards</a:t>
            </a:r>
            <a:endParaRPr lang="en-US" dirty="0">
              <a:latin typeface="Calibri" pitchFamily="34" charset="0"/>
              <a:ea typeface="Calibri" charset="0"/>
              <a:cs typeface="Calibri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14FEE-1FFA-A2E5-39ED-4E247647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309CDD-8A4D-13D6-5C2C-1D21E8981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399710"/>
              </p:ext>
            </p:extLst>
          </p:nvPr>
        </p:nvGraphicFramePr>
        <p:xfrm>
          <a:off x="7149601" y="1920513"/>
          <a:ext cx="2957823" cy="2508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647">
                  <a:extLst>
                    <a:ext uri="{9D8B030D-6E8A-4147-A177-3AD203B41FA5}">
                      <a16:colId xmlns:a16="http://schemas.microsoft.com/office/drawing/2014/main" val="91954638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1950463676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075865733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44282679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72404028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98504785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9834937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12501027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323951181"/>
                    </a:ext>
                  </a:extLst>
                </a:gridCol>
              </a:tblGrid>
              <a:tr h="313562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4968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Stack frame for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call_echo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04205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3577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700052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F6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5836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2490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495848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b8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793363"/>
                  </a:ext>
                </a:extLst>
              </a:tr>
            </a:tbl>
          </a:graphicData>
        </a:graphic>
      </p:graphicFrame>
      <p:sp>
        <p:nvSpPr>
          <p:cNvPr id="6" name="Rectangle 28">
            <a:extLst>
              <a:ext uri="{FF2B5EF4-FFF2-40B4-BE49-F238E27FC236}">
                <a16:creationId xmlns:a16="http://schemas.microsoft.com/office/drawing/2014/main" id="{15F4501C-470E-8439-0858-9F55B6348115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7190850" y="4760383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[1]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47969F4A-380E-666B-BC8E-48506498718F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9229469" y="4777533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[7]</a:t>
            </a:r>
          </a:p>
        </p:txBody>
      </p:sp>
      <p:sp>
        <p:nvSpPr>
          <p:cNvPr id="8" name="Line 29">
            <a:extLst>
              <a:ext uri="{FF2B5EF4-FFF2-40B4-BE49-F238E27FC236}">
                <a16:creationId xmlns:a16="http://schemas.microsoft.com/office/drawing/2014/main" id="{993DD2A0-A86D-44D9-B12C-63895854DB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57522" y="4429009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29">
            <a:extLst>
              <a:ext uri="{FF2B5EF4-FFF2-40B4-BE49-F238E27FC236}">
                <a16:creationId xmlns:a16="http://schemas.microsoft.com/office/drawing/2014/main" id="{F31A260C-81B6-94AD-1012-83B4425659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04033" y="4429009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29">
            <a:extLst>
              <a:ext uri="{FF2B5EF4-FFF2-40B4-BE49-F238E27FC236}">
                <a16:creationId xmlns:a16="http://schemas.microsoft.com/office/drawing/2014/main" id="{778D3B5A-7501-F90F-D8AB-2A7B67237F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65399" y="4435872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9E9C20E6-D6B2-0BD0-80D1-ADAF1A9E8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361" y="3156162"/>
            <a:ext cx="74571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50" dirty="0">
                <a:latin typeface="Courier New" pitchFamily="49" charset="0"/>
              </a:rPr>
              <a:t>return</a:t>
            </a:r>
            <a:br>
              <a:rPr lang="en-US" sz="1050" dirty="0">
                <a:latin typeface="Courier New" pitchFamily="49" charset="0"/>
              </a:rPr>
            </a:br>
            <a:r>
              <a:rPr lang="en-US" sz="1050" dirty="0">
                <a:latin typeface="Courier New" pitchFamily="49" charset="0"/>
              </a:rPr>
              <a:t>address</a:t>
            </a:r>
          </a:p>
        </p:txBody>
      </p:sp>
      <p:sp>
        <p:nvSpPr>
          <p:cNvPr id="12" name="Line 29">
            <a:extLst>
              <a:ext uri="{FF2B5EF4-FFF2-40B4-BE49-F238E27FC236}">
                <a16:creationId xmlns:a16="http://schemas.microsoft.com/office/drawing/2014/main" id="{9A73187E-E1A0-43EB-AFFF-A6CF238E2E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39546" y="3353342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235C8F-CD35-B563-BBA7-F68070EA16AD}"/>
              </a:ext>
            </a:extLst>
          </p:cNvPr>
          <p:cNvSpPr txBox="1"/>
          <p:nvPr/>
        </p:nvSpPr>
        <p:spPr>
          <a:xfrm>
            <a:off x="6368056" y="1739341"/>
            <a:ext cx="162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Offsets from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/>
              <a:t> in hex</a:t>
            </a:r>
          </a:p>
        </p:txBody>
      </p:sp>
      <p:sp>
        <p:nvSpPr>
          <p:cNvPr id="17" name="Line 29">
            <a:extLst>
              <a:ext uri="{FF2B5EF4-FFF2-40B4-BE49-F238E27FC236}">
                <a16:creationId xmlns:a16="http://schemas.microsoft.com/office/drawing/2014/main" id="{D8483B1F-4564-4E2C-ECD8-0A936B4542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01043" y="3745407"/>
            <a:ext cx="0" cy="6567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CAB9AD-05E7-AC73-C4BC-68DC231247D9}"/>
              </a:ext>
            </a:extLst>
          </p:cNvPr>
          <p:cNvSpPr txBox="1"/>
          <p:nvPr/>
        </p:nvSpPr>
        <p:spPr>
          <a:xfrm>
            <a:off x="10301043" y="3630611"/>
            <a:ext cx="7247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 grows down</a:t>
            </a:r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D74E57EE-3E50-9D05-40E6-0C90BB5E5F46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7839284" y="4777534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[3]</a:t>
            </a:r>
          </a:p>
        </p:txBody>
      </p:sp>
      <p:sp>
        <p:nvSpPr>
          <p:cNvPr id="22" name="Line 29">
            <a:extLst>
              <a:ext uri="{FF2B5EF4-FFF2-40B4-BE49-F238E27FC236}">
                <a16:creationId xmlns:a16="http://schemas.microsoft.com/office/drawing/2014/main" id="{20EFF708-8156-73F5-9428-42D8FE4D66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2467" y="4446160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6AB52F-387A-8C84-DDD6-003BEB42311A}"/>
              </a:ext>
            </a:extLst>
          </p:cNvPr>
          <p:cNvSpPr/>
          <p:nvPr/>
        </p:nvSpPr>
        <p:spPr>
          <a:xfrm>
            <a:off x="7462465" y="3466846"/>
            <a:ext cx="2629152" cy="65239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C996C6E9-F4DB-21CF-6C29-55C730ECA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75" y="3626965"/>
            <a:ext cx="4162425" cy="9207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inject: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b8 01 00 00 00</a:t>
            </a:r>
            <a:endParaRPr lang="sk-SK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c3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1FE47-E746-C7E9-92F1-BA26131F0577}"/>
              </a:ext>
            </a:extLst>
          </p:cNvPr>
          <p:cNvSpPr txBox="1"/>
          <p:nvPr/>
        </p:nvSpPr>
        <p:spPr>
          <a:xfrm>
            <a:off x="785741" y="1407537"/>
            <a:ext cx="3020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  <a:ea typeface="Calibri" charset="0"/>
                <a:cs typeface="Calibri" charset="0"/>
              </a:rPr>
              <a:t>Injected assembly instructions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65A90C-E809-6DC5-41D1-313AA3385732}"/>
              </a:ext>
            </a:extLst>
          </p:cNvPr>
          <p:cNvSpPr txBox="1"/>
          <p:nvPr/>
        </p:nvSpPr>
        <p:spPr>
          <a:xfrm>
            <a:off x="879975" y="3234720"/>
            <a:ext cx="23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  <a:ea typeface="Calibri" charset="0"/>
                <a:cs typeface="Calibri" charset="0"/>
              </a:rPr>
              <a:t>Injected machine code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D56D73-EBDC-29FB-CBC5-6BDF5207CF96}"/>
              </a:ext>
            </a:extLst>
          </p:cNvPr>
          <p:cNvSpPr/>
          <p:nvPr/>
        </p:nvSpPr>
        <p:spPr>
          <a:xfrm flipV="1">
            <a:off x="9454719" y="4136388"/>
            <a:ext cx="652704" cy="29948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63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F998E-8178-26E9-36C3-0F422792E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67D89E1-F13E-DF9C-F35C-9C40C258FA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Injecting assembly instructions: inject payload</a:t>
            </a:r>
          </a:p>
        </p:txBody>
      </p:sp>
      <p:sp>
        <p:nvSpPr>
          <p:cNvPr id="360477" name="Line 29">
            <a:extLst>
              <a:ext uri="{FF2B5EF4-FFF2-40B4-BE49-F238E27FC236}">
                <a16:creationId xmlns:a16="http://schemas.microsoft.com/office/drawing/2014/main" id="{5A33F57F-FF18-FF91-EDDF-BF6160AD82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94414" y="4499893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>
            <a:extLst>
              <a:ext uri="{FF2B5EF4-FFF2-40B4-BE49-F238E27FC236}">
                <a16:creationId xmlns:a16="http://schemas.microsoft.com/office/drawing/2014/main" id="{C93D9E0D-DACA-D1C2-1779-94290669B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980" y="4316994"/>
            <a:ext cx="6783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%</a:t>
            </a:r>
            <a:r>
              <a:rPr lang="en-US" sz="1600" dirty="0" err="1">
                <a:latin typeface="Courier New" pitchFamily="49" charset="0"/>
              </a:rPr>
              <a:t>rsp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60476" name="Rectangle 28">
            <a:extLst>
              <a:ext uri="{FF2B5EF4-FFF2-40B4-BE49-F238E27FC236}">
                <a16:creationId xmlns:a16="http://schemas.microsoft.com/office/drawing/2014/main" id="{26C36918-0766-FA33-44EF-76E51921D66F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6794277" y="4736651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2B38B9-3F99-7080-39C0-3FC0D86AF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104" y="1407537"/>
            <a:ext cx="1994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22D913E2-0323-7AD8-6E82-20CB677F7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76" y="1795791"/>
            <a:ext cx="4162425" cy="9207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inject: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sk-SK" dirty="0">
                <a:latin typeface="Courier New" pitchFamily="49" charset="0"/>
                <a:ea typeface="MS Mincho" pitchFamily="49" charset="-128"/>
              </a:rPr>
              <a:t>mov    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$1</a:t>
            </a:r>
            <a:r>
              <a:rPr lang="sk-SK" dirty="0">
                <a:latin typeface="Courier New" pitchFamily="49" charset="0"/>
                <a:ea typeface="MS Mincho" pitchFamily="49" charset="-128"/>
              </a:rPr>
              <a:t>,%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rax</a:t>
            </a:r>
            <a:endParaRPr lang="sk-SK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sk-SK" dirty="0">
                <a:latin typeface="Courier New" pitchFamily="49" charset="0"/>
                <a:ea typeface="MS Mincho" pitchFamily="49" charset="-128"/>
              </a:rPr>
              <a:t>retq </a:t>
            </a:r>
            <a:endParaRPr lang="en-US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F8D3C5-D9D6-1F89-AB49-AB878716F3B4}"/>
              </a:ext>
            </a:extLst>
          </p:cNvPr>
          <p:cNvSpPr txBox="1"/>
          <p:nvPr/>
        </p:nvSpPr>
        <p:spPr>
          <a:xfrm>
            <a:off x="607595" y="5360480"/>
            <a:ext cx="11320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Inject machine code for the instructions we want (machine code is a byte stream, so endianness doesn’t apply here)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Pad with a bunch of zeros afterwards</a:t>
            </a:r>
            <a:br>
              <a:rPr lang="en-US" dirty="0">
                <a:latin typeface="Calibri" charset="0"/>
                <a:ea typeface="Calibri" charset="0"/>
                <a:cs typeface="Calibri" charset="0"/>
              </a:rPr>
            </a:br>
            <a:r>
              <a:rPr lang="en-US" dirty="0">
                <a:latin typeface="Calibri" charset="0"/>
                <a:ea typeface="Calibri" charset="0"/>
                <a:cs typeface="Calibri" charset="0"/>
              </a:rPr>
              <a:t>Overwrite return address with address of %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rsp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dirty="0">
                <a:latin typeface="Consolas" panose="020B0609020204030204" pitchFamily="49" charset="0"/>
                <a:ea typeface="Calibri" charset="0"/>
                <a:cs typeface="Calibri" charset="0"/>
              </a:rPr>
              <a:t>0x7FFFFFFF00002000</a:t>
            </a:r>
            <a:r>
              <a:rPr lang="en-US" dirty="0">
                <a:ea typeface="Calibri" charset="0"/>
                <a:cs typeface="Calibri" charset="0"/>
              </a:rPr>
              <a:t>, also little-endian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A9CE9-60C8-A3D9-2E48-34A650954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A81DE4-34C8-0D3F-1430-F59362758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627408"/>
              </p:ext>
            </p:extLst>
          </p:nvPr>
        </p:nvGraphicFramePr>
        <p:xfrm>
          <a:off x="7149601" y="1920513"/>
          <a:ext cx="2957823" cy="2508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647">
                  <a:extLst>
                    <a:ext uri="{9D8B030D-6E8A-4147-A177-3AD203B41FA5}">
                      <a16:colId xmlns:a16="http://schemas.microsoft.com/office/drawing/2014/main" val="91954638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1950463676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075865733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44282679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72404028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98504785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9834937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12501027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323951181"/>
                    </a:ext>
                  </a:extLst>
                </a:gridCol>
              </a:tblGrid>
              <a:tr h="313562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4968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Stack frame for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call_echo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04205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3577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700052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5836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2490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495848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b8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793363"/>
                  </a:ext>
                </a:extLst>
              </a:tr>
            </a:tbl>
          </a:graphicData>
        </a:graphic>
      </p:graphicFrame>
      <p:sp>
        <p:nvSpPr>
          <p:cNvPr id="6" name="Rectangle 28">
            <a:extLst>
              <a:ext uri="{FF2B5EF4-FFF2-40B4-BE49-F238E27FC236}">
                <a16:creationId xmlns:a16="http://schemas.microsoft.com/office/drawing/2014/main" id="{59B12811-6B54-BFA5-6EC7-7C0CEBD809CE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7190850" y="4760383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[1]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1DF64A78-755A-0D34-F1A5-90AB73501DB6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9229469" y="4777533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[7]</a:t>
            </a:r>
          </a:p>
        </p:txBody>
      </p:sp>
      <p:sp>
        <p:nvSpPr>
          <p:cNvPr id="8" name="Line 29">
            <a:extLst>
              <a:ext uri="{FF2B5EF4-FFF2-40B4-BE49-F238E27FC236}">
                <a16:creationId xmlns:a16="http://schemas.microsoft.com/office/drawing/2014/main" id="{675F27EC-23CD-3160-31B7-D0D23EB565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57522" y="4429009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29">
            <a:extLst>
              <a:ext uri="{FF2B5EF4-FFF2-40B4-BE49-F238E27FC236}">
                <a16:creationId xmlns:a16="http://schemas.microsoft.com/office/drawing/2014/main" id="{DE5CD647-6C10-6FF7-CB8E-09966585AC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04033" y="4429009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29">
            <a:extLst>
              <a:ext uri="{FF2B5EF4-FFF2-40B4-BE49-F238E27FC236}">
                <a16:creationId xmlns:a16="http://schemas.microsoft.com/office/drawing/2014/main" id="{0EDADD8C-AE22-7505-82E8-900E8A9217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65399" y="4435872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FB15634E-6523-A055-94B0-D162048AB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361" y="3156162"/>
            <a:ext cx="74571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50" dirty="0">
                <a:latin typeface="Courier New" pitchFamily="49" charset="0"/>
              </a:rPr>
              <a:t>return</a:t>
            </a:r>
            <a:br>
              <a:rPr lang="en-US" sz="1050" dirty="0">
                <a:latin typeface="Courier New" pitchFamily="49" charset="0"/>
              </a:rPr>
            </a:br>
            <a:r>
              <a:rPr lang="en-US" sz="1050" dirty="0">
                <a:latin typeface="Courier New" pitchFamily="49" charset="0"/>
              </a:rPr>
              <a:t>address</a:t>
            </a:r>
          </a:p>
        </p:txBody>
      </p:sp>
      <p:sp>
        <p:nvSpPr>
          <p:cNvPr id="12" name="Line 29">
            <a:extLst>
              <a:ext uri="{FF2B5EF4-FFF2-40B4-BE49-F238E27FC236}">
                <a16:creationId xmlns:a16="http://schemas.microsoft.com/office/drawing/2014/main" id="{7779481C-0AAC-1A58-4155-6DC74F9853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39546" y="3353342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E994D6-BFDF-E362-942C-487DE620C28D}"/>
              </a:ext>
            </a:extLst>
          </p:cNvPr>
          <p:cNvSpPr txBox="1"/>
          <p:nvPr/>
        </p:nvSpPr>
        <p:spPr>
          <a:xfrm>
            <a:off x="6368056" y="1739341"/>
            <a:ext cx="162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Offsets from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/>
              <a:t> in hex</a:t>
            </a:r>
          </a:p>
        </p:txBody>
      </p:sp>
      <p:sp>
        <p:nvSpPr>
          <p:cNvPr id="17" name="Line 29">
            <a:extLst>
              <a:ext uri="{FF2B5EF4-FFF2-40B4-BE49-F238E27FC236}">
                <a16:creationId xmlns:a16="http://schemas.microsoft.com/office/drawing/2014/main" id="{5576F9DC-58B5-49D8-D816-F1B3126CB9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01043" y="3745407"/>
            <a:ext cx="0" cy="6567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C17F1D-E699-B7C7-DA96-B9ED6CEA2499}"/>
              </a:ext>
            </a:extLst>
          </p:cNvPr>
          <p:cNvSpPr txBox="1"/>
          <p:nvPr/>
        </p:nvSpPr>
        <p:spPr>
          <a:xfrm>
            <a:off x="10301043" y="3630611"/>
            <a:ext cx="7247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 grows down</a:t>
            </a:r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1E11263B-E06F-3E44-4814-8E464DA235B7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7839284" y="4777534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[3]</a:t>
            </a:r>
          </a:p>
        </p:txBody>
      </p:sp>
      <p:sp>
        <p:nvSpPr>
          <p:cNvPr id="22" name="Line 29">
            <a:extLst>
              <a:ext uri="{FF2B5EF4-FFF2-40B4-BE49-F238E27FC236}">
                <a16:creationId xmlns:a16="http://schemas.microsoft.com/office/drawing/2014/main" id="{CA7FCC84-7A02-AF5C-7075-841283935E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2467" y="4446160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40AA09-7C4F-28B1-79A6-A734F47A7C97}"/>
              </a:ext>
            </a:extLst>
          </p:cNvPr>
          <p:cNvSpPr/>
          <p:nvPr/>
        </p:nvSpPr>
        <p:spPr>
          <a:xfrm>
            <a:off x="7478272" y="3190749"/>
            <a:ext cx="2629152" cy="31007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7DB3A11B-9210-23A7-105F-AA3D31C3C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75" y="3626965"/>
            <a:ext cx="4162425" cy="9207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inject: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b8 01 00 00 00</a:t>
            </a:r>
            <a:endParaRPr lang="sk-SK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c3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A5E71E-C7FA-9EA9-DB50-5615BBFAA901}"/>
              </a:ext>
            </a:extLst>
          </p:cNvPr>
          <p:cNvSpPr txBox="1"/>
          <p:nvPr/>
        </p:nvSpPr>
        <p:spPr>
          <a:xfrm>
            <a:off x="785741" y="1407537"/>
            <a:ext cx="3020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  <a:ea typeface="Calibri" charset="0"/>
                <a:cs typeface="Calibri" charset="0"/>
              </a:rPr>
              <a:t>Injected assembly instructions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AD0FC1-6BBB-F876-89D2-83BFFAAED229}"/>
              </a:ext>
            </a:extLst>
          </p:cNvPr>
          <p:cNvSpPr txBox="1"/>
          <p:nvPr/>
        </p:nvSpPr>
        <p:spPr>
          <a:xfrm>
            <a:off x="879975" y="3234720"/>
            <a:ext cx="23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  <a:ea typeface="Calibri" charset="0"/>
                <a:cs typeface="Calibri" charset="0"/>
              </a:rPr>
              <a:t>Injected machine code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76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CFA71-0873-9F26-A7AF-E2073DF74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4B97941-0678-2463-B672-4600317868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Injecting assembly instructions: inject payload</a:t>
            </a:r>
          </a:p>
        </p:txBody>
      </p:sp>
      <p:sp>
        <p:nvSpPr>
          <p:cNvPr id="360477" name="Line 29">
            <a:extLst>
              <a:ext uri="{FF2B5EF4-FFF2-40B4-BE49-F238E27FC236}">
                <a16:creationId xmlns:a16="http://schemas.microsoft.com/office/drawing/2014/main" id="{1305D4C7-0FF8-6246-CB9A-6F47191616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94414" y="4499893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>
            <a:extLst>
              <a:ext uri="{FF2B5EF4-FFF2-40B4-BE49-F238E27FC236}">
                <a16:creationId xmlns:a16="http://schemas.microsoft.com/office/drawing/2014/main" id="{56D174BE-53F9-97B4-7FF5-980B8C70D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980" y="4316994"/>
            <a:ext cx="6783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%</a:t>
            </a:r>
            <a:r>
              <a:rPr lang="en-US" sz="1600" dirty="0" err="1">
                <a:latin typeface="Courier New" pitchFamily="49" charset="0"/>
              </a:rPr>
              <a:t>rsp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60476" name="Rectangle 28">
            <a:extLst>
              <a:ext uri="{FF2B5EF4-FFF2-40B4-BE49-F238E27FC236}">
                <a16:creationId xmlns:a16="http://schemas.microsoft.com/office/drawing/2014/main" id="{2C044346-5E35-8E1F-545A-04996ED95D77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6794277" y="4736651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B115E6-4070-5372-CCFE-7723704D2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104" y="1407537"/>
            <a:ext cx="1994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519CBC10-6D24-C940-0E41-218EB9A33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76" y="1795791"/>
            <a:ext cx="4162425" cy="9207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inject: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sk-SK" dirty="0">
                <a:latin typeface="Courier New" pitchFamily="49" charset="0"/>
                <a:ea typeface="MS Mincho" pitchFamily="49" charset="-128"/>
              </a:rPr>
              <a:t>mov    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$1</a:t>
            </a:r>
            <a:r>
              <a:rPr lang="sk-SK" dirty="0">
                <a:latin typeface="Courier New" pitchFamily="49" charset="0"/>
                <a:ea typeface="MS Mincho" pitchFamily="49" charset="-128"/>
              </a:rPr>
              <a:t>,%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rax</a:t>
            </a:r>
            <a:endParaRPr lang="sk-SK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sk-SK" dirty="0">
                <a:latin typeface="Courier New" pitchFamily="49" charset="0"/>
                <a:ea typeface="MS Mincho" pitchFamily="49" charset="-128"/>
              </a:rPr>
              <a:t>retq </a:t>
            </a:r>
            <a:endParaRPr lang="en-US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AA058-7D47-6B09-C095-AC3FEF42F841}"/>
              </a:ext>
            </a:extLst>
          </p:cNvPr>
          <p:cNvSpPr txBox="1"/>
          <p:nvPr/>
        </p:nvSpPr>
        <p:spPr>
          <a:xfrm>
            <a:off x="607595" y="5360480"/>
            <a:ext cx="11150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Inject machine code for the instructions we want (machine code is a byte stream, so endianness doesn’t apply here)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Pad with a bunch of zeros afterwards</a:t>
            </a:r>
            <a:br>
              <a:rPr lang="en-US" dirty="0">
                <a:latin typeface="Calibri" charset="0"/>
                <a:ea typeface="Calibri" charset="0"/>
                <a:cs typeface="Calibri" charset="0"/>
              </a:rPr>
            </a:br>
            <a:r>
              <a:rPr lang="en-US" dirty="0">
                <a:latin typeface="Calibri" charset="0"/>
                <a:ea typeface="Calibri" charset="0"/>
                <a:cs typeface="Calibri" charset="0"/>
              </a:rPr>
              <a:t>Overwrite return address with address of %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rsp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dirty="0">
                <a:latin typeface="Consolas" panose="020B0609020204030204" pitchFamily="49" charset="0"/>
                <a:ea typeface="Calibri" charset="0"/>
                <a:cs typeface="Calibri" charset="0"/>
              </a:rPr>
              <a:t>0x7FFFFFFF00002000</a:t>
            </a:r>
            <a:r>
              <a:rPr lang="en-US" dirty="0">
                <a:ea typeface="Calibri" charset="0"/>
                <a:cs typeface="Calibri" charset="0"/>
              </a:rPr>
              <a:t>, also little-endian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After that write the original return address value (</a:t>
            </a:r>
            <a:r>
              <a:rPr lang="en-US" dirty="0">
                <a:latin typeface="Consolas" panose="020B0609020204030204" pitchFamily="49" charset="0"/>
                <a:ea typeface="Calibri" charset="0"/>
                <a:cs typeface="Calibri" charset="0"/>
              </a:rPr>
              <a:t>0x00000000004006F6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dirty="0">
              <a:latin typeface="Calibri" pitchFamily="34" charset="0"/>
              <a:ea typeface="Calibri" charset="0"/>
              <a:cs typeface="Calibri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B7C16-57B8-72BD-95AA-D95F1CFD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E9C65CE-BEA0-1B03-A3D5-7C35032BF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870139"/>
              </p:ext>
            </p:extLst>
          </p:nvPr>
        </p:nvGraphicFramePr>
        <p:xfrm>
          <a:off x="7149601" y="1920513"/>
          <a:ext cx="2957823" cy="2508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647">
                  <a:extLst>
                    <a:ext uri="{9D8B030D-6E8A-4147-A177-3AD203B41FA5}">
                      <a16:colId xmlns:a16="http://schemas.microsoft.com/office/drawing/2014/main" val="91954638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1950463676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075865733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44282679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72404028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98504785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9834937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12501027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323951181"/>
                    </a:ext>
                  </a:extLst>
                </a:gridCol>
              </a:tblGrid>
              <a:tr h="313562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4968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Stack frame for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call_echo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04205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3577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F6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700052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5836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2490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495848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b8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793363"/>
                  </a:ext>
                </a:extLst>
              </a:tr>
            </a:tbl>
          </a:graphicData>
        </a:graphic>
      </p:graphicFrame>
      <p:sp>
        <p:nvSpPr>
          <p:cNvPr id="6" name="Rectangle 28">
            <a:extLst>
              <a:ext uri="{FF2B5EF4-FFF2-40B4-BE49-F238E27FC236}">
                <a16:creationId xmlns:a16="http://schemas.microsoft.com/office/drawing/2014/main" id="{4DBD71D7-8B9E-B392-8C1D-917C20AF5DF7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7190850" y="4760383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[1]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BE242EFA-1C45-6388-B22B-83545A9AE0CB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9229469" y="4777533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[7]</a:t>
            </a:r>
          </a:p>
        </p:txBody>
      </p:sp>
      <p:sp>
        <p:nvSpPr>
          <p:cNvPr id="8" name="Line 29">
            <a:extLst>
              <a:ext uri="{FF2B5EF4-FFF2-40B4-BE49-F238E27FC236}">
                <a16:creationId xmlns:a16="http://schemas.microsoft.com/office/drawing/2014/main" id="{5773C693-2B60-46C8-65BF-9D8E0E0B3C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57522" y="4429009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29">
            <a:extLst>
              <a:ext uri="{FF2B5EF4-FFF2-40B4-BE49-F238E27FC236}">
                <a16:creationId xmlns:a16="http://schemas.microsoft.com/office/drawing/2014/main" id="{56710E4E-076E-8F7B-9DFD-EEB470E9BD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04033" y="4429009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29">
            <a:extLst>
              <a:ext uri="{FF2B5EF4-FFF2-40B4-BE49-F238E27FC236}">
                <a16:creationId xmlns:a16="http://schemas.microsoft.com/office/drawing/2014/main" id="{D0C9E032-DBCB-4C25-3002-4EF5FA155B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65399" y="4435872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8D30C180-A9F9-3F5A-FBAE-D3371234D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361" y="3156162"/>
            <a:ext cx="74571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50" dirty="0">
                <a:latin typeface="Courier New" pitchFamily="49" charset="0"/>
              </a:rPr>
              <a:t>return</a:t>
            </a:r>
            <a:br>
              <a:rPr lang="en-US" sz="1050" dirty="0">
                <a:latin typeface="Courier New" pitchFamily="49" charset="0"/>
              </a:rPr>
            </a:br>
            <a:r>
              <a:rPr lang="en-US" sz="1050" dirty="0">
                <a:latin typeface="Courier New" pitchFamily="49" charset="0"/>
              </a:rPr>
              <a:t>address</a:t>
            </a:r>
          </a:p>
        </p:txBody>
      </p:sp>
      <p:sp>
        <p:nvSpPr>
          <p:cNvPr id="12" name="Line 29">
            <a:extLst>
              <a:ext uri="{FF2B5EF4-FFF2-40B4-BE49-F238E27FC236}">
                <a16:creationId xmlns:a16="http://schemas.microsoft.com/office/drawing/2014/main" id="{DF643E50-B7D5-F4CE-66B4-17AECDCA29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39546" y="3353342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737AF8-AB78-A928-A3E6-418A13AB7D8A}"/>
              </a:ext>
            </a:extLst>
          </p:cNvPr>
          <p:cNvSpPr txBox="1"/>
          <p:nvPr/>
        </p:nvSpPr>
        <p:spPr>
          <a:xfrm>
            <a:off x="6368056" y="1739341"/>
            <a:ext cx="162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Offsets from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/>
              <a:t> in hex</a:t>
            </a:r>
          </a:p>
        </p:txBody>
      </p:sp>
      <p:sp>
        <p:nvSpPr>
          <p:cNvPr id="17" name="Line 29">
            <a:extLst>
              <a:ext uri="{FF2B5EF4-FFF2-40B4-BE49-F238E27FC236}">
                <a16:creationId xmlns:a16="http://schemas.microsoft.com/office/drawing/2014/main" id="{ABEDD618-C875-A218-962C-7D1DBA1ECB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01043" y="3745407"/>
            <a:ext cx="0" cy="6567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DC2856-19F7-25A5-E012-34D5F9706D83}"/>
              </a:ext>
            </a:extLst>
          </p:cNvPr>
          <p:cNvSpPr txBox="1"/>
          <p:nvPr/>
        </p:nvSpPr>
        <p:spPr>
          <a:xfrm>
            <a:off x="10301043" y="3630611"/>
            <a:ext cx="7247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 grows down</a:t>
            </a:r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FEF9C11E-FF4C-86C0-6949-E8B5868FB1FC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7839284" y="4777534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[3]</a:t>
            </a:r>
          </a:p>
        </p:txBody>
      </p:sp>
      <p:sp>
        <p:nvSpPr>
          <p:cNvPr id="22" name="Line 29">
            <a:extLst>
              <a:ext uri="{FF2B5EF4-FFF2-40B4-BE49-F238E27FC236}">
                <a16:creationId xmlns:a16="http://schemas.microsoft.com/office/drawing/2014/main" id="{74A2C3C4-0ED4-3A13-F24B-6AAE108867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2467" y="4446160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362E50-DCBF-A70A-6CDB-FC2D5C9792D4}"/>
              </a:ext>
            </a:extLst>
          </p:cNvPr>
          <p:cNvSpPr/>
          <p:nvPr/>
        </p:nvSpPr>
        <p:spPr>
          <a:xfrm>
            <a:off x="7478272" y="2867860"/>
            <a:ext cx="2629152" cy="31007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7B53A15D-4EF7-7463-7CBE-A659D92AB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75" y="3626965"/>
            <a:ext cx="4162425" cy="9207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inject: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b8 01 00 00 00</a:t>
            </a:r>
            <a:endParaRPr lang="sk-SK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c3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1AD1AC-6501-F11A-14AB-0745CA342699}"/>
              </a:ext>
            </a:extLst>
          </p:cNvPr>
          <p:cNvSpPr txBox="1"/>
          <p:nvPr/>
        </p:nvSpPr>
        <p:spPr>
          <a:xfrm>
            <a:off x="785741" y="1407537"/>
            <a:ext cx="3020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  <a:ea typeface="Calibri" charset="0"/>
                <a:cs typeface="Calibri" charset="0"/>
              </a:rPr>
              <a:t>Injected assembly instructions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4B54FF-F886-D6E9-6CCB-2F8DA79DD9FE}"/>
              </a:ext>
            </a:extLst>
          </p:cNvPr>
          <p:cNvSpPr txBox="1"/>
          <p:nvPr/>
        </p:nvSpPr>
        <p:spPr>
          <a:xfrm>
            <a:off x="879975" y="3234720"/>
            <a:ext cx="230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  <a:ea typeface="Calibri" charset="0"/>
                <a:cs typeface="Calibri" charset="0"/>
              </a:rPr>
              <a:t>Injected machine code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506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9A07D-84CC-EAC2-B984-8B44505D3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code runs after the injection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6C189-1BAD-EE93-D9C7-5AF05FD6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FF58C9-C024-2FD5-8FFF-3E1C97441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235" y="1271744"/>
            <a:ext cx="804970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4006cf:	48 83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ec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18          	sub    $24,%rsp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4006d3:	48 89 e7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%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,%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4006db:	48 89 e7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%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,%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4006de:	e8 3d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fe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400520 &lt;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puts@plt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4006e3:	48 83 c4 18          	add    $24,%rsp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DDE1D-0943-1C97-E070-9B3F9AD03E0A}"/>
              </a:ext>
            </a:extLst>
          </p:cNvPr>
          <p:cNvSpPr txBox="1"/>
          <p:nvPr/>
        </p:nvSpPr>
        <p:spPr>
          <a:xfrm>
            <a:off x="1077235" y="89885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echo: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54BEB6-9DA4-BE92-3BC4-66C711FB37E5}"/>
              </a:ext>
            </a:extLst>
          </p:cNvPr>
          <p:cNvCxnSpPr>
            <a:cxnSpLocks/>
          </p:cNvCxnSpPr>
          <p:nvPr/>
        </p:nvCxnSpPr>
        <p:spPr>
          <a:xfrm flipH="1">
            <a:off x="8594975" y="2263806"/>
            <a:ext cx="84268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B5E04F-2744-2EB8-8C99-C1B41CF6868C}"/>
              </a:ext>
            </a:extLst>
          </p:cNvPr>
          <p:cNvSpPr txBox="1"/>
          <p:nvPr/>
        </p:nvSpPr>
        <p:spPr>
          <a:xfrm>
            <a:off x="9543496" y="1940640"/>
            <a:ext cx="1722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Injection occurs here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94C228-10ED-A7DF-F16E-0FB514C26B6A}"/>
              </a:ext>
            </a:extLst>
          </p:cNvPr>
          <p:cNvCxnSpPr>
            <a:cxnSpLocks/>
          </p:cNvCxnSpPr>
          <p:nvPr/>
        </p:nvCxnSpPr>
        <p:spPr>
          <a:xfrm flipH="1">
            <a:off x="8374513" y="3339484"/>
            <a:ext cx="84268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8D548B-0CAB-6CB7-7210-3DDD1ED7247C}"/>
              </a:ext>
            </a:extLst>
          </p:cNvPr>
          <p:cNvSpPr txBox="1"/>
          <p:nvPr/>
        </p:nvSpPr>
        <p:spPr>
          <a:xfrm>
            <a:off x="9323033" y="3016318"/>
            <a:ext cx="2039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Returning goes to our injected code on the stack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14CBBA04-2817-04DE-3D66-8C9E879B1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235" y="4058091"/>
            <a:ext cx="4162425" cy="9207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inject: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sk-SK" dirty="0">
                <a:latin typeface="Courier New" pitchFamily="49" charset="0"/>
                <a:ea typeface="MS Mincho" pitchFamily="49" charset="-128"/>
              </a:rPr>
              <a:t>mov    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$1</a:t>
            </a:r>
            <a:r>
              <a:rPr lang="sk-SK" dirty="0">
                <a:latin typeface="Courier New" pitchFamily="49" charset="0"/>
                <a:ea typeface="MS Mincho" pitchFamily="49" charset="-128"/>
              </a:rPr>
              <a:t>,%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rax</a:t>
            </a:r>
            <a:endParaRPr lang="sk-SK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sk-SK" dirty="0">
                <a:latin typeface="Courier New" pitchFamily="49" charset="0"/>
                <a:ea typeface="MS Mincho" pitchFamily="49" charset="-128"/>
              </a:rPr>
              <a:t>retq </a:t>
            </a:r>
            <a:endParaRPr lang="en-US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0769D4-F6AF-11D6-3E24-6F96E60AF479}"/>
              </a:ext>
            </a:extLst>
          </p:cNvPr>
          <p:cNvSpPr txBox="1"/>
          <p:nvPr/>
        </p:nvSpPr>
        <p:spPr>
          <a:xfrm>
            <a:off x="983000" y="3669837"/>
            <a:ext cx="308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  <a:ea typeface="Calibri" charset="0"/>
                <a:cs typeface="Calibri" charset="0"/>
              </a:rPr>
              <a:t>Injected assembly instructions: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EA4485-B443-56C2-9ACF-8B4BD10AFD72}"/>
              </a:ext>
            </a:extLst>
          </p:cNvPr>
          <p:cNvCxnSpPr>
            <a:cxnSpLocks/>
          </p:cNvCxnSpPr>
          <p:nvPr/>
        </p:nvCxnSpPr>
        <p:spPr>
          <a:xfrm flipH="1">
            <a:off x="4887069" y="4811273"/>
            <a:ext cx="84268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497D90-9E13-4285-EEBC-35E34006BD67}"/>
              </a:ext>
            </a:extLst>
          </p:cNvPr>
          <p:cNvSpPr txBox="1"/>
          <p:nvPr/>
        </p:nvSpPr>
        <p:spPr>
          <a:xfrm>
            <a:off x="5655076" y="4488107"/>
            <a:ext cx="62410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Returning here goes to the original location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call_echo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The stack frame is a bit screwed up, but maybe we’ll get away with that??</a:t>
            </a:r>
          </a:p>
          <a:p>
            <a:endParaRPr lang="en-US" dirty="0"/>
          </a:p>
          <a:p>
            <a:r>
              <a:rPr lang="en-US" dirty="0"/>
              <a:t>We’re back to the original code, but the return value is now set to 1</a:t>
            </a:r>
          </a:p>
        </p:txBody>
      </p:sp>
    </p:spTree>
    <p:extLst>
      <p:ext uri="{BB962C8B-B14F-4D97-AF65-F5344CB8AC3E}">
        <p14:creationId xmlns:p14="http://schemas.microsoft.com/office/powerpoint/2010/main" val="256243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the domain of Computer Security</a:t>
            </a:r>
          </a:p>
          <a:p>
            <a:endParaRPr lang="en-US" dirty="0"/>
          </a:p>
          <a:p>
            <a:r>
              <a:rPr lang="en-US" dirty="0"/>
              <a:t>Understand buffer overflows and return-oriented programming</a:t>
            </a:r>
          </a:p>
          <a:p>
            <a:pPr lvl="1"/>
            <a:r>
              <a:rPr lang="en-US" dirty="0"/>
              <a:t>What enables them</a:t>
            </a:r>
          </a:p>
          <a:p>
            <a:pPr lvl="1"/>
            <a:r>
              <a:rPr lang="en-US" dirty="0"/>
              <a:t>How they are used</a:t>
            </a:r>
          </a:p>
          <a:p>
            <a:pPr lvl="1"/>
            <a:r>
              <a:rPr lang="en-US" dirty="0"/>
              <a:t>How to protect against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E84C-BE2D-B48C-9EFB-AAD7FE15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for malicious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D0ABA-4EEB-C7C7-3B3E-D8247ACF5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dirty="0"/>
              <a:t> function was instead supposed to read in a user’s password and check it</a:t>
            </a:r>
          </a:p>
          <a:p>
            <a:pPr lvl="1"/>
            <a:r>
              <a:rPr lang="en-US" dirty="0"/>
              <a:t>Returns 1 if the password was correct</a:t>
            </a:r>
          </a:p>
          <a:p>
            <a:pPr lvl="1"/>
            <a:endParaRPr lang="en-US" dirty="0"/>
          </a:p>
          <a:p>
            <a:r>
              <a:rPr lang="en-US" dirty="0"/>
              <a:t>Now with our injected payload, we </a:t>
            </a:r>
            <a:r>
              <a:rPr lang="en-US" i="1" dirty="0"/>
              <a:t>forced</a:t>
            </a:r>
            <a:r>
              <a:rPr lang="en-US" dirty="0"/>
              <a:t> a 1 value to be returned</a:t>
            </a:r>
          </a:p>
          <a:p>
            <a:pPr lvl="1"/>
            <a:r>
              <a:rPr lang="en-US" dirty="0"/>
              <a:t>By manually setting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/>
              <a:t> to 1</a:t>
            </a:r>
          </a:p>
          <a:p>
            <a:pPr lvl="1"/>
            <a:r>
              <a:rPr lang="en-US" dirty="0"/>
              <a:t>And then still returning to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call_echo</a:t>
            </a:r>
            <a:r>
              <a:rPr lang="en-US" dirty="0"/>
              <a:t> function which hopefully runs as normal</a:t>
            </a:r>
          </a:p>
          <a:p>
            <a:pPr lvl="1"/>
            <a:endParaRPr lang="en-US" dirty="0"/>
          </a:p>
          <a:p>
            <a:r>
              <a:rPr lang="en-US" dirty="0"/>
              <a:t>So we can make the program believe that we entered the correct password!!!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31C17-AA2D-DE85-1150-0E80AB9B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2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Exploits based on buffer overflows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/>
              <a:t>Buffer overflow bugs can allow remote machines to execute arbitrary code on victim machines</a:t>
            </a:r>
          </a:p>
          <a:p>
            <a:pPr lvl="1"/>
            <a:endParaRPr lang="en-US" dirty="0"/>
          </a:p>
          <a:p>
            <a:pPr eaLnBrk="1" hangingPunct="1"/>
            <a:r>
              <a:rPr lang="en-US" dirty="0"/>
              <a:t>Distressingly common in real programs</a:t>
            </a:r>
          </a:p>
          <a:p>
            <a:pPr lvl="1" eaLnBrk="1" hangingPunct="1"/>
            <a:r>
              <a:rPr lang="en-US" dirty="0"/>
              <a:t>Programmers keep making the same mistakes 😭</a:t>
            </a:r>
            <a:endParaRPr lang="en-US" dirty="0">
              <a:sym typeface="Wingdings"/>
            </a:endParaRPr>
          </a:p>
          <a:p>
            <a:pPr lvl="1" eaLnBrk="1" hangingPunct="1"/>
            <a:r>
              <a:rPr lang="en-US" dirty="0">
                <a:sym typeface="Wingdings"/>
              </a:rPr>
              <a:t>Recent measures make these attacks much more difficult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Examples across the decades</a:t>
            </a:r>
          </a:p>
          <a:p>
            <a:pPr lvl="1" eaLnBrk="1" hangingPunct="1"/>
            <a:r>
              <a:rPr lang="en-US" dirty="0"/>
              <a:t>Original “Internet worm” (1988)</a:t>
            </a:r>
          </a:p>
          <a:p>
            <a:pPr lvl="2"/>
            <a:r>
              <a:rPr lang="en-US" dirty="0"/>
              <a:t>Attacked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fingerd</a:t>
            </a:r>
            <a:r>
              <a:rPr lang="en-US" dirty="0"/>
              <a:t> server, replicated itself across the internet</a:t>
            </a:r>
          </a:p>
          <a:p>
            <a:pPr lvl="1" eaLnBrk="1" hangingPunct="1"/>
            <a:r>
              <a:rPr lang="en-US" dirty="0"/>
              <a:t>Stuxnet (2010)</a:t>
            </a:r>
          </a:p>
          <a:p>
            <a:pPr lvl="2"/>
            <a:r>
              <a:rPr lang="en-US" dirty="0"/>
              <a:t>Attack on Iran nuclear program, malicious code destroyed centrifuges</a:t>
            </a:r>
          </a:p>
          <a:p>
            <a:pPr lvl="1" eaLnBrk="1" hangingPunct="1"/>
            <a:r>
              <a:rPr lang="en-US" dirty="0"/>
              <a:t>… and many, many more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You will learn some of these tricks with the attack lab</a:t>
            </a:r>
          </a:p>
          <a:p>
            <a:pPr lvl="1" eaLnBrk="1" hangingPunct="1"/>
            <a:r>
              <a:rPr lang="en-US" dirty="0"/>
              <a:t>Hopefully convincing you to never leave such holes in your programs!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71521F-8D88-483C-8998-9884DAA3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0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Example: The original Internet worm (1988)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Internet worm</a:t>
            </a:r>
          </a:p>
          <a:p>
            <a:pPr lvl="1"/>
            <a:r>
              <a:rPr lang="en-US" sz="2000" dirty="0"/>
              <a:t>Early versions of the finger server (</a:t>
            </a:r>
            <a:r>
              <a:rPr lang="en-US" sz="2000" b="1" dirty="0" err="1">
                <a:latin typeface="Courier New"/>
                <a:cs typeface="Courier New"/>
              </a:rPr>
              <a:t>fingerd</a:t>
            </a:r>
            <a:r>
              <a:rPr lang="en-US" sz="2000" dirty="0"/>
              <a:t>) used </a:t>
            </a:r>
            <a:r>
              <a:rPr lang="en-US" sz="2000" b="1" dirty="0">
                <a:latin typeface="Courier New" pitchFamily="49" charset="0"/>
              </a:rPr>
              <a:t>gets()</a:t>
            </a:r>
            <a:r>
              <a:rPr lang="en-US" sz="2000" dirty="0"/>
              <a:t> to read the argument sent by the client:</a:t>
            </a:r>
          </a:p>
          <a:p>
            <a:pPr lvl="2"/>
            <a:r>
              <a:rPr lang="en-US" sz="1800" b="1" i="1" dirty="0">
                <a:latin typeface="Courier New" pitchFamily="49" charset="0"/>
              </a:rPr>
              <a:t>finger branden@northwestern.edu</a:t>
            </a:r>
          </a:p>
          <a:p>
            <a:pPr lvl="1"/>
            <a:r>
              <a:rPr lang="en-US" sz="2000" dirty="0"/>
              <a:t>Worm attacked </a:t>
            </a:r>
            <a:r>
              <a:rPr lang="en-US" b="1" dirty="0" err="1">
                <a:latin typeface="Courier New"/>
                <a:cs typeface="Courier New"/>
              </a:rPr>
              <a:t>fingerd</a:t>
            </a:r>
            <a:r>
              <a:rPr lang="en-US" sz="2000" dirty="0"/>
              <a:t> </a:t>
            </a:r>
            <a:r>
              <a:rPr lang="en-US" dirty="0"/>
              <a:t>s</a:t>
            </a:r>
            <a:r>
              <a:rPr lang="en-US" sz="2000" dirty="0"/>
              <a:t>erver by sending phony argument:</a:t>
            </a:r>
          </a:p>
          <a:p>
            <a:pPr lvl="2"/>
            <a:r>
              <a:rPr lang="en-US" sz="1800" b="1" i="1" dirty="0">
                <a:latin typeface="Courier New" pitchFamily="49" charset="0"/>
              </a:rPr>
              <a:t>finger “exploit-code  padding  new-return-address”</a:t>
            </a:r>
          </a:p>
          <a:p>
            <a:pPr lvl="2"/>
            <a:r>
              <a:rPr lang="en-US" sz="1800" dirty="0"/>
              <a:t>Exploit code: execute a root shell on the victim machine with a direct TCP connection to the attacker</a:t>
            </a:r>
          </a:p>
          <a:p>
            <a:pPr lvl="2"/>
            <a:endParaRPr lang="en-US" sz="1800" dirty="0"/>
          </a:p>
          <a:p>
            <a:pPr eaLnBrk="1" hangingPunct="1"/>
            <a:r>
              <a:rPr lang="en-US" dirty="0"/>
              <a:t>Once on a machine, scanned for other machines to attack</a:t>
            </a:r>
          </a:p>
          <a:p>
            <a:pPr lvl="1" eaLnBrk="1" hangingPunct="1"/>
            <a:r>
              <a:rPr lang="en-US" dirty="0"/>
              <a:t>Invaded ~6000 computers in hours (10% of the Internet </a:t>
            </a:r>
            <a:r>
              <a:rPr lang="en-US" dirty="0">
                <a:sym typeface="Wingdings"/>
              </a:rPr>
              <a:t> )</a:t>
            </a:r>
          </a:p>
          <a:p>
            <a:pPr lvl="2" eaLnBrk="1" hangingPunct="1"/>
            <a:r>
              <a:rPr lang="en-US" dirty="0">
                <a:sym typeface="Wingdings"/>
              </a:rPr>
              <a:t>See June 1989 article in </a:t>
            </a:r>
            <a:r>
              <a:rPr lang="en-US" i="1" dirty="0">
                <a:sym typeface="Wingdings"/>
              </a:rPr>
              <a:t>Communications of the ACM</a:t>
            </a:r>
            <a:endParaRPr lang="en-US" i="1" dirty="0"/>
          </a:p>
          <a:p>
            <a:pPr lvl="1" eaLnBrk="1" hangingPunct="1"/>
            <a:r>
              <a:rPr lang="en-US" dirty="0"/>
              <a:t>The young author of the worm was prosecuted…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0F2825-E211-45DB-96A2-9B98DC55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27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Example: Attack on Nuclear Plants (2010)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Stuxnet</a:t>
            </a:r>
            <a:endParaRPr lang="en-US" dirty="0"/>
          </a:p>
          <a:p>
            <a:pPr lvl="1"/>
            <a:r>
              <a:rPr lang="en-US" dirty="0"/>
              <a:t>Spread through buffer overflow</a:t>
            </a:r>
          </a:p>
          <a:p>
            <a:pPr lvl="1"/>
            <a:r>
              <a:rPr lang="en-US" dirty="0"/>
              <a:t>Disrupted Iran’s nuclear program</a:t>
            </a:r>
          </a:p>
          <a:p>
            <a:pPr lvl="2"/>
            <a:r>
              <a:rPr lang="en-US" dirty="0"/>
              <a:t>Damage uranium enrichment plants</a:t>
            </a:r>
          </a:p>
          <a:p>
            <a:pPr lvl="2"/>
            <a:r>
              <a:rPr lang="en-US" dirty="0"/>
              <a:t>Malicious code destroys centrifuges</a:t>
            </a:r>
          </a:p>
          <a:p>
            <a:pPr lvl="1"/>
            <a:r>
              <a:rPr lang="en-US" dirty="0"/>
              <a:t>At the time, likely the most sophisticated malware ever</a:t>
            </a:r>
          </a:p>
        </p:txBody>
      </p:sp>
      <p:pic>
        <p:nvPicPr>
          <p:cNvPr id="6" name="Picture 5" descr="PLC-Siemen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910" y="3933056"/>
            <a:ext cx="3781034" cy="230425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159896" y="3645025"/>
            <a:ext cx="5472608" cy="3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  <a:cs typeface="ＭＳ Ｐゴシック" pitchFamily="-96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en-US" dirty="0"/>
              <a:t>Targets only specific Siemens SCADA systems, plants with </a:t>
            </a:r>
            <a:r>
              <a:rPr lang="en-US" dirty="0" err="1"/>
              <a:t>Natanz</a:t>
            </a:r>
            <a:r>
              <a:rPr lang="en-US" dirty="0"/>
              <a:t>-like centrifuge cascade setups</a:t>
            </a:r>
          </a:p>
          <a:p>
            <a:pPr lvl="2"/>
            <a:r>
              <a:rPr lang="en-US" dirty="0"/>
              <a:t>Centrifuge rotor frequency: 1064 Hz</a:t>
            </a:r>
          </a:p>
          <a:p>
            <a:pPr lvl="2"/>
            <a:r>
              <a:rPr lang="en-US" dirty="0" err="1"/>
              <a:t>Stuxnet</a:t>
            </a:r>
            <a:r>
              <a:rPr lang="en-US" dirty="0"/>
              <a:t> speeds rotors up to 1410 Hz</a:t>
            </a:r>
          </a:p>
          <a:p>
            <a:pPr lvl="2"/>
            <a:r>
              <a:rPr lang="en-US" dirty="0"/>
              <a:t>Spinning so fast destroys the rotors</a:t>
            </a:r>
          </a:p>
          <a:p>
            <a:pPr lvl="1"/>
            <a:r>
              <a:rPr lang="en-US" dirty="0"/>
              <a:t>Was somewhat effective: may have destroyed 1,000 centrifuges, reduced output, sowed chaos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7F4A3-39BD-4BAB-AFE9-E0AE5CCF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10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  <a:p>
            <a:r>
              <a:rPr lang="en-US" b="1" dirty="0"/>
              <a:t>Protecting Against Buffer Overflows</a:t>
            </a:r>
          </a:p>
          <a:p>
            <a:endParaRPr lang="en-US" dirty="0"/>
          </a:p>
          <a:p>
            <a:r>
              <a:rPr lang="en-US" dirty="0"/>
              <a:t>Return-Oriented Programming</a:t>
            </a:r>
          </a:p>
          <a:p>
            <a:r>
              <a:rPr lang="en-US" dirty="0"/>
              <a:t>Protecting Against Return-Oriented Programming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7754320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1. Avoiding Buffer Overflow Vulnerability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07595" y="3193961"/>
            <a:ext cx="10972800" cy="3296991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5000"/>
              </a:lnSpc>
            </a:pPr>
            <a:r>
              <a:rPr lang="en-US" dirty="0"/>
              <a:t>Use safe library routines that limit string lengths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instead of </a:t>
            </a:r>
            <a:r>
              <a:rPr lang="en-US" b="1" dirty="0">
                <a:latin typeface="Courier New" pitchFamily="49" charset="0"/>
              </a:rPr>
              <a:t>gets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dirty="0"/>
              <a:t> instead of </a:t>
            </a:r>
            <a:r>
              <a:rPr lang="en-US" b="1" dirty="0" err="1">
                <a:latin typeface="Courier New" pitchFamily="49" charset="0"/>
              </a:rPr>
              <a:t>strcpy</a:t>
            </a:r>
            <a:endParaRPr lang="en-US" b="1" dirty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Don’t use </a:t>
            </a:r>
            <a:r>
              <a:rPr lang="en-US" b="1" dirty="0" err="1">
                <a:latin typeface="Courier New" pitchFamily="49" charset="0"/>
              </a:rPr>
              <a:t>scanf</a:t>
            </a:r>
            <a:r>
              <a:rPr lang="en-US" dirty="0"/>
              <a:t> with </a:t>
            </a:r>
            <a:r>
              <a:rPr lang="en-US" b="1" dirty="0">
                <a:latin typeface="Courier New" pitchFamily="49" charset="0"/>
              </a:rPr>
              <a:t>%s</a:t>
            </a:r>
            <a:r>
              <a:rPr lang="en-US" dirty="0"/>
              <a:t> conversion specification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/>
              <a:t>Use </a:t>
            </a: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to read the string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/>
              <a:t>Or use format specifier </a:t>
            </a:r>
            <a:r>
              <a:rPr lang="en-US" b="1" dirty="0">
                <a:latin typeface="Courier New" pitchFamily="49" charset="0"/>
              </a:rPr>
              <a:t>%ns</a:t>
            </a:r>
            <a:r>
              <a:rPr lang="en-US" b="1" dirty="0"/>
              <a:t>  </a:t>
            </a:r>
            <a:r>
              <a:rPr lang="en-US" dirty="0"/>
              <a:t>where </a:t>
            </a:r>
            <a:r>
              <a:rPr lang="en-US" b="1" dirty="0">
                <a:latin typeface="Courier New" pitchFamily="49" charset="0"/>
              </a:rPr>
              <a:t>n</a:t>
            </a:r>
            <a:r>
              <a:rPr lang="en-US" dirty="0"/>
              <a:t> is a suitable integer</a:t>
            </a:r>
          </a:p>
          <a:p>
            <a:pPr>
              <a:lnSpc>
                <a:spcPct val="97000"/>
              </a:lnSpc>
            </a:pPr>
            <a:r>
              <a:rPr lang="en-US" dirty="0"/>
              <a:t>Also: don’t write your programs in C, when possible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Fundamental design of C is to be fast, not to be secure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878052" y="914400"/>
            <a:ext cx="6410672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fgets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(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, 4,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stdin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); /* length limit! */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52E2F6-B0DA-4675-B8F7-A0018414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1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2. System-Level Protection: Randomized Stack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Buffer overflow attack requires knowing</a:t>
            </a:r>
            <a:br>
              <a:rPr lang="en-US" dirty="0"/>
            </a:br>
            <a:r>
              <a:rPr lang="en-US" dirty="0"/>
              <a:t>the </a:t>
            </a:r>
            <a:r>
              <a:rPr lang="en-US" i="1" dirty="0"/>
              <a:t>absolute</a:t>
            </a:r>
            <a:r>
              <a:rPr lang="en-US" dirty="0"/>
              <a:t> address of the buffer</a:t>
            </a:r>
          </a:p>
          <a:p>
            <a:pPr lvl="1"/>
            <a:r>
              <a:rPr lang="en-US" dirty="0"/>
              <a:t>To overwrite return address to that</a:t>
            </a:r>
          </a:p>
          <a:p>
            <a:pPr lvl="1"/>
            <a:endParaRPr lang="en-US" dirty="0"/>
          </a:p>
          <a:p>
            <a:r>
              <a:rPr lang="en-US" dirty="0"/>
              <a:t>At start of program, allocate a random</a:t>
            </a:r>
            <a:br>
              <a:rPr lang="en-US" dirty="0"/>
            </a:br>
            <a:r>
              <a:rPr lang="en-US" dirty="0"/>
              <a:t>amount of space on stack</a:t>
            </a:r>
          </a:p>
          <a:p>
            <a:pPr lvl="1"/>
            <a:r>
              <a:rPr lang="en-US" dirty="0"/>
              <a:t>Different every time the program runs</a:t>
            </a:r>
          </a:p>
          <a:p>
            <a:pPr lvl="1"/>
            <a:endParaRPr lang="en-US" dirty="0"/>
          </a:p>
          <a:p>
            <a:r>
              <a:rPr lang="en-US" dirty="0"/>
              <a:t>Shifts stack addresses for entire program</a:t>
            </a:r>
          </a:p>
          <a:p>
            <a:pPr lvl="1"/>
            <a:r>
              <a:rPr lang="en-US" dirty="0"/>
              <a:t>Program still runs fine</a:t>
            </a:r>
          </a:p>
          <a:p>
            <a:pPr lvl="1"/>
            <a:r>
              <a:rPr lang="en-US" dirty="0"/>
              <a:t>Legitimate accesses to the stack are </a:t>
            </a:r>
            <a:r>
              <a:rPr lang="en-US" b="1" i="1" dirty="0"/>
              <a:t>relative</a:t>
            </a:r>
            <a:r>
              <a:rPr lang="en-US" dirty="0"/>
              <a:t> to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rsp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/>
              <a:t>But absolute addresses get randomly shifted</a:t>
            </a:r>
          </a:p>
          <a:p>
            <a:pPr lvl="1"/>
            <a:r>
              <a:rPr lang="en-US" dirty="0"/>
              <a:t>Don’t know what return address should be!</a:t>
            </a:r>
          </a:p>
          <a:p>
            <a:pPr lvl="1"/>
            <a:r>
              <a:rPr lang="en-US" dirty="0"/>
              <a:t>Still not impossible to overcome (NOP sled)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8418682" y="954227"/>
            <a:ext cx="2705515" cy="4949546"/>
            <a:chOff x="5963029" y="1328738"/>
            <a:chExt cx="2705515" cy="4949546"/>
          </a:xfrm>
        </p:grpSpPr>
        <p:sp>
          <p:nvSpPr>
            <p:cNvPr id="53" name="Rectangle 4"/>
            <p:cNvSpPr>
              <a:spLocks/>
            </p:cNvSpPr>
            <p:nvPr/>
          </p:nvSpPr>
          <p:spPr bwMode="auto">
            <a:xfrm>
              <a:off x="7398544" y="33861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ourier New"/>
                  <a:ea typeface="Calibri Bold" charset="0"/>
                  <a:cs typeface="Courier New"/>
                  <a:sym typeface="Calibri Bold" charset="0"/>
                </a:rPr>
                <a:t>main</a:t>
              </a:r>
            </a:p>
          </p:txBody>
        </p:sp>
        <p:sp>
          <p:nvSpPr>
            <p:cNvPr id="54" name="Rectangle 5"/>
            <p:cNvSpPr>
              <a:spLocks/>
            </p:cNvSpPr>
            <p:nvPr/>
          </p:nvSpPr>
          <p:spPr bwMode="auto">
            <a:xfrm>
              <a:off x="7398544" y="3690938"/>
              <a:ext cx="1270000" cy="9572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Application</a:t>
              </a:r>
            </a:p>
            <a:p>
              <a:pPr algn="ct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Code</a:t>
              </a:r>
            </a:p>
          </p:txBody>
        </p:sp>
        <p:sp>
          <p:nvSpPr>
            <p:cNvPr id="55" name="Rectangle 7"/>
            <p:cNvSpPr>
              <a:spLocks/>
            </p:cNvSpPr>
            <p:nvPr/>
          </p:nvSpPr>
          <p:spPr bwMode="auto">
            <a:xfrm>
              <a:off x="7398544" y="14049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Rectangle 9"/>
            <p:cNvSpPr>
              <a:spLocks/>
            </p:cNvSpPr>
            <p:nvPr/>
          </p:nvSpPr>
          <p:spPr bwMode="auto">
            <a:xfrm>
              <a:off x="7398544" y="1709738"/>
              <a:ext cx="1270000" cy="1676400"/>
            </a:xfrm>
            <a:prstGeom prst="rect">
              <a:avLst/>
            </a:prstGeom>
            <a:solidFill>
              <a:srgbClr val="FF9999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>
                <a:defRPr/>
              </a:pPr>
              <a:endParaRPr lang="en-US" kern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7" name="Rectangle 10"/>
            <p:cNvSpPr>
              <a:spLocks/>
            </p:cNvSpPr>
            <p:nvPr/>
          </p:nvSpPr>
          <p:spPr bwMode="auto">
            <a:xfrm>
              <a:off x="5963029" y="2243138"/>
              <a:ext cx="1019511" cy="630942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Random</a:t>
              </a:r>
            </a:p>
            <a:p>
              <a:pPr algn="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allocation</a:t>
              </a:r>
            </a:p>
          </p:txBody>
        </p:sp>
        <p:sp>
          <p:nvSpPr>
            <p:cNvPr id="58" name="AutoShape 11"/>
            <p:cNvSpPr>
              <a:spLocks/>
            </p:cNvSpPr>
            <p:nvPr/>
          </p:nvSpPr>
          <p:spPr bwMode="auto">
            <a:xfrm>
              <a:off x="7150767" y="1704917"/>
              <a:ext cx="228600" cy="1681221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5635" y="21600"/>
                    <a:pt x="10800" y="20875"/>
                    <a:pt x="10800" y="19980"/>
                  </a:cubicBezTo>
                  <a:lnTo>
                    <a:pt x="10800" y="12420"/>
                  </a:lnTo>
                  <a:cubicBezTo>
                    <a:pt x="10800" y="11525"/>
                    <a:pt x="5965" y="10800"/>
                    <a:pt x="0" y="10800"/>
                  </a:cubicBezTo>
                  <a:cubicBezTo>
                    <a:pt x="5965" y="10800"/>
                    <a:pt x="10800" y="10075"/>
                    <a:pt x="10800" y="9180"/>
                  </a:cubicBezTo>
                  <a:lnTo>
                    <a:pt x="10800" y="1620"/>
                  </a:lnTo>
                  <a:cubicBezTo>
                    <a:pt x="10800" y="725"/>
                    <a:pt x="15635" y="0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Rectangle 10"/>
            <p:cNvSpPr>
              <a:spLocks/>
            </p:cNvSpPr>
            <p:nvPr/>
          </p:nvSpPr>
          <p:spPr bwMode="auto">
            <a:xfrm>
              <a:off x="6086313" y="1328738"/>
              <a:ext cx="1083631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base</a:t>
              </a:r>
            </a:p>
          </p:txBody>
        </p:sp>
        <p:sp>
          <p:nvSpPr>
            <p:cNvPr id="60" name="Rectangle 7"/>
            <p:cNvSpPr>
              <a:spLocks noChangeArrowheads="1"/>
            </p:cNvSpPr>
            <p:nvPr/>
          </p:nvSpPr>
          <p:spPr bwMode="auto">
            <a:xfrm>
              <a:off x="7398544" y="4638842"/>
              <a:ext cx="12700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B?</a:t>
              </a:r>
            </a:p>
          </p:txBody>
        </p:sp>
        <p:sp>
          <p:nvSpPr>
            <p:cNvPr id="61" name="Text Box 16"/>
            <p:cNvSpPr txBox="1">
              <a:spLocks noChangeArrowheads="1"/>
            </p:cNvSpPr>
            <p:nvPr/>
          </p:nvSpPr>
          <p:spPr bwMode="auto">
            <a:xfrm>
              <a:off x="6561519" y="5908952"/>
              <a:ext cx="42102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r" eaLnBrk="0" hangingPunct="0"/>
              <a:r>
                <a:rPr lang="en-US" dirty="0">
                  <a:latin typeface="Calibri" pitchFamily="34" charset="0"/>
                </a:rPr>
                <a:t>B?</a:t>
              </a:r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>
              <a:off x="6982540" y="60960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Rectangle 18"/>
            <p:cNvSpPr>
              <a:spLocks noChangeArrowheads="1"/>
            </p:cNvSpPr>
            <p:nvPr/>
          </p:nvSpPr>
          <p:spPr bwMode="auto">
            <a:xfrm>
              <a:off x="7398544" y="5535098"/>
              <a:ext cx="12700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code</a:t>
              </a: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7398544" y="5016392"/>
              <a:ext cx="1270000" cy="51870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pad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79779A-7FD0-4E7F-8CE5-E38989E9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465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3. System-Level Protection: Explicit Execute Page Permissions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6274204" cy="5029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Non-executable stack</a:t>
            </a:r>
          </a:p>
          <a:p>
            <a:pPr lvl="1"/>
            <a:r>
              <a:rPr lang="en-US" dirty="0"/>
              <a:t>On x86-64, can mark a region of memory as “non-executable”</a:t>
            </a:r>
          </a:p>
          <a:p>
            <a:pPr lvl="1"/>
            <a:r>
              <a:rPr lang="en-US" dirty="0"/>
              <a:t>Trying to execute something in that region </a:t>
            </a:r>
            <a:r>
              <a:rPr lang="is-IS" dirty="0"/>
              <a:t>→ crash</a:t>
            </a:r>
          </a:p>
          <a:p>
            <a:pPr lvl="1"/>
            <a:r>
              <a:rPr lang="is-IS" dirty="0"/>
              <a:t>More about page permissions in the virtual memory lecture (later in class)</a:t>
            </a:r>
            <a:endParaRPr lang="en-US" dirty="0"/>
          </a:p>
          <a:p>
            <a:pPr lvl="1" eaLnBrk="1" hangingPunct="1"/>
            <a:endParaRPr lang="en-US" dirty="0"/>
          </a:p>
          <a:p>
            <a:r>
              <a:rPr lang="en-US" dirty="0"/>
              <a:t>OpenBSD goes further: W^X</a:t>
            </a:r>
          </a:p>
          <a:p>
            <a:pPr lvl="1"/>
            <a:r>
              <a:rPr lang="en-US" dirty="0"/>
              <a:t>A region of memory can be writeable or executable, but not both (</a:t>
            </a:r>
            <a:r>
              <a:rPr lang="en-US" dirty="0" err="1"/>
              <a:t>xor</a:t>
            </a:r>
            <a:r>
              <a:rPr lang="en-US" dirty="0"/>
              <a:t>!)</a:t>
            </a:r>
          </a:p>
          <a:p>
            <a:pPr lvl="1"/>
            <a:r>
              <a:rPr lang="en-US" dirty="0"/>
              <a:t>Causes trouble for JITs</a:t>
            </a:r>
          </a:p>
          <a:p>
            <a:pPr lvl="1" eaLnBrk="1" hangingPunct="1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883386" y="1143000"/>
            <a:ext cx="4697008" cy="4203700"/>
            <a:chOff x="4021138" y="1154113"/>
            <a:chExt cx="4697008" cy="4203700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5630863" y="1154113"/>
              <a:ext cx="2674937" cy="369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Calibri" pitchFamily="34" charset="0"/>
                </a:rPr>
                <a:t>Stack after call to </a:t>
              </a:r>
              <a:r>
                <a:rPr lang="en-US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727700" y="2819400"/>
              <a:ext cx="1066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B</a:t>
              </a: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5727700" y="1600200"/>
              <a:ext cx="1066800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5727700" y="4724400"/>
              <a:ext cx="1066800" cy="622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Calibri" pitchFamily="34" charset="0"/>
              </a:endParaRPr>
            </a:p>
            <a:p>
              <a:pPr eaLnBrk="0" hangingPunct="0">
                <a:defRPr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7162800" y="2023547"/>
              <a:ext cx="155534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dirty="0">
                  <a:latin typeface="Courier New" pitchFamily="49" charset="0"/>
                </a:rPr>
                <a:t>P </a:t>
              </a:r>
              <a:r>
                <a:rPr lang="en-US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7162800" y="4097615"/>
              <a:ext cx="1469009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dirty="0">
                  <a:latin typeface="Courier New" pitchFamily="49" charset="0"/>
                </a:rPr>
                <a:t>Q</a:t>
              </a:r>
              <a:r>
                <a:rPr lang="en-US" dirty="0">
                  <a:latin typeface="Calibri" pitchFamily="34" charset="0"/>
                </a:rPr>
                <a:t> stack frame</a:t>
              </a: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4975225" y="4478338"/>
              <a:ext cx="314325" cy="3698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dirty="0">
                  <a:latin typeface="Calibri" pitchFamily="34" charset="0"/>
                </a:rPr>
                <a:t>B</a:t>
              </a:r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5267325" y="4665663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5727700" y="4078288"/>
              <a:ext cx="10668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code</a:t>
              </a: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5727700" y="3159125"/>
              <a:ext cx="1065213" cy="936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pad</a:t>
              </a: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4021138" y="3451225"/>
              <a:ext cx="1371600" cy="646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>
                  <a:latin typeface="Calibri" pitchFamily="34" charset="0"/>
                </a:rPr>
                <a:t>data written</a:t>
              </a:r>
            </a:p>
            <a:p>
              <a:pPr eaLnBrk="0" hangingPunct="0"/>
              <a:r>
                <a:rPr lang="en-US">
                  <a:latin typeface="Calibri" pitchFamily="34" charset="0"/>
                </a:rPr>
                <a:t>by </a:t>
              </a:r>
              <a:r>
                <a:rPr lang="en-US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28" name="AutoShape 16"/>
            <p:cNvSpPr>
              <a:spLocks/>
            </p:cNvSpPr>
            <p:nvPr/>
          </p:nvSpPr>
          <p:spPr bwMode="auto">
            <a:xfrm rot="10800000">
              <a:off x="6892925" y="1600200"/>
              <a:ext cx="228600" cy="1600200"/>
            </a:xfrm>
            <a:prstGeom prst="leftBrace">
              <a:avLst>
                <a:gd name="adj1" fmla="val 7499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libri" pitchFamily="34" charset="0"/>
              </a:endParaRPr>
            </a:p>
          </p:txBody>
        </p:sp>
        <p:sp>
          <p:nvSpPr>
            <p:cNvPr id="29" name="AutoShape 16"/>
            <p:cNvSpPr>
              <a:spLocks/>
            </p:cNvSpPr>
            <p:nvPr/>
          </p:nvSpPr>
          <p:spPr bwMode="auto">
            <a:xfrm rot="10800000">
              <a:off x="6892925" y="3200400"/>
              <a:ext cx="228600" cy="2157413"/>
            </a:xfrm>
            <a:prstGeom prst="leftBrace">
              <a:avLst>
                <a:gd name="adj1" fmla="val 74976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libri" pitchFamily="34" charset="0"/>
              </a:endParaRPr>
            </a:p>
          </p:txBody>
        </p:sp>
        <p:sp>
          <p:nvSpPr>
            <p:cNvPr id="30" name="AutoShape 16"/>
            <p:cNvSpPr>
              <a:spLocks/>
            </p:cNvSpPr>
            <p:nvPr/>
          </p:nvSpPr>
          <p:spPr bwMode="auto">
            <a:xfrm rot="10800000" flipH="1">
              <a:off x="5359400" y="2819400"/>
              <a:ext cx="228600" cy="19050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libri" pitchFamily="34" charset="0"/>
              </a:endParaRPr>
            </a:p>
          </p:txBody>
        </p:sp>
      </p:grpSp>
      <p:cxnSp>
        <p:nvCxnSpPr>
          <p:cNvPr id="5" name="Straight Arrow Connector 4"/>
          <p:cNvCxnSpPr>
            <a:cxnSpLocks/>
          </p:cNvCxnSpPr>
          <p:nvPr/>
        </p:nvCxnSpPr>
        <p:spPr bwMode="auto">
          <a:xfrm flipH="1" flipV="1">
            <a:off x="9720251" y="4560751"/>
            <a:ext cx="539598" cy="99446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7484900" y="5555217"/>
            <a:ext cx="411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Any attempt to execute this code will fail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09AE09-580B-4E43-AE5C-D663F0F9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94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is a buffer overflow in a web browser so bad?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516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is a buffer overflow in a web browser so bad?</a:t>
            </a:r>
          </a:p>
          <a:p>
            <a:endParaRPr lang="en-US" b="1" dirty="0"/>
          </a:p>
          <a:p>
            <a:pPr lvl="1"/>
            <a:r>
              <a:rPr lang="en-US" dirty="0"/>
              <a:t>The buffer overflow will exist in </a:t>
            </a:r>
            <a:r>
              <a:rPr lang="en-US" i="1" dirty="0"/>
              <a:t>at least</a:t>
            </a:r>
            <a:r>
              <a:rPr lang="en-US" dirty="0"/>
              <a:t> all instances of the same version of the web browser installed on the same OS and architecture</a:t>
            </a:r>
          </a:p>
          <a:p>
            <a:pPr lvl="2"/>
            <a:r>
              <a:rPr lang="en-US" dirty="0"/>
              <a:t>Possibly many other versions too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If it can be triggered from a website, then you could run malicious code on computers without any manual effort</a:t>
            </a:r>
          </a:p>
          <a:p>
            <a:pPr lvl="2"/>
            <a:r>
              <a:rPr lang="en-US" dirty="0"/>
              <a:t>Any website could be suspect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Scale is enormous: Chrome has roughly 3 billion users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9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computer security so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818816" cy="5029200"/>
          </a:xfrm>
        </p:spPr>
        <p:txBody>
          <a:bodyPr>
            <a:normAutofit/>
          </a:bodyPr>
          <a:lstStyle/>
          <a:p>
            <a:r>
              <a:rPr lang="en-US" dirty="0"/>
              <a:t>Most public security happens at least in some portion on the honor system</a:t>
            </a:r>
          </a:p>
          <a:p>
            <a:pPr lvl="1"/>
            <a:r>
              <a:rPr lang="en-US" dirty="0"/>
              <a:t>Pretty easy to break a window</a:t>
            </a:r>
          </a:p>
          <a:p>
            <a:pPr lvl="1"/>
            <a:r>
              <a:rPr lang="en-US" dirty="0"/>
              <a:t>Keyed locks are easy to pick </a:t>
            </a:r>
          </a:p>
          <a:p>
            <a:pPr lvl="1"/>
            <a:r>
              <a:rPr lang="en-US" dirty="0"/>
              <a:t>Master keys can be determined and manufactured (</a:t>
            </a:r>
            <a:r>
              <a:rPr lang="en-US" dirty="0">
                <a:hlinkClick r:id="rId2"/>
              </a:rPr>
              <a:t>Matt Blaze attack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Laws apply after you’ve done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720A724-3B1D-42E9-9F7E-CE2C7C73A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28" b="18518"/>
          <a:stretch/>
        </p:blipFill>
        <p:spPr bwMode="auto">
          <a:xfrm>
            <a:off x="7294144" y="4337688"/>
            <a:ext cx="428625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A791AFC1-FF0E-48E8-A0EF-CE2996608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007" y="1143000"/>
            <a:ext cx="3989387" cy="319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  <a:p>
            <a:r>
              <a:rPr lang="en-US" dirty="0"/>
              <a:t>Protecting Against Buffer Overflows</a:t>
            </a:r>
          </a:p>
          <a:p>
            <a:endParaRPr lang="en-US" dirty="0"/>
          </a:p>
          <a:p>
            <a:r>
              <a:rPr lang="en-US" b="1" dirty="0"/>
              <a:t>Return-Oriented Programming</a:t>
            </a:r>
          </a:p>
          <a:p>
            <a:r>
              <a:rPr lang="en-US" dirty="0"/>
              <a:t>Protecting Against Return-Oriented Programming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1915493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AAB1-9CF0-46B4-B9ED-F1D9964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else are buffer overflows dangerous?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2B14E-CC7A-4118-A6E7-D144943E7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the ability to write malicious code, our computers are safe, right??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Some computers won’t fix it: legacy hardware, forgot, etc.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Buffer overflows are definitely still happening</a:t>
            </a:r>
          </a:p>
          <a:p>
            <a:pPr lvl="1"/>
            <a:r>
              <a:rPr lang="en-US" dirty="0"/>
              <a:t>Can we take advantage of that in some way?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DEE6E-8CC7-458E-9792-A487B31F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239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new way to abuse a 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02332" cy="5029200"/>
          </a:xfrm>
        </p:spPr>
        <p:txBody>
          <a:bodyPr/>
          <a:lstStyle/>
          <a:p>
            <a:r>
              <a:rPr lang="en-US" dirty="0"/>
              <a:t>Buffer overflows can still write values to the stack</a:t>
            </a:r>
          </a:p>
          <a:p>
            <a:pPr lvl="1"/>
            <a:endParaRPr lang="en-US" dirty="0"/>
          </a:p>
          <a:p>
            <a:r>
              <a:rPr lang="en-US" dirty="0"/>
              <a:t>Even if they can’t place malicious code directly on the stack, they can always modify return addresses</a:t>
            </a:r>
          </a:p>
          <a:p>
            <a:pPr lvl="1"/>
            <a:endParaRPr lang="en-US" dirty="0"/>
          </a:p>
          <a:p>
            <a:r>
              <a:rPr lang="en-US" dirty="0"/>
              <a:t>We can use that idea to build an attack from pieces of already existing program code that we reuse for malicious purposes</a:t>
            </a:r>
          </a:p>
          <a:p>
            <a:pPr lvl="1"/>
            <a:r>
              <a:rPr lang="en-US" dirty="0"/>
              <a:t>This is one of those ideas that sounds impossible to pull off in the real world</a:t>
            </a:r>
          </a:p>
          <a:p>
            <a:pPr lvl="1"/>
            <a:r>
              <a:rPr lang="en-US" dirty="0"/>
              <a:t>But actually, it totally works AND we’ll have you do it in Attack Lab!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4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Return-Oriented Programming (ROP)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Challenge (for would-be hackers)</a:t>
            </a:r>
          </a:p>
          <a:p>
            <a:pPr lvl="1"/>
            <a:r>
              <a:rPr lang="en-US" dirty="0"/>
              <a:t>Stack randomization </a:t>
            </a:r>
            <a:r>
              <a:rPr lang="is-IS" dirty="0"/>
              <a:t>→</a:t>
            </a:r>
            <a:r>
              <a:rPr lang="en-US" dirty="0"/>
              <a:t> predicting buffer location is hard</a:t>
            </a:r>
          </a:p>
          <a:p>
            <a:pPr lvl="2"/>
            <a:r>
              <a:rPr lang="en-US" dirty="0"/>
              <a:t>So it’s hard to know where to jump and start executing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Making stack non-executable </a:t>
            </a:r>
            <a:r>
              <a:rPr lang="is-IS" dirty="0"/>
              <a:t>→</a:t>
            </a:r>
            <a:r>
              <a:rPr lang="en-US" dirty="0"/>
              <a:t> injecting code doesn’t work</a:t>
            </a:r>
          </a:p>
          <a:p>
            <a:pPr lvl="2"/>
            <a:r>
              <a:rPr lang="en-US" dirty="0"/>
              <a:t>We can inject anything we want, but we can’t run it</a:t>
            </a:r>
          </a:p>
          <a:p>
            <a:pPr lvl="1"/>
            <a:endParaRPr lang="en-US" dirty="0"/>
          </a:p>
          <a:p>
            <a:r>
              <a:rPr lang="en-US" dirty="0"/>
              <a:t>Alternative strategy: Don’t inject your own code!</a:t>
            </a:r>
          </a:p>
          <a:p>
            <a:pPr lvl="1"/>
            <a:r>
              <a:rPr lang="en-US" dirty="0"/>
              <a:t>Use code that’s already in the program!</a:t>
            </a:r>
          </a:p>
          <a:p>
            <a:pPr lvl="1"/>
            <a:r>
              <a:rPr lang="en-US" dirty="0"/>
              <a:t>It’s in a predictable location!</a:t>
            </a:r>
          </a:p>
          <a:p>
            <a:pPr lvl="2"/>
            <a:r>
              <a:rPr lang="en-US" dirty="0"/>
              <a:t>Otherwise, don’t know where to call/jump</a:t>
            </a:r>
          </a:p>
          <a:p>
            <a:pPr lvl="1"/>
            <a:r>
              <a:rPr lang="en-US" dirty="0"/>
              <a:t>It’s executable</a:t>
            </a:r>
          </a:p>
          <a:p>
            <a:pPr lvl="2"/>
            <a:r>
              <a:rPr lang="en-US" dirty="0"/>
              <a:t>Otherwise, the program wouldn’t run at all…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AB896-673C-4434-BF66-92056490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7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DF20-D0FD-4044-9CFB-C59B35AF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Return-Oriented Programming (ROP)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5BDB6-CDD1-6A4B-A967-003CD1868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But wait, the code I want to run isn’t in the program!</a:t>
            </a:r>
          </a:p>
          <a:p>
            <a:pPr lvl="1"/>
            <a:r>
              <a:rPr lang="en-US" dirty="0"/>
              <a:t>Unlikely that, e.g., a mail client includes code to, e.g., launch missiles</a:t>
            </a:r>
          </a:p>
          <a:p>
            <a:pPr lvl="1"/>
            <a:endParaRPr lang="en-US" dirty="0"/>
          </a:p>
          <a:p>
            <a:r>
              <a:rPr lang="en-US" dirty="0"/>
              <a:t>Key idea: construct the code you want to run from pieces that you find in the program!</a:t>
            </a:r>
          </a:p>
          <a:p>
            <a:pPr lvl="1"/>
            <a:r>
              <a:rPr lang="en-US" dirty="0"/>
              <a:t>We’ll call these pieces </a:t>
            </a:r>
            <a:r>
              <a:rPr lang="en-US" b="1" dirty="0"/>
              <a:t>gadgets</a:t>
            </a:r>
          </a:p>
          <a:p>
            <a:pPr lvl="1"/>
            <a:endParaRPr lang="en-US" dirty="0"/>
          </a:p>
          <a:p>
            <a:r>
              <a:rPr lang="en-US" dirty="0"/>
              <a:t>Strategy: find machine code fragments that do </a:t>
            </a:r>
            <a:r>
              <a:rPr lang="en-US" i="1" dirty="0"/>
              <a:t>one small step</a:t>
            </a:r>
            <a:r>
              <a:rPr lang="en-US" dirty="0"/>
              <a:t> of the malicious program you want to run, then return</a:t>
            </a:r>
          </a:p>
          <a:p>
            <a:pPr lvl="1"/>
            <a:r>
              <a:rPr lang="en-US" dirty="0"/>
              <a:t>Then we’ll put these small steps together to get the whole program</a:t>
            </a:r>
          </a:p>
          <a:p>
            <a:pPr lvl="1"/>
            <a:r>
              <a:rPr lang="en-US" dirty="0"/>
              <a:t>These return instructions will be the glue that tie them together</a:t>
            </a:r>
          </a:p>
          <a:p>
            <a:pPr lvl="1"/>
            <a:endParaRPr lang="en-US" dirty="0"/>
          </a:p>
          <a:p>
            <a:r>
              <a:rPr lang="en-US" dirty="0"/>
              <a:t>“The program” includes the standard library!</a:t>
            </a:r>
          </a:p>
          <a:p>
            <a:pPr lvl="1"/>
            <a:r>
              <a:rPr lang="en-US" dirty="0"/>
              <a:t>Things like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/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That’s a lot of code! So, lots of gadgets to choose from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1EFAA-3350-4BF0-A125-D799BE25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2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end of existing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Repurpose parts of instructions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7595" y="1833792"/>
            <a:ext cx="4034606" cy="1200329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long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ab_plus_c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(long a, long b, long c){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return a*b + c;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7595" y="4536629"/>
            <a:ext cx="2943563" cy="1477328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setval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(unsigned *p) {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*p = 3347663060u;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2923" y="1833792"/>
            <a:ext cx="6617471" cy="1200329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00000000004004d0 &lt;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ab_plus_c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4004d0: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fe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rsi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4004d4: 48 8d 04 17    lea (%rdi,%rdx,1),%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4004d8: c3             ret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47545" y="4536629"/>
            <a:ext cx="7632848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00000000004004d9 &lt;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setval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4004d9: c7 07 d4 48 89 c7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movl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$0xc78948d4,(%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4004df: c3                   ret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395817" y="2409855"/>
            <a:ext cx="1584176" cy="57606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07785" y="3201944"/>
            <a:ext cx="3055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Gadget: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←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rdx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alibri" pitchFamily="34" charset="0"/>
              </a:rPr>
              <a:t>Address: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0x4004d4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7043889" y="2985919"/>
            <a:ext cx="0" cy="28803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7751959" y="5578027"/>
            <a:ext cx="3154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Encodes: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movq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%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alibri" pitchFamily="34" charset="0"/>
              </a:rPr>
              <a:t>Gadget: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←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alibri" pitchFamily="34" charset="0"/>
              </a:rPr>
              <a:t>Address: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0x4004dc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611842" y="4852125"/>
            <a:ext cx="1140117" cy="29153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359098" y="5130286"/>
            <a:ext cx="371345" cy="29153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20" name="Straight Arrow Connector 19"/>
          <p:cNvCxnSpPr>
            <a:cxnSpLocks/>
            <a:stCxn id="16" idx="1"/>
          </p:cNvCxnSpPr>
          <p:nvPr/>
        </p:nvCxnSpPr>
        <p:spPr bwMode="auto">
          <a:xfrm flipH="1" flipV="1">
            <a:off x="7379594" y="5261723"/>
            <a:ext cx="372365" cy="77796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B80D2-A271-44DA-821C-CECD0FAA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2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6" grpId="0"/>
      <p:bldP spid="17" grpId="0" animBg="1"/>
      <p:bldP spid="1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8A22-FD6F-9E45-AA05-19FDC35E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Gadgets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15F62-ED16-CF4F-BB57-949D781CE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/>
          </a:bodyPr>
          <a:lstStyle/>
          <a:p>
            <a:r>
              <a:rPr lang="en-US" sz="2000" dirty="0"/>
              <a:t>Let’s say our malicious program is this: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/>
              <a:t> =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dirty="0"/>
              <a:t> *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dirty="0"/>
              <a:t>) +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And let’s say we found the following gadgets in the standard library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  <a:p>
            <a:pPr lvl="1"/>
            <a:br>
              <a:rPr lang="en-US" sz="1800" dirty="0"/>
            </a:br>
            <a:endParaRPr lang="en-US" sz="1800" dirty="0"/>
          </a:p>
          <a:p>
            <a:r>
              <a:rPr lang="en-US" sz="2000" dirty="0"/>
              <a:t>Combine gadgets by adding pointers to them to the stack</a:t>
            </a:r>
          </a:p>
          <a:p>
            <a:pPr lvl="1"/>
            <a:r>
              <a:rPr lang="en-US" sz="1800" dirty="0"/>
              <a:t>Arrange on the stack by overflowing a buffer, like before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723A6-1F87-3E4F-880B-C990F492C12F}"/>
              </a:ext>
            </a:extLst>
          </p:cNvPr>
          <p:cNvSpPr txBox="1"/>
          <p:nvPr/>
        </p:nvSpPr>
        <p:spPr>
          <a:xfrm>
            <a:off x="980189" y="2299715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5F3D91-4575-DA42-B437-47BA6564EE17}"/>
              </a:ext>
            </a:extLst>
          </p:cNvPr>
          <p:cNvSpPr txBox="1"/>
          <p:nvPr/>
        </p:nvSpPr>
        <p:spPr>
          <a:xfrm>
            <a:off x="981582" y="4146375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9: 48 01 cf       add %rcx,%rdi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c: c3             retq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6180A-971B-6046-82A9-85ED892A5D4D}"/>
              </a:ext>
            </a:extLst>
          </p:cNvPr>
          <p:cNvSpPr txBox="1"/>
          <p:nvPr/>
        </p:nvSpPr>
        <p:spPr>
          <a:xfrm>
            <a:off x="980189" y="3223045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56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56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d: 48 89 f8       mov %rdi,%rax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57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0: c3             retq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EB70B-A7D6-234A-A609-F1D087880605}"/>
              </a:ext>
            </a:extLst>
          </p:cNvPr>
          <p:cNvSpPr txBox="1"/>
          <p:nvPr/>
        </p:nvSpPr>
        <p:spPr>
          <a:xfrm>
            <a:off x="7353272" y="2371574"/>
            <a:ext cx="2200218" cy="1754326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Given a large enough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standard library, can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find gadgets that do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pretty much anything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we want! Plenty of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code to pick from.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B4589-C5B9-0A44-BDE8-ECCE830B27DE}"/>
              </a:ext>
            </a:extLst>
          </p:cNvPr>
          <p:cNvSpPr/>
          <p:nvPr/>
        </p:nvSpPr>
        <p:spPr bwMode="auto">
          <a:xfrm>
            <a:off x="7830459" y="5261938"/>
            <a:ext cx="1224136" cy="40562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400474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91043-0BBF-2445-9FA1-47F6A5CAF4A1}"/>
              </a:ext>
            </a:extLst>
          </p:cNvPr>
          <p:cNvSpPr/>
          <p:nvPr/>
        </p:nvSpPr>
        <p:spPr bwMode="auto">
          <a:xfrm>
            <a:off x="7830459" y="4450694"/>
            <a:ext cx="1224136" cy="40562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40056d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F6BEEC-65E6-6F43-B00D-DD56A0519E45}"/>
              </a:ext>
            </a:extLst>
          </p:cNvPr>
          <p:cNvSpPr/>
          <p:nvPr/>
        </p:nvSpPr>
        <p:spPr bwMode="auto">
          <a:xfrm>
            <a:off x="7830459" y="4856316"/>
            <a:ext cx="1224136" cy="40562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400739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3FB950-6562-0D4B-9544-2BF872DAE5A5}"/>
              </a:ext>
            </a:extLst>
          </p:cNvPr>
          <p:cNvSpPr txBox="1"/>
          <p:nvPr/>
        </p:nvSpPr>
        <p:spPr>
          <a:xfrm>
            <a:off x="9558651" y="529822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29AC20-0D21-F14E-A628-E610C74CD5A8}"/>
              </a:ext>
            </a:extLst>
          </p:cNvPr>
          <p:cNvCxnSpPr>
            <a:stCxn id="12" idx="1"/>
          </p:cNvCxnSpPr>
          <p:nvPr/>
        </p:nvCxnSpPr>
        <p:spPr bwMode="auto">
          <a:xfrm flipH="1">
            <a:off x="9126603" y="5482894"/>
            <a:ext cx="432048" cy="0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6590658-A080-8A49-88CB-D48B92CCEBA5}"/>
              </a:ext>
            </a:extLst>
          </p:cNvPr>
          <p:cNvSpPr/>
          <p:nvPr/>
        </p:nvSpPr>
        <p:spPr bwMode="auto">
          <a:xfrm>
            <a:off x="7830459" y="5667560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C84E7F-55FF-FC44-9497-09EDD37B3453}"/>
              </a:ext>
            </a:extLst>
          </p:cNvPr>
          <p:cNvSpPr/>
          <p:nvPr/>
        </p:nvSpPr>
        <p:spPr bwMode="auto">
          <a:xfrm>
            <a:off x="7830459" y="5984115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9C681E-5A64-2242-B69C-1E42E2F7AD64}"/>
              </a:ext>
            </a:extLst>
          </p:cNvPr>
          <p:cNvSpPr txBox="1"/>
          <p:nvPr/>
        </p:nvSpPr>
        <p:spPr>
          <a:xfrm>
            <a:off x="9545254" y="592802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0A2FFF-4EDD-CC47-9F0A-2D2891206AA1}"/>
              </a:ext>
            </a:extLst>
          </p:cNvPr>
          <p:cNvCxnSpPr>
            <a:stCxn id="19" idx="1"/>
          </p:cNvCxnSpPr>
          <p:nvPr/>
        </p:nvCxnSpPr>
        <p:spPr bwMode="auto">
          <a:xfrm flipH="1">
            <a:off x="9113206" y="6112688"/>
            <a:ext cx="432048" cy="0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42F4C-1679-44E7-997E-5906FC3E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2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BF88-C3C4-3D45-84AD-75501401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430-0E41-694E-AA49-3342BDFF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95525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Step 1: we overflowed the buffer, like before</a:t>
            </a:r>
          </a:p>
          <a:p>
            <a:pPr lvl="1"/>
            <a:r>
              <a:rPr lang="en-US" dirty="0"/>
              <a:t>We set up the stack with the gadget addresses, as on last slide</a:t>
            </a:r>
          </a:p>
          <a:p>
            <a:pPr lvl="1"/>
            <a:r>
              <a:rPr lang="en-US" dirty="0"/>
              <a:t>Now we’re about to return from the vulnerable function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B86BE-F65A-6140-88CA-C30181C1ABD4}"/>
              </a:ext>
            </a:extLst>
          </p:cNvPr>
          <p:cNvSpPr txBox="1"/>
          <p:nvPr/>
        </p:nvSpPr>
        <p:spPr>
          <a:xfrm>
            <a:off x="1979353" y="385404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A3AF456-6E3E-1749-BB81-48C15824F473}"/>
              </a:ext>
            </a:extLst>
          </p:cNvPr>
          <p:cNvGrpSpPr/>
          <p:nvPr/>
        </p:nvGrpSpPr>
        <p:grpSpPr>
          <a:xfrm>
            <a:off x="8077250" y="4678684"/>
            <a:ext cx="2664296" cy="1846660"/>
            <a:chOff x="5324672" y="4859461"/>
            <a:chExt cx="2664296" cy="184666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6BC28A9-3DE9-0941-A40E-FCBFFA6FACCC}"/>
                </a:ext>
              </a:extLst>
            </p:cNvPr>
            <p:cNvGrpSpPr/>
            <p:nvPr/>
          </p:nvGrpSpPr>
          <p:grpSpPr>
            <a:xfrm>
              <a:off x="5324672" y="4859461"/>
              <a:ext cx="2664296" cy="1216866"/>
              <a:chOff x="3275856" y="5452494"/>
              <a:chExt cx="2664296" cy="1216866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651110-DC7F-D447-9A40-364673FFA34D}"/>
                  </a:ext>
                </a:extLst>
              </p:cNvPr>
              <p:cNvSpPr/>
              <p:nvPr/>
            </p:nvSpPr>
            <p:spPr bwMode="auto">
              <a:xfrm>
                <a:off x="3275856" y="6263738"/>
                <a:ext cx="1224136" cy="4056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400474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2DF87DC-C6E2-014F-A518-ADE6800FEBDC}"/>
                  </a:ext>
                </a:extLst>
              </p:cNvPr>
              <p:cNvSpPr/>
              <p:nvPr/>
            </p:nvSpPr>
            <p:spPr bwMode="auto">
              <a:xfrm>
                <a:off x="3275856" y="5452494"/>
                <a:ext cx="1224136" cy="4056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40056d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596A919-E933-0044-84A0-1DFD5438E0B0}"/>
                  </a:ext>
                </a:extLst>
              </p:cNvPr>
              <p:cNvSpPr/>
              <p:nvPr/>
            </p:nvSpPr>
            <p:spPr bwMode="auto">
              <a:xfrm>
                <a:off x="3275856" y="5858116"/>
                <a:ext cx="1224136" cy="4056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400739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49F2DC-324C-7C4E-B7AD-062818F5EFD5}"/>
                  </a:ext>
                </a:extLst>
              </p:cNvPr>
              <p:cNvSpPr txBox="1"/>
              <p:nvPr/>
            </p:nvSpPr>
            <p:spPr>
              <a:xfrm>
                <a:off x="5004048" y="6300028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rsp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BBCFFB9-3523-E94E-8E85-A42F751ECFEF}"/>
                  </a:ext>
                </a:extLst>
              </p:cNvPr>
              <p:cNvCxnSpPr>
                <a:stCxn id="17" idx="1"/>
              </p:cNvCxnSpPr>
              <p:nvPr/>
            </p:nvCxnSpPr>
            <p:spPr bwMode="auto">
              <a:xfrm flipH="1">
                <a:off x="4572000" y="6484694"/>
                <a:ext cx="432048" cy="0"/>
              </a:xfrm>
              <a:prstGeom prst="straightConnector1">
                <a:avLst/>
              </a:prstGeom>
              <a:noFill/>
              <a:ln w="635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39C03C4-28BE-6F4D-9FE7-BFF7BFFA8517}"/>
                </a:ext>
              </a:extLst>
            </p:cNvPr>
            <p:cNvSpPr/>
            <p:nvPr/>
          </p:nvSpPr>
          <p:spPr bwMode="auto">
            <a:xfrm>
              <a:off x="5324672" y="6076327"/>
              <a:ext cx="1224136" cy="3132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C58B97-A66D-714C-8AA2-E67FD061683C}"/>
                </a:ext>
              </a:extLst>
            </p:cNvPr>
            <p:cNvSpPr/>
            <p:nvPr/>
          </p:nvSpPr>
          <p:spPr bwMode="auto">
            <a:xfrm>
              <a:off x="5324672" y="6392882"/>
              <a:ext cx="1224136" cy="3132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EA1D180-0F0D-A942-9C01-D8A2DEB788B4}"/>
                </a:ext>
              </a:extLst>
            </p:cNvPr>
            <p:cNvSpPr txBox="1"/>
            <p:nvPr/>
          </p:nvSpPr>
          <p:spPr>
            <a:xfrm>
              <a:off x="7039467" y="633678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buf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4B4FF19-73F3-1F42-A206-2D8A80CF6E05}"/>
                </a:ext>
              </a:extLst>
            </p:cNvPr>
            <p:cNvCxnSpPr>
              <a:stCxn id="12" idx="1"/>
            </p:cNvCxnSpPr>
            <p:nvPr/>
          </p:nvCxnSpPr>
          <p:spPr bwMode="auto">
            <a:xfrm flipH="1">
              <a:off x="6607419" y="6521455"/>
              <a:ext cx="432048" cy="0"/>
            </a:xfrm>
            <a:prstGeom prst="straightConnector1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9" name="Rectangle 4">
            <a:extLst>
              <a:ext uri="{FF2B5EF4-FFF2-40B4-BE49-F238E27FC236}">
                <a16:creationId xmlns:a16="http://schemas.microsoft.com/office/drawing/2014/main" id="{426680F6-0302-5D43-B19F-0876D64B3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353" y="2242270"/>
            <a:ext cx="8049705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ff ff ff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A54C1B-61DF-8347-8D1A-DDE46B9946D3}"/>
              </a:ext>
            </a:extLst>
          </p:cNvPr>
          <p:cNvCxnSpPr>
            <a:cxnSpLocks/>
          </p:cNvCxnSpPr>
          <p:nvPr/>
        </p:nvCxnSpPr>
        <p:spPr bwMode="auto">
          <a:xfrm>
            <a:off x="1631504" y="3354645"/>
            <a:ext cx="648072" cy="0"/>
          </a:xfrm>
          <a:prstGeom prst="straightConnector1">
            <a:avLst/>
          </a:prstGeom>
          <a:noFill/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4EAD5C-C9EF-974F-AB0E-F5DDA72B04D6}"/>
              </a:ext>
            </a:extLst>
          </p:cNvPr>
          <p:cNvSpPr txBox="1"/>
          <p:nvPr/>
        </p:nvSpPr>
        <p:spPr>
          <a:xfrm>
            <a:off x="7975394" y="386104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4006e7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5CCDB2-7000-D048-9B74-FA3424DB0830}"/>
              </a:ext>
            </a:extLst>
          </p:cNvPr>
          <p:cNvSpPr/>
          <p:nvPr/>
        </p:nvSpPr>
        <p:spPr bwMode="auto">
          <a:xfrm>
            <a:off x="8077250" y="4365446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2E8A3-83C4-4112-812C-FAF88177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7DE45B-0B56-6E4E-03A7-38088F9C54A9}"/>
              </a:ext>
            </a:extLst>
          </p:cNvPr>
          <p:cNvSpPr txBox="1"/>
          <p:nvPr/>
        </p:nvSpPr>
        <p:spPr>
          <a:xfrm>
            <a:off x="1980746" y="570070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9: 48 01 cf       add %rcx,%rdi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c: c3             retq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306EA3-0414-406F-1B92-C5F91D1D2FC5}"/>
              </a:ext>
            </a:extLst>
          </p:cNvPr>
          <p:cNvSpPr txBox="1"/>
          <p:nvPr/>
        </p:nvSpPr>
        <p:spPr>
          <a:xfrm>
            <a:off x="1979353" y="477737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56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56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d: 48 89 f8       mov %rdi,%rax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57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0: c3             retq</a:t>
            </a:r>
          </a:p>
        </p:txBody>
      </p:sp>
    </p:spTree>
    <p:extLst>
      <p:ext uri="{BB962C8B-B14F-4D97-AF65-F5344CB8AC3E}">
        <p14:creationId xmlns:p14="http://schemas.microsoft.com/office/powerpoint/2010/main" val="25373561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BF88-C3C4-3D45-84AD-75501401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430-0E41-694E-AA49-3342BDFF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10972800" cy="95525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Step 2: return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</a:p>
          <a:p>
            <a:pPr lvl="1"/>
            <a:r>
              <a:rPr lang="en-US" dirty="0"/>
              <a:t>Get the return address from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Oh, that’s the address of the first gadget!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B86BE-F65A-6140-88CA-C30181C1ABD4}"/>
              </a:ext>
            </a:extLst>
          </p:cNvPr>
          <p:cNvSpPr txBox="1"/>
          <p:nvPr/>
        </p:nvSpPr>
        <p:spPr>
          <a:xfrm>
            <a:off x="1979353" y="385404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BC28A9-3DE9-0941-A40E-FCBFFA6FACCC}"/>
              </a:ext>
            </a:extLst>
          </p:cNvPr>
          <p:cNvGrpSpPr/>
          <p:nvPr/>
        </p:nvGrpSpPr>
        <p:grpSpPr>
          <a:xfrm>
            <a:off x="8077250" y="4678684"/>
            <a:ext cx="2664296" cy="1216866"/>
            <a:chOff x="3275856" y="5452494"/>
            <a:chExt cx="2664296" cy="121686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3651110-DC7F-D447-9A40-364673FFA34D}"/>
                </a:ext>
              </a:extLst>
            </p:cNvPr>
            <p:cNvSpPr/>
            <p:nvPr/>
          </p:nvSpPr>
          <p:spPr bwMode="auto">
            <a:xfrm>
              <a:off x="3275856" y="6263738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400474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DF87DC-C6E2-014F-A518-ADE6800FEBDC}"/>
                </a:ext>
              </a:extLst>
            </p:cNvPr>
            <p:cNvSpPr/>
            <p:nvPr/>
          </p:nvSpPr>
          <p:spPr bwMode="auto">
            <a:xfrm>
              <a:off x="3275856" y="5452494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40056d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596A919-E933-0044-84A0-1DFD5438E0B0}"/>
                </a:ext>
              </a:extLst>
            </p:cNvPr>
            <p:cNvSpPr/>
            <p:nvPr/>
          </p:nvSpPr>
          <p:spPr bwMode="auto">
            <a:xfrm>
              <a:off x="3275856" y="5858116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400739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49F2DC-324C-7C4E-B7AD-062818F5EFD5}"/>
                </a:ext>
              </a:extLst>
            </p:cNvPr>
            <p:cNvSpPr txBox="1"/>
            <p:nvPr/>
          </p:nvSpPr>
          <p:spPr>
            <a:xfrm>
              <a:off x="5004048" y="6300028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BCFFB9-3523-E94E-8E85-A42F751ECFEF}"/>
                </a:ext>
              </a:extLst>
            </p:cNvPr>
            <p:cNvCxnSpPr>
              <a:stCxn id="17" idx="1"/>
            </p:cNvCxnSpPr>
            <p:nvPr/>
          </p:nvCxnSpPr>
          <p:spPr bwMode="auto">
            <a:xfrm flipH="1">
              <a:off x="4572000" y="6484694"/>
              <a:ext cx="432048" cy="0"/>
            </a:xfrm>
            <a:prstGeom prst="straightConnector1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9" name="Rectangle 4">
            <a:extLst>
              <a:ext uri="{FF2B5EF4-FFF2-40B4-BE49-F238E27FC236}">
                <a16:creationId xmlns:a16="http://schemas.microsoft.com/office/drawing/2014/main" id="{426680F6-0302-5D43-B19F-0876D64B3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353" y="2242270"/>
            <a:ext cx="8049705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ff ff ff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07AC4D-62DA-3D42-962D-72CEC74DA891}"/>
              </a:ext>
            </a:extLst>
          </p:cNvPr>
          <p:cNvSpPr txBox="1"/>
          <p:nvPr/>
        </p:nvSpPr>
        <p:spPr>
          <a:xfrm>
            <a:off x="7975394" y="386104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400474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B77A04-6DC7-1349-8C80-35E6A8AB1D0F}"/>
              </a:ext>
            </a:extLst>
          </p:cNvPr>
          <p:cNvSpPr/>
          <p:nvPr/>
        </p:nvSpPr>
        <p:spPr bwMode="auto">
          <a:xfrm>
            <a:off x="8077250" y="4365446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8CA838-5A39-9145-9702-8464AFFA5ABC}"/>
              </a:ext>
            </a:extLst>
          </p:cNvPr>
          <p:cNvCxnSpPr>
            <a:cxnSpLocks/>
          </p:cNvCxnSpPr>
          <p:nvPr/>
        </p:nvCxnSpPr>
        <p:spPr bwMode="auto">
          <a:xfrm>
            <a:off x="1631504" y="3501008"/>
            <a:ext cx="648072" cy="0"/>
          </a:xfrm>
          <a:prstGeom prst="straightConnector1">
            <a:avLst/>
          </a:prstGeom>
          <a:noFill/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E50F1-78B1-460B-B128-68644C219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C7C4B8-C6BA-F18A-8C4A-8CBF78F9D93F}"/>
              </a:ext>
            </a:extLst>
          </p:cNvPr>
          <p:cNvSpPr txBox="1"/>
          <p:nvPr/>
        </p:nvSpPr>
        <p:spPr>
          <a:xfrm>
            <a:off x="1980746" y="5706070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9: 48 01 cf       add %rcx,%rdi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c: c3             retq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BE7BC8-D91E-CA74-424A-3EDB619BF57B}"/>
              </a:ext>
            </a:extLst>
          </p:cNvPr>
          <p:cNvSpPr txBox="1"/>
          <p:nvPr/>
        </p:nvSpPr>
        <p:spPr>
          <a:xfrm>
            <a:off x="1979353" y="4782740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56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56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d: 48 89 f8       mov %rdi,%rax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57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0: c3             retq</a:t>
            </a:r>
          </a:p>
        </p:txBody>
      </p:sp>
    </p:spTree>
    <p:extLst>
      <p:ext uri="{BB962C8B-B14F-4D97-AF65-F5344CB8AC3E}">
        <p14:creationId xmlns:p14="http://schemas.microsoft.com/office/powerpoint/2010/main" val="32672215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BF88-C3C4-3D45-84AD-75501401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430-0E41-694E-AA49-3342BDFF6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run the first gadget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dirty="0"/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/>
              <a:t> ×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B86BE-F65A-6140-88CA-C30181C1ABD4}"/>
              </a:ext>
            </a:extLst>
          </p:cNvPr>
          <p:cNvSpPr txBox="1"/>
          <p:nvPr/>
        </p:nvSpPr>
        <p:spPr>
          <a:xfrm>
            <a:off x="1979353" y="385404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BC28A9-3DE9-0941-A40E-FCBFFA6FACCC}"/>
              </a:ext>
            </a:extLst>
          </p:cNvPr>
          <p:cNvGrpSpPr/>
          <p:nvPr/>
        </p:nvGrpSpPr>
        <p:grpSpPr>
          <a:xfrm>
            <a:off x="8077250" y="4678684"/>
            <a:ext cx="2664296" cy="847840"/>
            <a:chOff x="3275856" y="5452494"/>
            <a:chExt cx="2664296" cy="84784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DF87DC-C6E2-014F-A518-ADE6800FEBDC}"/>
                </a:ext>
              </a:extLst>
            </p:cNvPr>
            <p:cNvSpPr/>
            <p:nvPr/>
          </p:nvSpPr>
          <p:spPr bwMode="auto">
            <a:xfrm>
              <a:off x="3275856" y="5452494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40056d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596A919-E933-0044-84A0-1DFD5438E0B0}"/>
                </a:ext>
              </a:extLst>
            </p:cNvPr>
            <p:cNvSpPr/>
            <p:nvPr/>
          </p:nvSpPr>
          <p:spPr bwMode="auto">
            <a:xfrm>
              <a:off x="3275856" y="5858116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400739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49F2DC-324C-7C4E-B7AD-062818F5EFD5}"/>
                </a:ext>
              </a:extLst>
            </p:cNvPr>
            <p:cNvSpPr txBox="1"/>
            <p:nvPr/>
          </p:nvSpPr>
          <p:spPr>
            <a:xfrm>
              <a:off x="5004048" y="5931002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BCFFB9-3523-E94E-8E85-A42F751ECFEF}"/>
                </a:ext>
              </a:extLst>
            </p:cNvPr>
            <p:cNvCxnSpPr>
              <a:stCxn id="17" idx="1"/>
            </p:cNvCxnSpPr>
            <p:nvPr/>
          </p:nvCxnSpPr>
          <p:spPr bwMode="auto">
            <a:xfrm flipH="1">
              <a:off x="4572000" y="6115668"/>
              <a:ext cx="432048" cy="0"/>
            </a:xfrm>
            <a:prstGeom prst="straightConnector1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9" name="Rectangle 4">
            <a:extLst>
              <a:ext uri="{FF2B5EF4-FFF2-40B4-BE49-F238E27FC236}">
                <a16:creationId xmlns:a16="http://schemas.microsoft.com/office/drawing/2014/main" id="{426680F6-0302-5D43-B19F-0876D64B3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353" y="2242270"/>
            <a:ext cx="8049705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ff ff ff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A54C1B-61DF-8347-8D1A-DDE46B9946D3}"/>
              </a:ext>
            </a:extLst>
          </p:cNvPr>
          <p:cNvCxnSpPr>
            <a:cxnSpLocks/>
          </p:cNvCxnSpPr>
          <p:nvPr/>
        </p:nvCxnSpPr>
        <p:spPr bwMode="auto">
          <a:xfrm>
            <a:off x="1631504" y="4293096"/>
            <a:ext cx="648072" cy="0"/>
          </a:xfrm>
          <a:prstGeom prst="straightConnector1">
            <a:avLst/>
          </a:prstGeom>
          <a:noFill/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1E8A36-4386-5648-A4E7-6D53651C7F35}"/>
              </a:ext>
            </a:extLst>
          </p:cNvPr>
          <p:cNvSpPr txBox="1"/>
          <p:nvPr/>
        </p:nvSpPr>
        <p:spPr>
          <a:xfrm>
            <a:off x="7975394" y="386104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400474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AF8966-3659-CD4D-97BC-869B9CD5E909}"/>
              </a:ext>
            </a:extLst>
          </p:cNvPr>
          <p:cNvSpPr/>
          <p:nvPr/>
        </p:nvSpPr>
        <p:spPr bwMode="auto">
          <a:xfrm>
            <a:off x="8077250" y="4365446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B1F78-D59E-4B2D-B4C6-37FCDAFC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5982-3D12-888C-A62C-A0098AD1A189}"/>
              </a:ext>
            </a:extLst>
          </p:cNvPr>
          <p:cNvSpPr txBox="1"/>
          <p:nvPr/>
        </p:nvSpPr>
        <p:spPr>
          <a:xfrm>
            <a:off x="1980746" y="5706070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9: 48 01 cf       add %rcx,%rdi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c: c3             retq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D798D0-2DA4-1335-4294-B92779A12B4C}"/>
              </a:ext>
            </a:extLst>
          </p:cNvPr>
          <p:cNvSpPr txBox="1"/>
          <p:nvPr/>
        </p:nvSpPr>
        <p:spPr>
          <a:xfrm>
            <a:off x="1979353" y="4782740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56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56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d: 48 89 f8       mov %rdi,%rax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57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0: c3             retq</a:t>
            </a:r>
          </a:p>
        </p:txBody>
      </p:sp>
    </p:spTree>
    <p:extLst>
      <p:ext uri="{BB962C8B-B14F-4D97-AF65-F5344CB8AC3E}">
        <p14:creationId xmlns:p14="http://schemas.microsoft.com/office/powerpoint/2010/main" val="1160631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A35D21AE-156E-4EBE-98E7-65C327A00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1143000"/>
            <a:ext cx="3401594" cy="340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143545-B5DC-4ACF-AEAB-F7D49325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computers didn’t have any security either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668C8-E0ED-484C-AC0F-E3C7AC278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723605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Simple machines for doing computation do not have private files or contention</a:t>
            </a:r>
          </a:p>
          <a:p>
            <a:endParaRPr lang="en-US" dirty="0"/>
          </a:p>
          <a:p>
            <a:r>
              <a:rPr lang="en-US" dirty="0"/>
              <a:t>Sometimes there were multiple users, but all were employees of the same company</a:t>
            </a:r>
          </a:p>
          <a:p>
            <a:pPr lvl="1"/>
            <a:r>
              <a:rPr lang="en-US" dirty="0"/>
              <a:t>Permissions needed to be as secure as a file in a locked drawer on a desk</a:t>
            </a:r>
          </a:p>
          <a:p>
            <a:pPr lvl="1"/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/>
              <a:t>“The act of breaking into a computer system has to have the same social stigma as breaking into a neighbor's house. It should not matter that the neighbor's door is unlocked.”</a:t>
            </a:r>
            <a:br>
              <a:rPr lang="en-US" dirty="0"/>
            </a:br>
            <a:r>
              <a:rPr lang="en-US" sz="2800" dirty="0"/>
              <a:t>- Ken Thompson, Turing Award Lecture, 1984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7BDF0-9FF5-468D-BC78-0D9A61A2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64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BF88-C3C4-3D45-84AD-75501401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430-0E41-694E-AA49-3342BDFF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9898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Step 4: return from the first gadget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 the return address from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/>
              <a:t>QUIZ</a:t>
            </a:r>
            <a:r>
              <a:rPr lang="en-US" dirty="0"/>
              <a:t>: where do we go next?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B86BE-F65A-6140-88CA-C30181C1ABD4}"/>
              </a:ext>
            </a:extLst>
          </p:cNvPr>
          <p:cNvSpPr txBox="1"/>
          <p:nvPr/>
        </p:nvSpPr>
        <p:spPr>
          <a:xfrm>
            <a:off x="1979353" y="385404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426680F6-0302-5D43-B19F-0876D64B3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353" y="2242270"/>
            <a:ext cx="8049705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ff ff ff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A54C1B-61DF-8347-8D1A-DDE46B9946D3}"/>
              </a:ext>
            </a:extLst>
          </p:cNvPr>
          <p:cNvCxnSpPr>
            <a:cxnSpLocks/>
          </p:cNvCxnSpPr>
          <p:nvPr/>
        </p:nvCxnSpPr>
        <p:spPr bwMode="auto">
          <a:xfrm>
            <a:off x="1631504" y="4581128"/>
            <a:ext cx="648072" cy="0"/>
          </a:xfrm>
          <a:prstGeom prst="straightConnector1">
            <a:avLst/>
          </a:prstGeom>
          <a:noFill/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A790C5C-3E1C-BE43-8DF1-405E16FA2BDE}"/>
              </a:ext>
            </a:extLst>
          </p:cNvPr>
          <p:cNvSpPr txBox="1"/>
          <p:nvPr/>
        </p:nvSpPr>
        <p:spPr>
          <a:xfrm>
            <a:off x="7975394" y="386104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400478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6DF098-332F-464C-9CEF-76380E643DAC}"/>
              </a:ext>
            </a:extLst>
          </p:cNvPr>
          <p:cNvSpPr/>
          <p:nvPr/>
        </p:nvSpPr>
        <p:spPr bwMode="auto">
          <a:xfrm>
            <a:off x="8077250" y="4365446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813B39-F1FE-0741-8231-2914DD99DE8F}"/>
              </a:ext>
            </a:extLst>
          </p:cNvPr>
          <p:cNvGrpSpPr/>
          <p:nvPr/>
        </p:nvGrpSpPr>
        <p:grpSpPr>
          <a:xfrm>
            <a:off x="8077250" y="4678684"/>
            <a:ext cx="2664296" cy="847840"/>
            <a:chOff x="3275856" y="5452494"/>
            <a:chExt cx="2664296" cy="84784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EF9AA66-3D14-E346-998D-DB1D3323C7D7}"/>
                </a:ext>
              </a:extLst>
            </p:cNvPr>
            <p:cNvSpPr/>
            <p:nvPr/>
          </p:nvSpPr>
          <p:spPr bwMode="auto">
            <a:xfrm>
              <a:off x="3275856" y="5452494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40056d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437594-9DB8-FD4C-9D0B-E4718DA5545F}"/>
                </a:ext>
              </a:extLst>
            </p:cNvPr>
            <p:cNvSpPr/>
            <p:nvPr/>
          </p:nvSpPr>
          <p:spPr bwMode="auto">
            <a:xfrm>
              <a:off x="3275856" y="5858116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400739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6C2A6C5-525B-E647-AC41-FDD3AC183446}"/>
                </a:ext>
              </a:extLst>
            </p:cNvPr>
            <p:cNvSpPr txBox="1"/>
            <p:nvPr/>
          </p:nvSpPr>
          <p:spPr>
            <a:xfrm>
              <a:off x="5004048" y="5931002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2985295-511A-7A4E-A551-17226700E6A9}"/>
                </a:ext>
              </a:extLst>
            </p:cNvPr>
            <p:cNvCxnSpPr>
              <a:stCxn id="27" idx="1"/>
            </p:cNvCxnSpPr>
            <p:nvPr/>
          </p:nvCxnSpPr>
          <p:spPr bwMode="auto">
            <a:xfrm flipH="1">
              <a:off x="4572000" y="6115668"/>
              <a:ext cx="432048" cy="0"/>
            </a:xfrm>
            <a:prstGeom prst="straightConnector1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EC41638-ABD8-2249-BA86-CB4011593CF2}"/>
              </a:ext>
            </a:extLst>
          </p:cNvPr>
          <p:cNvSpPr txBox="1"/>
          <p:nvPr/>
        </p:nvSpPr>
        <p:spPr>
          <a:xfrm>
            <a:off x="6424829" y="1744036"/>
            <a:ext cx="2850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400739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that’s gadget 2!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F06F2-6364-47B0-93D2-CF17A733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EDA18B-FED5-CDEB-A3EE-7CE0B6266321}"/>
              </a:ext>
            </a:extLst>
          </p:cNvPr>
          <p:cNvSpPr txBox="1"/>
          <p:nvPr/>
        </p:nvSpPr>
        <p:spPr>
          <a:xfrm>
            <a:off x="1980746" y="5706070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9: 48 01 cf       add %rcx,%rdi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c: c3             retq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2A3E6-3149-A0EB-FD44-1566596B98C2}"/>
              </a:ext>
            </a:extLst>
          </p:cNvPr>
          <p:cNvSpPr txBox="1"/>
          <p:nvPr/>
        </p:nvSpPr>
        <p:spPr>
          <a:xfrm>
            <a:off x="1979353" y="4782740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56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56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d: 48 89 f8       mov %rdi,%rax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57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0: c3             retq</a:t>
            </a:r>
          </a:p>
        </p:txBody>
      </p:sp>
    </p:spTree>
    <p:extLst>
      <p:ext uri="{BB962C8B-B14F-4D97-AF65-F5344CB8AC3E}">
        <p14:creationId xmlns:p14="http://schemas.microsoft.com/office/powerpoint/2010/main" val="290296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BF88-C3C4-3D45-84AD-75501401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430-0E41-694E-AA49-3342BDFF6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5: run the second gadget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b="1" dirty="0"/>
              <a:t> =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/>
              <a:t> ×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b="1" dirty="0"/>
              <a:t>) +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B86BE-F65A-6140-88CA-C30181C1ABD4}"/>
              </a:ext>
            </a:extLst>
          </p:cNvPr>
          <p:cNvSpPr txBox="1"/>
          <p:nvPr/>
        </p:nvSpPr>
        <p:spPr>
          <a:xfrm>
            <a:off x="1979353" y="385404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BC28A9-3DE9-0941-A40E-FCBFFA6FACCC}"/>
              </a:ext>
            </a:extLst>
          </p:cNvPr>
          <p:cNvGrpSpPr/>
          <p:nvPr/>
        </p:nvGrpSpPr>
        <p:grpSpPr>
          <a:xfrm>
            <a:off x="8077250" y="4678684"/>
            <a:ext cx="2664296" cy="415792"/>
            <a:chOff x="3275856" y="5452494"/>
            <a:chExt cx="2664296" cy="41579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DF87DC-C6E2-014F-A518-ADE6800FEBDC}"/>
                </a:ext>
              </a:extLst>
            </p:cNvPr>
            <p:cNvSpPr/>
            <p:nvPr/>
          </p:nvSpPr>
          <p:spPr bwMode="auto">
            <a:xfrm>
              <a:off x="3275856" y="5452494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40056d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49F2DC-324C-7C4E-B7AD-062818F5EFD5}"/>
                </a:ext>
              </a:extLst>
            </p:cNvPr>
            <p:cNvSpPr txBox="1"/>
            <p:nvPr/>
          </p:nvSpPr>
          <p:spPr>
            <a:xfrm>
              <a:off x="5004048" y="5498954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BCFFB9-3523-E94E-8E85-A42F751ECFEF}"/>
                </a:ext>
              </a:extLst>
            </p:cNvPr>
            <p:cNvCxnSpPr>
              <a:stCxn id="17" idx="1"/>
            </p:cNvCxnSpPr>
            <p:nvPr/>
          </p:nvCxnSpPr>
          <p:spPr bwMode="auto">
            <a:xfrm flipH="1">
              <a:off x="4572000" y="5683620"/>
              <a:ext cx="432048" cy="0"/>
            </a:xfrm>
            <a:prstGeom prst="straightConnector1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9" name="Rectangle 4">
            <a:extLst>
              <a:ext uri="{FF2B5EF4-FFF2-40B4-BE49-F238E27FC236}">
                <a16:creationId xmlns:a16="http://schemas.microsoft.com/office/drawing/2014/main" id="{426680F6-0302-5D43-B19F-0876D64B3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353" y="2242270"/>
            <a:ext cx="8049705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ff ff ff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1E8A36-4386-5648-A4E7-6D53651C7F35}"/>
              </a:ext>
            </a:extLst>
          </p:cNvPr>
          <p:cNvSpPr txBox="1"/>
          <p:nvPr/>
        </p:nvSpPr>
        <p:spPr>
          <a:xfrm>
            <a:off x="7975394" y="386104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400739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AF8966-3659-CD4D-97BC-869B9CD5E909}"/>
              </a:ext>
            </a:extLst>
          </p:cNvPr>
          <p:cNvSpPr/>
          <p:nvPr/>
        </p:nvSpPr>
        <p:spPr bwMode="auto">
          <a:xfrm>
            <a:off x="8077250" y="4365446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E4476-A874-4534-B9B8-939E0582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59D8A6-3A35-2FE0-0C38-620C11BEE644}"/>
              </a:ext>
            </a:extLst>
          </p:cNvPr>
          <p:cNvSpPr txBox="1"/>
          <p:nvPr/>
        </p:nvSpPr>
        <p:spPr>
          <a:xfrm>
            <a:off x="1980746" y="5706070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9: 48 01 cf       add %rcx,%rdi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c: c3             retq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43BC45-4DC3-4953-0E7E-748FADAA2C01}"/>
              </a:ext>
            </a:extLst>
          </p:cNvPr>
          <p:cNvSpPr txBox="1"/>
          <p:nvPr/>
        </p:nvSpPr>
        <p:spPr>
          <a:xfrm>
            <a:off x="1979353" y="4782740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56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56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d: 48 89 f8       mov %rdi,%rax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57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0: c3             retq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A54C1B-61DF-8347-8D1A-DDE46B9946D3}"/>
              </a:ext>
            </a:extLst>
          </p:cNvPr>
          <p:cNvCxnSpPr>
            <a:cxnSpLocks/>
          </p:cNvCxnSpPr>
          <p:nvPr/>
        </p:nvCxnSpPr>
        <p:spPr bwMode="auto">
          <a:xfrm>
            <a:off x="1629559" y="6159321"/>
            <a:ext cx="648072" cy="0"/>
          </a:xfrm>
          <a:prstGeom prst="straightConnector1">
            <a:avLst/>
          </a:prstGeom>
          <a:noFill/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113398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BF88-C3C4-3D45-84AD-75501401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430-0E41-694E-AA49-3342BDFF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1"/>
            <a:ext cx="10972800" cy="9898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Step 6: return from the second gadget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 the return address from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Oh, that’s the address of the third gadget!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B86BE-F65A-6140-88CA-C30181C1ABD4}"/>
              </a:ext>
            </a:extLst>
          </p:cNvPr>
          <p:cNvSpPr txBox="1"/>
          <p:nvPr/>
        </p:nvSpPr>
        <p:spPr>
          <a:xfrm>
            <a:off x="1979353" y="385404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426680F6-0302-5D43-B19F-0876D64B3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353" y="2242270"/>
            <a:ext cx="8049705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ff ff ff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790C5C-3E1C-BE43-8DF1-405E16FA2BDE}"/>
              </a:ext>
            </a:extLst>
          </p:cNvPr>
          <p:cNvSpPr txBox="1"/>
          <p:nvPr/>
        </p:nvSpPr>
        <p:spPr>
          <a:xfrm>
            <a:off x="7975394" y="386104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40056d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6DF098-332F-464C-9CEF-76380E643DAC}"/>
              </a:ext>
            </a:extLst>
          </p:cNvPr>
          <p:cNvSpPr/>
          <p:nvPr/>
        </p:nvSpPr>
        <p:spPr bwMode="auto">
          <a:xfrm>
            <a:off x="8077250" y="4365446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198D039-1F69-7549-AAEE-BC51C501D904}"/>
              </a:ext>
            </a:extLst>
          </p:cNvPr>
          <p:cNvGrpSpPr/>
          <p:nvPr/>
        </p:nvGrpSpPr>
        <p:grpSpPr>
          <a:xfrm>
            <a:off x="8077250" y="4678684"/>
            <a:ext cx="2664296" cy="415792"/>
            <a:chOff x="3275856" y="5452494"/>
            <a:chExt cx="2664296" cy="41579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2B6804-D0CC-144E-8252-89C4E733F107}"/>
                </a:ext>
              </a:extLst>
            </p:cNvPr>
            <p:cNvSpPr/>
            <p:nvPr/>
          </p:nvSpPr>
          <p:spPr bwMode="auto">
            <a:xfrm>
              <a:off x="3275856" y="5452494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40056d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6E430F-295B-BC43-8C5B-46C7850F2D8F}"/>
                </a:ext>
              </a:extLst>
            </p:cNvPr>
            <p:cNvSpPr txBox="1"/>
            <p:nvPr/>
          </p:nvSpPr>
          <p:spPr>
            <a:xfrm>
              <a:off x="5004048" y="5498954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67F0449-9F5A-754D-BC1A-9B211854F416}"/>
                </a:ext>
              </a:extLst>
            </p:cNvPr>
            <p:cNvCxnSpPr>
              <a:stCxn id="31" idx="1"/>
            </p:cNvCxnSpPr>
            <p:nvPr/>
          </p:nvCxnSpPr>
          <p:spPr bwMode="auto">
            <a:xfrm flipH="1">
              <a:off x="4572000" y="5683620"/>
              <a:ext cx="432048" cy="0"/>
            </a:xfrm>
            <a:prstGeom prst="straightConnector1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3F1D9-0318-4FC6-8EAF-B9DDDD35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7E07DD-8AA6-15ED-3C20-1A986E333540}"/>
              </a:ext>
            </a:extLst>
          </p:cNvPr>
          <p:cNvSpPr txBox="1"/>
          <p:nvPr/>
        </p:nvSpPr>
        <p:spPr>
          <a:xfrm>
            <a:off x="1980746" y="5706070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9: 48 01 cf       add %rcx,%rdi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c: c3             retq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AE76DD-307E-CCB4-345F-C003642B9ED9}"/>
              </a:ext>
            </a:extLst>
          </p:cNvPr>
          <p:cNvSpPr txBox="1"/>
          <p:nvPr/>
        </p:nvSpPr>
        <p:spPr>
          <a:xfrm>
            <a:off x="1979353" y="4782740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56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56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d: 48 89 f8       mov %rdi,%rax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57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0: c3             retq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CF71EF-FFA0-6E27-A736-E42515AA9D0C}"/>
              </a:ext>
            </a:extLst>
          </p:cNvPr>
          <p:cNvCxnSpPr>
            <a:cxnSpLocks/>
          </p:cNvCxnSpPr>
          <p:nvPr/>
        </p:nvCxnSpPr>
        <p:spPr bwMode="auto">
          <a:xfrm>
            <a:off x="1655317" y="6420745"/>
            <a:ext cx="648072" cy="0"/>
          </a:xfrm>
          <a:prstGeom prst="straightConnector1">
            <a:avLst/>
          </a:prstGeom>
          <a:noFill/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670261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BF88-C3C4-3D45-84AD-75501401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430-0E41-694E-AA49-3342BDFF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9949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Step 7: run the third gadget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/>
              <a:t> =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/>
              <a:t> ×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b="1" dirty="0"/>
              <a:t>) +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alibri" panose="020F0502020204030204" pitchFamily="34" charset="0"/>
              </a:rPr>
              <a:t>We’ve run the program we wanted to run. Our job is done.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B86BE-F65A-6140-88CA-C30181C1ABD4}"/>
              </a:ext>
            </a:extLst>
          </p:cNvPr>
          <p:cNvSpPr txBox="1"/>
          <p:nvPr/>
        </p:nvSpPr>
        <p:spPr>
          <a:xfrm>
            <a:off x="1979353" y="385404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BC28A9-3DE9-0941-A40E-FCBFFA6FACCC}"/>
              </a:ext>
            </a:extLst>
          </p:cNvPr>
          <p:cNvGrpSpPr/>
          <p:nvPr/>
        </p:nvGrpSpPr>
        <p:grpSpPr>
          <a:xfrm>
            <a:off x="9373394" y="4365104"/>
            <a:ext cx="1368152" cy="369332"/>
            <a:chOff x="4572000" y="5138914"/>
            <a:chExt cx="1368152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49F2DC-324C-7C4E-B7AD-062818F5EFD5}"/>
                </a:ext>
              </a:extLst>
            </p:cNvPr>
            <p:cNvSpPr txBox="1"/>
            <p:nvPr/>
          </p:nvSpPr>
          <p:spPr>
            <a:xfrm>
              <a:off x="5004048" y="5138914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BCFFB9-3523-E94E-8E85-A42F751ECFEF}"/>
                </a:ext>
              </a:extLst>
            </p:cNvPr>
            <p:cNvCxnSpPr>
              <a:cxnSpLocks/>
              <a:stCxn id="17" idx="1"/>
            </p:cNvCxnSpPr>
            <p:nvPr/>
          </p:nvCxnSpPr>
          <p:spPr bwMode="auto">
            <a:xfrm flipH="1">
              <a:off x="4572000" y="5323580"/>
              <a:ext cx="432048" cy="0"/>
            </a:xfrm>
            <a:prstGeom prst="straightConnector1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9" name="Rectangle 4">
            <a:extLst>
              <a:ext uri="{FF2B5EF4-FFF2-40B4-BE49-F238E27FC236}">
                <a16:creationId xmlns:a16="http://schemas.microsoft.com/office/drawing/2014/main" id="{426680F6-0302-5D43-B19F-0876D64B3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353" y="2242270"/>
            <a:ext cx="8049705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ff ff ff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1E8A36-4386-5648-A4E7-6D53651C7F35}"/>
              </a:ext>
            </a:extLst>
          </p:cNvPr>
          <p:cNvSpPr txBox="1"/>
          <p:nvPr/>
        </p:nvSpPr>
        <p:spPr>
          <a:xfrm>
            <a:off x="7975394" y="386104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40056d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AF8966-3659-CD4D-97BC-869B9CD5E909}"/>
              </a:ext>
            </a:extLst>
          </p:cNvPr>
          <p:cNvSpPr/>
          <p:nvPr/>
        </p:nvSpPr>
        <p:spPr bwMode="auto">
          <a:xfrm>
            <a:off x="8077250" y="4365446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49F02-351D-433F-94F4-F8BB9382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A5E051-5111-0219-0490-5EC647DEC6DD}"/>
              </a:ext>
            </a:extLst>
          </p:cNvPr>
          <p:cNvSpPr txBox="1"/>
          <p:nvPr/>
        </p:nvSpPr>
        <p:spPr>
          <a:xfrm>
            <a:off x="1980746" y="5706070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9: 48 01 cf       add %rcx,%rdi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c: c3             retq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A922F0-E309-8A62-BE23-D2BA2159A9ED}"/>
              </a:ext>
            </a:extLst>
          </p:cNvPr>
          <p:cNvSpPr txBox="1"/>
          <p:nvPr/>
        </p:nvSpPr>
        <p:spPr>
          <a:xfrm>
            <a:off x="1979353" y="4782740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56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56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d: 48 89 f8       mov %rdi,%rax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57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0: c3             retq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A54C1B-61DF-8347-8D1A-DDE46B9946D3}"/>
              </a:ext>
            </a:extLst>
          </p:cNvPr>
          <p:cNvCxnSpPr>
            <a:cxnSpLocks/>
          </p:cNvCxnSpPr>
          <p:nvPr/>
        </p:nvCxnSpPr>
        <p:spPr bwMode="auto">
          <a:xfrm>
            <a:off x="1655317" y="5250904"/>
            <a:ext cx="648072" cy="0"/>
          </a:xfrm>
          <a:prstGeom prst="straightConnector1">
            <a:avLst/>
          </a:prstGeom>
          <a:noFill/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494107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BF88-C3C4-3D45-84AD-75501401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430-0E41-694E-AA49-3342BDFF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24224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Step 8: Return from the third gadget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alibri" panose="020F0502020204030204" pitchFamily="34" charset="0"/>
              </a:rPr>
              <a:t>At this point, return to whatever address we find on the stack.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That’s past the data we put there ourselves, so it’s whatever was there before.</a:t>
            </a:r>
            <a:br>
              <a:rPr lang="en-US" dirty="0">
                <a:cs typeface="Calibri" panose="020F0502020204030204" pitchFamily="34" charset="0"/>
              </a:rPr>
            </a:br>
            <a:r>
              <a:rPr lang="en-US" dirty="0">
                <a:cs typeface="Calibri" panose="020F0502020204030204" pitchFamily="34" charset="0"/>
              </a:rPr>
              <a:t>Maybe not meant to be an address! Could be anything!</a:t>
            </a:r>
            <a:br>
              <a:rPr lang="en-US" dirty="0">
                <a:cs typeface="Calibri" panose="020F0502020204030204" pitchFamily="34" charset="0"/>
              </a:rPr>
            </a:br>
            <a:endParaRPr lang="en-US" dirty="0">
              <a:cs typeface="Calibri" panose="020F0502020204030204" pitchFamily="34" charset="0"/>
            </a:endParaRPr>
          </a:p>
          <a:p>
            <a:r>
              <a:rPr lang="en-US" dirty="0">
                <a:cs typeface="Calibri" panose="020F0502020204030204" pitchFamily="34" charset="0"/>
              </a:rPr>
              <a:t>But we don’t care about what the program does anymore!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We’ve run the code we wanted to run, nothing else matters!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(Maybe we stole from bank accounts, launched missiles, etc.)</a:t>
            </a:r>
          </a:p>
          <a:p>
            <a:pPr lvl="1"/>
            <a:endParaRPr lang="en-US" dirty="0">
              <a:cs typeface="Calibri" panose="020F0502020204030204" pitchFamily="34" charset="0"/>
            </a:endParaRPr>
          </a:p>
          <a:p>
            <a:pPr lvl="1"/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B86BE-F65A-6140-88CA-C30181C1ABD4}"/>
              </a:ext>
            </a:extLst>
          </p:cNvPr>
          <p:cNvSpPr txBox="1"/>
          <p:nvPr/>
        </p:nvSpPr>
        <p:spPr>
          <a:xfrm>
            <a:off x="1979353" y="385404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BC28A9-3DE9-0941-A40E-FCBFFA6FACCC}"/>
              </a:ext>
            </a:extLst>
          </p:cNvPr>
          <p:cNvGrpSpPr/>
          <p:nvPr/>
        </p:nvGrpSpPr>
        <p:grpSpPr>
          <a:xfrm>
            <a:off x="9373394" y="4365104"/>
            <a:ext cx="1368152" cy="369332"/>
            <a:chOff x="4572000" y="5138914"/>
            <a:chExt cx="1368152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49F2DC-324C-7C4E-B7AD-062818F5EFD5}"/>
                </a:ext>
              </a:extLst>
            </p:cNvPr>
            <p:cNvSpPr txBox="1"/>
            <p:nvPr/>
          </p:nvSpPr>
          <p:spPr>
            <a:xfrm>
              <a:off x="5004048" y="5138914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BCFFB9-3523-E94E-8E85-A42F751ECFEF}"/>
                </a:ext>
              </a:extLst>
            </p:cNvPr>
            <p:cNvCxnSpPr>
              <a:cxnSpLocks/>
              <a:stCxn id="17" idx="1"/>
            </p:cNvCxnSpPr>
            <p:nvPr/>
          </p:nvCxnSpPr>
          <p:spPr bwMode="auto">
            <a:xfrm flipH="1">
              <a:off x="4572000" y="5323580"/>
              <a:ext cx="432048" cy="0"/>
            </a:xfrm>
            <a:prstGeom prst="straightConnector1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C1E8A36-4386-5648-A4E7-6D53651C7F35}"/>
              </a:ext>
            </a:extLst>
          </p:cNvPr>
          <p:cNvSpPr txBox="1"/>
          <p:nvPr/>
        </p:nvSpPr>
        <p:spPr>
          <a:xfrm>
            <a:off x="7975393" y="3861048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AF8966-3659-CD4D-97BC-869B9CD5E909}"/>
              </a:ext>
            </a:extLst>
          </p:cNvPr>
          <p:cNvSpPr/>
          <p:nvPr/>
        </p:nvSpPr>
        <p:spPr bwMode="auto">
          <a:xfrm>
            <a:off x="8077250" y="4365446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F54B8-F49A-4026-BB54-CA1A186A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212D48-595D-32E8-9C53-44A61F0D5C0D}"/>
              </a:ext>
            </a:extLst>
          </p:cNvPr>
          <p:cNvSpPr txBox="1"/>
          <p:nvPr/>
        </p:nvSpPr>
        <p:spPr>
          <a:xfrm>
            <a:off x="1980746" y="5706070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9: 48 01 cf       add %rcx,%rdi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c: c3             retq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5E2D6F-B21F-5C2B-E3A6-A860AA033C3E}"/>
              </a:ext>
            </a:extLst>
          </p:cNvPr>
          <p:cNvSpPr txBox="1"/>
          <p:nvPr/>
        </p:nvSpPr>
        <p:spPr>
          <a:xfrm>
            <a:off x="1979353" y="4782740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56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56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d: 48 89 f8       mov %rdi,%rax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57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0: c3             retq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3592D9-9373-1E9E-7699-7E44E0EA99E6}"/>
              </a:ext>
            </a:extLst>
          </p:cNvPr>
          <p:cNvCxnSpPr>
            <a:cxnSpLocks/>
          </p:cNvCxnSpPr>
          <p:nvPr/>
        </p:nvCxnSpPr>
        <p:spPr bwMode="auto">
          <a:xfrm>
            <a:off x="1631504" y="5502499"/>
            <a:ext cx="648072" cy="0"/>
          </a:xfrm>
          <a:prstGeom prst="straightConnector1">
            <a:avLst/>
          </a:prstGeom>
          <a:noFill/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330458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8870950" y="1447059"/>
            <a:ext cx="1797050" cy="237461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 algn="ctr">
              <a:defRPr/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8870950" y="4429972"/>
            <a:ext cx="179705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Return-Oriented Programming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95" y="1143000"/>
            <a:ext cx="5381311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Trigger with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ret</a:t>
            </a:r>
            <a:r>
              <a:rPr lang="en-US" dirty="0"/>
              <a:t> instruction in the current function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“Returns” to gadget 1, instead of to its caller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Gadget 1 does its thing, then returns to gadget 2, etc.</a:t>
            </a:r>
          </a:p>
          <a:p>
            <a:pPr lvl="1"/>
            <a:r>
              <a:rPr lang="en-US" dirty="0"/>
              <a:t>Repeat as necessary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Complete! You’ve “run” the “function” you wanted to run!</a:t>
            </a: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8870950" y="1429077"/>
            <a:ext cx="1797050" cy="608299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7" name="Line 29"/>
          <p:cNvSpPr>
            <a:spLocks noChangeShapeType="1"/>
          </p:cNvSpPr>
          <p:nvPr/>
        </p:nvSpPr>
        <p:spPr bwMode="auto">
          <a:xfrm flipH="1">
            <a:off x="10743158" y="4913016"/>
            <a:ext cx="45085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11194008" y="4728350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8870950" y="3821674"/>
            <a:ext cx="1797050" cy="608299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95880" y="1563922"/>
            <a:ext cx="1555426" cy="369332"/>
          </a:xfrm>
          <a:prstGeom prst="rect">
            <a:avLst/>
          </a:prstGeom>
          <a:solidFill>
            <a:srgbClr val="F6F5BD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Gadget </a:t>
            </a:r>
            <a:r>
              <a:rPr lang="en-US" i="1" dirty="0">
                <a:latin typeface="Calibri" pitchFamily="34" charset="0"/>
              </a:rPr>
              <a:t>n </a:t>
            </a:r>
            <a:r>
              <a:rPr lang="en-US" dirty="0">
                <a:latin typeface="Calibri" pitchFamily="34" charset="0"/>
              </a:rPr>
              <a:t>code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98286" y="4552534"/>
            <a:ext cx="1550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Gadget 1</a:t>
            </a:r>
            <a:r>
              <a:rPr lang="en-US" i="1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code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03095" y="3945135"/>
            <a:ext cx="1550617" cy="369332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Gadget 2</a:t>
            </a:r>
            <a:r>
              <a:rPr lang="en-US" i="1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code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48902" y="1563922"/>
            <a:ext cx="470416" cy="369332"/>
          </a:xfrm>
          <a:prstGeom prst="rect">
            <a:avLst/>
          </a:prstGeom>
          <a:solidFill>
            <a:srgbClr val="EFBFBF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748902" y="3945135"/>
            <a:ext cx="470416" cy="369332"/>
          </a:xfrm>
          <a:prstGeom prst="rect">
            <a:avLst/>
          </a:prstGeom>
          <a:solidFill>
            <a:srgbClr val="EFBFBF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34357" y="4552206"/>
            <a:ext cx="470416" cy="369332"/>
          </a:xfrm>
          <a:prstGeom prst="rect">
            <a:avLst/>
          </a:prstGeom>
          <a:solidFill>
            <a:srgbClr val="EFBFBF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c3</a:t>
            </a:r>
          </a:p>
        </p:txBody>
      </p:sp>
      <p:cxnSp>
        <p:nvCxnSpPr>
          <p:cNvPr id="36" name="Straight Arrow Connector 35"/>
          <p:cNvCxnSpPr>
            <a:cxnSpLocks/>
            <a:endCxn id="32" idx="3"/>
          </p:cNvCxnSpPr>
          <p:nvPr/>
        </p:nvCxnSpPr>
        <p:spPr bwMode="auto">
          <a:xfrm flipH="1" flipV="1">
            <a:off x="8219318" y="1748588"/>
            <a:ext cx="1336806" cy="1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>
            <a:cxnSpLocks/>
          </p:cNvCxnSpPr>
          <p:nvPr/>
        </p:nvCxnSpPr>
        <p:spPr bwMode="auto">
          <a:xfrm flipH="1" flipV="1">
            <a:off x="8204775" y="4139261"/>
            <a:ext cx="1351349" cy="6380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cxnSpLocks/>
          </p:cNvCxnSpPr>
          <p:nvPr/>
        </p:nvCxnSpPr>
        <p:spPr bwMode="auto">
          <a:xfrm flipH="1">
            <a:off x="8204775" y="4747115"/>
            <a:ext cx="1351349" cy="8126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E8E66-1F12-4822-A23A-7BDEB30E3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sp>
        <p:nvSpPr>
          <p:cNvPr id="24" name="Rectangle 31">
            <a:extLst>
              <a:ext uri="{FF2B5EF4-FFF2-40B4-BE49-F238E27FC236}">
                <a16:creationId xmlns:a16="http://schemas.microsoft.com/office/drawing/2014/main" id="{F93D4B85-DA83-4CDC-BA55-EA1E92AE0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0950" y="3232543"/>
            <a:ext cx="1795237" cy="6095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31C04B10-9C5A-4016-941A-EFFD99AAA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8330" y="2624693"/>
            <a:ext cx="1786044" cy="6095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 algn="ctr">
              <a:defRPr/>
            </a:pP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8456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  <a:p>
            <a:r>
              <a:rPr lang="en-US" dirty="0"/>
              <a:t>Protecting Against Buffer Overflows</a:t>
            </a:r>
          </a:p>
          <a:p>
            <a:endParaRPr lang="en-US" dirty="0"/>
          </a:p>
          <a:p>
            <a:r>
              <a:rPr lang="en-US" dirty="0"/>
              <a:t>Return-Oriented Programming</a:t>
            </a:r>
          </a:p>
          <a:p>
            <a:r>
              <a:rPr lang="en-US" b="1" dirty="0"/>
              <a:t>Protecting Against Return-Oriented Programming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662543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1. Avoiding buffer overflow vulnerabilities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dirty="0"/>
              <a:t>Write better code please</a:t>
            </a:r>
          </a:p>
          <a:p>
            <a:pPr eaLnBrk="1" hangingPunct="1">
              <a:lnSpc>
                <a:spcPct val="85000"/>
              </a:lnSpc>
            </a:pPr>
            <a:endParaRPr lang="en-US" dirty="0"/>
          </a:p>
          <a:p>
            <a:pPr eaLnBrk="1" hangingPunct="1">
              <a:lnSpc>
                <a:spcPct val="85000"/>
              </a:lnSpc>
            </a:pPr>
            <a:r>
              <a:rPr lang="en-US" dirty="0"/>
              <a:t>Return-oriented programming starts with a buffer overflow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To set up gadget addresses on the stack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No buffer overflow, no return-oriented programming!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D53599-CC3B-4103-A8EF-BDD2B074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089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2. Stack Canaries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Idea</a:t>
            </a:r>
          </a:p>
          <a:p>
            <a:pPr lvl="1" eaLnBrk="1" hangingPunct="1"/>
            <a:r>
              <a:rPr lang="en-US" dirty="0"/>
              <a:t>Place special value (“canary”) on stack just beyond buffer</a:t>
            </a:r>
          </a:p>
          <a:p>
            <a:pPr lvl="1" eaLnBrk="1" hangingPunct="1"/>
            <a:r>
              <a:rPr lang="en-US" dirty="0"/>
              <a:t>Check for corruption before exiting function</a:t>
            </a:r>
          </a:p>
          <a:p>
            <a:pPr lvl="1" eaLnBrk="1" hangingPunct="1"/>
            <a:r>
              <a:rPr lang="en-US" dirty="0"/>
              <a:t>So we can detect buffer overflows </a:t>
            </a:r>
            <a:r>
              <a:rPr lang="en-US" b="1" i="1" dirty="0"/>
              <a:t>before</a:t>
            </a:r>
            <a:r>
              <a:rPr lang="en-US" dirty="0"/>
              <a:t> we run malicious code</a:t>
            </a:r>
          </a:p>
          <a:p>
            <a:pPr lvl="2"/>
            <a:r>
              <a:rPr lang="en-US" dirty="0"/>
              <a:t>Then just crash the program instead of doing bad things</a:t>
            </a:r>
          </a:p>
          <a:p>
            <a:pPr lvl="1" eaLnBrk="1" hangingPunct="1"/>
            <a:r>
              <a:rPr lang="en-US" dirty="0"/>
              <a:t>Analogy: canary in a coal mine</a:t>
            </a:r>
            <a:br>
              <a:rPr lang="en-US" dirty="0"/>
            </a:br>
            <a:endParaRPr lang="en-US" dirty="0"/>
          </a:p>
          <a:p>
            <a:pPr eaLnBrk="1" hangingPunct="1"/>
            <a:r>
              <a:rPr lang="en-US" dirty="0"/>
              <a:t>GCC Implementation</a:t>
            </a:r>
          </a:p>
          <a:p>
            <a:pPr lvl="1"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fstack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-protector</a:t>
            </a:r>
          </a:p>
          <a:p>
            <a:pPr lvl="1" eaLnBrk="1" hangingPunct="1"/>
            <a:r>
              <a:rPr lang="en-US" dirty="0"/>
              <a:t>Now the default for potentially</a:t>
            </a:r>
            <a:br>
              <a:rPr lang="en-US" dirty="0"/>
            </a:br>
            <a:r>
              <a:rPr lang="en-US" dirty="0"/>
              <a:t>vulnerable functions</a:t>
            </a:r>
          </a:p>
          <a:p>
            <a:pPr lvl="2"/>
            <a:r>
              <a:rPr lang="en-US" dirty="0"/>
              <a:t>(disabled in attack lab to show the vulnerability)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16462" y="3686488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</a:rPr>
              <a:t>bufdemo-sp</a:t>
            </a:r>
            <a:endParaRPr lang="en-US" sz="1600" i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0123456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216462" y="4591363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&gt;./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bufdemo-sp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01234567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*** stack smashing detected ***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2EF692-F529-4F7E-9BFD-5ECF7404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45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2. Stack Canaries -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1616075" y="1676400"/>
            <a:ext cx="8899526" cy="39677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40072f:	sub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  400733:	mov    %fs:0x28,%rax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  40073c:	mov    %rax,0x8(%rsp)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400741:	xor    %eax,%eax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400743:	mov    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400746:	callq  4006e0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40074b:	mov    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40074e:	callq  400570 &lt;puts@plt&gt;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  400753:	mov    0x8(%rsp),%rax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  400758:	xor    %fs:0x28,%rax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400761:	je     400768 &lt;echo+0x39&gt;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  400763:	callq  400580 &lt;__stack_chk_fail@plt&gt;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400768:	add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40076c:	retq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6076" y="1221363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echo: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4974" y="2073502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Read value from a special, read-only segment in memory</a:t>
            </a:r>
          </a:p>
        </p:txBody>
      </p:sp>
      <p:sp>
        <p:nvSpPr>
          <p:cNvPr id="7" name="Freeform 6"/>
          <p:cNvSpPr/>
          <p:nvPr/>
        </p:nvSpPr>
        <p:spPr>
          <a:xfrm>
            <a:off x="6041974" y="2012702"/>
            <a:ext cx="933775" cy="226762"/>
          </a:xfrm>
          <a:custGeom>
            <a:avLst/>
            <a:gdLst>
              <a:gd name="connsiteX0" fmla="*/ 933775 w 933775"/>
              <a:gd name="connsiteY0" fmla="*/ 226762 h 226762"/>
              <a:gd name="connsiteX1" fmla="*/ 457550 w 933775"/>
              <a:gd name="connsiteY1" fmla="*/ 2636 h 226762"/>
              <a:gd name="connsiteX2" fmla="*/ 0 w 933775"/>
              <a:gd name="connsiteY2" fmla="*/ 124038 h 22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775" h="226762">
                <a:moveTo>
                  <a:pt x="933775" y="226762"/>
                </a:moveTo>
                <a:cubicBezTo>
                  <a:pt x="773477" y="123259"/>
                  <a:pt x="613179" y="19757"/>
                  <a:pt x="457550" y="2636"/>
                </a:cubicBezTo>
                <a:cubicBezTo>
                  <a:pt x="301921" y="-14485"/>
                  <a:pt x="150960" y="54776"/>
                  <a:pt x="0" y="124038"/>
                </a:cubicBezTo>
              </a:path>
            </a:pathLst>
          </a:custGeom>
          <a:ln w="38100">
            <a:solidFill>
              <a:schemeClr val="tx1"/>
            </a:solidFill>
            <a:tailEnd type="arrow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60096" y="3140969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Store it on the stack at offset 8 from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032635" y="2432534"/>
            <a:ext cx="999140" cy="780443"/>
          </a:xfrm>
          <a:custGeom>
            <a:avLst/>
            <a:gdLst>
              <a:gd name="connsiteX0" fmla="*/ 999140 w 999140"/>
              <a:gd name="connsiteY0" fmla="*/ 969853 h 969853"/>
              <a:gd name="connsiteX1" fmla="*/ 606954 w 999140"/>
              <a:gd name="connsiteY1" fmla="*/ 92029 h 969853"/>
              <a:gd name="connsiteX2" fmla="*/ 0 w 999140"/>
              <a:gd name="connsiteY2" fmla="*/ 26659 h 969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9140" h="969853">
                <a:moveTo>
                  <a:pt x="999140" y="969853"/>
                </a:moveTo>
                <a:cubicBezTo>
                  <a:pt x="886308" y="609540"/>
                  <a:pt x="773477" y="249228"/>
                  <a:pt x="606954" y="92029"/>
                </a:cubicBezTo>
                <a:cubicBezTo>
                  <a:pt x="440431" y="-65170"/>
                  <a:pt x="0" y="26659"/>
                  <a:pt x="0" y="26659"/>
                </a:cubicBezTo>
              </a:path>
            </a:pathLst>
          </a:custGeom>
          <a:ln w="38100">
            <a:solidFill>
              <a:schemeClr val="tx1"/>
            </a:solidFill>
            <a:tailEnd type="arrow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397389" y="3789040"/>
            <a:ext cx="2875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Check the canary is fine using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xor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(0 if the two values are identical)</a:t>
            </a:r>
          </a:p>
        </p:txBody>
      </p:sp>
      <p:sp>
        <p:nvSpPr>
          <p:cNvPr id="11" name="Freeform 10"/>
          <p:cNvSpPr/>
          <p:nvPr/>
        </p:nvSpPr>
        <p:spPr>
          <a:xfrm>
            <a:off x="6168008" y="4077072"/>
            <a:ext cx="1224136" cy="144016"/>
          </a:xfrm>
          <a:custGeom>
            <a:avLst/>
            <a:gdLst>
              <a:gd name="connsiteX0" fmla="*/ 756358 w 756358"/>
              <a:gd name="connsiteY0" fmla="*/ 662306 h 662306"/>
              <a:gd name="connsiteX1" fmla="*/ 476226 w 756358"/>
              <a:gd name="connsiteY1" fmla="*/ 73977 h 662306"/>
              <a:gd name="connsiteX2" fmla="*/ 0 w 756358"/>
              <a:gd name="connsiteY2" fmla="*/ 8608 h 66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6358" h="662306">
                <a:moveTo>
                  <a:pt x="756358" y="662306"/>
                </a:moveTo>
                <a:cubicBezTo>
                  <a:pt x="679322" y="422616"/>
                  <a:pt x="602286" y="182927"/>
                  <a:pt x="476226" y="73977"/>
                </a:cubicBezTo>
                <a:cubicBezTo>
                  <a:pt x="350166" y="-34973"/>
                  <a:pt x="0" y="8608"/>
                  <a:pt x="0" y="8608"/>
                </a:cubicBezTo>
              </a:path>
            </a:pathLst>
          </a:custGeom>
          <a:ln w="38100">
            <a:solidFill>
              <a:schemeClr val="tx1"/>
            </a:solidFill>
            <a:tailEnd type="arrow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EC8096-13B6-4679-89DC-1E3A13FB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4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CBFD-C336-4DB9-8166-15B70C53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of computers makes security a top concern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90DF1-5F15-4B86-84E9-FADC7F3BF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 of physical items is dependent on the fact that only one person can possess a thing at a time</a:t>
            </a:r>
          </a:p>
          <a:p>
            <a:pPr lvl="1"/>
            <a:r>
              <a:rPr lang="en-US" dirty="0"/>
              <a:t>And it’s usually obvious when theft occurs</a:t>
            </a:r>
          </a:p>
          <a:p>
            <a:pPr lvl="1"/>
            <a:r>
              <a:rPr lang="en-US" dirty="0"/>
              <a:t>Not the case for private information on a computer!</a:t>
            </a:r>
          </a:p>
          <a:p>
            <a:pPr lvl="1"/>
            <a:endParaRPr lang="en-US" dirty="0"/>
          </a:p>
          <a:p>
            <a:r>
              <a:rPr lang="en-US" dirty="0"/>
              <a:t>The internet makes security incredibly important</a:t>
            </a:r>
          </a:p>
          <a:p>
            <a:pPr lvl="1"/>
            <a:r>
              <a:rPr lang="en-US" dirty="0"/>
              <a:t>Usually not people breaking into computers manually, one at a time</a:t>
            </a:r>
          </a:p>
          <a:p>
            <a:pPr lvl="1"/>
            <a:r>
              <a:rPr lang="en-US" dirty="0"/>
              <a:t>Instead, it is computers breaking into computers by means of scripting</a:t>
            </a:r>
          </a:p>
          <a:p>
            <a:pPr lvl="1"/>
            <a:r>
              <a:rPr lang="en-US" dirty="0"/>
              <a:t>And you can access a computer from anywhere on Earth</a:t>
            </a:r>
          </a:p>
          <a:p>
            <a:pPr lvl="1"/>
            <a:endParaRPr lang="en-US" dirty="0"/>
          </a:p>
          <a:p>
            <a:r>
              <a:rPr lang="en-US" dirty="0"/>
              <a:t>Breaking into or controlling one car is a crime</a:t>
            </a:r>
          </a:p>
          <a:p>
            <a:pPr lvl="1"/>
            <a:r>
              <a:rPr lang="en-US" dirty="0"/>
              <a:t>Controlling 100,000 cars remotely is a problem for the manufacturer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53F4E-FF0C-4B5E-8421-BE7D69B6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6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76969" y="3492118"/>
            <a:ext cx="5479454" cy="1567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	%fs:40,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# Get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 # Place on stack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xorl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  # Erase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. . 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2683F34-059E-429B-982C-DFEC9798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0" dirty="0"/>
              <a:t>2. Stack Canaries - Setting up canary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A5238-4F89-4EB8-ABE7-62BD93F4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sp>
        <p:nvSpPr>
          <p:cNvPr id="2" name="Line 29">
            <a:extLst>
              <a:ext uri="{FF2B5EF4-FFF2-40B4-BE49-F238E27FC236}">
                <a16:creationId xmlns:a16="http://schemas.microsoft.com/office/drawing/2014/main" id="{819201DC-E92D-5F35-3ACC-9BDDBB742F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1648" y="4346550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" name="Rectangle 30">
            <a:extLst>
              <a:ext uri="{FF2B5EF4-FFF2-40B4-BE49-F238E27FC236}">
                <a16:creationId xmlns:a16="http://schemas.microsoft.com/office/drawing/2014/main" id="{46990101-DC1A-19EB-D2DC-F72C42DBF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14" y="4163651"/>
            <a:ext cx="6783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%</a:t>
            </a:r>
            <a:r>
              <a:rPr lang="en-US" sz="1600" dirty="0" err="1">
                <a:latin typeface="Courier New" pitchFamily="49" charset="0"/>
              </a:rPr>
              <a:t>rsp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4B88C4A9-4308-2282-079E-2D14E3312FA2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1201511" y="4583308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794316-3385-46E5-E719-B053EB953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338" y="1254194"/>
            <a:ext cx="1908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9D73CB-8678-3C03-C8DE-9073D43E6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240750"/>
              </p:ext>
            </p:extLst>
          </p:nvPr>
        </p:nvGraphicFramePr>
        <p:xfrm>
          <a:off x="1556835" y="1767170"/>
          <a:ext cx="2957823" cy="2508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647">
                  <a:extLst>
                    <a:ext uri="{9D8B030D-6E8A-4147-A177-3AD203B41FA5}">
                      <a16:colId xmlns:a16="http://schemas.microsoft.com/office/drawing/2014/main" val="91954638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1950463676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075865733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44282679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72404028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98504785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9834937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12501027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323951181"/>
                    </a:ext>
                  </a:extLst>
                </a:gridCol>
              </a:tblGrid>
              <a:tr h="313562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4968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Stack frame for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call_echo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04205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3577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00052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Return Address (8 bytes)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5836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Canary (8 bytes)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2490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12 bytes unused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495848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793363"/>
                  </a:ext>
                </a:extLst>
              </a:tr>
            </a:tbl>
          </a:graphicData>
        </a:graphic>
      </p:graphicFrame>
      <p:sp>
        <p:nvSpPr>
          <p:cNvPr id="9" name="Rectangle 28">
            <a:extLst>
              <a:ext uri="{FF2B5EF4-FFF2-40B4-BE49-F238E27FC236}">
                <a16:creationId xmlns:a16="http://schemas.microsoft.com/office/drawing/2014/main" id="{1E384229-FFC9-B68D-C335-C09596B9E06F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1598084" y="4607040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[1]</a:t>
            </a:r>
          </a:p>
        </p:txBody>
      </p:sp>
      <p:sp>
        <p:nvSpPr>
          <p:cNvPr id="10" name="Line 29">
            <a:extLst>
              <a:ext uri="{FF2B5EF4-FFF2-40B4-BE49-F238E27FC236}">
                <a16:creationId xmlns:a16="http://schemas.microsoft.com/office/drawing/2014/main" id="{9237F0A2-4DF2-E814-D149-5BF2DA40D1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4756" y="427566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29">
            <a:extLst>
              <a:ext uri="{FF2B5EF4-FFF2-40B4-BE49-F238E27FC236}">
                <a16:creationId xmlns:a16="http://schemas.microsoft.com/office/drawing/2014/main" id="{202D81C8-3099-2C04-732F-6CD550B9DD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11267" y="427566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30">
            <a:extLst>
              <a:ext uri="{FF2B5EF4-FFF2-40B4-BE49-F238E27FC236}">
                <a16:creationId xmlns:a16="http://schemas.microsoft.com/office/drawing/2014/main" id="{D729F743-0C1E-1BC6-B92E-E13E924F8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95" y="3002819"/>
            <a:ext cx="74571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50" dirty="0">
                <a:latin typeface="Courier New" pitchFamily="49" charset="0"/>
              </a:rPr>
              <a:t>return</a:t>
            </a:r>
            <a:br>
              <a:rPr lang="en-US" sz="1050" dirty="0">
                <a:latin typeface="Courier New" pitchFamily="49" charset="0"/>
              </a:rPr>
            </a:br>
            <a:r>
              <a:rPr lang="en-US" sz="1050" dirty="0">
                <a:latin typeface="Courier New" pitchFamily="49" charset="0"/>
              </a:rPr>
              <a:t>address</a:t>
            </a:r>
          </a:p>
        </p:txBody>
      </p:sp>
      <p:sp>
        <p:nvSpPr>
          <p:cNvPr id="13" name="Line 29">
            <a:extLst>
              <a:ext uri="{FF2B5EF4-FFF2-40B4-BE49-F238E27FC236}">
                <a16:creationId xmlns:a16="http://schemas.microsoft.com/office/drawing/2014/main" id="{793443BE-613D-2087-C4CF-FF5FADE487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46780" y="3199999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031DAC-9F45-DBF3-9EF7-37CF01E2A103}"/>
              </a:ext>
            </a:extLst>
          </p:cNvPr>
          <p:cNvSpPr txBox="1"/>
          <p:nvPr/>
        </p:nvSpPr>
        <p:spPr>
          <a:xfrm>
            <a:off x="775290" y="1585998"/>
            <a:ext cx="162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Offsets from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/>
              <a:t> in hex</a:t>
            </a:r>
          </a:p>
        </p:txBody>
      </p:sp>
      <p:sp>
        <p:nvSpPr>
          <p:cNvPr id="15" name="Line 29">
            <a:extLst>
              <a:ext uri="{FF2B5EF4-FFF2-40B4-BE49-F238E27FC236}">
                <a16:creationId xmlns:a16="http://schemas.microsoft.com/office/drawing/2014/main" id="{6D827A18-2ED0-E5E1-DA7F-82FEAD32E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8277" y="3592064"/>
            <a:ext cx="0" cy="6567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AD3D7C-03A6-349D-C704-DC8F5070EB95}"/>
              </a:ext>
            </a:extLst>
          </p:cNvPr>
          <p:cNvSpPr txBox="1"/>
          <p:nvPr/>
        </p:nvSpPr>
        <p:spPr>
          <a:xfrm>
            <a:off x="4708277" y="3477268"/>
            <a:ext cx="7247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 grows down</a:t>
            </a:r>
          </a:p>
        </p:txBody>
      </p:sp>
      <p:sp>
        <p:nvSpPr>
          <p:cNvPr id="17" name="Line 29">
            <a:extLst>
              <a:ext uri="{FF2B5EF4-FFF2-40B4-BE49-F238E27FC236}">
                <a16:creationId xmlns:a16="http://schemas.microsoft.com/office/drawing/2014/main" id="{243A5346-1AB5-A481-0223-52A8A9D549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59701" y="4292817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28">
            <a:extLst>
              <a:ext uri="{FF2B5EF4-FFF2-40B4-BE49-F238E27FC236}">
                <a16:creationId xmlns:a16="http://schemas.microsoft.com/office/drawing/2014/main" id="{A589FA5B-C1A3-CB25-4B64-27F33A9801ED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2246518" y="4624191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[3]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97C1EB62-A8B4-E457-9F0A-0503DA363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969" y="1220510"/>
            <a:ext cx="5479454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75259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476969" y="1220510"/>
            <a:ext cx="5479454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2683F34-059E-429B-982C-DFEC9798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0" dirty="0"/>
              <a:t>2. Stack Canaries - Setting up canary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A5238-4F89-4EB8-ABE7-62BD93F4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2FBC6B8E-70C6-4895-8CEC-8F4BB7A27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969" y="3191729"/>
            <a:ext cx="6518721" cy="18133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	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   # Retrieve from stack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xorq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	%fs:40,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    # Compare to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je	.L6               # If same, OK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call	__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stack_chk_fail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# FAIL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.L6:	. . .</a:t>
            </a:r>
          </a:p>
        </p:txBody>
      </p:sp>
      <p:sp>
        <p:nvSpPr>
          <p:cNvPr id="2" name="Line 29">
            <a:extLst>
              <a:ext uri="{FF2B5EF4-FFF2-40B4-BE49-F238E27FC236}">
                <a16:creationId xmlns:a16="http://schemas.microsoft.com/office/drawing/2014/main" id="{479339E3-5E7F-E44E-E929-ED3F478516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1648" y="4346550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" name="Rectangle 30">
            <a:extLst>
              <a:ext uri="{FF2B5EF4-FFF2-40B4-BE49-F238E27FC236}">
                <a16:creationId xmlns:a16="http://schemas.microsoft.com/office/drawing/2014/main" id="{50CE35A6-3E3F-28A6-A899-0DE8E1CC0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14" y="4163651"/>
            <a:ext cx="6783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%</a:t>
            </a:r>
            <a:r>
              <a:rPr lang="en-US" sz="1600" dirty="0" err="1">
                <a:latin typeface="Courier New" pitchFamily="49" charset="0"/>
              </a:rPr>
              <a:t>rsp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819D9415-1F50-7110-452D-B4473991B179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1201511" y="4583308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EF5075-62D2-E041-0E78-F530F6970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338" y="1254194"/>
            <a:ext cx="1908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91D38DA-B394-5A20-C9EA-D81B439AD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979434"/>
              </p:ext>
            </p:extLst>
          </p:nvPr>
        </p:nvGraphicFramePr>
        <p:xfrm>
          <a:off x="1556835" y="1767170"/>
          <a:ext cx="2957823" cy="2508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647">
                  <a:extLst>
                    <a:ext uri="{9D8B030D-6E8A-4147-A177-3AD203B41FA5}">
                      <a16:colId xmlns:a16="http://schemas.microsoft.com/office/drawing/2014/main" val="91954638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1950463676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075865733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44282679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72404028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98504785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9834937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12501027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323951181"/>
                    </a:ext>
                  </a:extLst>
                </a:gridCol>
              </a:tblGrid>
              <a:tr h="313562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4968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Stack frame for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call_echo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04205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3577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00052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Return Address (8 bytes)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5836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00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Canary (overwritten)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2490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495848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793363"/>
                  </a:ext>
                </a:extLst>
              </a:tr>
            </a:tbl>
          </a:graphicData>
        </a:graphic>
      </p:graphicFrame>
      <p:sp>
        <p:nvSpPr>
          <p:cNvPr id="9" name="Rectangle 28">
            <a:extLst>
              <a:ext uri="{FF2B5EF4-FFF2-40B4-BE49-F238E27FC236}">
                <a16:creationId xmlns:a16="http://schemas.microsoft.com/office/drawing/2014/main" id="{F9C3D3D9-B567-A418-F821-FBEEAD8E211B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1598084" y="4607040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[1]</a:t>
            </a:r>
          </a:p>
        </p:txBody>
      </p:sp>
      <p:sp>
        <p:nvSpPr>
          <p:cNvPr id="10" name="Line 29">
            <a:extLst>
              <a:ext uri="{FF2B5EF4-FFF2-40B4-BE49-F238E27FC236}">
                <a16:creationId xmlns:a16="http://schemas.microsoft.com/office/drawing/2014/main" id="{FC507B53-5D8D-C32B-B863-4217A3AB73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4756" y="427566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29">
            <a:extLst>
              <a:ext uri="{FF2B5EF4-FFF2-40B4-BE49-F238E27FC236}">
                <a16:creationId xmlns:a16="http://schemas.microsoft.com/office/drawing/2014/main" id="{43F7843C-2565-7547-669C-E58621942B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11267" y="427566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30">
            <a:extLst>
              <a:ext uri="{FF2B5EF4-FFF2-40B4-BE49-F238E27FC236}">
                <a16:creationId xmlns:a16="http://schemas.microsoft.com/office/drawing/2014/main" id="{71172862-C819-883B-9727-1EEDA0920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95" y="3002819"/>
            <a:ext cx="74571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50" dirty="0">
                <a:latin typeface="Courier New" pitchFamily="49" charset="0"/>
              </a:rPr>
              <a:t>return</a:t>
            </a:r>
            <a:br>
              <a:rPr lang="en-US" sz="1050" dirty="0">
                <a:latin typeface="Courier New" pitchFamily="49" charset="0"/>
              </a:rPr>
            </a:br>
            <a:r>
              <a:rPr lang="en-US" sz="1050" dirty="0">
                <a:latin typeface="Courier New" pitchFamily="49" charset="0"/>
              </a:rPr>
              <a:t>address</a:t>
            </a:r>
          </a:p>
        </p:txBody>
      </p:sp>
      <p:sp>
        <p:nvSpPr>
          <p:cNvPr id="13" name="Line 29">
            <a:extLst>
              <a:ext uri="{FF2B5EF4-FFF2-40B4-BE49-F238E27FC236}">
                <a16:creationId xmlns:a16="http://schemas.microsoft.com/office/drawing/2014/main" id="{5EAF2320-6466-B95F-7BBF-20D817CA3E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46780" y="3199999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DC1CF0-E883-D492-2D1A-C41FB7B18766}"/>
              </a:ext>
            </a:extLst>
          </p:cNvPr>
          <p:cNvSpPr txBox="1"/>
          <p:nvPr/>
        </p:nvSpPr>
        <p:spPr>
          <a:xfrm>
            <a:off x="775290" y="1585998"/>
            <a:ext cx="162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Offsets from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/>
              <a:t> in hex</a:t>
            </a:r>
          </a:p>
        </p:txBody>
      </p:sp>
      <p:sp>
        <p:nvSpPr>
          <p:cNvPr id="15" name="Line 29">
            <a:extLst>
              <a:ext uri="{FF2B5EF4-FFF2-40B4-BE49-F238E27FC236}">
                <a16:creationId xmlns:a16="http://schemas.microsoft.com/office/drawing/2014/main" id="{97D1CF4F-F54F-17E2-B465-DACD81CE78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8277" y="3592064"/>
            <a:ext cx="0" cy="6567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48C428-F7D5-8435-3372-4E748EF75A4F}"/>
              </a:ext>
            </a:extLst>
          </p:cNvPr>
          <p:cNvSpPr txBox="1"/>
          <p:nvPr/>
        </p:nvSpPr>
        <p:spPr>
          <a:xfrm>
            <a:off x="4708277" y="3477268"/>
            <a:ext cx="7247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 grows down</a:t>
            </a:r>
          </a:p>
        </p:txBody>
      </p:sp>
      <p:sp>
        <p:nvSpPr>
          <p:cNvPr id="17" name="Line 29">
            <a:extLst>
              <a:ext uri="{FF2B5EF4-FFF2-40B4-BE49-F238E27FC236}">
                <a16:creationId xmlns:a16="http://schemas.microsoft.com/office/drawing/2014/main" id="{0FD6D4EA-24F7-A348-5F05-5E6EE31F28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59701" y="4292817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28">
            <a:extLst>
              <a:ext uri="{FF2B5EF4-FFF2-40B4-BE49-F238E27FC236}">
                <a16:creationId xmlns:a16="http://schemas.microsoft.com/office/drawing/2014/main" id="{A1CFC675-D0B8-8B8E-D0AB-B5EABBD60BC0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2246518" y="4624191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[3]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781564-A2F0-0A3B-5A48-8122FC2103C9}"/>
              </a:ext>
            </a:extLst>
          </p:cNvPr>
          <p:cNvSpPr txBox="1"/>
          <p:nvPr/>
        </p:nvSpPr>
        <p:spPr>
          <a:xfrm>
            <a:off x="1742470" y="5433020"/>
            <a:ext cx="3708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Input: </a:t>
            </a:r>
            <a:r>
              <a:rPr lang="en-US" i="1" dirty="0">
                <a:latin typeface="Calibri" pitchFamily="34" charset="0"/>
              </a:rPr>
              <a:t>000111122223333</a:t>
            </a:r>
          </a:p>
          <a:p>
            <a:endParaRPr lang="en-US" i="1" dirty="0">
              <a:latin typeface="Calibri" pitchFamily="34" charset="0"/>
            </a:endParaRPr>
          </a:p>
          <a:p>
            <a:r>
              <a:rPr lang="en-US" i="1" dirty="0">
                <a:latin typeface="Calibri" pitchFamily="34" charset="0"/>
              </a:rPr>
              <a:t>Code crashes due to canary mismatch</a:t>
            </a:r>
          </a:p>
        </p:txBody>
      </p:sp>
    </p:spTree>
    <p:extLst>
      <p:ext uri="{BB962C8B-B14F-4D97-AF65-F5344CB8AC3E}">
        <p14:creationId xmlns:p14="http://schemas.microsoft.com/office/powerpoint/2010/main" val="3868546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FAC-C607-FC43-BA06-408DAAD8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Address space layout randomization (ASLR)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8C4B9-EB8B-3B43-A2AB-6CAF9788F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055335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Like stack randomization, generalized to all of memory</a:t>
            </a:r>
          </a:p>
          <a:p>
            <a:pPr lvl="1"/>
            <a:r>
              <a:rPr lang="en-US" b="1" i="1" dirty="0"/>
              <a:t>Especially</a:t>
            </a:r>
            <a:r>
              <a:rPr lang="en-US" dirty="0"/>
              <a:t>: executable code</a:t>
            </a:r>
          </a:p>
          <a:p>
            <a:pPr lvl="1"/>
            <a:endParaRPr lang="en-US" dirty="0"/>
          </a:p>
          <a:p>
            <a:r>
              <a:rPr lang="en-US" dirty="0"/>
              <a:t>Code, stack, heap all start in random locations</a:t>
            </a:r>
          </a:p>
          <a:p>
            <a:pPr lvl="1"/>
            <a:r>
              <a:rPr lang="en-US" dirty="0"/>
              <a:t>Determined when program starts up</a:t>
            </a:r>
          </a:p>
          <a:p>
            <a:pPr lvl="1"/>
            <a:r>
              <a:rPr lang="en-US" dirty="0"/>
              <a:t>You know the gadget you want is at the end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ab_plus_c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But if you don’t know 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ab_plus_c</a:t>
            </a:r>
            <a:r>
              <a:rPr lang="en-US" dirty="0"/>
              <a:t> </a:t>
            </a:r>
            <a:r>
              <a:rPr lang="en-US" b="1" i="1" dirty="0"/>
              <a:t>is</a:t>
            </a:r>
            <a:r>
              <a:rPr lang="en-US" dirty="0"/>
              <a:t>, that’s no use!</a:t>
            </a:r>
          </a:p>
          <a:p>
            <a:pPr lvl="1"/>
            <a:endParaRPr lang="en-US" dirty="0"/>
          </a:p>
          <a:p>
            <a:r>
              <a:rPr lang="en-US" dirty="0"/>
              <a:t>Can be circumvented by clever side-channel attacks</a:t>
            </a:r>
          </a:p>
          <a:p>
            <a:pPr lvl="1"/>
            <a:r>
              <a:rPr lang="en-US" dirty="0"/>
              <a:t>But really hard! Much harder than ROP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2C08284-3E18-1841-842D-2A9F33E3BE1D}"/>
              </a:ext>
            </a:extLst>
          </p:cNvPr>
          <p:cNvGrpSpPr/>
          <p:nvPr/>
        </p:nvGrpSpPr>
        <p:grpSpPr>
          <a:xfrm>
            <a:off x="8171868" y="4329982"/>
            <a:ext cx="2880320" cy="1200329"/>
            <a:chOff x="762842" y="1844824"/>
            <a:chExt cx="2880320" cy="12003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BE6FB0-C407-534A-ABC1-CD19E12C67F8}"/>
                </a:ext>
              </a:extLst>
            </p:cNvPr>
            <p:cNvSpPr txBox="1"/>
            <p:nvPr/>
          </p:nvSpPr>
          <p:spPr>
            <a:xfrm>
              <a:off x="762842" y="1844824"/>
              <a:ext cx="2880320" cy="1200329"/>
            </a:xfrm>
            <a:prstGeom prst="rect">
              <a:avLst/>
            </a:prstGeom>
            <a:solidFill>
              <a:srgbClr val="EFBFB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o-RO" dirty="0">
                  <a:latin typeface="Courier New" charset="0"/>
                  <a:ea typeface="Courier New" charset="0"/>
                  <a:cs typeface="Courier New" charset="0"/>
                </a:rPr>
                <a:t>???? &lt;</a:t>
              </a:r>
              <a:r>
                <a:rPr lang="ro-RO" dirty="0" err="1">
                  <a:latin typeface="Courier New" charset="0"/>
                  <a:ea typeface="Courier New" charset="0"/>
                  <a:cs typeface="Courier New" charset="0"/>
                </a:rPr>
                <a:t>ab_plus_c</a:t>
              </a:r>
              <a:r>
                <a:rPr lang="ro-RO" dirty="0">
                  <a:latin typeface="Courier New" charset="0"/>
                  <a:ea typeface="Courier New" charset="0"/>
                  <a:cs typeface="Courier New" charset="0"/>
                </a:rPr>
                <a:t>&gt;:</a:t>
              </a:r>
            </a:p>
            <a:p>
              <a:r>
                <a:rPr lang="ro-RO" dirty="0">
                  <a:latin typeface="Courier New" charset="0"/>
                  <a:ea typeface="Courier New" charset="0"/>
                  <a:cs typeface="Courier New" charset="0"/>
                </a:rPr>
                <a:t>  ????: 48 0f </a:t>
              </a:r>
              <a:r>
                <a:rPr lang="ro-RO" dirty="0" err="1">
                  <a:latin typeface="Courier New" charset="0"/>
                  <a:ea typeface="Courier New" charset="0"/>
                  <a:cs typeface="Courier New" charset="0"/>
                </a:rPr>
                <a:t>af</a:t>
              </a:r>
              <a:r>
                <a:rPr lang="ro-RO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ro-RO" dirty="0" err="1">
                  <a:latin typeface="Courier New" charset="0"/>
                  <a:ea typeface="Courier New" charset="0"/>
                  <a:cs typeface="Courier New" charset="0"/>
                </a:rPr>
                <a:t>fe</a:t>
              </a:r>
              <a:endParaRPr lang="ro-RO" dirty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ro-RO" dirty="0">
                  <a:latin typeface="Courier New" charset="0"/>
                  <a:ea typeface="Courier New" charset="0"/>
                  <a:cs typeface="Courier New" charset="0"/>
                </a:rPr>
                <a:t>  ????: 48 8d 04 17</a:t>
              </a:r>
            </a:p>
            <a:p>
              <a:r>
                <a:rPr lang="ro-RO" dirty="0">
                  <a:latin typeface="Courier New" charset="0"/>
                  <a:ea typeface="Courier New" charset="0"/>
                  <a:cs typeface="Courier New" charset="0"/>
                </a:rPr>
                <a:t>  ????: c3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393A80C-B80D-0F4B-889D-9BC676336605}"/>
                </a:ext>
              </a:extLst>
            </p:cNvPr>
            <p:cNvSpPr/>
            <p:nvPr/>
          </p:nvSpPr>
          <p:spPr bwMode="auto">
            <a:xfrm>
              <a:off x="1914969" y="2420888"/>
              <a:ext cx="1584176" cy="57606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8EE79DD-3D20-8F4A-B840-A545AB90A69C}"/>
              </a:ext>
            </a:extLst>
          </p:cNvPr>
          <p:cNvGrpSpPr/>
          <p:nvPr/>
        </p:nvGrpSpPr>
        <p:grpSpPr>
          <a:xfrm>
            <a:off x="8099861" y="1137320"/>
            <a:ext cx="3024336" cy="2520280"/>
            <a:chOff x="683568" y="3429000"/>
            <a:chExt cx="3024336" cy="252028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875742-B374-3D47-9DDB-BF3B27CF1906}"/>
                </a:ext>
              </a:extLst>
            </p:cNvPr>
            <p:cNvSpPr/>
            <p:nvPr/>
          </p:nvSpPr>
          <p:spPr bwMode="auto">
            <a:xfrm>
              <a:off x="683568" y="3429000"/>
              <a:ext cx="936104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41319D-5D51-094C-B9ED-7B26F0525FA8}"/>
                </a:ext>
              </a:extLst>
            </p:cNvPr>
            <p:cNvSpPr/>
            <p:nvPr/>
          </p:nvSpPr>
          <p:spPr bwMode="auto">
            <a:xfrm>
              <a:off x="683568" y="5391329"/>
              <a:ext cx="936104" cy="41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libri" pitchFamily="34" charset="0"/>
                </a:rPr>
                <a:t>stack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95BA8A-7D9B-B44A-A2C7-969CB510B115}"/>
                </a:ext>
              </a:extLst>
            </p:cNvPr>
            <p:cNvSpPr/>
            <p:nvPr/>
          </p:nvSpPr>
          <p:spPr bwMode="auto">
            <a:xfrm>
              <a:off x="683568" y="4365104"/>
              <a:ext cx="936104" cy="6480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libri" pitchFamily="34" charset="0"/>
                </a:rPr>
                <a:t>heap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8F902A0-F451-FF42-81A6-F1BE13C7D70B}"/>
                </a:ext>
              </a:extLst>
            </p:cNvPr>
            <p:cNvSpPr/>
            <p:nvPr/>
          </p:nvSpPr>
          <p:spPr bwMode="auto">
            <a:xfrm>
              <a:off x="683568" y="3771442"/>
              <a:ext cx="936104" cy="41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libri" pitchFamily="34" charset="0"/>
                </a:rPr>
                <a:t>code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9C53B6-9AD9-E846-9735-567A28506376}"/>
                </a:ext>
              </a:extLst>
            </p:cNvPr>
            <p:cNvSpPr/>
            <p:nvPr/>
          </p:nvSpPr>
          <p:spPr bwMode="auto">
            <a:xfrm>
              <a:off x="2771800" y="3429000"/>
              <a:ext cx="936104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32D5E3-70B4-EB48-9D85-CD754F0A8525}"/>
                </a:ext>
              </a:extLst>
            </p:cNvPr>
            <p:cNvSpPr/>
            <p:nvPr/>
          </p:nvSpPr>
          <p:spPr bwMode="auto">
            <a:xfrm>
              <a:off x="2771799" y="4517906"/>
              <a:ext cx="936104" cy="41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libri" pitchFamily="34" charset="0"/>
                </a:rPr>
                <a:t>stack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AE210E-D6C8-2647-AED3-C726DA194209}"/>
                </a:ext>
              </a:extLst>
            </p:cNvPr>
            <p:cNvSpPr/>
            <p:nvPr/>
          </p:nvSpPr>
          <p:spPr bwMode="auto">
            <a:xfrm>
              <a:off x="2771799" y="3681028"/>
              <a:ext cx="936104" cy="6480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libri" pitchFamily="34" charset="0"/>
                </a:rPr>
                <a:t>heap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3225FD-B4F9-5442-9B54-48B17B09E254}"/>
                </a:ext>
              </a:extLst>
            </p:cNvPr>
            <p:cNvSpPr/>
            <p:nvPr/>
          </p:nvSpPr>
          <p:spPr bwMode="auto">
            <a:xfrm>
              <a:off x="2771799" y="5101244"/>
              <a:ext cx="936104" cy="41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libri" pitchFamily="34" charset="0"/>
                </a:rPr>
                <a:t>code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18F3547-0821-1340-B0C7-E097633DECEB}"/>
                </a:ext>
              </a:extLst>
            </p:cNvPr>
            <p:cNvCxnSpPr>
              <a:stCxn id="12" idx="3"/>
              <a:endCxn id="16" idx="1"/>
            </p:cNvCxnSpPr>
            <p:nvPr/>
          </p:nvCxnSpPr>
          <p:spPr bwMode="auto">
            <a:xfrm>
              <a:off x="1619672" y="3978410"/>
              <a:ext cx="1152127" cy="1329802"/>
            </a:xfrm>
            <a:prstGeom prst="straightConnector1">
              <a:avLst/>
            </a:prstGeom>
            <a:noFill/>
            <a:ln w="508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6574A4E-787F-9B4D-A196-A7C9311C2735}"/>
                </a:ext>
              </a:extLst>
            </p:cNvPr>
            <p:cNvCxnSpPr>
              <a:stCxn id="11" idx="3"/>
            </p:cNvCxnSpPr>
            <p:nvPr/>
          </p:nvCxnSpPr>
          <p:spPr bwMode="auto">
            <a:xfrm flipV="1">
              <a:off x="1619672" y="4005064"/>
              <a:ext cx="1152127" cy="684076"/>
            </a:xfrm>
            <a:prstGeom prst="straightConnector1">
              <a:avLst/>
            </a:prstGeom>
            <a:noFill/>
            <a:ln w="508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2971082-857D-DB48-8E26-1337A128C079}"/>
                </a:ext>
              </a:extLst>
            </p:cNvPr>
            <p:cNvCxnSpPr>
              <a:stCxn id="10" idx="3"/>
              <a:endCxn id="14" idx="1"/>
            </p:cNvCxnSpPr>
            <p:nvPr/>
          </p:nvCxnSpPr>
          <p:spPr bwMode="auto">
            <a:xfrm flipV="1">
              <a:off x="1619672" y="4724874"/>
              <a:ext cx="1152127" cy="873423"/>
            </a:xfrm>
            <a:prstGeom prst="straightConnector1">
              <a:avLst/>
            </a:prstGeom>
            <a:noFill/>
            <a:ln w="508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6123D-63DB-443D-8E21-448A4E54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895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D23AE-5846-482A-83BB-0C9A9FBD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is an arms 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28E46-04A0-442F-8CAB-AEFEB49E3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is no single fix for system security</a:t>
            </a:r>
          </a:p>
          <a:p>
            <a:pPr lvl="1"/>
            <a:r>
              <a:rPr lang="en-US" dirty="0"/>
              <a:t>New attacks are constantly being discovered</a:t>
            </a:r>
          </a:p>
          <a:p>
            <a:pPr lvl="1"/>
            <a:r>
              <a:rPr lang="en-US" dirty="0"/>
              <a:t>New solutions are constantly being applied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a vulnerability and how it can be exploited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Fix vulnerability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back to 1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A good goal is to at least avoid all the simple known attacks</a:t>
            </a:r>
          </a:p>
          <a:p>
            <a:r>
              <a:rPr lang="en-US" dirty="0"/>
              <a:t>Designing with security in mind can make vulnerabilities harder to find in the first place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35C08-D2AE-4236-B41A-13CF53C9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321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  <a:p>
            <a:r>
              <a:rPr lang="en-US" dirty="0"/>
              <a:t>Protecting Against Buffer Overflows</a:t>
            </a:r>
          </a:p>
          <a:p>
            <a:endParaRPr lang="en-US" dirty="0"/>
          </a:p>
          <a:p>
            <a:r>
              <a:rPr lang="en-US" dirty="0"/>
              <a:t>Return-Oriented Programming</a:t>
            </a:r>
          </a:p>
          <a:p>
            <a:r>
              <a:rPr lang="en-US" dirty="0"/>
              <a:t>Protecting Against Return-Oriented Programming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70799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Buffer Overflows</a:t>
            </a:r>
          </a:p>
          <a:p>
            <a:r>
              <a:rPr lang="en-US" dirty="0"/>
              <a:t>Protecting Against Buffer Overflows</a:t>
            </a:r>
          </a:p>
          <a:p>
            <a:endParaRPr lang="en-US" dirty="0"/>
          </a:p>
          <a:p>
            <a:r>
              <a:rPr lang="en-US" dirty="0"/>
              <a:t>Return-Oriented Programming</a:t>
            </a:r>
          </a:p>
          <a:p>
            <a:r>
              <a:rPr lang="en-US" dirty="0"/>
              <a:t>Protecting Against Return-Oriented Programming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6006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Memory Referencing Bug Example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6490952" y="4011960"/>
            <a:ext cx="5089443" cy="2160240"/>
          </a:xfrm>
          <a:noFill/>
          <a:ln>
            <a:miter lim="800000"/>
            <a:headEnd/>
            <a:tailEnd/>
          </a:ln>
        </p:spPr>
        <p:txBody>
          <a:bodyPr vert="horz" wrap="square" lIns="38100" tIns="38100" rIns="38100" bIns="38100" numCol="1" rtlCol="0" anchor="t" anchorCtr="0" compatLnSpc="1">
            <a:prstTxWarp prst="textNoShape">
              <a:avLst/>
            </a:prstTxWarp>
            <a:normAutofit/>
          </a:bodyPr>
          <a:lstStyle/>
          <a:p>
            <a:pPr indent="-342900"/>
            <a:r>
              <a:rPr lang="en-US" dirty="0"/>
              <a:t>Abuses undefined behavior</a:t>
            </a:r>
          </a:p>
          <a:p>
            <a:pPr indent="-342900"/>
            <a:r>
              <a:rPr lang="en-US" dirty="0"/>
              <a:t>Result is system specific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607595" y="4011960"/>
            <a:ext cx="5381081" cy="216024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➙	3.14</a:t>
            </a:r>
            <a:endParaRPr lang="en-US" dirty="0">
              <a:solidFill>
                <a:srgbClr val="000000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dirty="0">
              <a:solidFill>
                <a:srgbClr val="000000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dirty="0">
              <a:solidFill>
                <a:srgbClr val="000000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dirty="0">
              <a:solidFill>
                <a:srgbClr val="000000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fun(5) 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fun(6) 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Segmentation fault (core dumped)</a:t>
            </a:r>
            <a:endParaRPr lang="en-US" dirty="0">
              <a:solidFill>
                <a:srgbClr val="000000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607595" y="914400"/>
            <a:ext cx="7622232" cy="2844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fun(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{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volatile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s; // volatile ≈ don’t optimize this away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3.14;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s.a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 = 1073741824; // Possibly out of bounds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return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EDAB00-2BBC-4AA1-BB6F-E1A5B01D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5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uiExpand="1" build="p" animBg="1"/>
      <p:bldP spid="1843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Memory Referencing Bug Example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2286000" y="1270000"/>
            <a:ext cx="2209800" cy="1320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5105400" y="1196752"/>
            <a:ext cx="4419600" cy="2205608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➙	3.14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</a:t>
            </a:r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</a:t>
            </a:r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</a:t>
            </a:r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</a:t>
            </a:r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fun(5)  </a:t>
            </a:r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</a:p>
          <a:p>
            <a:pPr algn="l"/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fun(6)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 </a:t>
            </a:r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dirty="0"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  <a:endParaRPr lang="en-US" dirty="0"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6172200" y="37338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6629400" y="4800600"/>
            <a:ext cx="2120900" cy="647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lnSpc>
                <a:spcPct val="11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Location accessed by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</a:t>
            </a:r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2286000" y="3200400"/>
            <a:ext cx="1596912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Explanation: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821347"/>
              </p:ext>
            </p:extLst>
          </p:nvPr>
        </p:nvGraphicFramePr>
        <p:xfrm>
          <a:off x="4038600" y="3733800"/>
          <a:ext cx="2070100" cy="26670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Return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Addr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d4 ... d7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d0 ... d3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a[1]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a[0]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AutoShape 6"/>
          <p:cNvSpPr>
            <a:spLocks/>
          </p:cNvSpPr>
          <p:nvPr/>
        </p:nvSpPr>
        <p:spPr bwMode="auto">
          <a:xfrm flipH="1">
            <a:off x="3581400" y="4876800"/>
            <a:ext cx="3048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33600" y="5486400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struct_t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5105400" y="1260306"/>
            <a:ext cx="4419600" cy="2739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038600" y="6040760"/>
            <a:ext cx="1625352" cy="36004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105400" y="1534243"/>
            <a:ext cx="4419600" cy="2739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105400" y="1800674"/>
            <a:ext cx="4419600" cy="2739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105400" y="2074611"/>
            <a:ext cx="4419600" cy="2739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105400" y="2356519"/>
            <a:ext cx="4419600" cy="2739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105400" y="2630456"/>
            <a:ext cx="4419600" cy="2739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5105400" y="2904393"/>
            <a:ext cx="4419600" cy="2739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038600" y="5656322"/>
            <a:ext cx="1625352" cy="36004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038600" y="5277975"/>
            <a:ext cx="1625352" cy="36004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038600" y="4896190"/>
            <a:ext cx="1625352" cy="36004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038600" y="4516760"/>
            <a:ext cx="1625352" cy="36004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038600" y="4127850"/>
            <a:ext cx="1625352" cy="36004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036400" y="3755544"/>
            <a:ext cx="1625352" cy="36004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62182-E302-4BF1-A80C-4608721C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3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4" grpId="0" animBg="1"/>
      <p:bldP spid="14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</p:bldLst>
  </p:timing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519</TotalTime>
  <Words>7423</Words>
  <Application>Microsoft Office PowerPoint</Application>
  <PresentationFormat>Widescreen</PresentationFormat>
  <Paragraphs>1733</Paragraphs>
  <Slides>64</Slides>
  <Notes>27</Notes>
  <HiddenSlides>2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7" baseType="lpstr">
      <vt:lpstr>Arial</vt:lpstr>
      <vt:lpstr>Arial Narrow</vt:lpstr>
      <vt:lpstr>Calibri</vt:lpstr>
      <vt:lpstr>Calibri Bold</vt:lpstr>
      <vt:lpstr>Consolas</vt:lpstr>
      <vt:lpstr>Courier New</vt:lpstr>
      <vt:lpstr>Gill Sans</vt:lpstr>
      <vt:lpstr>Helvetica</vt:lpstr>
      <vt:lpstr>Tahoma</vt:lpstr>
      <vt:lpstr>Times New Roman</vt:lpstr>
      <vt:lpstr>Wingdings</vt:lpstr>
      <vt:lpstr>Wingdings 2</vt:lpstr>
      <vt:lpstr>Class Slides</vt:lpstr>
      <vt:lpstr>Lecture 10 Buffer Overflows</vt:lpstr>
      <vt:lpstr>Administrivia</vt:lpstr>
      <vt:lpstr>Today’s Goals</vt:lpstr>
      <vt:lpstr>Why is computer security so important?</vt:lpstr>
      <vt:lpstr>Early computers didn’t have any security either</vt:lpstr>
      <vt:lpstr>Connectivity of computers makes security a top concern</vt:lpstr>
      <vt:lpstr>Outline</vt:lpstr>
      <vt:lpstr>Memory Referencing Bug Example</vt:lpstr>
      <vt:lpstr>Memory Referencing Bug Example</vt:lpstr>
      <vt:lpstr>Such problems are a BIG deal</vt:lpstr>
      <vt:lpstr>String library code</vt:lpstr>
      <vt:lpstr>Vulnerable buffer code</vt:lpstr>
      <vt:lpstr>Buffer Overflow Disassembly</vt:lpstr>
      <vt:lpstr>Buffer Overflow Stack</vt:lpstr>
      <vt:lpstr>Buffer Overflow Stack Example</vt:lpstr>
      <vt:lpstr>Buffer Overflow Stack Example #1</vt:lpstr>
      <vt:lpstr>Buffer Overflow Stack Example #2</vt:lpstr>
      <vt:lpstr>Buffer Overflow Stack Example #3</vt:lpstr>
      <vt:lpstr>Buffer Overflow Stack Example #3 Explained</vt:lpstr>
      <vt:lpstr>Break + Question</vt:lpstr>
      <vt:lpstr>Break + Question</vt:lpstr>
      <vt:lpstr>Malicious use of buffer overflow</vt:lpstr>
      <vt:lpstr>Injecting assembly instructions: figure out what to inject</vt:lpstr>
      <vt:lpstr>Injecting assembly instructions: figure out where buffer is</vt:lpstr>
      <vt:lpstr>Injecting assembly instructions: inject payload</vt:lpstr>
      <vt:lpstr>Injecting assembly instructions: inject payload</vt:lpstr>
      <vt:lpstr>Injecting assembly instructions: inject payload</vt:lpstr>
      <vt:lpstr>Injecting assembly instructions: inject payload</vt:lpstr>
      <vt:lpstr>What code runs after the injection</vt:lpstr>
      <vt:lpstr>Scenario for malicious behavior</vt:lpstr>
      <vt:lpstr>Exploits based on buffer overflows</vt:lpstr>
      <vt:lpstr>Example: The original Internet worm (1988)</vt:lpstr>
      <vt:lpstr>Example: Attack on Nuclear Plants (2010)</vt:lpstr>
      <vt:lpstr>Outline</vt:lpstr>
      <vt:lpstr>1. Avoiding Buffer Overflow Vulnerability</vt:lpstr>
      <vt:lpstr>2. System-Level Protection: Randomized Stack</vt:lpstr>
      <vt:lpstr>3. System-Level Protection: Explicit Execute Page Permissions</vt:lpstr>
      <vt:lpstr>Break + Open Question</vt:lpstr>
      <vt:lpstr>Break + Open Question</vt:lpstr>
      <vt:lpstr>Outline</vt:lpstr>
      <vt:lpstr>How else are buffer overflows dangerous?</vt:lpstr>
      <vt:lpstr>Finding a new way to abuse a vulnerability</vt:lpstr>
      <vt:lpstr>Return-Oriented Programming (ROP)</vt:lpstr>
      <vt:lpstr>Return-Oriented Programming (ROP)</vt:lpstr>
      <vt:lpstr>Gadget Examples</vt:lpstr>
      <vt:lpstr>Combining Gadgets</vt:lpstr>
      <vt:lpstr>Gadget Execution</vt:lpstr>
      <vt:lpstr>Gadget Execution</vt:lpstr>
      <vt:lpstr>Gadget Execution</vt:lpstr>
      <vt:lpstr>Gadget Execution</vt:lpstr>
      <vt:lpstr>Gadget Execution</vt:lpstr>
      <vt:lpstr>Gadget Execution</vt:lpstr>
      <vt:lpstr>Gadget Execution</vt:lpstr>
      <vt:lpstr>Gadget Execution</vt:lpstr>
      <vt:lpstr>Return-Oriented Programming Execution</vt:lpstr>
      <vt:lpstr>Outline</vt:lpstr>
      <vt:lpstr>1. Avoiding buffer overflow vulnerabilities</vt:lpstr>
      <vt:lpstr>2. Stack Canaries</vt:lpstr>
      <vt:lpstr>2. Stack Canaries - Disassembly</vt:lpstr>
      <vt:lpstr>2. Stack Canaries - Setting up canary</vt:lpstr>
      <vt:lpstr>2. Stack Canaries - Setting up canary</vt:lpstr>
      <vt:lpstr>3. Address space layout randomization (ASLR)</vt:lpstr>
      <vt:lpstr>Security is an arms race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Buffer Overflows</dc:title>
  <dc:creator>Branden Ghena</dc:creator>
  <cp:lastModifiedBy>Branden Ghena</cp:lastModifiedBy>
  <cp:revision>66</cp:revision>
  <dcterms:created xsi:type="dcterms:W3CDTF">2021-05-11T14:27:33Z</dcterms:created>
  <dcterms:modified xsi:type="dcterms:W3CDTF">2025-02-12T21:15:59Z</dcterms:modified>
</cp:coreProperties>
</file>