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9"/>
  </p:notesMasterIdLst>
  <p:sldIdLst>
    <p:sldId id="256" r:id="rId2"/>
    <p:sldId id="1380" r:id="rId3"/>
    <p:sldId id="264" r:id="rId4"/>
    <p:sldId id="1038" r:id="rId5"/>
    <p:sldId id="1044" r:id="rId6"/>
    <p:sldId id="1039" r:id="rId7"/>
    <p:sldId id="1375" r:id="rId8"/>
    <p:sldId id="1354" r:id="rId9"/>
    <p:sldId id="1056" r:id="rId10"/>
    <p:sldId id="1372" r:id="rId11"/>
    <p:sldId id="1373" r:id="rId12"/>
    <p:sldId id="1374" r:id="rId13"/>
    <p:sldId id="1060" r:id="rId14"/>
    <p:sldId id="1383" r:id="rId15"/>
    <p:sldId id="1040" r:id="rId16"/>
    <p:sldId id="1163" r:id="rId17"/>
    <p:sldId id="1164" r:id="rId18"/>
    <p:sldId id="1376" r:id="rId19"/>
    <p:sldId id="1243" r:id="rId20"/>
    <p:sldId id="1339" r:id="rId21"/>
    <p:sldId id="1346" r:id="rId22"/>
    <p:sldId id="1290" r:id="rId23"/>
    <p:sldId id="1340" r:id="rId24"/>
    <p:sldId id="1291" r:id="rId25"/>
    <p:sldId id="1329" r:id="rId26"/>
    <p:sldId id="1330" r:id="rId27"/>
    <p:sldId id="1341" r:id="rId28"/>
    <p:sldId id="1338" r:id="rId29"/>
    <p:sldId id="389" r:id="rId30"/>
    <p:sldId id="1358" r:id="rId31"/>
    <p:sldId id="1303" r:id="rId32"/>
    <p:sldId id="1368" r:id="rId33"/>
    <p:sldId id="1377" r:id="rId34"/>
    <p:sldId id="1351" r:id="rId35"/>
    <p:sldId id="1355" r:id="rId36"/>
    <p:sldId id="1292" r:id="rId37"/>
    <p:sldId id="1293" r:id="rId38"/>
    <p:sldId id="1294" r:id="rId39"/>
    <p:sldId id="1332" r:id="rId40"/>
    <p:sldId id="1385" r:id="rId41"/>
    <p:sldId id="1386" r:id="rId42"/>
    <p:sldId id="1384" r:id="rId43"/>
    <p:sldId id="1388" r:id="rId44"/>
    <p:sldId id="1389" r:id="rId45"/>
    <p:sldId id="1393" r:id="rId46"/>
    <p:sldId id="1394" r:id="rId47"/>
    <p:sldId id="1390" r:id="rId48"/>
    <p:sldId id="1369" r:id="rId49"/>
    <p:sldId id="388" r:id="rId50"/>
    <p:sldId id="1357" r:id="rId51"/>
    <p:sldId id="1301" r:id="rId52"/>
    <p:sldId id="1302" r:id="rId53"/>
    <p:sldId id="1298" r:id="rId54"/>
    <p:sldId id="1257" r:id="rId55"/>
    <p:sldId id="1361" r:id="rId56"/>
    <p:sldId id="1362" r:id="rId57"/>
    <p:sldId id="1370" r:id="rId58"/>
    <p:sldId id="1371" r:id="rId59"/>
    <p:sldId id="1356" r:id="rId60"/>
    <p:sldId id="1381" r:id="rId61"/>
    <p:sldId id="1363" r:id="rId62"/>
    <p:sldId id="1382" r:id="rId63"/>
    <p:sldId id="1365" r:id="rId64"/>
    <p:sldId id="1364" r:id="rId65"/>
    <p:sldId id="1353" r:id="rId66"/>
    <p:sldId id="1305" r:id="rId67"/>
    <p:sldId id="137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1380"/>
            <p14:sldId id="264"/>
            <p14:sldId id="1038"/>
            <p14:sldId id="1044"/>
            <p14:sldId id="1039"/>
          </p14:sldIdLst>
        </p14:section>
        <p14:section name="Locality of Reference" id="{2EB8CF44-D749-4D53-BFE1-653E7436CA8D}">
          <p14:sldIdLst>
            <p14:sldId id="1375"/>
            <p14:sldId id="1354"/>
            <p14:sldId id="1056"/>
            <p14:sldId id="1372"/>
            <p14:sldId id="1373"/>
            <p14:sldId id="1374"/>
            <p14:sldId id="1060"/>
            <p14:sldId id="1383"/>
            <p14:sldId id="1040"/>
            <p14:sldId id="1163"/>
            <p14:sldId id="1164"/>
          </p14:sldIdLst>
        </p14:section>
        <p14:section name="Cache Organization" id="{B55B8E8C-5EAB-4A1E-A4E9-AE5E896E46FA}">
          <p14:sldIdLst>
            <p14:sldId id="1376"/>
            <p14:sldId id="1243"/>
            <p14:sldId id="1339"/>
            <p14:sldId id="1346"/>
            <p14:sldId id="1290"/>
            <p14:sldId id="1340"/>
            <p14:sldId id="1291"/>
            <p14:sldId id="1329"/>
            <p14:sldId id="1330"/>
            <p14:sldId id="1341"/>
            <p14:sldId id="1338"/>
            <p14:sldId id="389"/>
            <p14:sldId id="1358"/>
            <p14:sldId id="1303"/>
            <p14:sldId id="1368"/>
          </p14:sldIdLst>
        </p14:section>
        <p14:section name="Associativity" id="{FCF0DEBF-5A84-4019-8EE5-68D81DC4C292}">
          <p14:sldIdLst>
            <p14:sldId id="1377"/>
            <p14:sldId id="1351"/>
            <p14:sldId id="1355"/>
            <p14:sldId id="1292"/>
            <p14:sldId id="1293"/>
            <p14:sldId id="1294"/>
            <p14:sldId id="1332"/>
            <p14:sldId id="1385"/>
            <p14:sldId id="1386"/>
            <p14:sldId id="1384"/>
            <p14:sldId id="1388"/>
            <p14:sldId id="1389"/>
            <p14:sldId id="1393"/>
            <p14:sldId id="1394"/>
            <p14:sldId id="1390"/>
            <p14:sldId id="1369"/>
            <p14:sldId id="388"/>
            <p14:sldId id="1357"/>
            <p14:sldId id="1301"/>
            <p14:sldId id="1302"/>
            <p14:sldId id="1298"/>
            <p14:sldId id="1257"/>
            <p14:sldId id="1361"/>
            <p14:sldId id="1362"/>
            <p14:sldId id="1370"/>
            <p14:sldId id="1371"/>
            <p14:sldId id="1356"/>
            <p14:sldId id="1381"/>
            <p14:sldId id="1363"/>
            <p14:sldId id="1382"/>
            <p14:sldId id="1365"/>
            <p14:sldId id="1364"/>
            <p14:sldId id="1353"/>
            <p14:sldId id="1305"/>
          </p14:sldIdLst>
        </p14:section>
        <p14:section name="Wrapup" id="{29A7F866-9DA9-446B-8359-CE426CB89C7A}">
          <p14:sldIdLst>
            <p14:sldId id="1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FFCC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16" d="100"/>
          <a:sy n="116" d="100"/>
        </p:scale>
        <p:origin x="126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310D3-4228-4357-A58E-50102ADE10C1}" type="slidenum">
              <a:rPr lang="en-US"/>
              <a:pPr/>
              <a:t>4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B: 32, 64, sometimes up to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9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2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5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6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0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5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39646-0BF9-4ACB-AB66-8136C016B244}" type="slidenum">
              <a:rPr lang="en-US"/>
              <a:pPr/>
              <a:t>5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1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9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1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BC326-BE27-DCAD-7E2D-23AB39FE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49511A0-7B43-3B7A-F9E2-08C99474D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40</a:t>
            </a:fld>
            <a:endParaRPr 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1F17510-BEB3-C272-6AAE-9FB5E6A13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C9171CD-C3FE-334F-1DE7-D5A9FA31D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58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648B8-6945-588D-300F-41BE5DF2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7CC7C3F-5A8F-A55B-76EA-7B0287DFF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41</a:t>
            </a:fld>
            <a:endParaRPr 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2279C73-6DF7-9C0B-D073-F302F6220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B6B81AD-A4E6-1761-B5CB-454AC2099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9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E5A9E-9682-8D0E-0023-A5056D553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0B2E4A7-DE24-878B-E595-60F9250F6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42</a:t>
            </a:fld>
            <a:endParaRPr 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C50C10F-569C-4134-7C3F-CC80FDB6F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E3BFC0B-DB9B-44DA-78F0-07B274F06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7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8DCE-53A7-2A80-CA8B-335DE6B6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8BA4895-2210-07F2-C91A-E82384B9D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43</a:t>
            </a:fld>
            <a:endParaRPr 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21280E0-B94C-9E95-B7E9-1B01A55C3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092DB1B-4F57-050E-D5F6-CE96CE30C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55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7F7F2-8E7D-225B-B8AD-92171EB4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821703B-B841-6A63-9234-02E5E0DD2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44</a:t>
            </a:fld>
            <a:endParaRPr 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7667118-9BF4-EDFA-CCC0-396388C5F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5985BEE-3174-BCBD-F5FD-B151CAF7C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069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3244-BEC5-06BC-B64E-D055421F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BD8BE6D-6969-AD2F-656A-06084E6FF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45</a:t>
            </a:fld>
            <a:endParaRPr 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46DD570-85ED-E5F1-5BB8-9B4745468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DB718EA-93E1-DA4C-ED76-6892EA34B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2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36B98-05BA-1068-C827-19EEFEEB0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80A94B2-BF98-0ABB-57BC-999593CEF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46</a:t>
            </a:fld>
            <a:endParaRPr 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F4FABE9-3768-64EA-6189-87EBEC2FA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E3FBC92-BD02-7911-92CC-8B4C7943C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39646-0BF9-4ACB-AB66-8136C016B244}" type="slidenum">
              <a:rPr lang="en-US"/>
              <a:pPr/>
              <a:t>6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96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85E9E-A0FD-1664-D900-10B030CAD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11D2308-65E9-1A64-949B-11F6FC0B1B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47</a:t>
            </a:fld>
            <a:endParaRPr 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FAC521D-EB9B-D93F-E867-F716A6197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36CF664-1ACC-7F94-6C89-C3B49AAEE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7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48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0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7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64288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8FD99-9C07-409F-8CCA-E18516F13411}" type="slidenum">
              <a:rPr lang="en-US"/>
              <a:pPr/>
              <a:t>9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9315F-2102-4DEA-B9BA-799E235E9232}" type="slidenum">
              <a:rPr lang="en-US"/>
              <a:pPr/>
              <a:t>11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sum: both</a:t>
            </a:r>
          </a:p>
          <a:p>
            <a:r>
              <a:rPr lang="en-US" dirty="0"/>
              <a:t>a: mostly</a:t>
            </a:r>
            <a:r>
              <a:rPr lang="en-US" baseline="0" dirty="0"/>
              <a:t> spatial</a:t>
            </a:r>
          </a:p>
          <a:p>
            <a:r>
              <a:rPr lang="en-US" baseline="0" dirty="0"/>
              <a:t>loop body instructions: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EB891-D734-419D-96D5-B12C916E8CDD}" type="slidenum">
              <a:rPr lang="en-US"/>
              <a:pPr/>
              <a:t>12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sum: both</a:t>
            </a:r>
          </a:p>
          <a:p>
            <a:r>
              <a:rPr lang="en-US" dirty="0"/>
              <a:t>instructions:</a:t>
            </a:r>
            <a:r>
              <a:rPr lang="en-US" baseline="0" dirty="0"/>
              <a:t> both</a:t>
            </a:r>
          </a:p>
          <a:p>
            <a:r>
              <a:rPr lang="en-US" baseline="0" dirty="0"/>
              <a:t>a: nope!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462C5-67C8-469C-A6FE-1A4BE8EA62E9}" type="slidenum">
              <a:rPr lang="en-US"/>
              <a:pPr/>
              <a:t>15</a:t>
            </a:fld>
            <a:endParaRPr 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87ADF06-6660-4569-8E2A-54017E8E4167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731-3AA3-41E1-A33D-782A9002FB22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DB5-872B-410C-BFE9-93C03AC0E8C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B2BA-EACB-43FE-B97D-E188A29C3DE4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E7A8-68EC-40DC-AFEC-7827D6DBF8B4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598A8F-E016-4853-AA74-346FF6B158FE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6D99F2-4334-4EEF-B640-38E3A44AE57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Cache Memories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locality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/>
          </a:bodyPr>
          <a:lstStyle/>
          <a:p>
            <a:r>
              <a:rPr lang="en-US" sz="2400" dirty="0"/>
              <a:t>Temporal locality</a:t>
            </a:r>
          </a:p>
          <a:p>
            <a:pPr lvl="1"/>
            <a:r>
              <a:rPr lang="en-US" sz="2000" dirty="0"/>
              <a:t>Recently referenced items are likely to be referenced in the near future</a:t>
            </a:r>
          </a:p>
          <a:p>
            <a:r>
              <a:rPr lang="en-US" sz="2400" dirty="0"/>
              <a:t>Spatial locality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Items with nearby addresses tend to be referenced close together in time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r>
              <a:rPr lang="en-US" sz="2400" dirty="0"/>
              <a:t>Quiz: what kind of locality?</a:t>
            </a:r>
          </a:p>
          <a:p>
            <a:pPr lvl="1"/>
            <a:r>
              <a:rPr lang="en-US" sz="2000" dirty="0"/>
              <a:t>Data</a:t>
            </a:r>
          </a:p>
          <a:p>
            <a:pPr lvl="2"/>
            <a:r>
              <a:rPr lang="en-US" sz="2000" dirty="0"/>
              <a:t>Reference array elements in succession:</a:t>
            </a:r>
          </a:p>
          <a:p>
            <a:pPr lvl="2"/>
            <a:r>
              <a:rPr lang="en-US" sz="2000" dirty="0"/>
              <a:t>Reference sum each iteration:</a:t>
            </a:r>
          </a:p>
          <a:p>
            <a:pPr lvl="1"/>
            <a:r>
              <a:rPr lang="en-US" sz="2000" dirty="0"/>
              <a:t>Instructions</a:t>
            </a:r>
          </a:p>
          <a:p>
            <a:pPr lvl="2"/>
            <a:r>
              <a:rPr lang="en-US" sz="2000" dirty="0"/>
              <a:t>Execute instructions in sequence:</a:t>
            </a:r>
          </a:p>
          <a:p>
            <a:pPr lvl="2"/>
            <a:r>
              <a:rPr lang="en-US" sz="2000" dirty="0"/>
              <a:t>Cycle through loop repeatedly: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58EB6-DB77-4D8F-A6B3-01C5BD5C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02" y="2924388"/>
            <a:ext cx="3705895" cy="132087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sum = 0;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n;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	sum +=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return sum;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D53CED2-2068-4486-844D-84DBB772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734" y="4307756"/>
            <a:ext cx="1708161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Spatial locality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5BF7FC0-8A88-4CA0-BE71-728BD8591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772" y="5274841"/>
            <a:ext cx="1708161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Spatial locality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8DA0C0A-F246-4CD8-AAD4-590F2D3D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15" y="5616421"/>
            <a:ext cx="1973169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Temporal locality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7C6965D-A941-41C9-8959-29D6E35F1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15" y="4623578"/>
            <a:ext cx="1973169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Temporal locality</a:t>
            </a:r>
          </a:p>
        </p:txBody>
      </p:sp>
    </p:spTree>
    <p:extLst>
      <p:ext uri="{BB962C8B-B14F-4D97-AF65-F5344CB8AC3E}">
        <p14:creationId xmlns:p14="http://schemas.microsoft.com/office/powerpoint/2010/main" val="41053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Can get a sense for whether a function has good locality just by looking at its memory access patterns</a:t>
            </a:r>
          </a:p>
          <a:p>
            <a:r>
              <a:rPr lang="en-US" sz="2400" dirty="0"/>
              <a:t>Does this function have good locality?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i="1" dirty="0"/>
              <a:t>Yes!</a:t>
            </a:r>
          </a:p>
          <a:p>
            <a:pPr lvl="1"/>
            <a:r>
              <a:rPr lang="en-US" sz="2200" dirty="0"/>
              <a:t>Array is accessed in same row-major order in which it is stored in memory</a:t>
            </a:r>
          </a:p>
          <a:p>
            <a:pPr lvl="1"/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a+3</a:t>
            </a:r>
            <a:r>
              <a:rPr lang="en-US" sz="2200" dirty="0"/>
              <a:t> ,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a+4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a+7</a:t>
            </a:r>
            <a:r>
              <a:rPr lang="en-US" sz="2200" dirty="0"/>
              <a:t>,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a+8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a+11</a:t>
            </a:r>
            <a:r>
              <a:rPr lang="en-US" sz="2200" dirty="0"/>
              <a:t>, etc.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901522" y="2386291"/>
            <a:ext cx="4842455" cy="25853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sumarrayrows</a:t>
            </a:r>
            <a:r>
              <a:rPr lang="en-US" b="1" dirty="0">
                <a:latin typeface="Courier New" pitchFamily="49" charset="0"/>
              </a:rPr>
              <a:t>(int a[M][N]){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sum = 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for (int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M;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for (int j = 0; j &lt; N; </a:t>
            </a:r>
            <a:r>
              <a:rPr lang="en-US" b="1" dirty="0" err="1">
                <a:latin typeface="Courier New" pitchFamily="49" charset="0"/>
              </a:rPr>
              <a:t>j++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sum +=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return sum;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059668"/>
            <a:ext cx="31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Temporal or spatial locality?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67B74-5DFC-4B99-9866-E0FA9F33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907B-ED4A-4C39-8129-A95F46A4752D}"/>
              </a:ext>
            </a:extLst>
          </p:cNvPr>
          <p:cNvSpPr txBox="1"/>
          <p:nvPr/>
        </p:nvSpPr>
        <p:spPr>
          <a:xfrm>
            <a:off x="6096000" y="3657600"/>
            <a:ext cx="310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Spatial: accesses to array</a:t>
            </a:r>
          </a:p>
          <a:p>
            <a:r>
              <a:rPr lang="en-US" dirty="0"/>
              <a:t>Temporal: accesses to sum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CE69D83-B84F-5743-7975-6C9F2FB2DB59}"/>
              </a:ext>
            </a:extLst>
          </p:cNvPr>
          <p:cNvGrpSpPr/>
          <p:nvPr/>
        </p:nvGrpSpPr>
        <p:grpSpPr>
          <a:xfrm>
            <a:off x="6714253" y="1789331"/>
            <a:ext cx="4710865" cy="748422"/>
            <a:chOff x="6714253" y="1789331"/>
            <a:chExt cx="4710865" cy="748422"/>
          </a:xfrm>
        </p:grpSpPr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2BCC98E-35F3-6C32-58C4-11230E1AC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2024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19">
              <a:extLst>
                <a:ext uri="{FF2B5EF4-FFF2-40B4-BE49-F238E27FC236}">
                  <a16:creationId xmlns:a16="http://schemas.microsoft.com/office/drawing/2014/main" id="{63D23E5B-7C50-29EE-7E66-FCB6C892DA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14DB1ED3-1A74-51C3-0C5B-A05C37164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F8EE40C6-51D0-B3D9-E3E4-D0C0BF09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6" name="Rectangle 22">
                <a:extLst>
                  <a:ext uri="{FF2B5EF4-FFF2-40B4-BE49-F238E27FC236}">
                    <a16:creationId xmlns:a16="http://schemas.microsoft.com/office/drawing/2014/main" id="{720BAA58-03EA-182F-FB5A-461326C00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7" name="Rectangle 23">
                <a:extLst>
                  <a:ext uri="{FF2B5EF4-FFF2-40B4-BE49-F238E27FC236}">
                    <a16:creationId xmlns:a16="http://schemas.microsoft.com/office/drawing/2014/main" id="{72BA0285-492B-CE11-9512-63C11A656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8" name="Rectangle 24">
                <a:extLst>
                  <a:ext uri="{FF2B5EF4-FFF2-40B4-BE49-F238E27FC236}">
                    <a16:creationId xmlns:a16="http://schemas.microsoft.com/office/drawing/2014/main" id="{3303F2F3-3740-81F4-B597-19191558F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E9CC8FB0-98A1-2C84-D411-57C322756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8BC13BB4-066D-71F5-CB1E-9E3EE3B85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89BEAB6A-C79F-02DC-7E8A-30B0188B8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BACFFD87-9A62-3133-6F4A-CDEAF195B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45D63B66-95B2-2670-4D88-0B980096E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3" name="Rectangle 30">
                <a:extLst>
                  <a:ext uri="{FF2B5EF4-FFF2-40B4-BE49-F238E27FC236}">
                    <a16:creationId xmlns:a16="http://schemas.microsoft.com/office/drawing/2014/main" id="{D5CCD1CE-8535-8108-45F2-2C6B1773D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3" name="Group 31">
              <a:extLst>
                <a:ext uri="{FF2B5EF4-FFF2-40B4-BE49-F238E27FC236}">
                  <a16:creationId xmlns:a16="http://schemas.microsoft.com/office/drawing/2014/main" id="{0D9CA676-CB1C-1AF0-80DE-8271EBD1C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24" name="Rectangle 32">
                <a:extLst>
                  <a:ext uri="{FF2B5EF4-FFF2-40B4-BE49-F238E27FC236}">
                    <a16:creationId xmlns:a16="http://schemas.microsoft.com/office/drawing/2014/main" id="{4956BCD5-510D-5D9E-CCB3-38DC82AC8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5" name="Rectangle 33">
                <a:extLst>
                  <a:ext uri="{FF2B5EF4-FFF2-40B4-BE49-F238E27FC236}">
                    <a16:creationId xmlns:a16="http://schemas.microsoft.com/office/drawing/2014/main" id="{B3C3C2EB-A4C0-D768-22C8-6B980941E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6" name="Rectangle 34">
                <a:extLst>
                  <a:ext uri="{FF2B5EF4-FFF2-40B4-BE49-F238E27FC236}">
                    <a16:creationId xmlns:a16="http://schemas.microsoft.com/office/drawing/2014/main" id="{CC243655-D65E-02C3-2411-AF5EDA951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7" name="Rectangle 35">
                <a:extLst>
                  <a:ext uri="{FF2B5EF4-FFF2-40B4-BE49-F238E27FC236}">
                    <a16:creationId xmlns:a16="http://schemas.microsoft.com/office/drawing/2014/main" id="{584CB416-13E2-F019-BE48-640810119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8" name="Rectangle 36">
                <a:extLst>
                  <a:ext uri="{FF2B5EF4-FFF2-40B4-BE49-F238E27FC236}">
                    <a16:creationId xmlns:a16="http://schemas.microsoft.com/office/drawing/2014/main" id="{772A8F84-72AA-F224-335C-6E76017C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14" name="Group 37">
              <a:extLst>
                <a:ext uri="{FF2B5EF4-FFF2-40B4-BE49-F238E27FC236}">
                  <a16:creationId xmlns:a16="http://schemas.microsoft.com/office/drawing/2014/main" id="{1AF216B1-479D-884F-A785-4795122733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19" name="Rectangle 38">
                <a:extLst>
                  <a:ext uri="{FF2B5EF4-FFF2-40B4-BE49-F238E27FC236}">
                    <a16:creationId xmlns:a16="http://schemas.microsoft.com/office/drawing/2014/main" id="{8F79C6D2-F156-963C-600C-EC1CC8AA2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39">
                <a:extLst>
                  <a:ext uri="{FF2B5EF4-FFF2-40B4-BE49-F238E27FC236}">
                    <a16:creationId xmlns:a16="http://schemas.microsoft.com/office/drawing/2014/main" id="{E845F0F9-0BF0-B070-2EB5-E9DBF42AA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40">
                <a:extLst>
                  <a:ext uri="{FF2B5EF4-FFF2-40B4-BE49-F238E27FC236}">
                    <a16:creationId xmlns:a16="http://schemas.microsoft.com/office/drawing/2014/main" id="{9EA5D8F9-0665-F51D-A147-30318F540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99A45287-34EB-14DF-D6D7-1A47B796B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3" name="Rectangle 42">
                <a:extLst>
                  <a:ext uri="{FF2B5EF4-FFF2-40B4-BE49-F238E27FC236}">
                    <a16:creationId xmlns:a16="http://schemas.microsoft.com/office/drawing/2014/main" id="{09EE0878-AF57-8FBE-FF20-50B16CF50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9DE181C1-B7CE-4A6E-CC85-1AD6B476C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id="{15FB693E-F83E-88B3-36B3-71B94EF75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7" name="Rectangle 45">
              <a:extLst>
                <a:ext uri="{FF2B5EF4-FFF2-40B4-BE49-F238E27FC236}">
                  <a16:creationId xmlns:a16="http://schemas.microsoft.com/office/drawing/2014/main" id="{1741329C-544B-D80C-FC91-662774D9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id="{C4032FA2-A0B6-E973-7716-55DEC412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68525EBD-3666-1689-139F-B702FE145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5447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87788DB2-8D46-F520-4604-94C1039BE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1255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8">
              <a:extLst>
                <a:ext uri="{FF2B5EF4-FFF2-40B4-BE49-F238E27FC236}">
                  <a16:creationId xmlns:a16="http://schemas.microsoft.com/office/drawing/2014/main" id="{7DF5C6BA-75E8-0709-CC27-397EED95A0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0220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9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Does this function have good locality?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900" b="1" i="1" dirty="0"/>
              <a:t>No!</a:t>
            </a:r>
          </a:p>
          <a:p>
            <a:pPr lvl="1"/>
            <a:r>
              <a:rPr lang="en-US" sz="2600" dirty="0"/>
              <a:t>Scans array column-wise instead of row-wise</a:t>
            </a:r>
          </a:p>
          <a:p>
            <a:pPr lvl="1"/>
            <a:r>
              <a:rPr lang="en-US" sz="2900" b="1" dirty="0"/>
              <a:t>a</a:t>
            </a:r>
            <a:r>
              <a:rPr lang="en-US" sz="2900" dirty="0"/>
              <a:t> through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a+3</a:t>
            </a:r>
            <a:r>
              <a:rPr lang="en-US" sz="2900" dirty="0"/>
              <a:t>, then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a+4*N</a:t>
            </a:r>
            <a:r>
              <a:rPr lang="en-US" sz="2900" dirty="0"/>
              <a:t> through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a+4*N+3</a:t>
            </a:r>
            <a:r>
              <a:rPr lang="en-US" sz="2900" dirty="0"/>
              <a:t>, etc.</a:t>
            </a:r>
          </a:p>
          <a:p>
            <a:pPr lvl="1"/>
            <a:r>
              <a:rPr lang="en-US" sz="2600" dirty="0"/>
              <a:t>Holy jumping around memory Batman!</a:t>
            </a:r>
          </a:p>
          <a:p>
            <a:pPr lvl="1"/>
            <a:endParaRPr lang="en-US" sz="2000" dirty="0"/>
          </a:p>
          <a:p>
            <a:r>
              <a:rPr lang="en-US" dirty="0"/>
              <a:t>More on that in a later lectures</a:t>
            </a:r>
          </a:p>
          <a:p>
            <a:endParaRPr lang="en-US" sz="2400" dirty="0"/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933340" y="1592671"/>
            <a:ext cx="5016699" cy="25853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sumarraycols</a:t>
            </a:r>
            <a:r>
              <a:rPr lang="en-US" b="1" dirty="0">
                <a:latin typeface="Courier New" pitchFamily="49" charset="0"/>
              </a:rPr>
              <a:t>(int a[M][N]){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sum = 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for (int j = 0; j &lt; N; </a:t>
            </a:r>
            <a:r>
              <a:rPr lang="en-US" b="1" dirty="0" err="1">
                <a:latin typeface="Courier New" pitchFamily="49" charset="0"/>
              </a:rPr>
              <a:t>j++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for (int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M;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sum +=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return sum;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BED35-9C08-4AB1-8269-31D05576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AA5207-C4BB-F09A-23CE-8E6BDD4E884E}"/>
              </a:ext>
            </a:extLst>
          </p:cNvPr>
          <p:cNvGrpSpPr/>
          <p:nvPr/>
        </p:nvGrpSpPr>
        <p:grpSpPr>
          <a:xfrm>
            <a:off x="6714253" y="1789331"/>
            <a:ext cx="4710865" cy="748422"/>
            <a:chOff x="6714253" y="1789331"/>
            <a:chExt cx="4710865" cy="748422"/>
          </a:xfrm>
        </p:grpSpPr>
        <p:sp>
          <p:nvSpPr>
            <p:cNvPr id="3" name="Line 8">
              <a:extLst>
                <a:ext uri="{FF2B5EF4-FFF2-40B4-BE49-F238E27FC236}">
                  <a16:creationId xmlns:a16="http://schemas.microsoft.com/office/drawing/2014/main" id="{1FEB3230-8757-BC9E-822D-E3AA02ED2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2024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9">
              <a:extLst>
                <a:ext uri="{FF2B5EF4-FFF2-40B4-BE49-F238E27FC236}">
                  <a16:creationId xmlns:a16="http://schemas.microsoft.com/office/drawing/2014/main" id="{3FE2AB28-834E-388E-F1D0-109E64465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5" name="Rectangle 20">
                <a:extLst>
                  <a:ext uri="{FF2B5EF4-FFF2-40B4-BE49-F238E27FC236}">
                    <a16:creationId xmlns:a16="http://schemas.microsoft.com/office/drawing/2014/main" id="{7263ED94-38B6-3985-CBD1-BF74969C3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6" name="Rectangle 21">
                <a:extLst>
                  <a:ext uri="{FF2B5EF4-FFF2-40B4-BE49-F238E27FC236}">
                    <a16:creationId xmlns:a16="http://schemas.microsoft.com/office/drawing/2014/main" id="{017A7447-403F-3A53-D39E-3F10F384F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7" name="Rectangle 22">
                <a:extLst>
                  <a:ext uri="{FF2B5EF4-FFF2-40B4-BE49-F238E27FC236}">
                    <a16:creationId xmlns:a16="http://schemas.microsoft.com/office/drawing/2014/main" id="{622E9299-4D9D-4E2C-CF5B-A1613EE92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471F78D1-9CDE-57D5-927D-00B473FC0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9" name="Rectangle 24">
                <a:extLst>
                  <a:ext uri="{FF2B5EF4-FFF2-40B4-BE49-F238E27FC236}">
                    <a16:creationId xmlns:a16="http://schemas.microsoft.com/office/drawing/2014/main" id="{665C4558-26D6-EBAB-CFDC-DF66B421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0" name="Group 25">
              <a:extLst>
                <a:ext uri="{FF2B5EF4-FFF2-40B4-BE49-F238E27FC236}">
                  <a16:creationId xmlns:a16="http://schemas.microsoft.com/office/drawing/2014/main" id="{EA514478-F426-AD9D-20F2-CF9269339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11" name="Rectangle 26">
                <a:extLst>
                  <a:ext uri="{FF2B5EF4-FFF2-40B4-BE49-F238E27FC236}">
                    <a16:creationId xmlns:a16="http://schemas.microsoft.com/office/drawing/2014/main" id="{91B5F9A7-5D50-E159-8F3D-A8C4A13B0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2" name="Rectangle 27">
                <a:extLst>
                  <a:ext uri="{FF2B5EF4-FFF2-40B4-BE49-F238E27FC236}">
                    <a16:creationId xmlns:a16="http://schemas.microsoft.com/office/drawing/2014/main" id="{3B629EC8-6094-B57B-BFA3-64E91FEBD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3" name="Rectangle 28">
                <a:extLst>
                  <a:ext uri="{FF2B5EF4-FFF2-40B4-BE49-F238E27FC236}">
                    <a16:creationId xmlns:a16="http://schemas.microsoft.com/office/drawing/2014/main" id="{C4FAD61B-708B-9444-4C14-43DCCE2E0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4" name="Rectangle 29">
                <a:extLst>
                  <a:ext uri="{FF2B5EF4-FFF2-40B4-BE49-F238E27FC236}">
                    <a16:creationId xmlns:a16="http://schemas.microsoft.com/office/drawing/2014/main" id="{ED5B51F7-0F84-F8F2-856E-AC632D506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5" name="Rectangle 30">
                <a:extLst>
                  <a:ext uri="{FF2B5EF4-FFF2-40B4-BE49-F238E27FC236}">
                    <a16:creationId xmlns:a16="http://schemas.microsoft.com/office/drawing/2014/main" id="{DB3F3D9F-4D46-F62C-29E9-ED7919719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6" name="Group 31">
              <a:extLst>
                <a:ext uri="{FF2B5EF4-FFF2-40B4-BE49-F238E27FC236}">
                  <a16:creationId xmlns:a16="http://schemas.microsoft.com/office/drawing/2014/main" id="{93E54172-320A-A5E3-D53A-00A2F0760D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17" name="Rectangle 32">
                <a:extLst>
                  <a:ext uri="{FF2B5EF4-FFF2-40B4-BE49-F238E27FC236}">
                    <a16:creationId xmlns:a16="http://schemas.microsoft.com/office/drawing/2014/main" id="{A15BFBDF-B413-5A5D-2A87-304891E9E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8" name="Rectangle 33">
                <a:extLst>
                  <a:ext uri="{FF2B5EF4-FFF2-40B4-BE49-F238E27FC236}">
                    <a16:creationId xmlns:a16="http://schemas.microsoft.com/office/drawing/2014/main" id="{4010EA62-8A84-F8DC-FBB5-8E239E180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9" name="Rectangle 34">
                <a:extLst>
                  <a:ext uri="{FF2B5EF4-FFF2-40B4-BE49-F238E27FC236}">
                    <a16:creationId xmlns:a16="http://schemas.microsoft.com/office/drawing/2014/main" id="{13B9F91E-30A5-75D6-8404-7220A6F03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0" name="Rectangle 35">
                <a:extLst>
                  <a:ext uri="{FF2B5EF4-FFF2-40B4-BE49-F238E27FC236}">
                    <a16:creationId xmlns:a16="http://schemas.microsoft.com/office/drawing/2014/main" id="{2E06D19A-5D5A-963C-4450-8C3ACD544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1" name="Rectangle 36">
                <a:extLst>
                  <a:ext uri="{FF2B5EF4-FFF2-40B4-BE49-F238E27FC236}">
                    <a16:creationId xmlns:a16="http://schemas.microsoft.com/office/drawing/2014/main" id="{447E6B51-AA19-16B1-3C18-B911EEDAE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22" name="Group 37">
              <a:extLst>
                <a:ext uri="{FF2B5EF4-FFF2-40B4-BE49-F238E27FC236}">
                  <a16:creationId xmlns:a16="http://schemas.microsoft.com/office/drawing/2014/main" id="{38D641B1-345F-327B-3C8A-3B964B42C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23" name="Rectangle 38">
                <a:extLst>
                  <a:ext uri="{FF2B5EF4-FFF2-40B4-BE49-F238E27FC236}">
                    <a16:creationId xmlns:a16="http://schemas.microsoft.com/office/drawing/2014/main" id="{4FF2F77F-C89C-2C67-67D5-F42470801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4" name="Rectangle 39">
                <a:extLst>
                  <a:ext uri="{FF2B5EF4-FFF2-40B4-BE49-F238E27FC236}">
                    <a16:creationId xmlns:a16="http://schemas.microsoft.com/office/drawing/2014/main" id="{82A225DA-1F18-DA8F-3A97-8349E989A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5" name="Rectangle 40">
                <a:extLst>
                  <a:ext uri="{FF2B5EF4-FFF2-40B4-BE49-F238E27FC236}">
                    <a16:creationId xmlns:a16="http://schemas.microsoft.com/office/drawing/2014/main" id="{7B559788-A0FF-88F9-9131-31CB89910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C501DF09-9A52-0AC9-D452-D9AE5DF51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7" name="Rectangle 42">
                <a:extLst>
                  <a:ext uri="{FF2B5EF4-FFF2-40B4-BE49-F238E27FC236}">
                    <a16:creationId xmlns:a16="http://schemas.microsoft.com/office/drawing/2014/main" id="{FB011C97-2018-ED52-CBF3-4D37C7E03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28" name="Rectangle 43">
              <a:extLst>
                <a:ext uri="{FF2B5EF4-FFF2-40B4-BE49-F238E27FC236}">
                  <a16:creationId xmlns:a16="http://schemas.microsoft.com/office/drawing/2014/main" id="{BD21FB00-FCBA-A580-90A3-D1344FE7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009B93A7-FFEA-FBD0-6F0F-2001A318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3A0E8089-E923-1C71-C2A5-EE456124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59FFAA7F-44A5-7FFF-9598-F0FB2FC17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7A740FC9-03A4-4B3E-F6A9-1BB9371C4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9582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8">
              <a:extLst>
                <a:ext uri="{FF2B5EF4-FFF2-40B4-BE49-F238E27FC236}">
                  <a16:creationId xmlns:a16="http://schemas.microsoft.com/office/drawing/2014/main" id="{047DB680-246B-AED3-781D-04F78FF09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02418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DF1DD72E-C5B7-0B7D-80F1-26C7E1097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58939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65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can we exploit locality to bridge the CPU-memory gap?</a:t>
            </a:r>
          </a:p>
          <a:p>
            <a:pPr lvl="1"/>
            <a:r>
              <a:rPr lang="en-US" dirty="0"/>
              <a:t>Use it to determine which data to put in a cache!</a:t>
            </a:r>
          </a:p>
          <a:p>
            <a:pPr lvl="1"/>
            <a:endParaRPr lang="en-US" dirty="0"/>
          </a:p>
          <a:p>
            <a:r>
              <a:rPr lang="en-US" dirty="0"/>
              <a:t>Spatial locality</a:t>
            </a:r>
          </a:p>
          <a:p>
            <a:pPr lvl="1"/>
            <a:r>
              <a:rPr lang="en-US" dirty="0"/>
              <a:t>When level </a:t>
            </a:r>
            <a:r>
              <a:rPr lang="en-US" i="1" dirty="0"/>
              <a:t>k</a:t>
            </a:r>
            <a:r>
              <a:rPr lang="en-US" dirty="0"/>
              <a:t> needs a byte from level </a:t>
            </a:r>
            <a:r>
              <a:rPr lang="en-US" i="1" dirty="0"/>
              <a:t>k+1</a:t>
            </a:r>
            <a:r>
              <a:rPr lang="en-US" dirty="0"/>
              <a:t>, don’t just bring one byte</a:t>
            </a:r>
          </a:p>
          <a:p>
            <a:pPr lvl="1"/>
            <a:r>
              <a:rPr lang="en-US" dirty="0"/>
              <a:t>Bring neighboring bytes as well!</a:t>
            </a:r>
          </a:p>
          <a:p>
            <a:pPr lvl="1"/>
            <a:r>
              <a:rPr lang="en-US" dirty="0"/>
              <a:t>Good chances we’ll need them too in the near future</a:t>
            </a:r>
          </a:p>
          <a:p>
            <a:pPr lvl="1"/>
            <a:endParaRPr lang="en-US" dirty="0"/>
          </a:p>
          <a:p>
            <a:r>
              <a:rPr lang="en-US" dirty="0"/>
              <a:t>Temporal locality</a:t>
            </a:r>
          </a:p>
          <a:p>
            <a:pPr lvl="1"/>
            <a:r>
              <a:rPr lang="en-US" dirty="0"/>
              <a:t>Anything accessed goes in the cache, and we’ll try to keep it there for a while</a:t>
            </a:r>
          </a:p>
          <a:p>
            <a:pPr lvl="1"/>
            <a:r>
              <a:rPr lang="en-US" dirty="0"/>
              <a:t>Good chances we’ll need it again in the near future</a:t>
            </a:r>
          </a:p>
          <a:p>
            <a:pPr lvl="1"/>
            <a:endParaRPr lang="en-US" dirty="0"/>
          </a:p>
          <a:p>
            <a:r>
              <a:rPr lang="en-US" dirty="0"/>
              <a:t>Result: most accesses should be cache hits!</a:t>
            </a:r>
          </a:p>
          <a:p>
            <a:pPr lvl="1"/>
            <a:r>
              <a:rPr lang="is-IS" dirty="0"/>
              <a:t>Memory system: size of largest memory, with speed close to that of fastest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4AAE5-A265-45FE-9D19-D85EF7A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CD26-5589-458B-1EFA-8BE7C2E9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misses will still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67F0-A583-D8F9-971C-829AB47B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1%-0.1% of memory is in the cache</a:t>
            </a:r>
          </a:p>
          <a:p>
            <a:pPr lvl="1"/>
            <a:r>
              <a:rPr lang="en-US" dirty="0"/>
              <a:t>So we’ll sometimes need to access the other 99%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evaluating system performance, the most important part is understanding </a:t>
            </a:r>
            <a:r>
              <a:rPr lang="en-US" i="1" dirty="0"/>
              <a:t>why </a:t>
            </a:r>
            <a:r>
              <a:rPr lang="en-US" dirty="0"/>
              <a:t>a cache miss occurred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C7448-5A76-E092-53D6-0F6B33F3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a cache miss?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406887"/>
          </a:xfrm>
        </p:spPr>
        <p:txBody>
          <a:bodyPr>
            <a:normAutofit/>
          </a:bodyPr>
          <a:lstStyle/>
          <a:p>
            <a:r>
              <a:rPr lang="en-US" sz="2400" b="1" dirty="0"/>
              <a:t>Cold (compulsory) miss</a:t>
            </a:r>
          </a:p>
          <a:p>
            <a:pPr lvl="1"/>
            <a:r>
              <a:rPr lang="en-US" sz="1800" dirty="0"/>
              <a:t>Cold misses occur when a block is accessed for the first time</a:t>
            </a:r>
          </a:p>
          <a:p>
            <a:pPr lvl="1"/>
            <a:r>
              <a:rPr lang="en-US" sz="1800" dirty="0"/>
              <a:t>No one ever accessed it, so there wasn’t any reason to bring it into cache</a:t>
            </a:r>
          </a:p>
          <a:p>
            <a:pPr lvl="1"/>
            <a:endParaRPr lang="en-US" sz="1800" dirty="0"/>
          </a:p>
          <a:p>
            <a:r>
              <a:rPr lang="en-US" sz="2400" b="1" dirty="0"/>
              <a:t>Capacity miss</a:t>
            </a:r>
          </a:p>
          <a:p>
            <a:pPr lvl="1"/>
            <a:r>
              <a:rPr lang="en-US" sz="1800" dirty="0"/>
              <a:t>Occurs when the set of active cache blocks (</a:t>
            </a:r>
            <a:r>
              <a:rPr lang="en-US" sz="1800" i="1" dirty="0"/>
              <a:t>working set</a:t>
            </a:r>
            <a:r>
              <a:rPr lang="en-US" sz="1800" dirty="0"/>
              <a:t>) is larger than the cache</a:t>
            </a:r>
          </a:p>
          <a:p>
            <a:pPr lvl="1"/>
            <a:r>
              <a:rPr lang="en-US" sz="1800" dirty="0"/>
              <a:t>There’s no way the working set can all fit in the cache, so there will be misses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b="1" dirty="0"/>
              <a:t>Conflict miss</a:t>
            </a:r>
          </a:p>
          <a:p>
            <a:pPr lvl="1"/>
            <a:r>
              <a:rPr lang="en-US" sz="1800" dirty="0"/>
              <a:t>In most caches, blocks cannot be stored in any available slot</a:t>
            </a:r>
          </a:p>
          <a:p>
            <a:pPr lvl="1"/>
            <a:r>
              <a:rPr lang="en-US" sz="1800" dirty="0"/>
              <a:t>If two blocks need to go in the same slot, need to evict the old one to store the new!</a:t>
            </a:r>
          </a:p>
          <a:p>
            <a:pPr lvl="1"/>
            <a:r>
              <a:rPr lang="en-US" sz="1800" dirty="0"/>
              <a:t>If after that, we need to access the old block, conflict miss!</a:t>
            </a:r>
          </a:p>
          <a:p>
            <a:pPr lvl="2"/>
            <a:r>
              <a:rPr lang="en-US" sz="1800" dirty="0"/>
              <a:t>We had a conflict, evicted a block, and now we miss trying to access that block</a:t>
            </a:r>
          </a:p>
          <a:p>
            <a:pPr lvl="1"/>
            <a:r>
              <a:rPr lang="en-US" sz="1800" b="1" dirty="0"/>
              <a:t>Note</a:t>
            </a:r>
            <a:r>
              <a:rPr lang="en-US" sz="1800" dirty="0"/>
              <a:t>: can happen even when there is “room” elsewhere in the cache!</a:t>
            </a:r>
          </a:p>
          <a:p>
            <a:pPr lvl="1"/>
            <a:r>
              <a:rPr lang="en-US" sz="1800" dirty="0"/>
              <a:t>We’ll show examples of this next lecture</a:t>
            </a:r>
          </a:p>
          <a:p>
            <a:pPr lvl="1"/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9C04E-C846-4A45-90B9-A641E3AD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7A88-1494-9DEF-52C1-3A770492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3ED7-26DD-3905-4BCB-6AADA9E9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first start up a program, it runs really slowly for a few seconds. What kind of cache misses are occurring?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When you have too many browser tabs open and active, all of the tabs run more slowly. What kind of cache misses are occurring?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AD8FE-97B5-A584-6859-7F5E5541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1DD27-6C68-4A76-59EA-35332E4E746E}"/>
              </a:ext>
            </a:extLst>
          </p:cNvPr>
          <p:cNvSpPr txBox="1"/>
          <p:nvPr/>
        </p:nvSpPr>
        <p:spPr>
          <a:xfrm>
            <a:off x="5628068" y="309890"/>
            <a:ext cx="565382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Miss types: Cold, Capacity, Conflict</a:t>
            </a:r>
          </a:p>
        </p:txBody>
      </p:sp>
    </p:spTree>
    <p:extLst>
      <p:ext uri="{BB962C8B-B14F-4D97-AF65-F5344CB8AC3E}">
        <p14:creationId xmlns:p14="http://schemas.microsoft.com/office/powerpoint/2010/main" val="153185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7A88-1494-9DEF-52C1-3A770492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3ED7-26DD-3905-4BCB-6AADA9E9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first start up a program, it runs really slowly for a few seconds. What kind of cache misses are occurring?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Cold (aka Compulsory) misses. The data has never been loaded before!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When you have too many browser tabs open and active, all of the tabs run more slowly. What kind of cache misses are occurring?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Capacity misses. You have too much data to fit it all in the cache</a:t>
            </a:r>
          </a:p>
          <a:p>
            <a:pPr lvl="2"/>
            <a:r>
              <a:rPr lang="en-US" dirty="0"/>
              <a:t>Could be Conflict misses as well, but probably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AD8FE-97B5-A584-6859-7F5E5541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1DD27-6C68-4A76-59EA-35332E4E746E}"/>
              </a:ext>
            </a:extLst>
          </p:cNvPr>
          <p:cNvSpPr txBox="1"/>
          <p:nvPr/>
        </p:nvSpPr>
        <p:spPr>
          <a:xfrm>
            <a:off x="5628068" y="309890"/>
            <a:ext cx="565382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Miss types: Cold, Capacity, Conflict</a:t>
            </a:r>
          </a:p>
        </p:txBody>
      </p:sp>
    </p:spTree>
    <p:extLst>
      <p:ext uri="{BB962C8B-B14F-4D97-AF65-F5344CB8AC3E}">
        <p14:creationId xmlns:p14="http://schemas.microsoft.com/office/powerpoint/2010/main" val="5381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b="1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7322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specific instance of the general principle of caching  </a:t>
            </a:r>
          </a:p>
          <a:p>
            <a:pPr lvl="1"/>
            <a:r>
              <a:rPr lang="en-US" dirty="0"/>
              <a:t>Small, fast SRAM-based memories between CPU and main memory</a:t>
            </a:r>
          </a:p>
          <a:p>
            <a:pPr lvl="1"/>
            <a:r>
              <a:rPr lang="en-US" dirty="0"/>
              <a:t>Can include multiple levels</a:t>
            </a:r>
          </a:p>
          <a:p>
            <a:pPr lvl="2"/>
            <a:r>
              <a:rPr lang="en-US" dirty="0"/>
              <a:t>L1 = small, but really fast, L2 = larger, slower, L3, etc.</a:t>
            </a:r>
          </a:p>
          <a:p>
            <a:pPr lvl="1"/>
            <a:endParaRPr lang="en-US" dirty="0"/>
          </a:p>
          <a:p>
            <a:r>
              <a:rPr lang="en-US" dirty="0"/>
              <a:t>CPU looks for data in caches first</a:t>
            </a:r>
          </a:p>
          <a:p>
            <a:pPr lvl="1"/>
            <a:r>
              <a:rPr lang="en-US" dirty="0"/>
              <a:t>e.g., L1, then L2, then L3, then finally in main memory as a last resort</a:t>
            </a:r>
          </a:p>
          <a:p>
            <a:pPr lvl="1"/>
            <a:endParaRPr lang="en-US" dirty="0"/>
          </a:p>
          <a:p>
            <a:r>
              <a:rPr lang="en-US" dirty="0"/>
              <a:t>Mechanisms we’ll see today are implemented in </a:t>
            </a:r>
            <a:r>
              <a:rPr lang="en-US" i="1" dirty="0"/>
              <a:t>hardware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F31E0-0F53-4927-B3A2-6F17D55A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E221-F017-1972-7929-A7074120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9D71-C2AE-766B-9B64-86476015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 reminders</a:t>
            </a:r>
          </a:p>
          <a:p>
            <a:pPr lvl="1"/>
            <a:r>
              <a:rPr lang="en-US" dirty="0"/>
              <a:t>Homework 3 on </a:t>
            </a:r>
            <a:r>
              <a:rPr lang="en-US" dirty="0" err="1"/>
              <a:t>Thurday</a:t>
            </a:r>
            <a:endParaRPr lang="en-US" dirty="0"/>
          </a:p>
          <a:p>
            <a:pPr lvl="1"/>
            <a:r>
              <a:rPr lang="en-US" dirty="0"/>
              <a:t>Attack Lab next week Tuesday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Next week</a:t>
            </a:r>
          </a:p>
          <a:p>
            <a:pPr lvl="1"/>
            <a:r>
              <a:rPr lang="en-US" dirty="0"/>
              <a:t>Homework 4 &amp; SETI Lab come out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lecture next week Thursday</a:t>
            </a:r>
          </a:p>
          <a:p>
            <a:pPr lvl="2"/>
            <a:r>
              <a:rPr lang="en-US" dirty="0"/>
              <a:t>Enjoy the break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F741-0372-DFAF-482A-631BCAAA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0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Thought a Memory Access Worked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59" idx="3"/>
          </p:cNvCxnSpPr>
          <p:nvPr/>
        </p:nvCxnSpPr>
        <p:spPr bwMode="auto">
          <a:xfrm rot="5400000">
            <a:off x="6671410" y="3083570"/>
            <a:ext cx="2324100" cy="240536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4384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D136-2494-4CAF-8E89-5BC1C6F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0283A19-D9A9-46EC-8D96-0C3160C6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90CB65F-072A-4783-AF47-1C0C5D18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9" name="AutoShape 16">
            <a:extLst>
              <a:ext uri="{FF2B5EF4-FFF2-40B4-BE49-F238E27FC236}">
                <a16:creationId xmlns:a16="http://schemas.microsoft.com/office/drawing/2014/main" id="{98243BB4-2273-4D7D-BB46-CB17A112FFE2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6EF0F-889A-4063-8AF4-BC68D9ECD1C3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058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Memory Access Actually Works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4727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727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4727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4727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4727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4727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24401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>
            <a:cxnSpLocks/>
          </p:cNvCxnSpPr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35" idx="3"/>
          </p:cNvCxnSpPr>
          <p:nvPr/>
        </p:nvCxnSpPr>
        <p:spPr bwMode="auto">
          <a:xfrm rot="5400000">
            <a:off x="7623220" y="4035380"/>
            <a:ext cx="2324100" cy="50174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cxnSpLocks/>
            <a:endCxn id="119" idx="3"/>
          </p:cNvCxnSpPr>
          <p:nvPr/>
        </p:nvCxnSpPr>
        <p:spPr bwMode="auto">
          <a:xfrm rot="10800000">
            <a:off x="3505200" y="3009900"/>
            <a:ext cx="3151632" cy="4191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46760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746760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46760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746760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746760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746760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4840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Cache: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251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6251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251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251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251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6251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8401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L2 Cache: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78776" y="4920734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8776" y="3733800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0B4ED-0175-41C5-A0F4-9F8EF667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A4A8BCF-5BBE-404C-81BD-D8EEB023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18353C71-4023-4439-A3CD-62965FD1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8" name="AutoShape 16">
            <a:extLst>
              <a:ext uri="{FF2B5EF4-FFF2-40B4-BE49-F238E27FC236}">
                <a16:creationId xmlns:a16="http://schemas.microsoft.com/office/drawing/2014/main" id="{7D0B4DEC-0FF4-40CB-850A-FD5776B671C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8620F6-79A5-4295-8070-3F0A2A5D67AF}"/>
              </a:ext>
            </a:extLst>
          </p:cNvPr>
          <p:cNvCxnSpPr>
            <a:stCxn id="56" idx="3"/>
            <a:endCxn id="57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E0561B6F-6DBF-4053-A14F-E0D0A2EEAEE6}"/>
              </a:ext>
            </a:extLst>
          </p:cNvPr>
          <p:cNvSpPr/>
          <p:nvPr/>
        </p:nvSpPr>
        <p:spPr>
          <a:xfrm rot="16200000">
            <a:off x="6448282" y="1749921"/>
            <a:ext cx="369331" cy="3718561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3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Organization (S, A, B)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899765" y="-76667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2689964" y="180815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918564" y="374844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308964" y="179689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58434" y="1049177"/>
            <a:ext cx="394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</a:rPr>
              <a:t> blocks per set (associativity)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041" y="2423030"/>
            <a:ext cx="1239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7325364" y="4096654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910198" y="3815878"/>
            <a:ext cx="1159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set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2689964" y="237684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2689964" y="295115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2689964" y="401795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931789" y="4438725"/>
            <a:ext cx="3523449" cy="489394"/>
          </a:xfrm>
          <a:prstGeom prst="trapezoid">
            <a:avLst>
              <a:gd name="adj" fmla="val 2348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31789" y="494115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430033" y="5055456"/>
            <a:ext cx="437537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09365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70160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042764" y="5055456"/>
            <a:ext cx="292268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867570" y="505545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975964" y="520706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527443" y="5055456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058433" y="50678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281109" y="4699145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59206" y="5751621"/>
            <a:ext cx="418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080322" y="1706535"/>
            <a:ext cx="305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sz="2400" i="1" dirty="0">
                <a:latin typeface="Calibri" pitchFamily="34" charset="0"/>
              </a:rPr>
              <a:t>C = K x A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51339" y="5020145"/>
            <a:ext cx="97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valid</a:t>
            </a:r>
            <a:r>
              <a:rPr lang="en-US" dirty="0">
                <a:latin typeface="Calibri" pitchFamily="34" charset="0"/>
              </a:rPr>
              <a:t> bit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2423264" y="5220200"/>
            <a:ext cx="634996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180394" y="4371065"/>
            <a:ext cx="449771" cy="424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634568" y="4160665"/>
            <a:ext cx="180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block</a:t>
            </a:r>
          </a:p>
          <a:p>
            <a:r>
              <a:rPr lang="en-US" sz="2000" dirty="0">
                <a:latin typeface="Calibri" pitchFamily="34" charset="0"/>
              </a:rPr>
              <a:t>(aka cache line)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BE5AA-5FAC-DD40-BF8B-141FAB4536C5}"/>
              </a:ext>
            </a:extLst>
          </p:cNvPr>
          <p:cNvSpPr txBox="1"/>
          <p:nvPr/>
        </p:nvSpPr>
        <p:spPr>
          <a:xfrm>
            <a:off x="463463" y="2874535"/>
            <a:ext cx="1959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Set ≈ column from last lecture.</a:t>
            </a:r>
          </a:p>
          <a:p>
            <a:r>
              <a:rPr lang="en-US" sz="2000" dirty="0">
                <a:latin typeface="Calibri" pitchFamily="34" charset="0"/>
              </a:rPr>
              <a:t>Specific data can go in only one set!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7534-3A8F-4D20-A123-9C8979F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6567B-420D-4785-9362-F97B64D41C7B}"/>
              </a:ext>
            </a:extLst>
          </p:cNvPr>
          <p:cNvSpPr txBox="1"/>
          <p:nvPr/>
        </p:nvSpPr>
        <p:spPr>
          <a:xfrm>
            <a:off x="1176178" y="5701361"/>
            <a:ext cx="279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tag identifies which data is in this cache block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633D06-42FD-4864-AC28-8DB1EC4B3F9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0313" y="5509045"/>
            <a:ext cx="0" cy="478396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4" grpId="0" animBg="1"/>
      <p:bldP spid="56" grpId="0"/>
      <p:bldP spid="57" grpId="0"/>
      <p:bldP spid="61" grpId="0"/>
      <p:bldP spid="99" grpId="0" animBg="1"/>
      <p:bldP spid="72" grpId="0" animBg="1"/>
      <p:bldP spid="73" grpId="0" animBg="1"/>
      <p:bldP spid="100" grpId="0"/>
      <p:bldP spid="53" grpId="0"/>
      <p:bldP spid="63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438399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44" idx="3"/>
          </p:cNvCxnSpPr>
          <p:nvPr/>
        </p:nvCxnSpPr>
        <p:spPr bwMode="auto">
          <a:xfrm rot="5400000">
            <a:off x="7302590" y="3594012"/>
            <a:ext cx="2247900" cy="1308279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3622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70560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670560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70560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670560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670560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670560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853352"/>
            <a:ext cx="990600" cy="268774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852078" y="28533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9614078" y="285335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004BF-9D68-474F-9647-CF6C98B3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297320DF-350C-4D7C-8341-5EBF3CF4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44EDDA4-AA34-43B6-8975-5F709B37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AutoShape 16">
            <a:extLst>
              <a:ext uri="{FF2B5EF4-FFF2-40B4-BE49-F238E27FC236}">
                <a16:creationId xmlns:a16="http://schemas.microsoft.com/office/drawing/2014/main" id="{CA8DE3CA-69C6-43D1-8488-8BEC49E564EE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FAE6B-9805-48B9-8856-7B286E044F55}"/>
              </a:ext>
            </a:extLst>
          </p:cNvPr>
          <p:cNvCxnSpPr>
            <a:stCxn id="50" idx="3"/>
            <a:endCxn id="56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49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(1): Locate 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5" y="10941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3400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48000" y="4873751"/>
            <a:ext cx="606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Each address maps to a particular set!</a:t>
            </a:r>
          </a:p>
          <a:p>
            <a:r>
              <a:rPr lang="en-US" dirty="0">
                <a:latin typeface="Calibri" pitchFamily="34" charset="0"/>
              </a:rPr>
              <a:t>Data has to be stored at that particular set!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Even if that set is full and there would be space elsewhere!</a:t>
            </a:r>
          </a:p>
          <a:p>
            <a:r>
              <a:rPr lang="en-US" dirty="0">
                <a:latin typeface="Calibri" pitchFamily="34" charset="0"/>
              </a:rPr>
              <a:t>(That’s where conflict misses come from.)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A1DA5D-1510-4F36-9804-4A4337FE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(2): Tag Match + Valid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1675"/>
            <a:ext cx="275908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block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valid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1" name="Elbow Connector 20"/>
          <p:cNvCxnSpPr>
            <a:stCxn id="75" idx="2"/>
            <a:endCxn id="95" idx="0"/>
          </p:cNvCxnSpPr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7" name="Elbow Connector 76"/>
          <p:cNvCxnSpPr>
            <a:endCxn id="97" idx="0"/>
          </p:cNvCxnSpPr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7861123" y="2601764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738786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13444" y="4858788"/>
            <a:ext cx="4237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Within a set, could be anywhere! So, need to check all blocks!</a:t>
            </a:r>
            <a:br>
              <a:rPr lang="en-US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But if it’s not in that set, it’s not in the cache at all! (It’s the only place it could be.)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4018-CF00-4C90-A70E-1C8FD65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72" grpId="0" animBg="1"/>
      <p:bldP spid="73" grpId="0" animBg="1"/>
      <p:bldP spid="74" grpId="0"/>
      <p:bldP spid="63" grpId="0" animBg="1"/>
      <p:bldP spid="65" grpId="0" animBg="1"/>
      <p:bldP spid="67" grpId="0" animBg="1"/>
      <p:bldP spid="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(3): Block Offset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280596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006636" y="5439459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31933" y="544017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631262" y="543925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090138" y="543836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185833" y="560841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493184" y="508294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43033" y="6050068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7057437" y="2571078"/>
            <a:ext cx="1679891" cy="4058292"/>
          </a:xfrm>
          <a:prstGeom prst="bentConnector3">
            <a:avLst>
              <a:gd name="adj1" fmla="val 7412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508050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35007" y="531675"/>
            <a:ext cx="34509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block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data starting at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63" name="Elbow Connector 62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7" name="Elbow Connector 86"/>
          <p:cNvCxnSpPr/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0" name="Elbow Connector 99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8852099" y="2601939"/>
            <a:ext cx="762000" cy="27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68372" y="4102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2504470" y="4283628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7861855" y="2600871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3739518" y="5438365"/>
            <a:ext cx="717995" cy="304086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271240" y="5438365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9614078" y="2603348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0x2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803B4D6-9B70-EB4D-B974-B7CAAA2DFFDC}"/>
              </a:ext>
            </a:extLst>
          </p:cNvPr>
          <p:cNvSpPr/>
          <p:nvPr/>
        </p:nvSpPr>
        <p:spPr bwMode="auto">
          <a:xfrm>
            <a:off x="5730318" y="543656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11EB-7CA1-4FB2-B1CE-8EE315A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10" grpId="0" animBg="1"/>
      <p:bldP spid="1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 bwMode="auto">
          <a:xfrm>
            <a:off x="5193626" y="149581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6918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9644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8788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39669" y="1610116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237080" y="161011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7345474" y="176172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5789280" y="161011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</a:t>
            </a:r>
            <a:r>
              <a:rPr lang="is-IS" sz="1600" dirty="0">
                <a:latin typeface="Calibri" pitchFamily="34" charset="0"/>
              </a:rPr>
              <a:t>…0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53202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128 sets, 64 bytes per 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5134" y="5185530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72969" y="5300322"/>
            <a:ext cx="457200" cy="3112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45303" y="530118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456047" y="546490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1987096" y="5301185"/>
            <a:ext cx="414727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21217" y="5301185"/>
            <a:ext cx="457200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890028" y="530118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65134" y="46536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80027" y="4773420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50625" y="4773420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463227" y="4928819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987097" y="4767984"/>
            <a:ext cx="42265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20276" y="4768445"/>
            <a:ext cx="4572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892641" y="4768272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65134" y="41202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76498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191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333699" y="4234783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451580" y="439823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987097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130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448910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129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910723" y="423565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128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2060534" y="3583488"/>
            <a:ext cx="0" cy="39266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25754" y="3181890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896986" y="1938213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58985" y="1938213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67960" y="1938213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700" y="10838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65</a:t>
            </a:r>
            <a:r>
              <a:rPr lang="en-US" baseline="-25000" dirty="0">
                <a:latin typeface="Calibri" pitchFamily="34" charset="0"/>
              </a:rPr>
              <a:t>10</a:t>
            </a:r>
            <a:r>
              <a:rPr lang="en-US" dirty="0">
                <a:latin typeface="Calibri" pitchFamily="34" charset="0"/>
              </a:rPr>
              <a:t> = 100 0001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896986" y="1572016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00...0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58986" y="1572016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0000001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567960" y="1572016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000001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41142" y="2257816"/>
            <a:ext cx="3085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64 bytes per block </a:t>
            </a:r>
            <a:r>
              <a:rPr lang="en-US" dirty="0">
                <a:latin typeface="Calibri" pitchFamily="34" charset="0"/>
                <a:sym typeface="Wingdings"/>
              </a:rPr>
              <a:t> b = 6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128 sets  s = 7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remaining address bits  t bits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62853" y="603615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a byte in memory</a:t>
            </a:r>
          </a:p>
        </p:txBody>
      </p:sp>
      <p:sp>
        <p:nvSpPr>
          <p:cNvPr id="53" name="Freeform 52"/>
          <p:cNvSpPr/>
          <p:nvPr/>
        </p:nvSpPr>
        <p:spPr>
          <a:xfrm>
            <a:off x="1109813" y="5516652"/>
            <a:ext cx="686447" cy="733837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82585" y="1453171"/>
            <a:ext cx="1529056" cy="3402794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utoShape 16"/>
          <p:cNvSpPr>
            <a:spLocks/>
          </p:cNvSpPr>
          <p:nvPr/>
        </p:nvSpPr>
        <p:spPr bwMode="auto">
          <a:xfrm rot="5400000">
            <a:off x="7840774" y="1876283"/>
            <a:ext cx="228600" cy="27431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4" name="Group 79"/>
          <p:cNvGrpSpPr/>
          <p:nvPr/>
        </p:nvGrpSpPr>
        <p:grpSpPr>
          <a:xfrm>
            <a:off x="6583474" y="3498615"/>
            <a:ext cx="2743197" cy="492484"/>
            <a:chOff x="3276778" y="1995289"/>
            <a:chExt cx="3009188" cy="49248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Connector 69"/>
          <p:cNvCxnSpPr/>
          <p:nvPr/>
        </p:nvCxnSpPr>
        <p:spPr bwMode="auto">
          <a:xfrm>
            <a:off x="6583472" y="5438899"/>
            <a:ext cx="2610140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155078" y="2764250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blocks per set</a:t>
            </a:r>
          </a:p>
        </p:txBody>
      </p:sp>
      <p:grpSp>
        <p:nvGrpSpPr>
          <p:cNvPr id="73" name="Group 80"/>
          <p:cNvGrpSpPr/>
          <p:nvPr/>
        </p:nvGrpSpPr>
        <p:grpSpPr>
          <a:xfrm>
            <a:off x="6583473" y="4067299"/>
            <a:ext cx="2743201" cy="492484"/>
            <a:chOff x="3276774" y="1995289"/>
            <a:chExt cx="3009192" cy="492484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276774" y="1995289"/>
              <a:ext cx="3009192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443953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112662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>
              <a:off x="4840480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86"/>
          <p:cNvGrpSpPr/>
          <p:nvPr/>
        </p:nvGrpSpPr>
        <p:grpSpPr>
          <a:xfrm>
            <a:off x="6583475" y="4641615"/>
            <a:ext cx="2743199" cy="492484"/>
            <a:chOff x="3276777" y="1995289"/>
            <a:chExt cx="3009189" cy="492484"/>
          </a:xfrm>
        </p:grpSpPr>
        <p:sp>
          <p:nvSpPr>
            <p:cNvPr id="80" name="Rectangle 79"/>
            <p:cNvSpPr/>
            <p:nvPr/>
          </p:nvSpPr>
          <p:spPr bwMode="auto">
            <a:xfrm>
              <a:off x="3276777" y="1995289"/>
              <a:ext cx="3009189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92"/>
          <p:cNvGrpSpPr/>
          <p:nvPr/>
        </p:nvGrpSpPr>
        <p:grpSpPr>
          <a:xfrm>
            <a:off x="6583475" y="5708415"/>
            <a:ext cx="2743198" cy="492484"/>
            <a:chOff x="3276778" y="1995289"/>
            <a:chExt cx="3009188" cy="49248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897674" y="3563938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0: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97674" y="40866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97674" y="46962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2: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69075" y="577468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127: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2621075" y="1481566"/>
            <a:ext cx="920934" cy="41802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 flipH="1" flipV="1">
            <a:off x="3196184" y="1907650"/>
            <a:ext cx="2930090" cy="2319951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6583472" y="2029217"/>
            <a:ext cx="2286002" cy="2299255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 bwMode="auto">
          <a:xfrm>
            <a:off x="3579920" y="1460148"/>
            <a:ext cx="845112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820786" y="1470786"/>
            <a:ext cx="800288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2524190" y="810017"/>
            <a:ext cx="3449685" cy="953293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9190" y="796161"/>
            <a:ext cx="326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Goal: Get byte M[65] from cache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7875608" y="1608788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4265613" y="985193"/>
            <a:ext cx="3743343" cy="698308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C1D501-D9B5-D147-80D0-B328821C1CD8}"/>
              </a:ext>
            </a:extLst>
          </p:cNvPr>
          <p:cNvSpPr txBox="1"/>
          <p:nvPr/>
        </p:nvSpPr>
        <p:spPr>
          <a:xfrm>
            <a:off x="9600098" y="1707440"/>
            <a:ext cx="194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#1: which set</a:t>
            </a:r>
          </a:p>
          <a:p>
            <a:r>
              <a:rPr lang="en-US" dirty="0">
                <a:latin typeface="Calibri" pitchFamily="34" charset="0"/>
              </a:rPr>
              <a:t>should we look in?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739358-8E02-EB4D-9B87-D819ADEF2F20}"/>
              </a:ext>
            </a:extLst>
          </p:cNvPr>
          <p:cNvSpPr txBox="1"/>
          <p:nvPr/>
        </p:nvSpPr>
        <p:spPr>
          <a:xfrm>
            <a:off x="9600098" y="2899730"/>
            <a:ext cx="203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#2: which tag</a:t>
            </a:r>
          </a:p>
          <a:p>
            <a:r>
              <a:rPr lang="en-US" dirty="0">
                <a:latin typeface="Calibri" pitchFamily="34" charset="0"/>
              </a:rPr>
              <a:t>are we looking for?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62277B-EA66-4446-9E62-52B44464FDE2}"/>
              </a:ext>
            </a:extLst>
          </p:cNvPr>
          <p:cNvSpPr txBox="1"/>
          <p:nvPr/>
        </p:nvSpPr>
        <p:spPr>
          <a:xfrm>
            <a:off x="9600098" y="4092020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#3: which byte</a:t>
            </a:r>
          </a:p>
          <a:p>
            <a:r>
              <a:rPr lang="en-US" dirty="0">
                <a:latin typeface="Calibri" pitchFamily="34" charset="0"/>
              </a:rPr>
              <a:t>within the block is the</a:t>
            </a:r>
          </a:p>
          <a:p>
            <a:r>
              <a:rPr lang="en-US" dirty="0">
                <a:latin typeface="Calibri" pitchFamily="34" charset="0"/>
              </a:rPr>
              <a:t>one that we want?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997F4-347A-415F-AFE7-F64BDBB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102" grpId="0" animBg="1"/>
      <p:bldP spid="107" grpId="0" animBg="1"/>
      <p:bldP spid="110" grpId="0" animBg="1"/>
      <p:bldP spid="111" grpId="0" animBg="1"/>
      <p:bldP spid="113" grpId="0" animBg="1"/>
      <p:bldP spid="114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/>
      <p:bldP spid="54" grpId="0" animBg="1"/>
      <p:bldP spid="63" grpId="0" animBg="1"/>
      <p:bldP spid="72" grpId="0"/>
      <p:bldP spid="93" grpId="0"/>
      <p:bldP spid="94" grpId="0"/>
      <p:bldP spid="95" grpId="0"/>
      <p:bldP spid="96" grpId="0"/>
      <p:bldP spid="97" grpId="0" animBg="1"/>
      <p:bldP spid="98" grpId="0" animBg="1"/>
      <p:bldP spid="106" grpId="0" animBg="1"/>
      <p:bldP spid="108" grpId="0" animBg="1"/>
      <p:bldP spid="118" grpId="0" animBg="1"/>
      <p:bldP spid="119" grpId="0" animBg="1"/>
      <p:bldP spid="121" grpId="0" animBg="1"/>
      <p:bldP spid="109" grpId="0" animBg="1"/>
      <p:bldP spid="99" grpId="0"/>
      <p:bldP spid="100" grpId="0"/>
      <p:bldP spid="1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 overview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6040449" y="1652327"/>
            <a:ext cx="228601" cy="295175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772937" y="4039788"/>
            <a:ext cx="2705288" cy="0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4419600" y="3330373"/>
            <a:ext cx="228600" cy="13758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00496" y="2677004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23966" y="3824014"/>
            <a:ext cx="79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5" name="Group 86"/>
          <p:cNvGrpSpPr/>
          <p:nvPr/>
        </p:nvGrpSpPr>
        <p:grpSpPr>
          <a:xfrm>
            <a:off x="4678873" y="3318704"/>
            <a:ext cx="295175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4678873" y="4213787"/>
            <a:ext cx="295175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4200622" y="4640917"/>
            <a:ext cx="3523449" cy="709429"/>
          </a:xfrm>
          <a:prstGeom prst="trapezoid">
            <a:avLst>
              <a:gd name="adj" fmla="val 2079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206640" y="535034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3152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042596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7818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682224" y="546464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140006" y="546464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248400" y="561625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2294" y="546464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333284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6555960" y="510833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71874" y="614977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66856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66856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66856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635722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747206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823405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79182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77973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115901" y="3339029"/>
            <a:ext cx="635726" cy="1606277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9" idx="0"/>
          </p:cNvCxnSpPr>
          <p:nvPr/>
        </p:nvCxnSpPr>
        <p:spPr bwMode="auto">
          <a:xfrm rot="5400000">
            <a:off x="7373544" y="2911663"/>
            <a:ext cx="1640345" cy="3465624"/>
          </a:xfrm>
          <a:prstGeom prst="bentConnector3">
            <a:avLst>
              <a:gd name="adj1" fmla="val 65375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486846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77973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cxnSp>
        <p:nvCxnSpPr>
          <p:cNvPr id="100" name="Shape 92"/>
          <p:cNvCxnSpPr/>
          <p:nvPr/>
        </p:nvCxnSpPr>
        <p:spPr bwMode="auto">
          <a:xfrm rot="16200000" flipH="1">
            <a:off x="6683068" y="1614248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4" name="Group 42"/>
          <p:cNvGrpSpPr>
            <a:grpSpLocks/>
          </p:cNvGrpSpPr>
          <p:nvPr/>
        </p:nvGrpSpPr>
        <p:grpSpPr bwMode="auto">
          <a:xfrm>
            <a:off x="536338" y="2437072"/>
            <a:ext cx="685800" cy="3581400"/>
            <a:chOff x="3984" y="1008"/>
            <a:chExt cx="1584" cy="2256"/>
          </a:xfrm>
        </p:grpSpPr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2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33" name="Group 51"/>
          <p:cNvGrpSpPr>
            <a:grpSpLocks/>
          </p:cNvGrpSpPr>
          <p:nvPr/>
        </p:nvGrpSpPr>
        <p:grpSpPr bwMode="auto">
          <a:xfrm>
            <a:off x="1222138" y="2437072"/>
            <a:ext cx="1066800" cy="3581400"/>
            <a:chOff x="3984" y="1008"/>
            <a:chExt cx="1584" cy="2256"/>
          </a:xfrm>
        </p:grpSpPr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5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6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7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8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9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41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16" name="Freeform 15"/>
          <p:cNvSpPr/>
          <p:nvPr/>
        </p:nvSpPr>
        <p:spPr>
          <a:xfrm>
            <a:off x="1843762" y="2666856"/>
            <a:ext cx="4480839" cy="2765831"/>
          </a:xfrm>
          <a:custGeom>
            <a:avLst/>
            <a:gdLst>
              <a:gd name="connsiteX0" fmla="*/ 3184705 w 3184705"/>
              <a:gd name="connsiteY0" fmla="*/ 2597909 h 2597909"/>
              <a:gd name="connsiteX1" fmla="*/ 2578552 w 3184705"/>
              <a:gd name="connsiteY1" fmla="*/ 1068029 h 2597909"/>
              <a:gd name="connsiteX2" fmla="*/ 0 w 3184705"/>
              <a:gd name="connsiteY2" fmla="*/ 0 h 25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05" h="2597909">
                <a:moveTo>
                  <a:pt x="3184705" y="2597909"/>
                </a:moveTo>
                <a:cubicBezTo>
                  <a:pt x="3147020" y="2049461"/>
                  <a:pt x="3109336" y="1501014"/>
                  <a:pt x="2578552" y="1068029"/>
                </a:cubicBezTo>
                <a:cubicBezTo>
                  <a:pt x="2047768" y="635044"/>
                  <a:pt x="0" y="0"/>
                  <a:pt x="0" y="0"/>
                </a:cubicBezTo>
              </a:path>
            </a:pathLst>
          </a:cu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963A1-1F43-4A02-A04F-16C3C2D5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D71A20D-F750-421E-AD49-FB31E5C4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065063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29C31401-A7D7-4026-BEEE-5733DF1C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065063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4" name="AutoShape 16">
            <a:extLst>
              <a:ext uri="{FF2B5EF4-FFF2-40B4-BE49-F238E27FC236}">
                <a16:creationId xmlns:a16="http://schemas.microsoft.com/office/drawing/2014/main" id="{1B188902-59DF-4F14-B59F-28518D005D3A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293663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9C7DB6-CDAC-4F51-949A-F927F7D297C7}"/>
              </a:ext>
            </a:extLst>
          </p:cNvPr>
          <p:cNvCxnSpPr>
            <a:stCxn id="82" idx="3"/>
            <a:endCxn id="83" idx="1"/>
          </p:cNvCxnSpPr>
          <p:nvPr/>
        </p:nvCxnSpPr>
        <p:spPr bwMode="auto">
          <a:xfrm>
            <a:off x="4099222" y="1525445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73A6A9A-85E5-4286-9B76-D55A1CB9F1C2}"/>
              </a:ext>
            </a:extLst>
          </p:cNvPr>
          <p:cNvSpPr txBox="1"/>
          <p:nvPr/>
        </p:nvSpPr>
        <p:spPr>
          <a:xfrm>
            <a:off x="3072832" y="5405133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</a:t>
            </a:r>
            <a:r>
              <a:rPr lang="en-US" sz="1600" dirty="0">
                <a:latin typeface="Calibri" pitchFamily="34" charset="0"/>
              </a:rPr>
              <a:t> bit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0A1676-8F93-45A8-83E7-C7EB0129DFFF}"/>
              </a:ext>
            </a:extLst>
          </p:cNvPr>
          <p:cNvCxnSpPr>
            <a:cxnSpLocks/>
          </p:cNvCxnSpPr>
          <p:nvPr/>
        </p:nvCxnSpPr>
        <p:spPr bwMode="auto">
          <a:xfrm>
            <a:off x="3908121" y="5595924"/>
            <a:ext cx="43866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C544A6-05E2-4A2B-AD0D-CC7432EB9E36}"/>
              </a:ext>
            </a:extLst>
          </p:cNvPr>
          <p:cNvSpPr txBox="1"/>
          <p:nvPr/>
        </p:nvSpPr>
        <p:spPr>
          <a:xfrm>
            <a:off x="2701131" y="5957359"/>
            <a:ext cx="246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identifies which data is in this cache block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58E7515-3AF3-4E30-8E8D-E8239C5C64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9133" y="5707338"/>
            <a:ext cx="0" cy="47839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2309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dirty="0"/>
              <a:t>D: 49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locality makes a cache useful</a:t>
            </a:r>
          </a:p>
          <a:p>
            <a:endParaRPr lang="en-US" dirty="0"/>
          </a:p>
          <a:p>
            <a:r>
              <a:rPr lang="en-US" dirty="0"/>
              <a:t>Discuss organization of various cache designs</a:t>
            </a:r>
          </a:p>
          <a:p>
            <a:pPr lvl="1"/>
            <a:r>
              <a:rPr lang="en-US" dirty="0"/>
              <a:t>Direct-mapped caches</a:t>
            </a:r>
          </a:p>
          <a:p>
            <a:pPr lvl="1"/>
            <a:r>
              <a:rPr lang="en-US" dirty="0"/>
              <a:t>N-way set-associative caches</a:t>
            </a:r>
          </a:p>
          <a:p>
            <a:pPr lvl="1"/>
            <a:r>
              <a:rPr lang="en-US" dirty="0"/>
              <a:t>Fully-associative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	(6 bits for block, 9 bits for set)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b="1" dirty="0"/>
              <a:t>D: 49 bits		</a:t>
            </a:r>
            <a:r>
              <a:rPr lang="en-US" sz="3200" dirty="0"/>
              <a:t>(Tag is remaining bits. 64 - 6 - 9 = 49)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06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Main Memory, Disk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Don’t want them to get (or at least not to stay) out of sync!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Otherwise, who do you believe?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configuration options that a cache could have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Write configurations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 fontScale="92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Write-through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 immediately to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Write-back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(delay write until we evict this cache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Need a dirty bit (indicate if block differs from memory)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We had an example of that last lecture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(load into cache, update block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No-write-allocate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(writes immediately to memory, doesn’t bring into cache)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 combinations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 ← by far the most common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0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b="1" dirty="0"/>
              <a:t>Associativity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8815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designing a cache, a number of parameters to choose</a:t>
            </a:r>
          </a:p>
          <a:p>
            <a:pPr lvl="1"/>
            <a:r>
              <a:rPr lang="en-US" dirty="0"/>
              <a:t>Total size (C), cache block size (B), number of sets (K), </a:t>
            </a:r>
            <a:r>
              <a:rPr lang="is-I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The most interesting one: associativity (A)</a:t>
            </a:r>
          </a:p>
          <a:p>
            <a:pPr lvl="1"/>
            <a:r>
              <a:rPr lang="en-US" dirty="0"/>
              <a:t>i.e., how many cache blocks per set</a:t>
            </a:r>
          </a:p>
          <a:p>
            <a:pPr lvl="1"/>
            <a:r>
              <a:rPr lang="en-US" dirty="0"/>
              <a:t>Has a significant impact on effectiveness (and complexity!)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6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data blocks can only go in that one cache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9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94D46-F419-4FC1-AB68-9F08D873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E39F-7D2C-4623-8823-B51DBEC0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B0929-24BC-4075-BD05-50D9C44E97BB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755616" y="3545971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5751" y="4624439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 is here (4 bytes)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cxnSp>
        <p:nvCxnSpPr>
          <p:cNvPr id="30" name="Elbow Connector 29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9AF1-3858-4A4E-A660-CECE4585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195D1-07D4-4A89-9D0C-0044406C6A73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9036" y="5624163"/>
            <a:ext cx="697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If tag doesn’t match or valid bit is not set: cache miss!</a:t>
            </a:r>
          </a:p>
          <a:p>
            <a:r>
              <a:rPr lang="en-US" sz="2000" dirty="0">
                <a:latin typeface="Calibri" pitchFamily="34" charset="0"/>
                <a:sym typeface="Wingdings"/>
              </a:rPr>
              <a:t> </a:t>
            </a:r>
            <a:r>
              <a:rPr lang="en-US" sz="2000" dirty="0">
                <a:latin typeface="Calibri" pitchFamily="34" charset="0"/>
              </a:rPr>
              <a:t>old block is evicted and replaced with currently requested 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8103" y="3071373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94512" y="3063582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647069" y="3245436"/>
            <a:ext cx="7179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178059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449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817570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0783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5004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351693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2092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17287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5625365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46FA-DAD4-4C98-8800-43E6D47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25864E-BC50-4926-A05A-E46C9AC681D6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18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60" grpId="0"/>
      <p:bldP spid="3" grpId="0"/>
      <p:bldP spid="3" grpId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a memory hierarchy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1528995" y="3467636"/>
            <a:ext cx="4267200" cy="228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Calibri"/>
              <a:cs typeface="Calibri"/>
            </a:endParaRP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2062395" y="37724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0</a:t>
            </a: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2900595" y="37724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</a:t>
            </a: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3738795" y="37724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2</a:t>
            </a: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4576995" y="3772436"/>
            <a:ext cx="685800" cy="304800"/>
          </a:xfrm>
          <a:prstGeom prst="rect">
            <a:avLst/>
          </a:prstGeom>
          <a:solidFill>
            <a:srgbClr val="EFBFB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3</a:t>
            </a: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2062395" y="42296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4</a:t>
            </a: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2900595" y="42296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5</a:t>
            </a:r>
          </a:p>
        </p:txBody>
      </p:sp>
      <p:sp>
        <p:nvSpPr>
          <p:cNvPr id="702474" name="Rectangle 10"/>
          <p:cNvSpPr>
            <a:spLocks noChangeArrowheads="1"/>
          </p:cNvSpPr>
          <p:nvPr/>
        </p:nvSpPr>
        <p:spPr bwMode="auto">
          <a:xfrm>
            <a:off x="3738795" y="42296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6</a:t>
            </a:r>
          </a:p>
        </p:txBody>
      </p:sp>
      <p:sp>
        <p:nvSpPr>
          <p:cNvPr id="702475" name="Rectangle 11"/>
          <p:cNvSpPr>
            <a:spLocks noChangeArrowheads="1"/>
          </p:cNvSpPr>
          <p:nvPr/>
        </p:nvSpPr>
        <p:spPr bwMode="auto">
          <a:xfrm>
            <a:off x="4576995" y="42296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7</a:t>
            </a:r>
          </a:p>
        </p:txBody>
      </p:sp>
      <p:sp>
        <p:nvSpPr>
          <p:cNvPr id="702476" name="Rectangle 12"/>
          <p:cNvSpPr>
            <a:spLocks noChangeArrowheads="1"/>
          </p:cNvSpPr>
          <p:nvPr/>
        </p:nvSpPr>
        <p:spPr bwMode="auto">
          <a:xfrm>
            <a:off x="2062395" y="4686836"/>
            <a:ext cx="685800" cy="3048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702477" name="Rectangle 13"/>
          <p:cNvSpPr>
            <a:spLocks noChangeArrowheads="1"/>
          </p:cNvSpPr>
          <p:nvPr/>
        </p:nvSpPr>
        <p:spPr bwMode="auto">
          <a:xfrm>
            <a:off x="2900595" y="4686836"/>
            <a:ext cx="6858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9</a:t>
            </a:r>
          </a:p>
        </p:txBody>
      </p:sp>
      <p:sp>
        <p:nvSpPr>
          <p:cNvPr id="702478" name="Rectangle 14"/>
          <p:cNvSpPr>
            <a:spLocks noChangeArrowheads="1"/>
          </p:cNvSpPr>
          <p:nvPr/>
        </p:nvSpPr>
        <p:spPr bwMode="auto">
          <a:xfrm>
            <a:off x="3738795" y="46868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10</a:t>
            </a:r>
          </a:p>
        </p:txBody>
      </p:sp>
      <p:sp>
        <p:nvSpPr>
          <p:cNvPr id="702479" name="Rectangle 15"/>
          <p:cNvSpPr>
            <a:spLocks noChangeArrowheads="1"/>
          </p:cNvSpPr>
          <p:nvPr/>
        </p:nvSpPr>
        <p:spPr bwMode="auto">
          <a:xfrm>
            <a:off x="4576995" y="46868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11</a:t>
            </a:r>
          </a:p>
        </p:txBody>
      </p:sp>
      <p:sp>
        <p:nvSpPr>
          <p:cNvPr id="702480" name="Rectangle 16"/>
          <p:cNvSpPr>
            <a:spLocks noChangeArrowheads="1"/>
          </p:cNvSpPr>
          <p:nvPr/>
        </p:nvSpPr>
        <p:spPr bwMode="auto">
          <a:xfrm>
            <a:off x="2062395" y="51440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12</a:t>
            </a:r>
          </a:p>
        </p:txBody>
      </p:sp>
      <p:sp>
        <p:nvSpPr>
          <p:cNvPr id="702481" name="Rectangle 17"/>
          <p:cNvSpPr>
            <a:spLocks noChangeArrowheads="1"/>
          </p:cNvSpPr>
          <p:nvPr/>
        </p:nvSpPr>
        <p:spPr bwMode="auto">
          <a:xfrm>
            <a:off x="2900595" y="51440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13</a:t>
            </a:r>
          </a:p>
        </p:txBody>
      </p:sp>
      <p:sp>
        <p:nvSpPr>
          <p:cNvPr id="702482" name="Rectangle 18"/>
          <p:cNvSpPr>
            <a:spLocks noChangeArrowheads="1"/>
          </p:cNvSpPr>
          <p:nvPr/>
        </p:nvSpPr>
        <p:spPr bwMode="auto">
          <a:xfrm>
            <a:off x="3738795" y="5144036"/>
            <a:ext cx="685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14</a:t>
            </a:r>
          </a:p>
        </p:txBody>
      </p:sp>
      <p:sp>
        <p:nvSpPr>
          <p:cNvPr id="702483" name="Rectangle 19"/>
          <p:cNvSpPr>
            <a:spLocks noChangeArrowheads="1"/>
          </p:cNvSpPr>
          <p:nvPr/>
        </p:nvSpPr>
        <p:spPr bwMode="auto">
          <a:xfrm>
            <a:off x="4576995" y="5144036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15</a:t>
            </a:r>
          </a:p>
        </p:txBody>
      </p:sp>
      <p:sp>
        <p:nvSpPr>
          <p:cNvPr id="702484" name="Text Box 20"/>
          <p:cNvSpPr txBox="1">
            <a:spLocks noChangeArrowheads="1"/>
          </p:cNvSpPr>
          <p:nvPr/>
        </p:nvSpPr>
        <p:spPr bwMode="auto">
          <a:xfrm>
            <a:off x="5789846" y="4134685"/>
            <a:ext cx="328309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 dirty="0">
                <a:latin typeface="Calibri"/>
                <a:cs typeface="Calibri"/>
              </a:rPr>
              <a:t>Larger, slower, cheaper storage</a:t>
            </a:r>
          </a:p>
          <a:p>
            <a:pPr eaLnBrk="0" hangingPunct="0"/>
            <a:r>
              <a:rPr lang="en-US" b="1" dirty="0">
                <a:latin typeface="Calibri"/>
                <a:cs typeface="Calibri"/>
              </a:rPr>
              <a:t>device at level k+1 is partitioned</a:t>
            </a:r>
          </a:p>
          <a:p>
            <a:pPr eaLnBrk="0" hangingPunct="0"/>
            <a:r>
              <a:rPr lang="en-US" b="1" dirty="0">
                <a:latin typeface="Calibri"/>
                <a:cs typeface="Calibri"/>
              </a:rPr>
              <a:t>into blocks.</a:t>
            </a:r>
          </a:p>
        </p:txBody>
      </p:sp>
      <p:grpSp>
        <p:nvGrpSpPr>
          <p:cNvPr id="702485" name="Group 21"/>
          <p:cNvGrpSpPr>
            <a:grpSpLocks/>
          </p:cNvGrpSpPr>
          <p:nvPr/>
        </p:nvGrpSpPr>
        <p:grpSpPr bwMode="auto">
          <a:xfrm>
            <a:off x="3662595" y="1867436"/>
            <a:ext cx="3352800" cy="1524000"/>
            <a:chOff x="2044" y="1152"/>
            <a:chExt cx="2112" cy="960"/>
          </a:xfrm>
        </p:grpSpPr>
        <p:sp>
          <p:nvSpPr>
            <p:cNvPr id="702486" name="Line 22"/>
            <p:cNvSpPr>
              <a:spLocks noChangeShapeType="1"/>
            </p:cNvSpPr>
            <p:nvPr/>
          </p:nvSpPr>
          <p:spPr bwMode="auto">
            <a:xfrm>
              <a:off x="2044" y="1152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3200">
                <a:latin typeface="Calibri"/>
                <a:cs typeface="Calibri"/>
              </a:endParaRPr>
            </a:p>
          </p:txBody>
        </p:sp>
        <p:sp>
          <p:nvSpPr>
            <p:cNvPr id="702487" name="Text Box 23"/>
            <p:cNvSpPr txBox="1">
              <a:spLocks noChangeArrowheads="1"/>
            </p:cNvSpPr>
            <p:nvPr/>
          </p:nvSpPr>
          <p:spPr bwMode="auto">
            <a:xfrm>
              <a:off x="2053" y="1339"/>
              <a:ext cx="2103" cy="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000" b="1" dirty="0">
                  <a:latin typeface="Calibri"/>
                  <a:cs typeface="Calibri"/>
                </a:rPr>
                <a:t>Data is </a:t>
              </a:r>
              <a:r>
                <a:rPr lang="en-US" b="1" dirty="0">
                  <a:latin typeface="Calibri"/>
                  <a:cs typeface="Calibri"/>
                </a:rPr>
                <a:t>copied</a:t>
              </a:r>
              <a:r>
                <a:rPr lang="en-US" sz="2000" b="1" dirty="0">
                  <a:latin typeface="Calibri"/>
                  <a:cs typeface="Calibri"/>
                </a:rPr>
                <a:t> between</a:t>
              </a:r>
            </a:p>
            <a:p>
              <a:pPr eaLnBrk="0" hangingPunct="0"/>
              <a:r>
                <a:rPr lang="en-US" sz="2000" b="1" dirty="0">
                  <a:latin typeface="Calibri"/>
                  <a:cs typeface="Calibri"/>
                </a:rPr>
                <a:t>levels in block-sized transfer units</a:t>
              </a:r>
            </a:p>
          </p:txBody>
        </p:sp>
      </p:grpSp>
      <p:grpSp>
        <p:nvGrpSpPr>
          <p:cNvPr id="702488" name="Group 24"/>
          <p:cNvGrpSpPr>
            <a:grpSpLocks/>
          </p:cNvGrpSpPr>
          <p:nvPr/>
        </p:nvGrpSpPr>
        <p:grpSpPr bwMode="auto">
          <a:xfrm>
            <a:off x="746359" y="1056224"/>
            <a:ext cx="8275638" cy="923926"/>
            <a:chOff x="207" y="641"/>
            <a:chExt cx="5213" cy="582"/>
          </a:xfrm>
        </p:grpSpPr>
        <p:sp>
          <p:nvSpPr>
            <p:cNvPr id="702489" name="Rectangle 25"/>
            <p:cNvSpPr>
              <a:spLocks noChangeArrowheads="1"/>
            </p:cNvSpPr>
            <p:nvPr/>
          </p:nvSpPr>
          <p:spPr bwMode="auto">
            <a:xfrm>
              <a:off x="892" y="760"/>
              <a:ext cx="2256" cy="384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3200">
                <a:latin typeface="Calibri"/>
                <a:cs typeface="Calibri"/>
              </a:endParaRPr>
            </a:p>
          </p:txBody>
        </p:sp>
        <p:sp>
          <p:nvSpPr>
            <p:cNvPr id="702490" name="Rectangle 26"/>
            <p:cNvSpPr>
              <a:spLocks noChangeArrowheads="1"/>
            </p:cNvSpPr>
            <p:nvPr/>
          </p:nvSpPr>
          <p:spPr bwMode="auto">
            <a:xfrm>
              <a:off x="981" y="850"/>
              <a:ext cx="432" cy="19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702491" name="Rectangle 27"/>
            <p:cNvSpPr>
              <a:spLocks noChangeArrowheads="1"/>
            </p:cNvSpPr>
            <p:nvPr/>
          </p:nvSpPr>
          <p:spPr bwMode="auto">
            <a:xfrm>
              <a:off x="1516" y="856"/>
              <a:ext cx="432" cy="192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alibri"/>
                  <a:cs typeface="Calibri"/>
                </a:rPr>
                <a:t>9</a:t>
              </a:r>
            </a:p>
          </p:txBody>
        </p:sp>
        <p:sp>
          <p:nvSpPr>
            <p:cNvPr id="702492" name="Rectangle 28"/>
            <p:cNvSpPr>
              <a:spLocks noChangeArrowheads="1"/>
            </p:cNvSpPr>
            <p:nvPr/>
          </p:nvSpPr>
          <p:spPr bwMode="auto">
            <a:xfrm>
              <a:off x="2044" y="856"/>
              <a:ext cx="432" cy="1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alibri"/>
                  <a:cs typeface="Calibri"/>
                </a:rPr>
                <a:t>14</a:t>
              </a:r>
            </a:p>
          </p:txBody>
        </p:sp>
        <p:sp>
          <p:nvSpPr>
            <p:cNvPr id="702493" name="Rectangle 29"/>
            <p:cNvSpPr>
              <a:spLocks noChangeArrowheads="1"/>
            </p:cNvSpPr>
            <p:nvPr/>
          </p:nvSpPr>
          <p:spPr bwMode="auto">
            <a:xfrm>
              <a:off x="2572" y="856"/>
              <a:ext cx="432" cy="192"/>
            </a:xfrm>
            <a:prstGeom prst="rect">
              <a:avLst/>
            </a:prstGeom>
            <a:solidFill>
              <a:srgbClr val="EFBFB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Calibri"/>
                  <a:cs typeface="Calibri"/>
                </a:rPr>
                <a:t>3</a:t>
              </a:r>
            </a:p>
          </p:txBody>
        </p:sp>
        <p:sp>
          <p:nvSpPr>
            <p:cNvPr id="702494" name="Text Box 30"/>
            <p:cNvSpPr txBox="1">
              <a:spLocks noChangeArrowheads="1"/>
            </p:cNvSpPr>
            <p:nvPr/>
          </p:nvSpPr>
          <p:spPr bwMode="auto">
            <a:xfrm>
              <a:off x="3208" y="641"/>
              <a:ext cx="2212" cy="5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b="1" dirty="0">
                  <a:latin typeface="Calibri"/>
                  <a:cs typeface="Calibri"/>
                </a:rPr>
                <a:t>Smaller, faster, more expensive</a:t>
              </a:r>
            </a:p>
            <a:p>
              <a:pPr eaLnBrk="0" hangingPunct="0"/>
              <a:r>
                <a:rPr lang="en-US" b="1" dirty="0">
                  <a:latin typeface="Calibri"/>
                  <a:cs typeface="Calibri"/>
                </a:rPr>
                <a:t>device at level k caches a </a:t>
              </a:r>
            </a:p>
            <a:p>
              <a:pPr eaLnBrk="0" hangingPunct="0"/>
              <a:r>
                <a:rPr lang="en-US" b="1" dirty="0">
                  <a:latin typeface="Calibri"/>
                  <a:cs typeface="Calibri"/>
                </a:rPr>
                <a:t>subset of the blocks from level k+1</a:t>
              </a:r>
            </a:p>
          </p:txBody>
        </p:sp>
        <p:sp>
          <p:nvSpPr>
            <p:cNvPr id="702495" name="Text Box 31"/>
            <p:cNvSpPr txBox="1">
              <a:spLocks noChangeArrowheads="1"/>
            </p:cNvSpPr>
            <p:nvPr/>
          </p:nvSpPr>
          <p:spPr bwMode="auto">
            <a:xfrm>
              <a:off x="207" y="833"/>
              <a:ext cx="62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 b="1">
                  <a:latin typeface="Calibri"/>
                  <a:cs typeface="Calibri"/>
                </a:rPr>
                <a:t>Level k:</a:t>
              </a:r>
            </a:p>
          </p:txBody>
        </p:sp>
      </p:grpSp>
      <p:sp>
        <p:nvSpPr>
          <p:cNvPr id="702496" name="Text Box 32"/>
          <p:cNvSpPr txBox="1">
            <a:spLocks noChangeArrowheads="1"/>
          </p:cNvSpPr>
          <p:nvPr/>
        </p:nvSpPr>
        <p:spPr bwMode="auto">
          <a:xfrm>
            <a:off x="330888" y="4274056"/>
            <a:ext cx="124527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Level k+1: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559650" y="5323266"/>
            <a:ext cx="4924694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en-US" b="1" dirty="0">
                <a:latin typeface="Calibri"/>
                <a:cs typeface="Calibri"/>
              </a:rPr>
              <a:t>Blocks cannot be stored in an arbitrary location!</a:t>
            </a:r>
          </a:p>
          <a:p>
            <a:pPr eaLnBrk="0" hangingPunct="0"/>
            <a:r>
              <a:rPr lang="en-US" dirty="0">
                <a:latin typeface="Calibri"/>
                <a:cs typeface="Calibri"/>
              </a:rPr>
              <a:t>They can only live at one of a fixed set of locations.</a:t>
            </a:r>
          </a:p>
          <a:p>
            <a:pPr eaLnBrk="0" hangingPunct="0"/>
            <a:r>
              <a:rPr lang="en-US" b="1" dirty="0">
                <a:latin typeface="Calibri"/>
                <a:cs typeface="Calibri"/>
              </a:rPr>
              <a:t>In this example: they must be in the same “column” for both levels.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AEE82-1C37-4AAF-A63B-34CC3E8E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28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AE216-75DE-8B82-B0C2-F0118F3FE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62EF5B12-6860-43AF-C323-BF1E2FF70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grpSp>
        <p:nvGrpSpPr>
          <p:cNvPr id="160" name="Group 4">
            <a:extLst>
              <a:ext uri="{FF2B5EF4-FFF2-40B4-BE49-F238E27FC236}">
                <a16:creationId xmlns:a16="http://schemas.microsoft.com/office/drawing/2014/main" id="{581B8295-C24B-3647-0F96-2AD4EAA4A1E8}"/>
              </a:ext>
            </a:extLst>
          </p:cNvPr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6A50A486-38FB-2E32-F656-E5FF0AF8F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2BA4F8FB-63B1-7641-8CC1-F4B41D118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CBB71C20-B804-1BF0-51A4-1094AA9F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>
              <a:extLst>
                <a:ext uri="{FF2B5EF4-FFF2-40B4-BE49-F238E27FC236}">
                  <a16:creationId xmlns:a16="http://schemas.microsoft.com/office/drawing/2014/main" id="{006FE85C-03B1-3133-2F74-4A83CA865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>
              <a:extLst>
                <a:ext uri="{FF2B5EF4-FFF2-40B4-BE49-F238E27FC236}">
                  <a16:creationId xmlns:a16="http://schemas.microsoft.com/office/drawing/2014/main" id="{E2AA9B11-4F91-F953-9723-3D60AD0E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>
              <a:extLst>
                <a:ext uri="{FF2B5EF4-FFF2-40B4-BE49-F238E27FC236}">
                  <a16:creationId xmlns:a16="http://schemas.microsoft.com/office/drawing/2014/main" id="{A2B159A6-5F78-45DD-0B1C-5D1ED280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E3994DF-EBA0-5F1F-937A-AF49F73BCC4C}"/>
              </a:ext>
            </a:extLst>
          </p:cNvPr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6906-D281-4B43-60A8-AE8F9E7A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8E84AF-AC9B-1FFA-59DE-8B11654E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52413"/>
              </p:ext>
            </p:extLst>
          </p:nvPr>
        </p:nvGraphicFramePr>
        <p:xfrm>
          <a:off x="4123944" y="3108035"/>
          <a:ext cx="4251560" cy="191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974772448"/>
                    </a:ext>
                  </a:extLst>
                </a:gridCol>
                <a:gridCol w="898298">
                  <a:extLst>
                    <a:ext uri="{9D8B030D-6E8A-4147-A177-3AD203B41FA5}">
                      <a16:colId xmlns:a16="http://schemas.microsoft.com/office/drawing/2014/main" val="2275557753"/>
                    </a:ext>
                  </a:extLst>
                </a:gridCol>
                <a:gridCol w="898298">
                  <a:extLst>
                    <a:ext uri="{9D8B030D-6E8A-4147-A177-3AD203B41FA5}">
                      <a16:colId xmlns:a16="http://schemas.microsoft.com/office/drawing/2014/main" val="3133216353"/>
                    </a:ext>
                  </a:extLst>
                </a:gridCol>
                <a:gridCol w="898298">
                  <a:extLst>
                    <a:ext uri="{9D8B030D-6E8A-4147-A177-3AD203B41FA5}">
                      <a16:colId xmlns:a16="http://schemas.microsoft.com/office/drawing/2014/main" val="101282440"/>
                    </a:ext>
                  </a:extLst>
                </a:gridCol>
                <a:gridCol w="898298">
                  <a:extLst>
                    <a:ext uri="{9D8B030D-6E8A-4147-A177-3AD203B41FA5}">
                      <a16:colId xmlns:a16="http://schemas.microsoft.com/office/drawing/2014/main" val="703659578"/>
                    </a:ext>
                  </a:extLst>
                </a:gridCol>
              </a:tblGrid>
              <a:tr h="38326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95108"/>
                  </a:ext>
                </a:extLst>
              </a:tr>
              <a:tr h="3832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02589"/>
                  </a:ext>
                </a:extLst>
              </a:tr>
              <a:tr h="3832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305659"/>
                  </a:ext>
                </a:extLst>
              </a:tr>
              <a:tr h="3832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423236"/>
                  </a:ext>
                </a:extLst>
              </a:tr>
              <a:tr h="3832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3427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DF90F88-077D-4B60-AD5F-419BB598602B}"/>
              </a:ext>
            </a:extLst>
          </p:cNvPr>
          <p:cNvSpPr txBox="1"/>
          <p:nvPr/>
        </p:nvSpPr>
        <p:spPr>
          <a:xfrm>
            <a:off x="4123944" y="2723987"/>
            <a:ext cx="122529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841EE7-9857-AD61-4906-E40451D308D2}"/>
              </a:ext>
            </a:extLst>
          </p:cNvPr>
          <p:cNvSpPr txBox="1"/>
          <p:nvPr/>
        </p:nvSpPr>
        <p:spPr>
          <a:xfrm>
            <a:off x="9131004" y="2108434"/>
            <a:ext cx="185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m[0] is the value of memory at address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actual values are irrelevant for this problem</a:t>
            </a:r>
          </a:p>
        </p:txBody>
      </p:sp>
    </p:spTree>
    <p:extLst>
      <p:ext uri="{BB962C8B-B14F-4D97-AF65-F5344CB8AC3E}">
        <p14:creationId xmlns:p14="http://schemas.microsoft.com/office/powerpoint/2010/main" val="96137210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4B907-C798-6078-49F6-78631826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A7CB266B-F44B-DFE0-26B0-EEB47ECFB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grpSp>
        <p:nvGrpSpPr>
          <p:cNvPr id="160" name="Group 4">
            <a:extLst>
              <a:ext uri="{FF2B5EF4-FFF2-40B4-BE49-F238E27FC236}">
                <a16:creationId xmlns:a16="http://schemas.microsoft.com/office/drawing/2014/main" id="{AFC82F62-06AA-4673-6EFE-9EC147287DEB}"/>
              </a:ext>
            </a:extLst>
          </p:cNvPr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DF0332F4-92AC-B739-0343-AC5BB158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FBA660D3-B7BE-FE51-02BC-643A5B13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8DB8ADA0-7D9B-1C11-8C01-10A26828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>
              <a:extLst>
                <a:ext uri="{FF2B5EF4-FFF2-40B4-BE49-F238E27FC236}">
                  <a16:creationId xmlns:a16="http://schemas.microsoft.com/office/drawing/2014/main" id="{C08064AE-378A-CA6B-97CF-5E8A02A5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>
              <a:extLst>
                <a:ext uri="{FF2B5EF4-FFF2-40B4-BE49-F238E27FC236}">
                  <a16:creationId xmlns:a16="http://schemas.microsoft.com/office/drawing/2014/main" id="{10173A1A-8446-25A7-6A7B-495BB7751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>
              <a:extLst>
                <a:ext uri="{FF2B5EF4-FFF2-40B4-BE49-F238E27FC236}">
                  <a16:creationId xmlns:a16="http://schemas.microsoft.com/office/drawing/2014/main" id="{65DE6ECA-0EE9-51A8-0F10-801628460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C427DAF-A2B7-344B-028D-6A41660F7AE2}"/>
              </a:ext>
            </a:extLst>
          </p:cNvPr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30FA6-3940-5666-C541-DA21A07C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92728-7B8E-E17D-2F44-C179BC5D737A}"/>
              </a:ext>
            </a:extLst>
          </p:cNvPr>
          <p:cNvSpPr txBox="1"/>
          <p:nvPr/>
        </p:nvSpPr>
        <p:spPr>
          <a:xfrm>
            <a:off x="9131004" y="2108434"/>
            <a:ext cx="1859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m[0] is the value of memory at address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actual values are irrelevant for this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EB224-D240-25A5-6D23-36231F5CE9E6}"/>
              </a:ext>
            </a:extLst>
          </p:cNvPr>
          <p:cNvSpPr txBox="1"/>
          <p:nvPr/>
        </p:nvSpPr>
        <p:spPr>
          <a:xfrm>
            <a:off x="3946760" y="1133886"/>
            <a:ext cx="497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Block in the cache holds two bytes, so we can split memory into blocks</a:t>
            </a:r>
          </a:p>
          <a:p>
            <a:endParaRPr lang="en-US" dirty="0"/>
          </a:p>
          <a:p>
            <a:r>
              <a:rPr lang="en-US" dirty="0"/>
              <a:t>Every two bytes is a block. And blocks are aligned (so bytes 1 and 2 are separate blocks)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B87D94-9A4F-7B9A-D708-22ED683A9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9781"/>
              </p:ext>
            </p:extLst>
          </p:nvPr>
        </p:nvGraphicFramePr>
        <p:xfrm>
          <a:off x="4123944" y="3108035"/>
          <a:ext cx="4251560" cy="191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1974772448"/>
                    </a:ext>
                  </a:extLst>
                </a:gridCol>
                <a:gridCol w="898298">
                  <a:extLst>
                    <a:ext uri="{9D8B030D-6E8A-4147-A177-3AD203B41FA5}">
                      <a16:colId xmlns:a16="http://schemas.microsoft.com/office/drawing/2014/main" val="2275557753"/>
                    </a:ext>
                  </a:extLst>
                </a:gridCol>
                <a:gridCol w="898298">
                  <a:extLst>
                    <a:ext uri="{9D8B030D-6E8A-4147-A177-3AD203B41FA5}">
                      <a16:colId xmlns:a16="http://schemas.microsoft.com/office/drawing/2014/main" val="3133216353"/>
                    </a:ext>
                  </a:extLst>
                </a:gridCol>
                <a:gridCol w="898298">
                  <a:extLst>
                    <a:ext uri="{9D8B030D-6E8A-4147-A177-3AD203B41FA5}">
                      <a16:colId xmlns:a16="http://schemas.microsoft.com/office/drawing/2014/main" val="101282440"/>
                    </a:ext>
                  </a:extLst>
                </a:gridCol>
                <a:gridCol w="898298">
                  <a:extLst>
                    <a:ext uri="{9D8B030D-6E8A-4147-A177-3AD203B41FA5}">
                      <a16:colId xmlns:a16="http://schemas.microsoft.com/office/drawing/2014/main" val="703659578"/>
                    </a:ext>
                  </a:extLst>
                </a:gridCol>
              </a:tblGrid>
              <a:tr h="383260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95108"/>
                  </a:ext>
                </a:extLst>
              </a:tr>
              <a:tr h="3832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02589"/>
                  </a:ext>
                </a:extLst>
              </a:tr>
              <a:tr h="3832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305659"/>
                  </a:ext>
                </a:extLst>
              </a:tr>
              <a:tr h="3832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23236"/>
                  </a:ext>
                </a:extLst>
              </a:tr>
              <a:tr h="38326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m[16]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342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398500-77B3-4ECF-F5BE-8F02123C27B4}"/>
              </a:ext>
            </a:extLst>
          </p:cNvPr>
          <p:cNvSpPr txBox="1"/>
          <p:nvPr/>
        </p:nvSpPr>
        <p:spPr>
          <a:xfrm>
            <a:off x="4123944" y="2723987"/>
            <a:ext cx="1225296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52803010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F37BF49-C5FF-5CAB-38B1-FDBF2FAA7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A8DBE0E-CD1A-BF47-F3FB-11E225572942}"/>
              </a:ext>
            </a:extLst>
          </p:cNvPr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4908A047-00FF-A52F-889E-DD3008C30C28}"/>
                </a:ext>
              </a:extLst>
            </p:cNvPr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2517E1B-DECE-DC04-68B5-5E5E526ABE3A}"/>
                  </a:ext>
                </a:extLst>
              </p:cNvPr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3AAE4CA7-61FD-FFDA-2024-D53B60B9E8A8}"/>
                    </a:ext>
                  </a:extLst>
                </p:cNvPr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E7AD10F6-05A3-6463-D198-BB7C52DC48C4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BB8B74D4-7B12-1E0D-F9E4-3AAB75B7D0B6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76180B80-6B2A-BF6B-12FE-529E63A8CBE9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E415D85-D290-A7E0-7FBF-4090CC8B8282}"/>
                  </a:ext>
                </a:extLst>
              </p:cNvPr>
              <p:cNvCxnSpPr>
                <a:cxnSpLocks/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1CECD65D-A7F8-D934-93B2-BB63FD29DAB5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1E849BF7-4D1F-18E5-3FA3-4314A1CB4980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>
              <a:extLst>
                <a:ext uri="{FF2B5EF4-FFF2-40B4-BE49-F238E27FC236}">
                  <a16:creationId xmlns:a16="http://schemas.microsoft.com/office/drawing/2014/main" id="{3EA2B743-300D-E6F2-8BCC-6AC22CBE8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>
              <a:extLst>
                <a:ext uri="{FF2B5EF4-FFF2-40B4-BE49-F238E27FC236}">
                  <a16:creationId xmlns:a16="http://schemas.microsoft.com/office/drawing/2014/main" id="{C34ADA7B-BE67-F33B-D32A-E3D0DE857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>
              <a:extLst>
                <a:ext uri="{FF2B5EF4-FFF2-40B4-BE49-F238E27FC236}">
                  <a16:creationId xmlns:a16="http://schemas.microsoft.com/office/drawing/2014/main" id="{898CA5D1-92CC-553E-0F43-DC5FADB40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BA7A1-0EE4-64C6-C9D5-E68324AF5E97}"/>
              </a:ext>
            </a:extLst>
          </p:cNvPr>
          <p:cNvSpPr/>
          <p:nvPr/>
        </p:nvSpPr>
        <p:spPr>
          <a:xfrm>
            <a:off x="10125820" y="1226316"/>
            <a:ext cx="981659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012D7-3ABF-BBB0-D17C-87C195917F70}"/>
              </a:ext>
            </a:extLst>
          </p:cNvPr>
          <p:cNvSpPr/>
          <p:nvPr/>
        </p:nvSpPr>
        <p:spPr>
          <a:xfrm>
            <a:off x="9283150" y="1224273"/>
            <a:ext cx="833730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FD5AF3E-53EB-5D90-02C1-9BF2EAED7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grpSp>
        <p:nvGrpSpPr>
          <p:cNvPr id="160" name="Group 4">
            <a:extLst>
              <a:ext uri="{FF2B5EF4-FFF2-40B4-BE49-F238E27FC236}">
                <a16:creationId xmlns:a16="http://schemas.microsoft.com/office/drawing/2014/main" id="{E384F692-8868-68C8-3329-53CA745F75B7}"/>
              </a:ext>
            </a:extLst>
          </p:cNvPr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75CA87E8-D64C-DDB5-65ED-C0C61D9DB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C1F58598-8C8C-83C5-A0B1-6DD62C272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7431EB1A-392F-A9E0-79C5-C17BBC829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>
              <a:extLst>
                <a:ext uri="{FF2B5EF4-FFF2-40B4-BE49-F238E27FC236}">
                  <a16:creationId xmlns:a16="http://schemas.microsoft.com/office/drawing/2014/main" id="{CF63A29A-D110-7C12-5477-DC58E1D2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>
              <a:extLst>
                <a:ext uri="{FF2B5EF4-FFF2-40B4-BE49-F238E27FC236}">
                  <a16:creationId xmlns:a16="http://schemas.microsoft.com/office/drawing/2014/main" id="{F1619B86-2A4A-6B02-A0E1-88022CD86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>
              <a:extLst>
                <a:ext uri="{FF2B5EF4-FFF2-40B4-BE49-F238E27FC236}">
                  <a16:creationId xmlns:a16="http://schemas.microsoft.com/office/drawing/2014/main" id="{E77B2B99-0137-D9DD-D4DD-CBC4488EB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231" name="Rectangle 27">
            <a:extLst>
              <a:ext uri="{FF2B5EF4-FFF2-40B4-BE49-F238E27FC236}">
                <a16:creationId xmlns:a16="http://schemas.microsoft.com/office/drawing/2014/main" id="{DDC610BA-A874-529A-958C-BBEB4D61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>
            <a:extLst>
              <a:ext uri="{FF2B5EF4-FFF2-40B4-BE49-F238E27FC236}">
                <a16:creationId xmlns:a16="http://schemas.microsoft.com/office/drawing/2014/main" id="{9618177D-2FF8-4799-A9A1-4E8B05456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E89C5-6433-934F-709B-1F48CEF599B4}"/>
              </a:ext>
            </a:extLst>
          </p:cNvPr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829A8-C61C-5936-4F91-1A20A3835EDD}"/>
              </a:ext>
            </a:extLst>
          </p:cNvPr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24BA1-D7EA-CE2B-EC22-F2EA138BB547}"/>
              </a:ext>
            </a:extLst>
          </p:cNvPr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E72E22-9CAC-7E05-583C-88BBF70D6299}"/>
              </a:ext>
            </a:extLst>
          </p:cNvPr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81E806-1D83-CCE7-5DE5-10EDA6089767}"/>
              </a:ext>
            </a:extLst>
          </p:cNvPr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776CE92-3797-7DED-C66E-3BD617453B20}"/>
              </a:ext>
            </a:extLst>
          </p:cNvPr>
          <p:cNvSpPr txBox="1"/>
          <p:nvPr/>
        </p:nvSpPr>
        <p:spPr>
          <a:xfrm>
            <a:off x="8364278" y="1832428"/>
            <a:ext cx="40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56D95-0FB7-6BD9-B8A1-AD200544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F3E38B-FC7D-D08A-D9C4-628A38AB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49604"/>
              </p:ext>
            </p:extLst>
          </p:nvPr>
        </p:nvGraphicFramePr>
        <p:xfrm>
          <a:off x="688712" y="4750027"/>
          <a:ext cx="3026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08">
                  <a:extLst>
                    <a:ext uri="{9D8B030D-6E8A-4147-A177-3AD203B41FA5}">
                      <a16:colId xmlns:a16="http://schemas.microsoft.com/office/drawing/2014/main" val="1974772448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22755577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31332163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101282440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703659578"/>
                    </a:ext>
                  </a:extLst>
                </a:gridCol>
              </a:tblGrid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95108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0258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30565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23236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34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1DE21-10FF-7BCA-75C6-4AF3F3F99F7E}"/>
              </a:ext>
            </a:extLst>
          </p:cNvPr>
          <p:cNvSpPr txBox="1"/>
          <p:nvPr/>
        </p:nvSpPr>
        <p:spPr>
          <a:xfrm>
            <a:off x="688712" y="444225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Memory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4DCBD-5B08-2D12-A971-77E3B6262FB8}"/>
              </a:ext>
            </a:extLst>
          </p:cNvPr>
          <p:cNvSpPr txBox="1"/>
          <p:nvPr/>
        </p:nvSpPr>
        <p:spPr>
          <a:xfrm>
            <a:off x="8373219" y="1166734"/>
            <a:ext cx="39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BA14D-0028-02D9-0330-FAC23490C824}"/>
              </a:ext>
            </a:extLst>
          </p:cNvPr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</p:spTree>
    <p:extLst>
      <p:ext uri="{BB962C8B-B14F-4D97-AF65-F5344CB8AC3E}">
        <p14:creationId xmlns:p14="http://schemas.microsoft.com/office/powerpoint/2010/main" val="149337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31" grpId="0"/>
      <p:bldP spid="241" grpId="0"/>
      <p:bldP spid="8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EEDE33-A374-E781-97A7-E22CDA0D3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2766561-D924-D6C0-7C86-DF37FE46193C}"/>
              </a:ext>
            </a:extLst>
          </p:cNvPr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A5CEA416-D4A4-68EF-2031-CF058295ADBF}"/>
                </a:ext>
              </a:extLst>
            </p:cNvPr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F69FF5A-83F2-A4B3-78C1-FF9094DD9714}"/>
                  </a:ext>
                </a:extLst>
              </p:cNvPr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9AF8971-D9AB-FC0B-4686-752A19EFCDFB}"/>
                    </a:ext>
                  </a:extLst>
                </p:cNvPr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87DC754-2A8F-D3D6-392E-1731E8943C0C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5F84DCEC-82D9-51B1-2E60-886B5254CF67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5E83948-67CA-E0B5-30DE-F4EAEC1438AE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0E76370-AD35-0E85-7839-10B1EE1EAA78}"/>
                  </a:ext>
                </a:extLst>
              </p:cNvPr>
              <p:cNvCxnSpPr>
                <a:cxnSpLocks/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3E05A83-0B91-2783-1496-EEC7ED071C05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5C0A23A-01DE-48AA-949E-B21CBAE95AC8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>
              <a:extLst>
                <a:ext uri="{FF2B5EF4-FFF2-40B4-BE49-F238E27FC236}">
                  <a16:creationId xmlns:a16="http://schemas.microsoft.com/office/drawing/2014/main" id="{15D5B3B6-15F9-01D8-9C35-EA59EF2CC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>
              <a:extLst>
                <a:ext uri="{FF2B5EF4-FFF2-40B4-BE49-F238E27FC236}">
                  <a16:creationId xmlns:a16="http://schemas.microsoft.com/office/drawing/2014/main" id="{91F9BF73-B373-AEB3-4F13-029D66DC3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>
              <a:extLst>
                <a:ext uri="{FF2B5EF4-FFF2-40B4-BE49-F238E27FC236}">
                  <a16:creationId xmlns:a16="http://schemas.microsoft.com/office/drawing/2014/main" id="{6CD37DF1-7789-4BB9-AB96-77806110D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44884-1B30-C489-78DC-AEB8387A11CE}"/>
              </a:ext>
            </a:extLst>
          </p:cNvPr>
          <p:cNvSpPr/>
          <p:nvPr/>
        </p:nvSpPr>
        <p:spPr>
          <a:xfrm>
            <a:off x="10125820" y="1226316"/>
            <a:ext cx="981659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C5A899-6484-E8FC-A648-EFEE7D4F544B}"/>
              </a:ext>
            </a:extLst>
          </p:cNvPr>
          <p:cNvSpPr/>
          <p:nvPr/>
        </p:nvSpPr>
        <p:spPr>
          <a:xfrm>
            <a:off x="9283150" y="1224273"/>
            <a:ext cx="833730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C5E5FBB-91C4-86D9-5912-DA3114131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grpSp>
        <p:nvGrpSpPr>
          <p:cNvPr id="160" name="Group 4">
            <a:extLst>
              <a:ext uri="{FF2B5EF4-FFF2-40B4-BE49-F238E27FC236}">
                <a16:creationId xmlns:a16="http://schemas.microsoft.com/office/drawing/2014/main" id="{4CC9C9A9-DDA4-B2A6-102E-B74B75349369}"/>
              </a:ext>
            </a:extLst>
          </p:cNvPr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D84CE060-DEC0-228A-3988-6AD22563F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3D2792DE-166D-8093-88A8-1C7E5A40D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1FACBF53-ED7E-3178-2DEC-09F0FFEA1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>
              <a:extLst>
                <a:ext uri="{FF2B5EF4-FFF2-40B4-BE49-F238E27FC236}">
                  <a16:creationId xmlns:a16="http://schemas.microsoft.com/office/drawing/2014/main" id="{CF50376C-2775-47A8-3D82-2FA73F02E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>
              <a:extLst>
                <a:ext uri="{FF2B5EF4-FFF2-40B4-BE49-F238E27FC236}">
                  <a16:creationId xmlns:a16="http://schemas.microsoft.com/office/drawing/2014/main" id="{3B6D165C-8C4B-8B41-6057-66D280BD5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>
              <a:extLst>
                <a:ext uri="{FF2B5EF4-FFF2-40B4-BE49-F238E27FC236}">
                  <a16:creationId xmlns:a16="http://schemas.microsoft.com/office/drawing/2014/main" id="{731EBE2C-AE72-1C3C-ACC0-31CCEDAA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231" name="Rectangle 27">
            <a:extLst>
              <a:ext uri="{FF2B5EF4-FFF2-40B4-BE49-F238E27FC236}">
                <a16:creationId xmlns:a16="http://schemas.microsoft.com/office/drawing/2014/main" id="{E87A732F-21A6-3DBC-1FB0-815965F8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>
            <a:extLst>
              <a:ext uri="{FF2B5EF4-FFF2-40B4-BE49-F238E27FC236}">
                <a16:creationId xmlns:a16="http://schemas.microsoft.com/office/drawing/2014/main" id="{0E339182-6B7C-4862-25F6-3DED29696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39C23F-2952-10D8-DBF5-F4272A391FE8}"/>
              </a:ext>
            </a:extLst>
          </p:cNvPr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77E91-BB8B-F226-1A10-558363F79BB3}"/>
              </a:ext>
            </a:extLst>
          </p:cNvPr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091A5-AAFD-8615-AD7B-9D975ED7C481}"/>
              </a:ext>
            </a:extLst>
          </p:cNvPr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1DA33E-0AF7-A634-95BA-1ABDC885DE71}"/>
              </a:ext>
            </a:extLst>
          </p:cNvPr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E98F6A-A3FB-5857-4EEB-BA695CA4375D}"/>
              </a:ext>
            </a:extLst>
          </p:cNvPr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B127487-1FC4-F639-C5B2-9917631E3DB6}"/>
              </a:ext>
            </a:extLst>
          </p:cNvPr>
          <p:cNvSpPr txBox="1"/>
          <p:nvPr/>
        </p:nvSpPr>
        <p:spPr>
          <a:xfrm>
            <a:off x="8364278" y="1832428"/>
            <a:ext cx="40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3A014-5793-9410-275A-0F767E30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D75385-8F77-86DA-690D-ED9D12754AD4}"/>
              </a:ext>
            </a:extLst>
          </p:cNvPr>
          <p:cNvGraphicFramePr>
            <a:graphicFrameLocks noGrp="1"/>
          </p:cNvGraphicFramePr>
          <p:nvPr/>
        </p:nvGraphicFramePr>
        <p:xfrm>
          <a:off x="688712" y="4750027"/>
          <a:ext cx="3026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08">
                  <a:extLst>
                    <a:ext uri="{9D8B030D-6E8A-4147-A177-3AD203B41FA5}">
                      <a16:colId xmlns:a16="http://schemas.microsoft.com/office/drawing/2014/main" val="1974772448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22755577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31332163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101282440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703659578"/>
                    </a:ext>
                  </a:extLst>
                </a:gridCol>
              </a:tblGrid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95108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0258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30565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23236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34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D8D2468-2CB0-A849-75E2-087B65A4893A}"/>
              </a:ext>
            </a:extLst>
          </p:cNvPr>
          <p:cNvSpPr txBox="1"/>
          <p:nvPr/>
        </p:nvSpPr>
        <p:spPr>
          <a:xfrm>
            <a:off x="688712" y="444225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Memory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7C42B-2A27-E67B-93AB-B3134E95B6D5}"/>
              </a:ext>
            </a:extLst>
          </p:cNvPr>
          <p:cNvSpPr txBox="1"/>
          <p:nvPr/>
        </p:nvSpPr>
        <p:spPr>
          <a:xfrm>
            <a:off x="8370921" y="1140599"/>
            <a:ext cx="281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8CA45BE5-29D1-8138-055B-04DB0015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1C119F6E-C41A-1AD8-9A85-8889D1DF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504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18909450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66F6E79-FB5A-AFD4-ECD2-5FD9BC4C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9B8B732-4A96-C273-183E-E831AFE950DE}"/>
              </a:ext>
            </a:extLst>
          </p:cNvPr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A652A49-B97E-25AC-F6B5-B5114ABF965B}"/>
                </a:ext>
              </a:extLst>
            </p:cNvPr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B87C5256-52A4-A754-F472-D74BA27C25EE}"/>
                  </a:ext>
                </a:extLst>
              </p:cNvPr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DB87C02E-608F-78FB-2B65-6AC2C710979A}"/>
                    </a:ext>
                  </a:extLst>
                </p:cNvPr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F1A78CB5-DBE6-0766-5912-4E79B1B6581B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ACE4A326-01BA-771C-0755-0C0F7E52F9AF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E3D2FF73-893D-188C-3B5C-1CA8A4898287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9B8783F-EADD-1515-0842-611CE3D089EE}"/>
                  </a:ext>
                </a:extLst>
              </p:cNvPr>
              <p:cNvCxnSpPr>
                <a:cxnSpLocks/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6F66E52D-A3F9-772D-4F65-FA8C3905C638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66ED473-C746-84C3-9AF4-9D245CD60DA7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>
              <a:extLst>
                <a:ext uri="{FF2B5EF4-FFF2-40B4-BE49-F238E27FC236}">
                  <a16:creationId xmlns:a16="http://schemas.microsoft.com/office/drawing/2014/main" id="{54C50918-751A-566C-1858-A4F41B35A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>
              <a:extLst>
                <a:ext uri="{FF2B5EF4-FFF2-40B4-BE49-F238E27FC236}">
                  <a16:creationId xmlns:a16="http://schemas.microsoft.com/office/drawing/2014/main" id="{2686E899-C94A-1461-5156-0422C2E8E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>
              <a:extLst>
                <a:ext uri="{FF2B5EF4-FFF2-40B4-BE49-F238E27FC236}">
                  <a16:creationId xmlns:a16="http://schemas.microsoft.com/office/drawing/2014/main" id="{AA717E3D-0D55-D478-DAAE-55F2CE0F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EF8DE-E075-91A6-19E2-18D9D712D3AA}"/>
              </a:ext>
            </a:extLst>
          </p:cNvPr>
          <p:cNvSpPr/>
          <p:nvPr/>
        </p:nvSpPr>
        <p:spPr>
          <a:xfrm>
            <a:off x="10125820" y="1226316"/>
            <a:ext cx="981659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289D5B-421A-FFBA-D033-D535CB13415C}"/>
              </a:ext>
            </a:extLst>
          </p:cNvPr>
          <p:cNvSpPr/>
          <p:nvPr/>
        </p:nvSpPr>
        <p:spPr>
          <a:xfrm>
            <a:off x="9283150" y="1224273"/>
            <a:ext cx="833730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D1F33AC-D986-68D5-BDD5-1F67A45D5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grpSp>
        <p:nvGrpSpPr>
          <p:cNvPr id="160" name="Group 4">
            <a:extLst>
              <a:ext uri="{FF2B5EF4-FFF2-40B4-BE49-F238E27FC236}">
                <a16:creationId xmlns:a16="http://schemas.microsoft.com/office/drawing/2014/main" id="{C2FD675C-AACD-DEB5-808B-D90A629EDB05}"/>
              </a:ext>
            </a:extLst>
          </p:cNvPr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95E0B2A4-469F-9BF8-765D-E921E8566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E15B78FE-D1DE-DA72-B6CC-C60FDC9A7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5A91941D-9212-5283-D21C-0EA118879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>
              <a:extLst>
                <a:ext uri="{FF2B5EF4-FFF2-40B4-BE49-F238E27FC236}">
                  <a16:creationId xmlns:a16="http://schemas.microsoft.com/office/drawing/2014/main" id="{48A08334-8D12-26BE-9A8E-ABB2CFDC3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>
              <a:extLst>
                <a:ext uri="{FF2B5EF4-FFF2-40B4-BE49-F238E27FC236}">
                  <a16:creationId xmlns:a16="http://schemas.microsoft.com/office/drawing/2014/main" id="{1F3A58D8-552D-07CA-1959-9119AE3B5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>
              <a:extLst>
                <a:ext uri="{FF2B5EF4-FFF2-40B4-BE49-F238E27FC236}">
                  <a16:creationId xmlns:a16="http://schemas.microsoft.com/office/drawing/2014/main" id="{EEF68C30-4290-E5C0-860C-A010A1755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231" name="Rectangle 27">
            <a:extLst>
              <a:ext uri="{FF2B5EF4-FFF2-40B4-BE49-F238E27FC236}">
                <a16:creationId xmlns:a16="http://schemas.microsoft.com/office/drawing/2014/main" id="{C9109E3E-6D5E-6DBA-D7A2-EC27EF4FD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>
            <a:extLst>
              <a:ext uri="{FF2B5EF4-FFF2-40B4-BE49-F238E27FC236}">
                <a16:creationId xmlns:a16="http://schemas.microsoft.com/office/drawing/2014/main" id="{391275D2-B9AE-B61D-2D6C-9603B2D1F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E1A754-680D-317E-A413-6C2BE619984C}"/>
              </a:ext>
            </a:extLst>
          </p:cNvPr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9FADC0-100B-84BE-C21E-32C0D1005304}"/>
              </a:ext>
            </a:extLst>
          </p:cNvPr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58666-CD1F-A6CF-C9E3-27645124F2A0}"/>
              </a:ext>
            </a:extLst>
          </p:cNvPr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BF8174B-CA39-DA61-8FF8-B8917D77D293}"/>
              </a:ext>
            </a:extLst>
          </p:cNvPr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97920D-4DF3-AD5A-B5D2-68765F4F4634}"/>
              </a:ext>
            </a:extLst>
          </p:cNvPr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7AEDCD-BDD2-F9A7-39F1-ACFEFD9BF887}"/>
              </a:ext>
            </a:extLst>
          </p:cNvPr>
          <p:cNvSpPr txBox="1"/>
          <p:nvPr/>
        </p:nvSpPr>
        <p:spPr>
          <a:xfrm>
            <a:off x="8364278" y="1832428"/>
            <a:ext cx="40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DFDA3-24B2-70F1-2D31-D95F439B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F801C7-755E-5A22-F31F-EB9206751BCF}"/>
              </a:ext>
            </a:extLst>
          </p:cNvPr>
          <p:cNvGraphicFramePr>
            <a:graphicFrameLocks noGrp="1"/>
          </p:cNvGraphicFramePr>
          <p:nvPr/>
        </p:nvGraphicFramePr>
        <p:xfrm>
          <a:off x="688712" y="4750027"/>
          <a:ext cx="3026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08">
                  <a:extLst>
                    <a:ext uri="{9D8B030D-6E8A-4147-A177-3AD203B41FA5}">
                      <a16:colId xmlns:a16="http://schemas.microsoft.com/office/drawing/2014/main" val="1974772448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22755577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31332163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101282440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703659578"/>
                    </a:ext>
                  </a:extLst>
                </a:gridCol>
              </a:tblGrid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95108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0258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30565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23236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34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53226E-9FC4-8242-4766-3D1D19B1F120}"/>
              </a:ext>
            </a:extLst>
          </p:cNvPr>
          <p:cNvSpPr txBox="1"/>
          <p:nvPr/>
        </p:nvSpPr>
        <p:spPr>
          <a:xfrm>
            <a:off x="688712" y="444225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Memory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307D9-6AE7-63EB-5F31-8C871E262C14}"/>
              </a:ext>
            </a:extLst>
          </p:cNvPr>
          <p:cNvSpPr txBox="1"/>
          <p:nvPr/>
        </p:nvSpPr>
        <p:spPr>
          <a:xfrm>
            <a:off x="8370921" y="1140599"/>
            <a:ext cx="281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CF1F6677-BA23-FC9C-E8B7-7DEA3FB22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5EDB039D-4E02-17C4-4E2B-B17D0CCA8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347657991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AF58837-B447-D960-97C1-06902847A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8230544-1F9F-F4CF-A4AF-26624CE78641}"/>
              </a:ext>
            </a:extLst>
          </p:cNvPr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8F22A054-EDF8-4D21-5948-82831AA665E7}"/>
                </a:ext>
              </a:extLst>
            </p:cNvPr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EC13B680-E0FE-0C77-D7FC-2FA3F3221880}"/>
                  </a:ext>
                </a:extLst>
              </p:cNvPr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A582644-8F8A-663D-84F3-6843B655C869}"/>
                    </a:ext>
                  </a:extLst>
                </p:cNvPr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E80DD6B-4E0F-5AFB-A252-683CE37C8051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667F3688-4563-B2F7-0CF8-DAF74CF9E0B5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13D5966E-1B1A-1AAA-810F-4B9A68716BE3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13B9CA4-F566-6818-2182-E2833793B022}"/>
                  </a:ext>
                </a:extLst>
              </p:cNvPr>
              <p:cNvCxnSpPr>
                <a:cxnSpLocks/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DF93186-C4A9-17E0-097E-63B9349CA6EA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EE6AB45-61C3-753C-D000-375AD32DA888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>
              <a:extLst>
                <a:ext uri="{FF2B5EF4-FFF2-40B4-BE49-F238E27FC236}">
                  <a16:creationId xmlns:a16="http://schemas.microsoft.com/office/drawing/2014/main" id="{6A72C195-494B-954E-468E-F4FF253FD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>
              <a:extLst>
                <a:ext uri="{FF2B5EF4-FFF2-40B4-BE49-F238E27FC236}">
                  <a16:creationId xmlns:a16="http://schemas.microsoft.com/office/drawing/2014/main" id="{0223975C-9B55-E0A2-5085-E9D53142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>
              <a:extLst>
                <a:ext uri="{FF2B5EF4-FFF2-40B4-BE49-F238E27FC236}">
                  <a16:creationId xmlns:a16="http://schemas.microsoft.com/office/drawing/2014/main" id="{ADA3B000-CC36-0F02-1C23-A1BB97334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21F77D-C954-E5F3-92D1-9F6813B6B27F}"/>
              </a:ext>
            </a:extLst>
          </p:cNvPr>
          <p:cNvSpPr/>
          <p:nvPr/>
        </p:nvSpPr>
        <p:spPr>
          <a:xfrm>
            <a:off x="10125820" y="1226316"/>
            <a:ext cx="981659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073E27-EEF1-D205-D03E-98F749C8360B}"/>
              </a:ext>
            </a:extLst>
          </p:cNvPr>
          <p:cNvSpPr/>
          <p:nvPr/>
        </p:nvSpPr>
        <p:spPr>
          <a:xfrm>
            <a:off x="9283150" y="1224273"/>
            <a:ext cx="833730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68A8DCF-B75E-3384-D961-BAF766011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grpSp>
        <p:nvGrpSpPr>
          <p:cNvPr id="160" name="Group 4">
            <a:extLst>
              <a:ext uri="{FF2B5EF4-FFF2-40B4-BE49-F238E27FC236}">
                <a16:creationId xmlns:a16="http://schemas.microsoft.com/office/drawing/2014/main" id="{ABC61A5A-084B-CF59-13DC-D2AE0DD3F2DF}"/>
              </a:ext>
            </a:extLst>
          </p:cNvPr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D99D66CA-7A25-A231-5F96-39C92467F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8080CD9E-1CFF-C796-9D5F-B64A7B49B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9A28CDB9-8DAD-B1DE-2D12-749044C4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>
              <a:extLst>
                <a:ext uri="{FF2B5EF4-FFF2-40B4-BE49-F238E27FC236}">
                  <a16:creationId xmlns:a16="http://schemas.microsoft.com/office/drawing/2014/main" id="{764623CC-2ECC-E33E-2783-8C4E6ACA2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>
              <a:extLst>
                <a:ext uri="{FF2B5EF4-FFF2-40B4-BE49-F238E27FC236}">
                  <a16:creationId xmlns:a16="http://schemas.microsoft.com/office/drawing/2014/main" id="{1A153C2D-59AF-662E-5FBC-EFE89138C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>
              <a:extLst>
                <a:ext uri="{FF2B5EF4-FFF2-40B4-BE49-F238E27FC236}">
                  <a16:creationId xmlns:a16="http://schemas.microsoft.com/office/drawing/2014/main" id="{A8F8DE1F-2BE0-4EC9-2A93-945DA076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231" name="Rectangle 27">
            <a:extLst>
              <a:ext uri="{FF2B5EF4-FFF2-40B4-BE49-F238E27FC236}">
                <a16:creationId xmlns:a16="http://schemas.microsoft.com/office/drawing/2014/main" id="{E3144E82-A6C0-514A-CAB2-9BC6522C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>
            <a:extLst>
              <a:ext uri="{FF2B5EF4-FFF2-40B4-BE49-F238E27FC236}">
                <a16:creationId xmlns:a16="http://schemas.microsoft.com/office/drawing/2014/main" id="{7DB8F111-9C00-3947-67A4-2AFDCF45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1701E-081A-E1B9-2D03-1D4AB7C0AE81}"/>
              </a:ext>
            </a:extLst>
          </p:cNvPr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C902D-EF61-EF49-9773-F03F4E752293}"/>
              </a:ext>
            </a:extLst>
          </p:cNvPr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D5563-C910-592A-A484-207B911EAF46}"/>
              </a:ext>
            </a:extLst>
          </p:cNvPr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520B9D-076B-0A0F-146F-CA6BB8E764D1}"/>
              </a:ext>
            </a:extLst>
          </p:cNvPr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E67A9E-E81A-FE06-075D-7B06908D99B7}"/>
              </a:ext>
            </a:extLst>
          </p:cNvPr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537B3-96F9-382D-2BFF-53E3DD3D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64CE8E-0C44-353B-7D78-1C999F99F8E5}"/>
              </a:ext>
            </a:extLst>
          </p:cNvPr>
          <p:cNvGraphicFramePr>
            <a:graphicFrameLocks noGrp="1"/>
          </p:cNvGraphicFramePr>
          <p:nvPr/>
        </p:nvGraphicFramePr>
        <p:xfrm>
          <a:off x="688712" y="4750027"/>
          <a:ext cx="3026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08">
                  <a:extLst>
                    <a:ext uri="{9D8B030D-6E8A-4147-A177-3AD203B41FA5}">
                      <a16:colId xmlns:a16="http://schemas.microsoft.com/office/drawing/2014/main" val="1974772448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22755577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31332163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101282440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703659578"/>
                    </a:ext>
                  </a:extLst>
                </a:gridCol>
              </a:tblGrid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95108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0258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30565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23236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34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05A5A1-9C8A-C6ED-A6EA-445D6F696F44}"/>
              </a:ext>
            </a:extLst>
          </p:cNvPr>
          <p:cNvSpPr txBox="1"/>
          <p:nvPr/>
        </p:nvSpPr>
        <p:spPr>
          <a:xfrm>
            <a:off x="688712" y="444225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Memory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29CCC-99A5-FBA0-28DD-B13654025E0A}"/>
              </a:ext>
            </a:extLst>
          </p:cNvPr>
          <p:cNvSpPr txBox="1"/>
          <p:nvPr/>
        </p:nvSpPr>
        <p:spPr>
          <a:xfrm>
            <a:off x="8352965" y="11483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DE5AE273-4A45-2D00-A08E-7A6BA1FFE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DE16D0E4-0FB8-62A7-8BFA-4C75C5242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CCF7F882-C640-3A63-2D5A-B41905867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D725C7A5-9DFD-60D6-D6DF-C7ED3CC50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6124C2-CD98-A3D3-9FF1-CCCBAEA3217E}"/>
              </a:ext>
            </a:extLst>
          </p:cNvPr>
          <p:cNvSpPr/>
          <p:nvPr/>
        </p:nvSpPr>
        <p:spPr>
          <a:xfrm>
            <a:off x="10121349" y="1914157"/>
            <a:ext cx="981659" cy="2214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6255A-C0F3-723C-6C2F-04A8A77F5C89}"/>
              </a:ext>
            </a:extLst>
          </p:cNvPr>
          <p:cNvSpPr/>
          <p:nvPr/>
        </p:nvSpPr>
        <p:spPr>
          <a:xfrm>
            <a:off x="9278679" y="1912114"/>
            <a:ext cx="833730" cy="2214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9861A-5CCF-E57A-0891-571CC7CDF46E}"/>
              </a:ext>
            </a:extLst>
          </p:cNvPr>
          <p:cNvSpPr txBox="1"/>
          <p:nvPr/>
        </p:nvSpPr>
        <p:spPr>
          <a:xfrm>
            <a:off x="8373317" y="183666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AFCF01-74BC-1C4F-01E3-ECCF96AA3F9B}"/>
              </a:ext>
            </a:extLst>
          </p:cNvPr>
          <p:cNvSpPr txBox="1"/>
          <p:nvPr/>
        </p:nvSpPr>
        <p:spPr>
          <a:xfrm>
            <a:off x="8364279" y="185231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5074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8371B2-2491-E6EA-9504-2C35D19DB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7B61628-3289-F978-D114-2C3BCBFEAD77}"/>
              </a:ext>
            </a:extLst>
          </p:cNvPr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0E16CA6-AE4A-2C71-1D0F-4FA106CE55A8}"/>
                </a:ext>
              </a:extLst>
            </p:cNvPr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76977E99-C636-0C4E-0DFB-D421F89F5DB2}"/>
                  </a:ext>
                </a:extLst>
              </p:cNvPr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A4BF89D-6C12-9B6C-E703-CAA7192F9492}"/>
                    </a:ext>
                  </a:extLst>
                </p:cNvPr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2AE1371-FCCC-842C-8BF7-BC5C3B1A8DF8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0D1F3FFB-2E80-175C-F4B7-1878A85766F5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9CE98197-9287-E10D-0D3C-73FBBF54A685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F0FB640-18C5-53FD-A029-F6E14E5C1D24}"/>
                  </a:ext>
                </a:extLst>
              </p:cNvPr>
              <p:cNvCxnSpPr>
                <a:cxnSpLocks/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B2B97AB-1A5F-0513-8605-4265DAB15390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FBAEE681-AFA3-31A8-7FAE-A475AD885191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>
              <a:extLst>
                <a:ext uri="{FF2B5EF4-FFF2-40B4-BE49-F238E27FC236}">
                  <a16:creationId xmlns:a16="http://schemas.microsoft.com/office/drawing/2014/main" id="{25CF1EF6-63D2-4DA5-2082-DFBE1841D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>
              <a:extLst>
                <a:ext uri="{FF2B5EF4-FFF2-40B4-BE49-F238E27FC236}">
                  <a16:creationId xmlns:a16="http://schemas.microsoft.com/office/drawing/2014/main" id="{E21D0192-70B0-0F19-5D9D-36533FCF5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>
              <a:extLst>
                <a:ext uri="{FF2B5EF4-FFF2-40B4-BE49-F238E27FC236}">
                  <a16:creationId xmlns:a16="http://schemas.microsoft.com/office/drawing/2014/main" id="{7D913725-746D-9475-7D06-C7D7B0277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40A29-5315-8E4F-5406-71497759F14F}"/>
              </a:ext>
            </a:extLst>
          </p:cNvPr>
          <p:cNvSpPr/>
          <p:nvPr/>
        </p:nvSpPr>
        <p:spPr>
          <a:xfrm>
            <a:off x="10125820" y="1226316"/>
            <a:ext cx="981659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CFD5F-3349-FB20-CCB6-406A2B86EC08}"/>
              </a:ext>
            </a:extLst>
          </p:cNvPr>
          <p:cNvSpPr/>
          <p:nvPr/>
        </p:nvSpPr>
        <p:spPr>
          <a:xfrm>
            <a:off x="9283150" y="1224273"/>
            <a:ext cx="833730" cy="221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B429517-5C05-46DE-EAEC-D8C53D933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grpSp>
        <p:nvGrpSpPr>
          <p:cNvPr id="160" name="Group 4">
            <a:extLst>
              <a:ext uri="{FF2B5EF4-FFF2-40B4-BE49-F238E27FC236}">
                <a16:creationId xmlns:a16="http://schemas.microsoft.com/office/drawing/2014/main" id="{9B8CC54C-0D68-E118-DC84-BB953FB3C37A}"/>
              </a:ext>
            </a:extLst>
          </p:cNvPr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E3F9506C-6FB7-FEA8-E99D-C2639BF27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B10F7C14-8E35-FA28-E884-295DC5780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F184799E-BB98-B4E4-D7E4-30A386AF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>
              <a:extLst>
                <a:ext uri="{FF2B5EF4-FFF2-40B4-BE49-F238E27FC236}">
                  <a16:creationId xmlns:a16="http://schemas.microsoft.com/office/drawing/2014/main" id="{0B7731A9-C611-B65D-6BA3-575717F26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>
              <a:extLst>
                <a:ext uri="{FF2B5EF4-FFF2-40B4-BE49-F238E27FC236}">
                  <a16:creationId xmlns:a16="http://schemas.microsoft.com/office/drawing/2014/main" id="{AEBA47DD-E449-EF44-5271-F2925CA0A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>
              <a:extLst>
                <a:ext uri="{FF2B5EF4-FFF2-40B4-BE49-F238E27FC236}">
                  <a16:creationId xmlns:a16="http://schemas.microsoft.com/office/drawing/2014/main" id="{A44DD62B-1A9D-1C18-69DD-22CE853DC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231" name="Rectangle 27">
            <a:extLst>
              <a:ext uri="{FF2B5EF4-FFF2-40B4-BE49-F238E27FC236}">
                <a16:creationId xmlns:a16="http://schemas.microsoft.com/office/drawing/2014/main" id="{3256CA8F-7F86-CE01-AA9D-DECAE489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>
            <a:extLst>
              <a:ext uri="{FF2B5EF4-FFF2-40B4-BE49-F238E27FC236}">
                <a16:creationId xmlns:a16="http://schemas.microsoft.com/office/drawing/2014/main" id="{6CDD693B-A8BF-577A-7F00-F15BC3833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1183A8-6D75-B763-D414-784FC113783C}"/>
              </a:ext>
            </a:extLst>
          </p:cNvPr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20E0E-C343-8E58-9EFF-CCA8FE162978}"/>
              </a:ext>
            </a:extLst>
          </p:cNvPr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F6F24-8779-9FCD-5AA3-30AD090557FD}"/>
              </a:ext>
            </a:extLst>
          </p:cNvPr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B92C0B-E6E9-6C0D-771C-ECD5BD96877A}"/>
              </a:ext>
            </a:extLst>
          </p:cNvPr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5388F2-FED8-2F9A-343A-AE61043A74C0}"/>
              </a:ext>
            </a:extLst>
          </p:cNvPr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17211-CDF6-9C87-B581-961237E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0CDFB-4224-D64A-2F1C-5C58C1C96465}"/>
              </a:ext>
            </a:extLst>
          </p:cNvPr>
          <p:cNvGraphicFramePr>
            <a:graphicFrameLocks noGrp="1"/>
          </p:cNvGraphicFramePr>
          <p:nvPr/>
        </p:nvGraphicFramePr>
        <p:xfrm>
          <a:off x="688712" y="4750027"/>
          <a:ext cx="3026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08">
                  <a:extLst>
                    <a:ext uri="{9D8B030D-6E8A-4147-A177-3AD203B41FA5}">
                      <a16:colId xmlns:a16="http://schemas.microsoft.com/office/drawing/2014/main" val="1974772448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22755577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31332163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101282440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703659578"/>
                    </a:ext>
                  </a:extLst>
                </a:gridCol>
              </a:tblGrid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95108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0258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30565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23236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34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E651EA-0BDC-A9B9-609E-B5EB749DF52B}"/>
              </a:ext>
            </a:extLst>
          </p:cNvPr>
          <p:cNvSpPr txBox="1"/>
          <p:nvPr/>
        </p:nvSpPr>
        <p:spPr>
          <a:xfrm>
            <a:off x="688712" y="444225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Memory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EFB4A-1FEF-4E74-795D-FD6CB6DFF9B8}"/>
              </a:ext>
            </a:extLst>
          </p:cNvPr>
          <p:cNvSpPr txBox="1"/>
          <p:nvPr/>
        </p:nvSpPr>
        <p:spPr>
          <a:xfrm>
            <a:off x="8352965" y="11483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5E6AFF5C-7156-D794-4993-12FE2D7CC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16BABB91-871B-F96A-D35C-1E774C4A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3" name="Rectangle 45">
            <a:extLst>
              <a:ext uri="{FF2B5EF4-FFF2-40B4-BE49-F238E27FC236}">
                <a16:creationId xmlns:a16="http://schemas.microsoft.com/office/drawing/2014/main" id="{9E7000ED-2F8E-1A8A-3944-3192EF18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536E3634-ED25-1EF4-0FF2-0667E236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F6A228-7430-F379-ED9D-89F16EB7D25C}"/>
              </a:ext>
            </a:extLst>
          </p:cNvPr>
          <p:cNvSpPr/>
          <p:nvPr/>
        </p:nvSpPr>
        <p:spPr>
          <a:xfrm>
            <a:off x="10121349" y="1914157"/>
            <a:ext cx="981659" cy="2214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E6FFB5-4093-7563-340A-56B302CA1967}"/>
              </a:ext>
            </a:extLst>
          </p:cNvPr>
          <p:cNvSpPr/>
          <p:nvPr/>
        </p:nvSpPr>
        <p:spPr>
          <a:xfrm>
            <a:off x="9278679" y="1912114"/>
            <a:ext cx="833730" cy="2214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5B18A-4C26-43F9-67C0-8A2FB07E21AC}"/>
              </a:ext>
            </a:extLst>
          </p:cNvPr>
          <p:cNvSpPr txBox="1"/>
          <p:nvPr/>
        </p:nvSpPr>
        <p:spPr>
          <a:xfrm>
            <a:off x="8373317" y="183666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</p:spTree>
    <p:extLst>
      <p:ext uri="{BB962C8B-B14F-4D97-AF65-F5344CB8AC3E}">
        <p14:creationId xmlns:p14="http://schemas.microsoft.com/office/powerpoint/2010/main" val="285333362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CB8A2-AD29-B271-97A1-FE912E79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20A7DDC8-0509-A005-353C-6996F2A04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sp>
        <p:nvSpPr>
          <p:cNvPr id="26767" name="Rectangle 45">
            <a:extLst>
              <a:ext uri="{FF2B5EF4-FFF2-40B4-BE49-F238E27FC236}">
                <a16:creationId xmlns:a16="http://schemas.microsoft.com/office/drawing/2014/main" id="{E7A9117C-F4CF-DA5F-D943-1056197EA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>
            <a:extLst>
              <a:ext uri="{FF2B5EF4-FFF2-40B4-BE49-F238E27FC236}">
                <a16:creationId xmlns:a16="http://schemas.microsoft.com/office/drawing/2014/main" id="{22A9170A-0144-962A-3D97-27AF75BB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>
            <a:extLst>
              <a:ext uri="{FF2B5EF4-FFF2-40B4-BE49-F238E27FC236}">
                <a16:creationId xmlns:a16="http://schemas.microsoft.com/office/drawing/2014/main" id="{B00A0456-6DC6-E106-7F2E-D432C355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1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>
            <a:extLst>
              <a:ext uri="{FF2B5EF4-FFF2-40B4-BE49-F238E27FC236}">
                <a16:creationId xmlns:a16="http://schemas.microsoft.com/office/drawing/2014/main" id="{BCC16039-9F32-B872-DAC8-038E63AA0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>
            <a:extLst>
              <a:ext uri="{FF2B5EF4-FFF2-40B4-BE49-F238E27FC236}">
                <a16:creationId xmlns:a16="http://schemas.microsoft.com/office/drawing/2014/main" id="{031EF175-2DCC-1C1C-0A0A-53B87A341FAD}"/>
              </a:ext>
            </a:extLst>
          </p:cNvPr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>
              <a:extLst>
                <a:ext uri="{FF2B5EF4-FFF2-40B4-BE49-F238E27FC236}">
                  <a16:creationId xmlns:a16="http://schemas.microsoft.com/office/drawing/2014/main" id="{8CDAA349-81CE-9455-CDA6-84FA70ABA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>
              <a:extLst>
                <a:ext uri="{FF2B5EF4-FFF2-40B4-BE49-F238E27FC236}">
                  <a16:creationId xmlns:a16="http://schemas.microsoft.com/office/drawing/2014/main" id="{35E65F26-7A58-C450-3D11-5FDBECC72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>
              <a:extLst>
                <a:ext uri="{FF2B5EF4-FFF2-40B4-BE49-F238E27FC236}">
                  <a16:creationId xmlns:a16="http://schemas.microsoft.com/office/drawing/2014/main" id="{C38A8F6B-B705-D683-7F0D-56014090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>
              <a:extLst>
                <a:ext uri="{FF2B5EF4-FFF2-40B4-BE49-F238E27FC236}">
                  <a16:creationId xmlns:a16="http://schemas.microsoft.com/office/drawing/2014/main" id="{0D686921-3BEF-C227-F756-9BA856CF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>
              <a:extLst>
                <a:ext uri="{FF2B5EF4-FFF2-40B4-BE49-F238E27FC236}">
                  <a16:creationId xmlns:a16="http://schemas.microsoft.com/office/drawing/2014/main" id="{5CEBDC06-56F0-0878-5B95-A4E6BB2F2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>
              <a:extLst>
                <a:ext uri="{FF2B5EF4-FFF2-40B4-BE49-F238E27FC236}">
                  <a16:creationId xmlns:a16="http://schemas.microsoft.com/office/drawing/2014/main" id="{61E6474F-A9DE-9DBE-97F7-13C876F58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48AAEA1-974D-F94A-3EDB-20941D00D201}"/>
              </a:ext>
            </a:extLst>
          </p:cNvPr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001CFAF-5D33-BA2F-DA46-6CB76FAEEF1B}"/>
                </a:ext>
              </a:extLst>
            </p:cNvPr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0FB9AEA9-CCB0-71CC-A11F-84793DAE99E6}"/>
                  </a:ext>
                </a:extLst>
              </p:cNvPr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D1AE5847-801F-28CE-0242-CB7DD8656E5C}"/>
                    </a:ext>
                  </a:extLst>
                </p:cNvPr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A462B239-2259-828A-8302-843314EC1EAA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8C29CC57-F80D-FF6B-3C17-E225CF382B82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06C858-1B3A-27E8-E39A-6B01FE3E5301}"/>
                    </a:ext>
                  </a:extLst>
                </p:cNvPr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D4E67D4-D26C-8A19-0F1F-BC44B4BB93AD}"/>
                  </a:ext>
                </a:extLst>
              </p:cNvPr>
              <p:cNvCxnSpPr>
                <a:cxnSpLocks/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98DAC91-8F20-0D9A-4933-E37FC56E47A0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2D684F8-FEC7-1C2C-C835-F8B2162EFEED}"/>
                  </a:ext>
                </a:extLst>
              </p:cNvPr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>
              <a:extLst>
                <a:ext uri="{FF2B5EF4-FFF2-40B4-BE49-F238E27FC236}">
                  <a16:creationId xmlns:a16="http://schemas.microsoft.com/office/drawing/2014/main" id="{ED1FDE30-4F98-2A20-0C80-0D6DDE06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>
              <a:extLst>
                <a:ext uri="{FF2B5EF4-FFF2-40B4-BE49-F238E27FC236}">
                  <a16:creationId xmlns:a16="http://schemas.microsoft.com/office/drawing/2014/main" id="{DD6C3381-80B5-1D36-0DED-6795959F2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>
              <a:extLst>
                <a:ext uri="{FF2B5EF4-FFF2-40B4-BE49-F238E27FC236}">
                  <a16:creationId xmlns:a16="http://schemas.microsoft.com/office/drawing/2014/main" id="{B14D78E2-6E70-C70F-FD44-61759E17D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>
            <a:extLst>
              <a:ext uri="{FF2B5EF4-FFF2-40B4-BE49-F238E27FC236}">
                <a16:creationId xmlns:a16="http://schemas.microsoft.com/office/drawing/2014/main" id="{9E4978B3-14C6-1CCB-FBDE-74B563E7C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A19C988-2733-13C2-80B8-57DEFE6FC6BD}"/>
              </a:ext>
            </a:extLst>
          </p:cNvPr>
          <p:cNvSpPr txBox="1"/>
          <p:nvPr/>
        </p:nvSpPr>
        <p:spPr>
          <a:xfrm>
            <a:off x="8364279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6DE182-AE2F-1F1C-7B29-7C73A575D6BF}"/>
              </a:ext>
            </a:extLst>
          </p:cNvPr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BBF56C5-1C14-D273-A71C-38E837F2B7CC}"/>
              </a:ext>
            </a:extLst>
          </p:cNvPr>
          <p:cNvSpPr txBox="1"/>
          <p:nvPr/>
        </p:nvSpPr>
        <p:spPr>
          <a:xfrm>
            <a:off x="8364278" y="181858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64253D8-E85F-B0C8-D724-10E26F3EC846}"/>
              </a:ext>
            </a:extLst>
          </p:cNvPr>
          <p:cNvSpPr txBox="1"/>
          <p:nvPr/>
        </p:nvSpPr>
        <p:spPr>
          <a:xfrm>
            <a:off x="8361547" y="114083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A8A047D-09C8-59C9-B331-0F63AC1D9033}"/>
              </a:ext>
            </a:extLst>
          </p:cNvPr>
          <p:cNvSpPr txBox="1"/>
          <p:nvPr/>
        </p:nvSpPr>
        <p:spPr>
          <a:xfrm>
            <a:off x="8363994" y="114777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B9FB41D-14FC-58B5-38FF-ED054D2E0030}"/>
              </a:ext>
            </a:extLst>
          </p:cNvPr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41" name="Rectangle 27">
            <a:extLst>
              <a:ext uri="{FF2B5EF4-FFF2-40B4-BE49-F238E27FC236}">
                <a16:creationId xmlns:a16="http://schemas.microsoft.com/office/drawing/2014/main" id="{4EF9366E-DDAA-DA76-2C65-7C7CBB64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>
            <a:extLst>
              <a:ext uri="{FF2B5EF4-FFF2-40B4-BE49-F238E27FC236}">
                <a16:creationId xmlns:a16="http://schemas.microsoft.com/office/drawing/2014/main" id="{3FC6BDE8-8727-EFDD-E102-7C875B689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>
            <a:extLst>
              <a:ext uri="{FF2B5EF4-FFF2-40B4-BE49-F238E27FC236}">
                <a16:creationId xmlns:a16="http://schemas.microsoft.com/office/drawing/2014/main" id="{7CCA99A4-472E-03B2-15C2-8F0A41A2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>
            <a:extLst>
              <a:ext uri="{FF2B5EF4-FFF2-40B4-BE49-F238E27FC236}">
                <a16:creationId xmlns:a16="http://schemas.microsoft.com/office/drawing/2014/main" id="{2743E37F-F956-8157-B5D3-7F2F6D53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>
            <a:extLst>
              <a:ext uri="{FF2B5EF4-FFF2-40B4-BE49-F238E27FC236}">
                <a16:creationId xmlns:a16="http://schemas.microsoft.com/office/drawing/2014/main" id="{B12DAD84-383C-358A-6C37-5D48BAEF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A175D4-766E-BAB9-13AB-BAA7AE4DFCB5}"/>
              </a:ext>
            </a:extLst>
          </p:cNvPr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DA10F-B349-FFE4-10F1-53254DE4E4AD}"/>
              </a:ext>
            </a:extLst>
          </p:cNvPr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86C36-9796-3EC5-7F57-EA2CCDE17C83}"/>
              </a:ext>
            </a:extLst>
          </p:cNvPr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80B7CC-5CCE-7826-2BF9-0CA224EE13C2}"/>
              </a:ext>
            </a:extLst>
          </p:cNvPr>
          <p:cNvSpPr txBox="1"/>
          <p:nvPr/>
        </p:nvSpPr>
        <p:spPr>
          <a:xfrm>
            <a:off x="8364684" y="113662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D3A367-0B93-226A-4E21-5DEDF7AC3248}"/>
              </a:ext>
            </a:extLst>
          </p:cNvPr>
          <p:cNvSpPr txBox="1"/>
          <p:nvPr/>
        </p:nvSpPr>
        <p:spPr>
          <a:xfrm>
            <a:off x="8373219" y="1166734"/>
            <a:ext cx="17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E6610B4-0804-8E96-FDB1-A8CAA796C555}"/>
              </a:ext>
            </a:extLst>
          </p:cNvPr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7A13E1-0E34-56C5-6732-0071435C39EC}"/>
              </a:ext>
            </a:extLst>
          </p:cNvPr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49D4175-6E89-36A0-9CB9-1E4230B3F3D1}"/>
              </a:ext>
            </a:extLst>
          </p:cNvPr>
          <p:cNvSpPr txBox="1"/>
          <p:nvPr/>
        </p:nvSpPr>
        <p:spPr>
          <a:xfrm>
            <a:off x="8364278" y="183242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1A848-0F94-CE59-CBA8-45F45333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B4D05D-B9FA-B1B5-03F1-5F6604221A4E}"/>
              </a:ext>
            </a:extLst>
          </p:cNvPr>
          <p:cNvGraphicFramePr>
            <a:graphicFrameLocks noGrp="1"/>
          </p:cNvGraphicFramePr>
          <p:nvPr/>
        </p:nvGraphicFramePr>
        <p:xfrm>
          <a:off x="688712" y="4750027"/>
          <a:ext cx="3026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08">
                  <a:extLst>
                    <a:ext uri="{9D8B030D-6E8A-4147-A177-3AD203B41FA5}">
                      <a16:colId xmlns:a16="http://schemas.microsoft.com/office/drawing/2014/main" val="1974772448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22755577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31332163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101282440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703659578"/>
                    </a:ext>
                  </a:extLst>
                </a:gridCol>
              </a:tblGrid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95108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0258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30565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23236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342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B02591-24EC-F84A-EC8B-7CE6EDA8940A}"/>
              </a:ext>
            </a:extLst>
          </p:cNvPr>
          <p:cNvSpPr txBox="1"/>
          <p:nvPr/>
        </p:nvSpPr>
        <p:spPr>
          <a:xfrm>
            <a:off x="688712" y="444225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21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67" grpId="0"/>
      <p:bldP spid="26750" grpId="0"/>
      <p:bldP spid="26733" grpId="0"/>
      <p:bldP spid="168" grpId="0"/>
      <p:bldP spid="231" grpId="0"/>
      <p:bldP spid="234" grpId="0"/>
      <p:bldP spid="234" grpId="1"/>
      <p:bldP spid="235" grpId="0"/>
      <p:bldP spid="235" grpId="1"/>
      <p:bldP spid="236" grpId="0"/>
      <p:bldP spid="236" grpId="1"/>
      <p:bldP spid="237" grpId="0"/>
      <p:bldP spid="237" grpId="1"/>
      <p:bldP spid="238" grpId="0"/>
      <p:bldP spid="239" grpId="0"/>
      <p:bldP spid="241" grpId="0"/>
      <p:bldP spid="242" grpId="0"/>
      <p:bldP spid="243" grpId="0"/>
      <p:bldP spid="244" grpId="0"/>
      <p:bldP spid="245" grpId="0"/>
      <p:bldP spid="92" grpId="0"/>
      <p:bldP spid="92" grpId="1"/>
      <p:bldP spid="93" grpId="0"/>
      <p:bldP spid="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the types of each miss here?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 dirty="0">
                <a:latin typeface="Calibri"/>
                <a:cs typeface="Calibri"/>
              </a:rPr>
              <a:t>1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1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743208" y="4994931"/>
            <a:ext cx="3668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Conflict misses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:</a:t>
            </a:r>
            <a:br>
              <a:rPr lang="en-US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There is “room” in the cache,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but two blocks map to the same set; one evicts the other!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0E33A-A935-4A51-A9E0-2AE1A5EB976C}"/>
              </a:ext>
            </a:extLst>
          </p:cNvPr>
          <p:cNvSpPr txBox="1"/>
          <p:nvPr/>
        </p:nvSpPr>
        <p:spPr>
          <a:xfrm>
            <a:off x="6296318" y="1655058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57EC3C-341B-4C45-91BE-CE2EC97EEBF1}"/>
              </a:ext>
            </a:extLst>
          </p:cNvPr>
          <p:cNvSpPr txBox="1"/>
          <p:nvPr/>
        </p:nvSpPr>
        <p:spPr>
          <a:xfrm>
            <a:off x="6296318" y="3213556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1F2C8-1929-4DEC-8DC9-29A4D298C2CF}"/>
              </a:ext>
            </a:extLst>
          </p:cNvPr>
          <p:cNvSpPr txBox="1"/>
          <p:nvPr/>
        </p:nvSpPr>
        <p:spPr>
          <a:xfrm>
            <a:off x="6296318" y="4477612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F67AF6-3A7F-45D1-9963-21F49D8205FD}"/>
              </a:ext>
            </a:extLst>
          </p:cNvPr>
          <p:cNvSpPr txBox="1"/>
          <p:nvPr/>
        </p:nvSpPr>
        <p:spPr>
          <a:xfrm>
            <a:off x="6292614" y="5589749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Conflict 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AC2A06-87C4-4E19-841D-B130DBD68581}"/>
              </a:ext>
            </a:extLst>
          </p:cNvPr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213BC-B002-4390-A486-BE72DD831D59}"/>
              </a:ext>
            </a:extLst>
          </p:cNvPr>
          <p:cNvSpPr txBox="1"/>
          <p:nvPr/>
        </p:nvSpPr>
        <p:spPr>
          <a:xfrm>
            <a:off x="7743208" y="2972798"/>
            <a:ext cx="167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Compulsory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75FC9-5637-48FB-A63F-8D6B869CB726}"/>
              </a:ext>
            </a:extLst>
          </p:cNvPr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AD8BE2-E866-11D9-067E-DA483F55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36750"/>
              </p:ext>
            </p:extLst>
          </p:nvPr>
        </p:nvGraphicFramePr>
        <p:xfrm>
          <a:off x="688712" y="4750027"/>
          <a:ext cx="3026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008">
                  <a:extLst>
                    <a:ext uri="{9D8B030D-6E8A-4147-A177-3AD203B41FA5}">
                      <a16:colId xmlns:a16="http://schemas.microsoft.com/office/drawing/2014/main" val="1974772448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22755577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3133216353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101282440"/>
                    </a:ext>
                  </a:extLst>
                </a:gridCol>
                <a:gridCol w="601814">
                  <a:extLst>
                    <a:ext uri="{9D8B030D-6E8A-4147-A177-3AD203B41FA5}">
                      <a16:colId xmlns:a16="http://schemas.microsoft.com/office/drawing/2014/main" val="703659578"/>
                    </a:ext>
                  </a:extLst>
                </a:gridCol>
              </a:tblGrid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offset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095108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0258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305659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m[9]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423236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m[16]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342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B8B862-1AEB-40E9-D69D-01E054CAE136}"/>
              </a:ext>
            </a:extLst>
          </p:cNvPr>
          <p:cNvSpPr txBox="1"/>
          <p:nvPr/>
        </p:nvSpPr>
        <p:spPr>
          <a:xfrm>
            <a:off x="688712" y="444225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6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5" grpId="0"/>
      <p:bldP spid="51" grpId="0"/>
      <p:bldP spid="52" grpId="0"/>
      <p:bldP spid="5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direct-mapped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ChangeAspect="1" noChangeArrowheads="1"/>
          </p:cNvSpPr>
          <p:nvPr/>
        </p:nvSpPr>
        <p:spPr bwMode="auto">
          <a:xfrm>
            <a:off x="2157496" y="2263776"/>
            <a:ext cx="2862263" cy="48736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Calibri"/>
              <a:cs typeface="Calibri"/>
            </a:endParaRPr>
          </a:p>
        </p:txBody>
      </p:sp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3585076" y="1457325"/>
            <a:ext cx="964367" cy="65146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Request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14</a:t>
            </a:r>
          </a:p>
        </p:txBody>
      </p:sp>
      <p:sp>
        <p:nvSpPr>
          <p:cNvPr id="703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caching concepts</a:t>
            </a:r>
          </a:p>
        </p:txBody>
      </p:sp>
      <p:sp>
        <p:nvSpPr>
          <p:cNvPr id="703495" name="Rectangle 7"/>
          <p:cNvSpPr>
            <a:spLocks noChangeAspect="1" noChangeArrowheads="1"/>
          </p:cNvSpPr>
          <p:nvPr/>
        </p:nvSpPr>
        <p:spPr bwMode="auto">
          <a:xfrm>
            <a:off x="2917909" y="2376489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9</a:t>
            </a:r>
          </a:p>
        </p:txBody>
      </p:sp>
      <p:sp>
        <p:nvSpPr>
          <p:cNvPr id="703496" name="Rectangle 8"/>
          <p:cNvSpPr>
            <a:spLocks noChangeAspect="1" noChangeArrowheads="1"/>
          </p:cNvSpPr>
          <p:nvPr/>
        </p:nvSpPr>
        <p:spPr bwMode="auto">
          <a:xfrm>
            <a:off x="4257759" y="2376489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3</a:t>
            </a:r>
          </a:p>
        </p:txBody>
      </p:sp>
      <p:sp>
        <p:nvSpPr>
          <p:cNvPr id="703497" name="Rectangle 9"/>
          <p:cNvSpPr>
            <a:spLocks noChangeAspect="1" noChangeArrowheads="1"/>
          </p:cNvSpPr>
          <p:nvPr/>
        </p:nvSpPr>
        <p:spPr bwMode="auto">
          <a:xfrm>
            <a:off x="1882858" y="4030664"/>
            <a:ext cx="3409950" cy="18256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Calibri"/>
              <a:cs typeface="Calibri"/>
            </a:endParaRPr>
          </a:p>
        </p:txBody>
      </p:sp>
      <p:sp>
        <p:nvSpPr>
          <p:cNvPr id="703498" name="Rectangle 10"/>
          <p:cNvSpPr>
            <a:spLocks noChangeAspect="1" noChangeArrowheads="1"/>
          </p:cNvSpPr>
          <p:nvPr/>
        </p:nvSpPr>
        <p:spPr bwMode="auto">
          <a:xfrm>
            <a:off x="2308309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0</a:t>
            </a:r>
          </a:p>
        </p:txBody>
      </p:sp>
      <p:sp>
        <p:nvSpPr>
          <p:cNvPr id="703499" name="Rectangle 11"/>
          <p:cNvSpPr>
            <a:spLocks noChangeAspect="1" noChangeArrowheads="1"/>
          </p:cNvSpPr>
          <p:nvPr/>
        </p:nvSpPr>
        <p:spPr bwMode="auto">
          <a:xfrm>
            <a:off x="2978234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</a:t>
            </a:r>
          </a:p>
        </p:txBody>
      </p:sp>
      <p:sp>
        <p:nvSpPr>
          <p:cNvPr id="703500" name="Rectangle 12"/>
          <p:cNvSpPr>
            <a:spLocks noChangeAspect="1" noChangeArrowheads="1"/>
          </p:cNvSpPr>
          <p:nvPr/>
        </p:nvSpPr>
        <p:spPr bwMode="auto">
          <a:xfrm>
            <a:off x="3648159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2</a:t>
            </a:r>
          </a:p>
        </p:txBody>
      </p:sp>
      <p:sp>
        <p:nvSpPr>
          <p:cNvPr id="703501" name="Rectangle 13"/>
          <p:cNvSpPr>
            <a:spLocks noChangeAspect="1" noChangeArrowheads="1"/>
          </p:cNvSpPr>
          <p:nvPr/>
        </p:nvSpPr>
        <p:spPr bwMode="auto">
          <a:xfrm>
            <a:off x="4318084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3</a:t>
            </a:r>
          </a:p>
        </p:txBody>
      </p:sp>
      <p:sp>
        <p:nvSpPr>
          <p:cNvPr id="703502" name="Rectangle 14"/>
          <p:cNvSpPr>
            <a:spLocks noChangeAspect="1" noChangeArrowheads="1"/>
          </p:cNvSpPr>
          <p:nvPr/>
        </p:nvSpPr>
        <p:spPr bwMode="auto">
          <a:xfrm>
            <a:off x="2308309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4</a:t>
            </a:r>
          </a:p>
        </p:txBody>
      </p:sp>
      <p:sp>
        <p:nvSpPr>
          <p:cNvPr id="703503" name="Rectangle 15"/>
          <p:cNvSpPr>
            <a:spLocks noChangeAspect="1" noChangeArrowheads="1"/>
          </p:cNvSpPr>
          <p:nvPr/>
        </p:nvSpPr>
        <p:spPr bwMode="auto">
          <a:xfrm>
            <a:off x="2978234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5</a:t>
            </a:r>
          </a:p>
        </p:txBody>
      </p:sp>
      <p:sp>
        <p:nvSpPr>
          <p:cNvPr id="703504" name="Rectangle 16"/>
          <p:cNvSpPr>
            <a:spLocks noChangeAspect="1" noChangeArrowheads="1"/>
          </p:cNvSpPr>
          <p:nvPr/>
        </p:nvSpPr>
        <p:spPr bwMode="auto">
          <a:xfrm>
            <a:off x="3648159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6</a:t>
            </a:r>
          </a:p>
        </p:txBody>
      </p:sp>
      <p:sp>
        <p:nvSpPr>
          <p:cNvPr id="703505" name="Rectangle 17"/>
          <p:cNvSpPr>
            <a:spLocks noChangeAspect="1" noChangeArrowheads="1"/>
          </p:cNvSpPr>
          <p:nvPr/>
        </p:nvSpPr>
        <p:spPr bwMode="auto">
          <a:xfrm>
            <a:off x="4318084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7</a:t>
            </a:r>
          </a:p>
        </p:txBody>
      </p:sp>
      <p:sp>
        <p:nvSpPr>
          <p:cNvPr id="703506" name="Rectangle 18"/>
          <p:cNvSpPr>
            <a:spLocks noChangeAspect="1" noChangeArrowheads="1"/>
          </p:cNvSpPr>
          <p:nvPr/>
        </p:nvSpPr>
        <p:spPr bwMode="auto">
          <a:xfrm>
            <a:off x="2308309" y="5003801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8</a:t>
            </a:r>
          </a:p>
        </p:txBody>
      </p:sp>
      <p:sp>
        <p:nvSpPr>
          <p:cNvPr id="703507" name="Rectangle 19"/>
          <p:cNvSpPr>
            <a:spLocks noChangeAspect="1" noChangeArrowheads="1"/>
          </p:cNvSpPr>
          <p:nvPr/>
        </p:nvSpPr>
        <p:spPr bwMode="auto">
          <a:xfrm>
            <a:off x="2978234" y="5003801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9</a:t>
            </a:r>
          </a:p>
        </p:txBody>
      </p:sp>
      <p:sp>
        <p:nvSpPr>
          <p:cNvPr id="703508" name="Rectangle 20"/>
          <p:cNvSpPr>
            <a:spLocks noChangeAspect="1" noChangeArrowheads="1"/>
          </p:cNvSpPr>
          <p:nvPr/>
        </p:nvSpPr>
        <p:spPr bwMode="auto">
          <a:xfrm>
            <a:off x="3648159" y="5003801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10</a:t>
            </a:r>
          </a:p>
        </p:txBody>
      </p:sp>
      <p:sp>
        <p:nvSpPr>
          <p:cNvPr id="703509" name="Rectangle 21"/>
          <p:cNvSpPr>
            <a:spLocks noChangeAspect="1" noChangeArrowheads="1"/>
          </p:cNvSpPr>
          <p:nvPr/>
        </p:nvSpPr>
        <p:spPr bwMode="auto">
          <a:xfrm>
            <a:off x="4318084" y="5003801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11</a:t>
            </a:r>
          </a:p>
        </p:txBody>
      </p:sp>
      <p:sp>
        <p:nvSpPr>
          <p:cNvPr id="703510" name="Rectangle 22"/>
          <p:cNvSpPr>
            <a:spLocks noChangeAspect="1" noChangeArrowheads="1"/>
          </p:cNvSpPr>
          <p:nvPr/>
        </p:nvSpPr>
        <p:spPr bwMode="auto">
          <a:xfrm>
            <a:off x="2308309" y="5368926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12</a:t>
            </a:r>
          </a:p>
        </p:txBody>
      </p:sp>
      <p:sp>
        <p:nvSpPr>
          <p:cNvPr id="703511" name="Rectangle 23"/>
          <p:cNvSpPr>
            <a:spLocks noChangeAspect="1" noChangeArrowheads="1"/>
          </p:cNvSpPr>
          <p:nvPr/>
        </p:nvSpPr>
        <p:spPr bwMode="auto">
          <a:xfrm>
            <a:off x="2978234" y="5368926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13</a:t>
            </a:r>
          </a:p>
        </p:txBody>
      </p:sp>
      <p:sp>
        <p:nvSpPr>
          <p:cNvPr id="703512" name="Rectangle 24"/>
          <p:cNvSpPr>
            <a:spLocks noChangeAspect="1" noChangeArrowheads="1"/>
          </p:cNvSpPr>
          <p:nvPr/>
        </p:nvSpPr>
        <p:spPr bwMode="auto">
          <a:xfrm>
            <a:off x="3648159" y="5368926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14</a:t>
            </a:r>
          </a:p>
        </p:txBody>
      </p:sp>
      <p:sp>
        <p:nvSpPr>
          <p:cNvPr id="703513" name="Rectangle 25"/>
          <p:cNvSpPr>
            <a:spLocks noChangeAspect="1" noChangeArrowheads="1"/>
          </p:cNvSpPr>
          <p:nvPr/>
        </p:nvSpPr>
        <p:spPr bwMode="auto">
          <a:xfrm>
            <a:off x="4318084" y="5368926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15</a:t>
            </a:r>
          </a:p>
        </p:txBody>
      </p:sp>
      <p:sp>
        <p:nvSpPr>
          <p:cNvPr id="703514" name="Line 26"/>
          <p:cNvSpPr>
            <a:spLocks noChangeAspect="1" noChangeShapeType="1"/>
          </p:cNvSpPr>
          <p:nvPr/>
        </p:nvSpPr>
        <p:spPr bwMode="auto">
          <a:xfrm>
            <a:off x="3587833" y="2751138"/>
            <a:ext cx="0" cy="1217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Calibri"/>
              <a:cs typeface="Calibri"/>
            </a:endParaRPr>
          </a:p>
        </p:txBody>
      </p:sp>
      <p:sp>
        <p:nvSpPr>
          <p:cNvPr id="703516" name="Text Box 28"/>
          <p:cNvSpPr txBox="1">
            <a:spLocks noChangeAspect="1" noChangeArrowheads="1"/>
          </p:cNvSpPr>
          <p:nvPr/>
        </p:nvSpPr>
        <p:spPr bwMode="auto">
          <a:xfrm>
            <a:off x="1395153" y="2159071"/>
            <a:ext cx="735698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Level</a:t>
            </a:r>
          </a:p>
          <a:p>
            <a:pPr algn="ctr" eaLnBrk="0" hangingPunct="0"/>
            <a:r>
              <a:rPr lang="en-US" sz="2000" b="1">
                <a:latin typeface="Calibri"/>
                <a:cs typeface="Calibri"/>
              </a:rPr>
              <a:t> k:</a:t>
            </a:r>
          </a:p>
        </p:txBody>
      </p:sp>
      <p:sp>
        <p:nvSpPr>
          <p:cNvPr id="703517" name="Text Box 29"/>
          <p:cNvSpPr txBox="1">
            <a:spLocks noChangeAspect="1" noChangeArrowheads="1"/>
          </p:cNvSpPr>
          <p:nvPr/>
        </p:nvSpPr>
        <p:spPr bwMode="auto">
          <a:xfrm>
            <a:off x="1127414" y="4573659"/>
            <a:ext cx="791755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Level </a:t>
            </a:r>
          </a:p>
          <a:p>
            <a:pPr algn="ctr" eaLnBrk="0" hangingPunct="0"/>
            <a:r>
              <a:rPr lang="en-US" sz="2000" b="1">
                <a:latin typeface="Calibri"/>
                <a:cs typeface="Calibri"/>
              </a:rPr>
              <a:t>k+1:</a:t>
            </a:r>
          </a:p>
        </p:txBody>
      </p:sp>
      <p:sp>
        <p:nvSpPr>
          <p:cNvPr id="703518" name="Rectangle 30"/>
          <p:cNvSpPr>
            <a:spLocks noChangeAspect="1" noChangeArrowheads="1"/>
          </p:cNvSpPr>
          <p:nvPr/>
        </p:nvSpPr>
        <p:spPr bwMode="auto">
          <a:xfrm>
            <a:off x="3587834" y="2376489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14</a:t>
            </a:r>
          </a:p>
        </p:txBody>
      </p:sp>
      <p:sp>
        <p:nvSpPr>
          <p:cNvPr id="703519" name="Rectangle 31"/>
          <p:cNvSpPr>
            <a:spLocks noChangeAspect="1" noChangeArrowheads="1"/>
          </p:cNvSpPr>
          <p:nvPr/>
        </p:nvSpPr>
        <p:spPr bwMode="auto">
          <a:xfrm>
            <a:off x="3586985" y="2379594"/>
            <a:ext cx="547688" cy="242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Calibri"/>
                <a:cs typeface="Calibri"/>
              </a:rPr>
              <a:t>14</a:t>
            </a:r>
          </a:p>
        </p:txBody>
      </p:sp>
      <p:sp>
        <p:nvSpPr>
          <p:cNvPr id="703521" name="Line 33"/>
          <p:cNvSpPr>
            <a:spLocks noChangeShapeType="1"/>
          </p:cNvSpPr>
          <p:nvPr/>
        </p:nvSpPr>
        <p:spPr bwMode="auto">
          <a:xfrm flipH="1" flipV="1">
            <a:off x="3565609" y="1285875"/>
            <a:ext cx="3175" cy="9858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lIns="45720" rIns="45720" anchor="ctr">
            <a:spAutoFit/>
          </a:bodyPr>
          <a:lstStyle/>
          <a:p>
            <a:endParaRPr lang="en-US" sz="3200">
              <a:latin typeface="Calibri"/>
              <a:cs typeface="Calibri"/>
            </a:endParaRPr>
          </a:p>
        </p:txBody>
      </p:sp>
      <p:sp>
        <p:nvSpPr>
          <p:cNvPr id="703522" name="Rectangle 34"/>
          <p:cNvSpPr>
            <a:spLocks noChangeAspect="1" noChangeArrowheads="1"/>
          </p:cNvSpPr>
          <p:nvPr/>
        </p:nvSpPr>
        <p:spPr bwMode="auto">
          <a:xfrm>
            <a:off x="2906795" y="1570039"/>
            <a:ext cx="547688" cy="24288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Calibri"/>
                <a:cs typeface="Calibri"/>
              </a:rPr>
              <a:t>14</a:t>
            </a:r>
          </a:p>
        </p:txBody>
      </p:sp>
      <p:sp>
        <p:nvSpPr>
          <p:cNvPr id="703533" name="Rectangle 45"/>
          <p:cNvSpPr>
            <a:spLocks noChangeAspect="1" noChangeArrowheads="1"/>
          </p:cNvSpPr>
          <p:nvPr/>
        </p:nvSpPr>
        <p:spPr bwMode="auto">
          <a:xfrm>
            <a:off x="2278145" y="2384425"/>
            <a:ext cx="547688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4*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913ECE-CBCF-4B27-832D-E01A1CD7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A1F4538-EC89-45A7-BFC8-54F6DF2E399D}"/>
              </a:ext>
            </a:extLst>
          </p:cNvPr>
          <p:cNvSpPr txBox="1">
            <a:spLocks noChangeArrowheads="1"/>
          </p:cNvSpPr>
          <p:nvPr/>
        </p:nvSpPr>
        <p:spPr>
          <a:xfrm>
            <a:off x="5681947" y="1143000"/>
            <a:ext cx="5898447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Program needs object </a:t>
            </a:r>
            <a:r>
              <a:rPr lang="en-US" sz="2000" b="1" dirty="0"/>
              <a:t>d</a:t>
            </a:r>
            <a:r>
              <a:rPr lang="en-US" sz="2000" dirty="0"/>
              <a:t>, which is stored in some block </a:t>
            </a:r>
            <a:r>
              <a:rPr lang="en-US" sz="2000" b="1" dirty="0"/>
              <a:t>b</a:t>
            </a:r>
          </a:p>
          <a:p>
            <a:r>
              <a:rPr lang="en-US" sz="2000" b="1" dirty="0"/>
              <a:t>Cache hit</a:t>
            </a:r>
          </a:p>
          <a:p>
            <a:pPr lvl="1"/>
            <a:r>
              <a:rPr lang="en-US" sz="1800" dirty="0"/>
              <a:t>Program finds </a:t>
            </a:r>
            <a:r>
              <a:rPr lang="en-US" sz="1800" b="1" dirty="0"/>
              <a:t>b</a:t>
            </a:r>
            <a:r>
              <a:rPr lang="en-US" sz="1800" dirty="0"/>
              <a:t> in the cache at level </a:t>
            </a:r>
            <a:r>
              <a:rPr lang="en-US" sz="1800" b="1" dirty="0"/>
              <a:t>k</a:t>
            </a:r>
            <a:br>
              <a:rPr lang="en-US" sz="1800" b="1" dirty="0"/>
            </a:br>
            <a:r>
              <a:rPr lang="en-US" sz="1800" dirty="0"/>
              <a:t>e.g.,  block 14</a:t>
            </a:r>
          </a:p>
        </p:txBody>
      </p:sp>
    </p:spTree>
    <p:extLst>
      <p:ext uri="{BB962C8B-B14F-4D97-AF65-F5344CB8AC3E}">
        <p14:creationId xmlns:p14="http://schemas.microsoft.com/office/powerpoint/2010/main" val="174916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19" grpId="0" animBg="1"/>
      <p:bldP spid="7035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blocks can only go in that one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cache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cache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0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2860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blocks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981200" y="25146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306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4239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6592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8843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1119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6447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399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203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605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6085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565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6049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8982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1335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586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5862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1191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7142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5946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3348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0828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78308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1981200" y="38862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1306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4239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6592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38843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1119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6447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2399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1203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48605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6085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3565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6049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8982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1335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3586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5862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1191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7142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5946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3348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0828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78308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1981200" y="5102158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1306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4239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6592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38843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1119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6447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2399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1203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48605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6085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3565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6049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8982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1335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3586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5862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1191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7142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5946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3348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0828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78308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4488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0BB93-3C13-4ADC-B2F7-FA112A80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blocks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</a:t>
            </a:r>
            <a:r>
              <a:rPr lang="en-US" dirty="0">
                <a:latin typeface="Calibri" pitchFamily="34" charset="0"/>
              </a:rPr>
              <a:t> hit</a:t>
            </a:r>
          </a:p>
        </p:txBody>
      </p:sp>
      <p:cxnSp>
        <p:nvCxnSpPr>
          <p:cNvPr id="143" name="Elbow Connector 142"/>
          <p:cNvCxnSpPr>
            <a:stCxn id="130" idx="2"/>
            <a:endCxn id="121" idx="2"/>
          </p:cNvCxnSpPr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6707" y="5266226"/>
            <a:ext cx="774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 data we want is either on the left, or on the right, or not in </a:t>
            </a:r>
            <a:r>
              <a:rPr lang="en-US">
                <a:latin typeface="Calibri" pitchFamily="34" charset="0"/>
              </a:rPr>
              <a:t>the cache at all.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It can’t be anywhere else! Addresses map to a single set!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E06D-E6DA-4D73-B75B-FDC1CE5C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blocks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8" y="2641599"/>
            <a:ext cx="22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= hit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3677048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63040" y="4812268"/>
            <a:ext cx="250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" pitchFamily="34" charset="0"/>
              </a:rPr>
              <a:t>is here (2 bytes)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5199459"/>
            <a:ext cx="7361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block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More clever </a:t>
            </a:r>
            <a:r>
              <a:rPr lang="is-IS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lower miss rate, but harder to implement in hardware</a:t>
            </a:r>
          </a:p>
        </p:txBody>
      </p:sp>
      <p:cxnSp>
        <p:nvCxnSpPr>
          <p:cNvPr id="46" name="Elbow Connector 45"/>
          <p:cNvCxnSpPr/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07E2-A58D-4F97-A382-3113980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2935443" y="5195219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7059610" y="5181764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860749" y="2327929"/>
            <a:ext cx="45720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Address </a:t>
            </a:r>
            <a:r>
              <a:rPr lang="en-US" sz="2000" dirty="0">
                <a:latin typeface="Calibri"/>
                <a:cs typeface="Calibri"/>
              </a:rPr>
              <a:t>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1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96491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83975" y="160154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3712625" y="160154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4452399" y="160154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68246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398425" y="1935589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35443" y="508919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3084667" y="4706604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62505" y="4706604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4422930" y="4706604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2935442" y="539875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3510117" y="539875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4178455" y="539875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7059609" y="507573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7634284" y="507573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8302622" y="507573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7059609" y="539958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7634284" y="539958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8302622" y="539958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5335955" y="2699441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35443" y="5092367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5426443" y="29913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5335955" y="32961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059610" y="507256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5335955" y="36009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935443" y="5395578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5426443" y="39057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400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39775" y="51638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942" y="51826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6618588" y="1999088"/>
            <a:ext cx="4122643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The same address sequence in the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direct mapped cache resulted in: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miss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6488" y="805692"/>
            <a:ext cx="43733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/>
                <a:cs typeface="Calibri"/>
              </a:rPr>
              <a:t>M=16 addresses, byte-addressable,</a:t>
            </a:r>
          </a:p>
          <a:p>
            <a:r>
              <a:rPr lang="en-US" sz="1900" dirty="0">
                <a:latin typeface="Calibri"/>
                <a:cs typeface="Calibri"/>
              </a:rPr>
              <a:t>B=2 bytes/block, K=2 sets, A=2 blocks/set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6649" y="2855159"/>
            <a:ext cx="2898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Higher associativity =</a:t>
            </a:r>
          </a:p>
          <a:p>
            <a:r>
              <a:rPr lang="en-US" dirty="0">
                <a:latin typeface="Calibri" pitchFamily="34" charset="0"/>
              </a:rPr>
              <a:t>Less likely to have to evict!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Temporal locality: want data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in cache to </a:t>
            </a:r>
            <a:r>
              <a:rPr lang="en-US" i="1" dirty="0">
                <a:latin typeface="Calibri" pitchFamily="34" charset="0"/>
              </a:rPr>
              <a:t>stay</a:t>
            </a:r>
            <a:r>
              <a:rPr lang="en-US" dirty="0">
                <a:latin typeface="Calibri" pitchFamily="34" charset="0"/>
              </a:rPr>
              <a:t> in cache!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232355" y="469945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7710193" y="4699451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8570618" y="4699451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201" y="806304"/>
            <a:ext cx="44169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 pitchFamily="34" charset="0"/>
              </a:rPr>
              <a:t>Same total size and block size as before.</a:t>
            </a:r>
          </a:p>
          <a:p>
            <a:r>
              <a:rPr lang="en-US" sz="1900" dirty="0">
                <a:latin typeface="Calibri" pitchFamily="34" charset="0"/>
              </a:rPr>
              <a:t>Associativity (and thus # of sets) changed.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AEA620-8915-4B50-A2BD-ACF8064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D5EFF-3AB3-4177-BB8B-1FE8139701A6}"/>
              </a:ext>
            </a:extLst>
          </p:cNvPr>
          <p:cNvSpPr/>
          <p:nvPr/>
        </p:nvSpPr>
        <p:spPr>
          <a:xfrm>
            <a:off x="6551812" y="1935589"/>
            <a:ext cx="4260671" cy="239689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  <p:bldP spid="50" grpId="0"/>
      <p:bldP spid="9" grpId="0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set-associative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43000"/>
            <a:ext cx="10972800" cy="5029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54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changes with fully-associative caches?</a:t>
            </a:r>
          </a:p>
          <a:p>
            <a:pPr lvl="1"/>
            <a:r>
              <a:rPr lang="en-US" dirty="0"/>
              <a:t>Anything can go anywhere</a:t>
            </a:r>
          </a:p>
          <a:p>
            <a:pPr lvl="1"/>
            <a:r>
              <a:rPr lang="en-US" dirty="0"/>
              <a:t>Only one set (s = 0 bits)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Otherwise, same steps as for a set-associative cache</a:t>
            </a:r>
          </a:p>
          <a:p>
            <a:pPr lvl="1"/>
            <a:r>
              <a:rPr lang="en-US" dirty="0"/>
              <a:t>Compare tag against all blocks in the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8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??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3478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t=??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682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b=??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565127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336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</a:t>
            </a:r>
          </a:p>
          <a:p>
            <a:pPr lvl="1"/>
            <a:r>
              <a:rPr lang="en-US" dirty="0"/>
              <a:t>0x0410</a:t>
            </a:r>
          </a:p>
          <a:p>
            <a:pPr lvl="1"/>
            <a:r>
              <a:rPr lang="en-US" dirty="0"/>
              <a:t>0xC002</a:t>
            </a:r>
          </a:p>
          <a:p>
            <a:pPr lvl="1"/>
            <a:r>
              <a:rPr lang="en-US" dirty="0"/>
              <a:t>0xC048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6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526" name="Rectangle 38"/>
          <p:cNvSpPr>
            <a:spLocks noChangeAspect="1" noChangeArrowheads="1"/>
          </p:cNvSpPr>
          <p:nvPr/>
        </p:nvSpPr>
        <p:spPr bwMode="auto">
          <a:xfrm>
            <a:off x="2902630" y="1571475"/>
            <a:ext cx="549275" cy="24447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Calibri"/>
                <a:cs typeface="Calibri"/>
              </a:rPr>
              <a:t>12</a:t>
            </a:r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3588251" y="1466714"/>
            <a:ext cx="964367" cy="65146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Request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12</a:t>
            </a:r>
          </a:p>
        </p:txBody>
      </p:sp>
      <p:sp>
        <p:nvSpPr>
          <p:cNvPr id="703490" name="Rectangle 2"/>
          <p:cNvSpPr>
            <a:spLocks noChangeAspect="1" noChangeArrowheads="1"/>
          </p:cNvSpPr>
          <p:nvPr/>
        </p:nvSpPr>
        <p:spPr bwMode="auto">
          <a:xfrm>
            <a:off x="2157496" y="2263776"/>
            <a:ext cx="2862263" cy="48736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Calibri"/>
              <a:cs typeface="Calibri"/>
            </a:endParaRPr>
          </a:p>
        </p:txBody>
      </p:sp>
      <p:sp>
        <p:nvSpPr>
          <p:cNvPr id="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caching concepts</a:t>
            </a:r>
          </a:p>
        </p:txBody>
      </p:sp>
      <p:sp>
        <p:nvSpPr>
          <p:cNvPr id="703494" name="Rectangle 6"/>
          <p:cNvSpPr>
            <a:spLocks noGrp="1" noChangeArrowheads="1"/>
          </p:cNvSpPr>
          <p:nvPr>
            <p:ph idx="1"/>
          </p:nvPr>
        </p:nvSpPr>
        <p:spPr>
          <a:xfrm>
            <a:off x="5681947" y="1143000"/>
            <a:ext cx="5898447" cy="5029200"/>
          </a:xfrm>
        </p:spPr>
        <p:txBody>
          <a:bodyPr/>
          <a:lstStyle/>
          <a:p>
            <a:r>
              <a:rPr lang="en-US" sz="2000" dirty="0"/>
              <a:t>Program needs object </a:t>
            </a:r>
            <a:r>
              <a:rPr lang="en-US" sz="2000" b="1" dirty="0"/>
              <a:t>d</a:t>
            </a:r>
            <a:r>
              <a:rPr lang="en-US" sz="2000" dirty="0"/>
              <a:t>, which is stored in some block </a:t>
            </a:r>
            <a:r>
              <a:rPr lang="en-US" sz="2000" b="1" dirty="0"/>
              <a:t>b</a:t>
            </a:r>
          </a:p>
          <a:p>
            <a:r>
              <a:rPr lang="en-US" sz="2000" b="1" dirty="0"/>
              <a:t>Cache hit</a:t>
            </a:r>
          </a:p>
          <a:p>
            <a:pPr lvl="1"/>
            <a:r>
              <a:rPr lang="en-US" sz="1800" dirty="0"/>
              <a:t>Program finds </a:t>
            </a:r>
            <a:r>
              <a:rPr lang="en-US" sz="1800" b="1" dirty="0"/>
              <a:t>b</a:t>
            </a:r>
            <a:r>
              <a:rPr lang="en-US" sz="1800" dirty="0"/>
              <a:t> in the cache at level </a:t>
            </a:r>
            <a:r>
              <a:rPr lang="en-US" sz="1800" b="1" dirty="0"/>
              <a:t>k</a:t>
            </a:r>
            <a:br>
              <a:rPr lang="en-US" sz="1800" b="1" dirty="0"/>
            </a:br>
            <a:r>
              <a:rPr lang="en-US" sz="1800" dirty="0"/>
              <a:t>e.g.,  block 14</a:t>
            </a:r>
          </a:p>
          <a:p>
            <a:r>
              <a:rPr lang="en-US" sz="2000" b="1" dirty="0"/>
              <a:t>Cache miss</a:t>
            </a:r>
          </a:p>
          <a:p>
            <a:pPr lvl="1"/>
            <a:r>
              <a:rPr lang="en-US" sz="1800" b="1" dirty="0"/>
              <a:t>b</a:t>
            </a:r>
            <a:r>
              <a:rPr lang="en-US" sz="1800" dirty="0"/>
              <a:t> is not at level </a:t>
            </a:r>
            <a:r>
              <a:rPr lang="en-US" sz="1800" b="1" dirty="0"/>
              <a:t>k</a:t>
            </a:r>
            <a:r>
              <a:rPr lang="en-US" sz="1800" dirty="0"/>
              <a:t>, so the level </a:t>
            </a:r>
            <a:r>
              <a:rPr lang="en-US" sz="1800" b="1" dirty="0"/>
              <a:t>k</a:t>
            </a:r>
            <a:r>
              <a:rPr lang="en-US" sz="1800" dirty="0"/>
              <a:t> cache must fetch it from level </a:t>
            </a:r>
            <a:r>
              <a:rPr lang="en-US" sz="1800" b="1" dirty="0"/>
              <a:t>k+1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e.g.,  block 12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/>
              <a:t>If the level-k cache is full, then some current block must be replaced (</a:t>
            </a:r>
            <a:r>
              <a:rPr lang="en-US" sz="1800" b="1" dirty="0"/>
              <a:t>evicted</a:t>
            </a:r>
            <a:r>
              <a:rPr lang="en-US" sz="1800" dirty="0"/>
              <a:t>). Which one is the “victim”? </a:t>
            </a:r>
          </a:p>
          <a:p>
            <a:pPr lvl="2"/>
            <a:r>
              <a:rPr lang="en-US" sz="1600" dirty="0"/>
              <a:t>Here, we pick 4; same column as 12</a:t>
            </a:r>
          </a:p>
          <a:p>
            <a:pPr lvl="2"/>
            <a:r>
              <a:rPr lang="en-US" sz="1600" dirty="0"/>
              <a:t>4 is “dirty”, need to write back to k+1</a:t>
            </a:r>
          </a:p>
          <a:p>
            <a:pPr lvl="2"/>
            <a:r>
              <a:rPr lang="en-US" sz="1600" dirty="0"/>
              <a:t>More on this next lecture</a:t>
            </a:r>
          </a:p>
        </p:txBody>
      </p:sp>
      <p:sp>
        <p:nvSpPr>
          <p:cNvPr id="703495" name="Rectangle 7"/>
          <p:cNvSpPr>
            <a:spLocks noChangeAspect="1" noChangeArrowheads="1"/>
          </p:cNvSpPr>
          <p:nvPr/>
        </p:nvSpPr>
        <p:spPr bwMode="auto">
          <a:xfrm>
            <a:off x="2917909" y="2376489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9</a:t>
            </a:r>
          </a:p>
        </p:txBody>
      </p:sp>
      <p:sp>
        <p:nvSpPr>
          <p:cNvPr id="703496" name="Rectangle 8"/>
          <p:cNvSpPr>
            <a:spLocks noChangeAspect="1" noChangeArrowheads="1"/>
          </p:cNvSpPr>
          <p:nvPr/>
        </p:nvSpPr>
        <p:spPr bwMode="auto">
          <a:xfrm>
            <a:off x="4257759" y="2376489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3</a:t>
            </a:r>
          </a:p>
        </p:txBody>
      </p:sp>
      <p:sp>
        <p:nvSpPr>
          <p:cNvPr id="703497" name="Rectangle 9"/>
          <p:cNvSpPr>
            <a:spLocks noChangeAspect="1" noChangeArrowheads="1"/>
          </p:cNvSpPr>
          <p:nvPr/>
        </p:nvSpPr>
        <p:spPr bwMode="auto">
          <a:xfrm>
            <a:off x="1882858" y="4030664"/>
            <a:ext cx="3409950" cy="182562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>
              <a:latin typeface="Calibri"/>
              <a:cs typeface="Calibri"/>
            </a:endParaRPr>
          </a:p>
        </p:txBody>
      </p:sp>
      <p:sp>
        <p:nvSpPr>
          <p:cNvPr id="703498" name="Rectangle 10"/>
          <p:cNvSpPr>
            <a:spLocks noChangeAspect="1" noChangeArrowheads="1"/>
          </p:cNvSpPr>
          <p:nvPr/>
        </p:nvSpPr>
        <p:spPr bwMode="auto">
          <a:xfrm>
            <a:off x="2308309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0</a:t>
            </a:r>
          </a:p>
        </p:txBody>
      </p:sp>
      <p:sp>
        <p:nvSpPr>
          <p:cNvPr id="703499" name="Rectangle 11"/>
          <p:cNvSpPr>
            <a:spLocks noChangeAspect="1" noChangeArrowheads="1"/>
          </p:cNvSpPr>
          <p:nvPr/>
        </p:nvSpPr>
        <p:spPr bwMode="auto">
          <a:xfrm>
            <a:off x="2978234" y="4273550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</a:t>
            </a:r>
          </a:p>
        </p:txBody>
      </p:sp>
      <p:sp>
        <p:nvSpPr>
          <p:cNvPr id="703500" name="Rectangle 12"/>
          <p:cNvSpPr>
            <a:spLocks noChangeAspect="1" noChangeArrowheads="1"/>
          </p:cNvSpPr>
          <p:nvPr/>
        </p:nvSpPr>
        <p:spPr bwMode="auto">
          <a:xfrm>
            <a:off x="3648159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2</a:t>
            </a:r>
          </a:p>
        </p:txBody>
      </p:sp>
      <p:sp>
        <p:nvSpPr>
          <p:cNvPr id="703501" name="Rectangle 13"/>
          <p:cNvSpPr>
            <a:spLocks noChangeAspect="1" noChangeArrowheads="1"/>
          </p:cNvSpPr>
          <p:nvPr/>
        </p:nvSpPr>
        <p:spPr bwMode="auto">
          <a:xfrm>
            <a:off x="4318084" y="4273550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3</a:t>
            </a:r>
          </a:p>
        </p:txBody>
      </p:sp>
      <p:sp>
        <p:nvSpPr>
          <p:cNvPr id="703502" name="Rectangle 14"/>
          <p:cNvSpPr>
            <a:spLocks noChangeAspect="1" noChangeArrowheads="1"/>
          </p:cNvSpPr>
          <p:nvPr/>
        </p:nvSpPr>
        <p:spPr bwMode="auto">
          <a:xfrm>
            <a:off x="2308309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4</a:t>
            </a:r>
          </a:p>
        </p:txBody>
      </p:sp>
      <p:sp>
        <p:nvSpPr>
          <p:cNvPr id="703503" name="Rectangle 15"/>
          <p:cNvSpPr>
            <a:spLocks noChangeAspect="1" noChangeArrowheads="1"/>
          </p:cNvSpPr>
          <p:nvPr/>
        </p:nvSpPr>
        <p:spPr bwMode="auto">
          <a:xfrm>
            <a:off x="2978234" y="4638675"/>
            <a:ext cx="549275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5</a:t>
            </a:r>
          </a:p>
        </p:txBody>
      </p:sp>
      <p:sp>
        <p:nvSpPr>
          <p:cNvPr id="703504" name="Rectangle 16"/>
          <p:cNvSpPr>
            <a:spLocks noChangeAspect="1" noChangeArrowheads="1"/>
          </p:cNvSpPr>
          <p:nvPr/>
        </p:nvSpPr>
        <p:spPr bwMode="auto">
          <a:xfrm>
            <a:off x="3648159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6</a:t>
            </a:r>
          </a:p>
        </p:txBody>
      </p:sp>
      <p:sp>
        <p:nvSpPr>
          <p:cNvPr id="703505" name="Rectangle 17"/>
          <p:cNvSpPr>
            <a:spLocks noChangeAspect="1" noChangeArrowheads="1"/>
          </p:cNvSpPr>
          <p:nvPr/>
        </p:nvSpPr>
        <p:spPr bwMode="auto">
          <a:xfrm>
            <a:off x="4318084" y="4638675"/>
            <a:ext cx="547687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7</a:t>
            </a:r>
          </a:p>
        </p:txBody>
      </p:sp>
      <p:sp>
        <p:nvSpPr>
          <p:cNvPr id="703506" name="Rectangle 18"/>
          <p:cNvSpPr>
            <a:spLocks noChangeAspect="1" noChangeArrowheads="1"/>
          </p:cNvSpPr>
          <p:nvPr/>
        </p:nvSpPr>
        <p:spPr bwMode="auto">
          <a:xfrm>
            <a:off x="2308309" y="5003801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8</a:t>
            </a:r>
          </a:p>
        </p:txBody>
      </p:sp>
      <p:sp>
        <p:nvSpPr>
          <p:cNvPr id="703507" name="Rectangle 19"/>
          <p:cNvSpPr>
            <a:spLocks noChangeAspect="1" noChangeArrowheads="1"/>
          </p:cNvSpPr>
          <p:nvPr/>
        </p:nvSpPr>
        <p:spPr bwMode="auto">
          <a:xfrm>
            <a:off x="2978234" y="5003801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9</a:t>
            </a:r>
          </a:p>
        </p:txBody>
      </p:sp>
      <p:sp>
        <p:nvSpPr>
          <p:cNvPr id="703508" name="Rectangle 20"/>
          <p:cNvSpPr>
            <a:spLocks noChangeAspect="1" noChangeArrowheads="1"/>
          </p:cNvSpPr>
          <p:nvPr/>
        </p:nvSpPr>
        <p:spPr bwMode="auto">
          <a:xfrm>
            <a:off x="3648159" y="5003801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10</a:t>
            </a:r>
          </a:p>
        </p:txBody>
      </p:sp>
      <p:sp>
        <p:nvSpPr>
          <p:cNvPr id="703509" name="Rectangle 21"/>
          <p:cNvSpPr>
            <a:spLocks noChangeAspect="1" noChangeArrowheads="1"/>
          </p:cNvSpPr>
          <p:nvPr/>
        </p:nvSpPr>
        <p:spPr bwMode="auto">
          <a:xfrm>
            <a:off x="4318084" y="5003801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11</a:t>
            </a:r>
          </a:p>
        </p:txBody>
      </p:sp>
      <p:sp>
        <p:nvSpPr>
          <p:cNvPr id="703510" name="Rectangle 22"/>
          <p:cNvSpPr>
            <a:spLocks noChangeAspect="1" noChangeArrowheads="1"/>
          </p:cNvSpPr>
          <p:nvPr/>
        </p:nvSpPr>
        <p:spPr bwMode="auto">
          <a:xfrm>
            <a:off x="2308309" y="5368926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12</a:t>
            </a:r>
          </a:p>
        </p:txBody>
      </p:sp>
      <p:sp>
        <p:nvSpPr>
          <p:cNvPr id="703511" name="Rectangle 23"/>
          <p:cNvSpPr>
            <a:spLocks noChangeAspect="1" noChangeArrowheads="1"/>
          </p:cNvSpPr>
          <p:nvPr/>
        </p:nvSpPr>
        <p:spPr bwMode="auto">
          <a:xfrm>
            <a:off x="2978234" y="5368926"/>
            <a:ext cx="549275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13</a:t>
            </a:r>
          </a:p>
        </p:txBody>
      </p:sp>
      <p:sp>
        <p:nvSpPr>
          <p:cNvPr id="703512" name="Rectangle 24"/>
          <p:cNvSpPr>
            <a:spLocks noChangeAspect="1" noChangeArrowheads="1"/>
          </p:cNvSpPr>
          <p:nvPr/>
        </p:nvSpPr>
        <p:spPr bwMode="auto">
          <a:xfrm>
            <a:off x="3648159" y="5368926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14</a:t>
            </a:r>
          </a:p>
        </p:txBody>
      </p:sp>
      <p:sp>
        <p:nvSpPr>
          <p:cNvPr id="703513" name="Rectangle 25"/>
          <p:cNvSpPr>
            <a:spLocks noChangeAspect="1" noChangeArrowheads="1"/>
          </p:cNvSpPr>
          <p:nvPr/>
        </p:nvSpPr>
        <p:spPr bwMode="auto">
          <a:xfrm>
            <a:off x="4318084" y="5368926"/>
            <a:ext cx="547687" cy="244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15</a:t>
            </a:r>
          </a:p>
        </p:txBody>
      </p:sp>
      <p:sp>
        <p:nvSpPr>
          <p:cNvPr id="703514" name="Line 26"/>
          <p:cNvSpPr>
            <a:spLocks noChangeAspect="1" noChangeShapeType="1"/>
          </p:cNvSpPr>
          <p:nvPr/>
        </p:nvSpPr>
        <p:spPr bwMode="auto">
          <a:xfrm>
            <a:off x="3587833" y="2751138"/>
            <a:ext cx="0" cy="1217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3200">
              <a:latin typeface="Calibri"/>
              <a:cs typeface="Calibri"/>
            </a:endParaRPr>
          </a:p>
        </p:txBody>
      </p:sp>
      <p:sp>
        <p:nvSpPr>
          <p:cNvPr id="703516" name="Text Box 28"/>
          <p:cNvSpPr txBox="1">
            <a:spLocks noChangeAspect="1" noChangeArrowheads="1"/>
          </p:cNvSpPr>
          <p:nvPr/>
        </p:nvSpPr>
        <p:spPr bwMode="auto">
          <a:xfrm>
            <a:off x="1395153" y="2159071"/>
            <a:ext cx="735698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Level</a:t>
            </a:r>
          </a:p>
          <a:p>
            <a:pPr algn="ctr" eaLnBrk="0" hangingPunct="0"/>
            <a:r>
              <a:rPr lang="en-US" sz="2000" b="1">
                <a:latin typeface="Calibri"/>
                <a:cs typeface="Calibri"/>
              </a:rPr>
              <a:t> k:</a:t>
            </a:r>
          </a:p>
        </p:txBody>
      </p:sp>
      <p:sp>
        <p:nvSpPr>
          <p:cNvPr id="703517" name="Text Box 29"/>
          <p:cNvSpPr txBox="1">
            <a:spLocks noChangeAspect="1" noChangeArrowheads="1"/>
          </p:cNvSpPr>
          <p:nvPr/>
        </p:nvSpPr>
        <p:spPr bwMode="auto">
          <a:xfrm>
            <a:off x="1127414" y="4573659"/>
            <a:ext cx="791755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Level </a:t>
            </a:r>
          </a:p>
          <a:p>
            <a:pPr algn="ctr" eaLnBrk="0" hangingPunct="0"/>
            <a:r>
              <a:rPr lang="en-US" sz="2000" b="1">
                <a:latin typeface="Calibri"/>
                <a:cs typeface="Calibri"/>
              </a:rPr>
              <a:t>k+1:</a:t>
            </a:r>
          </a:p>
        </p:txBody>
      </p:sp>
      <p:sp>
        <p:nvSpPr>
          <p:cNvPr id="703518" name="Rectangle 30"/>
          <p:cNvSpPr>
            <a:spLocks noChangeAspect="1" noChangeArrowheads="1"/>
          </p:cNvSpPr>
          <p:nvPr/>
        </p:nvSpPr>
        <p:spPr bwMode="auto">
          <a:xfrm>
            <a:off x="3587834" y="2376489"/>
            <a:ext cx="547687" cy="242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14</a:t>
            </a:r>
          </a:p>
        </p:txBody>
      </p:sp>
      <p:sp>
        <p:nvSpPr>
          <p:cNvPr id="703520" name="Rectangle 32"/>
          <p:cNvSpPr>
            <a:spLocks noChangeAspect="1" noChangeArrowheads="1"/>
          </p:cNvSpPr>
          <p:nvPr/>
        </p:nvSpPr>
        <p:spPr bwMode="auto">
          <a:xfrm>
            <a:off x="2309896" y="5370514"/>
            <a:ext cx="549275" cy="24447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12</a:t>
            </a:r>
          </a:p>
        </p:txBody>
      </p:sp>
      <p:sp>
        <p:nvSpPr>
          <p:cNvPr id="703521" name="Line 33"/>
          <p:cNvSpPr>
            <a:spLocks noChangeShapeType="1"/>
          </p:cNvSpPr>
          <p:nvPr/>
        </p:nvSpPr>
        <p:spPr bwMode="auto">
          <a:xfrm flipH="1" flipV="1">
            <a:off x="3565609" y="1285875"/>
            <a:ext cx="3175" cy="9858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lIns="45720" rIns="45720" anchor="ctr">
            <a:spAutoFit/>
          </a:bodyPr>
          <a:lstStyle/>
          <a:p>
            <a:endParaRPr lang="en-US" sz="3200">
              <a:latin typeface="Calibri"/>
              <a:cs typeface="Calibri"/>
            </a:endParaRPr>
          </a:p>
        </p:txBody>
      </p:sp>
      <p:sp>
        <p:nvSpPr>
          <p:cNvPr id="703523" name="Rectangle 35"/>
          <p:cNvSpPr>
            <a:spLocks noChangeAspect="1" noChangeArrowheads="1"/>
          </p:cNvSpPr>
          <p:nvPr/>
        </p:nvSpPr>
        <p:spPr bwMode="auto">
          <a:xfrm>
            <a:off x="2309895" y="4641850"/>
            <a:ext cx="547688" cy="2428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Calibri"/>
                <a:cs typeface="Calibri"/>
              </a:rPr>
              <a:t>4*</a:t>
            </a:r>
          </a:p>
        </p:txBody>
      </p:sp>
      <p:sp>
        <p:nvSpPr>
          <p:cNvPr id="703532" name="Text Box 44"/>
          <p:cNvSpPr txBox="1">
            <a:spLocks noChangeArrowheads="1"/>
          </p:cNvSpPr>
          <p:nvPr/>
        </p:nvSpPr>
        <p:spPr bwMode="auto">
          <a:xfrm>
            <a:off x="3607301" y="3067050"/>
            <a:ext cx="964367" cy="65146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Request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2000" b="1" dirty="0">
                <a:latin typeface="Calibri"/>
                <a:cs typeface="Calibri"/>
              </a:rPr>
              <a:t>12</a:t>
            </a:r>
          </a:p>
        </p:txBody>
      </p:sp>
      <p:sp>
        <p:nvSpPr>
          <p:cNvPr id="703533" name="Rectangle 45"/>
          <p:cNvSpPr>
            <a:spLocks noChangeAspect="1" noChangeArrowheads="1"/>
          </p:cNvSpPr>
          <p:nvPr/>
        </p:nvSpPr>
        <p:spPr bwMode="auto">
          <a:xfrm>
            <a:off x="2278145" y="2384425"/>
            <a:ext cx="547688" cy="242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4*</a:t>
            </a:r>
          </a:p>
        </p:txBody>
      </p:sp>
      <p:sp>
        <p:nvSpPr>
          <p:cNvPr id="703534" name="Rectangle 46"/>
          <p:cNvSpPr>
            <a:spLocks noChangeAspect="1" noChangeArrowheads="1"/>
          </p:cNvSpPr>
          <p:nvPr/>
        </p:nvSpPr>
        <p:spPr bwMode="auto">
          <a:xfrm>
            <a:off x="2277550" y="2381646"/>
            <a:ext cx="547687" cy="2428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Calibri"/>
                <a:cs typeface="Calibri"/>
              </a:rPr>
              <a:t>4*</a:t>
            </a:r>
          </a:p>
        </p:txBody>
      </p:sp>
      <p:sp>
        <p:nvSpPr>
          <p:cNvPr id="703535" name="Rectangle 47"/>
          <p:cNvSpPr>
            <a:spLocks noChangeAspect="1" noChangeArrowheads="1"/>
          </p:cNvSpPr>
          <p:nvPr/>
        </p:nvSpPr>
        <p:spPr bwMode="auto">
          <a:xfrm>
            <a:off x="2278146" y="2385097"/>
            <a:ext cx="549275" cy="24447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Calibri"/>
                <a:cs typeface="Calibri"/>
              </a:rPr>
              <a:t>12</a:t>
            </a:r>
          </a:p>
        </p:txBody>
      </p:sp>
      <p:sp>
        <p:nvSpPr>
          <p:cNvPr id="44" name="Rectangle 47"/>
          <p:cNvSpPr>
            <a:spLocks noChangeAspect="1" noChangeArrowheads="1"/>
          </p:cNvSpPr>
          <p:nvPr/>
        </p:nvSpPr>
        <p:spPr bwMode="auto">
          <a:xfrm>
            <a:off x="2646321" y="2670401"/>
            <a:ext cx="549275" cy="244475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Calibri"/>
                <a:cs typeface="Calibri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2858" y="5930972"/>
            <a:ext cx="308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“ * ” means the block is </a:t>
            </a:r>
            <a:r>
              <a:rPr lang="en-US" i="1" dirty="0">
                <a:latin typeface="Calibri" pitchFamily="34" charset="0"/>
              </a:rPr>
              <a:t>dirty</a:t>
            </a:r>
            <a:r>
              <a:rPr lang="en-US" dirty="0">
                <a:latin typeface="Calibri" pitchFamily="34" charset="0"/>
              </a:rPr>
              <a:t> (i.e., it has been modified)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AE825-C063-4DE7-83EF-E17CE034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26" grpId="0" animBg="1"/>
      <p:bldP spid="703520" grpId="0" animBg="1"/>
      <p:bldP spid="703523" grpId="0" animBg="1"/>
      <p:bldP spid="703532" grpId="0"/>
      <p:bldP spid="703534" grpId="0" animBg="1"/>
      <p:bldP spid="703535" grpId="0" animBg="1"/>
      <p:bldP spid="44" grpId="0" animBg="1"/>
      <p:bldP spid="44" grpId="1" animBg="1"/>
      <p:bldP spid="44" grpId="2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E239F-6F5F-4E80-56AA-6B53D6B0D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BE26-AE4A-33BA-8FDD-2F048517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AC32-59A0-77D8-1B64-7181B3DB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46D75-9267-D190-8230-CCD59F77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C5168-AA78-FA35-B209-59E2BE0C97E1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A84393-0EF5-7902-0FDE-9E5EDFC3CFEA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60FE1-32AC-2624-3C0E-2FFAE4D5901D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9B4C3-47B0-7A11-1CD3-42CF431BB791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1B7FC-C594-9272-0314-9D3DA8C916B5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7BB9C-FFEF-51AB-F1C2-06DC313ACB40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63FAEA-2AC3-9B13-9092-260D660DAE76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0D314-2C3C-F0E2-DEBD-CAE6D13EF4FA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F9CA46-459C-4912-F76C-71397ACEF9B9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59628CE-709B-A399-BE0C-40B978EB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4AC4F76-7485-49BB-F9EE-724397661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791FC1EB-8335-CEBF-BD40-93C5917D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22EC2FF1-9FE5-BC63-E330-EE59C48C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476D6D59-B774-E39F-96E6-6F6F2C1C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423C391-4F13-C633-7D6C-BB24A9FE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429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F4B303-284C-FD20-C6AB-09DCA5B6C6E1}"/>
              </a:ext>
            </a:extLst>
          </p:cNvPr>
          <p:cNvSpPr/>
          <p:nvPr/>
        </p:nvSpPr>
        <p:spPr>
          <a:xfrm>
            <a:off x="4822522" y="4158641"/>
            <a:ext cx="1130946" cy="151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DC6E3-26E1-DB85-3B63-914361902257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EE244C-F8DF-EE71-356E-B4DB71ED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716B38D-8650-EC75-1C07-88A60D10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104A346-C337-81C5-E5E9-7033E042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5570ACA-D4AB-A0AB-79F9-18111F88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0D5C019-6DAB-81E5-5925-5AD0F02F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D08720B-133C-2DF0-42ED-2CBFFBBB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0329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5E616-37EE-F797-A1EC-7C64F332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D0CE95-7438-B578-0C15-67481C24516F}"/>
              </a:ext>
            </a:extLst>
          </p:cNvPr>
          <p:cNvSpPr/>
          <p:nvPr/>
        </p:nvSpPr>
        <p:spPr>
          <a:xfrm>
            <a:off x="4822522" y="4158641"/>
            <a:ext cx="1130946" cy="151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C6923E-0F06-E1D7-7678-CB0ECF193EF0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187D8-4AC9-33E0-D69B-C0F902ED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D461-413B-4BBF-BA04-E1867A8E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039E3-6A10-B662-E153-B749A257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B35B2-09F5-C113-5437-5B74104E8C18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83C7D-07D5-81E0-54D9-3E57317AC84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8E630-DB48-9476-3345-05F1751F45AA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702C72-7AF5-D9F1-AD4C-F0331D03BEDB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82909-9F1D-1686-9F1C-D55E6BC3B029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404FE-18DD-BEFE-D0E2-86D65D8713DE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28008-7089-8EAD-1B02-0C32F7CBB9FD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83859-CECE-B63C-0E05-3AB96FB2838F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7D7C3-532D-EF1C-B90C-BE5404D7DAEF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8A5CC9-83B8-8B4E-61B6-556CA9E6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063318F-DD32-82BF-D62A-3659E512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01718BC7-5AB4-9310-6E00-A58344F0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3B92D7F5-24C3-CC1B-699B-FE003AD1E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7C18859-4ACD-CC55-C7F5-9C004609F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628E1C8-745B-5FC5-560F-6CFBDC70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114F99-63BC-FA79-4595-82206AB55F1C}"/>
              </a:ext>
            </a:extLst>
          </p:cNvPr>
          <p:cNvSpPr txBox="1"/>
          <p:nvPr/>
        </p:nvSpPr>
        <p:spPr>
          <a:xfrm>
            <a:off x="7183595" y="4367196"/>
            <a:ext cx="3769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You figure out the rest!</a:t>
            </a:r>
          </a:p>
        </p:txBody>
      </p:sp>
    </p:spTree>
    <p:extLst>
      <p:ext uri="{BB962C8B-B14F-4D97-AF65-F5344CB8AC3E}">
        <p14:creationId xmlns:p14="http://schemas.microsoft.com/office/powerpoint/2010/main" val="188241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DB3925-75A6-8BC3-0674-FD3AE8F3B60C}"/>
              </a:ext>
            </a:extLst>
          </p:cNvPr>
          <p:cNvSpPr/>
          <p:nvPr/>
        </p:nvSpPr>
        <p:spPr>
          <a:xfrm>
            <a:off x="4822522" y="4158641"/>
            <a:ext cx="1130946" cy="151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A3612-5394-425D-977D-0271D06C187B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58BF7AA-BE55-12C1-DB15-1F163FC3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CE15A0E-921E-D40E-D20A-2FFC194B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9D5D52D-697F-FE29-AC85-6C8904BC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207F397-AD4E-A59B-6DB9-FDC12AC0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E41A37D-683E-87E5-6936-FC9A9EA0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953687-6A9F-A308-AC3A-11A92699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420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2C8C56-B93B-309E-F291-40A5FC4FCC46}"/>
              </a:ext>
            </a:extLst>
          </p:cNvPr>
          <p:cNvSpPr/>
          <p:nvPr/>
        </p:nvSpPr>
        <p:spPr>
          <a:xfrm>
            <a:off x="4822522" y="4158641"/>
            <a:ext cx="1130946" cy="1515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07653-01A2-4854-BD84-4D5E8025DBA4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 → Tag 0x300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 → Tag 0x301 (different block!)	</a:t>
            </a:r>
            <a:r>
              <a:rPr lang="en-US" b="1" dirty="0"/>
              <a:t>MISS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54CBEC-2A9D-9F26-6A27-286FBC3C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A18B415-A93F-1609-52FE-DC122614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F7C7C99-F17F-D282-E1B0-DA06D767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AFA0F567-6FF3-0994-269B-C10246E5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DC02F4D-4EDA-9DE5-CF3C-7F1F3C6C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9110925-ECF0-5453-D4D1-25213B92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3372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Direct-mapped</a:t>
            </a:r>
          </a:p>
          <a:p>
            <a:pPr lvl="1"/>
            <a:r>
              <a:rPr lang="en-US" dirty="0"/>
              <a:t>Simplest to implement: look-up compares tag with 1 cache block</a:t>
            </a:r>
            <a:br>
              <a:rPr lang="en-US" dirty="0"/>
            </a:br>
            <a:r>
              <a:rPr lang="is-IS" dirty="0"/>
              <a:t>→ requires fewer transistors, which can be used elsewhere on the chip</a:t>
            </a:r>
          </a:p>
          <a:p>
            <a:pPr lvl="1"/>
            <a:r>
              <a:rPr lang="is-IS" dirty="0"/>
              <a:t>Conflicts can easily lead to </a:t>
            </a:r>
            <a:r>
              <a:rPr lang="is-IS" i="1" dirty="0"/>
              <a:t>thrashing</a:t>
            </a:r>
          </a:p>
          <a:p>
            <a:pPr lvl="2"/>
            <a:r>
              <a:rPr lang="is-IS" dirty="0"/>
              <a:t>Two cache blocks map to the same set, program needs both, and they keep kicking each other out of the cache. Lots of misses. Bad times.</a:t>
            </a:r>
          </a:p>
          <a:p>
            <a:pPr lvl="2"/>
            <a:endParaRPr lang="is-IS" dirty="0"/>
          </a:p>
          <a:p>
            <a:r>
              <a:rPr lang="is-IS" dirty="0"/>
              <a:t>Set-associative</a:t>
            </a:r>
          </a:p>
          <a:p>
            <a:pPr lvl="1"/>
            <a:r>
              <a:rPr lang="is-IS" dirty="0"/>
              <a:t>More complex implementation: requires more (HW) tag comparators</a:t>
            </a:r>
          </a:p>
          <a:p>
            <a:pPr lvl="1"/>
            <a:r>
              <a:rPr lang="is-IS" dirty="0"/>
              <a:t>Lower miss rate than direct-mapped caches (fewer conflict misses)</a:t>
            </a:r>
          </a:p>
          <a:p>
            <a:pPr lvl="2"/>
            <a:r>
              <a:rPr lang="is-IS" dirty="0"/>
              <a:t>2-way is a significant improvement over direct-mapped</a:t>
            </a:r>
          </a:p>
          <a:p>
            <a:pPr lvl="2"/>
            <a:r>
              <a:rPr lang="is-IS" dirty="0"/>
              <a:t>4-way is a more modest improvement over 2-way, and so on</a:t>
            </a:r>
          </a:p>
          <a:p>
            <a:pPr lvl="2"/>
            <a:endParaRPr lang="is-IS" dirty="0"/>
          </a:p>
          <a:p>
            <a:r>
              <a:rPr lang="is-IS" dirty="0"/>
              <a:t>Fully-associative</a:t>
            </a:r>
          </a:p>
          <a:p>
            <a:pPr lvl="1"/>
            <a:r>
              <a:rPr lang="is-IS" dirty="0"/>
              <a:t>One comparator per cache block in the cache means a LOT of hardware. Ouch.</a:t>
            </a:r>
          </a:p>
          <a:p>
            <a:pPr lvl="2"/>
            <a:r>
              <a:rPr lang="is-IS" dirty="0"/>
              <a:t>Often a deal-breaker for hardware</a:t>
            </a:r>
          </a:p>
          <a:p>
            <a:pPr lvl="1"/>
            <a:r>
              <a:rPr lang="is-IS" dirty="0"/>
              <a:t>Very low miss rate!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DD2-D1E8-4965-B61E-D237C1A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975986" y="1349375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11283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8621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12934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Regs</a:t>
            </a:r>
            <a:endParaRPr lang="en-US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13363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/>
              <a:t>L1 </a:t>
            </a:r>
          </a:p>
          <a:p>
            <a:pPr algn="ctr"/>
            <a:r>
              <a:rPr lang="en-US" sz="17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22713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13569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8141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814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26523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10521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50272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50701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d</a:t>
            </a:r>
            <a:r>
              <a:rPr lang="en-US" sz="17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60051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50907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55479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55479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6386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7859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3719186" y="2656444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21951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9289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845936" y="4473575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L3 unified cache</a:t>
            </a:r>
          </a:p>
          <a:p>
            <a:pPr algn="ctr"/>
            <a:r>
              <a:rPr lang="en-US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975986" y="5730875"/>
            <a:ext cx="6172200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4119236" y="50450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899787" y="968375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21205" y="612844"/>
            <a:ext cx="4443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r>
              <a:rPr lang="en-US" dirty="0">
                <a:latin typeface="Calibri" pitchFamily="34" charset="0"/>
              </a:rPr>
              <a:t>Keep separate caches for instructions and data. Don’t want them to step on each other’s toes!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11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30-40 cycles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Last resort before going to main memory (slow!) So want this large and highly-associative, to have very few misses.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C39AF6D-AF9E-4C45-A054-7A5FAA2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282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6740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speeds up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Cache: smaller, faster storage device that keeps copies of a subset of the data in a larger, slower device</a:t>
            </a:r>
          </a:p>
          <a:p>
            <a:pPr lvl="1"/>
            <a:r>
              <a:rPr lang="en-US" dirty="0"/>
              <a:t>If the data we access is already in the cache, we win!</a:t>
            </a:r>
          </a:p>
          <a:p>
            <a:pPr lvl="1"/>
            <a:r>
              <a:rPr lang="en-US" dirty="0"/>
              <a:t>Can get access time of faster memory, with overall capacity of larger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how do we decide which data to keep in the cache?</a:t>
            </a:r>
          </a:p>
          <a:p>
            <a:pPr lvl="1"/>
            <a:r>
              <a:rPr lang="en-US" dirty="0"/>
              <a:t>Can we predict which data is likely to be necessary in the future?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C553-DB59-4804-A561-802BA16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Goal: predict which data the CPU will want to access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So we can bring it to (and keep it in!) fast memory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Problem: memory is huge! (billions of bytes) how do you decide which to save?</a:t>
            </a:r>
          </a:p>
          <a:p>
            <a:pPr lvl="1"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Principle of Locality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Programs tend to access data in predictable ways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Temporal locality</a:t>
            </a:r>
          </a:p>
          <a:p>
            <a:pPr lvl="1"/>
            <a:r>
              <a:rPr lang="en-US" dirty="0"/>
              <a:t>Recently referenced items are likely to be referenced in the near future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Spatial locality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Items with nearby addresses tend to be referenced close together in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71609-9453-42CF-8934-1C0167E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695</TotalTime>
  <Words>6382</Words>
  <Application>Microsoft Office PowerPoint</Application>
  <PresentationFormat>Widescreen</PresentationFormat>
  <Paragraphs>1861</Paragraphs>
  <Slides>67</Slides>
  <Notes>35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Courier New</vt:lpstr>
      <vt:lpstr>Helvetica</vt:lpstr>
      <vt:lpstr>Tahoma</vt:lpstr>
      <vt:lpstr>Class Slides</vt:lpstr>
      <vt:lpstr>Lecture 12 Cache Memories</vt:lpstr>
      <vt:lpstr>Administrivia</vt:lpstr>
      <vt:lpstr>Today’s Goals</vt:lpstr>
      <vt:lpstr>Caching in a memory hierarchy</vt:lpstr>
      <vt:lpstr>General caching concepts</vt:lpstr>
      <vt:lpstr>General caching concepts</vt:lpstr>
      <vt:lpstr>Outline</vt:lpstr>
      <vt:lpstr>Caching speeds up code</vt:lpstr>
      <vt:lpstr>Locality</vt:lpstr>
      <vt:lpstr>Types of locality practice</vt:lpstr>
      <vt:lpstr>Locality example</vt:lpstr>
      <vt:lpstr>Locality example</vt:lpstr>
      <vt:lpstr>Locality to the Rescue!</vt:lpstr>
      <vt:lpstr>Cache misses will still happen</vt:lpstr>
      <vt:lpstr>What causes a cache miss?</vt:lpstr>
      <vt:lpstr>Break + Question</vt:lpstr>
      <vt:lpstr>Break + Question</vt:lpstr>
      <vt:lpstr>Outline</vt:lpstr>
      <vt:lpstr>Cache memories</vt:lpstr>
      <vt:lpstr>How You Probably Thought a Memory Access Worked</vt:lpstr>
      <vt:lpstr>How a Memory Access Actually Works</vt:lpstr>
      <vt:lpstr>General Cache Organization (S, A, B)</vt:lpstr>
      <vt:lpstr>Cache Access</vt:lpstr>
      <vt:lpstr>Cache Read (1): Locate Set</vt:lpstr>
      <vt:lpstr>Cache Read (2): Tag Match + Valid</vt:lpstr>
      <vt:lpstr>Cache Read (3): Block Offset</vt:lpstr>
      <vt:lpstr>Example: 128 sets, 64 bytes per block</vt:lpstr>
      <vt:lpstr>Cache access overview</vt:lpstr>
      <vt:lpstr>Break + Question</vt:lpstr>
      <vt:lpstr>Break + Question</vt:lpstr>
      <vt:lpstr>What about writes?</vt:lpstr>
      <vt:lpstr>Write configurations</vt:lpstr>
      <vt:lpstr>Outline</vt:lpstr>
      <vt:lpstr>Cache memory associativity</vt:lpstr>
      <vt:lpstr>Associativity choices</vt:lpstr>
      <vt:lpstr>Direct-mapped cache (associativity = 1)</vt:lpstr>
      <vt:lpstr>Direct-mapped cache (associativity = 1)</vt:lpstr>
      <vt:lpstr>Direct-mapped cache (associativity = 1)</vt:lpstr>
      <vt:lpstr>Direct-mapped cache (associativity = 1)</vt:lpstr>
      <vt:lpstr>Direct-mapped cache simulation</vt:lpstr>
      <vt:lpstr>Direct-mapped cache simulation</vt:lpstr>
      <vt:lpstr>Direct-mapped cache simulation</vt:lpstr>
      <vt:lpstr>Direct-mapped cache simulation</vt:lpstr>
      <vt:lpstr>Direct-mapped cache simulation</vt:lpstr>
      <vt:lpstr>Direct-mapped cache simulation</vt:lpstr>
      <vt:lpstr>Direct-mapped cache simulation</vt:lpstr>
      <vt:lpstr>Direct-mapped cache simulation</vt:lpstr>
      <vt:lpstr>What are the types of each miss here?</vt:lpstr>
      <vt:lpstr>Pause for questions on direct-mapped caches</vt:lpstr>
      <vt:lpstr>Associativity choices</vt:lpstr>
      <vt:lpstr>2-way set-associative cache (associativity = 2)</vt:lpstr>
      <vt:lpstr>2-way set-associative cache (associativity = 2)</vt:lpstr>
      <vt:lpstr>2-way set-associative cache (associativity = 2)</vt:lpstr>
      <vt:lpstr>2-way set-associative cache simulation</vt:lpstr>
      <vt:lpstr>Pause for questions on set-associative caches</vt:lpstr>
      <vt:lpstr>Fully-associative caches</vt:lpstr>
      <vt:lpstr>Fully-Associative Cache Practice</vt:lpstr>
      <vt:lpstr>Fully-Associative Cache Practice</vt:lpstr>
      <vt:lpstr>Fully-Associative Cache Practice</vt:lpstr>
      <vt:lpstr>Fully-Associative Cache Practice</vt:lpstr>
      <vt:lpstr>Fully-Associative Cache Practice</vt:lpstr>
      <vt:lpstr>Break + Question</vt:lpstr>
      <vt:lpstr>Break + Question</vt:lpstr>
      <vt:lpstr>Break + Question</vt:lpstr>
      <vt:lpstr>Associativity Pros and Cons</vt:lpstr>
      <vt:lpstr>Intel Core i7 Cache Hierarchy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Cache Memories</dc:title>
  <dc:creator>Branden Ghena</dc:creator>
  <cp:lastModifiedBy>Branden Ghena</cp:lastModifiedBy>
  <cp:revision>60</cp:revision>
  <dcterms:created xsi:type="dcterms:W3CDTF">2021-05-18T14:05:21Z</dcterms:created>
  <dcterms:modified xsi:type="dcterms:W3CDTF">2025-02-18T19:53:18Z</dcterms:modified>
</cp:coreProperties>
</file>