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drawings/drawing4.xml" ContentType="application/vnd.openxmlformats-officedocument.drawingml.chartshape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94"/>
  </p:notesMasterIdLst>
  <p:sldIdLst>
    <p:sldId id="256" r:id="rId2"/>
    <p:sldId id="264" r:id="rId3"/>
    <p:sldId id="1564" r:id="rId4"/>
    <p:sldId id="1488" r:id="rId5"/>
    <p:sldId id="1492" r:id="rId6"/>
    <p:sldId id="1490" r:id="rId7"/>
    <p:sldId id="1491" r:id="rId8"/>
    <p:sldId id="1569" r:id="rId9"/>
    <p:sldId id="1493" r:id="rId10"/>
    <p:sldId id="1523" r:id="rId11"/>
    <p:sldId id="1563" r:id="rId12"/>
    <p:sldId id="1309" r:id="rId13"/>
    <p:sldId id="1323" r:id="rId14"/>
    <p:sldId id="1367" r:id="rId15"/>
    <p:sldId id="1570" r:id="rId16"/>
    <p:sldId id="1571" r:id="rId17"/>
    <p:sldId id="1572" r:id="rId18"/>
    <p:sldId id="1586" r:id="rId19"/>
    <p:sldId id="1565" r:id="rId20"/>
    <p:sldId id="1533" r:id="rId21"/>
    <p:sldId id="1547" r:id="rId22"/>
    <p:sldId id="1576" r:id="rId23"/>
    <p:sldId id="1539" r:id="rId24"/>
    <p:sldId id="1577" r:id="rId25"/>
    <p:sldId id="1578" r:id="rId26"/>
    <p:sldId id="1584" r:id="rId27"/>
    <p:sldId id="1574" r:id="rId28"/>
    <p:sldId id="1579" r:id="rId29"/>
    <p:sldId id="1580" r:id="rId30"/>
    <p:sldId id="1581" r:id="rId31"/>
    <p:sldId id="1582" r:id="rId32"/>
    <p:sldId id="1583" r:id="rId33"/>
    <p:sldId id="1595" r:id="rId34"/>
    <p:sldId id="1535" r:id="rId35"/>
    <p:sldId id="1589" r:id="rId36"/>
    <p:sldId id="1588" r:id="rId37"/>
    <p:sldId id="1587" r:id="rId38"/>
    <p:sldId id="1550" r:id="rId39"/>
    <p:sldId id="1549" r:id="rId40"/>
    <p:sldId id="1548" r:id="rId41"/>
    <p:sldId id="1590" r:id="rId42"/>
    <p:sldId id="1552" r:id="rId43"/>
    <p:sldId id="1591" r:id="rId44"/>
    <p:sldId id="1593" r:id="rId45"/>
    <p:sldId id="1585" r:id="rId46"/>
    <p:sldId id="1536" r:id="rId47"/>
    <p:sldId id="1553" r:id="rId48"/>
    <p:sldId id="1599" r:id="rId49"/>
    <p:sldId id="1603" r:id="rId50"/>
    <p:sldId id="1604" r:id="rId51"/>
    <p:sldId id="1605" r:id="rId52"/>
    <p:sldId id="1606" r:id="rId53"/>
    <p:sldId id="1607" r:id="rId54"/>
    <p:sldId id="1608" r:id="rId55"/>
    <p:sldId id="1609" r:id="rId56"/>
    <p:sldId id="1610" r:id="rId57"/>
    <p:sldId id="1611" r:id="rId58"/>
    <p:sldId id="1612" r:id="rId59"/>
    <p:sldId id="1613" r:id="rId60"/>
    <p:sldId id="1614" r:id="rId61"/>
    <p:sldId id="1615" r:id="rId62"/>
    <p:sldId id="1554" r:id="rId63"/>
    <p:sldId id="1562" r:id="rId64"/>
    <p:sldId id="1594" r:id="rId65"/>
    <p:sldId id="1616" r:id="rId66"/>
    <p:sldId id="1566" r:id="rId67"/>
    <p:sldId id="1543" r:id="rId68"/>
    <p:sldId id="1496" r:id="rId69"/>
    <p:sldId id="1497" r:id="rId70"/>
    <p:sldId id="1499" r:id="rId71"/>
    <p:sldId id="1524" r:id="rId72"/>
    <p:sldId id="1525" r:id="rId73"/>
    <p:sldId id="1526" r:id="rId74"/>
    <p:sldId id="1527" r:id="rId75"/>
    <p:sldId id="1528" r:id="rId76"/>
    <p:sldId id="1505" r:id="rId77"/>
    <p:sldId id="1506" r:id="rId78"/>
    <p:sldId id="1545" r:id="rId79"/>
    <p:sldId id="1544" r:id="rId80"/>
    <p:sldId id="1546" r:id="rId81"/>
    <p:sldId id="1567" r:id="rId82"/>
    <p:sldId id="1508" r:id="rId83"/>
    <p:sldId id="1509" r:id="rId84"/>
    <p:sldId id="1529" r:id="rId85"/>
    <p:sldId id="1541" r:id="rId86"/>
    <p:sldId id="1542" r:id="rId87"/>
    <p:sldId id="1511" r:id="rId88"/>
    <p:sldId id="1512" r:id="rId89"/>
    <p:sldId id="1513" r:id="rId90"/>
    <p:sldId id="1514" r:id="rId91"/>
    <p:sldId id="1573" r:id="rId92"/>
    <p:sldId id="1568" r:id="rId9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264"/>
          </p14:sldIdLst>
        </p14:section>
        <p14:section name="Memory Mountain" id="{B55B8E8C-5EAB-4A1E-A4E9-AE5E896E46FA}">
          <p14:sldIdLst>
            <p14:sldId id="1564"/>
            <p14:sldId id="1488"/>
            <p14:sldId id="1492"/>
            <p14:sldId id="1490"/>
            <p14:sldId id="1491"/>
            <p14:sldId id="1569"/>
            <p14:sldId id="1493"/>
            <p14:sldId id="1523"/>
          </p14:sldIdLst>
        </p14:section>
        <p14:section name="Cache Metrics" id="{E981528A-8BF2-4F95-A814-AA389D9B345E}">
          <p14:sldIdLst>
            <p14:sldId id="1563"/>
            <p14:sldId id="1309"/>
            <p14:sldId id="1323"/>
            <p14:sldId id="1367"/>
            <p14:sldId id="1570"/>
            <p14:sldId id="1571"/>
            <p14:sldId id="1572"/>
            <p14:sldId id="1586"/>
          </p14:sldIdLst>
        </p14:section>
        <p14:section name="Cache Performance" id="{E887FD7B-EB5B-42C2-97C5-0C9A34B2FF13}">
          <p14:sldIdLst>
            <p14:sldId id="1565"/>
            <p14:sldId id="1533"/>
            <p14:sldId id="1547"/>
            <p14:sldId id="1576"/>
            <p14:sldId id="1539"/>
            <p14:sldId id="1577"/>
            <p14:sldId id="1578"/>
            <p14:sldId id="1584"/>
            <p14:sldId id="1574"/>
            <p14:sldId id="1579"/>
            <p14:sldId id="1580"/>
            <p14:sldId id="1581"/>
            <p14:sldId id="1582"/>
            <p14:sldId id="1583"/>
            <p14:sldId id="1595"/>
            <p14:sldId id="1535"/>
            <p14:sldId id="1589"/>
            <p14:sldId id="1588"/>
            <p14:sldId id="1587"/>
            <p14:sldId id="1550"/>
            <p14:sldId id="1549"/>
            <p14:sldId id="1548"/>
            <p14:sldId id="1590"/>
            <p14:sldId id="1552"/>
            <p14:sldId id="1591"/>
            <p14:sldId id="1593"/>
            <p14:sldId id="1585"/>
            <p14:sldId id="1536"/>
            <p14:sldId id="1553"/>
            <p14:sldId id="1599"/>
            <p14:sldId id="1603"/>
            <p14:sldId id="1604"/>
            <p14:sldId id="1605"/>
            <p14:sldId id="1606"/>
            <p14:sldId id="1607"/>
            <p14:sldId id="1608"/>
            <p14:sldId id="1609"/>
            <p14:sldId id="1610"/>
            <p14:sldId id="1611"/>
            <p14:sldId id="1612"/>
            <p14:sldId id="1613"/>
            <p14:sldId id="1614"/>
            <p14:sldId id="1615"/>
            <p14:sldId id="1554"/>
            <p14:sldId id="1562"/>
            <p14:sldId id="1594"/>
            <p14:sldId id="1616"/>
          </p14:sldIdLst>
        </p14:section>
        <p14:section name="Rearranging Matrix Math" id="{375C8AA7-52F2-43BA-8566-F37821D2D2CD}">
          <p14:sldIdLst>
            <p14:sldId id="1566"/>
            <p14:sldId id="1543"/>
            <p14:sldId id="1496"/>
            <p14:sldId id="1497"/>
            <p14:sldId id="1499"/>
            <p14:sldId id="1524"/>
            <p14:sldId id="1525"/>
            <p14:sldId id="1526"/>
            <p14:sldId id="1527"/>
            <p14:sldId id="1528"/>
            <p14:sldId id="1505"/>
            <p14:sldId id="1506"/>
            <p14:sldId id="1545"/>
            <p14:sldId id="1544"/>
            <p14:sldId id="1546"/>
          </p14:sldIdLst>
        </p14:section>
        <p14:section name="Matrix Math in Blocks" id="{552741AA-632A-46F9-86C2-1E4DCB50C22E}">
          <p14:sldIdLst>
            <p14:sldId id="1567"/>
            <p14:sldId id="1508"/>
            <p14:sldId id="1509"/>
            <p14:sldId id="1529"/>
            <p14:sldId id="1541"/>
            <p14:sldId id="1542"/>
            <p14:sldId id="1511"/>
            <p14:sldId id="1512"/>
            <p14:sldId id="1513"/>
            <p14:sldId id="1514"/>
            <p14:sldId id="1573"/>
          </p14:sldIdLst>
        </p14:section>
        <p14:section name="Wrapup" id="{29A7F866-9DA9-446B-8359-CE426CB89C7A}">
          <p14:sldIdLst>
            <p14:sldId id="15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864"/>
    <a:srgbClr val="EBDAE3"/>
    <a:srgbClr val="C55A11"/>
    <a:srgbClr val="C00000"/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120" d="100"/>
          <a:sy n="120" d="100"/>
        </p:scale>
        <p:origin x="114" y="10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Macintosh%20HD:Users:droh:Downloads:corei7mountain.xls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Macintosh%20HD:Users:droh:Downloads:corei7mountain.xls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oleObject" Target="Macintosh%20HD:Users:droh:Downloads:corei7mountain.xls" TargetMode="Externa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oleObject" Target="Macintosh%20HD:Users:droh:Downloads:corei7mountain.xls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roh:Downloads:corei7mm.xls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roh:Downloads:corei7mm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hPercent val="100"/>
      <c:rotY val="40"/>
      <c:depthPercent val="100"/>
      <c:rAngAx val="0"/>
    </c:view3D>
    <c:floor>
      <c:thickness val="0"/>
      <c:spPr>
        <a:solidFill>
          <a:srgbClr val="C0C0C0"/>
        </a:solidFill>
        <a:ln w="3175">
          <a:solidFill>
            <a:srgbClr val="000000"/>
          </a:solidFill>
          <a:prstDash val="solid"/>
        </a:ln>
      </c:spPr>
    </c:floor>
    <c:sideWall>
      <c:thickness val="0"/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sideWall>
    <c:backWall>
      <c:thickness val="0"/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backWall>
    <c:plotArea>
      <c:layout/>
      <c:surface3DChart>
        <c:wireframe val="0"/>
        <c:ser>
          <c:idx val="0"/>
          <c:order val="0"/>
          <c:tx>
            <c:strRef>
              <c:f>'corei7-mountain-data'!$B$1</c:f>
              <c:strCache>
                <c:ptCount val="1"/>
                <c:pt idx="0">
                  <c:v>64M</c:v>
                </c:pt>
              </c:strCache>
            </c:strRef>
          </c:tx>
          <c:spPr>
            <a:solidFill>
              <a:srgbClr val="9999FF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'corei7-mountain-data'!$B$2:$B$19</c:f>
              <c:numCache>
                <c:formatCode>General</c:formatCode>
                <c:ptCount val="18"/>
                <c:pt idx="0">
                  <c:v>4029.59</c:v>
                </c:pt>
                <c:pt idx="1">
                  <c:v>2752.75</c:v>
                </c:pt>
                <c:pt idx="2">
                  <c:v>2159.29</c:v>
                </c:pt>
                <c:pt idx="3">
                  <c:v>1710.75</c:v>
                </c:pt>
                <c:pt idx="4">
                  <c:v>1391.48</c:v>
                </c:pt>
                <c:pt idx="5">
                  <c:v>1176.29</c:v>
                </c:pt>
                <c:pt idx="6">
                  <c:v>1015.77</c:v>
                </c:pt>
                <c:pt idx="7">
                  <c:v>890.72</c:v>
                </c:pt>
                <c:pt idx="8">
                  <c:v>845.57</c:v>
                </c:pt>
                <c:pt idx="9">
                  <c:v>805.45999999999935</c:v>
                </c:pt>
                <c:pt idx="10">
                  <c:v>773.78</c:v>
                </c:pt>
                <c:pt idx="11">
                  <c:v>757.94</c:v>
                </c:pt>
                <c:pt idx="12">
                  <c:v>727.91</c:v>
                </c:pt>
                <c:pt idx="13">
                  <c:v>712.66</c:v>
                </c:pt>
                <c:pt idx="14">
                  <c:v>705.63</c:v>
                </c:pt>
                <c:pt idx="15">
                  <c:v>701.98</c:v>
                </c:pt>
                <c:pt idx="16">
                  <c:v>598.19000000000005</c:v>
                </c:pt>
                <c:pt idx="17">
                  <c:v>601.22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97-3F4D-8841-330C4B2E644A}"/>
            </c:ext>
          </c:extLst>
        </c:ser>
        <c:ser>
          <c:idx val="1"/>
          <c:order val="1"/>
          <c:tx>
            <c:strRef>
              <c:f>'corei7-mountain-data'!$C$1</c:f>
              <c:strCache>
                <c:ptCount val="1"/>
                <c:pt idx="0">
                  <c:v>32M</c:v>
                </c:pt>
              </c:strCache>
            </c:strRef>
          </c:tx>
          <c:spPr>
            <a:solidFill>
              <a:srgbClr val="993366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'corei7-mountain-data'!$C$2:$C$19</c:f>
              <c:numCache>
                <c:formatCode>General</c:formatCode>
                <c:ptCount val="18"/>
                <c:pt idx="0">
                  <c:v>4029.36</c:v>
                </c:pt>
                <c:pt idx="1">
                  <c:v>2752.39</c:v>
                </c:pt>
                <c:pt idx="2">
                  <c:v>2160.62</c:v>
                </c:pt>
                <c:pt idx="3">
                  <c:v>1710.98</c:v>
                </c:pt>
                <c:pt idx="4">
                  <c:v>1391.5</c:v>
                </c:pt>
                <c:pt idx="5">
                  <c:v>1176.54</c:v>
                </c:pt>
                <c:pt idx="6">
                  <c:v>1016.71</c:v>
                </c:pt>
                <c:pt idx="7">
                  <c:v>891.8</c:v>
                </c:pt>
                <c:pt idx="8">
                  <c:v>846.98</c:v>
                </c:pt>
                <c:pt idx="9">
                  <c:v>807.22</c:v>
                </c:pt>
                <c:pt idx="10">
                  <c:v>775.18</c:v>
                </c:pt>
                <c:pt idx="11">
                  <c:v>760.41</c:v>
                </c:pt>
                <c:pt idx="12">
                  <c:v>730.74</c:v>
                </c:pt>
                <c:pt idx="13">
                  <c:v>714.98</c:v>
                </c:pt>
                <c:pt idx="14">
                  <c:v>709.26</c:v>
                </c:pt>
                <c:pt idx="15">
                  <c:v>708.88</c:v>
                </c:pt>
                <c:pt idx="16">
                  <c:v>608.99</c:v>
                </c:pt>
                <c:pt idx="17">
                  <c:v>607.39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97-3F4D-8841-330C4B2E644A}"/>
            </c:ext>
          </c:extLst>
        </c:ser>
        <c:ser>
          <c:idx val="2"/>
          <c:order val="2"/>
          <c:tx>
            <c:strRef>
              <c:f>'corei7-mountain-data'!$D$1</c:f>
              <c:strCache>
                <c:ptCount val="1"/>
                <c:pt idx="0">
                  <c:v>16M</c:v>
                </c:pt>
              </c:strCache>
            </c:strRef>
          </c:tx>
          <c:spPr>
            <a:solidFill>
              <a:srgbClr val="FFFFCC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'corei7-mountain-data'!$D$2:$D$19</c:f>
              <c:numCache>
                <c:formatCode>General</c:formatCode>
                <c:ptCount val="18"/>
                <c:pt idx="0">
                  <c:v>4040.1</c:v>
                </c:pt>
                <c:pt idx="1">
                  <c:v>2788.42</c:v>
                </c:pt>
                <c:pt idx="2">
                  <c:v>2188.92</c:v>
                </c:pt>
                <c:pt idx="3">
                  <c:v>1742.97</c:v>
                </c:pt>
                <c:pt idx="4">
                  <c:v>1421.69</c:v>
                </c:pt>
                <c:pt idx="5">
                  <c:v>1201.31</c:v>
                </c:pt>
                <c:pt idx="6">
                  <c:v>1038.3699999999999</c:v>
                </c:pt>
                <c:pt idx="7">
                  <c:v>911.7</c:v>
                </c:pt>
                <c:pt idx="8">
                  <c:v>870.39</c:v>
                </c:pt>
                <c:pt idx="9">
                  <c:v>835.30999999999938</c:v>
                </c:pt>
                <c:pt idx="10">
                  <c:v>809.25</c:v>
                </c:pt>
                <c:pt idx="11">
                  <c:v>798.05</c:v>
                </c:pt>
                <c:pt idx="12">
                  <c:v>780.28</c:v>
                </c:pt>
                <c:pt idx="13">
                  <c:v>778.37</c:v>
                </c:pt>
                <c:pt idx="14">
                  <c:v>787.2</c:v>
                </c:pt>
                <c:pt idx="15">
                  <c:v>744.13</c:v>
                </c:pt>
                <c:pt idx="16">
                  <c:v>633.53</c:v>
                </c:pt>
                <c:pt idx="17">
                  <c:v>608.85999999999785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97-3F4D-8841-330C4B2E644A}"/>
            </c:ext>
          </c:extLst>
        </c:ser>
        <c:ser>
          <c:idx val="3"/>
          <c:order val="3"/>
          <c:tx>
            <c:strRef>
              <c:f>'corei7-mountain-data'!$E$1</c:f>
              <c:strCache>
                <c:ptCount val="1"/>
                <c:pt idx="0">
                  <c:v>8M</c:v>
                </c:pt>
              </c:strCache>
            </c:strRef>
          </c:tx>
          <c:spPr>
            <a:solidFill>
              <a:srgbClr val="CCFFFF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'corei7-mountain-data'!$E$2:$E$19</c:f>
              <c:numCache>
                <c:formatCode>General</c:formatCode>
                <c:ptCount val="18"/>
                <c:pt idx="0">
                  <c:v>4374.01</c:v>
                </c:pt>
                <c:pt idx="1">
                  <c:v>3610.74</c:v>
                </c:pt>
                <c:pt idx="2">
                  <c:v>3002.03</c:v>
                </c:pt>
                <c:pt idx="3">
                  <c:v>2492.39</c:v>
                </c:pt>
                <c:pt idx="4">
                  <c:v>2131.04</c:v>
                </c:pt>
                <c:pt idx="5">
                  <c:v>1821.71</c:v>
                </c:pt>
                <c:pt idx="6">
                  <c:v>1564.14</c:v>
                </c:pt>
                <c:pt idx="7">
                  <c:v>1414.18</c:v>
                </c:pt>
                <c:pt idx="8">
                  <c:v>1404.78</c:v>
                </c:pt>
                <c:pt idx="9">
                  <c:v>1408.59</c:v>
                </c:pt>
                <c:pt idx="10">
                  <c:v>1423.67</c:v>
                </c:pt>
                <c:pt idx="11">
                  <c:v>1456.86</c:v>
                </c:pt>
                <c:pt idx="12">
                  <c:v>1499.61</c:v>
                </c:pt>
                <c:pt idx="13">
                  <c:v>1600.13</c:v>
                </c:pt>
                <c:pt idx="14">
                  <c:v>1667.47</c:v>
                </c:pt>
                <c:pt idx="15">
                  <c:v>1231.7</c:v>
                </c:pt>
                <c:pt idx="16">
                  <c:v>1078.97</c:v>
                </c:pt>
                <c:pt idx="17">
                  <c:v>1026.03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E97-3F4D-8841-330C4B2E644A}"/>
            </c:ext>
          </c:extLst>
        </c:ser>
        <c:ser>
          <c:idx val="4"/>
          <c:order val="4"/>
          <c:tx>
            <c:strRef>
              <c:f>'corei7-mountain-data'!$F$1</c:f>
              <c:strCache>
                <c:ptCount val="1"/>
                <c:pt idx="0">
                  <c:v>4M</c:v>
                </c:pt>
              </c:strCache>
            </c:strRef>
          </c:tx>
          <c:spPr>
            <a:solidFill>
              <a:srgbClr val="660066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'corei7-mountain-data'!$F$2:$F$19</c:f>
              <c:numCache>
                <c:formatCode>General</c:formatCode>
                <c:ptCount val="18"/>
                <c:pt idx="0">
                  <c:v>4642.47</c:v>
                </c:pt>
                <c:pt idx="1">
                  <c:v>4583.8</c:v>
                </c:pt>
                <c:pt idx="2">
                  <c:v>4074.93</c:v>
                </c:pt>
                <c:pt idx="3">
                  <c:v>3557.51</c:v>
                </c:pt>
                <c:pt idx="4">
                  <c:v>3337.59</c:v>
                </c:pt>
                <c:pt idx="5">
                  <c:v>2898.78</c:v>
                </c:pt>
                <c:pt idx="6">
                  <c:v>2535.2199999999998</c:v>
                </c:pt>
                <c:pt idx="7">
                  <c:v>2248.83</c:v>
                </c:pt>
                <c:pt idx="8">
                  <c:v>2227.41</c:v>
                </c:pt>
                <c:pt idx="9">
                  <c:v>2203.98</c:v>
                </c:pt>
                <c:pt idx="10">
                  <c:v>2187.29</c:v>
                </c:pt>
                <c:pt idx="11">
                  <c:v>2164.1799999999998</c:v>
                </c:pt>
                <c:pt idx="12">
                  <c:v>2156.96</c:v>
                </c:pt>
                <c:pt idx="13">
                  <c:v>2148.52</c:v>
                </c:pt>
                <c:pt idx="14">
                  <c:v>2146.83</c:v>
                </c:pt>
                <c:pt idx="15">
                  <c:v>2131.36</c:v>
                </c:pt>
                <c:pt idx="16">
                  <c:v>2038.29</c:v>
                </c:pt>
                <c:pt idx="17">
                  <c:v>2060.87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E97-3F4D-8841-330C4B2E644A}"/>
            </c:ext>
          </c:extLst>
        </c:ser>
        <c:ser>
          <c:idx val="5"/>
          <c:order val="5"/>
          <c:tx>
            <c:strRef>
              <c:f>'corei7-mountain-data'!$G$1</c:f>
              <c:strCache>
                <c:ptCount val="1"/>
                <c:pt idx="0">
                  <c:v>2M</c:v>
                </c:pt>
              </c:strCache>
            </c:strRef>
          </c:tx>
          <c:spPr>
            <a:solidFill>
              <a:srgbClr val="FF808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'corei7-mountain-data'!$G$2:$G$19</c:f>
              <c:numCache>
                <c:formatCode>General</c:formatCode>
                <c:ptCount val="18"/>
                <c:pt idx="0">
                  <c:v>4674.0600000000004</c:v>
                </c:pt>
                <c:pt idx="1">
                  <c:v>4659.0600000000004</c:v>
                </c:pt>
                <c:pt idx="2">
                  <c:v>4153.1000000000004</c:v>
                </c:pt>
                <c:pt idx="3">
                  <c:v>4016.4</c:v>
                </c:pt>
                <c:pt idx="4">
                  <c:v>3540.78</c:v>
                </c:pt>
                <c:pt idx="5">
                  <c:v>3027.05</c:v>
                </c:pt>
                <c:pt idx="6">
                  <c:v>2625.06</c:v>
                </c:pt>
                <c:pt idx="7">
                  <c:v>2321.73</c:v>
                </c:pt>
                <c:pt idx="8">
                  <c:v>2306.4</c:v>
                </c:pt>
                <c:pt idx="9">
                  <c:v>2292.86</c:v>
                </c:pt>
                <c:pt idx="10">
                  <c:v>2282.38</c:v>
                </c:pt>
                <c:pt idx="11">
                  <c:v>2270.35</c:v>
                </c:pt>
                <c:pt idx="12">
                  <c:v>2264.14</c:v>
                </c:pt>
                <c:pt idx="13">
                  <c:v>2259.8000000000002</c:v>
                </c:pt>
                <c:pt idx="14">
                  <c:v>2260.46</c:v>
                </c:pt>
                <c:pt idx="15">
                  <c:v>2261.54</c:v>
                </c:pt>
                <c:pt idx="16">
                  <c:v>2224.92</c:v>
                </c:pt>
                <c:pt idx="17">
                  <c:v>2431.58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E97-3F4D-8841-330C4B2E644A}"/>
            </c:ext>
          </c:extLst>
        </c:ser>
        <c:ser>
          <c:idx val="6"/>
          <c:order val="6"/>
          <c:tx>
            <c:strRef>
              <c:f>'corei7-mountain-data'!$H$1</c:f>
              <c:strCache>
                <c:ptCount val="1"/>
                <c:pt idx="0">
                  <c:v>1M</c:v>
                </c:pt>
              </c:strCache>
            </c:strRef>
          </c:tx>
          <c:spPr>
            <a:solidFill>
              <a:srgbClr val="0066CC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'corei7-mountain-data'!$H$2:$H$19</c:f>
              <c:numCache>
                <c:formatCode>General</c:formatCode>
                <c:ptCount val="18"/>
                <c:pt idx="0">
                  <c:v>4673.7700000000004</c:v>
                </c:pt>
                <c:pt idx="1">
                  <c:v>4656.9799999999996</c:v>
                </c:pt>
                <c:pt idx="2">
                  <c:v>4156.32</c:v>
                </c:pt>
                <c:pt idx="3">
                  <c:v>4012.65</c:v>
                </c:pt>
                <c:pt idx="4">
                  <c:v>3535.85</c:v>
                </c:pt>
                <c:pt idx="5">
                  <c:v>3021.82</c:v>
                </c:pt>
                <c:pt idx="6">
                  <c:v>2623.08</c:v>
                </c:pt>
                <c:pt idx="7">
                  <c:v>2318.19</c:v>
                </c:pt>
                <c:pt idx="8">
                  <c:v>2303.7199999999998</c:v>
                </c:pt>
                <c:pt idx="9">
                  <c:v>2291.5500000000002</c:v>
                </c:pt>
                <c:pt idx="10">
                  <c:v>2280.42</c:v>
                </c:pt>
                <c:pt idx="11">
                  <c:v>2270.2399999999998</c:v>
                </c:pt>
                <c:pt idx="12">
                  <c:v>2264.8200000000002</c:v>
                </c:pt>
                <c:pt idx="13">
                  <c:v>2261.86</c:v>
                </c:pt>
                <c:pt idx="14">
                  <c:v>2261.31</c:v>
                </c:pt>
                <c:pt idx="15">
                  <c:v>2271.41</c:v>
                </c:pt>
                <c:pt idx="16">
                  <c:v>2237.27</c:v>
                </c:pt>
                <c:pt idx="17">
                  <c:v>2432.7399999999998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E97-3F4D-8841-330C4B2E644A}"/>
            </c:ext>
          </c:extLst>
        </c:ser>
        <c:ser>
          <c:idx val="7"/>
          <c:order val="7"/>
          <c:tx>
            <c:strRef>
              <c:f>'corei7-mountain-data'!$I$1</c:f>
              <c:strCache>
                <c:ptCount val="1"/>
                <c:pt idx="0">
                  <c:v>512K</c:v>
                </c:pt>
              </c:strCache>
            </c:strRef>
          </c:tx>
          <c:spPr>
            <a:solidFill>
              <a:srgbClr val="CCCCFF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'corei7-mountain-data'!$I$2:$I$19</c:f>
              <c:numCache>
                <c:formatCode>General</c:formatCode>
                <c:ptCount val="18"/>
                <c:pt idx="0">
                  <c:v>4673</c:v>
                </c:pt>
                <c:pt idx="1">
                  <c:v>4658.05</c:v>
                </c:pt>
                <c:pt idx="2">
                  <c:v>4267.3</c:v>
                </c:pt>
                <c:pt idx="3">
                  <c:v>4052.55</c:v>
                </c:pt>
                <c:pt idx="4">
                  <c:v>3730.88</c:v>
                </c:pt>
                <c:pt idx="5">
                  <c:v>3236.67</c:v>
                </c:pt>
                <c:pt idx="6">
                  <c:v>2839.93</c:v>
                </c:pt>
                <c:pt idx="7">
                  <c:v>2527.15</c:v>
                </c:pt>
                <c:pt idx="8">
                  <c:v>2513.25</c:v>
                </c:pt>
                <c:pt idx="9">
                  <c:v>2503.12</c:v>
                </c:pt>
                <c:pt idx="10">
                  <c:v>2494.19</c:v>
                </c:pt>
                <c:pt idx="11">
                  <c:v>2517.44</c:v>
                </c:pt>
                <c:pt idx="12">
                  <c:v>2523.1</c:v>
                </c:pt>
                <c:pt idx="13">
                  <c:v>2551.67</c:v>
                </c:pt>
                <c:pt idx="14">
                  <c:v>2555.5300000000002</c:v>
                </c:pt>
                <c:pt idx="15">
                  <c:v>2477.41</c:v>
                </c:pt>
                <c:pt idx="16">
                  <c:v>2420.17</c:v>
                </c:pt>
                <c:pt idx="17">
                  <c:v>2590.64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E97-3F4D-8841-330C4B2E644A}"/>
            </c:ext>
          </c:extLst>
        </c:ser>
        <c:ser>
          <c:idx val="8"/>
          <c:order val="8"/>
          <c:tx>
            <c:strRef>
              <c:f>'corei7-mountain-data'!$J$1</c:f>
              <c:strCache>
                <c:ptCount val="1"/>
                <c:pt idx="0">
                  <c:v>256K</c:v>
                </c:pt>
              </c:strCache>
            </c:strRef>
          </c:tx>
          <c:spPr>
            <a:solidFill>
              <a:srgbClr val="00009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'corei7-mountain-data'!$J$2:$J$19</c:f>
              <c:numCache>
                <c:formatCode>General</c:formatCode>
                <c:ptCount val="18"/>
                <c:pt idx="0">
                  <c:v>4672.3100000000004</c:v>
                </c:pt>
                <c:pt idx="1">
                  <c:v>4645.58</c:v>
                </c:pt>
                <c:pt idx="2">
                  <c:v>4300.1000000000004</c:v>
                </c:pt>
                <c:pt idx="3">
                  <c:v>4091.3</c:v>
                </c:pt>
                <c:pt idx="4">
                  <c:v>3890.2</c:v>
                </c:pt>
                <c:pt idx="5">
                  <c:v>3175.38</c:v>
                </c:pt>
                <c:pt idx="6">
                  <c:v>2748.26</c:v>
                </c:pt>
                <c:pt idx="7">
                  <c:v>2351.27</c:v>
                </c:pt>
                <c:pt idx="8">
                  <c:v>2518.38</c:v>
                </c:pt>
                <c:pt idx="9">
                  <c:v>2627.49</c:v>
                </c:pt>
                <c:pt idx="10">
                  <c:v>2644.71</c:v>
                </c:pt>
                <c:pt idx="11">
                  <c:v>2646.45</c:v>
                </c:pt>
                <c:pt idx="12">
                  <c:v>2690.79</c:v>
                </c:pt>
                <c:pt idx="13">
                  <c:v>2715.46</c:v>
                </c:pt>
                <c:pt idx="14">
                  <c:v>2762.7</c:v>
                </c:pt>
                <c:pt idx="15">
                  <c:v>2445.48</c:v>
                </c:pt>
                <c:pt idx="16">
                  <c:v>2440.11</c:v>
                </c:pt>
                <c:pt idx="17">
                  <c:v>2560.87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E97-3F4D-8841-330C4B2E644A}"/>
            </c:ext>
          </c:extLst>
        </c:ser>
        <c:ser>
          <c:idx val="9"/>
          <c:order val="9"/>
          <c:tx>
            <c:strRef>
              <c:f>'corei7-mountain-data'!$K$1</c:f>
              <c:strCache>
                <c:ptCount val="1"/>
                <c:pt idx="0">
                  <c:v>128K</c:v>
                </c:pt>
              </c:strCache>
            </c:strRef>
          </c:tx>
          <c:spPr>
            <a:solidFill>
              <a:srgbClr val="F20884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'corei7-mountain-data'!$K$2:$K$19</c:f>
              <c:numCache>
                <c:formatCode>General</c:formatCode>
                <c:ptCount val="18"/>
                <c:pt idx="0">
                  <c:v>4669.8900000000003</c:v>
                </c:pt>
                <c:pt idx="1">
                  <c:v>4661.4399999999996</c:v>
                </c:pt>
                <c:pt idx="2">
                  <c:v>4661.75</c:v>
                </c:pt>
                <c:pt idx="3">
                  <c:v>4570.55</c:v>
                </c:pt>
                <c:pt idx="4">
                  <c:v>4453.42</c:v>
                </c:pt>
                <c:pt idx="5">
                  <c:v>4070.1</c:v>
                </c:pt>
                <c:pt idx="6">
                  <c:v>3626.17</c:v>
                </c:pt>
                <c:pt idx="7">
                  <c:v>2349.0500000000002</c:v>
                </c:pt>
                <c:pt idx="8">
                  <c:v>3332.47</c:v>
                </c:pt>
                <c:pt idx="9">
                  <c:v>3318.78</c:v>
                </c:pt>
                <c:pt idx="10">
                  <c:v>3328.21</c:v>
                </c:pt>
                <c:pt idx="11">
                  <c:v>3312.1</c:v>
                </c:pt>
                <c:pt idx="12">
                  <c:v>3351.75</c:v>
                </c:pt>
                <c:pt idx="13">
                  <c:v>3197.56</c:v>
                </c:pt>
                <c:pt idx="14">
                  <c:v>3342.59</c:v>
                </c:pt>
                <c:pt idx="15">
                  <c:v>3330.51</c:v>
                </c:pt>
                <c:pt idx="16">
                  <c:v>3335.4</c:v>
                </c:pt>
                <c:pt idx="17">
                  <c:v>3374.9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5E97-3F4D-8841-330C4B2E644A}"/>
            </c:ext>
          </c:extLst>
        </c:ser>
        <c:ser>
          <c:idx val="10"/>
          <c:order val="10"/>
          <c:tx>
            <c:strRef>
              <c:f>'corei7-mountain-data'!$L$1</c:f>
              <c:strCache>
                <c:ptCount val="1"/>
                <c:pt idx="0">
                  <c:v>64K</c:v>
                </c:pt>
              </c:strCache>
            </c:strRef>
          </c:tx>
          <c:spPr>
            <a:solidFill>
              <a:srgbClr val="FCF305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'corei7-mountain-data'!$L$2:$L$19</c:f>
              <c:numCache>
                <c:formatCode>General</c:formatCode>
                <c:ptCount val="18"/>
                <c:pt idx="0">
                  <c:v>4664.6899999999996</c:v>
                </c:pt>
                <c:pt idx="1">
                  <c:v>4647.96</c:v>
                </c:pt>
                <c:pt idx="2">
                  <c:v>4646.51</c:v>
                </c:pt>
                <c:pt idx="3">
                  <c:v>4575.1000000000004</c:v>
                </c:pt>
                <c:pt idx="4">
                  <c:v>4473.68</c:v>
                </c:pt>
                <c:pt idx="5">
                  <c:v>4218.51</c:v>
                </c:pt>
                <c:pt idx="6">
                  <c:v>3642.61</c:v>
                </c:pt>
                <c:pt idx="7">
                  <c:v>3334.78</c:v>
                </c:pt>
                <c:pt idx="8">
                  <c:v>3395.82</c:v>
                </c:pt>
                <c:pt idx="9">
                  <c:v>3398</c:v>
                </c:pt>
                <c:pt idx="10">
                  <c:v>3403.08</c:v>
                </c:pt>
                <c:pt idx="11">
                  <c:v>3411.87</c:v>
                </c:pt>
                <c:pt idx="12">
                  <c:v>3395.99</c:v>
                </c:pt>
                <c:pt idx="13">
                  <c:v>3299.01</c:v>
                </c:pt>
                <c:pt idx="14">
                  <c:v>4287.45</c:v>
                </c:pt>
                <c:pt idx="15">
                  <c:v>3416.74</c:v>
                </c:pt>
                <c:pt idx="16">
                  <c:v>3389.13</c:v>
                </c:pt>
                <c:pt idx="17">
                  <c:v>3374.16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E97-3F4D-8841-330C4B2E644A}"/>
            </c:ext>
          </c:extLst>
        </c:ser>
        <c:ser>
          <c:idx val="11"/>
          <c:order val="11"/>
          <c:tx>
            <c:strRef>
              <c:f>'corei7-mountain-data'!$M$1</c:f>
              <c:strCache>
                <c:ptCount val="1"/>
                <c:pt idx="0">
                  <c:v>32K</c:v>
                </c:pt>
              </c:strCache>
            </c:strRef>
          </c:tx>
          <c:spPr>
            <a:solidFill>
              <a:srgbClr val="00ABEA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'corei7-mountain-data'!$M$2:$M$19</c:f>
              <c:numCache>
                <c:formatCode>General</c:formatCode>
                <c:ptCount val="18"/>
                <c:pt idx="0">
                  <c:v>4654.62</c:v>
                </c:pt>
                <c:pt idx="1">
                  <c:v>4624.5</c:v>
                </c:pt>
                <c:pt idx="2">
                  <c:v>4631.6899999999996</c:v>
                </c:pt>
                <c:pt idx="3">
                  <c:v>4615.62</c:v>
                </c:pt>
                <c:pt idx="4">
                  <c:v>4600.3900000000003</c:v>
                </c:pt>
                <c:pt idx="5">
                  <c:v>4585.6000000000004</c:v>
                </c:pt>
                <c:pt idx="6">
                  <c:v>4572.8</c:v>
                </c:pt>
                <c:pt idx="7">
                  <c:v>4809.1000000000004</c:v>
                </c:pt>
                <c:pt idx="8">
                  <c:v>4803.13</c:v>
                </c:pt>
                <c:pt idx="9">
                  <c:v>4789.7</c:v>
                </c:pt>
                <c:pt idx="10">
                  <c:v>4790.97</c:v>
                </c:pt>
                <c:pt idx="11">
                  <c:v>4784.6499999999996</c:v>
                </c:pt>
                <c:pt idx="12">
                  <c:v>4754.2299999999996</c:v>
                </c:pt>
                <c:pt idx="13">
                  <c:v>4768.54</c:v>
                </c:pt>
                <c:pt idx="14">
                  <c:v>4750.25</c:v>
                </c:pt>
                <c:pt idx="15">
                  <c:v>4742.01</c:v>
                </c:pt>
                <c:pt idx="16">
                  <c:v>6545.16</c:v>
                </c:pt>
                <c:pt idx="17">
                  <c:v>6408.41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5E97-3F4D-8841-330C4B2E644A}"/>
            </c:ext>
          </c:extLst>
        </c:ser>
        <c:ser>
          <c:idx val="12"/>
          <c:order val="12"/>
          <c:tx>
            <c:strRef>
              <c:f>'corei7-mountain-data'!$N$1</c:f>
              <c:strCache>
                <c:ptCount val="1"/>
                <c:pt idx="0">
                  <c:v>16K</c:v>
                </c:pt>
              </c:strCache>
            </c:strRef>
          </c:tx>
          <c:spPr>
            <a:solidFill>
              <a:srgbClr val="4600A5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'corei7-mountain-data'!$N$2:$N$19</c:f>
              <c:numCache>
                <c:formatCode>General</c:formatCode>
                <c:ptCount val="18"/>
                <c:pt idx="0">
                  <c:v>4635.05</c:v>
                </c:pt>
                <c:pt idx="1">
                  <c:v>4575.1400000000003</c:v>
                </c:pt>
                <c:pt idx="2">
                  <c:v>4577.76</c:v>
                </c:pt>
                <c:pt idx="3">
                  <c:v>4797.16</c:v>
                </c:pt>
                <c:pt idx="4">
                  <c:v>4781.0600000000004</c:v>
                </c:pt>
                <c:pt idx="5">
                  <c:v>4773.37</c:v>
                </c:pt>
                <c:pt idx="6">
                  <c:v>4756.1899999999996</c:v>
                </c:pt>
                <c:pt idx="7">
                  <c:v>4729.6499999999996</c:v>
                </c:pt>
                <c:pt idx="8">
                  <c:v>4701.3</c:v>
                </c:pt>
                <c:pt idx="9">
                  <c:v>4716.3900000000003</c:v>
                </c:pt>
                <c:pt idx="10">
                  <c:v>4668.13</c:v>
                </c:pt>
                <c:pt idx="11">
                  <c:v>4653.51</c:v>
                </c:pt>
                <c:pt idx="12">
                  <c:v>4678.67</c:v>
                </c:pt>
                <c:pt idx="13">
                  <c:v>4620.2299999999996</c:v>
                </c:pt>
                <c:pt idx="14">
                  <c:v>4621.49</c:v>
                </c:pt>
                <c:pt idx="15">
                  <c:v>6529.52</c:v>
                </c:pt>
                <c:pt idx="16">
                  <c:v>6398.15</c:v>
                </c:pt>
                <c:pt idx="17">
                  <c:v>6122.8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5E97-3F4D-8841-330C4B2E644A}"/>
            </c:ext>
          </c:extLst>
        </c:ser>
        <c:ser>
          <c:idx val="13"/>
          <c:order val="13"/>
          <c:tx>
            <c:strRef>
              <c:f>'corei7-mountain-data'!$O$1</c:f>
              <c:strCache>
                <c:ptCount val="1"/>
                <c:pt idx="0">
                  <c:v>8K</c:v>
                </c:pt>
              </c:strCache>
            </c:strRef>
          </c:tx>
          <c:spPr>
            <a:solidFill>
              <a:srgbClr val="90000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'corei7-mountain-data'!$O$2:$O$19</c:f>
              <c:numCache>
                <c:formatCode>General</c:formatCode>
                <c:ptCount val="18"/>
                <c:pt idx="0">
                  <c:v>4599.95</c:v>
                </c:pt>
                <c:pt idx="1">
                  <c:v>4702.5600000000004</c:v>
                </c:pt>
                <c:pt idx="2">
                  <c:v>4771.3599999999997</c:v>
                </c:pt>
                <c:pt idx="3">
                  <c:v>4725.95</c:v>
                </c:pt>
                <c:pt idx="4">
                  <c:v>4709.6099999999997</c:v>
                </c:pt>
                <c:pt idx="5">
                  <c:v>4646.91</c:v>
                </c:pt>
                <c:pt idx="6">
                  <c:v>4613.58</c:v>
                </c:pt>
                <c:pt idx="7">
                  <c:v>6534.86</c:v>
                </c:pt>
                <c:pt idx="8">
                  <c:v>6513.84</c:v>
                </c:pt>
                <c:pt idx="9">
                  <c:v>6498.25</c:v>
                </c:pt>
                <c:pt idx="10">
                  <c:v>6479.32</c:v>
                </c:pt>
                <c:pt idx="11">
                  <c:v>6460.77</c:v>
                </c:pt>
                <c:pt idx="12">
                  <c:v>6443.44</c:v>
                </c:pt>
                <c:pt idx="13">
                  <c:v>6427.61</c:v>
                </c:pt>
                <c:pt idx="14">
                  <c:v>6408.2</c:v>
                </c:pt>
                <c:pt idx="15">
                  <c:v>6396.54</c:v>
                </c:pt>
                <c:pt idx="16">
                  <c:v>6118.69</c:v>
                </c:pt>
                <c:pt idx="17">
                  <c:v>5642.81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5E97-3F4D-8841-330C4B2E644A}"/>
            </c:ext>
          </c:extLst>
        </c:ser>
        <c:ser>
          <c:idx val="14"/>
          <c:order val="14"/>
          <c:tx>
            <c:strRef>
              <c:f>'corei7-mountain-data'!$P$1</c:f>
              <c:strCache>
                <c:ptCount val="1"/>
                <c:pt idx="0">
                  <c:v>4K</c:v>
                </c:pt>
              </c:strCache>
            </c:strRef>
          </c:tx>
          <c:spPr>
            <a:solidFill>
              <a:srgbClr val="00808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'corei7-mountain-data'!$P$2:$P$19</c:f>
              <c:numCache>
                <c:formatCode>General</c:formatCode>
                <c:ptCount val="18"/>
                <c:pt idx="0">
                  <c:v>4764.2</c:v>
                </c:pt>
                <c:pt idx="1">
                  <c:v>4607.45</c:v>
                </c:pt>
                <c:pt idx="2">
                  <c:v>4617.8599999999997</c:v>
                </c:pt>
                <c:pt idx="3">
                  <c:v>6502.49</c:v>
                </c:pt>
                <c:pt idx="4">
                  <c:v>6466.17</c:v>
                </c:pt>
                <c:pt idx="5">
                  <c:v>6432.81</c:v>
                </c:pt>
                <c:pt idx="6">
                  <c:v>6397.26</c:v>
                </c:pt>
                <c:pt idx="7">
                  <c:v>6369.39</c:v>
                </c:pt>
                <c:pt idx="8">
                  <c:v>6328.29</c:v>
                </c:pt>
                <c:pt idx="9">
                  <c:v>6299.45</c:v>
                </c:pt>
                <c:pt idx="10">
                  <c:v>6259.01</c:v>
                </c:pt>
                <c:pt idx="11">
                  <c:v>6225.06</c:v>
                </c:pt>
                <c:pt idx="12">
                  <c:v>6193.75</c:v>
                </c:pt>
                <c:pt idx="13">
                  <c:v>6159.03</c:v>
                </c:pt>
                <c:pt idx="14">
                  <c:v>6127.24</c:v>
                </c:pt>
                <c:pt idx="15">
                  <c:v>6097.52</c:v>
                </c:pt>
                <c:pt idx="16">
                  <c:v>5623.45</c:v>
                </c:pt>
                <c:pt idx="17">
                  <c:v>4861.38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5E97-3F4D-8841-330C4B2E644A}"/>
            </c:ext>
          </c:extLst>
        </c:ser>
        <c:ser>
          <c:idx val="15"/>
          <c:order val="15"/>
          <c:tx>
            <c:strRef>
              <c:f>'corei7-mountain-data'!$Q$1</c:f>
              <c:strCache>
                <c:ptCount val="1"/>
                <c:pt idx="0">
                  <c:v>2K</c:v>
                </c:pt>
              </c:strCache>
            </c:strRef>
          </c:tx>
          <c:spPr>
            <a:solidFill>
              <a:srgbClr val="0000D4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'corei7-mountain-data'!$Q$2:$Q$19</c:f>
              <c:numCache>
                <c:formatCode>General</c:formatCode>
                <c:ptCount val="18"/>
                <c:pt idx="0">
                  <c:v>4754.1499999999996</c:v>
                </c:pt>
                <c:pt idx="1">
                  <c:v>6086.11</c:v>
                </c:pt>
                <c:pt idx="2">
                  <c:v>6301.73</c:v>
                </c:pt>
                <c:pt idx="3">
                  <c:v>6261.46</c:v>
                </c:pt>
                <c:pt idx="4">
                  <c:v>6188.41</c:v>
                </c:pt>
                <c:pt idx="5">
                  <c:v>6115.06</c:v>
                </c:pt>
                <c:pt idx="6">
                  <c:v>6075.11</c:v>
                </c:pt>
                <c:pt idx="7">
                  <c:v>6013.17</c:v>
                </c:pt>
                <c:pt idx="8">
                  <c:v>5923.29</c:v>
                </c:pt>
                <c:pt idx="9">
                  <c:v>5870.21</c:v>
                </c:pt>
                <c:pt idx="10">
                  <c:v>5803.26</c:v>
                </c:pt>
                <c:pt idx="11">
                  <c:v>5754.86</c:v>
                </c:pt>
                <c:pt idx="12">
                  <c:v>5679.31</c:v>
                </c:pt>
                <c:pt idx="13">
                  <c:v>5629.01</c:v>
                </c:pt>
                <c:pt idx="14">
                  <c:v>5580.53</c:v>
                </c:pt>
                <c:pt idx="15">
                  <c:v>5541.86</c:v>
                </c:pt>
                <c:pt idx="16">
                  <c:v>4799.63</c:v>
                </c:pt>
                <c:pt idx="17">
                  <c:v>4639.2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5E97-3F4D-8841-330C4B2E644A}"/>
            </c:ext>
          </c:extLst>
        </c:ser>
        <c:bandFmts>
          <c:bandFmt>
            <c:idx val="0"/>
            <c:spPr>
              <a:solidFill>
                <a:srgbClr val="9999FF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1"/>
            <c:spPr>
              <a:solidFill>
                <a:srgbClr val="993366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2"/>
            <c:spPr>
              <a:solidFill>
                <a:srgbClr val="FFFFCC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3"/>
            <c:spPr>
              <a:solidFill>
                <a:srgbClr val="CCFFFF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4"/>
            <c:spPr>
              <a:solidFill>
                <a:srgbClr val="660066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5"/>
            <c:spPr>
              <a:solidFill>
                <a:srgbClr val="FF8080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6"/>
            <c:spPr>
              <a:solidFill>
                <a:srgbClr val="0066CC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</c:bandFmts>
        <c:axId val="-431304480"/>
        <c:axId val="-103764784"/>
        <c:axId val="-446830784"/>
      </c:surface3DChart>
      <c:catAx>
        <c:axId val="-4313044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600"/>
                  <a:t>Stride (x8 bytes)</a:t>
                </a:r>
              </a:p>
            </c:rich>
          </c:tx>
          <c:layout>
            <c:manualLayout>
              <c:xMode val="edge"/>
              <c:yMode val="edge"/>
              <c:x val="0.232766870807816"/>
              <c:y val="0.80311478222084998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103764784"/>
        <c:crosses val="autoZero"/>
        <c:auto val="1"/>
        <c:lblAlgn val="ctr"/>
        <c:lblOffset val="100"/>
        <c:tickLblSkip val="2"/>
        <c:tickMarkSkip val="1"/>
        <c:noMultiLvlLbl val="1"/>
      </c:catAx>
      <c:valAx>
        <c:axId val="-103764784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600" dirty="0"/>
                  <a:t>Read  throughput (MB/</a:t>
                </a:r>
                <a:r>
                  <a:rPr lang="en-US" sz="1600" dirty="0" err="1"/>
                  <a:t>s</a:t>
                </a:r>
                <a:r>
                  <a:rPr lang="en-US" sz="1600" dirty="0"/>
                  <a:t>)</a:t>
                </a:r>
              </a:p>
            </c:rich>
          </c:tx>
          <c:layout>
            <c:manualLayout>
              <c:xMode val="edge"/>
              <c:yMode val="edge"/>
              <c:x val="9.7302537182852103E-2"/>
              <c:y val="6.7712246753469499E-2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431304480"/>
        <c:crosses val="autoZero"/>
        <c:crossBetween val="between"/>
      </c:valAx>
      <c:serAx>
        <c:axId val="-4468307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600" dirty="0"/>
                  <a:t>Working set size (bytes)</a:t>
                </a:r>
              </a:p>
            </c:rich>
          </c:tx>
          <c:layout>
            <c:manualLayout>
              <c:xMode val="edge"/>
              <c:yMode val="edge"/>
              <c:x val="0.72020834062408901"/>
              <c:y val="0.81348206474190699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103764784"/>
        <c:crosses val="autoZero"/>
        <c:tickLblSkip val="3"/>
        <c:tickMarkSkip val="1"/>
      </c:ser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9525"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hPercent val="100"/>
      <c:rotY val="40"/>
      <c:depthPercent val="100"/>
      <c:rAngAx val="0"/>
    </c:view3D>
    <c:floor>
      <c:thickness val="0"/>
      <c:spPr>
        <a:solidFill>
          <a:srgbClr val="C0C0C0"/>
        </a:solidFill>
        <a:ln w="3175">
          <a:solidFill>
            <a:srgbClr val="000000"/>
          </a:solidFill>
          <a:prstDash val="solid"/>
        </a:ln>
      </c:spPr>
    </c:floor>
    <c:sideWall>
      <c:thickness val="0"/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sideWall>
    <c:backWall>
      <c:thickness val="0"/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backWall>
    <c:plotArea>
      <c:layout/>
      <c:surface3DChart>
        <c:wireframe val="0"/>
        <c:ser>
          <c:idx val="0"/>
          <c:order val="0"/>
          <c:tx>
            <c:strRef>
              <c:f>'corei7-mountain-data'!$B$1</c:f>
              <c:strCache>
                <c:ptCount val="1"/>
                <c:pt idx="0">
                  <c:v>64M</c:v>
                </c:pt>
              </c:strCache>
            </c:strRef>
          </c:tx>
          <c:spPr>
            <a:solidFill>
              <a:srgbClr val="9999FF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'corei7-mountain-data'!$B$2:$B$19</c:f>
              <c:numCache>
                <c:formatCode>General</c:formatCode>
                <c:ptCount val="18"/>
                <c:pt idx="0">
                  <c:v>4029.59</c:v>
                </c:pt>
                <c:pt idx="1">
                  <c:v>2752.75</c:v>
                </c:pt>
                <c:pt idx="2">
                  <c:v>2159.29</c:v>
                </c:pt>
                <c:pt idx="3">
                  <c:v>1710.75</c:v>
                </c:pt>
                <c:pt idx="4">
                  <c:v>1391.48</c:v>
                </c:pt>
                <c:pt idx="5">
                  <c:v>1176.29</c:v>
                </c:pt>
                <c:pt idx="6">
                  <c:v>1015.77</c:v>
                </c:pt>
                <c:pt idx="7">
                  <c:v>890.72</c:v>
                </c:pt>
                <c:pt idx="8">
                  <c:v>845.57</c:v>
                </c:pt>
                <c:pt idx="9">
                  <c:v>805.45999999999935</c:v>
                </c:pt>
                <c:pt idx="10">
                  <c:v>773.78</c:v>
                </c:pt>
                <c:pt idx="11">
                  <c:v>757.94</c:v>
                </c:pt>
                <c:pt idx="12">
                  <c:v>727.91</c:v>
                </c:pt>
                <c:pt idx="13">
                  <c:v>712.66</c:v>
                </c:pt>
                <c:pt idx="14">
                  <c:v>705.63</c:v>
                </c:pt>
                <c:pt idx="15">
                  <c:v>701.98</c:v>
                </c:pt>
                <c:pt idx="16">
                  <c:v>598.19000000000005</c:v>
                </c:pt>
                <c:pt idx="17">
                  <c:v>601.22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97-3F4D-8841-330C4B2E644A}"/>
            </c:ext>
          </c:extLst>
        </c:ser>
        <c:ser>
          <c:idx val="1"/>
          <c:order val="1"/>
          <c:tx>
            <c:strRef>
              <c:f>'corei7-mountain-data'!$C$1</c:f>
              <c:strCache>
                <c:ptCount val="1"/>
                <c:pt idx="0">
                  <c:v>32M</c:v>
                </c:pt>
              </c:strCache>
            </c:strRef>
          </c:tx>
          <c:spPr>
            <a:solidFill>
              <a:srgbClr val="993366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'corei7-mountain-data'!$C$2:$C$19</c:f>
              <c:numCache>
                <c:formatCode>General</c:formatCode>
                <c:ptCount val="18"/>
                <c:pt idx="0">
                  <c:v>4029.36</c:v>
                </c:pt>
                <c:pt idx="1">
                  <c:v>2752.39</c:v>
                </c:pt>
                <c:pt idx="2">
                  <c:v>2160.62</c:v>
                </c:pt>
                <c:pt idx="3">
                  <c:v>1710.98</c:v>
                </c:pt>
                <c:pt idx="4">
                  <c:v>1391.5</c:v>
                </c:pt>
                <c:pt idx="5">
                  <c:v>1176.54</c:v>
                </c:pt>
                <c:pt idx="6">
                  <c:v>1016.71</c:v>
                </c:pt>
                <c:pt idx="7">
                  <c:v>891.8</c:v>
                </c:pt>
                <c:pt idx="8">
                  <c:v>846.98</c:v>
                </c:pt>
                <c:pt idx="9">
                  <c:v>807.22</c:v>
                </c:pt>
                <c:pt idx="10">
                  <c:v>775.18</c:v>
                </c:pt>
                <c:pt idx="11">
                  <c:v>760.41</c:v>
                </c:pt>
                <c:pt idx="12">
                  <c:v>730.74</c:v>
                </c:pt>
                <c:pt idx="13">
                  <c:v>714.98</c:v>
                </c:pt>
                <c:pt idx="14">
                  <c:v>709.26</c:v>
                </c:pt>
                <c:pt idx="15">
                  <c:v>708.88</c:v>
                </c:pt>
                <c:pt idx="16">
                  <c:v>608.99</c:v>
                </c:pt>
                <c:pt idx="17">
                  <c:v>607.39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97-3F4D-8841-330C4B2E644A}"/>
            </c:ext>
          </c:extLst>
        </c:ser>
        <c:ser>
          <c:idx val="2"/>
          <c:order val="2"/>
          <c:tx>
            <c:strRef>
              <c:f>'corei7-mountain-data'!$D$1</c:f>
              <c:strCache>
                <c:ptCount val="1"/>
                <c:pt idx="0">
                  <c:v>16M</c:v>
                </c:pt>
              </c:strCache>
            </c:strRef>
          </c:tx>
          <c:spPr>
            <a:solidFill>
              <a:srgbClr val="FFFFCC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'corei7-mountain-data'!$D$2:$D$19</c:f>
              <c:numCache>
                <c:formatCode>General</c:formatCode>
                <c:ptCount val="18"/>
                <c:pt idx="0">
                  <c:v>4040.1</c:v>
                </c:pt>
                <c:pt idx="1">
                  <c:v>2788.42</c:v>
                </c:pt>
                <c:pt idx="2">
                  <c:v>2188.92</c:v>
                </c:pt>
                <c:pt idx="3">
                  <c:v>1742.97</c:v>
                </c:pt>
                <c:pt idx="4">
                  <c:v>1421.69</c:v>
                </c:pt>
                <c:pt idx="5">
                  <c:v>1201.31</c:v>
                </c:pt>
                <c:pt idx="6">
                  <c:v>1038.3699999999999</c:v>
                </c:pt>
                <c:pt idx="7">
                  <c:v>911.7</c:v>
                </c:pt>
                <c:pt idx="8">
                  <c:v>870.39</c:v>
                </c:pt>
                <c:pt idx="9">
                  <c:v>835.30999999999938</c:v>
                </c:pt>
                <c:pt idx="10">
                  <c:v>809.25</c:v>
                </c:pt>
                <c:pt idx="11">
                  <c:v>798.05</c:v>
                </c:pt>
                <c:pt idx="12">
                  <c:v>780.28</c:v>
                </c:pt>
                <c:pt idx="13">
                  <c:v>778.37</c:v>
                </c:pt>
                <c:pt idx="14">
                  <c:v>787.2</c:v>
                </c:pt>
                <c:pt idx="15">
                  <c:v>744.13</c:v>
                </c:pt>
                <c:pt idx="16">
                  <c:v>633.53</c:v>
                </c:pt>
                <c:pt idx="17">
                  <c:v>608.85999999999785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97-3F4D-8841-330C4B2E644A}"/>
            </c:ext>
          </c:extLst>
        </c:ser>
        <c:ser>
          <c:idx val="3"/>
          <c:order val="3"/>
          <c:tx>
            <c:strRef>
              <c:f>'corei7-mountain-data'!$E$1</c:f>
              <c:strCache>
                <c:ptCount val="1"/>
                <c:pt idx="0">
                  <c:v>8M</c:v>
                </c:pt>
              </c:strCache>
            </c:strRef>
          </c:tx>
          <c:spPr>
            <a:solidFill>
              <a:srgbClr val="CCFFFF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'corei7-mountain-data'!$E$2:$E$19</c:f>
              <c:numCache>
                <c:formatCode>General</c:formatCode>
                <c:ptCount val="18"/>
                <c:pt idx="0">
                  <c:v>4374.01</c:v>
                </c:pt>
                <c:pt idx="1">
                  <c:v>3610.74</c:v>
                </c:pt>
                <c:pt idx="2">
                  <c:v>3002.03</c:v>
                </c:pt>
                <c:pt idx="3">
                  <c:v>2492.39</c:v>
                </c:pt>
                <c:pt idx="4">
                  <c:v>2131.04</c:v>
                </c:pt>
                <c:pt idx="5">
                  <c:v>1821.71</c:v>
                </c:pt>
                <c:pt idx="6">
                  <c:v>1564.14</c:v>
                </c:pt>
                <c:pt idx="7">
                  <c:v>1414.18</c:v>
                </c:pt>
                <c:pt idx="8">
                  <c:v>1404.78</c:v>
                </c:pt>
                <c:pt idx="9">
                  <c:v>1408.59</c:v>
                </c:pt>
                <c:pt idx="10">
                  <c:v>1423.67</c:v>
                </c:pt>
                <c:pt idx="11">
                  <c:v>1456.86</c:v>
                </c:pt>
                <c:pt idx="12">
                  <c:v>1499.61</c:v>
                </c:pt>
                <c:pt idx="13">
                  <c:v>1600.13</c:v>
                </c:pt>
                <c:pt idx="14">
                  <c:v>1667.47</c:v>
                </c:pt>
                <c:pt idx="15">
                  <c:v>1231.7</c:v>
                </c:pt>
                <c:pt idx="16">
                  <c:v>1078.97</c:v>
                </c:pt>
                <c:pt idx="17">
                  <c:v>1026.03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E97-3F4D-8841-330C4B2E644A}"/>
            </c:ext>
          </c:extLst>
        </c:ser>
        <c:ser>
          <c:idx val="4"/>
          <c:order val="4"/>
          <c:tx>
            <c:strRef>
              <c:f>'corei7-mountain-data'!$F$1</c:f>
              <c:strCache>
                <c:ptCount val="1"/>
                <c:pt idx="0">
                  <c:v>4M</c:v>
                </c:pt>
              </c:strCache>
            </c:strRef>
          </c:tx>
          <c:spPr>
            <a:solidFill>
              <a:srgbClr val="660066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'corei7-mountain-data'!$F$2:$F$19</c:f>
              <c:numCache>
                <c:formatCode>General</c:formatCode>
                <c:ptCount val="18"/>
                <c:pt idx="0">
                  <c:v>4642.47</c:v>
                </c:pt>
                <c:pt idx="1">
                  <c:v>4583.8</c:v>
                </c:pt>
                <c:pt idx="2">
                  <c:v>4074.93</c:v>
                </c:pt>
                <c:pt idx="3">
                  <c:v>3557.51</c:v>
                </c:pt>
                <c:pt idx="4">
                  <c:v>3337.59</c:v>
                </c:pt>
                <c:pt idx="5">
                  <c:v>2898.78</c:v>
                </c:pt>
                <c:pt idx="6">
                  <c:v>2535.2199999999998</c:v>
                </c:pt>
                <c:pt idx="7">
                  <c:v>2248.83</c:v>
                </c:pt>
                <c:pt idx="8">
                  <c:v>2227.41</c:v>
                </c:pt>
                <c:pt idx="9">
                  <c:v>2203.98</c:v>
                </c:pt>
                <c:pt idx="10">
                  <c:v>2187.29</c:v>
                </c:pt>
                <c:pt idx="11">
                  <c:v>2164.1799999999998</c:v>
                </c:pt>
                <c:pt idx="12">
                  <c:v>2156.96</c:v>
                </c:pt>
                <c:pt idx="13">
                  <c:v>2148.52</c:v>
                </c:pt>
                <c:pt idx="14">
                  <c:v>2146.83</c:v>
                </c:pt>
                <c:pt idx="15">
                  <c:v>2131.36</c:v>
                </c:pt>
                <c:pt idx="16">
                  <c:v>2038.29</c:v>
                </c:pt>
                <c:pt idx="17">
                  <c:v>2060.87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E97-3F4D-8841-330C4B2E644A}"/>
            </c:ext>
          </c:extLst>
        </c:ser>
        <c:ser>
          <c:idx val="5"/>
          <c:order val="5"/>
          <c:tx>
            <c:strRef>
              <c:f>'corei7-mountain-data'!$G$1</c:f>
              <c:strCache>
                <c:ptCount val="1"/>
                <c:pt idx="0">
                  <c:v>2M</c:v>
                </c:pt>
              </c:strCache>
            </c:strRef>
          </c:tx>
          <c:spPr>
            <a:solidFill>
              <a:srgbClr val="FF808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'corei7-mountain-data'!$G$2:$G$19</c:f>
              <c:numCache>
                <c:formatCode>General</c:formatCode>
                <c:ptCount val="18"/>
                <c:pt idx="0">
                  <c:v>4674.0600000000004</c:v>
                </c:pt>
                <c:pt idx="1">
                  <c:v>4659.0600000000004</c:v>
                </c:pt>
                <c:pt idx="2">
                  <c:v>4153.1000000000004</c:v>
                </c:pt>
                <c:pt idx="3">
                  <c:v>4016.4</c:v>
                </c:pt>
                <c:pt idx="4">
                  <c:v>3540.78</c:v>
                </c:pt>
                <c:pt idx="5">
                  <c:v>3027.05</c:v>
                </c:pt>
                <c:pt idx="6">
                  <c:v>2625.06</c:v>
                </c:pt>
                <c:pt idx="7">
                  <c:v>2321.73</c:v>
                </c:pt>
                <c:pt idx="8">
                  <c:v>2306.4</c:v>
                </c:pt>
                <c:pt idx="9">
                  <c:v>2292.86</c:v>
                </c:pt>
                <c:pt idx="10">
                  <c:v>2282.38</c:v>
                </c:pt>
                <c:pt idx="11">
                  <c:v>2270.35</c:v>
                </c:pt>
                <c:pt idx="12">
                  <c:v>2264.14</c:v>
                </c:pt>
                <c:pt idx="13">
                  <c:v>2259.8000000000002</c:v>
                </c:pt>
                <c:pt idx="14">
                  <c:v>2260.46</c:v>
                </c:pt>
                <c:pt idx="15">
                  <c:v>2261.54</c:v>
                </c:pt>
                <c:pt idx="16">
                  <c:v>2224.92</c:v>
                </c:pt>
                <c:pt idx="17">
                  <c:v>2431.58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E97-3F4D-8841-330C4B2E644A}"/>
            </c:ext>
          </c:extLst>
        </c:ser>
        <c:ser>
          <c:idx val="6"/>
          <c:order val="6"/>
          <c:tx>
            <c:strRef>
              <c:f>'corei7-mountain-data'!$H$1</c:f>
              <c:strCache>
                <c:ptCount val="1"/>
                <c:pt idx="0">
                  <c:v>1M</c:v>
                </c:pt>
              </c:strCache>
            </c:strRef>
          </c:tx>
          <c:spPr>
            <a:solidFill>
              <a:srgbClr val="0066CC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'corei7-mountain-data'!$H$2:$H$19</c:f>
              <c:numCache>
                <c:formatCode>General</c:formatCode>
                <c:ptCount val="18"/>
                <c:pt idx="0">
                  <c:v>4673.7700000000004</c:v>
                </c:pt>
                <c:pt idx="1">
                  <c:v>4656.9799999999996</c:v>
                </c:pt>
                <c:pt idx="2">
                  <c:v>4156.32</c:v>
                </c:pt>
                <c:pt idx="3">
                  <c:v>4012.65</c:v>
                </c:pt>
                <c:pt idx="4">
                  <c:v>3535.85</c:v>
                </c:pt>
                <c:pt idx="5">
                  <c:v>3021.82</c:v>
                </c:pt>
                <c:pt idx="6">
                  <c:v>2623.08</c:v>
                </c:pt>
                <c:pt idx="7">
                  <c:v>2318.19</c:v>
                </c:pt>
                <c:pt idx="8">
                  <c:v>2303.7199999999998</c:v>
                </c:pt>
                <c:pt idx="9">
                  <c:v>2291.5500000000002</c:v>
                </c:pt>
                <c:pt idx="10">
                  <c:v>2280.42</c:v>
                </c:pt>
                <c:pt idx="11">
                  <c:v>2270.2399999999998</c:v>
                </c:pt>
                <c:pt idx="12">
                  <c:v>2264.8200000000002</c:v>
                </c:pt>
                <c:pt idx="13">
                  <c:v>2261.86</c:v>
                </c:pt>
                <c:pt idx="14">
                  <c:v>2261.31</c:v>
                </c:pt>
                <c:pt idx="15">
                  <c:v>2271.41</c:v>
                </c:pt>
                <c:pt idx="16">
                  <c:v>2237.27</c:v>
                </c:pt>
                <c:pt idx="17">
                  <c:v>2432.7399999999998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E97-3F4D-8841-330C4B2E644A}"/>
            </c:ext>
          </c:extLst>
        </c:ser>
        <c:ser>
          <c:idx val="7"/>
          <c:order val="7"/>
          <c:tx>
            <c:strRef>
              <c:f>'corei7-mountain-data'!$I$1</c:f>
              <c:strCache>
                <c:ptCount val="1"/>
                <c:pt idx="0">
                  <c:v>512K</c:v>
                </c:pt>
              </c:strCache>
            </c:strRef>
          </c:tx>
          <c:spPr>
            <a:solidFill>
              <a:srgbClr val="CCCCFF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'corei7-mountain-data'!$I$2:$I$19</c:f>
              <c:numCache>
                <c:formatCode>General</c:formatCode>
                <c:ptCount val="18"/>
                <c:pt idx="0">
                  <c:v>4673</c:v>
                </c:pt>
                <c:pt idx="1">
                  <c:v>4658.05</c:v>
                </c:pt>
                <c:pt idx="2">
                  <c:v>4267.3</c:v>
                </c:pt>
                <c:pt idx="3">
                  <c:v>4052.55</c:v>
                </c:pt>
                <c:pt idx="4">
                  <c:v>3730.88</c:v>
                </c:pt>
                <c:pt idx="5">
                  <c:v>3236.67</c:v>
                </c:pt>
                <c:pt idx="6">
                  <c:v>2839.93</c:v>
                </c:pt>
                <c:pt idx="7">
                  <c:v>2527.15</c:v>
                </c:pt>
                <c:pt idx="8">
                  <c:v>2513.25</c:v>
                </c:pt>
                <c:pt idx="9">
                  <c:v>2503.12</c:v>
                </c:pt>
                <c:pt idx="10">
                  <c:v>2494.19</c:v>
                </c:pt>
                <c:pt idx="11">
                  <c:v>2517.44</c:v>
                </c:pt>
                <c:pt idx="12">
                  <c:v>2523.1</c:v>
                </c:pt>
                <c:pt idx="13">
                  <c:v>2551.67</c:v>
                </c:pt>
                <c:pt idx="14">
                  <c:v>2555.5300000000002</c:v>
                </c:pt>
                <c:pt idx="15">
                  <c:v>2477.41</c:v>
                </c:pt>
                <c:pt idx="16">
                  <c:v>2420.17</c:v>
                </c:pt>
                <c:pt idx="17">
                  <c:v>2590.64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E97-3F4D-8841-330C4B2E644A}"/>
            </c:ext>
          </c:extLst>
        </c:ser>
        <c:ser>
          <c:idx val="8"/>
          <c:order val="8"/>
          <c:tx>
            <c:strRef>
              <c:f>'corei7-mountain-data'!$J$1</c:f>
              <c:strCache>
                <c:ptCount val="1"/>
                <c:pt idx="0">
                  <c:v>256K</c:v>
                </c:pt>
              </c:strCache>
            </c:strRef>
          </c:tx>
          <c:spPr>
            <a:solidFill>
              <a:srgbClr val="00009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'corei7-mountain-data'!$J$2:$J$19</c:f>
              <c:numCache>
                <c:formatCode>General</c:formatCode>
                <c:ptCount val="18"/>
                <c:pt idx="0">
                  <c:v>4672.3100000000004</c:v>
                </c:pt>
                <c:pt idx="1">
                  <c:v>4645.58</c:v>
                </c:pt>
                <c:pt idx="2">
                  <c:v>4300.1000000000004</c:v>
                </c:pt>
                <c:pt idx="3">
                  <c:v>4091.3</c:v>
                </c:pt>
                <c:pt idx="4">
                  <c:v>3890.2</c:v>
                </c:pt>
                <c:pt idx="5">
                  <c:v>3175.38</c:v>
                </c:pt>
                <c:pt idx="6">
                  <c:v>2748.26</c:v>
                </c:pt>
                <c:pt idx="7">
                  <c:v>2351.27</c:v>
                </c:pt>
                <c:pt idx="8">
                  <c:v>2518.38</c:v>
                </c:pt>
                <c:pt idx="9">
                  <c:v>2627.49</c:v>
                </c:pt>
                <c:pt idx="10">
                  <c:v>2644.71</c:v>
                </c:pt>
                <c:pt idx="11">
                  <c:v>2646.45</c:v>
                </c:pt>
                <c:pt idx="12">
                  <c:v>2690.79</c:v>
                </c:pt>
                <c:pt idx="13">
                  <c:v>2715.46</c:v>
                </c:pt>
                <c:pt idx="14">
                  <c:v>2762.7</c:v>
                </c:pt>
                <c:pt idx="15">
                  <c:v>2445.48</c:v>
                </c:pt>
                <c:pt idx="16">
                  <c:v>2440.11</c:v>
                </c:pt>
                <c:pt idx="17">
                  <c:v>2560.87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E97-3F4D-8841-330C4B2E644A}"/>
            </c:ext>
          </c:extLst>
        </c:ser>
        <c:ser>
          <c:idx val="9"/>
          <c:order val="9"/>
          <c:tx>
            <c:strRef>
              <c:f>'corei7-mountain-data'!$K$1</c:f>
              <c:strCache>
                <c:ptCount val="1"/>
                <c:pt idx="0">
                  <c:v>128K</c:v>
                </c:pt>
              </c:strCache>
            </c:strRef>
          </c:tx>
          <c:spPr>
            <a:solidFill>
              <a:srgbClr val="F20884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'corei7-mountain-data'!$K$2:$K$19</c:f>
              <c:numCache>
                <c:formatCode>General</c:formatCode>
                <c:ptCount val="18"/>
                <c:pt idx="0">
                  <c:v>4669.8900000000003</c:v>
                </c:pt>
                <c:pt idx="1">
                  <c:v>4661.4399999999996</c:v>
                </c:pt>
                <c:pt idx="2">
                  <c:v>4661.75</c:v>
                </c:pt>
                <c:pt idx="3">
                  <c:v>4570.55</c:v>
                </c:pt>
                <c:pt idx="4">
                  <c:v>4453.42</c:v>
                </c:pt>
                <c:pt idx="5">
                  <c:v>4070.1</c:v>
                </c:pt>
                <c:pt idx="6">
                  <c:v>3626.17</c:v>
                </c:pt>
                <c:pt idx="7">
                  <c:v>2349.0500000000002</c:v>
                </c:pt>
                <c:pt idx="8">
                  <c:v>3332.47</c:v>
                </c:pt>
                <c:pt idx="9">
                  <c:v>3318.78</c:v>
                </c:pt>
                <c:pt idx="10">
                  <c:v>3328.21</c:v>
                </c:pt>
                <c:pt idx="11">
                  <c:v>3312.1</c:v>
                </c:pt>
                <c:pt idx="12">
                  <c:v>3351.75</c:v>
                </c:pt>
                <c:pt idx="13">
                  <c:v>3197.56</c:v>
                </c:pt>
                <c:pt idx="14">
                  <c:v>3342.59</c:v>
                </c:pt>
                <c:pt idx="15">
                  <c:v>3330.51</c:v>
                </c:pt>
                <c:pt idx="16">
                  <c:v>3335.4</c:v>
                </c:pt>
                <c:pt idx="17">
                  <c:v>3374.9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5E97-3F4D-8841-330C4B2E644A}"/>
            </c:ext>
          </c:extLst>
        </c:ser>
        <c:ser>
          <c:idx val="10"/>
          <c:order val="10"/>
          <c:tx>
            <c:strRef>
              <c:f>'corei7-mountain-data'!$L$1</c:f>
              <c:strCache>
                <c:ptCount val="1"/>
                <c:pt idx="0">
                  <c:v>64K</c:v>
                </c:pt>
              </c:strCache>
            </c:strRef>
          </c:tx>
          <c:spPr>
            <a:solidFill>
              <a:srgbClr val="FCF305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'corei7-mountain-data'!$L$2:$L$19</c:f>
              <c:numCache>
                <c:formatCode>General</c:formatCode>
                <c:ptCount val="18"/>
                <c:pt idx="0">
                  <c:v>4664.6899999999996</c:v>
                </c:pt>
                <c:pt idx="1">
                  <c:v>4647.96</c:v>
                </c:pt>
                <c:pt idx="2">
                  <c:v>4646.51</c:v>
                </c:pt>
                <c:pt idx="3">
                  <c:v>4575.1000000000004</c:v>
                </c:pt>
                <c:pt idx="4">
                  <c:v>4473.68</c:v>
                </c:pt>
                <c:pt idx="5">
                  <c:v>4218.51</c:v>
                </c:pt>
                <c:pt idx="6">
                  <c:v>3642.61</c:v>
                </c:pt>
                <c:pt idx="7">
                  <c:v>3334.78</c:v>
                </c:pt>
                <c:pt idx="8">
                  <c:v>3395.82</c:v>
                </c:pt>
                <c:pt idx="9">
                  <c:v>3398</c:v>
                </c:pt>
                <c:pt idx="10">
                  <c:v>3403.08</c:v>
                </c:pt>
                <c:pt idx="11">
                  <c:v>3411.87</c:v>
                </c:pt>
                <c:pt idx="12">
                  <c:v>3395.99</c:v>
                </c:pt>
                <c:pt idx="13">
                  <c:v>3299.01</c:v>
                </c:pt>
                <c:pt idx="14">
                  <c:v>4287.45</c:v>
                </c:pt>
                <c:pt idx="15">
                  <c:v>3416.74</c:v>
                </c:pt>
                <c:pt idx="16">
                  <c:v>3389.13</c:v>
                </c:pt>
                <c:pt idx="17">
                  <c:v>3374.16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E97-3F4D-8841-330C4B2E644A}"/>
            </c:ext>
          </c:extLst>
        </c:ser>
        <c:ser>
          <c:idx val="11"/>
          <c:order val="11"/>
          <c:tx>
            <c:strRef>
              <c:f>'corei7-mountain-data'!$M$1</c:f>
              <c:strCache>
                <c:ptCount val="1"/>
                <c:pt idx="0">
                  <c:v>32K</c:v>
                </c:pt>
              </c:strCache>
            </c:strRef>
          </c:tx>
          <c:spPr>
            <a:solidFill>
              <a:srgbClr val="00ABEA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'corei7-mountain-data'!$M$2:$M$19</c:f>
              <c:numCache>
                <c:formatCode>General</c:formatCode>
                <c:ptCount val="18"/>
                <c:pt idx="0">
                  <c:v>4654.62</c:v>
                </c:pt>
                <c:pt idx="1">
                  <c:v>4624.5</c:v>
                </c:pt>
                <c:pt idx="2">
                  <c:v>4631.6899999999996</c:v>
                </c:pt>
                <c:pt idx="3">
                  <c:v>4615.62</c:v>
                </c:pt>
                <c:pt idx="4">
                  <c:v>4600.3900000000003</c:v>
                </c:pt>
                <c:pt idx="5">
                  <c:v>4585.6000000000004</c:v>
                </c:pt>
                <c:pt idx="6">
                  <c:v>4572.8</c:v>
                </c:pt>
                <c:pt idx="7">
                  <c:v>4809.1000000000004</c:v>
                </c:pt>
                <c:pt idx="8">
                  <c:v>4803.13</c:v>
                </c:pt>
                <c:pt idx="9">
                  <c:v>4789.7</c:v>
                </c:pt>
                <c:pt idx="10">
                  <c:v>4790.97</c:v>
                </c:pt>
                <c:pt idx="11">
                  <c:v>4784.6499999999996</c:v>
                </c:pt>
                <c:pt idx="12">
                  <c:v>4754.2299999999996</c:v>
                </c:pt>
                <c:pt idx="13">
                  <c:v>4768.54</c:v>
                </c:pt>
                <c:pt idx="14">
                  <c:v>4750.25</c:v>
                </c:pt>
                <c:pt idx="15">
                  <c:v>4742.01</c:v>
                </c:pt>
                <c:pt idx="16">
                  <c:v>6545.16</c:v>
                </c:pt>
                <c:pt idx="17">
                  <c:v>6408.41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5E97-3F4D-8841-330C4B2E644A}"/>
            </c:ext>
          </c:extLst>
        </c:ser>
        <c:ser>
          <c:idx val="12"/>
          <c:order val="12"/>
          <c:tx>
            <c:strRef>
              <c:f>'corei7-mountain-data'!$N$1</c:f>
              <c:strCache>
                <c:ptCount val="1"/>
                <c:pt idx="0">
                  <c:v>16K</c:v>
                </c:pt>
              </c:strCache>
            </c:strRef>
          </c:tx>
          <c:spPr>
            <a:solidFill>
              <a:srgbClr val="4600A5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'corei7-mountain-data'!$N$2:$N$19</c:f>
              <c:numCache>
                <c:formatCode>General</c:formatCode>
                <c:ptCount val="18"/>
                <c:pt idx="0">
                  <c:v>4635.05</c:v>
                </c:pt>
                <c:pt idx="1">
                  <c:v>4575.1400000000003</c:v>
                </c:pt>
                <c:pt idx="2">
                  <c:v>4577.76</c:v>
                </c:pt>
                <c:pt idx="3">
                  <c:v>4797.16</c:v>
                </c:pt>
                <c:pt idx="4">
                  <c:v>4781.0600000000004</c:v>
                </c:pt>
                <c:pt idx="5">
                  <c:v>4773.37</c:v>
                </c:pt>
                <c:pt idx="6">
                  <c:v>4756.1899999999996</c:v>
                </c:pt>
                <c:pt idx="7">
                  <c:v>4729.6499999999996</c:v>
                </c:pt>
                <c:pt idx="8">
                  <c:v>4701.3</c:v>
                </c:pt>
                <c:pt idx="9">
                  <c:v>4716.3900000000003</c:v>
                </c:pt>
                <c:pt idx="10">
                  <c:v>4668.13</c:v>
                </c:pt>
                <c:pt idx="11">
                  <c:v>4653.51</c:v>
                </c:pt>
                <c:pt idx="12">
                  <c:v>4678.67</c:v>
                </c:pt>
                <c:pt idx="13">
                  <c:v>4620.2299999999996</c:v>
                </c:pt>
                <c:pt idx="14">
                  <c:v>4621.49</c:v>
                </c:pt>
                <c:pt idx="15">
                  <c:v>6529.52</c:v>
                </c:pt>
                <c:pt idx="16">
                  <c:v>6398.15</c:v>
                </c:pt>
                <c:pt idx="17">
                  <c:v>6122.8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5E97-3F4D-8841-330C4B2E644A}"/>
            </c:ext>
          </c:extLst>
        </c:ser>
        <c:ser>
          <c:idx val="13"/>
          <c:order val="13"/>
          <c:tx>
            <c:strRef>
              <c:f>'corei7-mountain-data'!$O$1</c:f>
              <c:strCache>
                <c:ptCount val="1"/>
                <c:pt idx="0">
                  <c:v>8K</c:v>
                </c:pt>
              </c:strCache>
            </c:strRef>
          </c:tx>
          <c:spPr>
            <a:solidFill>
              <a:srgbClr val="90000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'corei7-mountain-data'!$O$2:$O$19</c:f>
              <c:numCache>
                <c:formatCode>General</c:formatCode>
                <c:ptCount val="18"/>
                <c:pt idx="0">
                  <c:v>4599.95</c:v>
                </c:pt>
                <c:pt idx="1">
                  <c:v>4702.5600000000004</c:v>
                </c:pt>
                <c:pt idx="2">
                  <c:v>4771.3599999999997</c:v>
                </c:pt>
                <c:pt idx="3">
                  <c:v>4725.95</c:v>
                </c:pt>
                <c:pt idx="4">
                  <c:v>4709.6099999999997</c:v>
                </c:pt>
                <c:pt idx="5">
                  <c:v>4646.91</c:v>
                </c:pt>
                <c:pt idx="6">
                  <c:v>4613.58</c:v>
                </c:pt>
                <c:pt idx="7">
                  <c:v>6534.86</c:v>
                </c:pt>
                <c:pt idx="8">
                  <c:v>6513.84</c:v>
                </c:pt>
                <c:pt idx="9">
                  <c:v>6498.25</c:v>
                </c:pt>
                <c:pt idx="10">
                  <c:v>6479.32</c:v>
                </c:pt>
                <c:pt idx="11">
                  <c:v>6460.77</c:v>
                </c:pt>
                <c:pt idx="12">
                  <c:v>6443.44</c:v>
                </c:pt>
                <c:pt idx="13">
                  <c:v>6427.61</c:v>
                </c:pt>
                <c:pt idx="14">
                  <c:v>6408.2</c:v>
                </c:pt>
                <c:pt idx="15">
                  <c:v>6396.54</c:v>
                </c:pt>
                <c:pt idx="16">
                  <c:v>6118.69</c:v>
                </c:pt>
                <c:pt idx="17">
                  <c:v>5642.81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5E97-3F4D-8841-330C4B2E644A}"/>
            </c:ext>
          </c:extLst>
        </c:ser>
        <c:ser>
          <c:idx val="14"/>
          <c:order val="14"/>
          <c:tx>
            <c:strRef>
              <c:f>'corei7-mountain-data'!$P$1</c:f>
              <c:strCache>
                <c:ptCount val="1"/>
                <c:pt idx="0">
                  <c:v>4K</c:v>
                </c:pt>
              </c:strCache>
            </c:strRef>
          </c:tx>
          <c:spPr>
            <a:solidFill>
              <a:srgbClr val="00808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'corei7-mountain-data'!$P$2:$P$19</c:f>
              <c:numCache>
                <c:formatCode>General</c:formatCode>
                <c:ptCount val="18"/>
                <c:pt idx="0">
                  <c:v>4764.2</c:v>
                </c:pt>
                <c:pt idx="1">
                  <c:v>4607.45</c:v>
                </c:pt>
                <c:pt idx="2">
                  <c:v>4617.8599999999997</c:v>
                </c:pt>
                <c:pt idx="3">
                  <c:v>6502.49</c:v>
                </c:pt>
                <c:pt idx="4">
                  <c:v>6466.17</c:v>
                </c:pt>
                <c:pt idx="5">
                  <c:v>6432.81</c:v>
                </c:pt>
                <c:pt idx="6">
                  <c:v>6397.26</c:v>
                </c:pt>
                <c:pt idx="7">
                  <c:v>6369.39</c:v>
                </c:pt>
                <c:pt idx="8">
                  <c:v>6328.29</c:v>
                </c:pt>
                <c:pt idx="9">
                  <c:v>6299.45</c:v>
                </c:pt>
                <c:pt idx="10">
                  <c:v>6259.01</c:v>
                </c:pt>
                <c:pt idx="11">
                  <c:v>6225.06</c:v>
                </c:pt>
                <c:pt idx="12">
                  <c:v>6193.75</c:v>
                </c:pt>
                <c:pt idx="13">
                  <c:v>6159.03</c:v>
                </c:pt>
                <c:pt idx="14">
                  <c:v>6127.24</c:v>
                </c:pt>
                <c:pt idx="15">
                  <c:v>6097.52</c:v>
                </c:pt>
                <c:pt idx="16">
                  <c:v>5623.45</c:v>
                </c:pt>
                <c:pt idx="17">
                  <c:v>4861.38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5E97-3F4D-8841-330C4B2E644A}"/>
            </c:ext>
          </c:extLst>
        </c:ser>
        <c:ser>
          <c:idx val="15"/>
          <c:order val="15"/>
          <c:tx>
            <c:strRef>
              <c:f>'corei7-mountain-data'!$Q$1</c:f>
              <c:strCache>
                <c:ptCount val="1"/>
                <c:pt idx="0">
                  <c:v>2K</c:v>
                </c:pt>
              </c:strCache>
            </c:strRef>
          </c:tx>
          <c:spPr>
            <a:solidFill>
              <a:srgbClr val="0000D4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'corei7-mountain-data'!$Q$2:$Q$19</c:f>
              <c:numCache>
                <c:formatCode>General</c:formatCode>
                <c:ptCount val="18"/>
                <c:pt idx="0">
                  <c:v>4754.1499999999996</c:v>
                </c:pt>
                <c:pt idx="1">
                  <c:v>6086.11</c:v>
                </c:pt>
                <c:pt idx="2">
                  <c:v>6301.73</c:v>
                </c:pt>
                <c:pt idx="3">
                  <c:v>6261.46</c:v>
                </c:pt>
                <c:pt idx="4">
                  <c:v>6188.41</c:v>
                </c:pt>
                <c:pt idx="5">
                  <c:v>6115.06</c:v>
                </c:pt>
                <c:pt idx="6">
                  <c:v>6075.11</c:v>
                </c:pt>
                <c:pt idx="7">
                  <c:v>6013.17</c:v>
                </c:pt>
                <c:pt idx="8">
                  <c:v>5923.29</c:v>
                </c:pt>
                <c:pt idx="9">
                  <c:v>5870.21</c:v>
                </c:pt>
                <c:pt idx="10">
                  <c:v>5803.26</c:v>
                </c:pt>
                <c:pt idx="11">
                  <c:v>5754.86</c:v>
                </c:pt>
                <c:pt idx="12">
                  <c:v>5679.31</c:v>
                </c:pt>
                <c:pt idx="13">
                  <c:v>5629.01</c:v>
                </c:pt>
                <c:pt idx="14">
                  <c:v>5580.53</c:v>
                </c:pt>
                <c:pt idx="15">
                  <c:v>5541.86</c:v>
                </c:pt>
                <c:pt idx="16">
                  <c:v>4799.63</c:v>
                </c:pt>
                <c:pt idx="17">
                  <c:v>4639.2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5E97-3F4D-8841-330C4B2E644A}"/>
            </c:ext>
          </c:extLst>
        </c:ser>
        <c:bandFmts>
          <c:bandFmt>
            <c:idx val="0"/>
            <c:spPr>
              <a:solidFill>
                <a:srgbClr val="9999FF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1"/>
            <c:spPr>
              <a:solidFill>
                <a:srgbClr val="993366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2"/>
            <c:spPr>
              <a:solidFill>
                <a:srgbClr val="FFFFCC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3"/>
            <c:spPr>
              <a:solidFill>
                <a:srgbClr val="CCFFFF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4"/>
            <c:spPr>
              <a:solidFill>
                <a:srgbClr val="660066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5"/>
            <c:spPr>
              <a:solidFill>
                <a:srgbClr val="FF8080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6"/>
            <c:spPr>
              <a:solidFill>
                <a:srgbClr val="0066CC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</c:bandFmts>
        <c:axId val="-431304480"/>
        <c:axId val="-103764784"/>
        <c:axId val="-446830784"/>
      </c:surface3DChart>
      <c:catAx>
        <c:axId val="-4313044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600"/>
                  <a:t>Stride (x8 bytes)</a:t>
                </a:r>
              </a:p>
            </c:rich>
          </c:tx>
          <c:layout>
            <c:manualLayout>
              <c:xMode val="edge"/>
              <c:yMode val="edge"/>
              <c:x val="0.232766870807816"/>
              <c:y val="0.80311478222084998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103764784"/>
        <c:crosses val="autoZero"/>
        <c:auto val="1"/>
        <c:lblAlgn val="ctr"/>
        <c:lblOffset val="100"/>
        <c:tickLblSkip val="2"/>
        <c:tickMarkSkip val="1"/>
        <c:noMultiLvlLbl val="1"/>
      </c:catAx>
      <c:valAx>
        <c:axId val="-103764784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600" dirty="0"/>
                  <a:t>Read  throughput (MB/</a:t>
                </a:r>
                <a:r>
                  <a:rPr lang="en-US" sz="1600" dirty="0" err="1"/>
                  <a:t>s</a:t>
                </a:r>
                <a:r>
                  <a:rPr lang="en-US" sz="1600" dirty="0"/>
                  <a:t>)</a:t>
                </a:r>
              </a:p>
            </c:rich>
          </c:tx>
          <c:layout>
            <c:manualLayout>
              <c:xMode val="edge"/>
              <c:yMode val="edge"/>
              <c:x val="9.7302537182852103E-2"/>
              <c:y val="6.7712246753469499E-2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431304480"/>
        <c:crosses val="autoZero"/>
        <c:crossBetween val="between"/>
      </c:valAx>
      <c:serAx>
        <c:axId val="-4468307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600" dirty="0"/>
                  <a:t>Working set size (bytes)</a:t>
                </a:r>
              </a:p>
            </c:rich>
          </c:tx>
          <c:layout>
            <c:manualLayout>
              <c:xMode val="edge"/>
              <c:yMode val="edge"/>
              <c:x val="0.72020834062408901"/>
              <c:y val="0.81348206474190699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103764784"/>
        <c:crosses val="autoZero"/>
        <c:tickLblSkip val="3"/>
        <c:tickMarkSkip val="1"/>
      </c:ser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9525"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hPercent val="100"/>
      <c:rotY val="40"/>
      <c:depthPercent val="100"/>
      <c:rAngAx val="0"/>
    </c:view3D>
    <c:floor>
      <c:thickness val="0"/>
      <c:spPr>
        <a:solidFill>
          <a:srgbClr val="C0C0C0"/>
        </a:solidFill>
        <a:ln w="3175">
          <a:solidFill>
            <a:srgbClr val="000000"/>
          </a:solidFill>
          <a:prstDash val="solid"/>
        </a:ln>
      </c:spPr>
    </c:floor>
    <c:sideWall>
      <c:thickness val="0"/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sideWall>
    <c:backWall>
      <c:thickness val="0"/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backWall>
    <c:plotArea>
      <c:layout/>
      <c:surface3DChart>
        <c:wireframe val="0"/>
        <c:ser>
          <c:idx val="0"/>
          <c:order val="0"/>
          <c:tx>
            <c:strRef>
              <c:f>'corei7-mountain-data'!$B$1</c:f>
              <c:strCache>
                <c:ptCount val="1"/>
                <c:pt idx="0">
                  <c:v>64M</c:v>
                </c:pt>
              </c:strCache>
            </c:strRef>
          </c:tx>
          <c:spPr>
            <a:solidFill>
              <a:srgbClr val="9999FF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'corei7-mountain-data'!$B$2:$B$19</c:f>
              <c:numCache>
                <c:formatCode>General</c:formatCode>
                <c:ptCount val="18"/>
                <c:pt idx="0">
                  <c:v>4029.59</c:v>
                </c:pt>
                <c:pt idx="1">
                  <c:v>2752.75</c:v>
                </c:pt>
                <c:pt idx="2">
                  <c:v>2159.29</c:v>
                </c:pt>
                <c:pt idx="3">
                  <c:v>1710.75</c:v>
                </c:pt>
                <c:pt idx="4">
                  <c:v>1391.48</c:v>
                </c:pt>
                <c:pt idx="5">
                  <c:v>1176.29</c:v>
                </c:pt>
                <c:pt idx="6">
                  <c:v>1015.77</c:v>
                </c:pt>
                <c:pt idx="7">
                  <c:v>890.72</c:v>
                </c:pt>
                <c:pt idx="8">
                  <c:v>845.57</c:v>
                </c:pt>
                <c:pt idx="9">
                  <c:v>805.45999999999935</c:v>
                </c:pt>
                <c:pt idx="10">
                  <c:v>773.78</c:v>
                </c:pt>
                <c:pt idx="11">
                  <c:v>757.94</c:v>
                </c:pt>
                <c:pt idx="12">
                  <c:v>727.91</c:v>
                </c:pt>
                <c:pt idx="13">
                  <c:v>712.66</c:v>
                </c:pt>
                <c:pt idx="14">
                  <c:v>705.63</c:v>
                </c:pt>
                <c:pt idx="15">
                  <c:v>701.98</c:v>
                </c:pt>
                <c:pt idx="16">
                  <c:v>598.19000000000005</c:v>
                </c:pt>
                <c:pt idx="17">
                  <c:v>601.22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B3-8045-AC3E-6EFA9EC9CF9D}"/>
            </c:ext>
          </c:extLst>
        </c:ser>
        <c:ser>
          <c:idx val="1"/>
          <c:order val="1"/>
          <c:tx>
            <c:strRef>
              <c:f>'corei7-mountain-data'!$C$1</c:f>
              <c:strCache>
                <c:ptCount val="1"/>
                <c:pt idx="0">
                  <c:v>32M</c:v>
                </c:pt>
              </c:strCache>
            </c:strRef>
          </c:tx>
          <c:spPr>
            <a:solidFill>
              <a:srgbClr val="993366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'corei7-mountain-data'!$C$2:$C$19</c:f>
              <c:numCache>
                <c:formatCode>General</c:formatCode>
                <c:ptCount val="18"/>
                <c:pt idx="0">
                  <c:v>4029.36</c:v>
                </c:pt>
                <c:pt idx="1">
                  <c:v>2752.39</c:v>
                </c:pt>
                <c:pt idx="2">
                  <c:v>2160.62</c:v>
                </c:pt>
                <c:pt idx="3">
                  <c:v>1710.98</c:v>
                </c:pt>
                <c:pt idx="4">
                  <c:v>1391.5</c:v>
                </c:pt>
                <c:pt idx="5">
                  <c:v>1176.54</c:v>
                </c:pt>
                <c:pt idx="6">
                  <c:v>1016.71</c:v>
                </c:pt>
                <c:pt idx="7">
                  <c:v>891.8</c:v>
                </c:pt>
                <c:pt idx="8">
                  <c:v>846.98</c:v>
                </c:pt>
                <c:pt idx="9">
                  <c:v>807.22</c:v>
                </c:pt>
                <c:pt idx="10">
                  <c:v>775.18</c:v>
                </c:pt>
                <c:pt idx="11">
                  <c:v>760.41</c:v>
                </c:pt>
                <c:pt idx="12">
                  <c:v>730.74</c:v>
                </c:pt>
                <c:pt idx="13">
                  <c:v>714.98</c:v>
                </c:pt>
                <c:pt idx="14">
                  <c:v>709.26</c:v>
                </c:pt>
                <c:pt idx="15">
                  <c:v>708.88</c:v>
                </c:pt>
                <c:pt idx="16">
                  <c:v>608.99</c:v>
                </c:pt>
                <c:pt idx="17">
                  <c:v>607.39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6B3-8045-AC3E-6EFA9EC9CF9D}"/>
            </c:ext>
          </c:extLst>
        </c:ser>
        <c:ser>
          <c:idx val="2"/>
          <c:order val="2"/>
          <c:tx>
            <c:strRef>
              <c:f>'corei7-mountain-data'!$D$1</c:f>
              <c:strCache>
                <c:ptCount val="1"/>
                <c:pt idx="0">
                  <c:v>16M</c:v>
                </c:pt>
              </c:strCache>
            </c:strRef>
          </c:tx>
          <c:spPr>
            <a:solidFill>
              <a:srgbClr val="FFFFCC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'corei7-mountain-data'!$D$2:$D$19</c:f>
              <c:numCache>
                <c:formatCode>General</c:formatCode>
                <c:ptCount val="18"/>
                <c:pt idx="0">
                  <c:v>4040.1</c:v>
                </c:pt>
                <c:pt idx="1">
                  <c:v>2788.42</c:v>
                </c:pt>
                <c:pt idx="2">
                  <c:v>2188.92</c:v>
                </c:pt>
                <c:pt idx="3">
                  <c:v>1742.97</c:v>
                </c:pt>
                <c:pt idx="4">
                  <c:v>1421.69</c:v>
                </c:pt>
                <c:pt idx="5">
                  <c:v>1201.31</c:v>
                </c:pt>
                <c:pt idx="6">
                  <c:v>1038.3699999999999</c:v>
                </c:pt>
                <c:pt idx="7">
                  <c:v>911.7</c:v>
                </c:pt>
                <c:pt idx="8">
                  <c:v>870.39</c:v>
                </c:pt>
                <c:pt idx="9">
                  <c:v>835.30999999999938</c:v>
                </c:pt>
                <c:pt idx="10">
                  <c:v>809.25</c:v>
                </c:pt>
                <c:pt idx="11">
                  <c:v>798.05</c:v>
                </c:pt>
                <c:pt idx="12">
                  <c:v>780.28</c:v>
                </c:pt>
                <c:pt idx="13">
                  <c:v>778.37</c:v>
                </c:pt>
                <c:pt idx="14">
                  <c:v>787.2</c:v>
                </c:pt>
                <c:pt idx="15">
                  <c:v>744.13</c:v>
                </c:pt>
                <c:pt idx="16">
                  <c:v>633.53</c:v>
                </c:pt>
                <c:pt idx="17">
                  <c:v>608.85999999999785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6B3-8045-AC3E-6EFA9EC9CF9D}"/>
            </c:ext>
          </c:extLst>
        </c:ser>
        <c:ser>
          <c:idx val="3"/>
          <c:order val="3"/>
          <c:tx>
            <c:strRef>
              <c:f>'corei7-mountain-data'!$E$1</c:f>
              <c:strCache>
                <c:ptCount val="1"/>
                <c:pt idx="0">
                  <c:v>8M</c:v>
                </c:pt>
              </c:strCache>
            </c:strRef>
          </c:tx>
          <c:spPr>
            <a:solidFill>
              <a:srgbClr val="CCFFFF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'corei7-mountain-data'!$E$2:$E$19</c:f>
              <c:numCache>
                <c:formatCode>General</c:formatCode>
                <c:ptCount val="18"/>
                <c:pt idx="0">
                  <c:v>4374.01</c:v>
                </c:pt>
                <c:pt idx="1">
                  <c:v>3610.74</c:v>
                </c:pt>
                <c:pt idx="2">
                  <c:v>3002.03</c:v>
                </c:pt>
                <c:pt idx="3">
                  <c:v>2492.39</c:v>
                </c:pt>
                <c:pt idx="4">
                  <c:v>2131.04</c:v>
                </c:pt>
                <c:pt idx="5">
                  <c:v>1821.71</c:v>
                </c:pt>
                <c:pt idx="6">
                  <c:v>1564.14</c:v>
                </c:pt>
                <c:pt idx="7">
                  <c:v>1414.18</c:v>
                </c:pt>
                <c:pt idx="8">
                  <c:v>1404.78</c:v>
                </c:pt>
                <c:pt idx="9">
                  <c:v>1408.59</c:v>
                </c:pt>
                <c:pt idx="10">
                  <c:v>1423.67</c:v>
                </c:pt>
                <c:pt idx="11">
                  <c:v>1456.86</c:v>
                </c:pt>
                <c:pt idx="12">
                  <c:v>1499.61</c:v>
                </c:pt>
                <c:pt idx="13">
                  <c:v>1600.13</c:v>
                </c:pt>
                <c:pt idx="14">
                  <c:v>1667.47</c:v>
                </c:pt>
                <c:pt idx="15">
                  <c:v>1231.7</c:v>
                </c:pt>
                <c:pt idx="16">
                  <c:v>1078.97</c:v>
                </c:pt>
                <c:pt idx="17">
                  <c:v>1026.03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6B3-8045-AC3E-6EFA9EC9CF9D}"/>
            </c:ext>
          </c:extLst>
        </c:ser>
        <c:ser>
          <c:idx val="4"/>
          <c:order val="4"/>
          <c:tx>
            <c:strRef>
              <c:f>'corei7-mountain-data'!$F$1</c:f>
              <c:strCache>
                <c:ptCount val="1"/>
                <c:pt idx="0">
                  <c:v>4M</c:v>
                </c:pt>
              </c:strCache>
            </c:strRef>
          </c:tx>
          <c:spPr>
            <a:solidFill>
              <a:srgbClr val="660066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'corei7-mountain-data'!$F$2:$F$19</c:f>
              <c:numCache>
                <c:formatCode>General</c:formatCode>
                <c:ptCount val="18"/>
                <c:pt idx="0">
                  <c:v>4642.47</c:v>
                </c:pt>
                <c:pt idx="1">
                  <c:v>4583.8</c:v>
                </c:pt>
                <c:pt idx="2">
                  <c:v>4074.93</c:v>
                </c:pt>
                <c:pt idx="3">
                  <c:v>3557.51</c:v>
                </c:pt>
                <c:pt idx="4">
                  <c:v>3337.59</c:v>
                </c:pt>
                <c:pt idx="5">
                  <c:v>2898.78</c:v>
                </c:pt>
                <c:pt idx="6">
                  <c:v>2535.2199999999998</c:v>
                </c:pt>
                <c:pt idx="7">
                  <c:v>2248.83</c:v>
                </c:pt>
                <c:pt idx="8">
                  <c:v>2227.41</c:v>
                </c:pt>
                <c:pt idx="9">
                  <c:v>2203.98</c:v>
                </c:pt>
                <c:pt idx="10">
                  <c:v>2187.29</c:v>
                </c:pt>
                <c:pt idx="11">
                  <c:v>2164.1799999999998</c:v>
                </c:pt>
                <c:pt idx="12">
                  <c:v>2156.96</c:v>
                </c:pt>
                <c:pt idx="13">
                  <c:v>2148.52</c:v>
                </c:pt>
                <c:pt idx="14">
                  <c:v>2146.83</c:v>
                </c:pt>
                <c:pt idx="15">
                  <c:v>2131.36</c:v>
                </c:pt>
                <c:pt idx="16">
                  <c:v>2038.29</c:v>
                </c:pt>
                <c:pt idx="17">
                  <c:v>2060.87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6B3-8045-AC3E-6EFA9EC9CF9D}"/>
            </c:ext>
          </c:extLst>
        </c:ser>
        <c:ser>
          <c:idx val="5"/>
          <c:order val="5"/>
          <c:tx>
            <c:strRef>
              <c:f>'corei7-mountain-data'!$G$1</c:f>
              <c:strCache>
                <c:ptCount val="1"/>
                <c:pt idx="0">
                  <c:v>2M</c:v>
                </c:pt>
              </c:strCache>
            </c:strRef>
          </c:tx>
          <c:spPr>
            <a:solidFill>
              <a:srgbClr val="FF808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'corei7-mountain-data'!$G$2:$G$19</c:f>
              <c:numCache>
                <c:formatCode>General</c:formatCode>
                <c:ptCount val="18"/>
                <c:pt idx="0">
                  <c:v>4674.0600000000004</c:v>
                </c:pt>
                <c:pt idx="1">
                  <c:v>4659.0600000000004</c:v>
                </c:pt>
                <c:pt idx="2">
                  <c:v>4153.1000000000004</c:v>
                </c:pt>
                <c:pt idx="3">
                  <c:v>4016.4</c:v>
                </c:pt>
                <c:pt idx="4">
                  <c:v>3540.78</c:v>
                </c:pt>
                <c:pt idx="5">
                  <c:v>3027.05</c:v>
                </c:pt>
                <c:pt idx="6">
                  <c:v>2625.06</c:v>
                </c:pt>
                <c:pt idx="7">
                  <c:v>2321.73</c:v>
                </c:pt>
                <c:pt idx="8">
                  <c:v>2306.4</c:v>
                </c:pt>
                <c:pt idx="9">
                  <c:v>2292.86</c:v>
                </c:pt>
                <c:pt idx="10">
                  <c:v>2282.38</c:v>
                </c:pt>
                <c:pt idx="11">
                  <c:v>2270.35</c:v>
                </c:pt>
                <c:pt idx="12">
                  <c:v>2264.14</c:v>
                </c:pt>
                <c:pt idx="13">
                  <c:v>2259.8000000000002</c:v>
                </c:pt>
                <c:pt idx="14">
                  <c:v>2260.46</c:v>
                </c:pt>
                <c:pt idx="15">
                  <c:v>2261.54</c:v>
                </c:pt>
                <c:pt idx="16">
                  <c:v>2224.92</c:v>
                </c:pt>
                <c:pt idx="17">
                  <c:v>2431.58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6B3-8045-AC3E-6EFA9EC9CF9D}"/>
            </c:ext>
          </c:extLst>
        </c:ser>
        <c:ser>
          <c:idx val="6"/>
          <c:order val="6"/>
          <c:tx>
            <c:strRef>
              <c:f>'corei7-mountain-data'!$H$1</c:f>
              <c:strCache>
                <c:ptCount val="1"/>
                <c:pt idx="0">
                  <c:v>1M</c:v>
                </c:pt>
              </c:strCache>
            </c:strRef>
          </c:tx>
          <c:spPr>
            <a:solidFill>
              <a:srgbClr val="0066CC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'corei7-mountain-data'!$H$2:$H$19</c:f>
              <c:numCache>
                <c:formatCode>General</c:formatCode>
                <c:ptCount val="18"/>
                <c:pt idx="0">
                  <c:v>4673.7700000000004</c:v>
                </c:pt>
                <c:pt idx="1">
                  <c:v>4656.9799999999996</c:v>
                </c:pt>
                <c:pt idx="2">
                  <c:v>4156.32</c:v>
                </c:pt>
                <c:pt idx="3">
                  <c:v>4012.65</c:v>
                </c:pt>
                <c:pt idx="4">
                  <c:v>3535.85</c:v>
                </c:pt>
                <c:pt idx="5">
                  <c:v>3021.82</c:v>
                </c:pt>
                <c:pt idx="6">
                  <c:v>2623.08</c:v>
                </c:pt>
                <c:pt idx="7">
                  <c:v>2318.19</c:v>
                </c:pt>
                <c:pt idx="8">
                  <c:v>2303.7199999999998</c:v>
                </c:pt>
                <c:pt idx="9">
                  <c:v>2291.5500000000002</c:v>
                </c:pt>
                <c:pt idx="10">
                  <c:v>2280.42</c:v>
                </c:pt>
                <c:pt idx="11">
                  <c:v>2270.2399999999998</c:v>
                </c:pt>
                <c:pt idx="12">
                  <c:v>2264.8200000000002</c:v>
                </c:pt>
                <c:pt idx="13">
                  <c:v>2261.86</c:v>
                </c:pt>
                <c:pt idx="14">
                  <c:v>2261.31</c:v>
                </c:pt>
                <c:pt idx="15">
                  <c:v>2271.41</c:v>
                </c:pt>
                <c:pt idx="16">
                  <c:v>2237.27</c:v>
                </c:pt>
                <c:pt idx="17">
                  <c:v>2432.7399999999998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6B3-8045-AC3E-6EFA9EC9CF9D}"/>
            </c:ext>
          </c:extLst>
        </c:ser>
        <c:ser>
          <c:idx val="7"/>
          <c:order val="7"/>
          <c:tx>
            <c:strRef>
              <c:f>'corei7-mountain-data'!$I$1</c:f>
              <c:strCache>
                <c:ptCount val="1"/>
                <c:pt idx="0">
                  <c:v>512K</c:v>
                </c:pt>
              </c:strCache>
            </c:strRef>
          </c:tx>
          <c:spPr>
            <a:solidFill>
              <a:srgbClr val="CCCCFF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'corei7-mountain-data'!$I$2:$I$19</c:f>
              <c:numCache>
                <c:formatCode>General</c:formatCode>
                <c:ptCount val="18"/>
                <c:pt idx="0">
                  <c:v>4673</c:v>
                </c:pt>
                <c:pt idx="1">
                  <c:v>4658.05</c:v>
                </c:pt>
                <c:pt idx="2">
                  <c:v>4267.3</c:v>
                </c:pt>
                <c:pt idx="3">
                  <c:v>4052.55</c:v>
                </c:pt>
                <c:pt idx="4">
                  <c:v>3730.88</c:v>
                </c:pt>
                <c:pt idx="5">
                  <c:v>3236.67</c:v>
                </c:pt>
                <c:pt idx="6">
                  <c:v>2839.93</c:v>
                </c:pt>
                <c:pt idx="7">
                  <c:v>2527.15</c:v>
                </c:pt>
                <c:pt idx="8">
                  <c:v>2513.25</c:v>
                </c:pt>
                <c:pt idx="9">
                  <c:v>2503.12</c:v>
                </c:pt>
                <c:pt idx="10">
                  <c:v>2494.19</c:v>
                </c:pt>
                <c:pt idx="11">
                  <c:v>2517.44</c:v>
                </c:pt>
                <c:pt idx="12">
                  <c:v>2523.1</c:v>
                </c:pt>
                <c:pt idx="13">
                  <c:v>2551.67</c:v>
                </c:pt>
                <c:pt idx="14">
                  <c:v>2555.5300000000002</c:v>
                </c:pt>
                <c:pt idx="15">
                  <c:v>2477.41</c:v>
                </c:pt>
                <c:pt idx="16">
                  <c:v>2420.17</c:v>
                </c:pt>
                <c:pt idx="17">
                  <c:v>2590.64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6B3-8045-AC3E-6EFA9EC9CF9D}"/>
            </c:ext>
          </c:extLst>
        </c:ser>
        <c:ser>
          <c:idx val="8"/>
          <c:order val="8"/>
          <c:tx>
            <c:strRef>
              <c:f>'corei7-mountain-data'!$J$1</c:f>
              <c:strCache>
                <c:ptCount val="1"/>
                <c:pt idx="0">
                  <c:v>256K</c:v>
                </c:pt>
              </c:strCache>
            </c:strRef>
          </c:tx>
          <c:spPr>
            <a:solidFill>
              <a:srgbClr val="00009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'corei7-mountain-data'!$J$2:$J$19</c:f>
              <c:numCache>
                <c:formatCode>General</c:formatCode>
                <c:ptCount val="18"/>
                <c:pt idx="0">
                  <c:v>4672.3100000000004</c:v>
                </c:pt>
                <c:pt idx="1">
                  <c:v>4645.58</c:v>
                </c:pt>
                <c:pt idx="2">
                  <c:v>4300.1000000000004</c:v>
                </c:pt>
                <c:pt idx="3">
                  <c:v>4091.3</c:v>
                </c:pt>
                <c:pt idx="4">
                  <c:v>3890.2</c:v>
                </c:pt>
                <c:pt idx="5">
                  <c:v>3175.38</c:v>
                </c:pt>
                <c:pt idx="6">
                  <c:v>2748.26</c:v>
                </c:pt>
                <c:pt idx="7">
                  <c:v>2351.27</c:v>
                </c:pt>
                <c:pt idx="8">
                  <c:v>2518.38</c:v>
                </c:pt>
                <c:pt idx="9">
                  <c:v>2627.49</c:v>
                </c:pt>
                <c:pt idx="10">
                  <c:v>2644.71</c:v>
                </c:pt>
                <c:pt idx="11">
                  <c:v>2646.45</c:v>
                </c:pt>
                <c:pt idx="12">
                  <c:v>2690.79</c:v>
                </c:pt>
                <c:pt idx="13">
                  <c:v>2715.46</c:v>
                </c:pt>
                <c:pt idx="14">
                  <c:v>2762.7</c:v>
                </c:pt>
                <c:pt idx="15">
                  <c:v>2445.48</c:v>
                </c:pt>
                <c:pt idx="16">
                  <c:v>2440.11</c:v>
                </c:pt>
                <c:pt idx="17">
                  <c:v>2560.87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6B3-8045-AC3E-6EFA9EC9CF9D}"/>
            </c:ext>
          </c:extLst>
        </c:ser>
        <c:ser>
          <c:idx val="9"/>
          <c:order val="9"/>
          <c:tx>
            <c:strRef>
              <c:f>'corei7-mountain-data'!$K$1</c:f>
              <c:strCache>
                <c:ptCount val="1"/>
                <c:pt idx="0">
                  <c:v>128K</c:v>
                </c:pt>
              </c:strCache>
            </c:strRef>
          </c:tx>
          <c:spPr>
            <a:solidFill>
              <a:srgbClr val="F20884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'corei7-mountain-data'!$K$2:$K$19</c:f>
              <c:numCache>
                <c:formatCode>General</c:formatCode>
                <c:ptCount val="18"/>
                <c:pt idx="0">
                  <c:v>4669.8900000000003</c:v>
                </c:pt>
                <c:pt idx="1">
                  <c:v>4661.4399999999996</c:v>
                </c:pt>
                <c:pt idx="2">
                  <c:v>4661.75</c:v>
                </c:pt>
                <c:pt idx="3">
                  <c:v>4570.55</c:v>
                </c:pt>
                <c:pt idx="4">
                  <c:v>4453.42</c:v>
                </c:pt>
                <c:pt idx="5">
                  <c:v>4070.1</c:v>
                </c:pt>
                <c:pt idx="6">
                  <c:v>3626.17</c:v>
                </c:pt>
                <c:pt idx="7">
                  <c:v>2349.0500000000002</c:v>
                </c:pt>
                <c:pt idx="8">
                  <c:v>3332.47</c:v>
                </c:pt>
                <c:pt idx="9">
                  <c:v>3318.78</c:v>
                </c:pt>
                <c:pt idx="10">
                  <c:v>3328.21</c:v>
                </c:pt>
                <c:pt idx="11">
                  <c:v>3312.1</c:v>
                </c:pt>
                <c:pt idx="12">
                  <c:v>3351.75</c:v>
                </c:pt>
                <c:pt idx="13">
                  <c:v>3197.56</c:v>
                </c:pt>
                <c:pt idx="14">
                  <c:v>3342.59</c:v>
                </c:pt>
                <c:pt idx="15">
                  <c:v>3330.51</c:v>
                </c:pt>
                <c:pt idx="16">
                  <c:v>3335.4</c:v>
                </c:pt>
                <c:pt idx="17">
                  <c:v>3374.9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16B3-8045-AC3E-6EFA9EC9CF9D}"/>
            </c:ext>
          </c:extLst>
        </c:ser>
        <c:ser>
          <c:idx val="10"/>
          <c:order val="10"/>
          <c:tx>
            <c:strRef>
              <c:f>'corei7-mountain-data'!$L$1</c:f>
              <c:strCache>
                <c:ptCount val="1"/>
                <c:pt idx="0">
                  <c:v>64K</c:v>
                </c:pt>
              </c:strCache>
            </c:strRef>
          </c:tx>
          <c:spPr>
            <a:solidFill>
              <a:srgbClr val="FCF305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'corei7-mountain-data'!$L$2:$L$19</c:f>
              <c:numCache>
                <c:formatCode>General</c:formatCode>
                <c:ptCount val="18"/>
                <c:pt idx="0">
                  <c:v>4664.6899999999996</c:v>
                </c:pt>
                <c:pt idx="1">
                  <c:v>4647.96</c:v>
                </c:pt>
                <c:pt idx="2">
                  <c:v>4646.51</c:v>
                </c:pt>
                <c:pt idx="3">
                  <c:v>4575.1000000000004</c:v>
                </c:pt>
                <c:pt idx="4">
                  <c:v>4473.68</c:v>
                </c:pt>
                <c:pt idx="5">
                  <c:v>4218.51</c:v>
                </c:pt>
                <c:pt idx="6">
                  <c:v>3642.61</c:v>
                </c:pt>
                <c:pt idx="7">
                  <c:v>3334.78</c:v>
                </c:pt>
                <c:pt idx="8">
                  <c:v>3395.82</c:v>
                </c:pt>
                <c:pt idx="9">
                  <c:v>3398</c:v>
                </c:pt>
                <c:pt idx="10">
                  <c:v>3403.08</c:v>
                </c:pt>
                <c:pt idx="11">
                  <c:v>3411.87</c:v>
                </c:pt>
                <c:pt idx="12">
                  <c:v>3395.99</c:v>
                </c:pt>
                <c:pt idx="13">
                  <c:v>3299.01</c:v>
                </c:pt>
                <c:pt idx="14">
                  <c:v>4287.45</c:v>
                </c:pt>
                <c:pt idx="15">
                  <c:v>3416.74</c:v>
                </c:pt>
                <c:pt idx="16">
                  <c:v>3389.13</c:v>
                </c:pt>
                <c:pt idx="17">
                  <c:v>3374.16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6B3-8045-AC3E-6EFA9EC9CF9D}"/>
            </c:ext>
          </c:extLst>
        </c:ser>
        <c:ser>
          <c:idx val="11"/>
          <c:order val="11"/>
          <c:tx>
            <c:strRef>
              <c:f>'corei7-mountain-data'!$M$1</c:f>
              <c:strCache>
                <c:ptCount val="1"/>
                <c:pt idx="0">
                  <c:v>32K</c:v>
                </c:pt>
              </c:strCache>
            </c:strRef>
          </c:tx>
          <c:spPr>
            <a:solidFill>
              <a:srgbClr val="00ABEA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'corei7-mountain-data'!$M$2:$M$19</c:f>
              <c:numCache>
                <c:formatCode>General</c:formatCode>
                <c:ptCount val="18"/>
                <c:pt idx="0">
                  <c:v>4654.62</c:v>
                </c:pt>
                <c:pt idx="1">
                  <c:v>4624.5</c:v>
                </c:pt>
                <c:pt idx="2">
                  <c:v>4631.6899999999996</c:v>
                </c:pt>
                <c:pt idx="3">
                  <c:v>4615.62</c:v>
                </c:pt>
                <c:pt idx="4">
                  <c:v>4600.3900000000003</c:v>
                </c:pt>
                <c:pt idx="5">
                  <c:v>4585.6000000000004</c:v>
                </c:pt>
                <c:pt idx="6">
                  <c:v>4572.8</c:v>
                </c:pt>
                <c:pt idx="7">
                  <c:v>4809.1000000000004</c:v>
                </c:pt>
                <c:pt idx="8">
                  <c:v>4803.13</c:v>
                </c:pt>
                <c:pt idx="9">
                  <c:v>4789.7</c:v>
                </c:pt>
                <c:pt idx="10">
                  <c:v>4790.97</c:v>
                </c:pt>
                <c:pt idx="11">
                  <c:v>4784.6499999999996</c:v>
                </c:pt>
                <c:pt idx="12">
                  <c:v>4754.2299999999996</c:v>
                </c:pt>
                <c:pt idx="13">
                  <c:v>4768.54</c:v>
                </c:pt>
                <c:pt idx="14">
                  <c:v>4750.25</c:v>
                </c:pt>
                <c:pt idx="15">
                  <c:v>4742.01</c:v>
                </c:pt>
                <c:pt idx="16">
                  <c:v>6545.16</c:v>
                </c:pt>
                <c:pt idx="17">
                  <c:v>6408.41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16B3-8045-AC3E-6EFA9EC9CF9D}"/>
            </c:ext>
          </c:extLst>
        </c:ser>
        <c:ser>
          <c:idx val="12"/>
          <c:order val="12"/>
          <c:tx>
            <c:strRef>
              <c:f>'corei7-mountain-data'!$N$1</c:f>
              <c:strCache>
                <c:ptCount val="1"/>
                <c:pt idx="0">
                  <c:v>16K</c:v>
                </c:pt>
              </c:strCache>
            </c:strRef>
          </c:tx>
          <c:spPr>
            <a:solidFill>
              <a:srgbClr val="4600A5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'corei7-mountain-data'!$N$2:$N$19</c:f>
              <c:numCache>
                <c:formatCode>General</c:formatCode>
                <c:ptCount val="18"/>
                <c:pt idx="0">
                  <c:v>4635.05</c:v>
                </c:pt>
                <c:pt idx="1">
                  <c:v>4575.1400000000003</c:v>
                </c:pt>
                <c:pt idx="2">
                  <c:v>4577.76</c:v>
                </c:pt>
                <c:pt idx="3">
                  <c:v>4797.16</c:v>
                </c:pt>
                <c:pt idx="4">
                  <c:v>4781.0600000000004</c:v>
                </c:pt>
                <c:pt idx="5">
                  <c:v>4773.37</c:v>
                </c:pt>
                <c:pt idx="6">
                  <c:v>4756.1899999999996</c:v>
                </c:pt>
                <c:pt idx="7">
                  <c:v>4729.6499999999996</c:v>
                </c:pt>
                <c:pt idx="8">
                  <c:v>4701.3</c:v>
                </c:pt>
                <c:pt idx="9">
                  <c:v>4716.3900000000003</c:v>
                </c:pt>
                <c:pt idx="10">
                  <c:v>4668.13</c:v>
                </c:pt>
                <c:pt idx="11">
                  <c:v>4653.51</c:v>
                </c:pt>
                <c:pt idx="12">
                  <c:v>4678.67</c:v>
                </c:pt>
                <c:pt idx="13">
                  <c:v>4620.2299999999996</c:v>
                </c:pt>
                <c:pt idx="14">
                  <c:v>4621.49</c:v>
                </c:pt>
                <c:pt idx="15">
                  <c:v>6529.52</c:v>
                </c:pt>
                <c:pt idx="16">
                  <c:v>6398.15</c:v>
                </c:pt>
                <c:pt idx="17">
                  <c:v>6122.8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16B3-8045-AC3E-6EFA9EC9CF9D}"/>
            </c:ext>
          </c:extLst>
        </c:ser>
        <c:ser>
          <c:idx val="13"/>
          <c:order val="13"/>
          <c:tx>
            <c:strRef>
              <c:f>'corei7-mountain-data'!$O$1</c:f>
              <c:strCache>
                <c:ptCount val="1"/>
                <c:pt idx="0">
                  <c:v>8K</c:v>
                </c:pt>
              </c:strCache>
            </c:strRef>
          </c:tx>
          <c:spPr>
            <a:solidFill>
              <a:srgbClr val="90000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'corei7-mountain-data'!$O$2:$O$19</c:f>
              <c:numCache>
                <c:formatCode>General</c:formatCode>
                <c:ptCount val="18"/>
                <c:pt idx="0">
                  <c:v>4599.95</c:v>
                </c:pt>
                <c:pt idx="1">
                  <c:v>4702.5600000000004</c:v>
                </c:pt>
                <c:pt idx="2">
                  <c:v>4771.3599999999997</c:v>
                </c:pt>
                <c:pt idx="3">
                  <c:v>4725.95</c:v>
                </c:pt>
                <c:pt idx="4">
                  <c:v>4709.6099999999997</c:v>
                </c:pt>
                <c:pt idx="5">
                  <c:v>4646.91</c:v>
                </c:pt>
                <c:pt idx="6">
                  <c:v>4613.58</c:v>
                </c:pt>
                <c:pt idx="7">
                  <c:v>6534.86</c:v>
                </c:pt>
                <c:pt idx="8">
                  <c:v>6513.84</c:v>
                </c:pt>
                <c:pt idx="9">
                  <c:v>6498.25</c:v>
                </c:pt>
                <c:pt idx="10">
                  <c:v>6479.32</c:v>
                </c:pt>
                <c:pt idx="11">
                  <c:v>6460.77</c:v>
                </c:pt>
                <c:pt idx="12">
                  <c:v>6443.44</c:v>
                </c:pt>
                <c:pt idx="13">
                  <c:v>6427.61</c:v>
                </c:pt>
                <c:pt idx="14">
                  <c:v>6408.2</c:v>
                </c:pt>
                <c:pt idx="15">
                  <c:v>6396.54</c:v>
                </c:pt>
                <c:pt idx="16">
                  <c:v>6118.69</c:v>
                </c:pt>
                <c:pt idx="17">
                  <c:v>5642.81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16B3-8045-AC3E-6EFA9EC9CF9D}"/>
            </c:ext>
          </c:extLst>
        </c:ser>
        <c:ser>
          <c:idx val="14"/>
          <c:order val="14"/>
          <c:tx>
            <c:strRef>
              <c:f>'corei7-mountain-data'!$P$1</c:f>
              <c:strCache>
                <c:ptCount val="1"/>
                <c:pt idx="0">
                  <c:v>4K</c:v>
                </c:pt>
              </c:strCache>
            </c:strRef>
          </c:tx>
          <c:spPr>
            <a:solidFill>
              <a:srgbClr val="00808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'corei7-mountain-data'!$P$2:$P$19</c:f>
              <c:numCache>
                <c:formatCode>General</c:formatCode>
                <c:ptCount val="18"/>
                <c:pt idx="0">
                  <c:v>4764.2</c:v>
                </c:pt>
                <c:pt idx="1">
                  <c:v>4607.45</c:v>
                </c:pt>
                <c:pt idx="2">
                  <c:v>4617.8599999999997</c:v>
                </c:pt>
                <c:pt idx="3">
                  <c:v>6502.49</c:v>
                </c:pt>
                <c:pt idx="4">
                  <c:v>6466.17</c:v>
                </c:pt>
                <c:pt idx="5">
                  <c:v>6432.81</c:v>
                </c:pt>
                <c:pt idx="6">
                  <c:v>6397.26</c:v>
                </c:pt>
                <c:pt idx="7">
                  <c:v>6369.39</c:v>
                </c:pt>
                <c:pt idx="8">
                  <c:v>6328.29</c:v>
                </c:pt>
                <c:pt idx="9">
                  <c:v>6299.45</c:v>
                </c:pt>
                <c:pt idx="10">
                  <c:v>6259.01</c:v>
                </c:pt>
                <c:pt idx="11">
                  <c:v>6225.06</c:v>
                </c:pt>
                <c:pt idx="12">
                  <c:v>6193.75</c:v>
                </c:pt>
                <c:pt idx="13">
                  <c:v>6159.03</c:v>
                </c:pt>
                <c:pt idx="14">
                  <c:v>6127.24</c:v>
                </c:pt>
                <c:pt idx="15">
                  <c:v>6097.52</c:v>
                </c:pt>
                <c:pt idx="16">
                  <c:v>5623.45</c:v>
                </c:pt>
                <c:pt idx="17">
                  <c:v>4861.38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16B3-8045-AC3E-6EFA9EC9CF9D}"/>
            </c:ext>
          </c:extLst>
        </c:ser>
        <c:ser>
          <c:idx val="15"/>
          <c:order val="15"/>
          <c:tx>
            <c:strRef>
              <c:f>'corei7-mountain-data'!$Q$1</c:f>
              <c:strCache>
                <c:ptCount val="1"/>
                <c:pt idx="0">
                  <c:v>2K</c:v>
                </c:pt>
              </c:strCache>
            </c:strRef>
          </c:tx>
          <c:spPr>
            <a:solidFill>
              <a:srgbClr val="0000D4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'corei7-mountain-data'!$Q$2:$Q$19</c:f>
              <c:numCache>
                <c:formatCode>General</c:formatCode>
                <c:ptCount val="18"/>
                <c:pt idx="0">
                  <c:v>4754.1499999999996</c:v>
                </c:pt>
                <c:pt idx="1">
                  <c:v>6086.11</c:v>
                </c:pt>
                <c:pt idx="2">
                  <c:v>6301.73</c:v>
                </c:pt>
                <c:pt idx="3">
                  <c:v>6261.46</c:v>
                </c:pt>
                <c:pt idx="4">
                  <c:v>6188.41</c:v>
                </c:pt>
                <c:pt idx="5">
                  <c:v>6115.06</c:v>
                </c:pt>
                <c:pt idx="6">
                  <c:v>6075.11</c:v>
                </c:pt>
                <c:pt idx="7">
                  <c:v>6013.17</c:v>
                </c:pt>
                <c:pt idx="8">
                  <c:v>5923.29</c:v>
                </c:pt>
                <c:pt idx="9">
                  <c:v>5870.21</c:v>
                </c:pt>
                <c:pt idx="10">
                  <c:v>5803.26</c:v>
                </c:pt>
                <c:pt idx="11">
                  <c:v>5754.86</c:v>
                </c:pt>
                <c:pt idx="12">
                  <c:v>5679.31</c:v>
                </c:pt>
                <c:pt idx="13">
                  <c:v>5629.01</c:v>
                </c:pt>
                <c:pt idx="14">
                  <c:v>5580.53</c:v>
                </c:pt>
                <c:pt idx="15">
                  <c:v>5541.86</c:v>
                </c:pt>
                <c:pt idx="16">
                  <c:v>4799.63</c:v>
                </c:pt>
                <c:pt idx="17">
                  <c:v>4639.2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16B3-8045-AC3E-6EFA9EC9CF9D}"/>
            </c:ext>
          </c:extLst>
        </c:ser>
        <c:bandFmts>
          <c:bandFmt>
            <c:idx val="0"/>
            <c:spPr>
              <a:solidFill>
                <a:srgbClr val="9999FF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1"/>
            <c:spPr>
              <a:solidFill>
                <a:srgbClr val="993366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2"/>
            <c:spPr>
              <a:solidFill>
                <a:srgbClr val="FFFFCC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3"/>
            <c:spPr>
              <a:solidFill>
                <a:srgbClr val="CCFFFF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4"/>
            <c:spPr>
              <a:solidFill>
                <a:srgbClr val="660066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5"/>
            <c:spPr>
              <a:solidFill>
                <a:srgbClr val="FF8080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6"/>
            <c:spPr>
              <a:solidFill>
                <a:srgbClr val="0066CC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</c:bandFmts>
        <c:axId val="-433088832"/>
        <c:axId val="-433680832"/>
        <c:axId val="-480985776"/>
      </c:surface3DChart>
      <c:catAx>
        <c:axId val="-4330888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600"/>
                  <a:t>Stride (x8 bytes)</a:t>
                </a:r>
              </a:p>
            </c:rich>
          </c:tx>
          <c:layout>
            <c:manualLayout>
              <c:xMode val="edge"/>
              <c:yMode val="edge"/>
              <c:x val="0.232766870807816"/>
              <c:y val="0.80311478222084998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433680832"/>
        <c:crosses val="autoZero"/>
        <c:auto val="1"/>
        <c:lblAlgn val="ctr"/>
        <c:lblOffset val="100"/>
        <c:tickLblSkip val="2"/>
        <c:tickMarkSkip val="1"/>
        <c:noMultiLvlLbl val="1"/>
      </c:catAx>
      <c:valAx>
        <c:axId val="-433680832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600" dirty="0"/>
                  <a:t>Read  throughput (MB/</a:t>
                </a:r>
                <a:r>
                  <a:rPr lang="en-US" sz="1600" dirty="0" err="1"/>
                  <a:t>s</a:t>
                </a:r>
                <a:r>
                  <a:rPr lang="en-US" sz="1600" dirty="0"/>
                  <a:t>)</a:t>
                </a:r>
              </a:p>
            </c:rich>
          </c:tx>
          <c:layout>
            <c:manualLayout>
              <c:xMode val="edge"/>
              <c:yMode val="edge"/>
              <c:x val="9.7302537182852103E-2"/>
              <c:y val="6.7712246753469499E-2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433088832"/>
        <c:crosses val="autoZero"/>
        <c:crossBetween val="between"/>
      </c:valAx>
      <c:serAx>
        <c:axId val="-4809857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600" dirty="0"/>
                  <a:t>Working set size (bytes)</a:t>
                </a:r>
              </a:p>
            </c:rich>
          </c:tx>
          <c:layout>
            <c:manualLayout>
              <c:xMode val="edge"/>
              <c:yMode val="edge"/>
              <c:x val="0.72020834062408901"/>
              <c:y val="0.81348206474190699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433680832"/>
        <c:crosses val="autoZero"/>
        <c:tickLblSkip val="3"/>
        <c:tickMarkSkip val="1"/>
      </c:ser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9525"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hPercent val="100"/>
      <c:rotY val="40"/>
      <c:depthPercent val="100"/>
      <c:rAngAx val="0"/>
    </c:view3D>
    <c:floor>
      <c:thickness val="0"/>
      <c:spPr>
        <a:solidFill>
          <a:srgbClr val="C0C0C0"/>
        </a:solidFill>
        <a:ln w="3175">
          <a:solidFill>
            <a:srgbClr val="000000"/>
          </a:solidFill>
          <a:prstDash val="solid"/>
        </a:ln>
      </c:spPr>
    </c:floor>
    <c:sideWall>
      <c:thickness val="0"/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sideWall>
    <c:backWall>
      <c:thickness val="0"/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backWall>
    <c:plotArea>
      <c:layout/>
      <c:surface3DChart>
        <c:wireframe val="0"/>
        <c:ser>
          <c:idx val="0"/>
          <c:order val="0"/>
          <c:tx>
            <c:strRef>
              <c:f>'corei7-mountain-data'!$B$1</c:f>
              <c:strCache>
                <c:ptCount val="1"/>
                <c:pt idx="0">
                  <c:v>64M</c:v>
                </c:pt>
              </c:strCache>
            </c:strRef>
          </c:tx>
          <c:spPr>
            <a:solidFill>
              <a:srgbClr val="9999FF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'corei7-mountain-data'!$B$2:$B$19</c:f>
              <c:numCache>
                <c:formatCode>General</c:formatCode>
                <c:ptCount val="18"/>
                <c:pt idx="0">
                  <c:v>4029.59</c:v>
                </c:pt>
                <c:pt idx="1">
                  <c:v>2752.75</c:v>
                </c:pt>
                <c:pt idx="2">
                  <c:v>2159.29</c:v>
                </c:pt>
                <c:pt idx="3">
                  <c:v>1710.75</c:v>
                </c:pt>
                <c:pt idx="4">
                  <c:v>1391.48</c:v>
                </c:pt>
                <c:pt idx="5">
                  <c:v>1176.29</c:v>
                </c:pt>
                <c:pt idx="6">
                  <c:v>1015.77</c:v>
                </c:pt>
                <c:pt idx="7">
                  <c:v>890.72</c:v>
                </c:pt>
                <c:pt idx="8">
                  <c:v>845.57</c:v>
                </c:pt>
                <c:pt idx="9">
                  <c:v>805.45999999999935</c:v>
                </c:pt>
                <c:pt idx="10">
                  <c:v>773.78</c:v>
                </c:pt>
                <c:pt idx="11">
                  <c:v>757.94</c:v>
                </c:pt>
                <c:pt idx="12">
                  <c:v>727.91</c:v>
                </c:pt>
                <c:pt idx="13">
                  <c:v>712.66</c:v>
                </c:pt>
                <c:pt idx="14">
                  <c:v>705.63</c:v>
                </c:pt>
                <c:pt idx="15">
                  <c:v>701.98</c:v>
                </c:pt>
                <c:pt idx="16">
                  <c:v>598.19000000000005</c:v>
                </c:pt>
                <c:pt idx="17">
                  <c:v>601.22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1D-AA42-958D-61CA906539F2}"/>
            </c:ext>
          </c:extLst>
        </c:ser>
        <c:ser>
          <c:idx val="1"/>
          <c:order val="1"/>
          <c:tx>
            <c:strRef>
              <c:f>'corei7-mountain-data'!$C$1</c:f>
              <c:strCache>
                <c:ptCount val="1"/>
                <c:pt idx="0">
                  <c:v>32M</c:v>
                </c:pt>
              </c:strCache>
            </c:strRef>
          </c:tx>
          <c:spPr>
            <a:solidFill>
              <a:srgbClr val="993366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'corei7-mountain-data'!$C$2:$C$19</c:f>
              <c:numCache>
                <c:formatCode>General</c:formatCode>
                <c:ptCount val="18"/>
                <c:pt idx="0">
                  <c:v>4029.36</c:v>
                </c:pt>
                <c:pt idx="1">
                  <c:v>2752.39</c:v>
                </c:pt>
                <c:pt idx="2">
                  <c:v>2160.62</c:v>
                </c:pt>
                <c:pt idx="3">
                  <c:v>1710.98</c:v>
                </c:pt>
                <c:pt idx="4">
                  <c:v>1391.5</c:v>
                </c:pt>
                <c:pt idx="5">
                  <c:v>1176.54</c:v>
                </c:pt>
                <c:pt idx="6">
                  <c:v>1016.71</c:v>
                </c:pt>
                <c:pt idx="7">
                  <c:v>891.8</c:v>
                </c:pt>
                <c:pt idx="8">
                  <c:v>846.98</c:v>
                </c:pt>
                <c:pt idx="9">
                  <c:v>807.22</c:v>
                </c:pt>
                <c:pt idx="10">
                  <c:v>775.18</c:v>
                </c:pt>
                <c:pt idx="11">
                  <c:v>760.41</c:v>
                </c:pt>
                <c:pt idx="12">
                  <c:v>730.74</c:v>
                </c:pt>
                <c:pt idx="13">
                  <c:v>714.98</c:v>
                </c:pt>
                <c:pt idx="14">
                  <c:v>709.26</c:v>
                </c:pt>
                <c:pt idx="15">
                  <c:v>708.88</c:v>
                </c:pt>
                <c:pt idx="16">
                  <c:v>608.99</c:v>
                </c:pt>
                <c:pt idx="17">
                  <c:v>607.39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D1D-AA42-958D-61CA906539F2}"/>
            </c:ext>
          </c:extLst>
        </c:ser>
        <c:ser>
          <c:idx val="2"/>
          <c:order val="2"/>
          <c:tx>
            <c:strRef>
              <c:f>'corei7-mountain-data'!$D$1</c:f>
              <c:strCache>
                <c:ptCount val="1"/>
                <c:pt idx="0">
                  <c:v>16M</c:v>
                </c:pt>
              </c:strCache>
            </c:strRef>
          </c:tx>
          <c:spPr>
            <a:solidFill>
              <a:srgbClr val="FFFFCC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'corei7-mountain-data'!$D$2:$D$19</c:f>
              <c:numCache>
                <c:formatCode>General</c:formatCode>
                <c:ptCount val="18"/>
                <c:pt idx="0">
                  <c:v>4040.1</c:v>
                </c:pt>
                <c:pt idx="1">
                  <c:v>2788.42</c:v>
                </c:pt>
                <c:pt idx="2">
                  <c:v>2188.92</c:v>
                </c:pt>
                <c:pt idx="3">
                  <c:v>1742.97</c:v>
                </c:pt>
                <c:pt idx="4">
                  <c:v>1421.69</c:v>
                </c:pt>
                <c:pt idx="5">
                  <c:v>1201.31</c:v>
                </c:pt>
                <c:pt idx="6">
                  <c:v>1038.3699999999999</c:v>
                </c:pt>
                <c:pt idx="7">
                  <c:v>911.7</c:v>
                </c:pt>
                <c:pt idx="8">
                  <c:v>870.39</c:v>
                </c:pt>
                <c:pt idx="9">
                  <c:v>835.30999999999938</c:v>
                </c:pt>
                <c:pt idx="10">
                  <c:v>809.25</c:v>
                </c:pt>
                <c:pt idx="11">
                  <c:v>798.05</c:v>
                </c:pt>
                <c:pt idx="12">
                  <c:v>780.28</c:v>
                </c:pt>
                <c:pt idx="13">
                  <c:v>778.37</c:v>
                </c:pt>
                <c:pt idx="14">
                  <c:v>787.2</c:v>
                </c:pt>
                <c:pt idx="15">
                  <c:v>744.13</c:v>
                </c:pt>
                <c:pt idx="16">
                  <c:v>633.53</c:v>
                </c:pt>
                <c:pt idx="17">
                  <c:v>608.85999999999785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D1D-AA42-958D-61CA906539F2}"/>
            </c:ext>
          </c:extLst>
        </c:ser>
        <c:ser>
          <c:idx val="3"/>
          <c:order val="3"/>
          <c:tx>
            <c:strRef>
              <c:f>'corei7-mountain-data'!$E$1</c:f>
              <c:strCache>
                <c:ptCount val="1"/>
                <c:pt idx="0">
                  <c:v>8M</c:v>
                </c:pt>
              </c:strCache>
            </c:strRef>
          </c:tx>
          <c:spPr>
            <a:solidFill>
              <a:srgbClr val="CCFFFF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'corei7-mountain-data'!$E$2:$E$19</c:f>
              <c:numCache>
                <c:formatCode>General</c:formatCode>
                <c:ptCount val="18"/>
                <c:pt idx="0">
                  <c:v>4374.01</c:v>
                </c:pt>
                <c:pt idx="1">
                  <c:v>3610.74</c:v>
                </c:pt>
                <c:pt idx="2">
                  <c:v>3002.03</c:v>
                </c:pt>
                <c:pt idx="3">
                  <c:v>2492.39</c:v>
                </c:pt>
                <c:pt idx="4">
                  <c:v>2131.04</c:v>
                </c:pt>
                <c:pt idx="5">
                  <c:v>1821.71</c:v>
                </c:pt>
                <c:pt idx="6">
                  <c:v>1564.14</c:v>
                </c:pt>
                <c:pt idx="7">
                  <c:v>1414.18</c:v>
                </c:pt>
                <c:pt idx="8">
                  <c:v>1404.78</c:v>
                </c:pt>
                <c:pt idx="9">
                  <c:v>1408.59</c:v>
                </c:pt>
                <c:pt idx="10">
                  <c:v>1423.67</c:v>
                </c:pt>
                <c:pt idx="11">
                  <c:v>1456.86</c:v>
                </c:pt>
                <c:pt idx="12">
                  <c:v>1499.61</c:v>
                </c:pt>
                <c:pt idx="13">
                  <c:v>1600.13</c:v>
                </c:pt>
                <c:pt idx="14">
                  <c:v>1667.47</c:v>
                </c:pt>
                <c:pt idx="15">
                  <c:v>1231.7</c:v>
                </c:pt>
                <c:pt idx="16">
                  <c:v>1078.97</c:v>
                </c:pt>
                <c:pt idx="17">
                  <c:v>1026.03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D1D-AA42-958D-61CA906539F2}"/>
            </c:ext>
          </c:extLst>
        </c:ser>
        <c:ser>
          <c:idx val="4"/>
          <c:order val="4"/>
          <c:tx>
            <c:strRef>
              <c:f>'corei7-mountain-data'!$F$1</c:f>
              <c:strCache>
                <c:ptCount val="1"/>
                <c:pt idx="0">
                  <c:v>4M</c:v>
                </c:pt>
              </c:strCache>
            </c:strRef>
          </c:tx>
          <c:spPr>
            <a:solidFill>
              <a:srgbClr val="660066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'corei7-mountain-data'!$F$2:$F$19</c:f>
              <c:numCache>
                <c:formatCode>General</c:formatCode>
                <c:ptCount val="18"/>
                <c:pt idx="0">
                  <c:v>4642.47</c:v>
                </c:pt>
                <c:pt idx="1">
                  <c:v>4583.8</c:v>
                </c:pt>
                <c:pt idx="2">
                  <c:v>4074.93</c:v>
                </c:pt>
                <c:pt idx="3">
                  <c:v>3557.51</c:v>
                </c:pt>
                <c:pt idx="4">
                  <c:v>3337.59</c:v>
                </c:pt>
                <c:pt idx="5">
                  <c:v>2898.78</c:v>
                </c:pt>
                <c:pt idx="6">
                  <c:v>2535.2199999999998</c:v>
                </c:pt>
                <c:pt idx="7">
                  <c:v>2248.83</c:v>
                </c:pt>
                <c:pt idx="8">
                  <c:v>2227.41</c:v>
                </c:pt>
                <c:pt idx="9">
                  <c:v>2203.98</c:v>
                </c:pt>
                <c:pt idx="10">
                  <c:v>2187.29</c:v>
                </c:pt>
                <c:pt idx="11">
                  <c:v>2164.1799999999998</c:v>
                </c:pt>
                <c:pt idx="12">
                  <c:v>2156.96</c:v>
                </c:pt>
                <c:pt idx="13">
                  <c:v>2148.52</c:v>
                </c:pt>
                <c:pt idx="14">
                  <c:v>2146.83</c:v>
                </c:pt>
                <c:pt idx="15">
                  <c:v>2131.36</c:v>
                </c:pt>
                <c:pt idx="16">
                  <c:v>2038.29</c:v>
                </c:pt>
                <c:pt idx="17">
                  <c:v>2060.87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D1D-AA42-958D-61CA906539F2}"/>
            </c:ext>
          </c:extLst>
        </c:ser>
        <c:ser>
          <c:idx val="5"/>
          <c:order val="5"/>
          <c:tx>
            <c:strRef>
              <c:f>'corei7-mountain-data'!$G$1</c:f>
              <c:strCache>
                <c:ptCount val="1"/>
                <c:pt idx="0">
                  <c:v>2M</c:v>
                </c:pt>
              </c:strCache>
            </c:strRef>
          </c:tx>
          <c:spPr>
            <a:solidFill>
              <a:srgbClr val="FF808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'corei7-mountain-data'!$G$2:$G$19</c:f>
              <c:numCache>
                <c:formatCode>General</c:formatCode>
                <c:ptCount val="18"/>
                <c:pt idx="0">
                  <c:v>4674.0600000000004</c:v>
                </c:pt>
                <c:pt idx="1">
                  <c:v>4659.0600000000004</c:v>
                </c:pt>
                <c:pt idx="2">
                  <c:v>4153.1000000000004</c:v>
                </c:pt>
                <c:pt idx="3">
                  <c:v>4016.4</c:v>
                </c:pt>
                <c:pt idx="4">
                  <c:v>3540.78</c:v>
                </c:pt>
                <c:pt idx="5">
                  <c:v>3027.05</c:v>
                </c:pt>
                <c:pt idx="6">
                  <c:v>2625.06</c:v>
                </c:pt>
                <c:pt idx="7">
                  <c:v>2321.73</c:v>
                </c:pt>
                <c:pt idx="8">
                  <c:v>2306.4</c:v>
                </c:pt>
                <c:pt idx="9">
                  <c:v>2292.86</c:v>
                </c:pt>
                <c:pt idx="10">
                  <c:v>2282.38</c:v>
                </c:pt>
                <c:pt idx="11">
                  <c:v>2270.35</c:v>
                </c:pt>
                <c:pt idx="12">
                  <c:v>2264.14</c:v>
                </c:pt>
                <c:pt idx="13">
                  <c:v>2259.8000000000002</c:v>
                </c:pt>
                <c:pt idx="14">
                  <c:v>2260.46</c:v>
                </c:pt>
                <c:pt idx="15">
                  <c:v>2261.54</c:v>
                </c:pt>
                <c:pt idx="16">
                  <c:v>2224.92</c:v>
                </c:pt>
                <c:pt idx="17">
                  <c:v>2431.58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D1D-AA42-958D-61CA906539F2}"/>
            </c:ext>
          </c:extLst>
        </c:ser>
        <c:ser>
          <c:idx val="6"/>
          <c:order val="6"/>
          <c:tx>
            <c:strRef>
              <c:f>'corei7-mountain-data'!$H$1</c:f>
              <c:strCache>
                <c:ptCount val="1"/>
                <c:pt idx="0">
                  <c:v>1M</c:v>
                </c:pt>
              </c:strCache>
            </c:strRef>
          </c:tx>
          <c:spPr>
            <a:solidFill>
              <a:srgbClr val="0066CC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'corei7-mountain-data'!$H$2:$H$19</c:f>
              <c:numCache>
                <c:formatCode>General</c:formatCode>
                <c:ptCount val="18"/>
                <c:pt idx="0">
                  <c:v>4673.7700000000004</c:v>
                </c:pt>
                <c:pt idx="1">
                  <c:v>4656.9799999999996</c:v>
                </c:pt>
                <c:pt idx="2">
                  <c:v>4156.32</c:v>
                </c:pt>
                <c:pt idx="3">
                  <c:v>4012.65</c:v>
                </c:pt>
                <c:pt idx="4">
                  <c:v>3535.85</c:v>
                </c:pt>
                <c:pt idx="5">
                  <c:v>3021.82</c:v>
                </c:pt>
                <c:pt idx="6">
                  <c:v>2623.08</c:v>
                </c:pt>
                <c:pt idx="7">
                  <c:v>2318.19</c:v>
                </c:pt>
                <c:pt idx="8">
                  <c:v>2303.7199999999998</c:v>
                </c:pt>
                <c:pt idx="9">
                  <c:v>2291.5500000000002</c:v>
                </c:pt>
                <c:pt idx="10">
                  <c:v>2280.42</c:v>
                </c:pt>
                <c:pt idx="11">
                  <c:v>2270.2399999999998</c:v>
                </c:pt>
                <c:pt idx="12">
                  <c:v>2264.8200000000002</c:v>
                </c:pt>
                <c:pt idx="13">
                  <c:v>2261.86</c:v>
                </c:pt>
                <c:pt idx="14">
                  <c:v>2261.31</c:v>
                </c:pt>
                <c:pt idx="15">
                  <c:v>2271.41</c:v>
                </c:pt>
                <c:pt idx="16">
                  <c:v>2237.27</c:v>
                </c:pt>
                <c:pt idx="17">
                  <c:v>2432.7399999999998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D1D-AA42-958D-61CA906539F2}"/>
            </c:ext>
          </c:extLst>
        </c:ser>
        <c:ser>
          <c:idx val="7"/>
          <c:order val="7"/>
          <c:tx>
            <c:strRef>
              <c:f>'corei7-mountain-data'!$I$1</c:f>
              <c:strCache>
                <c:ptCount val="1"/>
                <c:pt idx="0">
                  <c:v>512K</c:v>
                </c:pt>
              </c:strCache>
            </c:strRef>
          </c:tx>
          <c:spPr>
            <a:solidFill>
              <a:srgbClr val="CCCCFF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'corei7-mountain-data'!$I$2:$I$19</c:f>
              <c:numCache>
                <c:formatCode>General</c:formatCode>
                <c:ptCount val="18"/>
                <c:pt idx="0">
                  <c:v>4673</c:v>
                </c:pt>
                <c:pt idx="1">
                  <c:v>4658.05</c:v>
                </c:pt>
                <c:pt idx="2">
                  <c:v>4267.3</c:v>
                </c:pt>
                <c:pt idx="3">
                  <c:v>4052.55</c:v>
                </c:pt>
                <c:pt idx="4">
                  <c:v>3730.88</c:v>
                </c:pt>
                <c:pt idx="5">
                  <c:v>3236.67</c:v>
                </c:pt>
                <c:pt idx="6">
                  <c:v>2839.93</c:v>
                </c:pt>
                <c:pt idx="7">
                  <c:v>2527.15</c:v>
                </c:pt>
                <c:pt idx="8">
                  <c:v>2513.25</c:v>
                </c:pt>
                <c:pt idx="9">
                  <c:v>2503.12</c:v>
                </c:pt>
                <c:pt idx="10">
                  <c:v>2494.19</c:v>
                </c:pt>
                <c:pt idx="11">
                  <c:v>2517.44</c:v>
                </c:pt>
                <c:pt idx="12">
                  <c:v>2523.1</c:v>
                </c:pt>
                <c:pt idx="13">
                  <c:v>2551.67</c:v>
                </c:pt>
                <c:pt idx="14">
                  <c:v>2555.5300000000002</c:v>
                </c:pt>
                <c:pt idx="15">
                  <c:v>2477.41</c:v>
                </c:pt>
                <c:pt idx="16">
                  <c:v>2420.17</c:v>
                </c:pt>
                <c:pt idx="17">
                  <c:v>2590.64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FD1D-AA42-958D-61CA906539F2}"/>
            </c:ext>
          </c:extLst>
        </c:ser>
        <c:ser>
          <c:idx val="8"/>
          <c:order val="8"/>
          <c:tx>
            <c:strRef>
              <c:f>'corei7-mountain-data'!$J$1</c:f>
              <c:strCache>
                <c:ptCount val="1"/>
                <c:pt idx="0">
                  <c:v>256K</c:v>
                </c:pt>
              </c:strCache>
            </c:strRef>
          </c:tx>
          <c:spPr>
            <a:solidFill>
              <a:srgbClr val="00009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'corei7-mountain-data'!$J$2:$J$19</c:f>
              <c:numCache>
                <c:formatCode>General</c:formatCode>
                <c:ptCount val="18"/>
                <c:pt idx="0">
                  <c:v>4672.3100000000004</c:v>
                </c:pt>
                <c:pt idx="1">
                  <c:v>4645.58</c:v>
                </c:pt>
                <c:pt idx="2">
                  <c:v>4300.1000000000004</c:v>
                </c:pt>
                <c:pt idx="3">
                  <c:v>4091.3</c:v>
                </c:pt>
                <c:pt idx="4">
                  <c:v>3890.2</c:v>
                </c:pt>
                <c:pt idx="5">
                  <c:v>3175.38</c:v>
                </c:pt>
                <c:pt idx="6">
                  <c:v>2748.26</c:v>
                </c:pt>
                <c:pt idx="7">
                  <c:v>2351.27</c:v>
                </c:pt>
                <c:pt idx="8">
                  <c:v>2518.38</c:v>
                </c:pt>
                <c:pt idx="9">
                  <c:v>2627.49</c:v>
                </c:pt>
                <c:pt idx="10">
                  <c:v>2644.71</c:v>
                </c:pt>
                <c:pt idx="11">
                  <c:v>2646.45</c:v>
                </c:pt>
                <c:pt idx="12">
                  <c:v>2690.79</c:v>
                </c:pt>
                <c:pt idx="13">
                  <c:v>2715.46</c:v>
                </c:pt>
                <c:pt idx="14">
                  <c:v>2762.7</c:v>
                </c:pt>
                <c:pt idx="15">
                  <c:v>2445.48</c:v>
                </c:pt>
                <c:pt idx="16">
                  <c:v>2440.11</c:v>
                </c:pt>
                <c:pt idx="17">
                  <c:v>2560.87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D1D-AA42-958D-61CA906539F2}"/>
            </c:ext>
          </c:extLst>
        </c:ser>
        <c:ser>
          <c:idx val="9"/>
          <c:order val="9"/>
          <c:tx>
            <c:strRef>
              <c:f>'corei7-mountain-data'!$K$1</c:f>
              <c:strCache>
                <c:ptCount val="1"/>
                <c:pt idx="0">
                  <c:v>128K</c:v>
                </c:pt>
              </c:strCache>
            </c:strRef>
          </c:tx>
          <c:spPr>
            <a:solidFill>
              <a:srgbClr val="F20884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'corei7-mountain-data'!$K$2:$K$19</c:f>
              <c:numCache>
                <c:formatCode>General</c:formatCode>
                <c:ptCount val="18"/>
                <c:pt idx="0">
                  <c:v>4669.8900000000003</c:v>
                </c:pt>
                <c:pt idx="1">
                  <c:v>4661.4399999999996</c:v>
                </c:pt>
                <c:pt idx="2">
                  <c:v>4661.75</c:v>
                </c:pt>
                <c:pt idx="3">
                  <c:v>4570.55</c:v>
                </c:pt>
                <c:pt idx="4">
                  <c:v>4453.42</c:v>
                </c:pt>
                <c:pt idx="5">
                  <c:v>4070.1</c:v>
                </c:pt>
                <c:pt idx="6">
                  <c:v>3626.17</c:v>
                </c:pt>
                <c:pt idx="7">
                  <c:v>2349.0500000000002</c:v>
                </c:pt>
                <c:pt idx="8">
                  <c:v>3332.47</c:v>
                </c:pt>
                <c:pt idx="9">
                  <c:v>3318.78</c:v>
                </c:pt>
                <c:pt idx="10">
                  <c:v>3328.21</c:v>
                </c:pt>
                <c:pt idx="11">
                  <c:v>3312.1</c:v>
                </c:pt>
                <c:pt idx="12">
                  <c:v>3351.75</c:v>
                </c:pt>
                <c:pt idx="13">
                  <c:v>3197.56</c:v>
                </c:pt>
                <c:pt idx="14">
                  <c:v>3342.59</c:v>
                </c:pt>
                <c:pt idx="15">
                  <c:v>3330.51</c:v>
                </c:pt>
                <c:pt idx="16">
                  <c:v>3335.4</c:v>
                </c:pt>
                <c:pt idx="17">
                  <c:v>3374.9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FD1D-AA42-958D-61CA906539F2}"/>
            </c:ext>
          </c:extLst>
        </c:ser>
        <c:ser>
          <c:idx val="10"/>
          <c:order val="10"/>
          <c:tx>
            <c:strRef>
              <c:f>'corei7-mountain-data'!$L$1</c:f>
              <c:strCache>
                <c:ptCount val="1"/>
                <c:pt idx="0">
                  <c:v>64K</c:v>
                </c:pt>
              </c:strCache>
            </c:strRef>
          </c:tx>
          <c:spPr>
            <a:solidFill>
              <a:srgbClr val="FCF305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'corei7-mountain-data'!$L$2:$L$19</c:f>
              <c:numCache>
                <c:formatCode>General</c:formatCode>
                <c:ptCount val="18"/>
                <c:pt idx="0">
                  <c:v>4664.6899999999996</c:v>
                </c:pt>
                <c:pt idx="1">
                  <c:v>4647.96</c:v>
                </c:pt>
                <c:pt idx="2">
                  <c:v>4646.51</c:v>
                </c:pt>
                <c:pt idx="3">
                  <c:v>4575.1000000000004</c:v>
                </c:pt>
                <c:pt idx="4">
                  <c:v>4473.68</c:v>
                </c:pt>
                <c:pt idx="5">
                  <c:v>4218.51</c:v>
                </c:pt>
                <c:pt idx="6">
                  <c:v>3642.61</c:v>
                </c:pt>
                <c:pt idx="7">
                  <c:v>3334.78</c:v>
                </c:pt>
                <c:pt idx="8">
                  <c:v>3395.82</c:v>
                </c:pt>
                <c:pt idx="9">
                  <c:v>3398</c:v>
                </c:pt>
                <c:pt idx="10">
                  <c:v>3403.08</c:v>
                </c:pt>
                <c:pt idx="11">
                  <c:v>3411.87</c:v>
                </c:pt>
                <c:pt idx="12">
                  <c:v>3395.99</c:v>
                </c:pt>
                <c:pt idx="13">
                  <c:v>3299.01</c:v>
                </c:pt>
                <c:pt idx="14">
                  <c:v>4287.45</c:v>
                </c:pt>
                <c:pt idx="15">
                  <c:v>3416.74</c:v>
                </c:pt>
                <c:pt idx="16">
                  <c:v>3389.13</c:v>
                </c:pt>
                <c:pt idx="17">
                  <c:v>3374.16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D1D-AA42-958D-61CA906539F2}"/>
            </c:ext>
          </c:extLst>
        </c:ser>
        <c:ser>
          <c:idx val="11"/>
          <c:order val="11"/>
          <c:tx>
            <c:strRef>
              <c:f>'corei7-mountain-data'!$M$1</c:f>
              <c:strCache>
                <c:ptCount val="1"/>
                <c:pt idx="0">
                  <c:v>32K</c:v>
                </c:pt>
              </c:strCache>
            </c:strRef>
          </c:tx>
          <c:spPr>
            <a:solidFill>
              <a:srgbClr val="00ABEA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'corei7-mountain-data'!$M$2:$M$19</c:f>
              <c:numCache>
                <c:formatCode>General</c:formatCode>
                <c:ptCount val="18"/>
                <c:pt idx="0">
                  <c:v>4654.62</c:v>
                </c:pt>
                <c:pt idx="1">
                  <c:v>4624.5</c:v>
                </c:pt>
                <c:pt idx="2">
                  <c:v>4631.6899999999996</c:v>
                </c:pt>
                <c:pt idx="3">
                  <c:v>4615.62</c:v>
                </c:pt>
                <c:pt idx="4">
                  <c:v>4600.3900000000003</c:v>
                </c:pt>
                <c:pt idx="5">
                  <c:v>4585.6000000000004</c:v>
                </c:pt>
                <c:pt idx="6">
                  <c:v>4572.8</c:v>
                </c:pt>
                <c:pt idx="7">
                  <c:v>4809.1000000000004</c:v>
                </c:pt>
                <c:pt idx="8">
                  <c:v>4803.13</c:v>
                </c:pt>
                <c:pt idx="9">
                  <c:v>4789.7</c:v>
                </c:pt>
                <c:pt idx="10">
                  <c:v>4790.97</c:v>
                </c:pt>
                <c:pt idx="11">
                  <c:v>4784.6499999999996</c:v>
                </c:pt>
                <c:pt idx="12">
                  <c:v>4754.2299999999996</c:v>
                </c:pt>
                <c:pt idx="13">
                  <c:v>4768.54</c:v>
                </c:pt>
                <c:pt idx="14">
                  <c:v>4750.25</c:v>
                </c:pt>
                <c:pt idx="15">
                  <c:v>4742.01</c:v>
                </c:pt>
                <c:pt idx="16">
                  <c:v>6545.16</c:v>
                </c:pt>
                <c:pt idx="17">
                  <c:v>6408.41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FD1D-AA42-958D-61CA906539F2}"/>
            </c:ext>
          </c:extLst>
        </c:ser>
        <c:ser>
          <c:idx val="12"/>
          <c:order val="12"/>
          <c:tx>
            <c:strRef>
              <c:f>'corei7-mountain-data'!$N$1</c:f>
              <c:strCache>
                <c:ptCount val="1"/>
                <c:pt idx="0">
                  <c:v>16K</c:v>
                </c:pt>
              </c:strCache>
            </c:strRef>
          </c:tx>
          <c:spPr>
            <a:solidFill>
              <a:srgbClr val="4600A5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'corei7-mountain-data'!$N$2:$N$19</c:f>
              <c:numCache>
                <c:formatCode>General</c:formatCode>
                <c:ptCount val="18"/>
                <c:pt idx="0">
                  <c:v>4635.05</c:v>
                </c:pt>
                <c:pt idx="1">
                  <c:v>4575.1400000000003</c:v>
                </c:pt>
                <c:pt idx="2">
                  <c:v>4577.76</c:v>
                </c:pt>
                <c:pt idx="3">
                  <c:v>4797.16</c:v>
                </c:pt>
                <c:pt idx="4">
                  <c:v>4781.0600000000004</c:v>
                </c:pt>
                <c:pt idx="5">
                  <c:v>4773.37</c:v>
                </c:pt>
                <c:pt idx="6">
                  <c:v>4756.1899999999996</c:v>
                </c:pt>
                <c:pt idx="7">
                  <c:v>4729.6499999999996</c:v>
                </c:pt>
                <c:pt idx="8">
                  <c:v>4701.3</c:v>
                </c:pt>
                <c:pt idx="9">
                  <c:v>4716.3900000000003</c:v>
                </c:pt>
                <c:pt idx="10">
                  <c:v>4668.13</c:v>
                </c:pt>
                <c:pt idx="11">
                  <c:v>4653.51</c:v>
                </c:pt>
                <c:pt idx="12">
                  <c:v>4678.67</c:v>
                </c:pt>
                <c:pt idx="13">
                  <c:v>4620.2299999999996</c:v>
                </c:pt>
                <c:pt idx="14">
                  <c:v>4621.49</c:v>
                </c:pt>
                <c:pt idx="15">
                  <c:v>6529.52</c:v>
                </c:pt>
                <c:pt idx="16">
                  <c:v>6398.15</c:v>
                </c:pt>
                <c:pt idx="17">
                  <c:v>6122.8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FD1D-AA42-958D-61CA906539F2}"/>
            </c:ext>
          </c:extLst>
        </c:ser>
        <c:ser>
          <c:idx val="13"/>
          <c:order val="13"/>
          <c:tx>
            <c:strRef>
              <c:f>'corei7-mountain-data'!$O$1</c:f>
              <c:strCache>
                <c:ptCount val="1"/>
                <c:pt idx="0">
                  <c:v>8K</c:v>
                </c:pt>
              </c:strCache>
            </c:strRef>
          </c:tx>
          <c:spPr>
            <a:solidFill>
              <a:srgbClr val="90000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'corei7-mountain-data'!$O$2:$O$19</c:f>
              <c:numCache>
                <c:formatCode>General</c:formatCode>
                <c:ptCount val="18"/>
                <c:pt idx="0">
                  <c:v>4599.95</c:v>
                </c:pt>
                <c:pt idx="1">
                  <c:v>4702.5600000000004</c:v>
                </c:pt>
                <c:pt idx="2">
                  <c:v>4771.3599999999997</c:v>
                </c:pt>
                <c:pt idx="3">
                  <c:v>4725.95</c:v>
                </c:pt>
                <c:pt idx="4">
                  <c:v>4709.6099999999997</c:v>
                </c:pt>
                <c:pt idx="5">
                  <c:v>4646.91</c:v>
                </c:pt>
                <c:pt idx="6">
                  <c:v>4613.58</c:v>
                </c:pt>
                <c:pt idx="7">
                  <c:v>6534.86</c:v>
                </c:pt>
                <c:pt idx="8">
                  <c:v>6513.84</c:v>
                </c:pt>
                <c:pt idx="9">
                  <c:v>6498.25</c:v>
                </c:pt>
                <c:pt idx="10">
                  <c:v>6479.32</c:v>
                </c:pt>
                <c:pt idx="11">
                  <c:v>6460.77</c:v>
                </c:pt>
                <c:pt idx="12">
                  <c:v>6443.44</c:v>
                </c:pt>
                <c:pt idx="13">
                  <c:v>6427.61</c:v>
                </c:pt>
                <c:pt idx="14">
                  <c:v>6408.2</c:v>
                </c:pt>
                <c:pt idx="15">
                  <c:v>6396.54</c:v>
                </c:pt>
                <c:pt idx="16">
                  <c:v>6118.69</c:v>
                </c:pt>
                <c:pt idx="17">
                  <c:v>5642.81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FD1D-AA42-958D-61CA906539F2}"/>
            </c:ext>
          </c:extLst>
        </c:ser>
        <c:ser>
          <c:idx val="14"/>
          <c:order val="14"/>
          <c:tx>
            <c:strRef>
              <c:f>'corei7-mountain-data'!$P$1</c:f>
              <c:strCache>
                <c:ptCount val="1"/>
                <c:pt idx="0">
                  <c:v>4K</c:v>
                </c:pt>
              </c:strCache>
            </c:strRef>
          </c:tx>
          <c:spPr>
            <a:solidFill>
              <a:srgbClr val="00808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'corei7-mountain-data'!$P$2:$P$19</c:f>
              <c:numCache>
                <c:formatCode>General</c:formatCode>
                <c:ptCount val="18"/>
                <c:pt idx="0">
                  <c:v>4764.2</c:v>
                </c:pt>
                <c:pt idx="1">
                  <c:v>4607.45</c:v>
                </c:pt>
                <c:pt idx="2">
                  <c:v>4617.8599999999997</c:v>
                </c:pt>
                <c:pt idx="3">
                  <c:v>6502.49</c:v>
                </c:pt>
                <c:pt idx="4">
                  <c:v>6466.17</c:v>
                </c:pt>
                <c:pt idx="5">
                  <c:v>6432.81</c:v>
                </c:pt>
                <c:pt idx="6">
                  <c:v>6397.26</c:v>
                </c:pt>
                <c:pt idx="7">
                  <c:v>6369.39</c:v>
                </c:pt>
                <c:pt idx="8">
                  <c:v>6328.29</c:v>
                </c:pt>
                <c:pt idx="9">
                  <c:v>6299.45</c:v>
                </c:pt>
                <c:pt idx="10">
                  <c:v>6259.01</c:v>
                </c:pt>
                <c:pt idx="11">
                  <c:v>6225.06</c:v>
                </c:pt>
                <c:pt idx="12">
                  <c:v>6193.75</c:v>
                </c:pt>
                <c:pt idx="13">
                  <c:v>6159.03</c:v>
                </c:pt>
                <c:pt idx="14">
                  <c:v>6127.24</c:v>
                </c:pt>
                <c:pt idx="15">
                  <c:v>6097.52</c:v>
                </c:pt>
                <c:pt idx="16">
                  <c:v>5623.45</c:v>
                </c:pt>
                <c:pt idx="17">
                  <c:v>4861.38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FD1D-AA42-958D-61CA906539F2}"/>
            </c:ext>
          </c:extLst>
        </c:ser>
        <c:ser>
          <c:idx val="15"/>
          <c:order val="15"/>
          <c:tx>
            <c:strRef>
              <c:f>'corei7-mountain-data'!$Q$1</c:f>
              <c:strCache>
                <c:ptCount val="1"/>
                <c:pt idx="0">
                  <c:v>2K</c:v>
                </c:pt>
              </c:strCache>
            </c:strRef>
          </c:tx>
          <c:spPr>
            <a:solidFill>
              <a:srgbClr val="0000D4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'corei7-mountain-data'!$Q$2:$Q$19</c:f>
              <c:numCache>
                <c:formatCode>General</c:formatCode>
                <c:ptCount val="18"/>
                <c:pt idx="0">
                  <c:v>4754.1499999999996</c:v>
                </c:pt>
                <c:pt idx="1">
                  <c:v>6086.11</c:v>
                </c:pt>
                <c:pt idx="2">
                  <c:v>6301.73</c:v>
                </c:pt>
                <c:pt idx="3">
                  <c:v>6261.46</c:v>
                </c:pt>
                <c:pt idx="4">
                  <c:v>6188.41</c:v>
                </c:pt>
                <c:pt idx="5">
                  <c:v>6115.06</c:v>
                </c:pt>
                <c:pt idx="6">
                  <c:v>6075.11</c:v>
                </c:pt>
                <c:pt idx="7">
                  <c:v>6013.17</c:v>
                </c:pt>
                <c:pt idx="8">
                  <c:v>5923.29</c:v>
                </c:pt>
                <c:pt idx="9">
                  <c:v>5870.21</c:v>
                </c:pt>
                <c:pt idx="10">
                  <c:v>5803.26</c:v>
                </c:pt>
                <c:pt idx="11">
                  <c:v>5754.86</c:v>
                </c:pt>
                <c:pt idx="12">
                  <c:v>5679.31</c:v>
                </c:pt>
                <c:pt idx="13">
                  <c:v>5629.01</c:v>
                </c:pt>
                <c:pt idx="14">
                  <c:v>5580.53</c:v>
                </c:pt>
                <c:pt idx="15">
                  <c:v>5541.86</c:v>
                </c:pt>
                <c:pt idx="16">
                  <c:v>4799.63</c:v>
                </c:pt>
                <c:pt idx="17">
                  <c:v>4639.2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FD1D-AA42-958D-61CA906539F2}"/>
            </c:ext>
          </c:extLst>
        </c:ser>
        <c:bandFmts>
          <c:bandFmt>
            <c:idx val="0"/>
            <c:spPr>
              <a:solidFill>
                <a:srgbClr val="9999FF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1"/>
            <c:spPr>
              <a:solidFill>
                <a:srgbClr val="993366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2"/>
            <c:spPr>
              <a:solidFill>
                <a:srgbClr val="FFFFCC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3"/>
            <c:spPr>
              <a:solidFill>
                <a:srgbClr val="CCFFFF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4"/>
            <c:spPr>
              <a:solidFill>
                <a:srgbClr val="660066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5"/>
            <c:spPr>
              <a:solidFill>
                <a:srgbClr val="FF8080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6"/>
            <c:spPr>
              <a:solidFill>
                <a:srgbClr val="0066CC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</c:bandFmts>
        <c:axId val="-463312192"/>
        <c:axId val="-134285696"/>
        <c:axId val="-454591264"/>
      </c:surface3DChart>
      <c:catAx>
        <c:axId val="-4633121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600"/>
                  <a:t>Stride (x8 bytes)</a:t>
                </a:r>
              </a:p>
            </c:rich>
          </c:tx>
          <c:layout>
            <c:manualLayout>
              <c:xMode val="edge"/>
              <c:yMode val="edge"/>
              <c:x val="0.232766870807816"/>
              <c:y val="0.80311478222084998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134285696"/>
        <c:crosses val="autoZero"/>
        <c:auto val="1"/>
        <c:lblAlgn val="ctr"/>
        <c:lblOffset val="100"/>
        <c:tickLblSkip val="2"/>
        <c:tickMarkSkip val="1"/>
        <c:noMultiLvlLbl val="1"/>
      </c:catAx>
      <c:valAx>
        <c:axId val="-134285696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600" dirty="0"/>
                  <a:t>Read  throughput (MB/</a:t>
                </a:r>
                <a:r>
                  <a:rPr lang="en-US" sz="1600" dirty="0" err="1"/>
                  <a:t>s</a:t>
                </a:r>
                <a:r>
                  <a:rPr lang="en-US" sz="1600" dirty="0"/>
                  <a:t>)</a:t>
                </a:r>
              </a:p>
            </c:rich>
          </c:tx>
          <c:layout>
            <c:manualLayout>
              <c:xMode val="edge"/>
              <c:yMode val="edge"/>
              <c:x val="9.7302537182852103E-2"/>
              <c:y val="6.7712246753469499E-2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463312192"/>
        <c:crosses val="autoZero"/>
        <c:crossBetween val="between"/>
      </c:valAx>
      <c:serAx>
        <c:axId val="-4545912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600" dirty="0"/>
                  <a:t>Working set size (bytes)</a:t>
                </a:r>
              </a:p>
            </c:rich>
          </c:tx>
          <c:layout>
            <c:manualLayout>
              <c:xMode val="edge"/>
              <c:yMode val="edge"/>
              <c:x val="0.72020834062408901"/>
              <c:y val="0.81348206474190699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134285696"/>
        <c:crosses val="autoZero"/>
        <c:tickLblSkip val="3"/>
        <c:tickMarkSkip val="1"/>
      </c:ser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9525"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8"/>
          <c:y val="3.9215686274509803E-2"/>
          <c:w val="0.832592592592592"/>
          <c:h val="0.83660130718954195"/>
        </c:manualLayout>
      </c:layout>
      <c:lineChart>
        <c:grouping val="standard"/>
        <c:varyColors val="0"/>
        <c:ser>
          <c:idx val="4"/>
          <c:order val="0"/>
          <c:tx>
            <c:strRef>
              <c:f>corei7mmdata!$F$1</c:f>
              <c:strCache>
                <c:ptCount val="1"/>
                <c:pt idx="0">
                  <c:v>jki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star"/>
            <c:size val="8"/>
            <c:spPr>
              <a:noFill/>
              <a:ln>
                <a:solidFill>
                  <a:srgbClr val="000000"/>
                </a:solidFill>
                <a:prstDash val="solid"/>
              </a:ln>
            </c:spPr>
          </c:marker>
          <c:cat>
            <c:numRef>
              <c:f>corei7mmdata!$A$2:$A$16</c:f>
              <c:numCache>
                <c:formatCode>General</c:formatCode>
                <c:ptCount val="15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  <c:pt idx="14">
                  <c:v>750</c:v>
                </c:pt>
              </c:numCache>
            </c:numRef>
          </c:cat>
          <c:val>
            <c:numRef>
              <c:f>corei7mmdata!$F$2:$F$16</c:f>
              <c:numCache>
                <c:formatCode>General</c:formatCode>
                <c:ptCount val="15"/>
                <c:pt idx="0">
                  <c:v>6.4</c:v>
                </c:pt>
                <c:pt idx="1">
                  <c:v>6.87</c:v>
                </c:pt>
                <c:pt idx="2">
                  <c:v>4.1399999999999997</c:v>
                </c:pt>
                <c:pt idx="3">
                  <c:v>5.53</c:v>
                </c:pt>
                <c:pt idx="4">
                  <c:v>10.93</c:v>
                </c:pt>
                <c:pt idx="5">
                  <c:v>33.229999999999997</c:v>
                </c:pt>
                <c:pt idx="6">
                  <c:v>49.43</c:v>
                </c:pt>
                <c:pt idx="7">
                  <c:v>51.49</c:v>
                </c:pt>
                <c:pt idx="8">
                  <c:v>52.06</c:v>
                </c:pt>
                <c:pt idx="9">
                  <c:v>52.06</c:v>
                </c:pt>
                <c:pt idx="10">
                  <c:v>52.07</c:v>
                </c:pt>
                <c:pt idx="11">
                  <c:v>52.09</c:v>
                </c:pt>
                <c:pt idx="12">
                  <c:v>52.12</c:v>
                </c:pt>
                <c:pt idx="13">
                  <c:v>52.17</c:v>
                </c:pt>
                <c:pt idx="14">
                  <c:v>52.2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BC7-BE43-BC16-D34E148F8450}"/>
            </c:ext>
          </c:extLst>
        </c:ser>
        <c:ser>
          <c:idx val="5"/>
          <c:order val="1"/>
          <c:tx>
            <c:strRef>
              <c:f>corei7mmdata!$G$1</c:f>
              <c:strCache>
                <c:ptCount val="1"/>
                <c:pt idx="0">
                  <c:v>kji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square"/>
            <c:size val="12"/>
            <c:spPr>
              <a:noFill/>
              <a:ln>
                <a:solidFill>
                  <a:srgbClr val="000000"/>
                </a:solidFill>
                <a:prstDash val="solid"/>
              </a:ln>
            </c:spPr>
          </c:marker>
          <c:cat>
            <c:numRef>
              <c:f>corei7mmdata!$A$2:$A$16</c:f>
              <c:numCache>
                <c:formatCode>General</c:formatCode>
                <c:ptCount val="15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  <c:pt idx="14">
                  <c:v>750</c:v>
                </c:pt>
              </c:numCache>
            </c:numRef>
          </c:cat>
          <c:val>
            <c:numRef>
              <c:f>corei7mmdata!$G$2:$G$16</c:f>
              <c:numCache>
                <c:formatCode>General</c:formatCode>
                <c:ptCount val="15"/>
                <c:pt idx="0">
                  <c:v>6.4</c:v>
                </c:pt>
                <c:pt idx="1">
                  <c:v>6.8199999999999976</c:v>
                </c:pt>
                <c:pt idx="2">
                  <c:v>4.01</c:v>
                </c:pt>
                <c:pt idx="3">
                  <c:v>5.33</c:v>
                </c:pt>
                <c:pt idx="4">
                  <c:v>11.04</c:v>
                </c:pt>
                <c:pt idx="5">
                  <c:v>33.21</c:v>
                </c:pt>
                <c:pt idx="6">
                  <c:v>49.42</c:v>
                </c:pt>
                <c:pt idx="7">
                  <c:v>51.5</c:v>
                </c:pt>
                <c:pt idx="8">
                  <c:v>52.07</c:v>
                </c:pt>
                <c:pt idx="9">
                  <c:v>52.08</c:v>
                </c:pt>
                <c:pt idx="10">
                  <c:v>52.09</c:v>
                </c:pt>
                <c:pt idx="11">
                  <c:v>52.1</c:v>
                </c:pt>
                <c:pt idx="12">
                  <c:v>52.14</c:v>
                </c:pt>
                <c:pt idx="13">
                  <c:v>52.19</c:v>
                </c:pt>
                <c:pt idx="14">
                  <c:v>52.23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BC7-BE43-BC16-D34E148F8450}"/>
            </c:ext>
          </c:extLst>
        </c:ser>
        <c:ser>
          <c:idx val="2"/>
          <c:order val="2"/>
          <c:tx>
            <c:strRef>
              <c:f>corei7mmdata!$D$1</c:f>
              <c:strCache>
                <c:ptCount val="1"/>
                <c:pt idx="0">
                  <c:v>ijk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x"/>
            <c:size val="8"/>
            <c:spPr>
              <a:noFill/>
              <a:ln>
                <a:solidFill>
                  <a:srgbClr val="000000"/>
                </a:solidFill>
                <a:prstDash val="solid"/>
              </a:ln>
            </c:spPr>
          </c:marker>
          <c:cat>
            <c:numRef>
              <c:f>corei7mmdata!$A$2:$A$16</c:f>
              <c:numCache>
                <c:formatCode>General</c:formatCode>
                <c:ptCount val="15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  <c:pt idx="14">
                  <c:v>750</c:v>
                </c:pt>
              </c:numCache>
            </c:numRef>
          </c:cat>
          <c:val>
            <c:numRef>
              <c:f>corei7mmdata!$D$2:$D$16</c:f>
              <c:numCache>
                <c:formatCode>General</c:formatCode>
                <c:ptCount val="15"/>
                <c:pt idx="0">
                  <c:v>5.31</c:v>
                </c:pt>
                <c:pt idx="1">
                  <c:v>6.35</c:v>
                </c:pt>
                <c:pt idx="2">
                  <c:v>6.29</c:v>
                </c:pt>
                <c:pt idx="3">
                  <c:v>3.7</c:v>
                </c:pt>
                <c:pt idx="4">
                  <c:v>3.72</c:v>
                </c:pt>
                <c:pt idx="5">
                  <c:v>3.71</c:v>
                </c:pt>
                <c:pt idx="6">
                  <c:v>3.72</c:v>
                </c:pt>
                <c:pt idx="7">
                  <c:v>3.83</c:v>
                </c:pt>
                <c:pt idx="8">
                  <c:v>4.5999999999999996</c:v>
                </c:pt>
                <c:pt idx="9">
                  <c:v>7.74</c:v>
                </c:pt>
                <c:pt idx="10">
                  <c:v>11.71</c:v>
                </c:pt>
                <c:pt idx="11">
                  <c:v>16.54</c:v>
                </c:pt>
                <c:pt idx="12">
                  <c:v>20.57</c:v>
                </c:pt>
                <c:pt idx="13">
                  <c:v>23.85</c:v>
                </c:pt>
                <c:pt idx="14">
                  <c:v>23.86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BC7-BE43-BC16-D34E148F8450}"/>
            </c:ext>
          </c:extLst>
        </c:ser>
        <c:ser>
          <c:idx val="3"/>
          <c:order val="3"/>
          <c:tx>
            <c:strRef>
              <c:f>corei7mmdata!$E$1</c:f>
              <c:strCache>
                <c:ptCount val="1"/>
                <c:pt idx="0">
                  <c:v>jik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circle"/>
            <c:size val="10"/>
            <c:spPr>
              <a:noFill/>
              <a:ln>
                <a:solidFill>
                  <a:srgbClr val="000000"/>
                </a:solidFill>
                <a:prstDash val="solid"/>
              </a:ln>
            </c:spPr>
          </c:marker>
          <c:cat>
            <c:numRef>
              <c:f>corei7mmdata!$A$2:$A$16</c:f>
              <c:numCache>
                <c:formatCode>General</c:formatCode>
                <c:ptCount val="15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  <c:pt idx="14">
                  <c:v>750</c:v>
                </c:pt>
              </c:numCache>
            </c:numRef>
          </c:cat>
          <c:val>
            <c:numRef>
              <c:f>corei7mmdata!$E$2:$E$16</c:f>
              <c:numCache>
                <c:formatCode>General</c:formatCode>
                <c:ptCount val="15"/>
                <c:pt idx="0">
                  <c:v>5.4</c:v>
                </c:pt>
                <c:pt idx="1">
                  <c:v>6.23</c:v>
                </c:pt>
                <c:pt idx="2">
                  <c:v>3.64</c:v>
                </c:pt>
                <c:pt idx="3">
                  <c:v>3.71</c:v>
                </c:pt>
                <c:pt idx="4">
                  <c:v>3.61</c:v>
                </c:pt>
                <c:pt idx="5">
                  <c:v>3.6</c:v>
                </c:pt>
                <c:pt idx="6">
                  <c:v>3.63</c:v>
                </c:pt>
                <c:pt idx="7">
                  <c:v>3.74</c:v>
                </c:pt>
                <c:pt idx="8">
                  <c:v>4.6399999999999997</c:v>
                </c:pt>
                <c:pt idx="9">
                  <c:v>7.57</c:v>
                </c:pt>
                <c:pt idx="10">
                  <c:v>11.62</c:v>
                </c:pt>
                <c:pt idx="11">
                  <c:v>16.440000000000001</c:v>
                </c:pt>
                <c:pt idx="12">
                  <c:v>20.440000000000001</c:v>
                </c:pt>
                <c:pt idx="13">
                  <c:v>23.68</c:v>
                </c:pt>
                <c:pt idx="14">
                  <c:v>23.66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BC7-BE43-BC16-D34E148F8450}"/>
            </c:ext>
          </c:extLst>
        </c:ser>
        <c:ser>
          <c:idx val="0"/>
          <c:order val="4"/>
          <c:tx>
            <c:strRef>
              <c:f>corei7mmdata!$B$1</c:f>
              <c:strCache>
                <c:ptCount val="1"/>
                <c:pt idx="0">
                  <c:v>kij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plus"/>
            <c:size val="8"/>
            <c:spPr>
              <a:noFill/>
              <a:ln>
                <a:solidFill>
                  <a:srgbClr val="000000"/>
                </a:solidFill>
                <a:prstDash val="solid"/>
              </a:ln>
            </c:spPr>
          </c:marker>
          <c:cat>
            <c:numRef>
              <c:f>corei7mmdata!$A$2:$A$16</c:f>
              <c:numCache>
                <c:formatCode>General</c:formatCode>
                <c:ptCount val="15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  <c:pt idx="14">
                  <c:v>750</c:v>
                </c:pt>
              </c:numCache>
            </c:numRef>
          </c:cat>
          <c:val>
            <c:numRef>
              <c:f>corei7mmdata!$B$2:$B$16</c:f>
              <c:numCache>
                <c:formatCode>General</c:formatCode>
                <c:ptCount val="15"/>
                <c:pt idx="0">
                  <c:v>4.37</c:v>
                </c:pt>
                <c:pt idx="1">
                  <c:v>5.3599999999999977</c:v>
                </c:pt>
                <c:pt idx="2">
                  <c:v>3.23</c:v>
                </c:pt>
                <c:pt idx="3">
                  <c:v>3.32</c:v>
                </c:pt>
                <c:pt idx="4">
                  <c:v>3.29</c:v>
                </c:pt>
                <c:pt idx="5">
                  <c:v>3.24</c:v>
                </c:pt>
                <c:pt idx="6">
                  <c:v>3.2</c:v>
                </c:pt>
                <c:pt idx="7">
                  <c:v>3.17</c:v>
                </c:pt>
                <c:pt idx="8">
                  <c:v>3.16</c:v>
                </c:pt>
                <c:pt idx="9">
                  <c:v>3.14</c:v>
                </c:pt>
                <c:pt idx="10">
                  <c:v>3.13</c:v>
                </c:pt>
                <c:pt idx="11">
                  <c:v>3.12</c:v>
                </c:pt>
                <c:pt idx="12">
                  <c:v>3.1</c:v>
                </c:pt>
                <c:pt idx="13">
                  <c:v>3.1</c:v>
                </c:pt>
                <c:pt idx="14">
                  <c:v>3.08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BC7-BE43-BC16-D34E148F8450}"/>
            </c:ext>
          </c:extLst>
        </c:ser>
        <c:ser>
          <c:idx val="1"/>
          <c:order val="5"/>
          <c:tx>
            <c:strRef>
              <c:f>corei7mmdata!$C$1</c:f>
              <c:strCache>
                <c:ptCount val="1"/>
                <c:pt idx="0">
                  <c:v>ikj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triangle"/>
            <c:size val="10"/>
            <c:spPr>
              <a:noFill/>
              <a:ln>
                <a:solidFill>
                  <a:srgbClr val="000000"/>
                </a:solidFill>
                <a:prstDash val="solid"/>
              </a:ln>
            </c:spPr>
          </c:marker>
          <c:cat>
            <c:numRef>
              <c:f>corei7mmdata!$A$2:$A$16</c:f>
              <c:numCache>
                <c:formatCode>General</c:formatCode>
                <c:ptCount val="15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  <c:pt idx="14">
                  <c:v>750</c:v>
                </c:pt>
              </c:numCache>
            </c:numRef>
          </c:cat>
          <c:val>
            <c:numRef>
              <c:f>corei7mmdata!$C$2:$C$16</c:f>
              <c:numCache>
                <c:formatCode>General</c:formatCode>
                <c:ptCount val="15"/>
                <c:pt idx="0">
                  <c:v>3.58</c:v>
                </c:pt>
                <c:pt idx="1">
                  <c:v>5.31</c:v>
                </c:pt>
                <c:pt idx="2">
                  <c:v>3.19</c:v>
                </c:pt>
                <c:pt idx="3">
                  <c:v>3.18</c:v>
                </c:pt>
                <c:pt idx="4">
                  <c:v>3.15</c:v>
                </c:pt>
                <c:pt idx="5">
                  <c:v>3.12</c:v>
                </c:pt>
                <c:pt idx="6">
                  <c:v>3.1</c:v>
                </c:pt>
                <c:pt idx="7">
                  <c:v>3.1</c:v>
                </c:pt>
                <c:pt idx="8">
                  <c:v>3.11</c:v>
                </c:pt>
                <c:pt idx="9">
                  <c:v>3.09</c:v>
                </c:pt>
                <c:pt idx="10">
                  <c:v>3.07</c:v>
                </c:pt>
                <c:pt idx="11">
                  <c:v>3.06</c:v>
                </c:pt>
                <c:pt idx="12">
                  <c:v>3.02</c:v>
                </c:pt>
                <c:pt idx="13">
                  <c:v>3.02</c:v>
                </c:pt>
                <c:pt idx="14">
                  <c:v>3.01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BC7-BE43-BC16-D34E148F84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410429984"/>
        <c:axId val="-410499136"/>
      </c:lineChart>
      <c:catAx>
        <c:axId val="-4104299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800" dirty="0"/>
                  <a:t>Array size (N)</a:t>
                </a:r>
              </a:p>
            </c:rich>
          </c:tx>
          <c:layout>
            <c:manualLayout>
              <c:xMode val="edge"/>
              <c:yMode val="edge"/>
              <c:x val="0.437037037037037"/>
              <c:y val="0.934640522875817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410499136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-410499136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8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800" dirty="0"/>
                  <a:t>Cycles per inner loop iteration</a:t>
                </a:r>
              </a:p>
            </c:rich>
          </c:tx>
          <c:layout>
            <c:manualLayout>
              <c:xMode val="edge"/>
              <c:yMode val="edge"/>
              <c:x val="0"/>
              <c:y val="0.17630978174708001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410429984"/>
        <c:crosses val="autoZero"/>
        <c:crossBetween val="between"/>
      </c:valAx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92444444444444396"/>
          <c:y val="0.33986928104575198"/>
          <c:w val="6.9629629629629597E-2"/>
          <c:h val="0.237472766884532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1800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8"/>
          <c:y val="3.9215686274509803E-2"/>
          <c:w val="0.832592592592592"/>
          <c:h val="0.83660130718954195"/>
        </c:manualLayout>
      </c:layout>
      <c:lineChart>
        <c:grouping val="standard"/>
        <c:varyColors val="0"/>
        <c:ser>
          <c:idx val="4"/>
          <c:order val="0"/>
          <c:tx>
            <c:strRef>
              <c:f>corei7mmdata!$F$1</c:f>
              <c:strCache>
                <c:ptCount val="1"/>
                <c:pt idx="0">
                  <c:v>jki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star"/>
            <c:size val="8"/>
            <c:spPr>
              <a:noFill/>
              <a:ln>
                <a:solidFill>
                  <a:srgbClr val="000000"/>
                </a:solidFill>
                <a:prstDash val="solid"/>
              </a:ln>
            </c:spPr>
          </c:marker>
          <c:cat>
            <c:numRef>
              <c:f>corei7mmdata!$A$2:$A$16</c:f>
              <c:numCache>
                <c:formatCode>General</c:formatCode>
                <c:ptCount val="15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  <c:pt idx="14">
                  <c:v>750</c:v>
                </c:pt>
              </c:numCache>
            </c:numRef>
          </c:cat>
          <c:val>
            <c:numRef>
              <c:f>corei7mmdata!$F$2:$F$16</c:f>
              <c:numCache>
                <c:formatCode>General</c:formatCode>
                <c:ptCount val="15"/>
                <c:pt idx="0">
                  <c:v>6.4</c:v>
                </c:pt>
                <c:pt idx="1">
                  <c:v>6.87</c:v>
                </c:pt>
                <c:pt idx="2">
                  <c:v>4.1399999999999997</c:v>
                </c:pt>
                <c:pt idx="3">
                  <c:v>5.53</c:v>
                </c:pt>
                <c:pt idx="4">
                  <c:v>10.93</c:v>
                </c:pt>
                <c:pt idx="5">
                  <c:v>33.229999999999997</c:v>
                </c:pt>
                <c:pt idx="6">
                  <c:v>49.43</c:v>
                </c:pt>
                <c:pt idx="7">
                  <c:v>51.49</c:v>
                </c:pt>
                <c:pt idx="8">
                  <c:v>52.06</c:v>
                </c:pt>
                <c:pt idx="9">
                  <c:v>52.06</c:v>
                </c:pt>
                <c:pt idx="10">
                  <c:v>52.07</c:v>
                </c:pt>
                <c:pt idx="11">
                  <c:v>52.09</c:v>
                </c:pt>
                <c:pt idx="12">
                  <c:v>52.12</c:v>
                </c:pt>
                <c:pt idx="13">
                  <c:v>52.17</c:v>
                </c:pt>
                <c:pt idx="14">
                  <c:v>52.2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BC7-BE43-BC16-D34E148F8450}"/>
            </c:ext>
          </c:extLst>
        </c:ser>
        <c:ser>
          <c:idx val="5"/>
          <c:order val="1"/>
          <c:tx>
            <c:strRef>
              <c:f>corei7mmdata!$G$1</c:f>
              <c:strCache>
                <c:ptCount val="1"/>
                <c:pt idx="0">
                  <c:v>kji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square"/>
            <c:size val="12"/>
            <c:spPr>
              <a:noFill/>
              <a:ln>
                <a:solidFill>
                  <a:srgbClr val="000000"/>
                </a:solidFill>
                <a:prstDash val="solid"/>
              </a:ln>
            </c:spPr>
          </c:marker>
          <c:cat>
            <c:numRef>
              <c:f>corei7mmdata!$A$2:$A$16</c:f>
              <c:numCache>
                <c:formatCode>General</c:formatCode>
                <c:ptCount val="15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  <c:pt idx="14">
                  <c:v>750</c:v>
                </c:pt>
              </c:numCache>
            </c:numRef>
          </c:cat>
          <c:val>
            <c:numRef>
              <c:f>corei7mmdata!$G$2:$G$16</c:f>
              <c:numCache>
                <c:formatCode>General</c:formatCode>
                <c:ptCount val="15"/>
                <c:pt idx="0">
                  <c:v>6.4</c:v>
                </c:pt>
                <c:pt idx="1">
                  <c:v>6.8199999999999976</c:v>
                </c:pt>
                <c:pt idx="2">
                  <c:v>4.01</c:v>
                </c:pt>
                <c:pt idx="3">
                  <c:v>5.33</c:v>
                </c:pt>
                <c:pt idx="4">
                  <c:v>11.04</c:v>
                </c:pt>
                <c:pt idx="5">
                  <c:v>33.21</c:v>
                </c:pt>
                <c:pt idx="6">
                  <c:v>49.42</c:v>
                </c:pt>
                <c:pt idx="7">
                  <c:v>51.5</c:v>
                </c:pt>
                <c:pt idx="8">
                  <c:v>52.07</c:v>
                </c:pt>
                <c:pt idx="9">
                  <c:v>52.08</c:v>
                </c:pt>
                <c:pt idx="10">
                  <c:v>52.09</c:v>
                </c:pt>
                <c:pt idx="11">
                  <c:v>52.1</c:v>
                </c:pt>
                <c:pt idx="12">
                  <c:v>52.14</c:v>
                </c:pt>
                <c:pt idx="13">
                  <c:v>52.19</c:v>
                </c:pt>
                <c:pt idx="14">
                  <c:v>52.23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BC7-BE43-BC16-D34E148F8450}"/>
            </c:ext>
          </c:extLst>
        </c:ser>
        <c:ser>
          <c:idx val="2"/>
          <c:order val="2"/>
          <c:tx>
            <c:strRef>
              <c:f>corei7mmdata!$D$1</c:f>
              <c:strCache>
                <c:ptCount val="1"/>
                <c:pt idx="0">
                  <c:v>ijk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x"/>
            <c:size val="8"/>
            <c:spPr>
              <a:noFill/>
              <a:ln>
                <a:solidFill>
                  <a:srgbClr val="000000"/>
                </a:solidFill>
                <a:prstDash val="solid"/>
              </a:ln>
            </c:spPr>
          </c:marker>
          <c:cat>
            <c:numRef>
              <c:f>corei7mmdata!$A$2:$A$16</c:f>
              <c:numCache>
                <c:formatCode>General</c:formatCode>
                <c:ptCount val="15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  <c:pt idx="14">
                  <c:v>750</c:v>
                </c:pt>
              </c:numCache>
            </c:numRef>
          </c:cat>
          <c:val>
            <c:numRef>
              <c:f>corei7mmdata!$D$2:$D$16</c:f>
              <c:numCache>
                <c:formatCode>General</c:formatCode>
                <c:ptCount val="15"/>
                <c:pt idx="0">
                  <c:v>5.31</c:v>
                </c:pt>
                <c:pt idx="1">
                  <c:v>6.35</c:v>
                </c:pt>
                <c:pt idx="2">
                  <c:v>6.29</c:v>
                </c:pt>
                <c:pt idx="3">
                  <c:v>3.7</c:v>
                </c:pt>
                <c:pt idx="4">
                  <c:v>3.72</c:v>
                </c:pt>
                <c:pt idx="5">
                  <c:v>3.71</c:v>
                </c:pt>
                <c:pt idx="6">
                  <c:v>3.72</c:v>
                </c:pt>
                <c:pt idx="7">
                  <c:v>3.83</c:v>
                </c:pt>
                <c:pt idx="8">
                  <c:v>4.5999999999999996</c:v>
                </c:pt>
                <c:pt idx="9">
                  <c:v>7.74</c:v>
                </c:pt>
                <c:pt idx="10">
                  <c:v>11.71</c:v>
                </c:pt>
                <c:pt idx="11">
                  <c:v>16.54</c:v>
                </c:pt>
                <c:pt idx="12">
                  <c:v>20.57</c:v>
                </c:pt>
                <c:pt idx="13">
                  <c:v>23.85</c:v>
                </c:pt>
                <c:pt idx="14">
                  <c:v>23.86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BC7-BE43-BC16-D34E148F8450}"/>
            </c:ext>
          </c:extLst>
        </c:ser>
        <c:ser>
          <c:idx val="3"/>
          <c:order val="3"/>
          <c:tx>
            <c:strRef>
              <c:f>corei7mmdata!$E$1</c:f>
              <c:strCache>
                <c:ptCount val="1"/>
                <c:pt idx="0">
                  <c:v>jik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circle"/>
            <c:size val="10"/>
            <c:spPr>
              <a:noFill/>
              <a:ln>
                <a:solidFill>
                  <a:srgbClr val="000000"/>
                </a:solidFill>
                <a:prstDash val="solid"/>
              </a:ln>
            </c:spPr>
          </c:marker>
          <c:cat>
            <c:numRef>
              <c:f>corei7mmdata!$A$2:$A$16</c:f>
              <c:numCache>
                <c:formatCode>General</c:formatCode>
                <c:ptCount val="15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  <c:pt idx="14">
                  <c:v>750</c:v>
                </c:pt>
              </c:numCache>
            </c:numRef>
          </c:cat>
          <c:val>
            <c:numRef>
              <c:f>corei7mmdata!$E$2:$E$16</c:f>
              <c:numCache>
                <c:formatCode>General</c:formatCode>
                <c:ptCount val="15"/>
                <c:pt idx="0">
                  <c:v>5.4</c:v>
                </c:pt>
                <c:pt idx="1">
                  <c:v>6.23</c:v>
                </c:pt>
                <c:pt idx="2">
                  <c:v>3.64</c:v>
                </c:pt>
                <c:pt idx="3">
                  <c:v>3.71</c:v>
                </c:pt>
                <c:pt idx="4">
                  <c:v>3.61</c:v>
                </c:pt>
                <c:pt idx="5">
                  <c:v>3.6</c:v>
                </c:pt>
                <c:pt idx="6">
                  <c:v>3.63</c:v>
                </c:pt>
                <c:pt idx="7">
                  <c:v>3.74</c:v>
                </c:pt>
                <c:pt idx="8">
                  <c:v>4.6399999999999997</c:v>
                </c:pt>
                <c:pt idx="9">
                  <c:v>7.57</c:v>
                </c:pt>
                <c:pt idx="10">
                  <c:v>11.62</c:v>
                </c:pt>
                <c:pt idx="11">
                  <c:v>16.440000000000001</c:v>
                </c:pt>
                <c:pt idx="12">
                  <c:v>20.440000000000001</c:v>
                </c:pt>
                <c:pt idx="13">
                  <c:v>23.68</c:v>
                </c:pt>
                <c:pt idx="14">
                  <c:v>23.66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BC7-BE43-BC16-D34E148F8450}"/>
            </c:ext>
          </c:extLst>
        </c:ser>
        <c:ser>
          <c:idx val="0"/>
          <c:order val="4"/>
          <c:tx>
            <c:strRef>
              <c:f>corei7mmdata!$B$1</c:f>
              <c:strCache>
                <c:ptCount val="1"/>
                <c:pt idx="0">
                  <c:v>kij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plus"/>
            <c:size val="8"/>
            <c:spPr>
              <a:noFill/>
              <a:ln>
                <a:solidFill>
                  <a:srgbClr val="000000"/>
                </a:solidFill>
                <a:prstDash val="solid"/>
              </a:ln>
            </c:spPr>
          </c:marker>
          <c:cat>
            <c:numRef>
              <c:f>corei7mmdata!$A$2:$A$16</c:f>
              <c:numCache>
                <c:formatCode>General</c:formatCode>
                <c:ptCount val="15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  <c:pt idx="14">
                  <c:v>750</c:v>
                </c:pt>
              </c:numCache>
            </c:numRef>
          </c:cat>
          <c:val>
            <c:numRef>
              <c:f>corei7mmdata!$B$2:$B$16</c:f>
              <c:numCache>
                <c:formatCode>General</c:formatCode>
                <c:ptCount val="15"/>
                <c:pt idx="0">
                  <c:v>4.37</c:v>
                </c:pt>
                <c:pt idx="1">
                  <c:v>5.3599999999999977</c:v>
                </c:pt>
                <c:pt idx="2">
                  <c:v>3.23</c:v>
                </c:pt>
                <c:pt idx="3">
                  <c:v>3.32</c:v>
                </c:pt>
                <c:pt idx="4">
                  <c:v>3.29</c:v>
                </c:pt>
                <c:pt idx="5">
                  <c:v>3.24</c:v>
                </c:pt>
                <c:pt idx="6">
                  <c:v>3.2</c:v>
                </c:pt>
                <c:pt idx="7">
                  <c:v>3.17</c:v>
                </c:pt>
                <c:pt idx="8">
                  <c:v>3.16</c:v>
                </c:pt>
                <c:pt idx="9">
                  <c:v>3.14</c:v>
                </c:pt>
                <c:pt idx="10">
                  <c:v>3.13</c:v>
                </c:pt>
                <c:pt idx="11">
                  <c:v>3.12</c:v>
                </c:pt>
                <c:pt idx="12">
                  <c:v>3.1</c:v>
                </c:pt>
                <c:pt idx="13">
                  <c:v>3.1</c:v>
                </c:pt>
                <c:pt idx="14">
                  <c:v>3.08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BC7-BE43-BC16-D34E148F8450}"/>
            </c:ext>
          </c:extLst>
        </c:ser>
        <c:ser>
          <c:idx val="1"/>
          <c:order val="5"/>
          <c:tx>
            <c:strRef>
              <c:f>corei7mmdata!$C$1</c:f>
              <c:strCache>
                <c:ptCount val="1"/>
                <c:pt idx="0">
                  <c:v>ikj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triangle"/>
            <c:size val="10"/>
            <c:spPr>
              <a:noFill/>
              <a:ln>
                <a:solidFill>
                  <a:srgbClr val="000000"/>
                </a:solidFill>
                <a:prstDash val="solid"/>
              </a:ln>
            </c:spPr>
          </c:marker>
          <c:cat>
            <c:numRef>
              <c:f>corei7mmdata!$A$2:$A$16</c:f>
              <c:numCache>
                <c:formatCode>General</c:formatCode>
                <c:ptCount val="15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  <c:pt idx="14">
                  <c:v>750</c:v>
                </c:pt>
              </c:numCache>
            </c:numRef>
          </c:cat>
          <c:val>
            <c:numRef>
              <c:f>corei7mmdata!$C$2:$C$16</c:f>
              <c:numCache>
                <c:formatCode>General</c:formatCode>
                <c:ptCount val="15"/>
                <c:pt idx="0">
                  <c:v>3.58</c:v>
                </c:pt>
                <c:pt idx="1">
                  <c:v>5.31</c:v>
                </c:pt>
                <c:pt idx="2">
                  <c:v>3.19</c:v>
                </c:pt>
                <c:pt idx="3">
                  <c:v>3.18</c:v>
                </c:pt>
                <c:pt idx="4">
                  <c:v>3.15</c:v>
                </c:pt>
                <c:pt idx="5">
                  <c:v>3.12</c:v>
                </c:pt>
                <c:pt idx="6">
                  <c:v>3.1</c:v>
                </c:pt>
                <c:pt idx="7">
                  <c:v>3.1</c:v>
                </c:pt>
                <c:pt idx="8">
                  <c:v>3.11</c:v>
                </c:pt>
                <c:pt idx="9">
                  <c:v>3.09</c:v>
                </c:pt>
                <c:pt idx="10">
                  <c:v>3.07</c:v>
                </c:pt>
                <c:pt idx="11">
                  <c:v>3.06</c:v>
                </c:pt>
                <c:pt idx="12">
                  <c:v>3.02</c:v>
                </c:pt>
                <c:pt idx="13">
                  <c:v>3.02</c:v>
                </c:pt>
                <c:pt idx="14">
                  <c:v>3.01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BC7-BE43-BC16-D34E148F84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410429984"/>
        <c:axId val="-410499136"/>
      </c:lineChart>
      <c:catAx>
        <c:axId val="-4104299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800" dirty="0"/>
                  <a:t>Array size (N)</a:t>
                </a:r>
              </a:p>
            </c:rich>
          </c:tx>
          <c:layout>
            <c:manualLayout>
              <c:xMode val="edge"/>
              <c:yMode val="edge"/>
              <c:x val="0.437037037037037"/>
              <c:y val="0.934640522875817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410499136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-410499136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8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800" dirty="0"/>
                  <a:t>Cycles per inner loop iteration</a:t>
                </a:r>
              </a:p>
            </c:rich>
          </c:tx>
          <c:layout>
            <c:manualLayout>
              <c:xMode val="edge"/>
              <c:yMode val="edge"/>
              <c:x val="0"/>
              <c:y val="0.17630978174708001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410429984"/>
        <c:crosses val="autoZero"/>
        <c:crossBetween val="between"/>
      </c:valAx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92444444444444396"/>
          <c:y val="0.33986928104575198"/>
          <c:w val="6.9629629629629597E-2"/>
          <c:h val="0.237472766884532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1800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0.00284</cdr:x>
      <cdr:y>0.00418</cdr:y>
    </cdr:to>
    <cdr:pic>
      <cdr:nvPicPr>
        <cdr:cNvPr id="16" name="chart">
          <a:extLst xmlns:a="http://schemas.openxmlformats.org/drawingml/2006/main">
            <a:ext uri="{FF2B5EF4-FFF2-40B4-BE49-F238E27FC236}">
              <a16:creationId xmlns:a16="http://schemas.microsoft.com/office/drawing/2014/main" id="{73772CF8-F0D9-1146-AFC2-6634874ACF9F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24386" cy="24386"/>
        </a:xfrm>
        <a:prstGeom xmlns:a="http://schemas.openxmlformats.org/drawingml/2006/main" prst="rect">
          <a:avLst/>
        </a:prstGeom>
      </cdr:spPr>
    </cdr:pic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0.00284</cdr:x>
      <cdr:y>0.00418</cdr:y>
    </cdr:to>
    <cdr:pic>
      <cdr:nvPicPr>
        <cdr:cNvPr id="16" name="chart">
          <a:extLst xmlns:a="http://schemas.openxmlformats.org/drawingml/2006/main">
            <a:ext uri="{FF2B5EF4-FFF2-40B4-BE49-F238E27FC236}">
              <a16:creationId xmlns:a16="http://schemas.microsoft.com/office/drawing/2014/main" id="{73772CF8-F0D9-1146-AFC2-6634874ACF9F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24386" cy="24386"/>
        </a:xfrm>
        <a:prstGeom xmlns:a="http://schemas.openxmlformats.org/drawingml/2006/main" prst="rect">
          <a:avLst/>
        </a:prstGeom>
      </cdr:spPr>
    </cdr:pic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0.00284</cdr:x>
      <cdr:y>0.00418</cdr:y>
    </cdr:to>
    <cdr:pic>
      <cdr:nvPicPr>
        <cdr:cNvPr id="16" name="chart">
          <a:extLst xmlns:a="http://schemas.openxmlformats.org/drawingml/2006/main">
            <a:ext uri="{FF2B5EF4-FFF2-40B4-BE49-F238E27FC236}">
              <a16:creationId xmlns:a16="http://schemas.microsoft.com/office/drawing/2014/main" id="{C5B98FD6-5EB6-F14E-88B1-C69A7E90E99B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24386" cy="24386"/>
        </a:xfrm>
        <a:prstGeom xmlns:a="http://schemas.openxmlformats.org/drawingml/2006/main" prst="rect">
          <a:avLst/>
        </a:prstGeom>
      </cdr:spPr>
    </cdr:pic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0.00284</cdr:x>
      <cdr:y>0.00418</cdr:y>
    </cdr:to>
    <cdr:pic>
      <cdr:nvPicPr>
        <cdr:cNvPr id="16" name="chart">
          <a:extLst xmlns:a="http://schemas.openxmlformats.org/drawingml/2006/main">
            <a:ext uri="{FF2B5EF4-FFF2-40B4-BE49-F238E27FC236}">
              <a16:creationId xmlns:a16="http://schemas.microsoft.com/office/drawing/2014/main" id="{1374CE02-0698-854E-82DB-FE3F8E62357A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24386" cy="24386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Approximate: nothing else in cache</a:t>
            </a:r>
          </a:p>
          <a:p>
            <a:r>
              <a:rPr lang="en-US" dirty="0"/>
              <a:t>Blue bits depend on replacement</a:t>
            </a:r>
            <a:r>
              <a:rPr lang="en-US" baseline="0" dirty="0"/>
              <a:t> policy; assume LRU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687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assume no conflict</a:t>
            </a:r>
            <a:r>
              <a:rPr lang="en-US" baseline="0" dirty="0"/>
              <a:t> misses; only capacity misses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37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/>
          </p:nvPr>
        </p:nvSpPr>
        <p:spPr>
          <a:xfrm>
            <a:off x="974391" y="4554201"/>
            <a:ext cx="5354925" cy="4314943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1278663" y="726094"/>
            <a:ext cx="4754835" cy="358260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24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3184" y="4554201"/>
            <a:ext cx="5356133" cy="4314943"/>
          </a:xfrm>
          <a:noFill/>
          <a:ln/>
        </p:spPr>
        <p:txBody>
          <a:bodyPr lIns="95683" tIns="47003" rIns="95683" bIns="47003"/>
          <a:lstStyle/>
          <a:p>
            <a:endParaRPr lang="en-US"/>
          </a:p>
        </p:txBody>
      </p:sp>
      <p:sp>
        <p:nvSpPr>
          <p:cNvPr id="409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4025" y="715963"/>
            <a:ext cx="6396038" cy="3598862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728127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58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85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DF1E10BE-C2B0-42C3-BB5A-AE38505ABA19}" type="datetime1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0F35-3AF3-4800-864B-31D583C4578E}" type="datetime1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6EBFA-1D30-423D-BEFD-69F441011390}" type="datetime1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AFCDF-C44F-45B4-ADA8-9EB32A11721B}" type="datetime1">
              <a:rPr lang="en-US" smtClean="0"/>
              <a:t>2/20/2025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390B1-3EC9-4767-816C-82AD0B4FF60E}" type="datetime1">
              <a:rPr lang="en-US" smtClean="0"/>
              <a:t>2/20/2025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84B87F-461B-45AB-8E23-A98DA7441FF5}" type="datetime1">
              <a:rPr lang="en-US" smtClean="0"/>
              <a:t>2/20/2025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48AEDF-37E6-4854-B395-85CCBB391EBD}" type="datetime1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iit.edu/~scs/research/c-amat/c-amat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Jack_Dongarra" TargetMode="Externa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13</a:t>
            </a:r>
            <a:br>
              <a:rPr lang="en-US" dirty="0"/>
            </a:br>
            <a:r>
              <a:rPr lang="en-US" dirty="0"/>
              <a:t>Cache Performance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CS213 – Intro to Computer Systems</a:t>
            </a:r>
          </a:p>
          <a:p>
            <a:r>
              <a:rPr lang="en-US" dirty="0"/>
              <a:t>Branden Ghena – Winter 2025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St-Amour, </a:t>
            </a:r>
            <a:r>
              <a:rPr lang="en-US" sz="1600" dirty="0" err="1"/>
              <a:t>Hardavellas</a:t>
            </a:r>
            <a:r>
              <a:rPr lang="en-US" sz="1600" dirty="0"/>
              <a:t>, </a:t>
            </a:r>
            <a:r>
              <a:rPr lang="en-US" sz="1600" dirty="0" err="1"/>
              <a:t>Bustamente</a:t>
            </a:r>
            <a:r>
              <a:rPr lang="en-US" sz="1600" dirty="0"/>
              <a:t> (Northwestern), Bryant, </a:t>
            </a:r>
            <a:r>
              <a:rPr lang="en-US" sz="1600" dirty="0" err="1"/>
              <a:t>O’Hallaron</a:t>
            </a:r>
            <a:r>
              <a:rPr lang="en-US" sz="1600" dirty="0"/>
              <a:t> (CMU), Garcia, Weaver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Memory Mountain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00611" y="1197678"/>
          <a:ext cx="8572500" cy="5829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153401" y="304801"/>
            <a:ext cx="2432915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Intel Core i7</a:t>
            </a:r>
          </a:p>
          <a:p>
            <a:r>
              <a:rPr lang="en-US" dirty="0">
                <a:latin typeface="Calibri" pitchFamily="34" charset="0"/>
              </a:rPr>
              <a:t>32 KB L1  </a:t>
            </a:r>
            <a:r>
              <a:rPr lang="en-US" dirty="0" err="1">
                <a:latin typeface="Calibri" pitchFamily="34" charset="0"/>
              </a:rPr>
              <a:t>i</a:t>
            </a:r>
            <a:r>
              <a:rPr lang="en-US" dirty="0">
                <a:latin typeface="Calibri" pitchFamily="34" charset="0"/>
              </a:rPr>
              <a:t>-cache</a:t>
            </a:r>
          </a:p>
          <a:p>
            <a:r>
              <a:rPr lang="en-US" dirty="0">
                <a:latin typeface="Calibri" pitchFamily="34" charset="0"/>
              </a:rPr>
              <a:t>32 KB L1 d-cache</a:t>
            </a:r>
          </a:p>
          <a:p>
            <a:r>
              <a:rPr lang="en-US" dirty="0">
                <a:latin typeface="Calibri" pitchFamily="34" charset="0"/>
              </a:rPr>
              <a:t>256 KB unified L2 cache</a:t>
            </a:r>
          </a:p>
          <a:p>
            <a:r>
              <a:rPr lang="en-US" dirty="0">
                <a:latin typeface="Calibri" pitchFamily="34" charset="0"/>
              </a:rPr>
              <a:t>8M unified L3 cache</a:t>
            </a:r>
          </a:p>
          <a:p>
            <a:endParaRPr lang="en-US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All caches on-chip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76401" y="4112328"/>
            <a:ext cx="10454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Calibri" pitchFamily="34" charset="0"/>
              </a:rPr>
              <a:t>Slopes of</a:t>
            </a:r>
          </a:p>
          <a:p>
            <a:pPr algn="ctr"/>
            <a:r>
              <a:rPr lang="en-US" i="1" dirty="0">
                <a:latin typeface="Calibri" pitchFamily="34" charset="0"/>
              </a:rPr>
              <a:t>spatial </a:t>
            </a:r>
          </a:p>
          <a:p>
            <a:pPr algn="ctr"/>
            <a:r>
              <a:rPr lang="en-US" i="1" dirty="0">
                <a:latin typeface="Calibri" pitchFamily="34" charset="0"/>
              </a:rPr>
              <a:t>locality</a:t>
            </a:r>
          </a:p>
        </p:txBody>
      </p:sp>
      <p:sp>
        <p:nvSpPr>
          <p:cNvPr id="7" name="Freeform 6"/>
          <p:cNvSpPr/>
          <p:nvPr/>
        </p:nvSpPr>
        <p:spPr>
          <a:xfrm>
            <a:off x="3496980" y="3210850"/>
            <a:ext cx="886643" cy="1589450"/>
          </a:xfrm>
          <a:custGeom>
            <a:avLst/>
            <a:gdLst>
              <a:gd name="connsiteX0" fmla="*/ 0 w 886643"/>
              <a:gd name="connsiteY0" fmla="*/ 0 h 1589450"/>
              <a:gd name="connsiteX1" fmla="*/ 119817 w 886643"/>
              <a:gd name="connsiteY1" fmla="*/ 471244 h 1589450"/>
              <a:gd name="connsiteX2" fmla="*/ 303536 w 886643"/>
              <a:gd name="connsiteY2" fmla="*/ 902552 h 1589450"/>
              <a:gd name="connsiteX3" fmla="*/ 575120 w 886643"/>
              <a:gd name="connsiteY3" fmla="*/ 1301912 h 1589450"/>
              <a:gd name="connsiteX4" fmla="*/ 886643 w 886643"/>
              <a:gd name="connsiteY4" fmla="*/ 1589450 h 158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6643" h="1589450">
                <a:moveTo>
                  <a:pt x="0" y="0"/>
                </a:moveTo>
                <a:cubicBezTo>
                  <a:pt x="34614" y="160409"/>
                  <a:pt x="69228" y="320819"/>
                  <a:pt x="119817" y="471244"/>
                </a:cubicBezTo>
                <a:cubicBezTo>
                  <a:pt x="170406" y="621669"/>
                  <a:pt x="227652" y="764107"/>
                  <a:pt x="303536" y="902552"/>
                </a:cubicBezTo>
                <a:cubicBezTo>
                  <a:pt x="379420" y="1040997"/>
                  <a:pt x="477936" y="1187429"/>
                  <a:pt x="575120" y="1301912"/>
                </a:cubicBezTo>
                <a:cubicBezTo>
                  <a:pt x="672304" y="1416395"/>
                  <a:pt x="779473" y="1502922"/>
                  <a:pt x="886643" y="1589450"/>
                </a:cubicBezTo>
              </a:path>
            </a:pathLst>
          </a:custGeom>
          <a:ln w="152400">
            <a:solidFill>
              <a:srgbClr val="FF0000"/>
            </a:solidFill>
            <a:tailEnd type="triangle" w="med" len="med"/>
          </a:ln>
          <a:effectLst>
            <a:outerShdw blurRad="50800" dist="38100" dir="10800000" algn="tl" rotWithShape="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 bwMode="auto">
          <a:xfrm flipV="1">
            <a:off x="2721879" y="3048001"/>
            <a:ext cx="2803302" cy="152599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0" name="Straight Arrow Connector 9"/>
          <p:cNvCxnSpPr>
            <a:stCxn id="6" idx="3"/>
          </p:cNvCxnSpPr>
          <p:nvPr/>
        </p:nvCxnSpPr>
        <p:spPr bwMode="auto">
          <a:xfrm flipV="1">
            <a:off x="2721879" y="3810001"/>
            <a:ext cx="2203802" cy="76399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4" name="Straight Arrow Connector 13"/>
          <p:cNvCxnSpPr>
            <a:stCxn id="6" idx="3"/>
          </p:cNvCxnSpPr>
          <p:nvPr/>
        </p:nvCxnSpPr>
        <p:spPr bwMode="auto">
          <a:xfrm flipV="1">
            <a:off x="2721879" y="4419601"/>
            <a:ext cx="1060802" cy="15439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9183407" y="3341398"/>
            <a:ext cx="11737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Calibri" pitchFamily="34" charset="0"/>
              </a:rPr>
              <a:t>Ridges of  </a:t>
            </a:r>
          </a:p>
          <a:p>
            <a:pPr algn="ctr"/>
            <a:r>
              <a:rPr lang="en-US" i="1" dirty="0">
                <a:latin typeface="Calibri" pitchFamily="34" charset="0"/>
              </a:rPr>
              <a:t>Temporal</a:t>
            </a:r>
          </a:p>
          <a:p>
            <a:pPr algn="ctr"/>
            <a:r>
              <a:rPr lang="en-US" i="1" dirty="0">
                <a:latin typeface="Calibri" pitchFamily="34" charset="0"/>
              </a:rPr>
              <a:t> locality</a:t>
            </a:r>
          </a:p>
        </p:txBody>
      </p:sp>
      <p:sp>
        <p:nvSpPr>
          <p:cNvPr id="25" name="Text Box 13"/>
          <p:cNvSpPr txBox="1">
            <a:spLocks noChangeArrowheads="1"/>
          </p:cNvSpPr>
          <p:nvPr/>
        </p:nvSpPr>
        <p:spPr bwMode="auto">
          <a:xfrm>
            <a:off x="6838296" y="1653636"/>
            <a:ext cx="426482" cy="33809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US" sz="1600" dirty="0">
                <a:solidFill>
                  <a:srgbClr val="000000"/>
                </a:solidFill>
                <a:latin typeface="Helvetica"/>
              </a:rPr>
              <a:t>L1</a:t>
            </a:r>
          </a:p>
        </p:txBody>
      </p:sp>
      <p:sp>
        <p:nvSpPr>
          <p:cNvPr id="26" name="Text Box 14"/>
          <p:cNvSpPr txBox="1">
            <a:spLocks noChangeArrowheads="1"/>
          </p:cNvSpPr>
          <p:nvPr/>
        </p:nvSpPr>
        <p:spPr bwMode="auto">
          <a:xfrm>
            <a:off x="6496646" y="3276601"/>
            <a:ext cx="417909" cy="33809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US" sz="1600" dirty="0">
                <a:solidFill>
                  <a:srgbClr val="000000"/>
                </a:solidFill>
                <a:latin typeface="Helvetica"/>
              </a:rPr>
              <a:t>L2</a:t>
            </a:r>
          </a:p>
        </p:txBody>
      </p:sp>
      <p:sp>
        <p:nvSpPr>
          <p:cNvPr id="27" name="Text Box 15"/>
          <p:cNvSpPr txBox="1">
            <a:spLocks noChangeArrowheads="1"/>
          </p:cNvSpPr>
          <p:nvPr/>
        </p:nvSpPr>
        <p:spPr bwMode="auto">
          <a:xfrm>
            <a:off x="5228888" y="5045844"/>
            <a:ext cx="647224" cy="34392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600">
                <a:solidFill>
                  <a:srgbClr val="000000"/>
                </a:solidFill>
                <a:latin typeface="Helvetica"/>
              </a:rPr>
              <a:t>Mem</a:t>
            </a:r>
          </a:p>
        </p:txBody>
      </p:sp>
      <p:sp>
        <p:nvSpPr>
          <p:cNvPr id="28" name="Text Box 16"/>
          <p:cNvSpPr txBox="1">
            <a:spLocks noChangeArrowheads="1"/>
          </p:cNvSpPr>
          <p:nvPr/>
        </p:nvSpPr>
        <p:spPr bwMode="auto">
          <a:xfrm>
            <a:off x="5936208" y="4003844"/>
            <a:ext cx="410368" cy="3359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US" sz="1600" dirty="0">
                <a:solidFill>
                  <a:srgbClr val="000000"/>
                </a:solidFill>
                <a:latin typeface="Helvetica"/>
              </a:rPr>
              <a:t>L3</a:t>
            </a:r>
          </a:p>
        </p:txBody>
      </p:sp>
      <p:sp>
        <p:nvSpPr>
          <p:cNvPr id="20" name="Freeform 19"/>
          <p:cNvSpPr/>
          <p:nvPr/>
        </p:nvSpPr>
        <p:spPr>
          <a:xfrm>
            <a:off x="5965201" y="1936885"/>
            <a:ext cx="1573591" cy="3622198"/>
          </a:xfrm>
          <a:custGeom>
            <a:avLst/>
            <a:gdLst>
              <a:gd name="connsiteX0" fmla="*/ 1573591 w 1573591"/>
              <a:gd name="connsiteY0" fmla="*/ 211669 h 3622198"/>
              <a:gd name="connsiteX1" fmla="*/ 1397860 w 1573591"/>
              <a:gd name="connsiteY1" fmla="*/ 123810 h 3622198"/>
              <a:gd name="connsiteX2" fmla="*/ 1222129 w 1573591"/>
              <a:gd name="connsiteY2" fmla="*/ 1681312 h 3622198"/>
              <a:gd name="connsiteX3" fmla="*/ 1086337 w 1573591"/>
              <a:gd name="connsiteY3" fmla="*/ 1745209 h 3622198"/>
              <a:gd name="connsiteX4" fmla="*/ 942557 w 1573591"/>
              <a:gd name="connsiteY4" fmla="*/ 2232428 h 3622198"/>
              <a:gd name="connsiteX5" fmla="*/ 447315 w 1573591"/>
              <a:gd name="connsiteY5" fmla="*/ 2567889 h 3622198"/>
              <a:gd name="connsiteX6" fmla="*/ 151768 w 1573591"/>
              <a:gd name="connsiteY6" fmla="*/ 3422519 h 3622198"/>
              <a:gd name="connsiteX7" fmla="*/ 0 w 1573591"/>
              <a:gd name="connsiteY7" fmla="*/ 3622198 h 3622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3591" h="3622198">
                <a:moveTo>
                  <a:pt x="1573591" y="211669"/>
                </a:moveTo>
                <a:cubicBezTo>
                  <a:pt x="1515014" y="45269"/>
                  <a:pt x="1456437" y="-121130"/>
                  <a:pt x="1397860" y="123810"/>
                </a:cubicBezTo>
                <a:cubicBezTo>
                  <a:pt x="1339283" y="368750"/>
                  <a:pt x="1274049" y="1411079"/>
                  <a:pt x="1222129" y="1681312"/>
                </a:cubicBezTo>
                <a:cubicBezTo>
                  <a:pt x="1170209" y="1951545"/>
                  <a:pt x="1132932" y="1653356"/>
                  <a:pt x="1086337" y="1745209"/>
                </a:cubicBezTo>
                <a:cubicBezTo>
                  <a:pt x="1039742" y="1837062"/>
                  <a:pt x="1049061" y="2095315"/>
                  <a:pt x="942557" y="2232428"/>
                </a:cubicBezTo>
                <a:cubicBezTo>
                  <a:pt x="836053" y="2369541"/>
                  <a:pt x="579113" y="2369541"/>
                  <a:pt x="447315" y="2567889"/>
                </a:cubicBezTo>
                <a:cubicBezTo>
                  <a:pt x="315517" y="2766237"/>
                  <a:pt x="226320" y="3246801"/>
                  <a:pt x="151768" y="3422519"/>
                </a:cubicBezTo>
                <a:cubicBezTo>
                  <a:pt x="77216" y="3598237"/>
                  <a:pt x="0" y="3622198"/>
                  <a:pt x="0" y="3622198"/>
                </a:cubicBezTo>
              </a:path>
            </a:pathLst>
          </a:custGeom>
          <a:ln w="127000" cap="sq">
            <a:solidFill>
              <a:srgbClr val="FF0000"/>
            </a:solidFill>
            <a:tailEnd type="triangle" w="med" len="sm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2" idx="1"/>
            <a:endCxn id="20" idx="1"/>
          </p:cNvCxnSpPr>
          <p:nvPr/>
        </p:nvCxnSpPr>
        <p:spPr bwMode="auto">
          <a:xfrm flipH="1" flipV="1">
            <a:off x="7363060" y="2060695"/>
            <a:ext cx="1820346" cy="17423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endCxn id="20" idx="3"/>
          </p:cNvCxnSpPr>
          <p:nvPr/>
        </p:nvCxnSpPr>
        <p:spPr bwMode="auto">
          <a:xfrm flipH="1" flipV="1">
            <a:off x="7051537" y="3682095"/>
            <a:ext cx="2148554" cy="1209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H="1">
            <a:off x="6629401" y="3810000"/>
            <a:ext cx="2570687" cy="5334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>
            <a:stCxn id="12" idx="1"/>
            <a:endCxn id="20" idx="6"/>
          </p:cNvCxnSpPr>
          <p:nvPr/>
        </p:nvCxnSpPr>
        <p:spPr bwMode="auto">
          <a:xfrm flipH="1">
            <a:off x="6116968" y="3803064"/>
            <a:ext cx="3066438" cy="1556341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1676401" y="5029200"/>
            <a:ext cx="12902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Throughput</a:t>
            </a:r>
          </a:p>
          <a:p>
            <a:r>
              <a:rPr lang="en-US" dirty="0">
                <a:latin typeface="Calibri" pitchFamily="34" charset="0"/>
              </a:rPr>
              <a:t>≈ inv. prop.</a:t>
            </a:r>
          </a:p>
          <a:p>
            <a:r>
              <a:rPr lang="en-US" dirty="0">
                <a:latin typeface="Calibri" pitchFamily="34" charset="0"/>
              </a:rPr>
              <a:t>to stride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48245" y="4191000"/>
            <a:ext cx="20392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Sharp drops when</a:t>
            </a:r>
          </a:p>
          <a:p>
            <a:r>
              <a:rPr lang="en-US" dirty="0">
                <a:latin typeface="Calibri" pitchFamily="34" charset="0"/>
              </a:rPr>
              <a:t>data stops fitting in</a:t>
            </a:r>
          </a:p>
          <a:p>
            <a:r>
              <a:rPr lang="en-US" dirty="0">
                <a:latin typeface="Calibri" pitchFamily="34" charset="0"/>
              </a:rPr>
              <a:t>each cache level</a:t>
            </a:r>
          </a:p>
          <a:p>
            <a:r>
              <a:rPr lang="en-US" dirty="0">
                <a:latin typeface="Calibri" pitchFamily="34" charset="0"/>
              </a:rPr>
              <a:t>(capacity misses)</a:t>
            </a:r>
          </a:p>
          <a:p>
            <a:r>
              <a:rPr lang="en-US" dirty="0">
                <a:latin typeface="Calibri" pitchFamily="34" charset="0"/>
              </a:rPr>
              <a:t>Plateaus get wider</a:t>
            </a:r>
          </a:p>
          <a:p>
            <a:r>
              <a:rPr lang="en-US" dirty="0">
                <a:latin typeface="Calibri" pitchFamily="34" charset="0"/>
              </a:rPr>
              <a:t>as caches get larger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37946D7-9A66-4911-BE9F-4AED60155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44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Memory Mountain</a:t>
            </a:r>
          </a:p>
          <a:p>
            <a:pPr lvl="1"/>
            <a:endParaRPr lang="en-US" dirty="0"/>
          </a:p>
          <a:p>
            <a:r>
              <a:rPr lang="en-US" b="1" dirty="0"/>
              <a:t>Cache Metrics</a:t>
            </a:r>
          </a:p>
          <a:p>
            <a:pPr lvl="1"/>
            <a:endParaRPr lang="en-US" dirty="0"/>
          </a:p>
          <a:p>
            <a:r>
              <a:rPr lang="en-US" dirty="0"/>
              <a:t>Cache Performance for Arrays</a:t>
            </a:r>
          </a:p>
          <a:p>
            <a:pPr lvl="1"/>
            <a:endParaRPr lang="en-US" b="1" dirty="0"/>
          </a:p>
          <a:p>
            <a:r>
              <a:rPr lang="en-US" dirty="0"/>
              <a:t>Improving code</a:t>
            </a:r>
          </a:p>
          <a:p>
            <a:pPr lvl="1"/>
            <a:r>
              <a:rPr lang="en-US" dirty="0"/>
              <a:t>Rearranging Matrix Math</a:t>
            </a:r>
          </a:p>
          <a:p>
            <a:pPr lvl="1"/>
            <a:r>
              <a:rPr lang="en-US" dirty="0"/>
              <a:t>Matrix Math in Blocks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970962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Cache Performance Metrics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Miss Rate</a:t>
            </a:r>
          </a:p>
          <a:p>
            <a:pPr lvl="1"/>
            <a:r>
              <a:rPr lang="en-GB" dirty="0"/>
              <a:t>Fraction of memory references not found in cache (misses / accesses) = 1 – hit rate</a:t>
            </a:r>
          </a:p>
          <a:p>
            <a:pPr lvl="1"/>
            <a:r>
              <a:rPr lang="en-GB" dirty="0"/>
              <a:t>Typical numbers (in percentages):</a:t>
            </a:r>
          </a:p>
          <a:p>
            <a:pPr lvl="2"/>
            <a:r>
              <a:rPr lang="en-GB" dirty="0"/>
              <a:t>3-10% for L1</a:t>
            </a:r>
          </a:p>
          <a:p>
            <a:pPr lvl="2"/>
            <a:r>
              <a:rPr lang="en-GB" dirty="0"/>
              <a:t>Can be quite small (e.g., &lt; 1%) for L2, depending on dataset size, etc.</a:t>
            </a:r>
          </a:p>
          <a:p>
            <a:pPr lvl="2"/>
            <a:r>
              <a:rPr lang="en-GB" dirty="0"/>
              <a:t>However, many applications have &gt;30% miss rate in L2 cache</a:t>
            </a:r>
            <a:br>
              <a:rPr lang="en-GB" dirty="0"/>
            </a:br>
            <a:endParaRPr lang="en-GB" dirty="0"/>
          </a:p>
          <a:p>
            <a:r>
              <a:rPr lang="en-GB" dirty="0"/>
              <a:t>Hit Time</a:t>
            </a:r>
          </a:p>
          <a:p>
            <a:pPr lvl="1"/>
            <a:r>
              <a:rPr lang="en-GB" dirty="0"/>
              <a:t>Time to deliver a block in the cache to the processor</a:t>
            </a:r>
          </a:p>
          <a:p>
            <a:pPr lvl="2"/>
            <a:r>
              <a:rPr lang="en-GB" dirty="0"/>
              <a:t>Includes time to determine whether the block is in the cache</a:t>
            </a:r>
          </a:p>
          <a:p>
            <a:pPr lvl="2"/>
            <a:r>
              <a:rPr lang="en-GB" dirty="0"/>
              <a:t>Assumption: always check first cache </a:t>
            </a:r>
            <a:r>
              <a:rPr lang="en-GB" i="1" dirty="0"/>
              <a:t>before </a:t>
            </a:r>
            <a:r>
              <a:rPr lang="en-GB" dirty="0"/>
              <a:t>going to the next level</a:t>
            </a:r>
          </a:p>
          <a:p>
            <a:pPr lvl="1"/>
            <a:r>
              <a:rPr lang="en-GB" dirty="0"/>
              <a:t>Typical numbers:</a:t>
            </a:r>
          </a:p>
          <a:p>
            <a:pPr lvl="2"/>
            <a:r>
              <a:rPr lang="en-GB" dirty="0"/>
              <a:t>1-2 clock cycles for L1</a:t>
            </a:r>
          </a:p>
          <a:p>
            <a:pPr lvl="2"/>
            <a:r>
              <a:rPr lang="en-GB" dirty="0"/>
              <a:t>5-20 clock cycles for L2</a:t>
            </a:r>
            <a:br>
              <a:rPr lang="en-GB" dirty="0"/>
            </a:br>
            <a:endParaRPr lang="en-GB" dirty="0"/>
          </a:p>
          <a:p>
            <a:r>
              <a:rPr lang="en-GB" dirty="0"/>
              <a:t>Miss Penalty</a:t>
            </a:r>
          </a:p>
          <a:p>
            <a:pPr lvl="1"/>
            <a:r>
              <a:rPr lang="en-GB" dirty="0"/>
              <a:t>Time to read from the higher layer (because we missed the lower layer)</a:t>
            </a:r>
          </a:p>
          <a:p>
            <a:pPr lvl="1"/>
            <a:r>
              <a:rPr lang="en-GB" dirty="0"/>
              <a:t>Typically 50-200 cycles for main memory</a:t>
            </a:r>
          </a:p>
          <a:p>
            <a:pPr lvl="2"/>
            <a:r>
              <a:rPr lang="en-GB" dirty="0"/>
              <a:t>Not really a “penalty”, just how long it takes to read from memory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D5C30-B024-4A25-BF9A-F580F300F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0488" tIns="44450" rIns="90488" bIns="44450" rtlCol="0" anchor="b">
            <a:normAutofit/>
          </a:bodyPr>
          <a:lstStyle/>
          <a:p>
            <a:pPr eaLnBrk="1" hangingPunct="1"/>
            <a:r>
              <a:rPr lang="en-US" dirty="0"/>
              <a:t>Let’s think about those numbers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0488" tIns="44450" rIns="90488" bIns="44450" rtlCol="0"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Huge difference between a hit and a miss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sz="1800" dirty="0"/>
              <a:t>Could be 100x, if comparing L1 and main memory</a:t>
            </a:r>
            <a:endParaRPr lang="en-US" dirty="0"/>
          </a:p>
          <a:p>
            <a:pPr>
              <a:defRPr/>
            </a:pPr>
            <a:r>
              <a:rPr lang="en-US" dirty="0"/>
              <a:t>Would you believe a 99% hit rate is twice as good as 97%?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sz="1800" dirty="0"/>
              <a:t>Consider: </a:t>
            </a:r>
            <a:br>
              <a:rPr lang="en-US" sz="1800" dirty="0"/>
            </a:br>
            <a:r>
              <a:rPr lang="en-US" sz="1800" dirty="0"/>
              <a:t>cache hit time of 1 cycle</a:t>
            </a:r>
            <a:br>
              <a:rPr lang="en-US" sz="1800" dirty="0"/>
            </a:br>
            <a:r>
              <a:rPr lang="en-US" sz="1800" dirty="0"/>
              <a:t>miss penalty of 100 cycles</a:t>
            </a:r>
          </a:p>
          <a:p>
            <a:pPr lvl="1">
              <a:defRPr/>
            </a:pPr>
            <a:r>
              <a:rPr lang="en-US" sz="1800" dirty="0"/>
              <a:t>Average access time:</a:t>
            </a:r>
          </a:p>
          <a:p>
            <a:pPr lvl="1" eaLnBrk="1" hangingPunct="1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sz="1800" dirty="0"/>
              <a:t>	 97% hits:  100 instructions: 100*1 (L1 accesses) + 3*100 (misses)</a:t>
            </a:r>
          </a:p>
          <a:p>
            <a:pPr lvl="1" eaLnBrk="1" hangingPunct="1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sz="1800" dirty="0"/>
              <a:t>			on average: 1 cycle/instr. + 0.03 * 100 cycles/instr. =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b="1" dirty="0">
                <a:solidFill>
                  <a:srgbClr val="C00000"/>
                </a:solidFill>
              </a:rPr>
              <a:t>4 cycles/instruction</a:t>
            </a:r>
          </a:p>
          <a:p>
            <a:pPr lvl="1" eaLnBrk="1" hangingPunct="1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sz="1800" dirty="0"/>
              <a:t>	 99% hits:  	on average: 1 cycle/instr. + 0.01 * 100 cycles/instr. = </a:t>
            </a:r>
            <a:r>
              <a:rPr lang="en-US" sz="1800" b="1" dirty="0">
                <a:solidFill>
                  <a:srgbClr val="C00000"/>
                </a:solidFill>
              </a:rPr>
              <a:t>2 cycles/instruction</a:t>
            </a:r>
            <a:endParaRPr lang="en-US" sz="1600" dirty="0">
              <a:solidFill>
                <a:srgbClr val="C00000"/>
              </a:solidFill>
            </a:endParaRP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This is why “miss rate” is used instead of “hit rate”</a:t>
            </a:r>
          </a:p>
          <a:p>
            <a:pPr lvl="1">
              <a:defRPr/>
            </a:pPr>
            <a:r>
              <a:rPr lang="en-US" sz="1800" dirty="0"/>
              <a:t>In our example, 1% miss rate vs. 3% miss rate</a:t>
            </a:r>
          </a:p>
          <a:p>
            <a:pPr lvl="1">
              <a:defRPr/>
            </a:pPr>
            <a:r>
              <a:rPr lang="en-US" sz="1800" dirty="0"/>
              <a:t>Makes the radical performance difference more obvious</a:t>
            </a:r>
          </a:p>
          <a:p>
            <a:pPr lvl="1">
              <a:defRPr/>
            </a:pPr>
            <a:r>
              <a:rPr lang="en-US" sz="1800" dirty="0"/>
              <a:t>“Computation is what happens between cache misses.”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50DE4E-38E3-4BF7-8F32-D535E54D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A51EE-8659-49CA-A141-19C99DA7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Memory Access Time (AMAT)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C2187-0C6C-4D1B-97E5-E2A9B3BC5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342236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AMAT = Hit time + Miss rate × Miss penalty</a:t>
            </a:r>
          </a:p>
          <a:p>
            <a:pPr lvl="1"/>
            <a:r>
              <a:rPr lang="en-US" dirty="0"/>
              <a:t>Generalization of previous formula</a:t>
            </a:r>
          </a:p>
          <a:p>
            <a:pPr lvl="1"/>
            <a:endParaRPr lang="en-US" dirty="0"/>
          </a:p>
          <a:p>
            <a:r>
              <a:rPr lang="en-US" dirty="0"/>
              <a:t>Can extend for multiple layers of caching</a:t>
            </a:r>
          </a:p>
          <a:p>
            <a:pPr lvl="1"/>
            <a:r>
              <a:rPr lang="en-US" dirty="0"/>
              <a:t>AMAT = Hit Time L1 + Miss Rate L1 × Miss Penalty L1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Miss Penalty L1 = Hit Time L2 + Miss Rate L2 × Miss Penalty L2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Miss Penalty L2 = Hit Time Main Memory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Generally: multi-level caching helps minimize AMAT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F9573-05A2-455E-A016-0808903BF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9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D1EE-F704-A3F7-AA7C-7810C6EC8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Memory Access Time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9F8D3-8938-E303-E4F5-26829EA63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specs: One layer of cache plus main memory</a:t>
            </a:r>
          </a:p>
          <a:p>
            <a:pPr lvl="1"/>
            <a:r>
              <a:rPr lang="en-US" dirty="0"/>
              <a:t>Cache Hit Time: 5 nanoseconds</a:t>
            </a:r>
          </a:p>
          <a:p>
            <a:pPr lvl="1"/>
            <a:r>
              <a:rPr lang="en-US" dirty="0"/>
              <a:t>Cache Miss Rate: 2%</a:t>
            </a:r>
          </a:p>
          <a:p>
            <a:pPr lvl="2"/>
            <a:r>
              <a:rPr lang="en-US" dirty="0"/>
              <a:t>Memory Access Time: 100 nanoseconds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Calculate Average Memory Access Time </a:t>
            </a:r>
            <a:r>
              <a:rPr lang="en-US" sz="2000" dirty="0"/>
              <a:t>(Hit Time + Miss Rate * Miss Penalty)</a:t>
            </a:r>
            <a:endParaRPr lang="en-US" dirty="0"/>
          </a:p>
          <a:p>
            <a:pPr lvl="1"/>
            <a:r>
              <a:rPr lang="en-US" dirty="0"/>
              <a:t>5 ns + 0.02 * 100 ns</a:t>
            </a:r>
          </a:p>
          <a:p>
            <a:pPr lvl="1"/>
            <a:r>
              <a:rPr lang="en-US" dirty="0"/>
              <a:t>= 5 ns + 2 ns</a:t>
            </a:r>
          </a:p>
          <a:p>
            <a:pPr lvl="1"/>
            <a:r>
              <a:rPr lang="en-US" dirty="0"/>
              <a:t>= 7 ns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AB189-3D6B-AFD4-D65E-3426F056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1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D1EE-F704-A3F7-AA7C-7810C6EC8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9F8D3-8938-E303-E4F5-26829EA63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specs: Two layers of cache plus main memory</a:t>
            </a:r>
          </a:p>
          <a:p>
            <a:pPr lvl="1"/>
            <a:r>
              <a:rPr lang="en-US" dirty="0"/>
              <a:t>L1 Cache Hit Time: 4 nanoseconds</a:t>
            </a:r>
          </a:p>
          <a:p>
            <a:pPr lvl="1"/>
            <a:r>
              <a:rPr lang="en-US" dirty="0"/>
              <a:t>L1 Cache Miss Rate: 10%</a:t>
            </a:r>
          </a:p>
          <a:p>
            <a:pPr lvl="2"/>
            <a:r>
              <a:rPr lang="en-US" dirty="0"/>
              <a:t>L2 Cache Hit Time: 8 nanoseconds</a:t>
            </a:r>
          </a:p>
          <a:p>
            <a:pPr lvl="2"/>
            <a:r>
              <a:rPr lang="en-US" dirty="0"/>
              <a:t>L2 Cache Miss Rate: 2%</a:t>
            </a:r>
          </a:p>
          <a:p>
            <a:pPr lvl="3"/>
            <a:r>
              <a:rPr lang="en-US" sz="2400" dirty="0"/>
              <a:t>Memory Access Time: 100 nanoseconds</a:t>
            </a:r>
          </a:p>
          <a:p>
            <a:pPr lvl="1"/>
            <a:endParaRPr lang="en-US" dirty="0"/>
          </a:p>
          <a:p>
            <a:r>
              <a:rPr lang="en-US" dirty="0"/>
              <a:t>Calculate Average Memory Access Time </a:t>
            </a:r>
            <a:r>
              <a:rPr lang="en-US" sz="2000" dirty="0"/>
              <a:t>(Hit Time + Miss Rate * Miss Penalty)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AB189-3D6B-AFD4-D65E-3426F056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11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D1EE-F704-A3F7-AA7C-7810C6EC8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9F8D3-8938-E303-E4F5-26829EA63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specs: Two layers of cache plus main memory</a:t>
            </a:r>
          </a:p>
          <a:p>
            <a:pPr lvl="1"/>
            <a:r>
              <a:rPr lang="en-US" dirty="0"/>
              <a:t>L1 Cache Hit Time: 4 nanoseconds</a:t>
            </a:r>
          </a:p>
          <a:p>
            <a:pPr lvl="1"/>
            <a:r>
              <a:rPr lang="en-US" dirty="0"/>
              <a:t>L1 Cache Miss Rate: 10%</a:t>
            </a:r>
          </a:p>
          <a:p>
            <a:pPr lvl="2"/>
            <a:r>
              <a:rPr lang="en-US" dirty="0"/>
              <a:t>L2 Cache Hit Time: 8 nanoseconds</a:t>
            </a:r>
          </a:p>
          <a:p>
            <a:pPr lvl="2"/>
            <a:r>
              <a:rPr lang="en-US" dirty="0"/>
              <a:t>L2 Cache Miss Rate: 2%</a:t>
            </a:r>
          </a:p>
          <a:p>
            <a:pPr lvl="3"/>
            <a:r>
              <a:rPr lang="en-US" sz="2400" dirty="0"/>
              <a:t>Memory Access Time: 100 nanoseconds</a:t>
            </a:r>
          </a:p>
          <a:p>
            <a:pPr lvl="1"/>
            <a:endParaRPr lang="en-US" dirty="0"/>
          </a:p>
          <a:p>
            <a:r>
              <a:rPr lang="en-US" dirty="0"/>
              <a:t>Calculate Average Memory Access Time </a:t>
            </a:r>
            <a:r>
              <a:rPr lang="en-US" sz="2000" dirty="0"/>
              <a:t>(Hit Time + Miss Rate * Miss Penalty)</a:t>
            </a:r>
            <a:endParaRPr lang="en-US" dirty="0"/>
          </a:p>
          <a:p>
            <a:pPr lvl="1"/>
            <a:r>
              <a:rPr lang="en-US" dirty="0"/>
              <a:t>4 ns + 0.10 * (8 ns + 0.02 * 100 ns)</a:t>
            </a:r>
          </a:p>
          <a:p>
            <a:pPr lvl="1"/>
            <a:r>
              <a:rPr lang="en-US" dirty="0"/>
              <a:t>= 4 ns + 0.10 * (8 ns + 2 ns)</a:t>
            </a:r>
          </a:p>
          <a:p>
            <a:pPr lvl="1"/>
            <a:r>
              <a:rPr lang="en-US" dirty="0"/>
              <a:t>= 4 ns + 0.10 * 10 ns</a:t>
            </a:r>
          </a:p>
          <a:p>
            <a:pPr lvl="1"/>
            <a:r>
              <a:rPr lang="en-US" dirty="0"/>
              <a:t>= 5 ns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AB189-3D6B-AFD4-D65E-3426F056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91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A42C4-FF56-EDAE-7D84-97E886849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Bonus: Concurrent AMAT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CBEAC-011D-A7F2-CBBB-3D059B59D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AMAT calculation assumes that each cache level is only accessed when a miss has been determined in the prior level</a:t>
            </a:r>
          </a:p>
          <a:p>
            <a:pPr lvl="1"/>
            <a:r>
              <a:rPr lang="en-US" dirty="0"/>
              <a:t>But modern cache systems usually access all cache levels in parallel</a:t>
            </a:r>
          </a:p>
          <a:p>
            <a:pPr lvl="1"/>
            <a:r>
              <a:rPr lang="en-US" dirty="0"/>
              <a:t>And later cancel unneeded requests if the data is found early</a:t>
            </a:r>
          </a:p>
          <a:p>
            <a:pPr lvl="1"/>
            <a:endParaRPr lang="en-US" dirty="0"/>
          </a:p>
          <a:p>
            <a:r>
              <a:rPr lang="en-US" dirty="0"/>
              <a:t>Concurrent AMAT (C-AMAT) accounts for this parallelism</a:t>
            </a:r>
          </a:p>
          <a:p>
            <a:pPr lvl="1"/>
            <a:r>
              <a:rPr lang="en-US" dirty="0"/>
              <a:t>We’re not going to cover it for CS213 though</a:t>
            </a:r>
          </a:p>
          <a:p>
            <a:pPr lvl="1"/>
            <a:r>
              <a:rPr lang="en-US" dirty="0"/>
              <a:t>Details here: </a:t>
            </a:r>
            <a:r>
              <a:rPr lang="en-US" dirty="0">
                <a:hlinkClick r:id="rId2"/>
              </a:rPr>
              <a:t>http://www.cs.iit.edu/~scs/research/c-amat/c-amat.html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2226C-1EC6-AA03-E6D8-C8E27B092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35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Memory Mountain</a:t>
            </a:r>
          </a:p>
          <a:p>
            <a:pPr lvl="1"/>
            <a:endParaRPr lang="en-US" dirty="0"/>
          </a:p>
          <a:p>
            <a:r>
              <a:rPr lang="en-US" dirty="0"/>
              <a:t>Cache Metrics</a:t>
            </a:r>
          </a:p>
          <a:p>
            <a:pPr lvl="1"/>
            <a:endParaRPr lang="en-US" dirty="0"/>
          </a:p>
          <a:p>
            <a:r>
              <a:rPr lang="en-US" b="1" dirty="0"/>
              <a:t>Cache Performance for Arrays</a:t>
            </a:r>
          </a:p>
          <a:p>
            <a:pPr lvl="1"/>
            <a:endParaRPr lang="en-US" b="1" dirty="0"/>
          </a:p>
          <a:p>
            <a:r>
              <a:rPr lang="en-US" dirty="0"/>
              <a:t>Improving code</a:t>
            </a:r>
          </a:p>
          <a:p>
            <a:pPr lvl="1"/>
            <a:r>
              <a:rPr lang="en-US" dirty="0"/>
              <a:t>Rearranging Matrix Math</a:t>
            </a:r>
          </a:p>
          <a:p>
            <a:pPr lvl="1"/>
            <a:r>
              <a:rPr lang="en-US" dirty="0"/>
              <a:t>Matrix Math in Blocks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36192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impacts of cache and code design</a:t>
            </a:r>
          </a:p>
          <a:p>
            <a:endParaRPr lang="en-US" dirty="0"/>
          </a:p>
          <a:p>
            <a:r>
              <a:rPr lang="en-US" dirty="0"/>
              <a:t>Calculate cache performance based on array accesses</a:t>
            </a:r>
          </a:p>
          <a:p>
            <a:endParaRPr lang="en-US" dirty="0"/>
          </a:p>
          <a:p>
            <a:r>
              <a:rPr lang="en-US" dirty="0"/>
              <a:t>Understand what it means to write “cache-friendly code”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Contiguous Memory vs Indirection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rest of this lecture will focus on loops over arrays</a:t>
            </a:r>
          </a:p>
          <a:p>
            <a:pPr lvl="1"/>
            <a:r>
              <a:rPr lang="en-US" dirty="0"/>
              <a:t>I.e., operating on contiguous blocks of memory</a:t>
            </a:r>
          </a:p>
          <a:p>
            <a:pPr lvl="1"/>
            <a:endParaRPr lang="en-US" dirty="0"/>
          </a:p>
          <a:p>
            <a:r>
              <a:rPr lang="en-US" dirty="0"/>
              <a:t>Not all programs are like that</a:t>
            </a:r>
          </a:p>
          <a:p>
            <a:pPr lvl="1"/>
            <a:r>
              <a:rPr lang="en-US" dirty="0"/>
              <a:t>“Pointer-chasing” is common</a:t>
            </a:r>
          </a:p>
          <a:p>
            <a:pPr lvl="2"/>
            <a:r>
              <a:rPr lang="en-US" dirty="0"/>
              <a:t>E.g., traversing a linked list, following a pointer for every node</a:t>
            </a:r>
          </a:p>
          <a:p>
            <a:pPr lvl="1"/>
            <a:r>
              <a:rPr lang="en-US" dirty="0"/>
              <a:t>(Usually) terrible for locality</a:t>
            </a:r>
          </a:p>
          <a:p>
            <a:pPr lvl="2"/>
            <a:r>
              <a:rPr lang="en-US" dirty="0"/>
              <a:t>See earlier comment about some programs having &gt;30% L2 misses</a:t>
            </a:r>
          </a:p>
          <a:p>
            <a:pPr lvl="2"/>
            <a:r>
              <a:rPr lang="en-US" dirty="0"/>
              <a:t>A good allocator (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malloc</a:t>
            </a:r>
            <a:r>
              <a:rPr lang="en-US" dirty="0"/>
              <a:t>) can help some, but no miracles</a:t>
            </a:r>
          </a:p>
          <a:p>
            <a:pPr lvl="1"/>
            <a:endParaRPr lang="en-US" dirty="0"/>
          </a:p>
          <a:p>
            <a:r>
              <a:rPr lang="en-US" dirty="0"/>
              <a:t>Specialized data structures can improve locality while still having a linked structure, e.g., for trees</a:t>
            </a:r>
          </a:p>
          <a:p>
            <a:pPr lvl="1"/>
            <a:r>
              <a:rPr lang="en-US" dirty="0"/>
              <a:t>E.g., ropes, B-trees, HAMTs,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D1D26-A0CD-4240-90B8-CC9366D0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37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D613C-6CF3-45A0-9029-82D91EEE8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cache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9BE64-7CAD-47B8-8986-E8C2E0B60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965086" cy="5029200"/>
          </a:xfrm>
        </p:spPr>
        <p:txBody>
          <a:bodyPr>
            <a:normAutofit/>
          </a:bodyPr>
          <a:lstStyle/>
          <a:p>
            <a:r>
              <a:rPr lang="en-US" sz="2400" dirty="0"/>
              <a:t>Cache parameters</a:t>
            </a:r>
          </a:p>
          <a:p>
            <a:pPr lvl="1"/>
            <a:r>
              <a:rPr lang="en-US" sz="1800" dirty="0"/>
              <a:t>Direct-mapped data cache</a:t>
            </a:r>
          </a:p>
          <a:p>
            <a:pPr lvl="1"/>
            <a:r>
              <a:rPr lang="en-US" sz="1800" dirty="0"/>
              <a:t>256-byte total size</a:t>
            </a:r>
          </a:p>
          <a:p>
            <a:pPr lvl="1"/>
            <a:r>
              <a:rPr lang="en-US" sz="1800" dirty="0"/>
              <a:t>16-byte blocks</a:t>
            </a:r>
            <a:br>
              <a:rPr lang="en-US" sz="1800" dirty="0"/>
            </a:br>
            <a:endParaRPr lang="en-US" sz="1800" dirty="0"/>
          </a:p>
          <a:p>
            <a:pPr lvl="1"/>
            <a:r>
              <a:rPr lang="en-US" sz="2000" dirty="0"/>
              <a:t>Blocks per set: 1 (because direct mapped)</a:t>
            </a:r>
          </a:p>
          <a:p>
            <a:pPr lvl="1"/>
            <a:r>
              <a:rPr lang="en-US" sz="2000" dirty="0"/>
              <a:t>Sets: 256/16 = 16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Assume data starts at address 0</a:t>
            </a:r>
            <a:br>
              <a:rPr lang="en-US" sz="2400" dirty="0"/>
            </a:br>
            <a:r>
              <a:rPr lang="en-US" sz="2400" dirty="0"/>
              <a:t>and the cache starts empty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5345B-6496-4E31-8599-A3362F602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A4095A2-7A53-DF4A-802E-ABF1699DF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043000"/>
              </p:ext>
            </p:extLst>
          </p:nvPr>
        </p:nvGraphicFramePr>
        <p:xfrm>
          <a:off x="7507449" y="325120"/>
          <a:ext cx="4188855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369">
                  <a:extLst>
                    <a:ext uri="{9D8B030D-6E8A-4147-A177-3AD203B41FA5}">
                      <a16:colId xmlns:a16="http://schemas.microsoft.com/office/drawing/2014/main" val="2460071005"/>
                    </a:ext>
                  </a:extLst>
                </a:gridCol>
                <a:gridCol w="580483">
                  <a:extLst>
                    <a:ext uri="{9D8B030D-6E8A-4147-A177-3AD203B41FA5}">
                      <a16:colId xmlns:a16="http://schemas.microsoft.com/office/drawing/2014/main" val="341872655"/>
                    </a:ext>
                  </a:extLst>
                </a:gridCol>
                <a:gridCol w="849072">
                  <a:extLst>
                    <a:ext uri="{9D8B030D-6E8A-4147-A177-3AD203B41FA5}">
                      <a16:colId xmlns:a16="http://schemas.microsoft.com/office/drawing/2014/main" val="973724851"/>
                    </a:ext>
                  </a:extLst>
                </a:gridCol>
                <a:gridCol w="1947931">
                  <a:extLst>
                    <a:ext uri="{9D8B030D-6E8A-4147-A177-3AD203B41FA5}">
                      <a16:colId xmlns:a16="http://schemas.microsoft.com/office/drawing/2014/main" val="3309618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Valid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Tag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Block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104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??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23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??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678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??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795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??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084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??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761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??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776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??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973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??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6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??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009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??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018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??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982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??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238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??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196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??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600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??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543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??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122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21161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D613C-6CF3-45A0-9029-82D91EEE8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cache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9BE64-7CAD-47B8-8986-E8C2E0B60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3" y="1143000"/>
            <a:ext cx="5690080" cy="5029200"/>
          </a:xfrm>
        </p:spPr>
        <p:txBody>
          <a:bodyPr>
            <a:normAutofit/>
          </a:bodyPr>
          <a:lstStyle/>
          <a:p>
            <a:r>
              <a:rPr lang="en-US" sz="2400" dirty="0"/>
              <a:t>Cache parameters</a:t>
            </a:r>
          </a:p>
          <a:p>
            <a:pPr lvl="1"/>
            <a:r>
              <a:rPr lang="en-US" sz="1800" dirty="0"/>
              <a:t>Direct-mapped data cache</a:t>
            </a:r>
          </a:p>
          <a:p>
            <a:pPr lvl="1"/>
            <a:r>
              <a:rPr lang="en-US" sz="1800" dirty="0"/>
              <a:t>256-byte total size</a:t>
            </a:r>
          </a:p>
          <a:p>
            <a:pPr lvl="1"/>
            <a:r>
              <a:rPr lang="en-US" sz="1800" dirty="0"/>
              <a:t>16-byte blocks</a:t>
            </a:r>
            <a:br>
              <a:rPr lang="en-US" sz="1800" dirty="0"/>
            </a:br>
            <a:endParaRPr lang="en-US" sz="1800" dirty="0"/>
          </a:p>
          <a:p>
            <a:pPr lvl="1"/>
            <a:r>
              <a:rPr lang="en-US" sz="2000" dirty="0"/>
              <a:t>Blocks per set: 1 (because direct mapped)</a:t>
            </a:r>
          </a:p>
          <a:p>
            <a:pPr lvl="1"/>
            <a:r>
              <a:rPr lang="en-US" sz="2000" dirty="0"/>
              <a:t>Sets: 256/16 = 16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Assume data starts at address 0</a:t>
            </a:r>
            <a:br>
              <a:rPr lang="en-US" sz="2400" dirty="0"/>
            </a:br>
            <a:r>
              <a:rPr lang="en-US" sz="2400" dirty="0"/>
              <a:t>and the cache starts empty</a:t>
            </a:r>
          </a:p>
          <a:p>
            <a:pPr lvl="1"/>
            <a:r>
              <a:rPr lang="en-US" sz="2000" dirty="0"/>
              <a:t>Valid &amp; Tag bits don’t really matter here, so let’s remove them from the diagram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5345B-6496-4E31-8599-A3362F602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A4095A2-7A53-DF4A-802E-ABF1699DF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145013"/>
              </p:ext>
            </p:extLst>
          </p:nvPr>
        </p:nvGraphicFramePr>
        <p:xfrm>
          <a:off x="8099877" y="228600"/>
          <a:ext cx="2759300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369">
                  <a:extLst>
                    <a:ext uri="{9D8B030D-6E8A-4147-A177-3AD203B41FA5}">
                      <a16:colId xmlns:a16="http://schemas.microsoft.com/office/drawing/2014/main" val="2460071005"/>
                    </a:ext>
                  </a:extLst>
                </a:gridCol>
                <a:gridCol w="1947931">
                  <a:extLst>
                    <a:ext uri="{9D8B030D-6E8A-4147-A177-3AD203B41FA5}">
                      <a16:colId xmlns:a16="http://schemas.microsoft.com/office/drawing/2014/main" val="3309618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Block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(16 byte)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104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23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678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795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084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761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776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973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6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009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018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982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238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196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600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543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122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62454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of C Arrays in Memory (review)</a:t>
            </a:r>
          </a:p>
        </p:txBody>
      </p:sp>
      <p:sp>
        <p:nvSpPr>
          <p:cNvPr id="169991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5000"/>
              </a:lnSpc>
            </a:pPr>
            <a:r>
              <a:rPr lang="en-US" dirty="0"/>
              <a:t>C arrays allocated in row-major order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row in contiguous memory locations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>
              <a:lnSpc>
                <a:spcPct val="85000"/>
              </a:lnSpc>
            </a:pPr>
            <a:r>
              <a:rPr lang="en-US" dirty="0"/>
              <a:t>Stepping through columns in one row: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Accesses successive elements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Good spatial locality!</a:t>
            </a:r>
          </a:p>
          <a:p>
            <a:pPr lvl="2"/>
            <a:r>
              <a:rPr lang="en-US" dirty="0"/>
              <a:t>Miss rate ≈ 1 miss / Elements in a Block</a:t>
            </a:r>
          </a:p>
          <a:p>
            <a:pPr marL="457200" lvl="1" indent="0">
              <a:lnSpc>
                <a:spcPct val="90000"/>
              </a:lnSpc>
              <a:buNone/>
            </a:pPr>
            <a:br>
              <a:rPr lang="en-US" dirty="0"/>
            </a:br>
            <a:endParaRPr lang="en-US" dirty="0"/>
          </a:p>
          <a:p>
            <a:pPr>
              <a:lnSpc>
                <a:spcPct val="85000"/>
              </a:lnSpc>
            </a:pPr>
            <a:r>
              <a:rPr lang="en-US" dirty="0"/>
              <a:t>Stepping through rows in one column: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Accesses distant elements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Bad spatial locality!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Miss rate ≈ 1 (i.e. 100%) if the data is large enough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F25304-59C9-475A-A986-D40209D84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6E36B44-45D1-6E54-5741-ABF00B250323}"/>
              </a:ext>
            </a:extLst>
          </p:cNvPr>
          <p:cNvGrpSpPr/>
          <p:nvPr/>
        </p:nvGrpSpPr>
        <p:grpSpPr>
          <a:xfrm>
            <a:off x="6727132" y="2680578"/>
            <a:ext cx="4710865" cy="748422"/>
            <a:chOff x="6714253" y="1789331"/>
            <a:chExt cx="4710865" cy="748422"/>
          </a:xfrm>
        </p:grpSpPr>
        <p:sp>
          <p:nvSpPr>
            <p:cNvPr id="4" name="Line 8">
              <a:extLst>
                <a:ext uri="{FF2B5EF4-FFF2-40B4-BE49-F238E27FC236}">
                  <a16:creationId xmlns:a16="http://schemas.microsoft.com/office/drawing/2014/main" id="{0DBE1578-D3B9-6A29-26FB-D7BB861DC4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32024" y="2386291"/>
              <a:ext cx="0" cy="1514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" name="Group 19">
              <a:extLst>
                <a:ext uri="{FF2B5EF4-FFF2-40B4-BE49-F238E27FC236}">
                  <a16:creationId xmlns:a16="http://schemas.microsoft.com/office/drawing/2014/main" id="{E6A105BE-E404-119A-F762-5D6CF6D70D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14253" y="1792487"/>
              <a:ext cx="1177716" cy="504874"/>
              <a:chOff x="816" y="2640"/>
              <a:chExt cx="960" cy="480"/>
            </a:xfrm>
          </p:grpSpPr>
          <p:sp>
            <p:nvSpPr>
              <p:cNvPr id="31" name="Rectangle 20">
                <a:extLst>
                  <a:ext uri="{FF2B5EF4-FFF2-40B4-BE49-F238E27FC236}">
                    <a16:creationId xmlns:a16="http://schemas.microsoft.com/office/drawing/2014/main" id="{E5DBD20F-566E-66A6-DCDC-E361610B14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32" name="Rectangle 21">
                <a:extLst>
                  <a:ext uri="{FF2B5EF4-FFF2-40B4-BE49-F238E27FC236}">
                    <a16:creationId xmlns:a16="http://schemas.microsoft.com/office/drawing/2014/main" id="{A7B51F0D-F9C6-5CFF-FFAE-7465958C81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33" name="Rectangle 22">
                <a:extLst>
                  <a:ext uri="{FF2B5EF4-FFF2-40B4-BE49-F238E27FC236}">
                    <a16:creationId xmlns:a16="http://schemas.microsoft.com/office/drawing/2014/main" id="{23A0F78A-D8E1-C070-E39F-833B7215C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34" name="Rectangle 23">
                <a:extLst>
                  <a:ext uri="{FF2B5EF4-FFF2-40B4-BE49-F238E27FC236}">
                    <a16:creationId xmlns:a16="http://schemas.microsoft.com/office/drawing/2014/main" id="{79540429-DA35-9727-839B-A2205116D1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0</a:t>
                </a:r>
              </a:p>
            </p:txBody>
          </p:sp>
          <p:sp>
            <p:nvSpPr>
              <p:cNvPr id="35" name="Rectangle 24">
                <a:extLst>
                  <a:ext uri="{FF2B5EF4-FFF2-40B4-BE49-F238E27FC236}">
                    <a16:creationId xmlns:a16="http://schemas.microsoft.com/office/drawing/2014/main" id="{AA90909D-98D2-2618-1793-76D628E807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6</a:t>
                </a:r>
              </a:p>
            </p:txBody>
          </p:sp>
        </p:grpSp>
        <p:grpSp>
          <p:nvGrpSpPr>
            <p:cNvPr id="6" name="Group 25">
              <a:extLst>
                <a:ext uri="{FF2B5EF4-FFF2-40B4-BE49-F238E27FC236}">
                  <a16:creationId xmlns:a16="http://schemas.microsoft.com/office/drawing/2014/main" id="{921E0DE1-9861-B07A-C0D3-FD3355306D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91969" y="1792487"/>
              <a:ext cx="1177716" cy="504874"/>
              <a:chOff x="816" y="2640"/>
              <a:chExt cx="960" cy="480"/>
            </a:xfrm>
          </p:grpSpPr>
          <p:sp>
            <p:nvSpPr>
              <p:cNvPr id="26" name="Rectangle 26">
                <a:extLst>
                  <a:ext uri="{FF2B5EF4-FFF2-40B4-BE49-F238E27FC236}">
                    <a16:creationId xmlns:a16="http://schemas.microsoft.com/office/drawing/2014/main" id="{F30F66C1-D5C8-ED81-B737-FE0E9E14B0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27" name="Rectangle 27">
                <a:extLst>
                  <a:ext uri="{FF2B5EF4-FFF2-40B4-BE49-F238E27FC236}">
                    <a16:creationId xmlns:a16="http://schemas.microsoft.com/office/drawing/2014/main" id="{4B25D6A7-ECB2-27E7-396F-0B67E7D640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28" name="Rectangle 28">
                <a:extLst>
                  <a:ext uri="{FF2B5EF4-FFF2-40B4-BE49-F238E27FC236}">
                    <a16:creationId xmlns:a16="http://schemas.microsoft.com/office/drawing/2014/main" id="{1F33DCBD-1ABA-9845-466F-43EC27FA9D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29" name="Rectangle 29">
                <a:extLst>
                  <a:ext uri="{FF2B5EF4-FFF2-40B4-BE49-F238E27FC236}">
                    <a16:creationId xmlns:a16="http://schemas.microsoft.com/office/drawing/2014/main" id="{8A522A83-5161-86EC-A994-922EE0746B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30" name="Rectangle 30">
                <a:extLst>
                  <a:ext uri="{FF2B5EF4-FFF2-40B4-BE49-F238E27FC236}">
                    <a16:creationId xmlns:a16="http://schemas.microsoft.com/office/drawing/2014/main" id="{18B5860E-E9DC-29CE-7884-8B39DAC279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3</a:t>
                </a:r>
              </a:p>
            </p:txBody>
          </p:sp>
        </p:grpSp>
        <p:grpSp>
          <p:nvGrpSpPr>
            <p:cNvPr id="7" name="Group 31">
              <a:extLst>
                <a:ext uri="{FF2B5EF4-FFF2-40B4-BE49-F238E27FC236}">
                  <a16:creationId xmlns:a16="http://schemas.microsoft.com/office/drawing/2014/main" id="{7420642A-9B2A-0D0E-EFFE-0EBC6A6AE3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69686" y="1792487"/>
              <a:ext cx="1177716" cy="504874"/>
              <a:chOff x="816" y="2640"/>
              <a:chExt cx="960" cy="480"/>
            </a:xfrm>
          </p:grpSpPr>
          <p:sp>
            <p:nvSpPr>
              <p:cNvPr id="21" name="Rectangle 32">
                <a:extLst>
                  <a:ext uri="{FF2B5EF4-FFF2-40B4-BE49-F238E27FC236}">
                    <a16:creationId xmlns:a16="http://schemas.microsoft.com/office/drawing/2014/main" id="{7428DC2F-2156-1CD7-0696-1D971B956B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>
                    <a:latin typeface="Courier New" pitchFamily="49" charset="0"/>
                  </a:rPr>
                  <a:t>1</a:t>
                </a:r>
              </a:p>
            </p:txBody>
          </p:sp>
          <p:sp>
            <p:nvSpPr>
              <p:cNvPr id="22" name="Rectangle 33">
                <a:extLst>
                  <a:ext uri="{FF2B5EF4-FFF2-40B4-BE49-F238E27FC236}">
                    <a16:creationId xmlns:a16="http://schemas.microsoft.com/office/drawing/2014/main" id="{34334C46-CFA6-7C1E-F1D5-236BEBA65E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>
                    <a:latin typeface="Courier New" pitchFamily="49" charset="0"/>
                  </a:rPr>
                  <a:t>5</a:t>
                </a:r>
              </a:p>
            </p:txBody>
          </p:sp>
          <p:sp>
            <p:nvSpPr>
              <p:cNvPr id="23" name="Rectangle 34">
                <a:extLst>
                  <a:ext uri="{FF2B5EF4-FFF2-40B4-BE49-F238E27FC236}">
                    <a16:creationId xmlns:a16="http://schemas.microsoft.com/office/drawing/2014/main" id="{83A8BA5D-30A5-9783-6AA0-E0DB813DAB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>
                    <a:latin typeface="Courier New" pitchFamily="49" charset="0"/>
                  </a:rPr>
                  <a:t>2</a:t>
                </a:r>
              </a:p>
            </p:txBody>
          </p:sp>
          <p:sp>
            <p:nvSpPr>
              <p:cNvPr id="24" name="Rectangle 35">
                <a:extLst>
                  <a:ext uri="{FF2B5EF4-FFF2-40B4-BE49-F238E27FC236}">
                    <a16:creationId xmlns:a16="http://schemas.microsoft.com/office/drawing/2014/main" id="{40365A74-9ACF-8320-F38D-C29B301B8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>
                    <a:latin typeface="Courier New" pitchFamily="49" charset="0"/>
                  </a:rPr>
                  <a:t>1</a:t>
                </a:r>
              </a:p>
            </p:txBody>
          </p:sp>
          <p:sp>
            <p:nvSpPr>
              <p:cNvPr id="25" name="Rectangle 36">
                <a:extLst>
                  <a:ext uri="{FF2B5EF4-FFF2-40B4-BE49-F238E27FC236}">
                    <a16:creationId xmlns:a16="http://schemas.microsoft.com/office/drawing/2014/main" id="{554DD6F8-12AC-25D4-1819-EB27113FC5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dirty="0">
                    <a:latin typeface="Courier New" pitchFamily="49" charset="0"/>
                  </a:rPr>
                  <a:t>7</a:t>
                </a:r>
              </a:p>
            </p:txBody>
          </p:sp>
        </p:grpSp>
        <p:grpSp>
          <p:nvGrpSpPr>
            <p:cNvPr id="8" name="Group 37">
              <a:extLst>
                <a:ext uri="{FF2B5EF4-FFF2-40B4-BE49-F238E27FC236}">
                  <a16:creationId xmlns:a16="http://schemas.microsoft.com/office/drawing/2014/main" id="{62D99943-A37D-1AA2-CE01-635025457D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47402" y="1789331"/>
              <a:ext cx="1177716" cy="508030"/>
              <a:chOff x="816" y="2637"/>
              <a:chExt cx="960" cy="483"/>
            </a:xfrm>
          </p:grpSpPr>
          <p:sp>
            <p:nvSpPr>
              <p:cNvPr id="16" name="Rectangle 38">
                <a:extLst>
                  <a:ext uri="{FF2B5EF4-FFF2-40B4-BE49-F238E27FC236}">
                    <a16:creationId xmlns:a16="http://schemas.microsoft.com/office/drawing/2014/main" id="{69F89B8B-989D-06DA-1E8E-29C9844F31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17" name="Rectangle 39">
                <a:extLst>
                  <a:ext uri="{FF2B5EF4-FFF2-40B4-BE49-F238E27FC236}">
                    <a16:creationId xmlns:a16="http://schemas.microsoft.com/office/drawing/2014/main" id="{9F5F805E-5742-D33A-D9EF-6BB35BA386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18" name="Rectangle 40">
                <a:extLst>
                  <a:ext uri="{FF2B5EF4-FFF2-40B4-BE49-F238E27FC236}">
                    <a16:creationId xmlns:a16="http://schemas.microsoft.com/office/drawing/2014/main" id="{CC84FA8A-68C5-A4BB-D8DF-08C578C992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19" name="Rectangle 41">
                <a:extLst>
                  <a:ext uri="{FF2B5EF4-FFF2-40B4-BE49-F238E27FC236}">
                    <a16:creationId xmlns:a16="http://schemas.microsoft.com/office/drawing/2014/main" id="{364A065B-2129-6D26-2E1F-EE0ACE4909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2637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20" name="Rectangle 42">
                <a:extLst>
                  <a:ext uri="{FF2B5EF4-FFF2-40B4-BE49-F238E27FC236}">
                    <a16:creationId xmlns:a16="http://schemas.microsoft.com/office/drawing/2014/main" id="{B10E02D9-47FD-08C4-74B6-263EDD3B85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1</a:t>
                </a:r>
              </a:p>
            </p:txBody>
          </p:sp>
        </p:grpSp>
        <p:sp>
          <p:nvSpPr>
            <p:cNvPr id="9" name="Rectangle 43">
              <a:extLst>
                <a:ext uri="{FF2B5EF4-FFF2-40B4-BE49-F238E27FC236}">
                  <a16:creationId xmlns:a16="http://schemas.microsoft.com/office/drawing/2014/main" id="{0F5783D0-0FBE-0693-EDCF-D585C0B49F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4253" y="1792487"/>
              <a:ext cx="1177716" cy="50487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Calibri" pitchFamily="-96" charset="0"/>
              </a:endParaRPr>
            </a:p>
          </p:txBody>
        </p:sp>
        <p:sp>
          <p:nvSpPr>
            <p:cNvPr id="10" name="Rectangle 44">
              <a:extLst>
                <a:ext uri="{FF2B5EF4-FFF2-40B4-BE49-F238E27FC236}">
                  <a16:creationId xmlns:a16="http://schemas.microsoft.com/office/drawing/2014/main" id="{EDDCEDAA-BF5A-D4CA-B79D-E5E829E63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1969" y="1792487"/>
              <a:ext cx="1177716" cy="50487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Calibri" pitchFamily="-96" charset="0"/>
              </a:endParaRPr>
            </a:p>
          </p:txBody>
        </p:sp>
        <p:sp>
          <p:nvSpPr>
            <p:cNvPr id="11" name="Rectangle 45">
              <a:extLst>
                <a:ext uri="{FF2B5EF4-FFF2-40B4-BE49-F238E27FC236}">
                  <a16:creationId xmlns:a16="http://schemas.microsoft.com/office/drawing/2014/main" id="{F4D7E835-0880-B7DE-8F9F-7B02019EB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9686" y="1792487"/>
              <a:ext cx="1177716" cy="50487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Calibri" pitchFamily="-96" charset="0"/>
              </a:endParaRPr>
            </a:p>
          </p:txBody>
        </p:sp>
        <p:sp>
          <p:nvSpPr>
            <p:cNvPr id="12" name="Rectangle 46">
              <a:extLst>
                <a:ext uri="{FF2B5EF4-FFF2-40B4-BE49-F238E27FC236}">
                  <a16:creationId xmlns:a16="http://schemas.microsoft.com/office/drawing/2014/main" id="{1F887B76-5FF8-C7D7-4A13-D926C802B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7402" y="1792487"/>
              <a:ext cx="1177716" cy="50487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Calibri" pitchFamily="-96" charset="0"/>
              </a:endParaRPr>
            </a:p>
          </p:txBody>
        </p:sp>
        <p:sp>
          <p:nvSpPr>
            <p:cNvPr id="13" name="Line 8">
              <a:extLst>
                <a:ext uri="{FF2B5EF4-FFF2-40B4-BE49-F238E27FC236}">
                  <a16:creationId xmlns:a16="http://schemas.microsoft.com/office/drawing/2014/main" id="{9D5783E0-DCFE-2FB2-6E66-0A2A7CB80D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85447" y="2386291"/>
              <a:ext cx="0" cy="1514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18FEF7AA-6F1D-C315-5D49-E33A847825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01255" y="2382503"/>
              <a:ext cx="0" cy="1514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8">
              <a:extLst>
                <a:ext uri="{FF2B5EF4-FFF2-40B4-BE49-F238E27FC236}">
                  <a16:creationId xmlns:a16="http://schemas.microsoft.com/office/drawing/2014/main" id="{0E1A8DD3-6A29-A0F4-B3A8-93FFAB3F22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30220" y="2382503"/>
              <a:ext cx="0" cy="1514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87E6799-BF8F-D2CA-4DB5-856FB43508AC}"/>
              </a:ext>
            </a:extLst>
          </p:cNvPr>
          <p:cNvGrpSpPr/>
          <p:nvPr/>
        </p:nvGrpSpPr>
        <p:grpSpPr>
          <a:xfrm>
            <a:off x="6727132" y="4723031"/>
            <a:ext cx="4710865" cy="748422"/>
            <a:chOff x="6714253" y="1789331"/>
            <a:chExt cx="4710865" cy="748422"/>
          </a:xfrm>
        </p:grpSpPr>
        <p:sp>
          <p:nvSpPr>
            <p:cNvPr id="37" name="Line 8">
              <a:extLst>
                <a:ext uri="{FF2B5EF4-FFF2-40B4-BE49-F238E27FC236}">
                  <a16:creationId xmlns:a16="http://schemas.microsoft.com/office/drawing/2014/main" id="{E6B2E146-C09F-3C83-59B4-F86A96F53D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32024" y="2386291"/>
              <a:ext cx="0" cy="1514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8" name="Group 19">
              <a:extLst>
                <a:ext uri="{FF2B5EF4-FFF2-40B4-BE49-F238E27FC236}">
                  <a16:creationId xmlns:a16="http://schemas.microsoft.com/office/drawing/2014/main" id="{0FAAC8FB-6737-D16D-3BED-9B37E2AA90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14253" y="1792487"/>
              <a:ext cx="1177716" cy="504874"/>
              <a:chOff x="816" y="2640"/>
              <a:chExt cx="960" cy="480"/>
            </a:xfrm>
          </p:grpSpPr>
          <p:sp>
            <p:nvSpPr>
              <p:cNvPr id="169984" name="Rectangle 20">
                <a:extLst>
                  <a:ext uri="{FF2B5EF4-FFF2-40B4-BE49-F238E27FC236}">
                    <a16:creationId xmlns:a16="http://schemas.microsoft.com/office/drawing/2014/main" id="{0ADBAE13-B876-1358-7CD3-A641D715C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169985" name="Rectangle 21">
                <a:extLst>
                  <a:ext uri="{FF2B5EF4-FFF2-40B4-BE49-F238E27FC236}">
                    <a16:creationId xmlns:a16="http://schemas.microsoft.com/office/drawing/2014/main" id="{BD5BAB90-4FB5-DE39-5B5B-244381154C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169986" name="Rectangle 22">
                <a:extLst>
                  <a:ext uri="{FF2B5EF4-FFF2-40B4-BE49-F238E27FC236}">
                    <a16:creationId xmlns:a16="http://schemas.microsoft.com/office/drawing/2014/main" id="{E7E16E77-52A4-8292-333A-1E93666B34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169987" name="Rectangle 23">
                <a:extLst>
                  <a:ext uri="{FF2B5EF4-FFF2-40B4-BE49-F238E27FC236}">
                    <a16:creationId xmlns:a16="http://schemas.microsoft.com/office/drawing/2014/main" id="{525DF255-807B-B657-03EA-51327EE1D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0</a:t>
                </a:r>
              </a:p>
            </p:txBody>
          </p:sp>
          <p:sp>
            <p:nvSpPr>
              <p:cNvPr id="169988" name="Rectangle 24">
                <a:extLst>
                  <a:ext uri="{FF2B5EF4-FFF2-40B4-BE49-F238E27FC236}">
                    <a16:creationId xmlns:a16="http://schemas.microsoft.com/office/drawing/2014/main" id="{29892AC5-60B5-4806-4A4C-23FF17BAAF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6</a:t>
                </a:r>
              </a:p>
            </p:txBody>
          </p:sp>
        </p:grpSp>
        <p:grpSp>
          <p:nvGrpSpPr>
            <p:cNvPr id="39" name="Group 25">
              <a:extLst>
                <a:ext uri="{FF2B5EF4-FFF2-40B4-BE49-F238E27FC236}">
                  <a16:creationId xmlns:a16="http://schemas.microsoft.com/office/drawing/2014/main" id="{35BB214E-FB1B-6D7A-83AA-20258CD00B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91969" y="1792487"/>
              <a:ext cx="1177716" cy="504874"/>
              <a:chOff x="816" y="2640"/>
              <a:chExt cx="960" cy="480"/>
            </a:xfrm>
          </p:grpSpPr>
          <p:sp>
            <p:nvSpPr>
              <p:cNvPr id="59" name="Rectangle 26">
                <a:extLst>
                  <a:ext uri="{FF2B5EF4-FFF2-40B4-BE49-F238E27FC236}">
                    <a16:creationId xmlns:a16="http://schemas.microsoft.com/office/drawing/2014/main" id="{8E3EEA1C-9443-F408-4082-DAC920ABD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60" name="Rectangle 27">
                <a:extLst>
                  <a:ext uri="{FF2B5EF4-FFF2-40B4-BE49-F238E27FC236}">
                    <a16:creationId xmlns:a16="http://schemas.microsoft.com/office/drawing/2014/main" id="{EEA9EA42-918C-5867-ECB5-B73F96F890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61" name="Rectangle 28">
                <a:extLst>
                  <a:ext uri="{FF2B5EF4-FFF2-40B4-BE49-F238E27FC236}">
                    <a16:creationId xmlns:a16="http://schemas.microsoft.com/office/drawing/2014/main" id="{FA7D4015-3896-6057-E10E-3F2FDCCEC5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62" name="Rectangle 29">
                <a:extLst>
                  <a:ext uri="{FF2B5EF4-FFF2-40B4-BE49-F238E27FC236}">
                    <a16:creationId xmlns:a16="http://schemas.microsoft.com/office/drawing/2014/main" id="{4EC32453-2B54-1FBD-E301-8D86D0E09A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63" name="Rectangle 30">
                <a:extLst>
                  <a:ext uri="{FF2B5EF4-FFF2-40B4-BE49-F238E27FC236}">
                    <a16:creationId xmlns:a16="http://schemas.microsoft.com/office/drawing/2014/main" id="{E70B1534-F5A5-7153-6ACE-C0DF1E60AB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3</a:t>
                </a:r>
              </a:p>
            </p:txBody>
          </p:sp>
        </p:grpSp>
        <p:grpSp>
          <p:nvGrpSpPr>
            <p:cNvPr id="40" name="Group 31">
              <a:extLst>
                <a:ext uri="{FF2B5EF4-FFF2-40B4-BE49-F238E27FC236}">
                  <a16:creationId xmlns:a16="http://schemas.microsoft.com/office/drawing/2014/main" id="{07B538BA-F118-5BEB-D58E-77A2ECC94D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69686" y="1792487"/>
              <a:ext cx="1177716" cy="504874"/>
              <a:chOff x="816" y="2640"/>
              <a:chExt cx="960" cy="480"/>
            </a:xfrm>
          </p:grpSpPr>
          <p:sp>
            <p:nvSpPr>
              <p:cNvPr id="54" name="Rectangle 32">
                <a:extLst>
                  <a:ext uri="{FF2B5EF4-FFF2-40B4-BE49-F238E27FC236}">
                    <a16:creationId xmlns:a16="http://schemas.microsoft.com/office/drawing/2014/main" id="{6F45D40B-0F55-E1F9-46D4-24CDFB9303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>
                    <a:latin typeface="Courier New" pitchFamily="49" charset="0"/>
                  </a:rPr>
                  <a:t>1</a:t>
                </a:r>
              </a:p>
            </p:txBody>
          </p:sp>
          <p:sp>
            <p:nvSpPr>
              <p:cNvPr id="55" name="Rectangle 33">
                <a:extLst>
                  <a:ext uri="{FF2B5EF4-FFF2-40B4-BE49-F238E27FC236}">
                    <a16:creationId xmlns:a16="http://schemas.microsoft.com/office/drawing/2014/main" id="{DC8BBC7C-9759-635A-2FEF-71B51A2633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>
                    <a:latin typeface="Courier New" pitchFamily="49" charset="0"/>
                  </a:rPr>
                  <a:t>5</a:t>
                </a:r>
              </a:p>
            </p:txBody>
          </p:sp>
          <p:sp>
            <p:nvSpPr>
              <p:cNvPr id="56" name="Rectangle 34">
                <a:extLst>
                  <a:ext uri="{FF2B5EF4-FFF2-40B4-BE49-F238E27FC236}">
                    <a16:creationId xmlns:a16="http://schemas.microsoft.com/office/drawing/2014/main" id="{58E8078D-0F9B-E735-E8E1-49CC72407E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>
                    <a:latin typeface="Courier New" pitchFamily="49" charset="0"/>
                  </a:rPr>
                  <a:t>2</a:t>
                </a:r>
              </a:p>
            </p:txBody>
          </p:sp>
          <p:sp>
            <p:nvSpPr>
              <p:cNvPr id="57" name="Rectangle 35">
                <a:extLst>
                  <a:ext uri="{FF2B5EF4-FFF2-40B4-BE49-F238E27FC236}">
                    <a16:creationId xmlns:a16="http://schemas.microsoft.com/office/drawing/2014/main" id="{DE66F186-B0D7-00A0-6C99-0899D40CDB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>
                    <a:latin typeface="Courier New" pitchFamily="49" charset="0"/>
                  </a:rPr>
                  <a:t>1</a:t>
                </a:r>
              </a:p>
            </p:txBody>
          </p:sp>
          <p:sp>
            <p:nvSpPr>
              <p:cNvPr id="58" name="Rectangle 36">
                <a:extLst>
                  <a:ext uri="{FF2B5EF4-FFF2-40B4-BE49-F238E27FC236}">
                    <a16:creationId xmlns:a16="http://schemas.microsoft.com/office/drawing/2014/main" id="{23DF4B4B-AB81-220F-CA09-F114E5AAFC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dirty="0">
                    <a:latin typeface="Courier New" pitchFamily="49" charset="0"/>
                  </a:rPr>
                  <a:t>7</a:t>
                </a:r>
              </a:p>
            </p:txBody>
          </p:sp>
        </p:grpSp>
        <p:grpSp>
          <p:nvGrpSpPr>
            <p:cNvPr id="41" name="Group 37">
              <a:extLst>
                <a:ext uri="{FF2B5EF4-FFF2-40B4-BE49-F238E27FC236}">
                  <a16:creationId xmlns:a16="http://schemas.microsoft.com/office/drawing/2014/main" id="{6A2A775D-F9D0-54D4-1083-59F503AAE8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47402" y="1789331"/>
              <a:ext cx="1177716" cy="508030"/>
              <a:chOff x="816" y="2637"/>
              <a:chExt cx="960" cy="483"/>
            </a:xfrm>
          </p:grpSpPr>
          <p:sp>
            <p:nvSpPr>
              <p:cNvPr id="49" name="Rectangle 38">
                <a:extLst>
                  <a:ext uri="{FF2B5EF4-FFF2-40B4-BE49-F238E27FC236}">
                    <a16:creationId xmlns:a16="http://schemas.microsoft.com/office/drawing/2014/main" id="{94A9DC71-81A9-2B14-6E57-F3BA9DBD73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50" name="Rectangle 39">
                <a:extLst>
                  <a:ext uri="{FF2B5EF4-FFF2-40B4-BE49-F238E27FC236}">
                    <a16:creationId xmlns:a16="http://schemas.microsoft.com/office/drawing/2014/main" id="{722B9D2B-6971-7541-047C-F69E508A0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51" name="Rectangle 40">
                <a:extLst>
                  <a:ext uri="{FF2B5EF4-FFF2-40B4-BE49-F238E27FC236}">
                    <a16:creationId xmlns:a16="http://schemas.microsoft.com/office/drawing/2014/main" id="{19641D31-573B-6250-C2A2-865BCD3263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52" name="Rectangle 41">
                <a:extLst>
                  <a:ext uri="{FF2B5EF4-FFF2-40B4-BE49-F238E27FC236}">
                    <a16:creationId xmlns:a16="http://schemas.microsoft.com/office/drawing/2014/main" id="{9D24B336-DAFD-20E5-B6B1-31258C96F4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2637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53" name="Rectangle 42">
                <a:extLst>
                  <a:ext uri="{FF2B5EF4-FFF2-40B4-BE49-F238E27FC236}">
                    <a16:creationId xmlns:a16="http://schemas.microsoft.com/office/drawing/2014/main" id="{F405B25C-6FBA-B91A-6152-1ABEF61DFA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1</a:t>
                </a:r>
              </a:p>
            </p:txBody>
          </p:sp>
        </p:grpSp>
        <p:sp>
          <p:nvSpPr>
            <p:cNvPr id="42" name="Rectangle 43">
              <a:extLst>
                <a:ext uri="{FF2B5EF4-FFF2-40B4-BE49-F238E27FC236}">
                  <a16:creationId xmlns:a16="http://schemas.microsoft.com/office/drawing/2014/main" id="{3D20F55C-BBFE-CDEA-FA2D-ABBD0E887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4253" y="1792487"/>
              <a:ext cx="1177716" cy="50487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Calibri" pitchFamily="-96" charset="0"/>
              </a:endParaRPr>
            </a:p>
          </p:txBody>
        </p:sp>
        <p:sp>
          <p:nvSpPr>
            <p:cNvPr id="43" name="Rectangle 44">
              <a:extLst>
                <a:ext uri="{FF2B5EF4-FFF2-40B4-BE49-F238E27FC236}">
                  <a16:creationId xmlns:a16="http://schemas.microsoft.com/office/drawing/2014/main" id="{AF5E6962-323C-EF90-95FE-2A8F94E8CC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1969" y="1792487"/>
              <a:ext cx="1177716" cy="50487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Calibri" pitchFamily="-96" charset="0"/>
              </a:endParaRPr>
            </a:p>
          </p:txBody>
        </p:sp>
        <p:sp>
          <p:nvSpPr>
            <p:cNvPr id="44" name="Rectangle 45">
              <a:extLst>
                <a:ext uri="{FF2B5EF4-FFF2-40B4-BE49-F238E27FC236}">
                  <a16:creationId xmlns:a16="http://schemas.microsoft.com/office/drawing/2014/main" id="{8798642E-EF77-3C63-F78B-7D5AF024D6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9686" y="1792487"/>
              <a:ext cx="1177716" cy="50487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Calibri" pitchFamily="-96" charset="0"/>
              </a:endParaRPr>
            </a:p>
          </p:txBody>
        </p:sp>
        <p:sp>
          <p:nvSpPr>
            <p:cNvPr id="45" name="Rectangle 46">
              <a:extLst>
                <a:ext uri="{FF2B5EF4-FFF2-40B4-BE49-F238E27FC236}">
                  <a16:creationId xmlns:a16="http://schemas.microsoft.com/office/drawing/2014/main" id="{8A97ECC4-2510-9AE8-ACA0-6E9914F27C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7402" y="1792487"/>
              <a:ext cx="1177716" cy="50487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Calibri" pitchFamily="-96" charset="0"/>
              </a:endParaRPr>
            </a:p>
          </p:txBody>
        </p:sp>
        <p:sp>
          <p:nvSpPr>
            <p:cNvPr id="46" name="Line 8">
              <a:extLst>
                <a:ext uri="{FF2B5EF4-FFF2-40B4-BE49-F238E27FC236}">
                  <a16:creationId xmlns:a16="http://schemas.microsoft.com/office/drawing/2014/main" id="{8C1742C0-3826-B26A-EDDE-E0E6C67398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019582" y="2382503"/>
              <a:ext cx="0" cy="1514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Line 8">
              <a:extLst>
                <a:ext uri="{FF2B5EF4-FFF2-40B4-BE49-F238E27FC236}">
                  <a16:creationId xmlns:a16="http://schemas.microsoft.com/office/drawing/2014/main" id="{645F0D7A-B614-DBB1-C5DC-135C07B591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202418" y="2382503"/>
              <a:ext cx="0" cy="1514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Line 8">
              <a:extLst>
                <a:ext uri="{FF2B5EF4-FFF2-40B4-BE49-F238E27FC236}">
                  <a16:creationId xmlns:a16="http://schemas.microsoft.com/office/drawing/2014/main" id="{A24D7167-7D62-CE8E-866B-039A50F1CE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358939" y="2382503"/>
              <a:ext cx="0" cy="1514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9989" name="Group 169988">
            <a:extLst>
              <a:ext uri="{FF2B5EF4-FFF2-40B4-BE49-F238E27FC236}">
                <a16:creationId xmlns:a16="http://schemas.microsoft.com/office/drawing/2014/main" id="{A4F6AB8E-A6EC-F6F0-B36E-CBED2A1761F7}"/>
              </a:ext>
            </a:extLst>
          </p:cNvPr>
          <p:cNvGrpSpPr/>
          <p:nvPr/>
        </p:nvGrpSpPr>
        <p:grpSpPr>
          <a:xfrm>
            <a:off x="6727132" y="1039523"/>
            <a:ext cx="4710865" cy="508030"/>
            <a:chOff x="6714253" y="1789331"/>
            <a:chExt cx="4710865" cy="508030"/>
          </a:xfrm>
        </p:grpSpPr>
        <p:grpSp>
          <p:nvGrpSpPr>
            <p:cNvPr id="169993" name="Group 19">
              <a:extLst>
                <a:ext uri="{FF2B5EF4-FFF2-40B4-BE49-F238E27FC236}">
                  <a16:creationId xmlns:a16="http://schemas.microsoft.com/office/drawing/2014/main" id="{DA91D6B9-6FD5-5763-A183-5AA1581B0E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14253" y="1792487"/>
              <a:ext cx="1177716" cy="504874"/>
              <a:chOff x="816" y="2640"/>
              <a:chExt cx="960" cy="480"/>
            </a:xfrm>
          </p:grpSpPr>
          <p:sp>
            <p:nvSpPr>
              <p:cNvPr id="170019" name="Rectangle 20">
                <a:extLst>
                  <a:ext uri="{FF2B5EF4-FFF2-40B4-BE49-F238E27FC236}">
                    <a16:creationId xmlns:a16="http://schemas.microsoft.com/office/drawing/2014/main" id="{A594912A-E337-2A88-F8D8-F7F360E960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170020" name="Rectangle 21">
                <a:extLst>
                  <a:ext uri="{FF2B5EF4-FFF2-40B4-BE49-F238E27FC236}">
                    <a16:creationId xmlns:a16="http://schemas.microsoft.com/office/drawing/2014/main" id="{49DDA694-DD16-E177-8551-307B836AD1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170021" name="Rectangle 22">
                <a:extLst>
                  <a:ext uri="{FF2B5EF4-FFF2-40B4-BE49-F238E27FC236}">
                    <a16:creationId xmlns:a16="http://schemas.microsoft.com/office/drawing/2014/main" id="{7FF6B81A-3C15-86E7-EC99-8987BEECC0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170022" name="Rectangle 23">
                <a:extLst>
                  <a:ext uri="{FF2B5EF4-FFF2-40B4-BE49-F238E27FC236}">
                    <a16:creationId xmlns:a16="http://schemas.microsoft.com/office/drawing/2014/main" id="{F41BE1DE-5F17-9C5E-38E0-5FC1C71D6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0</a:t>
                </a:r>
              </a:p>
            </p:txBody>
          </p:sp>
          <p:sp>
            <p:nvSpPr>
              <p:cNvPr id="170023" name="Rectangle 24">
                <a:extLst>
                  <a:ext uri="{FF2B5EF4-FFF2-40B4-BE49-F238E27FC236}">
                    <a16:creationId xmlns:a16="http://schemas.microsoft.com/office/drawing/2014/main" id="{8181CEEA-DE3B-4975-BED0-161A10459E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6</a:t>
                </a:r>
              </a:p>
            </p:txBody>
          </p:sp>
        </p:grpSp>
        <p:grpSp>
          <p:nvGrpSpPr>
            <p:cNvPr id="169994" name="Group 25">
              <a:extLst>
                <a:ext uri="{FF2B5EF4-FFF2-40B4-BE49-F238E27FC236}">
                  <a16:creationId xmlns:a16="http://schemas.microsoft.com/office/drawing/2014/main" id="{86767C7D-CBF1-4E53-BEC8-06108CD7CD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91969" y="1792487"/>
              <a:ext cx="1177716" cy="504874"/>
              <a:chOff x="816" y="2640"/>
              <a:chExt cx="960" cy="480"/>
            </a:xfrm>
          </p:grpSpPr>
          <p:sp>
            <p:nvSpPr>
              <p:cNvPr id="170014" name="Rectangle 26">
                <a:extLst>
                  <a:ext uri="{FF2B5EF4-FFF2-40B4-BE49-F238E27FC236}">
                    <a16:creationId xmlns:a16="http://schemas.microsoft.com/office/drawing/2014/main" id="{A61764E0-FEA9-4BDA-FE3B-ABB936D8AD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170015" name="Rectangle 27">
                <a:extLst>
                  <a:ext uri="{FF2B5EF4-FFF2-40B4-BE49-F238E27FC236}">
                    <a16:creationId xmlns:a16="http://schemas.microsoft.com/office/drawing/2014/main" id="{82336456-DF57-03BA-4A75-3BB43BCA27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170016" name="Rectangle 28">
                <a:extLst>
                  <a:ext uri="{FF2B5EF4-FFF2-40B4-BE49-F238E27FC236}">
                    <a16:creationId xmlns:a16="http://schemas.microsoft.com/office/drawing/2014/main" id="{7757A94E-2916-ED07-2528-B51326AA76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170017" name="Rectangle 29">
                <a:extLst>
                  <a:ext uri="{FF2B5EF4-FFF2-40B4-BE49-F238E27FC236}">
                    <a16:creationId xmlns:a16="http://schemas.microsoft.com/office/drawing/2014/main" id="{535B116D-A53C-197F-B644-2EF74B3357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170018" name="Rectangle 30">
                <a:extLst>
                  <a:ext uri="{FF2B5EF4-FFF2-40B4-BE49-F238E27FC236}">
                    <a16:creationId xmlns:a16="http://schemas.microsoft.com/office/drawing/2014/main" id="{8F84FE54-A98F-23D6-02DD-5C339A64E8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F6F5BD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3</a:t>
                </a:r>
              </a:p>
            </p:txBody>
          </p:sp>
        </p:grpSp>
        <p:grpSp>
          <p:nvGrpSpPr>
            <p:cNvPr id="169995" name="Group 31">
              <a:extLst>
                <a:ext uri="{FF2B5EF4-FFF2-40B4-BE49-F238E27FC236}">
                  <a16:creationId xmlns:a16="http://schemas.microsoft.com/office/drawing/2014/main" id="{C65961FC-7E42-A106-5C14-AD8940758A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69686" y="1792487"/>
              <a:ext cx="1177716" cy="504874"/>
              <a:chOff x="816" y="2640"/>
              <a:chExt cx="960" cy="480"/>
            </a:xfrm>
          </p:grpSpPr>
          <p:sp>
            <p:nvSpPr>
              <p:cNvPr id="170009" name="Rectangle 32">
                <a:extLst>
                  <a:ext uri="{FF2B5EF4-FFF2-40B4-BE49-F238E27FC236}">
                    <a16:creationId xmlns:a16="http://schemas.microsoft.com/office/drawing/2014/main" id="{D2CEB282-6CFE-04E8-BC28-7A101F6CCA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>
                    <a:latin typeface="Courier New" pitchFamily="49" charset="0"/>
                  </a:rPr>
                  <a:t>1</a:t>
                </a:r>
              </a:p>
            </p:txBody>
          </p:sp>
          <p:sp>
            <p:nvSpPr>
              <p:cNvPr id="170010" name="Rectangle 33">
                <a:extLst>
                  <a:ext uri="{FF2B5EF4-FFF2-40B4-BE49-F238E27FC236}">
                    <a16:creationId xmlns:a16="http://schemas.microsoft.com/office/drawing/2014/main" id="{FA965851-5560-16D9-6748-A904D4AF8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>
                    <a:latin typeface="Courier New" pitchFamily="49" charset="0"/>
                  </a:rPr>
                  <a:t>5</a:t>
                </a:r>
              </a:p>
            </p:txBody>
          </p:sp>
          <p:sp>
            <p:nvSpPr>
              <p:cNvPr id="170011" name="Rectangle 34">
                <a:extLst>
                  <a:ext uri="{FF2B5EF4-FFF2-40B4-BE49-F238E27FC236}">
                    <a16:creationId xmlns:a16="http://schemas.microsoft.com/office/drawing/2014/main" id="{E8497D1C-72DA-95D1-AF4E-DFA7479C9F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>
                    <a:latin typeface="Courier New" pitchFamily="49" charset="0"/>
                  </a:rPr>
                  <a:t>2</a:t>
                </a:r>
              </a:p>
            </p:txBody>
          </p:sp>
          <p:sp>
            <p:nvSpPr>
              <p:cNvPr id="170012" name="Rectangle 35">
                <a:extLst>
                  <a:ext uri="{FF2B5EF4-FFF2-40B4-BE49-F238E27FC236}">
                    <a16:creationId xmlns:a16="http://schemas.microsoft.com/office/drawing/2014/main" id="{036CA71A-E98A-7E31-0ACF-7C951BD656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2640"/>
                <a:ext cx="192" cy="4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>
                    <a:latin typeface="Courier New" pitchFamily="49" charset="0"/>
                  </a:rPr>
                  <a:t>1</a:t>
                </a:r>
              </a:p>
            </p:txBody>
          </p:sp>
          <p:sp>
            <p:nvSpPr>
              <p:cNvPr id="170013" name="Rectangle 36">
                <a:extLst>
                  <a:ext uri="{FF2B5EF4-FFF2-40B4-BE49-F238E27FC236}">
                    <a16:creationId xmlns:a16="http://schemas.microsoft.com/office/drawing/2014/main" id="{FF5DA84A-C998-3AA4-8A7D-6F946BCC18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dirty="0">
                    <a:latin typeface="Courier New" pitchFamily="49" charset="0"/>
                  </a:rPr>
                  <a:t>7</a:t>
                </a:r>
              </a:p>
            </p:txBody>
          </p:sp>
        </p:grpSp>
        <p:grpSp>
          <p:nvGrpSpPr>
            <p:cNvPr id="169996" name="Group 37">
              <a:extLst>
                <a:ext uri="{FF2B5EF4-FFF2-40B4-BE49-F238E27FC236}">
                  <a16:creationId xmlns:a16="http://schemas.microsoft.com/office/drawing/2014/main" id="{4AE223DF-19D7-BD63-A778-67E5A284CA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47402" y="1789331"/>
              <a:ext cx="1177716" cy="508030"/>
              <a:chOff x="816" y="2637"/>
              <a:chExt cx="960" cy="483"/>
            </a:xfrm>
          </p:grpSpPr>
          <p:sp>
            <p:nvSpPr>
              <p:cNvPr id="170004" name="Rectangle 38">
                <a:extLst>
                  <a:ext uri="{FF2B5EF4-FFF2-40B4-BE49-F238E27FC236}">
                    <a16:creationId xmlns:a16="http://schemas.microsoft.com/office/drawing/2014/main" id="{ABC1BC35-8B5B-D656-E080-F02A681431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1</a:t>
                </a:r>
              </a:p>
            </p:txBody>
          </p:sp>
          <p:sp>
            <p:nvSpPr>
              <p:cNvPr id="170005" name="Rectangle 39">
                <a:extLst>
                  <a:ext uri="{FF2B5EF4-FFF2-40B4-BE49-F238E27FC236}">
                    <a16:creationId xmlns:a16="http://schemas.microsoft.com/office/drawing/2014/main" id="{CA837417-4895-E31F-6539-C6E286CE33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5</a:t>
                </a:r>
              </a:p>
            </p:txBody>
          </p:sp>
          <p:sp>
            <p:nvSpPr>
              <p:cNvPr id="170006" name="Rectangle 40">
                <a:extLst>
                  <a:ext uri="{FF2B5EF4-FFF2-40B4-BE49-F238E27FC236}">
                    <a16:creationId xmlns:a16="http://schemas.microsoft.com/office/drawing/2014/main" id="{FFF5DEF7-29B7-50A5-8DBA-DBF5D87370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170007" name="Rectangle 41">
                <a:extLst>
                  <a:ext uri="{FF2B5EF4-FFF2-40B4-BE49-F238E27FC236}">
                    <a16:creationId xmlns:a16="http://schemas.microsoft.com/office/drawing/2014/main" id="{E7BFA6E2-38F2-2D0A-D49E-B739326378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2637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2</a:t>
                </a:r>
              </a:p>
            </p:txBody>
          </p:sp>
          <p:sp>
            <p:nvSpPr>
              <p:cNvPr id="170008" name="Rectangle 42">
                <a:extLst>
                  <a:ext uri="{FF2B5EF4-FFF2-40B4-BE49-F238E27FC236}">
                    <a16:creationId xmlns:a16="http://schemas.microsoft.com/office/drawing/2014/main" id="{0DADFF59-1AA9-D745-16A0-8DE1A82718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2640"/>
                <a:ext cx="192" cy="480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1</a:t>
                </a:r>
              </a:p>
            </p:txBody>
          </p:sp>
        </p:grpSp>
        <p:sp>
          <p:nvSpPr>
            <p:cNvPr id="169997" name="Rectangle 43">
              <a:extLst>
                <a:ext uri="{FF2B5EF4-FFF2-40B4-BE49-F238E27FC236}">
                  <a16:creationId xmlns:a16="http://schemas.microsoft.com/office/drawing/2014/main" id="{141E7F4A-B64A-3783-A85B-F7D790845B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4253" y="1792487"/>
              <a:ext cx="1177716" cy="50487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Calibri" pitchFamily="-96" charset="0"/>
              </a:endParaRPr>
            </a:p>
          </p:txBody>
        </p:sp>
        <p:sp>
          <p:nvSpPr>
            <p:cNvPr id="169998" name="Rectangle 44">
              <a:extLst>
                <a:ext uri="{FF2B5EF4-FFF2-40B4-BE49-F238E27FC236}">
                  <a16:creationId xmlns:a16="http://schemas.microsoft.com/office/drawing/2014/main" id="{1B69A9EB-36DE-A1CA-2439-1F9D5A4153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1969" y="1792487"/>
              <a:ext cx="1177716" cy="50487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Calibri" pitchFamily="-96" charset="0"/>
              </a:endParaRPr>
            </a:p>
          </p:txBody>
        </p:sp>
        <p:sp>
          <p:nvSpPr>
            <p:cNvPr id="169999" name="Rectangle 45">
              <a:extLst>
                <a:ext uri="{FF2B5EF4-FFF2-40B4-BE49-F238E27FC236}">
                  <a16:creationId xmlns:a16="http://schemas.microsoft.com/office/drawing/2014/main" id="{FA8E6AC9-888B-D48F-526E-81401F4789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9686" y="1792487"/>
              <a:ext cx="1177716" cy="50487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Calibri" pitchFamily="-96" charset="0"/>
              </a:endParaRPr>
            </a:p>
          </p:txBody>
        </p:sp>
        <p:sp>
          <p:nvSpPr>
            <p:cNvPr id="170000" name="Rectangle 46">
              <a:extLst>
                <a:ext uri="{FF2B5EF4-FFF2-40B4-BE49-F238E27FC236}">
                  <a16:creationId xmlns:a16="http://schemas.microsoft.com/office/drawing/2014/main" id="{F30282AC-EC75-3132-9F84-34CA4096A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7402" y="1792487"/>
              <a:ext cx="1177716" cy="50487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Calibri" pitchFamily="-9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1272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D613C-6CF3-45A0-9029-82D91EEE8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1D arrays map to caches?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9BE64-7CAD-47B8-8986-E8C2E0B60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3" y="1143000"/>
            <a:ext cx="7042458" cy="50292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How would an array of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/>
              <a:t> map to this cache?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/>
              <a:t> -&gt; 4 bytes. So, 4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/>
              <a:t> values per block</a:t>
            </a:r>
          </a:p>
          <a:p>
            <a:pPr lvl="1"/>
            <a:r>
              <a:rPr lang="en-US" sz="2000" dirty="0"/>
              <a:t>Example: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array[100]</a:t>
            </a:r>
          </a:p>
          <a:p>
            <a:pPr lvl="1"/>
            <a:endParaRPr lang="en-US" sz="2000" dirty="0"/>
          </a:p>
          <a:p>
            <a:r>
              <a:rPr lang="en-US" sz="2400" dirty="0"/>
              <a:t>Where do the items go?</a:t>
            </a:r>
          </a:p>
          <a:p>
            <a:pPr lvl="1"/>
            <a:r>
              <a:rPr lang="en-US" sz="2000" dirty="0"/>
              <a:t>First four (0-3) go in set 0</a:t>
            </a:r>
          </a:p>
          <a:p>
            <a:pPr lvl="1"/>
            <a:r>
              <a:rPr lang="en-US" sz="2000" dirty="0"/>
              <a:t>Next four (4-7) go in set 1</a:t>
            </a:r>
          </a:p>
          <a:p>
            <a:pPr lvl="1"/>
            <a:r>
              <a:rPr lang="en-US" sz="2000" dirty="0"/>
              <a:t>Next four (8-11) go in set 2</a:t>
            </a:r>
          </a:p>
          <a:p>
            <a:pPr lvl="1"/>
            <a:r>
              <a:rPr lang="en-US" sz="2000" dirty="0"/>
              <a:t>etc.</a:t>
            </a:r>
          </a:p>
          <a:p>
            <a:pPr lvl="1"/>
            <a:endParaRPr lang="en-US" sz="2000" dirty="0"/>
          </a:p>
          <a:p>
            <a:r>
              <a:rPr lang="en-US" sz="2400" dirty="0"/>
              <a:t>What if there are more elements in the array than there are blocks in the cache?</a:t>
            </a:r>
          </a:p>
          <a:p>
            <a:pPr lvl="1"/>
            <a:r>
              <a:rPr lang="en-US" sz="2000" dirty="0"/>
              <a:t>It wraps around and starts at set 0 again!</a:t>
            </a:r>
          </a:p>
          <a:p>
            <a:pPr lvl="1"/>
            <a:r>
              <a:rPr lang="en-US" sz="2000" dirty="0"/>
              <a:t>Indexes 60-63 go in set 15</a:t>
            </a:r>
          </a:p>
          <a:p>
            <a:pPr lvl="1"/>
            <a:r>
              <a:rPr lang="en-US" sz="2000" dirty="0"/>
              <a:t>Indexes 64-67 go in set 0 -&gt; possible conflict!!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5345B-6496-4E31-8599-A3362F602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A4095A2-7A53-DF4A-802E-ABF1699DF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298264"/>
              </p:ext>
            </p:extLst>
          </p:nvPr>
        </p:nvGraphicFramePr>
        <p:xfrm>
          <a:off x="8099877" y="228600"/>
          <a:ext cx="2759300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369">
                  <a:extLst>
                    <a:ext uri="{9D8B030D-6E8A-4147-A177-3AD203B41FA5}">
                      <a16:colId xmlns:a16="http://schemas.microsoft.com/office/drawing/2014/main" val="2460071005"/>
                    </a:ext>
                  </a:extLst>
                </a:gridCol>
                <a:gridCol w="1947931">
                  <a:extLst>
                    <a:ext uri="{9D8B030D-6E8A-4147-A177-3AD203B41FA5}">
                      <a16:colId xmlns:a16="http://schemas.microsoft.com/office/drawing/2014/main" val="3309618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Block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(16 byte)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104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[0-3]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23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[4-7]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678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[8-11]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795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[12-15]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084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[16-19]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761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[20-23]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776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[24-27]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973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[28-31]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6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[32-35]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009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[36-39]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018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[40-43]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982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[44-47]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238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[48-51]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196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[52-55]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600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[56-59]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543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[60-63]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122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00761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D613C-6CF3-45A0-9029-82D91EEE8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2D arrays map to caches?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9BE64-7CAD-47B8-8986-E8C2E0B60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3" y="1143000"/>
            <a:ext cx="7042458" cy="5029200"/>
          </a:xfrm>
        </p:spPr>
        <p:txBody>
          <a:bodyPr>
            <a:normAutofit/>
          </a:bodyPr>
          <a:lstStyle/>
          <a:p>
            <a:r>
              <a:rPr lang="en-US" sz="2400" dirty="0"/>
              <a:t>How would a 2D array of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/>
              <a:t> map to this cache?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/>
              <a:t> -&gt; 4 bytes</a:t>
            </a:r>
          </a:p>
          <a:p>
            <a:pPr lvl="1"/>
            <a:r>
              <a:rPr lang="en-US" sz="2000" dirty="0"/>
              <a:t>So, 4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/>
              <a:t> values per block</a:t>
            </a:r>
          </a:p>
          <a:p>
            <a:pPr lvl="1"/>
            <a:endParaRPr lang="en-US" sz="2000" dirty="0"/>
          </a:p>
          <a:p>
            <a:r>
              <a:rPr lang="en-US" sz="2400" dirty="0"/>
              <a:t>Breakdown of indexes depends on the shape of the array</a:t>
            </a:r>
            <a:endParaRPr lang="en-US" sz="2000" dirty="0"/>
          </a:p>
          <a:p>
            <a:pPr lvl="1"/>
            <a:r>
              <a:rPr lang="en-US" sz="2000" dirty="0"/>
              <a:t>If there are 4 values per row, entire row fits in a block</a:t>
            </a:r>
          </a:p>
          <a:p>
            <a:pPr lvl="1"/>
            <a:r>
              <a:rPr lang="en-US" sz="2000" dirty="0"/>
              <a:t>Example: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array[16][4]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5345B-6496-4E31-8599-A3362F602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A4095A2-7A53-DF4A-802E-ABF1699DF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830451"/>
              </p:ext>
            </p:extLst>
          </p:nvPr>
        </p:nvGraphicFramePr>
        <p:xfrm>
          <a:off x="8099877" y="228600"/>
          <a:ext cx="2759300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369">
                  <a:extLst>
                    <a:ext uri="{9D8B030D-6E8A-4147-A177-3AD203B41FA5}">
                      <a16:colId xmlns:a16="http://schemas.microsoft.com/office/drawing/2014/main" val="2460071005"/>
                    </a:ext>
                  </a:extLst>
                </a:gridCol>
                <a:gridCol w="1947931">
                  <a:extLst>
                    <a:ext uri="{9D8B030D-6E8A-4147-A177-3AD203B41FA5}">
                      <a16:colId xmlns:a16="http://schemas.microsoft.com/office/drawing/2014/main" val="3309618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Block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(16 byte)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104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[0][0-3]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23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[1][0-3]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678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[2][0-3]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795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[3][0-3]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084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[4][0-3]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761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[5][0-3]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776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[6][0-3]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973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[7][0-3]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6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[8][0-3]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009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[9][0-3]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018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[10][0-3]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982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[11][0-3]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238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[12][0-3]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196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[13][0-3]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600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[14][0-3]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543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[15][0-3]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122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82131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D613C-6CF3-45A0-9029-82D91EEE8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2D arrays map to caches?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9BE64-7CAD-47B8-8986-E8C2E0B60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3" y="1143000"/>
            <a:ext cx="7042458" cy="5029200"/>
          </a:xfrm>
        </p:spPr>
        <p:txBody>
          <a:bodyPr>
            <a:normAutofit/>
          </a:bodyPr>
          <a:lstStyle/>
          <a:p>
            <a:r>
              <a:rPr lang="en-US" sz="2400" dirty="0"/>
              <a:t>How would a 2D array of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/>
              <a:t> map to this cache?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/>
              <a:t> -&gt; 4 bytes</a:t>
            </a:r>
          </a:p>
          <a:p>
            <a:pPr lvl="1"/>
            <a:r>
              <a:rPr lang="en-US" sz="2000" dirty="0"/>
              <a:t>So, 4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/>
              <a:t> values per block</a:t>
            </a:r>
          </a:p>
          <a:p>
            <a:pPr lvl="1"/>
            <a:endParaRPr lang="en-US" sz="2000" dirty="0"/>
          </a:p>
          <a:p>
            <a:r>
              <a:rPr lang="en-US" sz="2400" dirty="0"/>
              <a:t>Breakdown of indexes depends on the shape of the array</a:t>
            </a:r>
            <a:endParaRPr lang="en-US" sz="2000" dirty="0"/>
          </a:p>
          <a:p>
            <a:pPr lvl="1"/>
            <a:r>
              <a:rPr lang="en-US" sz="2000" dirty="0"/>
              <a:t>If there are 4 values per row, entire row fits in a block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If there are 16 values per row, ¼ of row fits in a block</a:t>
            </a:r>
          </a:p>
          <a:p>
            <a:pPr lvl="1"/>
            <a:r>
              <a:rPr lang="en-US" sz="2000" dirty="0"/>
              <a:t>Example: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array[4][16]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5345B-6496-4E31-8599-A3362F602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A4095A2-7A53-DF4A-802E-ABF1699DF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914552"/>
              </p:ext>
            </p:extLst>
          </p:nvPr>
        </p:nvGraphicFramePr>
        <p:xfrm>
          <a:off x="8099877" y="228600"/>
          <a:ext cx="2759300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369">
                  <a:extLst>
                    <a:ext uri="{9D8B030D-6E8A-4147-A177-3AD203B41FA5}">
                      <a16:colId xmlns:a16="http://schemas.microsoft.com/office/drawing/2014/main" val="2460071005"/>
                    </a:ext>
                  </a:extLst>
                </a:gridCol>
                <a:gridCol w="1947931">
                  <a:extLst>
                    <a:ext uri="{9D8B030D-6E8A-4147-A177-3AD203B41FA5}">
                      <a16:colId xmlns:a16="http://schemas.microsoft.com/office/drawing/2014/main" val="3309618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Block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(16 byte)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104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[0][0-3]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23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[0][4-7]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678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[0][8-11]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795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[0][12-15]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084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[1][0-3]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761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[1][4-7]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776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[1][8-11]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973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[1][12-15]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6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[2][0-3]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009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[2][4-7]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018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[2][8-11]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982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[2][12-15]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238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[3][0-3]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196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[3][4-7]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600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[3][8-11]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543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[3][12-15]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122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77742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D613C-6CF3-45A0-9029-82D91EEE8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cache performance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9BE64-7CAD-47B8-8986-E8C2E0B60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Cache parameters</a:t>
            </a:r>
          </a:p>
          <a:p>
            <a:pPr lvl="1"/>
            <a:r>
              <a:rPr lang="en-US" sz="1800" dirty="0"/>
              <a:t>Direct-mapped data cache</a:t>
            </a:r>
          </a:p>
          <a:p>
            <a:pPr lvl="1"/>
            <a:r>
              <a:rPr lang="en-US" sz="1800" dirty="0"/>
              <a:t>256-byte total size</a:t>
            </a:r>
          </a:p>
          <a:p>
            <a:pPr lvl="1"/>
            <a:r>
              <a:rPr lang="en-US" sz="1800" dirty="0"/>
              <a:t>16-byte blocks</a:t>
            </a:r>
            <a:br>
              <a:rPr lang="en-US" sz="1800" dirty="0"/>
            </a:br>
            <a:endParaRPr lang="en-US" sz="1800" dirty="0"/>
          </a:p>
          <a:p>
            <a:pPr lvl="1"/>
            <a:r>
              <a:rPr lang="en-US" sz="2000" dirty="0"/>
              <a:t>Blocks per set: 1</a:t>
            </a:r>
          </a:p>
          <a:p>
            <a:pPr lvl="1"/>
            <a:r>
              <a:rPr lang="en-US" sz="2000" dirty="0"/>
              <a:t>Sets: 256/16 = 16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Assume data starts at address 0 and cache starts empty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5345B-6496-4E31-8599-A3362F602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7B5375-ABB3-416C-84BC-41C08650FB7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mat[6][16];</a:t>
            </a:r>
          </a:p>
          <a:p>
            <a:endParaRPr lang="en-US" dirty="0"/>
          </a:p>
          <a:p>
            <a:r>
              <a:rPr lang="en-US" dirty="0"/>
              <a:t>First, think about how array maps to the cache</a:t>
            </a:r>
          </a:p>
          <a:p>
            <a:pPr lvl="1"/>
            <a:r>
              <a:rPr lang="en-US" dirty="0"/>
              <a:t>Element size: 4 bytes</a:t>
            </a:r>
          </a:p>
          <a:p>
            <a:pPr lvl="1"/>
            <a:r>
              <a:rPr lang="en-US" dirty="0"/>
              <a:t>Array size: 384 bytes (too big)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4 elements per cache block</a:t>
            </a:r>
          </a:p>
          <a:p>
            <a:pPr lvl="1"/>
            <a:r>
              <a:rPr lang="en-US" dirty="0"/>
              <a:t>Array row takes up 4 cache blocks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First 4 rows * 16 cols fit</a:t>
            </a:r>
            <a:br>
              <a:rPr lang="en-US" dirty="0"/>
            </a:br>
            <a:r>
              <a:rPr lang="en-US" dirty="0"/>
              <a:t>in cache without overlap</a:t>
            </a:r>
          </a:p>
          <a:p>
            <a:pPr lvl="2"/>
            <a:r>
              <a:rPr lang="en-US" dirty="0"/>
              <a:t>Next 2 rows overlap with first 2 rows</a:t>
            </a:r>
          </a:p>
        </p:txBody>
      </p:sp>
    </p:spTree>
    <p:extLst>
      <p:ext uri="{BB962C8B-B14F-4D97-AF65-F5344CB8AC3E}">
        <p14:creationId xmlns:p14="http://schemas.microsoft.com/office/powerpoint/2010/main" val="2733692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B1E4CEB-54E9-7BF9-782F-DA52BF79E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Thinking visually about a 2D array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A60C83-42A5-534E-EFD8-8091EE966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mat[6][16];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44BC94-93DA-D662-326B-1BD412F8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78336BF-92C8-D0B7-C8D8-AE40BA523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261277"/>
              </p:ext>
            </p:extLst>
          </p:nvPr>
        </p:nvGraphicFramePr>
        <p:xfrm>
          <a:off x="8099877" y="228600"/>
          <a:ext cx="2759300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369">
                  <a:extLst>
                    <a:ext uri="{9D8B030D-6E8A-4147-A177-3AD203B41FA5}">
                      <a16:colId xmlns:a16="http://schemas.microsoft.com/office/drawing/2014/main" val="2460071005"/>
                    </a:ext>
                  </a:extLst>
                </a:gridCol>
                <a:gridCol w="1947931">
                  <a:extLst>
                    <a:ext uri="{9D8B030D-6E8A-4147-A177-3AD203B41FA5}">
                      <a16:colId xmlns:a16="http://schemas.microsoft.com/office/drawing/2014/main" val="3309618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Block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(16 byte)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104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23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678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795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084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761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776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973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6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009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018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982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238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196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600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543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122935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6E1E7E6-1289-1C93-BE14-5A3D9BA4F0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778351"/>
              </p:ext>
            </p:extLst>
          </p:nvPr>
        </p:nvGraphicFramePr>
        <p:xfrm>
          <a:off x="1332823" y="3787712"/>
          <a:ext cx="33324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3787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9823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2406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6715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7033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3538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902246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0237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0994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5352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53986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741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023570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1541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19380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840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5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5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9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6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951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030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23159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B1E4CEB-54E9-7BF9-782F-DA52BF79E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Thinking visually about a 2D array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A60C83-42A5-534E-EFD8-8091EE966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mat[6][16];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44BC94-93DA-D662-326B-1BD412F8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78336BF-92C8-D0B7-C8D8-AE40BA523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406601"/>
              </p:ext>
            </p:extLst>
          </p:nvPr>
        </p:nvGraphicFramePr>
        <p:xfrm>
          <a:off x="8099877" y="228600"/>
          <a:ext cx="2759300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369">
                  <a:extLst>
                    <a:ext uri="{9D8B030D-6E8A-4147-A177-3AD203B41FA5}">
                      <a16:colId xmlns:a16="http://schemas.microsoft.com/office/drawing/2014/main" val="2460071005"/>
                    </a:ext>
                  </a:extLst>
                </a:gridCol>
                <a:gridCol w="1947931">
                  <a:extLst>
                    <a:ext uri="{9D8B030D-6E8A-4147-A177-3AD203B41FA5}">
                      <a16:colId xmlns:a16="http://schemas.microsoft.com/office/drawing/2014/main" val="3309618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Block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(16 byte)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104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23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678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795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084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761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776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973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6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009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018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982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238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196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600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543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122935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6E1E7E6-1289-1C93-BE14-5A3D9BA4F0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664848"/>
              </p:ext>
            </p:extLst>
          </p:nvPr>
        </p:nvGraphicFramePr>
        <p:xfrm>
          <a:off x="1332823" y="3787712"/>
          <a:ext cx="33324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3787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9823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2406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6715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7033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3538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902246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0237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0994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5352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53986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741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023570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1541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19380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840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5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5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9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6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951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030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4718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Memory Mountain</a:t>
            </a:r>
          </a:p>
          <a:p>
            <a:pPr lvl="1"/>
            <a:endParaRPr lang="en-US" dirty="0"/>
          </a:p>
          <a:p>
            <a:r>
              <a:rPr lang="en-US" dirty="0"/>
              <a:t>Cache Metrics</a:t>
            </a:r>
          </a:p>
          <a:p>
            <a:pPr lvl="1"/>
            <a:endParaRPr lang="en-US" dirty="0"/>
          </a:p>
          <a:p>
            <a:r>
              <a:rPr lang="en-US" dirty="0"/>
              <a:t>Cache Performance for Arrays</a:t>
            </a:r>
          </a:p>
          <a:p>
            <a:pPr lvl="1"/>
            <a:endParaRPr lang="en-US" b="1" dirty="0"/>
          </a:p>
          <a:p>
            <a:r>
              <a:rPr lang="en-US" dirty="0"/>
              <a:t>Improving code</a:t>
            </a:r>
          </a:p>
          <a:p>
            <a:pPr lvl="1"/>
            <a:r>
              <a:rPr lang="en-US" dirty="0"/>
              <a:t>Rearranging Matrix Math</a:t>
            </a:r>
          </a:p>
          <a:p>
            <a:pPr lvl="1"/>
            <a:r>
              <a:rPr lang="en-US" dirty="0"/>
              <a:t>Matrix Math in Blocks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8025912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B1E4CEB-54E9-7BF9-782F-DA52BF79E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Thinking visually about a 2D array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A60C83-42A5-534E-EFD8-8091EE966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mat[6][16];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44BC94-93DA-D662-326B-1BD412F8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78336BF-92C8-D0B7-C8D8-AE40BA523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57890"/>
              </p:ext>
            </p:extLst>
          </p:nvPr>
        </p:nvGraphicFramePr>
        <p:xfrm>
          <a:off x="8099877" y="228600"/>
          <a:ext cx="2759300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369">
                  <a:extLst>
                    <a:ext uri="{9D8B030D-6E8A-4147-A177-3AD203B41FA5}">
                      <a16:colId xmlns:a16="http://schemas.microsoft.com/office/drawing/2014/main" val="2460071005"/>
                    </a:ext>
                  </a:extLst>
                </a:gridCol>
                <a:gridCol w="1947931">
                  <a:extLst>
                    <a:ext uri="{9D8B030D-6E8A-4147-A177-3AD203B41FA5}">
                      <a16:colId xmlns:a16="http://schemas.microsoft.com/office/drawing/2014/main" val="3309618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Block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(16 byte)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104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23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678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795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084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761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776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973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6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009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018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982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238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196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600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543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122935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6E1E7E6-1289-1C93-BE14-5A3D9BA4F0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531594"/>
              </p:ext>
            </p:extLst>
          </p:nvPr>
        </p:nvGraphicFramePr>
        <p:xfrm>
          <a:off x="1332823" y="3787712"/>
          <a:ext cx="33324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3787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9823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2406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6715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7033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3538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902246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0237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0994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5352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53986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741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023570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1541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19380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840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5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5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9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6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951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030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7837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B1E4CEB-54E9-7BF9-782F-DA52BF79E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Thinking visually about a 2D array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A60C83-42A5-534E-EFD8-8091EE966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mat[6][16];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44BC94-93DA-D662-326B-1BD412F8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78336BF-92C8-D0B7-C8D8-AE40BA523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866841"/>
              </p:ext>
            </p:extLst>
          </p:nvPr>
        </p:nvGraphicFramePr>
        <p:xfrm>
          <a:off x="8099877" y="228600"/>
          <a:ext cx="2759300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369">
                  <a:extLst>
                    <a:ext uri="{9D8B030D-6E8A-4147-A177-3AD203B41FA5}">
                      <a16:colId xmlns:a16="http://schemas.microsoft.com/office/drawing/2014/main" val="2460071005"/>
                    </a:ext>
                  </a:extLst>
                </a:gridCol>
                <a:gridCol w="1947931">
                  <a:extLst>
                    <a:ext uri="{9D8B030D-6E8A-4147-A177-3AD203B41FA5}">
                      <a16:colId xmlns:a16="http://schemas.microsoft.com/office/drawing/2014/main" val="3309618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Block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(16 byte)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104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23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678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795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084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761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776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973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6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009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018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982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238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196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600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543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122935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6E1E7E6-1289-1C93-BE14-5A3D9BA4F0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589544"/>
              </p:ext>
            </p:extLst>
          </p:nvPr>
        </p:nvGraphicFramePr>
        <p:xfrm>
          <a:off x="1332823" y="3787712"/>
          <a:ext cx="33324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3787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9823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2406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6715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7033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3538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902246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0237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0994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5352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53986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741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023570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1541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19380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840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5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5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9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6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951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030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43177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B1E4CEB-54E9-7BF9-782F-DA52BF79E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Thinking visually about a 2D array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A60C83-42A5-534E-EFD8-8091EE966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mat[6][16];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44BC94-93DA-D662-326B-1BD412F8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78336BF-92C8-D0B7-C8D8-AE40BA523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26142"/>
              </p:ext>
            </p:extLst>
          </p:nvPr>
        </p:nvGraphicFramePr>
        <p:xfrm>
          <a:off x="8099877" y="228600"/>
          <a:ext cx="2759300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369">
                  <a:extLst>
                    <a:ext uri="{9D8B030D-6E8A-4147-A177-3AD203B41FA5}">
                      <a16:colId xmlns:a16="http://schemas.microsoft.com/office/drawing/2014/main" val="2460071005"/>
                    </a:ext>
                  </a:extLst>
                </a:gridCol>
                <a:gridCol w="1947931">
                  <a:extLst>
                    <a:ext uri="{9D8B030D-6E8A-4147-A177-3AD203B41FA5}">
                      <a16:colId xmlns:a16="http://schemas.microsoft.com/office/drawing/2014/main" val="3309618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Block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(16 byte)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104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23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678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795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084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761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776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973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6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009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018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982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238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196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600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543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122935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6E1E7E6-1289-1C93-BE14-5A3D9BA4F0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330734"/>
              </p:ext>
            </p:extLst>
          </p:nvPr>
        </p:nvGraphicFramePr>
        <p:xfrm>
          <a:off x="1332823" y="3787712"/>
          <a:ext cx="33324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3787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9823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2406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6715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7033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3538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902246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0237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0994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5352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53986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741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023570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1541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19380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840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5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5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9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6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951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03044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0883598-A2A3-5265-3FC6-6C68BB3D1814}"/>
              </a:ext>
            </a:extLst>
          </p:cNvPr>
          <p:cNvSpPr txBox="1"/>
          <p:nvPr/>
        </p:nvSpPr>
        <p:spPr>
          <a:xfrm>
            <a:off x="109330" y="4530900"/>
            <a:ext cx="1223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Conflict!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B96AE0E-672E-9A70-12DB-B091D394690A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721077" y="4043966"/>
            <a:ext cx="502416" cy="4869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80D882-1EA0-5932-FC95-43EFFCD8F47C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721077" y="4900232"/>
            <a:ext cx="461634" cy="475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8047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82B8C7-1596-95B0-CC3A-52A0CBF8FD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BBB400B-EE68-32A6-C608-2B44F15BE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conflicts will exist in memory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72083C4-6932-F658-2FEB-77261A2A5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All of memory maps to some cache block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So conflicts repeatedly occur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E0150-9FA0-7BE6-881A-C7E33CE9D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1FDEE3F-347D-2DF0-1980-A214C16B81D4}"/>
              </a:ext>
            </a:extLst>
          </p:cNvPr>
          <p:cNvGraphicFramePr>
            <a:graphicFrameLocks noGrp="1"/>
          </p:cNvGraphicFramePr>
          <p:nvPr/>
        </p:nvGraphicFramePr>
        <p:xfrm>
          <a:off x="8099877" y="228600"/>
          <a:ext cx="2759300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369">
                  <a:extLst>
                    <a:ext uri="{9D8B030D-6E8A-4147-A177-3AD203B41FA5}">
                      <a16:colId xmlns:a16="http://schemas.microsoft.com/office/drawing/2014/main" val="2460071005"/>
                    </a:ext>
                  </a:extLst>
                </a:gridCol>
                <a:gridCol w="1947931">
                  <a:extLst>
                    <a:ext uri="{9D8B030D-6E8A-4147-A177-3AD203B41FA5}">
                      <a16:colId xmlns:a16="http://schemas.microsoft.com/office/drawing/2014/main" val="3309618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Block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(16 byte)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104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23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678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795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084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761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776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973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6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009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018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982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238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196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600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543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122935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E86BBC9-5A99-05D5-03A6-B0FAECC65A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271295"/>
              </p:ext>
            </p:extLst>
          </p:nvPr>
        </p:nvGraphicFramePr>
        <p:xfrm>
          <a:off x="2509769" y="2049448"/>
          <a:ext cx="33324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3787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9823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2406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6715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7033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3538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902246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0237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0994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5352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53986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741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023570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1541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19380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840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5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5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9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66335"/>
                  </a:ext>
                </a:extLst>
              </a:tr>
            </a:tbl>
          </a:graphicData>
        </a:graphic>
      </p:graphicFrame>
      <p:graphicFrame>
        <p:nvGraphicFramePr>
          <p:cNvPr id="3" name="Table 9">
            <a:extLst>
              <a:ext uri="{FF2B5EF4-FFF2-40B4-BE49-F238E27FC236}">
                <a16:creationId xmlns:a16="http://schemas.microsoft.com/office/drawing/2014/main" id="{4F2C82F5-F799-B9F5-9C69-BA4C46EB55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259960"/>
              </p:ext>
            </p:extLst>
          </p:nvPr>
        </p:nvGraphicFramePr>
        <p:xfrm>
          <a:off x="2509769" y="3532808"/>
          <a:ext cx="33324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3787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9823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2406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6715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7033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3538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902246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0237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0994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5352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53986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741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023570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1541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19380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840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5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5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9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66335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F73840DD-19D4-517B-F14A-7F26750B4B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419247"/>
              </p:ext>
            </p:extLst>
          </p:nvPr>
        </p:nvGraphicFramePr>
        <p:xfrm>
          <a:off x="2509769" y="5016168"/>
          <a:ext cx="33324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3787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9823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2406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6715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7033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3538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902246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0237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0994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5352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53986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741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023570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1541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19380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840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5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5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9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66335"/>
                  </a:ext>
                </a:extLst>
              </a:tr>
            </a:tbl>
          </a:graphicData>
        </a:graphic>
      </p:graphicFrame>
      <p:graphicFrame>
        <p:nvGraphicFramePr>
          <p:cNvPr id="12" name="Table 9">
            <a:extLst>
              <a:ext uri="{FF2B5EF4-FFF2-40B4-BE49-F238E27FC236}">
                <a16:creationId xmlns:a16="http://schemas.microsoft.com/office/drawing/2014/main" id="{318C8D4B-7E45-E3A2-C6AC-8FE7B5463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695591"/>
              </p:ext>
            </p:extLst>
          </p:nvPr>
        </p:nvGraphicFramePr>
        <p:xfrm>
          <a:off x="2509769" y="6499528"/>
          <a:ext cx="33324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3787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9823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2406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6715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7033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3538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902246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0237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0994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5352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53986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741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023570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1541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19380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840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5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5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9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6633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8EEEC26-52B7-8682-A38D-C9FEDD0B5E8F}"/>
              </a:ext>
            </a:extLst>
          </p:cNvPr>
          <p:cNvSpPr txBox="1"/>
          <p:nvPr/>
        </p:nvSpPr>
        <p:spPr>
          <a:xfrm>
            <a:off x="434271" y="4467528"/>
            <a:ext cx="1223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Conflicts!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615A181-160D-90A3-01C6-D5B00021A40B}"/>
              </a:ext>
            </a:extLst>
          </p:cNvPr>
          <p:cNvCxnSpPr>
            <a:cxnSpLocks/>
          </p:cNvCxnSpPr>
          <p:nvPr/>
        </p:nvCxnSpPr>
        <p:spPr>
          <a:xfrm flipV="1">
            <a:off x="1321054" y="2224221"/>
            <a:ext cx="1124656" cy="20854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2898179-6638-6076-B07B-F084BE540146}"/>
              </a:ext>
            </a:extLst>
          </p:cNvPr>
          <p:cNvCxnSpPr>
            <a:cxnSpLocks/>
          </p:cNvCxnSpPr>
          <p:nvPr/>
        </p:nvCxnSpPr>
        <p:spPr>
          <a:xfrm flipV="1">
            <a:off x="1657764" y="3727766"/>
            <a:ext cx="787946" cy="6450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4986041-D508-2D21-B844-A78FDF25479E}"/>
              </a:ext>
            </a:extLst>
          </p:cNvPr>
          <p:cNvCxnSpPr>
            <a:cxnSpLocks/>
          </p:cNvCxnSpPr>
          <p:nvPr/>
        </p:nvCxnSpPr>
        <p:spPr>
          <a:xfrm>
            <a:off x="1511927" y="4836860"/>
            <a:ext cx="933783" cy="3417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E13EB1A-6A26-04E7-A819-7ACF7ADA967E}"/>
              </a:ext>
            </a:extLst>
          </p:cNvPr>
          <p:cNvCxnSpPr>
            <a:cxnSpLocks/>
          </p:cNvCxnSpPr>
          <p:nvPr/>
        </p:nvCxnSpPr>
        <p:spPr>
          <a:xfrm>
            <a:off x="1254489" y="5016168"/>
            <a:ext cx="1191221" cy="16833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4459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77F25E-5EC6-431D-834B-06CB67A8D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accessing elements in a row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5F8A96-C1F7-4B96-A141-49DE4D341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3590919" cy="32615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mat[6][16];</a:t>
            </a:r>
          </a:p>
          <a:p>
            <a:endParaRPr lang="en-US" dirty="0"/>
          </a:p>
          <a:p>
            <a:r>
              <a:rPr lang="en-US" dirty="0"/>
              <a:t>First, think about how array maps to the cache</a:t>
            </a:r>
          </a:p>
          <a:p>
            <a:pPr lvl="1"/>
            <a:r>
              <a:rPr lang="en-US" dirty="0"/>
              <a:t>Element size: 4 bytes</a:t>
            </a:r>
          </a:p>
          <a:p>
            <a:pPr lvl="1"/>
            <a:r>
              <a:rPr lang="en-US" dirty="0"/>
              <a:t>Array size: 384 bytes (too big)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4 elements per cache block</a:t>
            </a:r>
          </a:p>
          <a:p>
            <a:pPr lvl="1"/>
            <a:r>
              <a:rPr lang="en-US" dirty="0"/>
              <a:t>Array row takes up 4 cache blocks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First 4 rows * 16 cols fit</a:t>
            </a:r>
            <a:br>
              <a:rPr lang="en-US" dirty="0"/>
            </a:br>
            <a:r>
              <a:rPr lang="en-US" dirty="0"/>
              <a:t>in cache without overlap</a:t>
            </a:r>
          </a:p>
          <a:p>
            <a:pPr lvl="2"/>
            <a:r>
              <a:rPr lang="en-US" dirty="0"/>
              <a:t>Next 2 rows overlap with first 2 rows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A50A83-AD89-43F3-AE44-37BBAEBE5A8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62152" y="1143000"/>
            <a:ext cx="6922256" cy="50292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i = 0; i &lt; 6; i = i+1)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(int j = 0; j &lt; 16; j = j+4)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mat[i][j]  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mat[i][j+1]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mat[i][j+2]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mat[i][j+3] =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nn-NO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0492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0016B9-E490-39A3-86D0-A2E208FF33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C1E9DE-F7F8-2500-5464-DF8C022C1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accessing elements in a row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64F5C9-FCE2-C451-D938-ADA606F8A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3590919" cy="32615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mat[6][16];</a:t>
            </a:r>
          </a:p>
          <a:p>
            <a:endParaRPr lang="en-US" dirty="0"/>
          </a:p>
          <a:p>
            <a:r>
              <a:rPr lang="en-US" dirty="0"/>
              <a:t>First, think about how array maps to the cache</a:t>
            </a:r>
          </a:p>
          <a:p>
            <a:pPr lvl="1"/>
            <a:r>
              <a:rPr lang="en-US" dirty="0"/>
              <a:t>Element size: 4 bytes</a:t>
            </a:r>
          </a:p>
          <a:p>
            <a:pPr lvl="1"/>
            <a:r>
              <a:rPr lang="en-US" dirty="0"/>
              <a:t>Array size: 384 bytes (too big)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4 elements per cache block</a:t>
            </a:r>
          </a:p>
          <a:p>
            <a:pPr lvl="1"/>
            <a:r>
              <a:rPr lang="en-US" dirty="0"/>
              <a:t>Array row takes up 4 cache blocks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First 4 rows * 16 cols fit</a:t>
            </a:r>
            <a:br>
              <a:rPr lang="en-US" dirty="0"/>
            </a:br>
            <a:r>
              <a:rPr lang="en-US" dirty="0"/>
              <a:t>in cache without overlap</a:t>
            </a:r>
          </a:p>
          <a:p>
            <a:pPr lvl="2"/>
            <a:r>
              <a:rPr lang="en-US" dirty="0"/>
              <a:t>Next 2 rows overlap with first 2 rows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37BAE0-D302-B8FC-721D-66ADC34BC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CBE3018-B23C-B787-A64E-696291C15C1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62152" y="1143000"/>
            <a:ext cx="6922256" cy="50292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i = 0; i &lt; 6; i = i+1)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(int j = 0; j &lt; 16; j = j+4)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mat[i][j]  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mat[i][j+1]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mat[i][j+2]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mat[i][j+3] =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nn-NO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nn-NO" sz="2400" dirty="0">
                <a:cs typeface="Courier New" panose="02070309020205020404" pitchFamily="49" charset="0"/>
              </a:rPr>
              <a:t>Which rows/cols are accessed in what order?</a:t>
            </a:r>
          </a:p>
        </p:txBody>
      </p:sp>
    </p:spTree>
    <p:extLst>
      <p:ext uri="{BB962C8B-B14F-4D97-AF65-F5344CB8AC3E}">
        <p14:creationId xmlns:p14="http://schemas.microsoft.com/office/powerpoint/2010/main" val="32893907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B6DF57-CAA8-343C-BECE-B294C64854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F2FD225-8ECB-13C2-2D08-572C3502A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accessing elements in a row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265D5-93C8-16DC-6D6B-CA28FC38B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3590919" cy="32615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mat[6][16];</a:t>
            </a:r>
          </a:p>
          <a:p>
            <a:endParaRPr lang="en-US" dirty="0"/>
          </a:p>
          <a:p>
            <a:r>
              <a:rPr lang="en-US" dirty="0"/>
              <a:t>First, think about how array maps to the cache</a:t>
            </a:r>
          </a:p>
          <a:p>
            <a:pPr lvl="1"/>
            <a:r>
              <a:rPr lang="en-US" dirty="0"/>
              <a:t>Element size: 4 bytes</a:t>
            </a:r>
          </a:p>
          <a:p>
            <a:pPr lvl="1"/>
            <a:r>
              <a:rPr lang="en-US" dirty="0"/>
              <a:t>Array size: 384 bytes (too big)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4 elements per cache block</a:t>
            </a:r>
          </a:p>
          <a:p>
            <a:pPr lvl="1"/>
            <a:r>
              <a:rPr lang="en-US" dirty="0"/>
              <a:t>Array row takes up 4 cache blocks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First 4 rows * 16 cols fit</a:t>
            </a:r>
            <a:br>
              <a:rPr lang="en-US" dirty="0"/>
            </a:br>
            <a:r>
              <a:rPr lang="en-US" dirty="0"/>
              <a:t>in cache without overlap</a:t>
            </a:r>
          </a:p>
          <a:p>
            <a:pPr lvl="2"/>
            <a:r>
              <a:rPr lang="en-US" dirty="0"/>
              <a:t>Next 2 rows overlap with first 2 rows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6B9171-1B11-56D9-AA32-2AD138E6E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94158CA-4C54-000C-B50E-85704D58003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62152" y="1143000"/>
            <a:ext cx="7271940" cy="50292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i = 0; i &lt; 6; i = i+1)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(int j = 0; j &lt; 16; j = j+4)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mat[i][j]  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mat[i][j+1]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mat[i][j+2]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mat[i][j+3] =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nn-NO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nn-NO" sz="2400" dirty="0">
                <a:cs typeface="Courier New" panose="02070309020205020404" pitchFamily="49" charset="0"/>
              </a:rPr>
              <a:t>Which rows/cols are accessed in what order?</a:t>
            </a:r>
          </a:p>
          <a:p>
            <a:pPr lvl="1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Run the outer loop (i=0)</a:t>
            </a:r>
          </a:p>
          <a:p>
            <a:pPr lvl="2" defTabSz="828675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First inner loop: 	[0][0], [0][1], [0][2], [0][3]</a:t>
            </a:r>
          </a:p>
          <a:p>
            <a:pPr lvl="2">
              <a:spcBef>
                <a:spcPts val="0"/>
              </a:spcBef>
              <a:tabLst>
                <a:tab pos="3313113" algn="l"/>
              </a:tabLst>
            </a:pPr>
            <a:r>
              <a:rPr lang="nn-NO" sz="2000" dirty="0">
                <a:cs typeface="Courier New" panose="02070309020205020404" pitchFamily="49" charset="0"/>
              </a:rPr>
              <a:t>Second inner loop:	[0][4], [0][5], [0][6], [0][7]</a:t>
            </a:r>
          </a:p>
          <a:p>
            <a:pPr lvl="2" defTabSz="828675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Third inner loop: 	[0][8], [0][9], [0][10], [0][11]</a:t>
            </a:r>
          </a:p>
          <a:p>
            <a:pPr lvl="2" defTabSz="828675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Fourth inner loop:	[0][12], [0][13], [0][14], [0][15]</a:t>
            </a:r>
          </a:p>
          <a:p>
            <a:pPr lvl="1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Run the outer loop (i=1)</a:t>
            </a:r>
          </a:p>
          <a:p>
            <a:pPr lvl="2" defTabSz="828675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First inner loop: 	[1][0], [1][1], [1][2], [1][3]</a:t>
            </a:r>
          </a:p>
          <a:p>
            <a:pPr lvl="2">
              <a:spcBef>
                <a:spcPts val="0"/>
              </a:spcBef>
              <a:tabLst>
                <a:tab pos="3313113" algn="l"/>
              </a:tabLst>
            </a:pPr>
            <a:r>
              <a:rPr lang="nn-NO" sz="2000" dirty="0">
                <a:cs typeface="Courier New" panose="02070309020205020404" pitchFamily="49" charset="0"/>
              </a:rPr>
              <a:t>Second inner loop:	[1][4], [1][5], [1][6], [1][7]</a:t>
            </a:r>
          </a:p>
          <a:p>
            <a:pPr lvl="2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...</a:t>
            </a:r>
          </a:p>
          <a:p>
            <a:pPr lvl="1">
              <a:spcBef>
                <a:spcPts val="0"/>
              </a:spcBef>
            </a:pPr>
            <a:endParaRPr lang="nn-NO" sz="2000" dirty="0"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</a:pPr>
            <a:endParaRPr lang="nn-NO" sz="20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07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68F834-B55F-F104-0927-A81F2C45A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1294369-1307-9A24-1145-D231D1EBB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accessing elements in a row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5D3004-A9CA-5582-E936-0C44766B6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3590919" cy="32615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mat[6][16];</a:t>
            </a:r>
          </a:p>
          <a:p>
            <a:endParaRPr lang="en-US" dirty="0"/>
          </a:p>
          <a:p>
            <a:r>
              <a:rPr lang="en-US" dirty="0"/>
              <a:t>First, think about how array maps to the cache</a:t>
            </a:r>
          </a:p>
          <a:p>
            <a:pPr lvl="1"/>
            <a:r>
              <a:rPr lang="en-US" dirty="0"/>
              <a:t>Element size: 4 bytes</a:t>
            </a:r>
          </a:p>
          <a:p>
            <a:pPr lvl="1"/>
            <a:r>
              <a:rPr lang="en-US" dirty="0"/>
              <a:t>Array size: 384 bytes (too big)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4 elements per cache block</a:t>
            </a:r>
          </a:p>
          <a:p>
            <a:pPr lvl="1"/>
            <a:r>
              <a:rPr lang="en-US" dirty="0"/>
              <a:t>Array row takes up 4 cache blocks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First 4 rows * 16 cols fit</a:t>
            </a:r>
            <a:br>
              <a:rPr lang="en-US" dirty="0"/>
            </a:br>
            <a:r>
              <a:rPr lang="en-US" dirty="0"/>
              <a:t>in cache without overlap</a:t>
            </a:r>
          </a:p>
          <a:p>
            <a:pPr lvl="2"/>
            <a:r>
              <a:rPr lang="en-US" dirty="0"/>
              <a:t>Next 2 rows overlap with first 2 rows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8FA8D-F366-2CC5-4B02-79FA8019D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5E14AB4-E240-7FFB-A70F-C21965FD8B7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62152" y="1143000"/>
            <a:ext cx="6922256" cy="50292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i = 0; i &lt; 6; i = i+1)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(int j = 0; j &lt; 16; j = j+4)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mat[i][j]  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mat[i][j+1]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mat[i][j+2]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mat[i][j+3] =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nn-NO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nn-NO" sz="2400" dirty="0">
                <a:cs typeface="Courier New" panose="02070309020205020404" pitchFamily="49" charset="0"/>
              </a:rPr>
              <a:t>Calculate miss rate</a:t>
            </a:r>
          </a:p>
        </p:txBody>
      </p:sp>
      <p:graphicFrame>
        <p:nvGraphicFramePr>
          <p:cNvPr id="13" name="Table 9">
            <a:extLst>
              <a:ext uri="{FF2B5EF4-FFF2-40B4-BE49-F238E27FC236}">
                <a16:creationId xmlns:a16="http://schemas.microsoft.com/office/drawing/2014/main" id="{62FEA501-D89E-734D-F98D-1B752C8562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304927"/>
              </p:ext>
            </p:extLst>
          </p:nvPr>
        </p:nvGraphicFramePr>
        <p:xfrm>
          <a:off x="866033" y="4530142"/>
          <a:ext cx="33324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3787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9823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2406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6715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7033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3538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902246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0237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0994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5352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53986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741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023570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1541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19380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840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5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5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9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6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951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030448"/>
                  </a:ext>
                </a:extLst>
              </a:tr>
            </a:tbl>
          </a:graphicData>
        </a:graphic>
      </p:graphicFrame>
      <p:graphicFrame>
        <p:nvGraphicFramePr>
          <p:cNvPr id="14" name="Table 9">
            <a:extLst>
              <a:ext uri="{FF2B5EF4-FFF2-40B4-BE49-F238E27FC236}">
                <a16:creationId xmlns:a16="http://schemas.microsoft.com/office/drawing/2014/main" id="{4C0771CF-42A9-1E2D-E616-07C899ADCB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526058"/>
              </p:ext>
            </p:extLst>
          </p:nvPr>
        </p:nvGraphicFramePr>
        <p:xfrm>
          <a:off x="4456952" y="4530142"/>
          <a:ext cx="33324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3787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9823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2406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6715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7033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3538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902246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0237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0994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5352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53986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741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023570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1541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19380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840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5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5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9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6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829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20891"/>
                  </a:ext>
                </a:extLst>
              </a:tr>
            </a:tbl>
          </a:graphicData>
        </a:graphic>
      </p:graphicFrame>
      <p:graphicFrame>
        <p:nvGraphicFramePr>
          <p:cNvPr id="15" name="Table 9">
            <a:extLst>
              <a:ext uri="{FF2B5EF4-FFF2-40B4-BE49-F238E27FC236}">
                <a16:creationId xmlns:a16="http://schemas.microsoft.com/office/drawing/2014/main" id="{2BFCD764-9D5E-6935-4BD5-999D90F245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53085"/>
              </p:ext>
            </p:extLst>
          </p:nvPr>
        </p:nvGraphicFramePr>
        <p:xfrm>
          <a:off x="7993487" y="4530142"/>
          <a:ext cx="33324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3787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9823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2406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6715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7033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3538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902246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0237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0994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5352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53986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741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023570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1541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19380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840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5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5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9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6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482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366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3695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77F25E-5EC6-431D-834B-06CB67A8D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accessing elements in a row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A50A83-AD89-43F3-AE44-37BBAEBE5A8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62152" y="1143000"/>
            <a:ext cx="6922256" cy="50292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i = 0; i &lt; 6; i = i+1)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(int j = 0; j &lt; 16; j = j+4)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mat[i][j]  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mat[i][j+1]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mat[i][j+2]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mat[i][j+3] =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nn-NO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nn-NO" sz="2400" dirty="0">
                <a:cs typeface="Courier New" panose="02070309020205020404" pitchFamily="49" charset="0"/>
              </a:rPr>
              <a:t>Calculate miss rate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4C8A99D4-A0D2-4C85-8AC3-7C54B27E978B}"/>
              </a:ext>
            </a:extLst>
          </p:cNvPr>
          <p:cNvSpPr txBox="1">
            <a:spLocks/>
          </p:cNvSpPr>
          <p:nvPr/>
        </p:nvSpPr>
        <p:spPr>
          <a:xfrm>
            <a:off x="607594" y="1143000"/>
            <a:ext cx="3590919" cy="326157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mat[6][16];</a:t>
            </a:r>
          </a:p>
          <a:p>
            <a:endParaRPr lang="en-US" dirty="0"/>
          </a:p>
          <a:p>
            <a:r>
              <a:rPr lang="en-US" dirty="0"/>
              <a:t>First, think about how array maps to the cache</a:t>
            </a:r>
          </a:p>
          <a:p>
            <a:pPr lvl="1"/>
            <a:r>
              <a:rPr lang="en-US" dirty="0"/>
              <a:t>Element size: 4 bytes</a:t>
            </a:r>
          </a:p>
          <a:p>
            <a:pPr lvl="1"/>
            <a:r>
              <a:rPr lang="en-US" dirty="0"/>
              <a:t>Array size: 384 bytes (too big)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4 elements per cache block</a:t>
            </a:r>
          </a:p>
          <a:p>
            <a:pPr lvl="1"/>
            <a:r>
              <a:rPr lang="en-US" dirty="0"/>
              <a:t>Array row takes up 4 cache blocks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First 4 rows * 16 cols fit</a:t>
            </a:r>
            <a:br>
              <a:rPr lang="en-US" dirty="0"/>
            </a:br>
            <a:r>
              <a:rPr lang="en-US" dirty="0"/>
              <a:t>in cache without overlap</a:t>
            </a:r>
          </a:p>
          <a:p>
            <a:pPr lvl="2"/>
            <a:r>
              <a:rPr lang="en-US" dirty="0"/>
              <a:t>Next 2 rows overlap with first 2 rows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</p:txBody>
      </p:sp>
      <p:graphicFrame>
        <p:nvGraphicFramePr>
          <p:cNvPr id="12" name="Table 9">
            <a:extLst>
              <a:ext uri="{FF2B5EF4-FFF2-40B4-BE49-F238E27FC236}">
                <a16:creationId xmlns:a16="http://schemas.microsoft.com/office/drawing/2014/main" id="{EA171DAD-0081-45AF-8B3B-73D1C76CF5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670607"/>
              </p:ext>
            </p:extLst>
          </p:nvPr>
        </p:nvGraphicFramePr>
        <p:xfrm>
          <a:off x="866033" y="4530142"/>
          <a:ext cx="33324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3787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9823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2406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6715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7033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3538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902246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0237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0994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5352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53986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741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023570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1541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19380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840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5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5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9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6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538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772816"/>
                  </a:ext>
                </a:extLst>
              </a:tr>
            </a:tbl>
          </a:graphicData>
        </a:graphic>
      </p:graphicFrame>
      <p:graphicFrame>
        <p:nvGraphicFramePr>
          <p:cNvPr id="16" name="Table 9">
            <a:extLst>
              <a:ext uri="{FF2B5EF4-FFF2-40B4-BE49-F238E27FC236}">
                <a16:creationId xmlns:a16="http://schemas.microsoft.com/office/drawing/2014/main" id="{1FC6CEAE-4048-4FDF-B533-E0BC32F6D6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134598"/>
              </p:ext>
            </p:extLst>
          </p:nvPr>
        </p:nvGraphicFramePr>
        <p:xfrm>
          <a:off x="4456952" y="4530142"/>
          <a:ext cx="33324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3787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9823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2406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6715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7033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3538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902246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0237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0994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5352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53986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741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023570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1541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19380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840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5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5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9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6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4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335318"/>
                  </a:ext>
                </a:extLst>
              </a:tr>
            </a:tbl>
          </a:graphicData>
        </a:graphic>
      </p:graphicFrame>
      <p:graphicFrame>
        <p:nvGraphicFramePr>
          <p:cNvPr id="17" name="Table 9">
            <a:extLst>
              <a:ext uri="{FF2B5EF4-FFF2-40B4-BE49-F238E27FC236}">
                <a16:creationId xmlns:a16="http://schemas.microsoft.com/office/drawing/2014/main" id="{FFBB06F1-5119-4E7D-8D4C-80D7C86B4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704797"/>
              </p:ext>
            </p:extLst>
          </p:nvPr>
        </p:nvGraphicFramePr>
        <p:xfrm>
          <a:off x="7993487" y="4530142"/>
          <a:ext cx="33324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3787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9823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2406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6715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7033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3538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902246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0237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0994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5352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53986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741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023570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1541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19380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840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5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5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9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6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36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47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12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77F25E-5EC6-431D-834B-06CB67A8D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accessing elements in a row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A50A83-AD89-43F3-AE44-37BBAEBE5A8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62152" y="1143000"/>
            <a:ext cx="6922256" cy="50292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i = 0; i &lt; 6; i = i+1)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(int j = 0; j &lt; 16; j = j+4)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mat[i][j]  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mat[i][j+1]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mat[i][j+2]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mat[i][j+3] =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nn-NO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nn-NO" sz="2400" dirty="0">
                <a:cs typeface="Courier New" panose="02070309020205020404" pitchFamily="49" charset="0"/>
              </a:rPr>
              <a:t>Calculate miss rate</a:t>
            </a:r>
          </a:p>
          <a:p>
            <a:pPr lvl="1">
              <a:spcBef>
                <a:spcPts val="0"/>
              </a:spcBef>
            </a:pPr>
            <a:r>
              <a:rPr lang="nn-NO" sz="1800" dirty="0">
                <a:cs typeface="Courier New" panose="02070309020205020404" pitchFamily="49" charset="0"/>
              </a:rPr>
              <a:t>All four accesses within loop fit in a cache block!</a:t>
            </a:r>
          </a:p>
          <a:p>
            <a:pPr lvl="2">
              <a:spcBef>
                <a:spcPts val="0"/>
              </a:spcBef>
            </a:pPr>
            <a:r>
              <a:rPr lang="nn-NO" sz="1800" dirty="0">
                <a:cs typeface="Courier New" panose="02070309020205020404" pitchFamily="49" charset="0"/>
              </a:rPr>
              <a:t>1 miss, 3 hits</a:t>
            </a:r>
          </a:p>
          <a:p>
            <a:pPr lvl="1">
              <a:spcBef>
                <a:spcPts val="0"/>
              </a:spcBef>
            </a:pPr>
            <a:endParaRPr lang="nn-NO" sz="1800" dirty="0"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</a:pPr>
            <a:r>
              <a:rPr lang="nn-NO" sz="1800" dirty="0">
                <a:cs typeface="Courier New" panose="02070309020205020404" pitchFamily="49" charset="0"/>
              </a:rPr>
              <a:t>The next set of columns repeat pattern</a:t>
            </a:r>
          </a:p>
          <a:p>
            <a:pPr lvl="1">
              <a:spcBef>
                <a:spcPts val="0"/>
              </a:spcBef>
            </a:pPr>
            <a:r>
              <a:rPr lang="nn-NO" sz="1800" dirty="0">
                <a:cs typeface="Courier New" panose="02070309020205020404" pitchFamily="49" charset="0"/>
              </a:rPr>
              <a:t>The next row repeats pattern</a:t>
            </a:r>
          </a:p>
          <a:p>
            <a:pPr lvl="2">
              <a:spcBef>
                <a:spcPts val="0"/>
              </a:spcBef>
            </a:pPr>
            <a:r>
              <a:rPr lang="nn-NO" sz="1800" dirty="0">
                <a:cs typeface="Courier New" panose="02070309020205020404" pitchFamily="49" charset="0"/>
              </a:rPr>
              <a:t>Nothing already in cache from before</a:t>
            </a:r>
          </a:p>
          <a:p>
            <a:pPr lvl="2">
              <a:spcBef>
                <a:spcPts val="0"/>
              </a:spcBef>
            </a:pPr>
            <a:r>
              <a:rPr lang="nn-NO" sz="1800" dirty="0">
                <a:cs typeface="Courier New" panose="02070309020205020404" pitchFamily="49" charset="0"/>
              </a:rPr>
              <a:t>Never reference old cells again</a:t>
            </a:r>
          </a:p>
          <a:p>
            <a:pPr lvl="1">
              <a:spcBef>
                <a:spcPts val="0"/>
              </a:spcBef>
            </a:pPr>
            <a:endParaRPr lang="nn-NO" sz="1800" dirty="0"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</a:pPr>
            <a:r>
              <a:rPr lang="nn-NO" sz="1800" b="1" dirty="0">
                <a:cs typeface="Courier New" panose="02070309020205020404" pitchFamily="49" charset="0"/>
              </a:rPr>
              <a:t>Miss rate: 25%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A7FADA98-B107-41FE-9827-00FA1ED38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3590919" cy="32615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mat[6][16];</a:t>
            </a:r>
          </a:p>
          <a:p>
            <a:endParaRPr lang="en-US" dirty="0"/>
          </a:p>
          <a:p>
            <a:r>
              <a:rPr lang="en-US" dirty="0"/>
              <a:t>First, think about how array maps to the cache</a:t>
            </a:r>
          </a:p>
          <a:p>
            <a:pPr lvl="1"/>
            <a:r>
              <a:rPr lang="en-US" dirty="0"/>
              <a:t>Element size: 4 bytes</a:t>
            </a:r>
          </a:p>
          <a:p>
            <a:pPr lvl="1"/>
            <a:r>
              <a:rPr lang="en-US" dirty="0"/>
              <a:t>Array size: 384 bytes (too big)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4 elements per cache block</a:t>
            </a:r>
          </a:p>
          <a:p>
            <a:pPr lvl="1"/>
            <a:r>
              <a:rPr lang="en-US" dirty="0"/>
              <a:t>Array row takes up 4 cache blocks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First 4 rows * 16 cols fit</a:t>
            </a:r>
            <a:br>
              <a:rPr lang="en-US" dirty="0"/>
            </a:br>
            <a:r>
              <a:rPr lang="en-US" dirty="0"/>
              <a:t>in cache without overlap</a:t>
            </a:r>
          </a:p>
          <a:p>
            <a:pPr lvl="2"/>
            <a:r>
              <a:rPr lang="en-US" dirty="0"/>
              <a:t>Next 2 rows overlap with first 2 rows</a:t>
            </a:r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8D8DF59-FB72-4563-9A29-03473C1A35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283071"/>
              </p:ext>
            </p:extLst>
          </p:nvPr>
        </p:nvGraphicFramePr>
        <p:xfrm>
          <a:off x="866033" y="4404575"/>
          <a:ext cx="33324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3787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9823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2406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6715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7033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3538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902246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0237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0994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5352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53986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741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023570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1541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19380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840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5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5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9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6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951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030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881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Cache-Friendly Code</a:t>
            </a:r>
          </a:p>
        </p:txBody>
      </p:sp>
      <p:sp>
        <p:nvSpPr>
          <p:cNvPr id="160777" name="Rectangle 9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Caches are key to program performance</a:t>
            </a:r>
          </a:p>
          <a:p>
            <a:pPr lvl="1"/>
            <a:r>
              <a:rPr lang="en-US" dirty="0"/>
              <a:t>CPU accessing main memory = CPU twiddling its thumbs = bad</a:t>
            </a:r>
          </a:p>
          <a:p>
            <a:pPr lvl="1"/>
            <a:r>
              <a:rPr lang="en-US" dirty="0"/>
              <a:t>Want to avoid as much as possible</a:t>
            </a:r>
          </a:p>
          <a:p>
            <a:pPr lvl="1"/>
            <a:endParaRPr lang="en-US" dirty="0"/>
          </a:p>
          <a:p>
            <a:r>
              <a:rPr lang="en-US" dirty="0"/>
              <a:t>Minimize cache misses in the inner loops of core functions</a:t>
            </a:r>
          </a:p>
          <a:p>
            <a:pPr lvl="1"/>
            <a:r>
              <a:rPr lang="en-US" dirty="0"/>
              <a:t>That’s usually where your program spends most of its time (“hot” code)</a:t>
            </a:r>
          </a:p>
          <a:p>
            <a:pPr lvl="2"/>
            <a:r>
              <a:rPr lang="en-US" dirty="0"/>
              <a:t>Programmers are notoriously bad at guessing these spots</a:t>
            </a:r>
          </a:p>
          <a:p>
            <a:pPr lvl="2"/>
            <a:r>
              <a:rPr lang="en-US" dirty="0"/>
              <a:t>Use a profiler to find them (e.g.,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gprof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Repeated references to variables are good (</a:t>
            </a:r>
            <a:r>
              <a:rPr lang="en-US" b="1" i="1" dirty="0"/>
              <a:t>temporal locality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Stride-1 reference patterns are good (</a:t>
            </a:r>
            <a:r>
              <a:rPr lang="en-US" b="1" i="1" dirty="0"/>
              <a:t>spatial locality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I.e., accessing array elements in sequence, not jumping around</a:t>
            </a:r>
          </a:p>
          <a:p>
            <a:pPr lvl="2"/>
            <a:endParaRPr lang="en-US" dirty="0"/>
          </a:p>
          <a:p>
            <a:r>
              <a:rPr lang="en-US" dirty="0"/>
              <a:t>Now that we know how cache memories work</a:t>
            </a:r>
          </a:p>
          <a:p>
            <a:pPr lvl="1"/>
            <a:r>
              <a:rPr lang="en-US" dirty="0"/>
              <a:t>We can quantify the effect of locality on performance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986259-EE40-40AF-B571-1B77DD960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4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77F25E-5EC6-431D-834B-06CB67A8D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reordering element access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A50A83-AD89-43F3-AE44-37BBAEBE5A8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62152" y="1143000"/>
            <a:ext cx="6922256" cy="50292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i = 0; i &lt; 6; i = i+1)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(int j = 0; j &lt; 16; j = j+4)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mat[i][j+2]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mat[i][j]  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mat[i][j+3] =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mat[i][j+1]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nn-NO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nn-NO" sz="2400" dirty="0">
                <a:cs typeface="Courier New" panose="02070309020205020404" pitchFamily="49" charset="0"/>
              </a:rPr>
              <a:t>Does this change anything?</a:t>
            </a:r>
          </a:p>
          <a:p>
            <a:pPr lvl="1">
              <a:spcBef>
                <a:spcPts val="0"/>
              </a:spcBef>
            </a:pPr>
            <a:r>
              <a:rPr lang="nn-NO" sz="1800" dirty="0">
                <a:cs typeface="Courier New" panose="02070309020205020404" pitchFamily="49" charset="0"/>
              </a:rPr>
              <a:t>No! First access brings in entire block</a:t>
            </a:r>
          </a:p>
          <a:p>
            <a:pPr lvl="1">
              <a:spcBef>
                <a:spcPts val="0"/>
              </a:spcBef>
            </a:pPr>
            <a:r>
              <a:rPr lang="nn-NO" sz="1800" dirty="0">
                <a:cs typeface="Courier New" panose="02070309020205020404" pitchFamily="49" charset="0"/>
              </a:rPr>
              <a:t>Later accesses within block are hits</a:t>
            </a:r>
          </a:p>
          <a:p>
            <a:pPr lvl="1">
              <a:spcBef>
                <a:spcPts val="0"/>
              </a:spcBef>
            </a:pPr>
            <a:endParaRPr lang="nn-NO" sz="1800" dirty="0"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nn-NO" sz="2200" dirty="0">
                <a:cs typeface="Courier New" panose="02070309020205020404" pitchFamily="49" charset="0"/>
              </a:rPr>
              <a:t>Access pattern:</a:t>
            </a:r>
          </a:p>
          <a:p>
            <a:pPr lvl="2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[0][2], [0][0], [0][3], [0][1]</a:t>
            </a:r>
          </a:p>
          <a:p>
            <a:pPr lvl="2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[0][6], [0][4], [0][7], [0][5]</a:t>
            </a:r>
          </a:p>
          <a:p>
            <a:pPr lvl="2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...</a:t>
            </a:r>
          </a:p>
          <a:p>
            <a:pPr lvl="2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[0][2], [0][0], [0][3], [0][1]</a:t>
            </a:r>
          </a:p>
          <a:p>
            <a:pPr lvl="2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6A8786AC-653C-4165-B927-AE6764A2B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3590919" cy="32615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mat[6][16];</a:t>
            </a:r>
          </a:p>
          <a:p>
            <a:endParaRPr lang="en-US" dirty="0"/>
          </a:p>
          <a:p>
            <a:r>
              <a:rPr lang="en-US" dirty="0"/>
              <a:t>First, think about how array maps to the cache</a:t>
            </a:r>
          </a:p>
          <a:p>
            <a:pPr lvl="1"/>
            <a:r>
              <a:rPr lang="en-US" dirty="0"/>
              <a:t>Element size: 4 bytes</a:t>
            </a:r>
          </a:p>
          <a:p>
            <a:pPr lvl="1"/>
            <a:r>
              <a:rPr lang="en-US" dirty="0"/>
              <a:t>Array size: 384 bytes (too big)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4 elements per cache block</a:t>
            </a:r>
          </a:p>
          <a:p>
            <a:pPr lvl="1"/>
            <a:r>
              <a:rPr lang="en-US" dirty="0"/>
              <a:t>Array row takes up 4 cache blocks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First 4 rows * 16 cols fit</a:t>
            </a:r>
            <a:br>
              <a:rPr lang="en-US" dirty="0"/>
            </a:br>
            <a:r>
              <a:rPr lang="en-US" dirty="0"/>
              <a:t>in cache without overlap</a:t>
            </a:r>
          </a:p>
          <a:p>
            <a:pPr lvl="2"/>
            <a:r>
              <a:rPr lang="en-US" dirty="0"/>
              <a:t>Next 2 rows overlap with first 2 rows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2057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85ADFC-E58D-4D27-1603-F1FA339CD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AC68FDB-DBCC-355D-0A7E-274F2A817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reordering element access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6162AD-C8F0-4A93-6437-09810180A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E9910D5-0F4B-F5C6-2F5B-D54F100062D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62152" y="1143000"/>
            <a:ext cx="6922256" cy="50292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i = 0; i &lt; 6; i = i+1)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(int j = 0; j &lt; 16; j = j+4)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mat[i][j+2]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mat[i][j]  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mat[i][j+3] =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mat[i][j+1]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nn-NO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nn-NO" sz="2400" dirty="0">
                <a:cs typeface="Courier New" panose="02070309020205020404" pitchFamily="49" charset="0"/>
              </a:rPr>
              <a:t>Does this change anything?</a:t>
            </a:r>
          </a:p>
          <a:p>
            <a:pPr lvl="1">
              <a:spcBef>
                <a:spcPts val="0"/>
              </a:spcBef>
            </a:pPr>
            <a:r>
              <a:rPr lang="nn-NO" sz="1800" dirty="0">
                <a:cs typeface="Courier New" panose="02070309020205020404" pitchFamily="49" charset="0"/>
              </a:rPr>
              <a:t>No! First access brings in entire block</a:t>
            </a:r>
          </a:p>
          <a:p>
            <a:pPr lvl="1">
              <a:spcBef>
                <a:spcPts val="0"/>
              </a:spcBef>
            </a:pPr>
            <a:r>
              <a:rPr lang="nn-NO" sz="1800" dirty="0">
                <a:cs typeface="Courier New" panose="02070309020205020404" pitchFamily="49" charset="0"/>
              </a:rPr>
              <a:t>Later accesses within block are hits</a:t>
            </a:r>
            <a:endParaRPr lang="en-US" sz="1800" dirty="0">
              <a:cs typeface="Courier New" panose="02070309020205020404" pitchFamily="49" charset="0"/>
            </a:endParaRPr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8471B898-0A88-05FF-BB10-7E77D6E83337}"/>
              </a:ext>
            </a:extLst>
          </p:cNvPr>
          <p:cNvGraphicFramePr>
            <a:graphicFrameLocks noGrp="1"/>
          </p:cNvGraphicFramePr>
          <p:nvPr/>
        </p:nvGraphicFramePr>
        <p:xfrm>
          <a:off x="6346347" y="4496435"/>
          <a:ext cx="33324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3787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9823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2406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6715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7033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3538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902246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0237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0994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5352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53986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741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023570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1541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19380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840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5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5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9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6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257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083311"/>
                  </a:ext>
                </a:extLst>
              </a:tr>
            </a:tbl>
          </a:graphicData>
        </a:graphic>
      </p:graphicFrame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8821EE43-D462-F916-46D8-ECD9253BB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3590919" cy="32615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mat[6][16];</a:t>
            </a:r>
          </a:p>
          <a:p>
            <a:endParaRPr lang="en-US" dirty="0"/>
          </a:p>
          <a:p>
            <a:r>
              <a:rPr lang="en-US" dirty="0"/>
              <a:t>First, think about how array maps to the cache</a:t>
            </a:r>
          </a:p>
          <a:p>
            <a:pPr lvl="1"/>
            <a:r>
              <a:rPr lang="en-US" dirty="0"/>
              <a:t>Element size: 4 bytes</a:t>
            </a:r>
          </a:p>
          <a:p>
            <a:pPr lvl="1"/>
            <a:r>
              <a:rPr lang="en-US" dirty="0"/>
              <a:t>Array size: 384 bytes (too big)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4 elements per cache block</a:t>
            </a:r>
          </a:p>
          <a:p>
            <a:pPr lvl="1"/>
            <a:r>
              <a:rPr lang="en-US" dirty="0"/>
              <a:t>Array row takes up 4 cache blocks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First 4 rows * 16 cols fit</a:t>
            </a:r>
            <a:br>
              <a:rPr lang="en-US" dirty="0"/>
            </a:br>
            <a:r>
              <a:rPr lang="en-US" dirty="0"/>
              <a:t>in cache without overlap</a:t>
            </a:r>
          </a:p>
          <a:p>
            <a:pPr lvl="2"/>
            <a:r>
              <a:rPr lang="en-US" dirty="0"/>
              <a:t>Next 2 rows overlap with first 2 rows</a:t>
            </a:r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F8047B1-5BDC-5811-1891-7C1C6294B825}"/>
              </a:ext>
            </a:extLst>
          </p:cNvPr>
          <p:cNvGraphicFramePr>
            <a:graphicFrameLocks noGrp="1"/>
          </p:cNvGraphicFramePr>
          <p:nvPr/>
        </p:nvGraphicFramePr>
        <p:xfrm>
          <a:off x="1090331" y="4496435"/>
          <a:ext cx="33324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3787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9823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2406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6715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7033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3538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902246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0237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0994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5352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53986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741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023570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1541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19380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840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5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5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9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6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538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772816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81AC69E-8C02-E048-9B6C-A9F4930CE773}"/>
              </a:ext>
            </a:extLst>
          </p:cNvPr>
          <p:cNvCxnSpPr/>
          <p:nvPr/>
        </p:nvCxnSpPr>
        <p:spPr>
          <a:xfrm>
            <a:off x="4662152" y="5555293"/>
            <a:ext cx="1183502" cy="0"/>
          </a:xfrm>
          <a:prstGeom prst="straightConnector1">
            <a:avLst/>
          </a:prstGeom>
          <a:ln w="76200">
            <a:solidFill>
              <a:schemeClr val="tx2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410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77F25E-5EC6-431D-834B-06CB67A8D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accessing elements by column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A50A83-AD89-43F3-AE44-37BBAEBE5A8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62152" y="1143000"/>
            <a:ext cx="6922256" cy="50292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j = 0; j &lt; 16; j = j+1)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(int i = 0; i &lt; 6; i = i+1) {</a:t>
            </a:r>
            <a:endParaRPr lang="nn-NO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mat[i][j] = 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nn-NO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809FF8FA-9108-4F03-B38E-77C98334F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3590919" cy="32615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mat[6][16];</a:t>
            </a:r>
          </a:p>
          <a:p>
            <a:endParaRPr lang="en-US" dirty="0"/>
          </a:p>
          <a:p>
            <a:r>
              <a:rPr lang="en-US" dirty="0"/>
              <a:t>First, think about how array maps to the cache</a:t>
            </a:r>
          </a:p>
          <a:p>
            <a:pPr lvl="1"/>
            <a:r>
              <a:rPr lang="en-US" dirty="0"/>
              <a:t>Element size: 4 bytes</a:t>
            </a:r>
          </a:p>
          <a:p>
            <a:pPr lvl="1"/>
            <a:r>
              <a:rPr lang="en-US" dirty="0"/>
              <a:t>Array size: 384 bytes (too big)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4 elements per cache block</a:t>
            </a:r>
          </a:p>
          <a:p>
            <a:pPr lvl="1"/>
            <a:r>
              <a:rPr lang="en-US" dirty="0"/>
              <a:t>Array row takes up 4 cache blocks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First 4 row * 16 cols fit</a:t>
            </a:r>
            <a:br>
              <a:rPr lang="en-US" dirty="0"/>
            </a:br>
            <a:r>
              <a:rPr lang="en-US" dirty="0"/>
              <a:t>in cache without overlap</a:t>
            </a:r>
          </a:p>
          <a:p>
            <a:pPr lvl="2"/>
            <a:r>
              <a:rPr lang="en-US" dirty="0"/>
              <a:t>Next 2 rows overlap with first 2 rows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88413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BE89F-714A-4584-C66A-7A2A9C6233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0060B42-8C8D-896A-48AC-1A54F4577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accessing elements by column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F9B85-0F6D-CCC3-C83B-F2C4CA205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E854868-6C2C-90A9-7FC6-9CCDCB93963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62152" y="1143000"/>
            <a:ext cx="6922256" cy="50292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j = 0; j &lt; 16; j = j+1)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(int i = 0; i &lt; 6; i = i+1) {</a:t>
            </a:r>
            <a:endParaRPr lang="nn-NO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mat[i][j] = 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nn-NO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nn-NO" sz="2400" dirty="0">
                <a:cs typeface="Courier New" panose="02070309020205020404" pitchFamily="49" charset="0"/>
              </a:rPr>
              <a:t>Determine the access pattern (which rows/cols)</a:t>
            </a:r>
          </a:p>
          <a:p>
            <a:pPr>
              <a:spcBef>
                <a:spcPts val="0"/>
              </a:spcBef>
            </a:pPr>
            <a:endParaRPr lang="nn-NO" sz="2400" dirty="0"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Run the outer loop (j=0)</a:t>
            </a:r>
          </a:p>
          <a:p>
            <a:pPr lvl="2" defTabSz="885825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First inner loop:	[0][0]</a:t>
            </a:r>
          </a:p>
          <a:p>
            <a:pPr lvl="2" defTabSz="885825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Second inner loop:	[1][0]</a:t>
            </a:r>
          </a:p>
          <a:p>
            <a:pPr lvl="2" defTabSz="885825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Third inner loop:	[2][0]</a:t>
            </a:r>
          </a:p>
          <a:p>
            <a:pPr lvl="2" defTabSz="885825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Fourth inner loop:	[3][0]</a:t>
            </a:r>
          </a:p>
          <a:p>
            <a:pPr lvl="2" defTabSz="885825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Fifth inner loop:	[4][0]</a:t>
            </a:r>
          </a:p>
          <a:p>
            <a:pPr lvl="2" defTabSz="885825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Sixth inner loop:	[5][0]</a:t>
            </a:r>
          </a:p>
          <a:p>
            <a:pPr lvl="1" defTabSz="885825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Run the outer loop (j=1)</a:t>
            </a:r>
          </a:p>
          <a:p>
            <a:pPr lvl="2" defTabSz="885825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First inner loop:	[0][1]</a:t>
            </a:r>
          </a:p>
          <a:p>
            <a:pPr lvl="2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...</a:t>
            </a:r>
          </a:p>
          <a:p>
            <a:pPr lvl="2">
              <a:spcBef>
                <a:spcPts val="0"/>
              </a:spcBef>
            </a:pPr>
            <a:endParaRPr lang="nn-NO" sz="2000" dirty="0">
              <a:cs typeface="Courier New" panose="02070309020205020404" pitchFamily="49" charset="0"/>
            </a:endParaRP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4457FED0-DC21-7B75-F9CF-CB17C94B6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3590919" cy="32615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mat[6][16];</a:t>
            </a:r>
          </a:p>
          <a:p>
            <a:endParaRPr lang="en-US" dirty="0"/>
          </a:p>
          <a:p>
            <a:r>
              <a:rPr lang="en-US" dirty="0"/>
              <a:t>First, think about how array maps to the cache</a:t>
            </a:r>
          </a:p>
          <a:p>
            <a:pPr lvl="1"/>
            <a:r>
              <a:rPr lang="en-US" dirty="0"/>
              <a:t>Element size: 4 bytes</a:t>
            </a:r>
          </a:p>
          <a:p>
            <a:pPr lvl="1"/>
            <a:r>
              <a:rPr lang="en-US" dirty="0"/>
              <a:t>Array size: 384 bytes (too big)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4 elements per cache block</a:t>
            </a:r>
          </a:p>
          <a:p>
            <a:pPr lvl="1"/>
            <a:r>
              <a:rPr lang="en-US" dirty="0"/>
              <a:t>Array row takes up 4 cache blocks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First 4 row * 16 cols fit</a:t>
            </a:r>
            <a:br>
              <a:rPr lang="en-US" dirty="0"/>
            </a:br>
            <a:r>
              <a:rPr lang="en-US" dirty="0"/>
              <a:t>in cache without overlap</a:t>
            </a:r>
          </a:p>
          <a:p>
            <a:pPr lvl="2"/>
            <a:r>
              <a:rPr lang="en-US" dirty="0"/>
              <a:t>Next 2 rows overlap with first 2 rows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148357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5A6D51-E867-13A5-9FD1-3CC3633AE0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A03A599-46FF-F012-CBE4-436064290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accessing elements by column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D4322-22D6-6FEF-9F91-A621D5169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785CDF0-EFA5-EF4B-BF6D-937E6ADA7CA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62152" y="1143000"/>
            <a:ext cx="6922256" cy="50292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j = 0; j &lt; 16; j = j+1)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(int i = 0; i &lt; 6; i = i+1) {</a:t>
            </a:r>
            <a:endParaRPr lang="nn-NO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mat[i][j] = 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nn-NO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nn-NO" sz="2400" dirty="0">
                <a:cs typeface="Courier New" panose="02070309020205020404" pitchFamily="49" charset="0"/>
              </a:rPr>
              <a:t>Calculate miss rate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DAD1C372-4598-F263-B8BA-2FA5E032F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3590919" cy="32615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mat[6][16];</a:t>
            </a:r>
          </a:p>
          <a:p>
            <a:endParaRPr lang="en-US" dirty="0"/>
          </a:p>
          <a:p>
            <a:r>
              <a:rPr lang="en-US" dirty="0"/>
              <a:t>First, think about how array maps to the cache</a:t>
            </a:r>
          </a:p>
          <a:p>
            <a:pPr lvl="1"/>
            <a:r>
              <a:rPr lang="en-US" dirty="0"/>
              <a:t>Element size: 4 bytes</a:t>
            </a:r>
          </a:p>
          <a:p>
            <a:pPr lvl="1"/>
            <a:r>
              <a:rPr lang="en-US" dirty="0"/>
              <a:t>Array size: 384 bytes (too big)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4 elements per cache block</a:t>
            </a:r>
          </a:p>
          <a:p>
            <a:pPr lvl="1"/>
            <a:r>
              <a:rPr lang="en-US" dirty="0"/>
              <a:t>Array row takes up 4 cache blocks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First 4 row * 16 cols fit</a:t>
            </a:r>
            <a:br>
              <a:rPr lang="en-US" dirty="0"/>
            </a:br>
            <a:r>
              <a:rPr lang="en-US" dirty="0"/>
              <a:t>in cache without overlap</a:t>
            </a:r>
          </a:p>
          <a:p>
            <a:pPr lvl="2"/>
            <a:r>
              <a:rPr lang="en-US" dirty="0"/>
              <a:t>Next 2 rows overlap with first 2 rows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899352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05C326-5B09-9E43-D477-82380C643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AA96861-4745-EA13-FECA-38FAC8B82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Remember, some rows are in conflict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16A4821-1042-770D-CEB7-55D2A3FE2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mat[6][16];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B9122-F058-568B-4B14-038FB91D2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E56A332-88DF-267B-AF94-432297BE4A42}"/>
              </a:ext>
            </a:extLst>
          </p:cNvPr>
          <p:cNvGraphicFramePr>
            <a:graphicFrameLocks noGrp="1"/>
          </p:cNvGraphicFramePr>
          <p:nvPr/>
        </p:nvGraphicFramePr>
        <p:xfrm>
          <a:off x="8099877" y="228600"/>
          <a:ext cx="2759300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369">
                  <a:extLst>
                    <a:ext uri="{9D8B030D-6E8A-4147-A177-3AD203B41FA5}">
                      <a16:colId xmlns:a16="http://schemas.microsoft.com/office/drawing/2014/main" val="2460071005"/>
                    </a:ext>
                  </a:extLst>
                </a:gridCol>
                <a:gridCol w="1947931">
                  <a:extLst>
                    <a:ext uri="{9D8B030D-6E8A-4147-A177-3AD203B41FA5}">
                      <a16:colId xmlns:a16="http://schemas.microsoft.com/office/drawing/2014/main" val="3309618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Block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(16 byte)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104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23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678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795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084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761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776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973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6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009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018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982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238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196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600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543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122935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6809B78-BED5-F054-18B8-A50DE3CB2D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460971"/>
              </p:ext>
            </p:extLst>
          </p:nvPr>
        </p:nvGraphicFramePr>
        <p:xfrm>
          <a:off x="1332823" y="3787712"/>
          <a:ext cx="33324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3787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9823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2406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6715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7033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3538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902246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0237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0994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5352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53986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741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023570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1541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19380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840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5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5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949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936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951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03044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21105A1-46C7-19E1-815A-0C0E47795CEC}"/>
              </a:ext>
            </a:extLst>
          </p:cNvPr>
          <p:cNvSpPr txBox="1"/>
          <p:nvPr/>
        </p:nvSpPr>
        <p:spPr>
          <a:xfrm>
            <a:off x="109330" y="4530900"/>
            <a:ext cx="1223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Conflict!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5FCE147-69C5-C963-FE9F-8F9FB5EE6D70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721077" y="4043966"/>
            <a:ext cx="502416" cy="4869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8FAAA34-22FA-46B2-193B-DEE289629A17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721077" y="4900232"/>
            <a:ext cx="461634" cy="475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C85DDB9-EBA4-CB7F-58B1-8F4523DBCC20}"/>
              </a:ext>
            </a:extLst>
          </p:cNvPr>
          <p:cNvSpPr/>
          <p:nvPr/>
        </p:nvSpPr>
        <p:spPr>
          <a:xfrm>
            <a:off x="1223493" y="3787712"/>
            <a:ext cx="3543904" cy="751840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CF2371D-F24C-607D-7A35-78B31EC4038B}"/>
              </a:ext>
            </a:extLst>
          </p:cNvPr>
          <p:cNvSpPr/>
          <p:nvPr/>
        </p:nvSpPr>
        <p:spPr>
          <a:xfrm>
            <a:off x="1223493" y="5282740"/>
            <a:ext cx="3543904" cy="751840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9D007F-F0E5-2FF0-E1B4-5C61FF9D6D7B}"/>
              </a:ext>
            </a:extLst>
          </p:cNvPr>
          <p:cNvSpPr txBox="1"/>
          <p:nvPr/>
        </p:nvSpPr>
        <p:spPr>
          <a:xfrm>
            <a:off x="4778783" y="4715566"/>
            <a:ext cx="2645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Middle has no conflicts</a:t>
            </a:r>
          </a:p>
        </p:txBody>
      </p:sp>
    </p:spTree>
    <p:extLst>
      <p:ext uri="{BB962C8B-B14F-4D97-AF65-F5344CB8AC3E}">
        <p14:creationId xmlns:p14="http://schemas.microsoft.com/office/powerpoint/2010/main" val="11491647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3273FE-DEC7-4D8D-8A86-4FF00403C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accessing elements by column (graphically)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ABA5B4-1B7B-4139-86FA-63F146CBB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893E9D3F-CC88-46D6-B4A8-6B2979C4BA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030448"/>
              </p:ext>
            </p:extLst>
          </p:nvPr>
        </p:nvGraphicFramePr>
        <p:xfrm>
          <a:off x="607595" y="1315246"/>
          <a:ext cx="33324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3787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9823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2406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6715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7033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3538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902246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0237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0994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5352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53986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741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023570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1541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19380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840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5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5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9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6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538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772816"/>
                  </a:ext>
                </a:extLst>
              </a:tr>
            </a:tbl>
          </a:graphicData>
        </a:graphic>
      </p:graphicFrame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5F442BDB-9089-40E5-8F3E-F343D3C80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661714"/>
              </p:ext>
            </p:extLst>
          </p:nvPr>
        </p:nvGraphicFramePr>
        <p:xfrm>
          <a:off x="4149285" y="1315246"/>
          <a:ext cx="33324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3787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9823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2406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6715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7033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3538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902246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0237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0994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5352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53986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741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023570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1541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19380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840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5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5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9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6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538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772816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080A3F7-DC70-46AD-AA78-AA8EF66B8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489828"/>
              </p:ext>
            </p:extLst>
          </p:nvPr>
        </p:nvGraphicFramePr>
        <p:xfrm>
          <a:off x="7690975" y="1315246"/>
          <a:ext cx="33324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3787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9823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2406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6715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7033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3538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902246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0237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0994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5352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53986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741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023570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1541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19380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840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5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5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9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6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538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77281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8523245-CFE5-429F-991F-EFB2F52A9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927087"/>
              </p:ext>
            </p:extLst>
          </p:nvPr>
        </p:nvGraphicFramePr>
        <p:xfrm>
          <a:off x="607595" y="3941132"/>
          <a:ext cx="33324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3787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9823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2406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6715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7033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3538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902246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0237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0994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5352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53986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741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023570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1541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19380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840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5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5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9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6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538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772816"/>
                  </a:ext>
                </a:extLst>
              </a:tr>
            </a:tbl>
          </a:graphicData>
        </a:graphic>
      </p:graphicFrame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69DEDBF-C5C4-40BB-9839-8FC5278A3527}"/>
              </a:ext>
            </a:extLst>
          </p:cNvPr>
          <p:cNvSpPr/>
          <p:nvPr/>
        </p:nvSpPr>
        <p:spPr>
          <a:xfrm>
            <a:off x="1764406" y="3554569"/>
            <a:ext cx="7366715" cy="283335"/>
          </a:xfrm>
          <a:custGeom>
            <a:avLst/>
            <a:gdLst>
              <a:gd name="connsiteX0" fmla="*/ 7366715 w 7366715"/>
              <a:gd name="connsiteY0" fmla="*/ 0 h 283335"/>
              <a:gd name="connsiteX1" fmla="*/ 6053070 w 7366715"/>
              <a:gd name="connsiteY1" fmla="*/ 154546 h 283335"/>
              <a:gd name="connsiteX2" fmla="*/ 1081825 w 7366715"/>
              <a:gd name="connsiteY2" fmla="*/ 90152 h 283335"/>
              <a:gd name="connsiteX3" fmla="*/ 0 w 7366715"/>
              <a:gd name="connsiteY3" fmla="*/ 283335 h 283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66715" h="283335">
                <a:moveTo>
                  <a:pt x="7366715" y="0"/>
                </a:moveTo>
                <a:cubicBezTo>
                  <a:pt x="7233633" y="69760"/>
                  <a:pt x="6053070" y="154546"/>
                  <a:pt x="6053070" y="154546"/>
                </a:cubicBezTo>
                <a:lnTo>
                  <a:pt x="1081825" y="90152"/>
                </a:lnTo>
                <a:cubicBezTo>
                  <a:pt x="72980" y="111617"/>
                  <a:pt x="178158" y="233966"/>
                  <a:pt x="0" y="283335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4545163-D0DD-46BD-854F-B79DD76CAD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367498"/>
              </p:ext>
            </p:extLst>
          </p:nvPr>
        </p:nvGraphicFramePr>
        <p:xfrm>
          <a:off x="4149285" y="3941132"/>
          <a:ext cx="33324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3787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9823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2406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6715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7033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3538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902246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0237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0994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5352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53986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741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023570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1541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19380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840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 dirty="0">
                          <a:solidFill>
                            <a:schemeClr val="bg1"/>
                          </a:solidFill>
                        </a:rPr>
                        <a:t>M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5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b="1" i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5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9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6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538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77281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C286DF2-FD61-4774-BDC0-F1244A408D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991845"/>
              </p:ext>
            </p:extLst>
          </p:nvPr>
        </p:nvGraphicFramePr>
        <p:xfrm>
          <a:off x="7690975" y="3941329"/>
          <a:ext cx="33324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3787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9823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2406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6715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7033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3538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902246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0237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0994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5352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53986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741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023570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1541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19380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840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5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5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9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6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538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77281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6E5B495-9F6B-4616-93DA-139036436B0A}"/>
              </a:ext>
            </a:extLst>
          </p:cNvPr>
          <p:cNvSpPr txBox="1"/>
          <p:nvPr/>
        </p:nvSpPr>
        <p:spPr>
          <a:xfrm>
            <a:off x="607595" y="842489"/>
            <a:ext cx="849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Grey blocks are loaded into the cache, but not accessed at this time</a:t>
            </a:r>
          </a:p>
        </p:txBody>
      </p:sp>
    </p:spTree>
    <p:extLst>
      <p:ext uri="{BB962C8B-B14F-4D97-AF65-F5344CB8AC3E}">
        <p14:creationId xmlns:p14="http://schemas.microsoft.com/office/powerpoint/2010/main" val="3355097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77F25E-5EC6-431D-834B-06CB67A8D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accessing elements by column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A50A83-AD89-43F3-AE44-37BBAEBE5A8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62152" y="1143000"/>
            <a:ext cx="6922256" cy="50292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j = 0; j &lt; 16; j = j+1)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(int i = 0; i &lt; 6; i = i+1) {</a:t>
            </a:r>
            <a:endParaRPr lang="nn-NO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mat[i][j] = 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nn-NO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nn-NO" sz="2400" dirty="0">
                <a:cs typeface="Courier New" panose="02070309020205020404" pitchFamily="49" charset="0"/>
              </a:rPr>
              <a:t>Calculate miss rate</a:t>
            </a:r>
          </a:p>
          <a:p>
            <a:pPr>
              <a:spcBef>
                <a:spcPts val="0"/>
              </a:spcBef>
            </a:pPr>
            <a:endParaRPr lang="nn-NO" sz="2400" dirty="0"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6 misses for 1st load of each row</a:t>
            </a:r>
          </a:p>
          <a:p>
            <a:pPr lvl="1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4 misses for 2nd column in the row (2 hits)</a:t>
            </a:r>
          </a:p>
          <a:p>
            <a:pPr lvl="1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4 misses for 3rd column in the row (2 hits)</a:t>
            </a:r>
          </a:p>
          <a:p>
            <a:pPr lvl="1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4 misses for 4th column in the row (2 hits)</a:t>
            </a:r>
          </a:p>
          <a:p>
            <a:pPr lvl="1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Repeat</a:t>
            </a:r>
          </a:p>
          <a:p>
            <a:pPr lvl="1">
              <a:spcBef>
                <a:spcPts val="0"/>
              </a:spcBef>
            </a:pPr>
            <a:endParaRPr lang="nn-NO" sz="2000" dirty="0"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Miss rate = (6+4+4+4)/24 = 75%</a:t>
            </a:r>
          </a:p>
          <a:p>
            <a:pPr lvl="1">
              <a:spcBef>
                <a:spcPts val="0"/>
              </a:spcBef>
            </a:pPr>
            <a:endParaRPr lang="nn-NO" sz="2000" dirty="0">
              <a:cs typeface="Courier New" panose="02070309020205020404" pitchFamily="49" charset="0"/>
            </a:endParaRP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809FF8FA-9108-4F03-B38E-77C98334F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3590919" cy="32615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mat[6][16];</a:t>
            </a:r>
          </a:p>
          <a:p>
            <a:endParaRPr lang="en-US" dirty="0"/>
          </a:p>
          <a:p>
            <a:r>
              <a:rPr lang="en-US" dirty="0"/>
              <a:t>First, think about how array maps to the cache</a:t>
            </a:r>
          </a:p>
          <a:p>
            <a:pPr lvl="1"/>
            <a:r>
              <a:rPr lang="en-US" dirty="0"/>
              <a:t>Element size: 4 bytes</a:t>
            </a:r>
          </a:p>
          <a:p>
            <a:pPr lvl="1"/>
            <a:r>
              <a:rPr lang="en-US" dirty="0"/>
              <a:t>Array size: 384 bytes (too big)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4 elements per cache block</a:t>
            </a:r>
          </a:p>
          <a:p>
            <a:pPr lvl="1"/>
            <a:r>
              <a:rPr lang="en-US" dirty="0"/>
              <a:t>Array row takes up 4 cache blocks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First 4 row * 16 cols fit</a:t>
            </a:r>
            <a:br>
              <a:rPr lang="en-US" dirty="0"/>
            </a:br>
            <a:r>
              <a:rPr lang="en-US" dirty="0"/>
              <a:t>in cache without overlap</a:t>
            </a:r>
          </a:p>
          <a:p>
            <a:pPr lvl="2"/>
            <a:r>
              <a:rPr lang="en-US" dirty="0"/>
              <a:t>Next 2 rows overlap with first 2 rows</a:t>
            </a:r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DFC2ADF-DA36-408D-A0B0-B9523D27D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561970"/>
              </p:ext>
            </p:extLst>
          </p:nvPr>
        </p:nvGraphicFramePr>
        <p:xfrm>
          <a:off x="1097853" y="4404575"/>
          <a:ext cx="33324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3787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9823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2406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6715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378654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634054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041756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7964576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68711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3134477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971891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567583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445479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08066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033241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1891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5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5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9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6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538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772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165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63925B-580B-7E22-2658-446EE8B6EC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C7AF155-3A45-3C13-35CE-52947EFC9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Example: accessing elements by column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53AF4C-059D-F58D-D195-281B7AE12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E1D7AB-91D4-0AEF-A3E0-FBE6C366448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62152" y="1143000"/>
            <a:ext cx="6922256" cy="50292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j = 0; j &lt; 16; j = j+1)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(int i = 0; i &lt; 6; i = i+1) {</a:t>
            </a:r>
            <a:endParaRPr lang="nn-NO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mat[i][j] = 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nn-NO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nn-NO" sz="2400" dirty="0">
                <a:cs typeface="Courier New" panose="02070309020205020404" pitchFamily="49" charset="0"/>
              </a:rPr>
              <a:t>Determine the access pattern (which rows/cols)</a:t>
            </a:r>
          </a:p>
          <a:p>
            <a:pPr>
              <a:spcBef>
                <a:spcPts val="0"/>
              </a:spcBef>
            </a:pPr>
            <a:endParaRPr lang="nn-NO" sz="2400" dirty="0"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Run the outer loop (j=0)</a:t>
            </a:r>
          </a:p>
          <a:p>
            <a:pPr lvl="2" defTabSz="885825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First inner loop:	[0][0]</a:t>
            </a:r>
          </a:p>
          <a:p>
            <a:pPr lvl="2" defTabSz="885825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Second inner loop:	[1][0]</a:t>
            </a:r>
          </a:p>
          <a:p>
            <a:pPr lvl="2" defTabSz="885825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Third inner loop:	[2][0]</a:t>
            </a:r>
          </a:p>
          <a:p>
            <a:pPr lvl="2" defTabSz="885825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Fourth inner loop:	[3][0]</a:t>
            </a:r>
          </a:p>
          <a:p>
            <a:pPr lvl="2" defTabSz="885825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Fifth inner loop:	[4][0]</a:t>
            </a:r>
          </a:p>
          <a:p>
            <a:pPr lvl="2" defTabSz="885825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Sixth inner loop:	[5][0]</a:t>
            </a:r>
          </a:p>
          <a:p>
            <a:pPr lvl="1" defTabSz="885825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Run the outer loop (j=1)</a:t>
            </a:r>
          </a:p>
          <a:p>
            <a:pPr lvl="2" defTabSz="885825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First inner loop:	[0][1]</a:t>
            </a:r>
          </a:p>
          <a:p>
            <a:pPr lvl="2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...</a:t>
            </a:r>
          </a:p>
          <a:p>
            <a:pPr lvl="2">
              <a:spcBef>
                <a:spcPts val="0"/>
              </a:spcBef>
            </a:pPr>
            <a:endParaRPr lang="nn-NO" sz="2000" dirty="0">
              <a:cs typeface="Courier New" panose="02070309020205020404" pitchFamily="49" charset="0"/>
            </a:endParaRP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B6EDA971-DADE-18AC-630B-D1D43951E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3590919" cy="32615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mat[6][16];</a:t>
            </a:r>
          </a:p>
          <a:p>
            <a:endParaRPr lang="en-US" dirty="0"/>
          </a:p>
          <a:p>
            <a:r>
              <a:rPr lang="en-US" dirty="0"/>
              <a:t>First, think about how array maps to the cache</a:t>
            </a:r>
          </a:p>
          <a:p>
            <a:pPr lvl="1"/>
            <a:r>
              <a:rPr lang="en-US" dirty="0"/>
              <a:t>Element size: 4 bytes</a:t>
            </a:r>
          </a:p>
          <a:p>
            <a:pPr lvl="1"/>
            <a:r>
              <a:rPr lang="en-US" dirty="0"/>
              <a:t>Array size: 384 bytes (too big)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4 elements per cache block</a:t>
            </a:r>
          </a:p>
          <a:p>
            <a:pPr lvl="1"/>
            <a:r>
              <a:rPr lang="en-US" dirty="0"/>
              <a:t>Array row takes up 4 cache blocks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First 4 row * 16 cols fit</a:t>
            </a:r>
            <a:br>
              <a:rPr lang="en-US" dirty="0"/>
            </a:br>
            <a:r>
              <a:rPr lang="en-US" dirty="0"/>
              <a:t>in cache without overlap</a:t>
            </a:r>
          </a:p>
          <a:p>
            <a:pPr lvl="2"/>
            <a:r>
              <a:rPr lang="en-US" dirty="0"/>
              <a:t>Next 2 rows overlap with first 2 rows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261345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826EDD-BDD8-CF9B-F44B-165CA5A547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84D70F-110A-F507-AD56-7A160DC29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Example: accessing elements by column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4EC8EE-214B-AD2B-D1AC-CE569F7AB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7D466B0-B657-FBF6-E234-4109E9AB579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5130" y="4863974"/>
            <a:ext cx="6922256" cy="128332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j = 0; j &lt; 16; j = j+1)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(int i = 0; i &lt; 6; i = i+1) {</a:t>
            </a:r>
            <a:endParaRPr lang="nn-NO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mat[i][j] = 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nn-NO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F0ADFFC8-B39B-362A-4BDC-330D645B6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3590919" cy="32615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mat[6][16];</a:t>
            </a:r>
          </a:p>
          <a:p>
            <a:endParaRPr lang="en-US" dirty="0"/>
          </a:p>
          <a:p>
            <a:r>
              <a:rPr lang="en-US" dirty="0"/>
              <a:t>First, think about how array maps to the cache</a:t>
            </a:r>
          </a:p>
          <a:p>
            <a:pPr lvl="1"/>
            <a:r>
              <a:rPr lang="en-US" dirty="0"/>
              <a:t>Element size: 4 bytes</a:t>
            </a:r>
          </a:p>
          <a:p>
            <a:pPr lvl="1"/>
            <a:r>
              <a:rPr lang="en-US" dirty="0"/>
              <a:t>Array size: 384 bytes (too big)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4 elements per cache block</a:t>
            </a:r>
          </a:p>
          <a:p>
            <a:pPr lvl="1"/>
            <a:r>
              <a:rPr lang="en-US" dirty="0"/>
              <a:t>Array row takes up 4 cache blocks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First 4 row * 16 cols fit</a:t>
            </a:r>
            <a:br>
              <a:rPr lang="en-US" dirty="0"/>
            </a:br>
            <a:r>
              <a:rPr lang="en-US" dirty="0"/>
              <a:t>in cache without overlap</a:t>
            </a:r>
          </a:p>
          <a:p>
            <a:pPr lvl="2"/>
            <a:r>
              <a:rPr lang="en-US" dirty="0"/>
              <a:t>Next 2 rows overlap with first 2 rows</a:t>
            </a:r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F6D0D76-178E-B0CC-E122-2B4CF8090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065893"/>
              </p:ext>
            </p:extLst>
          </p:nvPr>
        </p:nvGraphicFramePr>
        <p:xfrm>
          <a:off x="8887528" y="965703"/>
          <a:ext cx="2759300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369">
                  <a:extLst>
                    <a:ext uri="{9D8B030D-6E8A-4147-A177-3AD203B41FA5}">
                      <a16:colId xmlns:a16="http://schemas.microsoft.com/office/drawing/2014/main" val="2460071005"/>
                    </a:ext>
                  </a:extLst>
                </a:gridCol>
                <a:gridCol w="1947931">
                  <a:extLst>
                    <a:ext uri="{9D8B030D-6E8A-4147-A177-3AD203B41FA5}">
                      <a16:colId xmlns:a16="http://schemas.microsoft.com/office/drawing/2014/main" val="3309618226"/>
                    </a:ext>
                  </a:extLst>
                </a:gridCol>
              </a:tblGrid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Set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Block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(16 byte)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104052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238233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0001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678116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0010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795614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0011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084820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761155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0101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776207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0110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973406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0111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6068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009473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018594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982053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238048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196855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600541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543191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122935"/>
                  </a:ext>
                </a:extLst>
              </a:tr>
            </a:tbl>
          </a:graphicData>
        </a:graphic>
      </p:graphicFrame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BEF28EA3-B810-B084-9E6D-6BC079852139}"/>
              </a:ext>
            </a:extLst>
          </p:cNvPr>
          <p:cNvSpPr txBox="1">
            <a:spLocks/>
          </p:cNvSpPr>
          <p:nvPr/>
        </p:nvSpPr>
        <p:spPr>
          <a:xfrm>
            <a:off x="5839485" y="1143000"/>
            <a:ext cx="5744923" cy="502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nn-NO" sz="2400" dirty="0">
                <a:cs typeface="Courier New" panose="02070309020205020404" pitchFamily="49" charset="0"/>
              </a:rPr>
              <a:t>Access pattern</a:t>
            </a:r>
          </a:p>
          <a:p>
            <a:pPr lvl="1" defTabSz="885825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[0][0]</a:t>
            </a:r>
          </a:p>
          <a:p>
            <a:pPr lvl="1" defTabSz="885825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[1][0]</a:t>
            </a:r>
          </a:p>
          <a:p>
            <a:pPr lvl="1" defTabSz="885825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[2][0]</a:t>
            </a:r>
          </a:p>
          <a:p>
            <a:pPr lvl="1" defTabSz="885825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[3][0]</a:t>
            </a:r>
          </a:p>
          <a:p>
            <a:pPr lvl="1" defTabSz="885825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[4][0]</a:t>
            </a:r>
          </a:p>
          <a:p>
            <a:pPr lvl="1" defTabSz="885825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[5][0]</a:t>
            </a:r>
          </a:p>
          <a:p>
            <a:pPr lvl="1" defTabSz="885825">
              <a:spcBef>
                <a:spcPts val="0"/>
              </a:spcBef>
            </a:pPr>
            <a:endParaRPr lang="nn-NO" sz="2000" dirty="0">
              <a:cs typeface="Courier New" panose="02070309020205020404" pitchFamily="49" charset="0"/>
            </a:endParaRPr>
          </a:p>
          <a:p>
            <a:pPr lvl="1" defTabSz="885825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[0][1]</a:t>
            </a:r>
          </a:p>
          <a:p>
            <a:pPr lvl="1" defTabSz="885825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[1][1]</a:t>
            </a:r>
          </a:p>
          <a:p>
            <a:pPr lvl="1" defTabSz="885825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[2][1]</a:t>
            </a:r>
          </a:p>
          <a:p>
            <a:pPr lvl="1" defTabSz="885825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[3][1]</a:t>
            </a:r>
          </a:p>
          <a:p>
            <a:pPr lvl="1" defTabSz="885825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[4][1]</a:t>
            </a:r>
          </a:p>
          <a:p>
            <a:pPr lvl="1" defTabSz="885825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[5][1]</a:t>
            </a:r>
          </a:p>
          <a:p>
            <a:pPr lvl="1" defTabSz="885825">
              <a:spcBef>
                <a:spcPts val="0"/>
              </a:spcBef>
            </a:pPr>
            <a:endParaRPr lang="nn-NO" sz="2000" dirty="0">
              <a:cs typeface="Courier New" panose="02070309020205020404" pitchFamily="49" charset="0"/>
            </a:endParaRPr>
          </a:p>
          <a:p>
            <a:pPr lvl="1" defTabSz="885825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539148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Memory Mountain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00611" y="1197678"/>
          <a:ext cx="8572500" cy="5829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153401" y="304801"/>
            <a:ext cx="2432915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Intel Core i7</a:t>
            </a:r>
          </a:p>
          <a:p>
            <a:r>
              <a:rPr lang="en-US" dirty="0">
                <a:latin typeface="Calibri" pitchFamily="34" charset="0"/>
              </a:rPr>
              <a:t>32 KB L1  </a:t>
            </a:r>
            <a:r>
              <a:rPr lang="en-US" dirty="0" err="1">
                <a:latin typeface="Calibri" pitchFamily="34" charset="0"/>
              </a:rPr>
              <a:t>i</a:t>
            </a:r>
            <a:r>
              <a:rPr lang="en-US" dirty="0">
                <a:latin typeface="Calibri" pitchFamily="34" charset="0"/>
              </a:rPr>
              <a:t>-cache</a:t>
            </a:r>
          </a:p>
          <a:p>
            <a:r>
              <a:rPr lang="en-US" dirty="0">
                <a:latin typeface="Calibri" pitchFamily="34" charset="0"/>
              </a:rPr>
              <a:t>32 KB L1 </a:t>
            </a:r>
            <a:r>
              <a:rPr lang="en-US" dirty="0" err="1">
                <a:latin typeface="Calibri" pitchFamily="34" charset="0"/>
              </a:rPr>
              <a:t>d</a:t>
            </a:r>
            <a:r>
              <a:rPr lang="en-US" dirty="0">
                <a:latin typeface="Calibri" pitchFamily="34" charset="0"/>
              </a:rPr>
              <a:t>-cache</a:t>
            </a:r>
          </a:p>
          <a:p>
            <a:r>
              <a:rPr lang="en-US" dirty="0">
                <a:latin typeface="Calibri" pitchFamily="34" charset="0"/>
              </a:rPr>
              <a:t>256 KB unified L2 cache</a:t>
            </a:r>
          </a:p>
          <a:p>
            <a:r>
              <a:rPr lang="en-US" dirty="0">
                <a:latin typeface="Calibri" pitchFamily="34" charset="0"/>
              </a:rPr>
              <a:t>8M unified L3 cache</a:t>
            </a:r>
          </a:p>
          <a:p>
            <a:endParaRPr lang="en-US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All caches on-chip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C45D1-A4CB-4F73-A37E-13819C91E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4074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3A0B8-CCA1-C119-2777-A7A4A4DCF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4B8FE38-C3E6-FFC5-EA28-8840DFF6A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Example: accessing elements by column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CABA7E-6489-61CD-F17A-304FB5693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B8E7402-B3DE-98B1-D8E0-A4204213004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5130" y="4863974"/>
            <a:ext cx="6922256" cy="128332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j = 0; j &lt; 16; j = j+1)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(int i = 0; i &lt; 6; i = i+1) {</a:t>
            </a:r>
            <a:endParaRPr lang="nn-NO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mat[i][j] = 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nn-NO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48FE6174-BD77-B0BD-FF76-09BF5FABE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3590919" cy="32615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mat[6][16];</a:t>
            </a:r>
          </a:p>
          <a:p>
            <a:endParaRPr lang="en-US" dirty="0"/>
          </a:p>
          <a:p>
            <a:r>
              <a:rPr lang="en-US" dirty="0"/>
              <a:t>First, think about how array maps to the cache</a:t>
            </a:r>
          </a:p>
          <a:p>
            <a:pPr lvl="1"/>
            <a:r>
              <a:rPr lang="en-US" dirty="0"/>
              <a:t>Element size: 4 bytes</a:t>
            </a:r>
          </a:p>
          <a:p>
            <a:pPr lvl="1"/>
            <a:r>
              <a:rPr lang="en-US" dirty="0"/>
              <a:t>Array size: 384 bytes (too big)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4 elements per cache block</a:t>
            </a:r>
          </a:p>
          <a:p>
            <a:pPr lvl="1"/>
            <a:r>
              <a:rPr lang="en-US" dirty="0"/>
              <a:t>Array row takes up 4 cache blocks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First 4 row * 16 cols fit</a:t>
            </a:r>
            <a:br>
              <a:rPr lang="en-US" dirty="0"/>
            </a:br>
            <a:r>
              <a:rPr lang="en-US" dirty="0"/>
              <a:t>in cache without overlap</a:t>
            </a:r>
          </a:p>
          <a:p>
            <a:pPr lvl="2"/>
            <a:r>
              <a:rPr lang="en-US" dirty="0"/>
              <a:t>Next 2 rows overlap with first 2 rows</a:t>
            </a:r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584896F-4040-850C-49B2-86AC5A5B9C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540760"/>
              </p:ext>
            </p:extLst>
          </p:nvPr>
        </p:nvGraphicFramePr>
        <p:xfrm>
          <a:off x="8887528" y="965703"/>
          <a:ext cx="2759300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369">
                  <a:extLst>
                    <a:ext uri="{9D8B030D-6E8A-4147-A177-3AD203B41FA5}">
                      <a16:colId xmlns:a16="http://schemas.microsoft.com/office/drawing/2014/main" val="2460071005"/>
                    </a:ext>
                  </a:extLst>
                </a:gridCol>
                <a:gridCol w="1947931">
                  <a:extLst>
                    <a:ext uri="{9D8B030D-6E8A-4147-A177-3AD203B41FA5}">
                      <a16:colId xmlns:a16="http://schemas.microsoft.com/office/drawing/2014/main" val="3309618226"/>
                    </a:ext>
                  </a:extLst>
                </a:gridCol>
              </a:tblGrid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Set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Block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(16 byte)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104052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[0][0-3]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238233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0001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678116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0010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795614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0011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084820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761155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0101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776207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0110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973406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0111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6068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009473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018594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982053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238048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196855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600541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543191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122935"/>
                  </a:ext>
                </a:extLst>
              </a:tr>
            </a:tbl>
          </a:graphicData>
        </a:graphic>
      </p:graphicFrame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89DD857C-1AD5-69C0-2A35-17646A3B5373}"/>
              </a:ext>
            </a:extLst>
          </p:cNvPr>
          <p:cNvSpPr txBox="1">
            <a:spLocks/>
          </p:cNvSpPr>
          <p:nvPr/>
        </p:nvSpPr>
        <p:spPr>
          <a:xfrm>
            <a:off x="5839485" y="1143000"/>
            <a:ext cx="5744923" cy="502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nn-NO" sz="2400" dirty="0">
                <a:cs typeface="Courier New" panose="02070309020205020404" pitchFamily="49" charset="0"/>
              </a:rPr>
              <a:t>Access pattern</a:t>
            </a:r>
          </a:p>
          <a:p>
            <a:pPr lvl="1" defTabSz="885825">
              <a:spcBef>
                <a:spcPts val="0"/>
              </a:spcBef>
            </a:pPr>
            <a:r>
              <a:rPr lang="nn-NO" sz="2000" b="1" dirty="0">
                <a:cs typeface="Courier New" panose="02070309020205020404" pitchFamily="49" charset="0"/>
              </a:rPr>
              <a:t>[0][0] - Miss</a:t>
            </a:r>
          </a:p>
          <a:p>
            <a:pPr lvl="1" defTabSz="885825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[1][0]</a:t>
            </a:r>
          </a:p>
          <a:p>
            <a:pPr lvl="1" defTabSz="885825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[2][0]</a:t>
            </a:r>
          </a:p>
          <a:p>
            <a:pPr lvl="1" defTabSz="885825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[3][0]</a:t>
            </a:r>
          </a:p>
          <a:p>
            <a:pPr lvl="1" defTabSz="885825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[4][0]</a:t>
            </a:r>
          </a:p>
          <a:p>
            <a:pPr lvl="1" defTabSz="885825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[5][0]</a:t>
            </a:r>
          </a:p>
          <a:p>
            <a:pPr lvl="1" defTabSz="885825">
              <a:spcBef>
                <a:spcPts val="0"/>
              </a:spcBef>
            </a:pPr>
            <a:endParaRPr lang="nn-NO" sz="2000" dirty="0">
              <a:cs typeface="Courier New" panose="02070309020205020404" pitchFamily="49" charset="0"/>
            </a:endParaRPr>
          </a:p>
          <a:p>
            <a:pPr lvl="1" defTabSz="885825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[0][1]</a:t>
            </a:r>
          </a:p>
          <a:p>
            <a:pPr lvl="1" defTabSz="885825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[1][1]</a:t>
            </a:r>
          </a:p>
          <a:p>
            <a:pPr lvl="1" defTabSz="885825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[2][1]</a:t>
            </a:r>
          </a:p>
          <a:p>
            <a:pPr lvl="1" defTabSz="885825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[3][1]</a:t>
            </a:r>
          </a:p>
          <a:p>
            <a:pPr lvl="1" defTabSz="885825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[4][1]</a:t>
            </a:r>
          </a:p>
          <a:p>
            <a:pPr lvl="1" defTabSz="885825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[5][1]</a:t>
            </a:r>
          </a:p>
          <a:p>
            <a:pPr lvl="1" defTabSz="885825">
              <a:spcBef>
                <a:spcPts val="0"/>
              </a:spcBef>
            </a:pPr>
            <a:endParaRPr lang="nn-NO" sz="2000" dirty="0">
              <a:cs typeface="Courier New" panose="02070309020205020404" pitchFamily="49" charset="0"/>
            </a:endParaRPr>
          </a:p>
          <a:p>
            <a:pPr lvl="1" defTabSz="885825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7351915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237DEC-806F-9712-3A5D-D9386FE9E0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6EC5DBA-1EA0-19C2-0304-82DFF487F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Example: accessing elements by column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22684-AB35-4512-CC6E-D4E0991A6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15DBF22-5AD1-D396-9173-16BD5AB4608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5130" y="4863974"/>
            <a:ext cx="6922256" cy="128332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j = 0; j &lt; 16; j = j+1)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(int i = 0; i &lt; 6; i = i+1) {</a:t>
            </a:r>
            <a:endParaRPr lang="nn-NO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mat[i][j] = 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nn-NO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31883B5E-4332-B010-3EF5-414F65A4E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3590919" cy="32615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mat[6][16];</a:t>
            </a:r>
          </a:p>
          <a:p>
            <a:endParaRPr lang="en-US" dirty="0"/>
          </a:p>
          <a:p>
            <a:r>
              <a:rPr lang="en-US" dirty="0"/>
              <a:t>First, think about how array maps to the cache</a:t>
            </a:r>
          </a:p>
          <a:p>
            <a:pPr lvl="1"/>
            <a:r>
              <a:rPr lang="en-US" dirty="0"/>
              <a:t>Element size: 4 bytes</a:t>
            </a:r>
          </a:p>
          <a:p>
            <a:pPr lvl="1"/>
            <a:r>
              <a:rPr lang="en-US" dirty="0"/>
              <a:t>Array size: 384 bytes (too big)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4 elements per cache block</a:t>
            </a:r>
          </a:p>
          <a:p>
            <a:pPr lvl="1"/>
            <a:r>
              <a:rPr lang="en-US" dirty="0"/>
              <a:t>Array row takes up 4 cache blocks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First 4 row * 16 cols fit</a:t>
            </a:r>
            <a:br>
              <a:rPr lang="en-US" dirty="0"/>
            </a:br>
            <a:r>
              <a:rPr lang="en-US" dirty="0"/>
              <a:t>in cache without overlap</a:t>
            </a:r>
          </a:p>
          <a:p>
            <a:pPr lvl="2"/>
            <a:r>
              <a:rPr lang="en-US" dirty="0"/>
              <a:t>Next 2 rows overlap with first 2 rows</a:t>
            </a:r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04C9104-1755-7FC7-4F31-4069A26F6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245768"/>
              </p:ext>
            </p:extLst>
          </p:nvPr>
        </p:nvGraphicFramePr>
        <p:xfrm>
          <a:off x="8887528" y="965703"/>
          <a:ext cx="2759300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369">
                  <a:extLst>
                    <a:ext uri="{9D8B030D-6E8A-4147-A177-3AD203B41FA5}">
                      <a16:colId xmlns:a16="http://schemas.microsoft.com/office/drawing/2014/main" val="2460071005"/>
                    </a:ext>
                  </a:extLst>
                </a:gridCol>
                <a:gridCol w="1947931">
                  <a:extLst>
                    <a:ext uri="{9D8B030D-6E8A-4147-A177-3AD203B41FA5}">
                      <a16:colId xmlns:a16="http://schemas.microsoft.com/office/drawing/2014/main" val="3309618226"/>
                    </a:ext>
                  </a:extLst>
                </a:gridCol>
              </a:tblGrid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Set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Block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(16 byte)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104052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[0][0-3]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238233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0001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678116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0010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795614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0011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084820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[1][0-3]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761155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0101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776207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0110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973406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0111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6068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009473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018594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982053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238048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196855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600541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543191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122935"/>
                  </a:ext>
                </a:extLst>
              </a:tr>
            </a:tbl>
          </a:graphicData>
        </a:graphic>
      </p:graphicFrame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3198907-D9A3-0922-9935-B3E3660F709B}"/>
              </a:ext>
            </a:extLst>
          </p:cNvPr>
          <p:cNvSpPr txBox="1">
            <a:spLocks/>
          </p:cNvSpPr>
          <p:nvPr/>
        </p:nvSpPr>
        <p:spPr>
          <a:xfrm>
            <a:off x="5839485" y="1143000"/>
            <a:ext cx="5744923" cy="502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nn-NO" sz="2400" dirty="0">
                <a:cs typeface="Courier New" panose="02070309020205020404" pitchFamily="49" charset="0"/>
              </a:rPr>
              <a:t>Access pattern</a:t>
            </a:r>
          </a:p>
          <a:p>
            <a:pPr lvl="1" defTabSz="885825">
              <a:spcBef>
                <a:spcPts val="0"/>
              </a:spcBef>
            </a:pPr>
            <a:r>
              <a:rPr lang="nn-NO" sz="2000" b="1" dirty="0">
                <a:cs typeface="Courier New" panose="02070309020205020404" pitchFamily="49" charset="0"/>
              </a:rPr>
              <a:t>[0][0] - Miss</a:t>
            </a:r>
          </a:p>
          <a:p>
            <a:pPr lvl="1" defTabSz="885825">
              <a:spcBef>
                <a:spcPts val="0"/>
              </a:spcBef>
            </a:pPr>
            <a:r>
              <a:rPr lang="nn-NO" sz="2000" b="1" dirty="0">
                <a:cs typeface="Courier New" panose="02070309020205020404" pitchFamily="49" charset="0"/>
              </a:rPr>
              <a:t>[1][0] - Miss</a:t>
            </a:r>
          </a:p>
          <a:p>
            <a:pPr lvl="1" defTabSz="885825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[2][0]</a:t>
            </a:r>
          </a:p>
          <a:p>
            <a:pPr lvl="1" defTabSz="885825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[3][0]</a:t>
            </a:r>
          </a:p>
          <a:p>
            <a:pPr lvl="1" defTabSz="885825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[4][0]</a:t>
            </a:r>
          </a:p>
          <a:p>
            <a:pPr lvl="1" defTabSz="885825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[5][0]</a:t>
            </a:r>
          </a:p>
          <a:p>
            <a:pPr lvl="1" defTabSz="885825">
              <a:spcBef>
                <a:spcPts val="0"/>
              </a:spcBef>
            </a:pPr>
            <a:endParaRPr lang="nn-NO" sz="2000" dirty="0">
              <a:cs typeface="Courier New" panose="02070309020205020404" pitchFamily="49" charset="0"/>
            </a:endParaRPr>
          </a:p>
          <a:p>
            <a:pPr lvl="1" defTabSz="885825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[0][1]</a:t>
            </a:r>
          </a:p>
          <a:p>
            <a:pPr lvl="1" defTabSz="885825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[1][1]</a:t>
            </a:r>
          </a:p>
          <a:p>
            <a:pPr lvl="1" defTabSz="885825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[2][1]</a:t>
            </a:r>
          </a:p>
          <a:p>
            <a:pPr lvl="1" defTabSz="885825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[3][1]</a:t>
            </a:r>
          </a:p>
          <a:p>
            <a:pPr lvl="1" defTabSz="885825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[4][1]</a:t>
            </a:r>
          </a:p>
          <a:p>
            <a:pPr lvl="1" defTabSz="885825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[5][1]</a:t>
            </a:r>
          </a:p>
          <a:p>
            <a:pPr lvl="1" defTabSz="885825">
              <a:spcBef>
                <a:spcPts val="0"/>
              </a:spcBef>
            </a:pPr>
            <a:endParaRPr lang="nn-NO" sz="2000" dirty="0">
              <a:cs typeface="Courier New" panose="02070309020205020404" pitchFamily="49" charset="0"/>
            </a:endParaRPr>
          </a:p>
          <a:p>
            <a:pPr lvl="1" defTabSz="885825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4189442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53738-A74B-5C0B-E31F-BAD618015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27BD3D-90E0-E985-BC8A-5C3308F6C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Example: accessing elements by column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F5AF1-B3FF-706F-EBEA-FE922D136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D44CE9C-AF0E-B3CF-BB1A-C298950C77D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5130" y="4863974"/>
            <a:ext cx="6922256" cy="128332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j = 0; j &lt; 16; j = j+1)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(int i = 0; i &lt; 6; i = i+1) {</a:t>
            </a:r>
            <a:endParaRPr lang="nn-NO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mat[i][j] = 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nn-NO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F146A553-ABF0-B64F-22E1-51F008EB3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3590919" cy="32615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mat[6][16];</a:t>
            </a:r>
          </a:p>
          <a:p>
            <a:endParaRPr lang="en-US" dirty="0"/>
          </a:p>
          <a:p>
            <a:r>
              <a:rPr lang="en-US" dirty="0"/>
              <a:t>First, think about how array maps to the cache</a:t>
            </a:r>
          </a:p>
          <a:p>
            <a:pPr lvl="1"/>
            <a:r>
              <a:rPr lang="en-US" dirty="0"/>
              <a:t>Element size: 4 bytes</a:t>
            </a:r>
          </a:p>
          <a:p>
            <a:pPr lvl="1"/>
            <a:r>
              <a:rPr lang="en-US" dirty="0"/>
              <a:t>Array size: 384 bytes (too big)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4 elements per cache block</a:t>
            </a:r>
          </a:p>
          <a:p>
            <a:pPr lvl="1"/>
            <a:r>
              <a:rPr lang="en-US" dirty="0"/>
              <a:t>Array row takes up 4 cache blocks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First 4 row * 16 cols fit</a:t>
            </a:r>
            <a:br>
              <a:rPr lang="en-US" dirty="0"/>
            </a:br>
            <a:r>
              <a:rPr lang="en-US" dirty="0"/>
              <a:t>in cache without overlap</a:t>
            </a:r>
          </a:p>
          <a:p>
            <a:pPr lvl="2"/>
            <a:r>
              <a:rPr lang="en-US" dirty="0"/>
              <a:t>Next 2 rows overlap with first 2 rows</a:t>
            </a:r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87B61DD-7DCC-B0C2-EAD4-869EFCBB10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044695"/>
              </p:ext>
            </p:extLst>
          </p:nvPr>
        </p:nvGraphicFramePr>
        <p:xfrm>
          <a:off x="8887528" y="965703"/>
          <a:ext cx="2759300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369">
                  <a:extLst>
                    <a:ext uri="{9D8B030D-6E8A-4147-A177-3AD203B41FA5}">
                      <a16:colId xmlns:a16="http://schemas.microsoft.com/office/drawing/2014/main" val="2460071005"/>
                    </a:ext>
                  </a:extLst>
                </a:gridCol>
                <a:gridCol w="1947931">
                  <a:extLst>
                    <a:ext uri="{9D8B030D-6E8A-4147-A177-3AD203B41FA5}">
                      <a16:colId xmlns:a16="http://schemas.microsoft.com/office/drawing/2014/main" val="3309618226"/>
                    </a:ext>
                  </a:extLst>
                </a:gridCol>
              </a:tblGrid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Set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Block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(16 byte)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104052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[0][0-3]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238233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0001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678116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0010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795614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0011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084820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[1][0-3]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761155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0101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776207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0110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973406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0111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6068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[2][0-3]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009473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018594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982053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238048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196855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600541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543191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122935"/>
                  </a:ext>
                </a:extLst>
              </a:tr>
            </a:tbl>
          </a:graphicData>
        </a:graphic>
      </p:graphicFrame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A5ABE166-A715-72CF-C2A9-FC7DF06C7FD7}"/>
              </a:ext>
            </a:extLst>
          </p:cNvPr>
          <p:cNvSpPr txBox="1">
            <a:spLocks/>
          </p:cNvSpPr>
          <p:nvPr/>
        </p:nvSpPr>
        <p:spPr>
          <a:xfrm>
            <a:off x="5839485" y="1143000"/>
            <a:ext cx="5744923" cy="502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nn-NO" sz="2400" dirty="0">
                <a:cs typeface="Courier New" panose="02070309020205020404" pitchFamily="49" charset="0"/>
              </a:rPr>
              <a:t>Access pattern</a:t>
            </a:r>
          </a:p>
          <a:p>
            <a:pPr lvl="1" defTabSz="885825">
              <a:spcBef>
                <a:spcPts val="0"/>
              </a:spcBef>
            </a:pPr>
            <a:r>
              <a:rPr lang="nn-NO" sz="2000" b="1" dirty="0">
                <a:cs typeface="Courier New" panose="02070309020205020404" pitchFamily="49" charset="0"/>
              </a:rPr>
              <a:t>[0][0] - Miss</a:t>
            </a:r>
          </a:p>
          <a:p>
            <a:pPr lvl="1" defTabSz="885825">
              <a:spcBef>
                <a:spcPts val="0"/>
              </a:spcBef>
            </a:pPr>
            <a:r>
              <a:rPr lang="nn-NO" sz="2000" b="1" dirty="0">
                <a:cs typeface="Courier New" panose="02070309020205020404" pitchFamily="49" charset="0"/>
              </a:rPr>
              <a:t>[1][0] - Miss</a:t>
            </a:r>
          </a:p>
          <a:p>
            <a:pPr lvl="1" defTabSz="885825">
              <a:spcBef>
                <a:spcPts val="0"/>
              </a:spcBef>
            </a:pPr>
            <a:r>
              <a:rPr lang="nn-NO" sz="2000" b="1" dirty="0">
                <a:cs typeface="Courier New" panose="02070309020205020404" pitchFamily="49" charset="0"/>
              </a:rPr>
              <a:t>[2][0] - Miss</a:t>
            </a:r>
          </a:p>
          <a:p>
            <a:pPr lvl="1" defTabSz="885825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[3][0]</a:t>
            </a:r>
          </a:p>
          <a:p>
            <a:pPr lvl="1" defTabSz="885825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[4][0]</a:t>
            </a:r>
          </a:p>
          <a:p>
            <a:pPr lvl="1" defTabSz="885825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[5][0]</a:t>
            </a:r>
          </a:p>
          <a:p>
            <a:pPr lvl="1" defTabSz="885825">
              <a:spcBef>
                <a:spcPts val="0"/>
              </a:spcBef>
            </a:pPr>
            <a:endParaRPr lang="nn-NO" sz="2000" dirty="0">
              <a:cs typeface="Courier New" panose="02070309020205020404" pitchFamily="49" charset="0"/>
            </a:endParaRPr>
          </a:p>
          <a:p>
            <a:pPr lvl="1" defTabSz="885825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[0][1]</a:t>
            </a:r>
          </a:p>
          <a:p>
            <a:pPr lvl="1" defTabSz="885825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[1][1]</a:t>
            </a:r>
          </a:p>
          <a:p>
            <a:pPr lvl="1" defTabSz="885825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[2][1]</a:t>
            </a:r>
          </a:p>
          <a:p>
            <a:pPr lvl="1" defTabSz="885825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[3][1]</a:t>
            </a:r>
          </a:p>
          <a:p>
            <a:pPr lvl="1" defTabSz="885825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[4][1]</a:t>
            </a:r>
          </a:p>
          <a:p>
            <a:pPr lvl="1" defTabSz="885825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[5][1]</a:t>
            </a:r>
          </a:p>
          <a:p>
            <a:pPr lvl="1" defTabSz="885825">
              <a:spcBef>
                <a:spcPts val="0"/>
              </a:spcBef>
            </a:pPr>
            <a:endParaRPr lang="nn-NO" sz="2000" dirty="0">
              <a:cs typeface="Courier New" panose="02070309020205020404" pitchFamily="49" charset="0"/>
            </a:endParaRPr>
          </a:p>
          <a:p>
            <a:pPr lvl="1" defTabSz="885825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9803892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927E14-FF2B-160D-9DBF-46BE1234A5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2B9A33-1AFD-4378-FD00-D689EB4ED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Example: accessing elements by column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312D9-B58F-A7F0-D3B9-6D86D23F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875BED1-3BC7-8F52-6CD1-F23D9643314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5130" y="4863974"/>
            <a:ext cx="6922256" cy="128332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j = 0; j &lt; 16; j = j+1)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(int i = 0; i &lt; 6; i = i+1) {</a:t>
            </a:r>
            <a:endParaRPr lang="nn-NO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mat[i][j] = 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nn-NO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DB63240F-740D-AE03-2AC3-AE9CAC976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3590919" cy="32615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mat[6][16];</a:t>
            </a:r>
          </a:p>
          <a:p>
            <a:endParaRPr lang="en-US" dirty="0"/>
          </a:p>
          <a:p>
            <a:r>
              <a:rPr lang="en-US" dirty="0"/>
              <a:t>First, think about how array maps to the cache</a:t>
            </a:r>
          </a:p>
          <a:p>
            <a:pPr lvl="1"/>
            <a:r>
              <a:rPr lang="en-US" dirty="0"/>
              <a:t>Element size: 4 bytes</a:t>
            </a:r>
          </a:p>
          <a:p>
            <a:pPr lvl="1"/>
            <a:r>
              <a:rPr lang="en-US" dirty="0"/>
              <a:t>Array size: 384 bytes (too big)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4 elements per cache block</a:t>
            </a:r>
          </a:p>
          <a:p>
            <a:pPr lvl="1"/>
            <a:r>
              <a:rPr lang="en-US" dirty="0"/>
              <a:t>Array row takes up 4 cache blocks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First 4 row * 16 cols fit</a:t>
            </a:r>
            <a:br>
              <a:rPr lang="en-US" dirty="0"/>
            </a:br>
            <a:r>
              <a:rPr lang="en-US" dirty="0"/>
              <a:t>in cache without overlap</a:t>
            </a:r>
          </a:p>
          <a:p>
            <a:pPr lvl="2"/>
            <a:r>
              <a:rPr lang="en-US" dirty="0"/>
              <a:t>Next 2 rows overlap with first 2 rows</a:t>
            </a:r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5B13218-FD50-AD36-CABB-8BEE938CF4C4}"/>
              </a:ext>
            </a:extLst>
          </p:cNvPr>
          <p:cNvGraphicFramePr>
            <a:graphicFrameLocks noGrp="1"/>
          </p:cNvGraphicFramePr>
          <p:nvPr/>
        </p:nvGraphicFramePr>
        <p:xfrm>
          <a:off x="8887528" y="965703"/>
          <a:ext cx="2759300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369">
                  <a:extLst>
                    <a:ext uri="{9D8B030D-6E8A-4147-A177-3AD203B41FA5}">
                      <a16:colId xmlns:a16="http://schemas.microsoft.com/office/drawing/2014/main" val="2460071005"/>
                    </a:ext>
                  </a:extLst>
                </a:gridCol>
                <a:gridCol w="1947931">
                  <a:extLst>
                    <a:ext uri="{9D8B030D-6E8A-4147-A177-3AD203B41FA5}">
                      <a16:colId xmlns:a16="http://schemas.microsoft.com/office/drawing/2014/main" val="3309618226"/>
                    </a:ext>
                  </a:extLst>
                </a:gridCol>
              </a:tblGrid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Set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Block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(16 byte)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104052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[0][0-3]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238233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0001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678116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0010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795614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0011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084820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[1][0-3]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761155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0101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776207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0110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973406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0111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6068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[2][0-3]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009473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018594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982053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238048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[3][0-3]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196855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600541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543191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122935"/>
                  </a:ext>
                </a:extLst>
              </a:tr>
            </a:tbl>
          </a:graphicData>
        </a:graphic>
      </p:graphicFrame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C883C435-2A48-D7E5-B2DD-C3F25111C526}"/>
              </a:ext>
            </a:extLst>
          </p:cNvPr>
          <p:cNvSpPr txBox="1">
            <a:spLocks/>
          </p:cNvSpPr>
          <p:nvPr/>
        </p:nvSpPr>
        <p:spPr>
          <a:xfrm>
            <a:off x="5839485" y="1143000"/>
            <a:ext cx="5744923" cy="502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nn-NO" sz="2400" dirty="0">
                <a:cs typeface="Courier New" panose="02070309020205020404" pitchFamily="49" charset="0"/>
              </a:rPr>
              <a:t>Access pattern</a:t>
            </a:r>
          </a:p>
          <a:p>
            <a:pPr lvl="1" defTabSz="885825">
              <a:spcBef>
                <a:spcPts val="0"/>
              </a:spcBef>
            </a:pPr>
            <a:r>
              <a:rPr lang="nn-NO" sz="2000" b="1" dirty="0">
                <a:cs typeface="Courier New" panose="02070309020205020404" pitchFamily="49" charset="0"/>
              </a:rPr>
              <a:t>[0][0] - Miss</a:t>
            </a:r>
          </a:p>
          <a:p>
            <a:pPr lvl="1" defTabSz="885825">
              <a:spcBef>
                <a:spcPts val="0"/>
              </a:spcBef>
            </a:pPr>
            <a:r>
              <a:rPr lang="nn-NO" sz="2000" b="1" dirty="0">
                <a:cs typeface="Courier New" panose="02070309020205020404" pitchFamily="49" charset="0"/>
              </a:rPr>
              <a:t>[1][0] - Miss</a:t>
            </a:r>
          </a:p>
          <a:p>
            <a:pPr lvl="1" defTabSz="885825">
              <a:spcBef>
                <a:spcPts val="0"/>
              </a:spcBef>
            </a:pPr>
            <a:r>
              <a:rPr lang="nn-NO" sz="2000" b="1" dirty="0">
                <a:cs typeface="Courier New" panose="02070309020205020404" pitchFamily="49" charset="0"/>
              </a:rPr>
              <a:t>[2][0] - Miss</a:t>
            </a:r>
          </a:p>
          <a:p>
            <a:pPr lvl="1" defTabSz="885825">
              <a:spcBef>
                <a:spcPts val="0"/>
              </a:spcBef>
            </a:pPr>
            <a:r>
              <a:rPr lang="nn-NO" sz="2000" b="1" dirty="0">
                <a:cs typeface="Courier New" panose="02070309020205020404" pitchFamily="49" charset="0"/>
              </a:rPr>
              <a:t>[3][0] - Miss</a:t>
            </a:r>
          </a:p>
          <a:p>
            <a:pPr lvl="1" defTabSz="885825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[4][0]</a:t>
            </a:r>
          </a:p>
          <a:p>
            <a:pPr lvl="1" defTabSz="885825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[5][0]</a:t>
            </a:r>
          </a:p>
          <a:p>
            <a:pPr lvl="1" defTabSz="885825">
              <a:spcBef>
                <a:spcPts val="0"/>
              </a:spcBef>
            </a:pPr>
            <a:endParaRPr lang="nn-NO" sz="2000" dirty="0">
              <a:cs typeface="Courier New" panose="02070309020205020404" pitchFamily="49" charset="0"/>
            </a:endParaRPr>
          </a:p>
          <a:p>
            <a:pPr lvl="1" defTabSz="885825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[0][1]</a:t>
            </a:r>
          </a:p>
          <a:p>
            <a:pPr lvl="1" defTabSz="885825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[1][1]</a:t>
            </a:r>
          </a:p>
          <a:p>
            <a:pPr lvl="1" defTabSz="885825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[2][1]</a:t>
            </a:r>
          </a:p>
          <a:p>
            <a:pPr lvl="1" defTabSz="885825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[3][1]</a:t>
            </a:r>
          </a:p>
          <a:p>
            <a:pPr lvl="1" defTabSz="885825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[4][1]</a:t>
            </a:r>
          </a:p>
          <a:p>
            <a:pPr lvl="1" defTabSz="885825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[5][1]</a:t>
            </a:r>
          </a:p>
          <a:p>
            <a:pPr lvl="1" defTabSz="885825">
              <a:spcBef>
                <a:spcPts val="0"/>
              </a:spcBef>
            </a:pPr>
            <a:endParaRPr lang="nn-NO" sz="2000" dirty="0">
              <a:cs typeface="Courier New" panose="02070309020205020404" pitchFamily="49" charset="0"/>
            </a:endParaRPr>
          </a:p>
          <a:p>
            <a:pPr lvl="1" defTabSz="885825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3311898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8D99A9-AF13-8E93-1CB2-AC80BF8CB2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016DB8-CAFC-92DC-1391-709A94B00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Example: accessing elements by column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400D9-D16C-10FA-51B5-454ED32AB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0E9012-744B-A1F0-E329-FCFB5C913A7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5130" y="4863974"/>
            <a:ext cx="6922256" cy="128332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j = 0; j &lt; 16; j = j+1)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(int i = 0; i &lt; 6; i = i+1) {</a:t>
            </a:r>
            <a:endParaRPr lang="nn-NO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mat[i][j] = 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nn-NO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68EACE4A-F2C4-910C-DA9E-F6D0C2CEB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3590919" cy="32615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mat[6][16];</a:t>
            </a:r>
          </a:p>
          <a:p>
            <a:endParaRPr lang="en-US" dirty="0"/>
          </a:p>
          <a:p>
            <a:r>
              <a:rPr lang="en-US" dirty="0"/>
              <a:t>First, think about how array maps to the cache</a:t>
            </a:r>
          </a:p>
          <a:p>
            <a:pPr lvl="1"/>
            <a:r>
              <a:rPr lang="en-US" dirty="0"/>
              <a:t>Element size: 4 bytes</a:t>
            </a:r>
          </a:p>
          <a:p>
            <a:pPr lvl="1"/>
            <a:r>
              <a:rPr lang="en-US" dirty="0"/>
              <a:t>Array size: 384 bytes (too big)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4 elements per cache block</a:t>
            </a:r>
          </a:p>
          <a:p>
            <a:pPr lvl="1"/>
            <a:r>
              <a:rPr lang="en-US" dirty="0"/>
              <a:t>Array row takes up 4 cache blocks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First 4 row * 16 cols fit</a:t>
            </a:r>
            <a:br>
              <a:rPr lang="en-US" dirty="0"/>
            </a:br>
            <a:r>
              <a:rPr lang="en-US" dirty="0"/>
              <a:t>in cache without overlap</a:t>
            </a:r>
          </a:p>
          <a:p>
            <a:pPr lvl="2"/>
            <a:r>
              <a:rPr lang="en-US" dirty="0"/>
              <a:t>Next 2 rows overlap with first 2 rows</a:t>
            </a:r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4CFD6B3-0F04-C9C3-FBC8-16E7998D95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196025"/>
              </p:ext>
            </p:extLst>
          </p:nvPr>
        </p:nvGraphicFramePr>
        <p:xfrm>
          <a:off x="8887528" y="965703"/>
          <a:ext cx="2759300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369">
                  <a:extLst>
                    <a:ext uri="{9D8B030D-6E8A-4147-A177-3AD203B41FA5}">
                      <a16:colId xmlns:a16="http://schemas.microsoft.com/office/drawing/2014/main" val="2460071005"/>
                    </a:ext>
                  </a:extLst>
                </a:gridCol>
                <a:gridCol w="1947931">
                  <a:extLst>
                    <a:ext uri="{9D8B030D-6E8A-4147-A177-3AD203B41FA5}">
                      <a16:colId xmlns:a16="http://schemas.microsoft.com/office/drawing/2014/main" val="3309618226"/>
                    </a:ext>
                  </a:extLst>
                </a:gridCol>
              </a:tblGrid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Set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Block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(16 byte)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104052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trike="sngStrike" dirty="0">
                          <a:solidFill>
                            <a:schemeClr val="tx1"/>
                          </a:solidFill>
                        </a:rPr>
                        <a:t>[0][0-3]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[4][0-3]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238233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0001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678116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0010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795614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0011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084820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trike="noStrike" dirty="0">
                          <a:solidFill>
                            <a:schemeClr val="tx1"/>
                          </a:solidFill>
                        </a:rPr>
                        <a:t>[1][0-3]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761155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0101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776207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0110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973406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0111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6068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[2][0-3]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009473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018594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982053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238048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[3][0-3]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196855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600541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543191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122935"/>
                  </a:ext>
                </a:extLst>
              </a:tr>
            </a:tbl>
          </a:graphicData>
        </a:graphic>
      </p:graphicFrame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12299FCD-A85B-EA41-B77D-56E813655678}"/>
              </a:ext>
            </a:extLst>
          </p:cNvPr>
          <p:cNvSpPr txBox="1">
            <a:spLocks/>
          </p:cNvSpPr>
          <p:nvPr/>
        </p:nvSpPr>
        <p:spPr>
          <a:xfrm>
            <a:off x="5839485" y="1143000"/>
            <a:ext cx="5744923" cy="502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nn-NO" sz="2400" dirty="0">
                <a:cs typeface="Courier New" panose="02070309020205020404" pitchFamily="49" charset="0"/>
              </a:rPr>
              <a:t>Access pattern</a:t>
            </a:r>
          </a:p>
          <a:p>
            <a:pPr lvl="1" defTabSz="885825">
              <a:spcBef>
                <a:spcPts val="0"/>
              </a:spcBef>
            </a:pPr>
            <a:r>
              <a:rPr lang="nn-NO" sz="2000" b="1" dirty="0">
                <a:cs typeface="Courier New" panose="02070309020205020404" pitchFamily="49" charset="0"/>
              </a:rPr>
              <a:t>[0][0] - Miss</a:t>
            </a:r>
          </a:p>
          <a:p>
            <a:pPr lvl="1" defTabSz="885825">
              <a:spcBef>
                <a:spcPts val="0"/>
              </a:spcBef>
            </a:pPr>
            <a:r>
              <a:rPr lang="nn-NO" sz="2000" b="1" dirty="0">
                <a:cs typeface="Courier New" panose="02070309020205020404" pitchFamily="49" charset="0"/>
              </a:rPr>
              <a:t>[1][0] - Miss</a:t>
            </a:r>
          </a:p>
          <a:p>
            <a:pPr lvl="1" defTabSz="885825">
              <a:spcBef>
                <a:spcPts val="0"/>
              </a:spcBef>
            </a:pPr>
            <a:r>
              <a:rPr lang="nn-NO" sz="2000" b="1" dirty="0">
                <a:cs typeface="Courier New" panose="02070309020205020404" pitchFamily="49" charset="0"/>
              </a:rPr>
              <a:t>[2][0] - Miss</a:t>
            </a:r>
          </a:p>
          <a:p>
            <a:pPr lvl="1" defTabSz="885825">
              <a:spcBef>
                <a:spcPts val="0"/>
              </a:spcBef>
            </a:pPr>
            <a:r>
              <a:rPr lang="nn-NO" sz="2000" b="1" dirty="0">
                <a:cs typeface="Courier New" panose="02070309020205020404" pitchFamily="49" charset="0"/>
              </a:rPr>
              <a:t>[3][0] - Miss</a:t>
            </a:r>
          </a:p>
          <a:p>
            <a:pPr lvl="1" defTabSz="885825">
              <a:spcBef>
                <a:spcPts val="0"/>
              </a:spcBef>
            </a:pPr>
            <a:r>
              <a:rPr lang="nn-NO" sz="2000" b="1" dirty="0">
                <a:cs typeface="Courier New" panose="02070309020205020404" pitchFamily="49" charset="0"/>
              </a:rPr>
              <a:t>[4][0] - Miss</a:t>
            </a:r>
          </a:p>
          <a:p>
            <a:pPr lvl="1" defTabSz="885825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[5][0]</a:t>
            </a:r>
          </a:p>
          <a:p>
            <a:pPr lvl="1" defTabSz="885825">
              <a:spcBef>
                <a:spcPts val="0"/>
              </a:spcBef>
            </a:pPr>
            <a:endParaRPr lang="nn-NO" sz="2000" dirty="0">
              <a:cs typeface="Courier New" panose="02070309020205020404" pitchFamily="49" charset="0"/>
            </a:endParaRPr>
          </a:p>
          <a:p>
            <a:pPr lvl="1" defTabSz="885825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[0][1]</a:t>
            </a:r>
          </a:p>
          <a:p>
            <a:pPr lvl="1" defTabSz="885825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[1][1]</a:t>
            </a:r>
          </a:p>
          <a:p>
            <a:pPr lvl="1" defTabSz="885825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[2][1]</a:t>
            </a:r>
          </a:p>
          <a:p>
            <a:pPr lvl="1" defTabSz="885825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[3][1]</a:t>
            </a:r>
          </a:p>
          <a:p>
            <a:pPr lvl="1" defTabSz="885825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[4][1]</a:t>
            </a:r>
          </a:p>
          <a:p>
            <a:pPr lvl="1" defTabSz="885825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[5][1]</a:t>
            </a:r>
          </a:p>
          <a:p>
            <a:pPr lvl="1" defTabSz="885825">
              <a:spcBef>
                <a:spcPts val="0"/>
              </a:spcBef>
            </a:pPr>
            <a:endParaRPr lang="nn-NO" sz="2000" dirty="0">
              <a:cs typeface="Courier New" panose="02070309020205020404" pitchFamily="49" charset="0"/>
            </a:endParaRPr>
          </a:p>
          <a:p>
            <a:pPr lvl="1" defTabSz="885825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1779289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B150BE-CDBE-C28F-BF44-AD2C73A80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ACF1584-FB75-BEA9-DB90-C362491CC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Example: accessing elements by column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2CC9B-7F47-969F-E1CB-C34326F79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E685A6-A2B3-CA8B-A2FE-E25D0FA2DF1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5130" y="4863974"/>
            <a:ext cx="6922256" cy="128332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j = 0; j &lt; 16; j = j+1)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(int i = 0; i &lt; 6; i = i+1) {</a:t>
            </a:r>
            <a:endParaRPr lang="nn-NO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mat[i][j] = 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nn-NO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C64ECC13-77A1-72D3-8EC0-2A7BDB93C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3590919" cy="32615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mat[6][16];</a:t>
            </a:r>
          </a:p>
          <a:p>
            <a:endParaRPr lang="en-US" dirty="0"/>
          </a:p>
          <a:p>
            <a:r>
              <a:rPr lang="en-US" dirty="0"/>
              <a:t>First, think about how array maps to the cache</a:t>
            </a:r>
          </a:p>
          <a:p>
            <a:pPr lvl="1"/>
            <a:r>
              <a:rPr lang="en-US" dirty="0"/>
              <a:t>Element size: 4 bytes</a:t>
            </a:r>
          </a:p>
          <a:p>
            <a:pPr lvl="1"/>
            <a:r>
              <a:rPr lang="en-US" dirty="0"/>
              <a:t>Array size: 384 bytes (too big)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4 elements per cache block</a:t>
            </a:r>
          </a:p>
          <a:p>
            <a:pPr lvl="1"/>
            <a:r>
              <a:rPr lang="en-US" dirty="0"/>
              <a:t>Array row takes up 4 cache blocks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First 4 row * 16 cols fit</a:t>
            </a:r>
            <a:br>
              <a:rPr lang="en-US" dirty="0"/>
            </a:br>
            <a:r>
              <a:rPr lang="en-US" dirty="0"/>
              <a:t>in cache without overlap</a:t>
            </a:r>
          </a:p>
          <a:p>
            <a:pPr lvl="2"/>
            <a:r>
              <a:rPr lang="en-US" dirty="0"/>
              <a:t>Next 2 rows overlap with first 2 rows</a:t>
            </a:r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C7E5330-52ED-B642-5874-BCC625685B67}"/>
              </a:ext>
            </a:extLst>
          </p:cNvPr>
          <p:cNvGraphicFramePr>
            <a:graphicFrameLocks noGrp="1"/>
          </p:cNvGraphicFramePr>
          <p:nvPr/>
        </p:nvGraphicFramePr>
        <p:xfrm>
          <a:off x="8887528" y="965703"/>
          <a:ext cx="2759300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369">
                  <a:extLst>
                    <a:ext uri="{9D8B030D-6E8A-4147-A177-3AD203B41FA5}">
                      <a16:colId xmlns:a16="http://schemas.microsoft.com/office/drawing/2014/main" val="2460071005"/>
                    </a:ext>
                  </a:extLst>
                </a:gridCol>
                <a:gridCol w="1947931">
                  <a:extLst>
                    <a:ext uri="{9D8B030D-6E8A-4147-A177-3AD203B41FA5}">
                      <a16:colId xmlns:a16="http://schemas.microsoft.com/office/drawing/2014/main" val="3309618226"/>
                    </a:ext>
                  </a:extLst>
                </a:gridCol>
              </a:tblGrid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Set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Block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(16 byte)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104052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trike="sngStrike" dirty="0">
                          <a:solidFill>
                            <a:schemeClr val="tx1"/>
                          </a:solidFill>
                        </a:rPr>
                        <a:t>[0][0-3]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[4][0-3]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238233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0001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678116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0010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795614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0011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084820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trike="sngStrike" dirty="0">
                          <a:solidFill>
                            <a:schemeClr val="tx1"/>
                          </a:solidFill>
                        </a:rPr>
                        <a:t>[1][0-3]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[5][0-3]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761155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0101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776207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0110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973406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0111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6068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[2][0-3]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009473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018594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982053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238048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[3][0-3]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196855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600541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543191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122935"/>
                  </a:ext>
                </a:extLst>
              </a:tr>
            </a:tbl>
          </a:graphicData>
        </a:graphic>
      </p:graphicFrame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F4F136C8-5524-9B12-1B7E-ECC8D308FF2A}"/>
              </a:ext>
            </a:extLst>
          </p:cNvPr>
          <p:cNvSpPr txBox="1">
            <a:spLocks/>
          </p:cNvSpPr>
          <p:nvPr/>
        </p:nvSpPr>
        <p:spPr>
          <a:xfrm>
            <a:off x="5839485" y="1143000"/>
            <a:ext cx="5744923" cy="502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nn-NO" sz="2400" dirty="0">
                <a:cs typeface="Courier New" panose="02070309020205020404" pitchFamily="49" charset="0"/>
              </a:rPr>
              <a:t>Access pattern</a:t>
            </a:r>
          </a:p>
          <a:p>
            <a:pPr lvl="1" defTabSz="885825">
              <a:spcBef>
                <a:spcPts val="0"/>
              </a:spcBef>
            </a:pPr>
            <a:r>
              <a:rPr lang="nn-NO" sz="2000" b="1" dirty="0">
                <a:cs typeface="Courier New" panose="02070309020205020404" pitchFamily="49" charset="0"/>
              </a:rPr>
              <a:t>[0][0] - Miss</a:t>
            </a:r>
          </a:p>
          <a:p>
            <a:pPr lvl="1" defTabSz="885825">
              <a:spcBef>
                <a:spcPts val="0"/>
              </a:spcBef>
            </a:pPr>
            <a:r>
              <a:rPr lang="nn-NO" sz="2000" b="1" dirty="0">
                <a:cs typeface="Courier New" panose="02070309020205020404" pitchFamily="49" charset="0"/>
              </a:rPr>
              <a:t>[1][0] - Miss</a:t>
            </a:r>
          </a:p>
          <a:p>
            <a:pPr lvl="1" defTabSz="885825">
              <a:spcBef>
                <a:spcPts val="0"/>
              </a:spcBef>
            </a:pPr>
            <a:r>
              <a:rPr lang="nn-NO" sz="2000" b="1" dirty="0">
                <a:cs typeface="Courier New" panose="02070309020205020404" pitchFamily="49" charset="0"/>
              </a:rPr>
              <a:t>[2][0] - Miss</a:t>
            </a:r>
          </a:p>
          <a:p>
            <a:pPr lvl="1" defTabSz="885825">
              <a:spcBef>
                <a:spcPts val="0"/>
              </a:spcBef>
            </a:pPr>
            <a:r>
              <a:rPr lang="nn-NO" sz="2000" b="1" dirty="0">
                <a:cs typeface="Courier New" panose="02070309020205020404" pitchFamily="49" charset="0"/>
              </a:rPr>
              <a:t>[3][0] - Miss</a:t>
            </a:r>
          </a:p>
          <a:p>
            <a:pPr lvl="1" defTabSz="885825">
              <a:spcBef>
                <a:spcPts val="0"/>
              </a:spcBef>
            </a:pPr>
            <a:r>
              <a:rPr lang="nn-NO" sz="2000" b="1" dirty="0">
                <a:cs typeface="Courier New" panose="02070309020205020404" pitchFamily="49" charset="0"/>
              </a:rPr>
              <a:t>[4][0] - Miss</a:t>
            </a:r>
          </a:p>
          <a:p>
            <a:pPr lvl="1" defTabSz="885825">
              <a:spcBef>
                <a:spcPts val="0"/>
              </a:spcBef>
            </a:pPr>
            <a:r>
              <a:rPr lang="nn-NO" sz="2000" b="1" dirty="0">
                <a:cs typeface="Courier New" panose="02070309020205020404" pitchFamily="49" charset="0"/>
              </a:rPr>
              <a:t>[5][0] - Miss</a:t>
            </a:r>
          </a:p>
          <a:p>
            <a:pPr lvl="1" defTabSz="885825">
              <a:spcBef>
                <a:spcPts val="0"/>
              </a:spcBef>
            </a:pPr>
            <a:endParaRPr lang="nn-NO" sz="2000" dirty="0">
              <a:cs typeface="Courier New" panose="02070309020205020404" pitchFamily="49" charset="0"/>
            </a:endParaRPr>
          </a:p>
          <a:p>
            <a:pPr lvl="1" defTabSz="885825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[0][1]</a:t>
            </a:r>
          </a:p>
          <a:p>
            <a:pPr lvl="1" defTabSz="885825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[1][1]</a:t>
            </a:r>
          </a:p>
          <a:p>
            <a:pPr lvl="1" defTabSz="885825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[2][1]</a:t>
            </a:r>
          </a:p>
          <a:p>
            <a:pPr lvl="1" defTabSz="885825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[3][1]</a:t>
            </a:r>
          </a:p>
          <a:p>
            <a:pPr lvl="1" defTabSz="885825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[4][1]</a:t>
            </a:r>
          </a:p>
          <a:p>
            <a:pPr lvl="1" defTabSz="885825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[5][1]</a:t>
            </a:r>
          </a:p>
          <a:p>
            <a:pPr lvl="1" defTabSz="885825">
              <a:spcBef>
                <a:spcPts val="0"/>
              </a:spcBef>
            </a:pPr>
            <a:endParaRPr lang="nn-NO" sz="2000" dirty="0">
              <a:cs typeface="Courier New" panose="02070309020205020404" pitchFamily="49" charset="0"/>
            </a:endParaRPr>
          </a:p>
          <a:p>
            <a:pPr lvl="1" defTabSz="885825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3481019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965FD1-F180-8B2F-6839-1309B75C3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9E319D9-DEA7-528E-5E04-34A6C4867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Example: accessing elements by column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E91158-D481-15A3-2F55-FB9A6BC57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9834606-B195-25C6-BF05-E6088E74013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5130" y="4863974"/>
            <a:ext cx="6922256" cy="128332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j = 0; j &lt; 16; j = j+1)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(int i = 0; i &lt; 6; i = i+1) {</a:t>
            </a:r>
            <a:endParaRPr lang="nn-NO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mat[i][j] = 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nn-NO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7176C15D-9C7C-04D5-EF7B-1B101B100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3590919" cy="32615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mat[6][16];</a:t>
            </a:r>
          </a:p>
          <a:p>
            <a:endParaRPr lang="en-US" dirty="0"/>
          </a:p>
          <a:p>
            <a:r>
              <a:rPr lang="en-US" dirty="0"/>
              <a:t>First, think about how array maps to the cache</a:t>
            </a:r>
          </a:p>
          <a:p>
            <a:pPr lvl="1"/>
            <a:r>
              <a:rPr lang="en-US" dirty="0"/>
              <a:t>Element size: 4 bytes</a:t>
            </a:r>
          </a:p>
          <a:p>
            <a:pPr lvl="1"/>
            <a:r>
              <a:rPr lang="en-US" dirty="0"/>
              <a:t>Array size: 384 bytes (too big)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4 elements per cache block</a:t>
            </a:r>
          </a:p>
          <a:p>
            <a:pPr lvl="1"/>
            <a:r>
              <a:rPr lang="en-US" dirty="0"/>
              <a:t>Array row takes up 4 cache blocks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First 4 row * 16 cols fit</a:t>
            </a:r>
            <a:br>
              <a:rPr lang="en-US" dirty="0"/>
            </a:br>
            <a:r>
              <a:rPr lang="en-US" dirty="0"/>
              <a:t>in cache without overlap</a:t>
            </a:r>
          </a:p>
          <a:p>
            <a:pPr lvl="2"/>
            <a:r>
              <a:rPr lang="en-US" dirty="0"/>
              <a:t>Next 2 rows overlap with first 2 rows</a:t>
            </a:r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D9A222C-1229-92C6-5269-FE0628188E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276760"/>
              </p:ext>
            </p:extLst>
          </p:nvPr>
        </p:nvGraphicFramePr>
        <p:xfrm>
          <a:off x="8887528" y="965703"/>
          <a:ext cx="2759300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369">
                  <a:extLst>
                    <a:ext uri="{9D8B030D-6E8A-4147-A177-3AD203B41FA5}">
                      <a16:colId xmlns:a16="http://schemas.microsoft.com/office/drawing/2014/main" val="2460071005"/>
                    </a:ext>
                  </a:extLst>
                </a:gridCol>
                <a:gridCol w="1947931">
                  <a:extLst>
                    <a:ext uri="{9D8B030D-6E8A-4147-A177-3AD203B41FA5}">
                      <a16:colId xmlns:a16="http://schemas.microsoft.com/office/drawing/2014/main" val="3309618226"/>
                    </a:ext>
                  </a:extLst>
                </a:gridCol>
              </a:tblGrid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Set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Block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(16 byte)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104052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trike="sngStrike" dirty="0">
                          <a:solidFill>
                            <a:schemeClr val="tx1"/>
                          </a:solidFill>
                        </a:rPr>
                        <a:t>[4][0-3]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[0][0-3]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238233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0001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678116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0010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795614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0011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084820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trike="sngStrike" dirty="0">
                          <a:solidFill>
                            <a:schemeClr val="tx1"/>
                          </a:solidFill>
                        </a:rPr>
                        <a:t>[1][0-3]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[5][0-3]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761155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0101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776207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0110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973406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0111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6068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[2][0-3]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009473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018594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982053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238048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[3][0-3]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196855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600541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543191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122935"/>
                  </a:ext>
                </a:extLst>
              </a:tr>
            </a:tbl>
          </a:graphicData>
        </a:graphic>
      </p:graphicFrame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62AD733-F1D5-4874-F139-1E19753E1BC5}"/>
              </a:ext>
            </a:extLst>
          </p:cNvPr>
          <p:cNvSpPr txBox="1">
            <a:spLocks/>
          </p:cNvSpPr>
          <p:nvPr/>
        </p:nvSpPr>
        <p:spPr>
          <a:xfrm>
            <a:off x="5839485" y="1143000"/>
            <a:ext cx="5744923" cy="502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nn-NO" sz="2400" dirty="0">
                <a:cs typeface="Courier New" panose="02070309020205020404" pitchFamily="49" charset="0"/>
              </a:rPr>
              <a:t>Access pattern</a:t>
            </a:r>
          </a:p>
          <a:p>
            <a:pPr lvl="1" defTabSz="885825">
              <a:spcBef>
                <a:spcPts val="0"/>
              </a:spcBef>
            </a:pPr>
            <a:r>
              <a:rPr lang="nn-NO" sz="2000" b="1" dirty="0">
                <a:cs typeface="Courier New" panose="02070309020205020404" pitchFamily="49" charset="0"/>
              </a:rPr>
              <a:t>[0][0] - Miss</a:t>
            </a:r>
          </a:p>
          <a:p>
            <a:pPr lvl="1" defTabSz="885825">
              <a:spcBef>
                <a:spcPts val="0"/>
              </a:spcBef>
            </a:pPr>
            <a:r>
              <a:rPr lang="nn-NO" sz="2000" b="1" dirty="0">
                <a:cs typeface="Courier New" panose="02070309020205020404" pitchFamily="49" charset="0"/>
              </a:rPr>
              <a:t>[1][0] - Miss</a:t>
            </a:r>
          </a:p>
          <a:p>
            <a:pPr lvl="1" defTabSz="885825">
              <a:spcBef>
                <a:spcPts val="0"/>
              </a:spcBef>
            </a:pPr>
            <a:r>
              <a:rPr lang="nn-NO" sz="2000" b="1" dirty="0">
                <a:cs typeface="Courier New" panose="02070309020205020404" pitchFamily="49" charset="0"/>
              </a:rPr>
              <a:t>[2][0] - Miss</a:t>
            </a:r>
          </a:p>
          <a:p>
            <a:pPr lvl="1" defTabSz="885825">
              <a:spcBef>
                <a:spcPts val="0"/>
              </a:spcBef>
            </a:pPr>
            <a:r>
              <a:rPr lang="nn-NO" sz="2000" b="1" dirty="0">
                <a:cs typeface="Courier New" panose="02070309020205020404" pitchFamily="49" charset="0"/>
              </a:rPr>
              <a:t>[3][0] - Miss</a:t>
            </a:r>
          </a:p>
          <a:p>
            <a:pPr lvl="1" defTabSz="885825">
              <a:spcBef>
                <a:spcPts val="0"/>
              </a:spcBef>
            </a:pPr>
            <a:r>
              <a:rPr lang="nn-NO" sz="2000" b="1" dirty="0">
                <a:cs typeface="Courier New" panose="02070309020205020404" pitchFamily="49" charset="0"/>
              </a:rPr>
              <a:t>[4][0] - Miss</a:t>
            </a:r>
          </a:p>
          <a:p>
            <a:pPr lvl="1" defTabSz="885825">
              <a:spcBef>
                <a:spcPts val="0"/>
              </a:spcBef>
            </a:pPr>
            <a:r>
              <a:rPr lang="nn-NO" sz="2000" b="1" dirty="0">
                <a:cs typeface="Courier New" panose="02070309020205020404" pitchFamily="49" charset="0"/>
              </a:rPr>
              <a:t>[5][0] - Miss</a:t>
            </a:r>
          </a:p>
          <a:p>
            <a:pPr lvl="1" defTabSz="885825">
              <a:spcBef>
                <a:spcPts val="0"/>
              </a:spcBef>
            </a:pPr>
            <a:endParaRPr lang="nn-NO" sz="2000" dirty="0">
              <a:cs typeface="Courier New" panose="02070309020205020404" pitchFamily="49" charset="0"/>
            </a:endParaRPr>
          </a:p>
          <a:p>
            <a:pPr lvl="1" defTabSz="885825">
              <a:spcBef>
                <a:spcPts val="0"/>
              </a:spcBef>
            </a:pPr>
            <a:r>
              <a:rPr lang="nn-NO" sz="2000" b="1" dirty="0">
                <a:cs typeface="Courier New" panose="02070309020205020404" pitchFamily="49" charset="0"/>
              </a:rPr>
              <a:t>[0][1] - Miss</a:t>
            </a:r>
          </a:p>
          <a:p>
            <a:pPr lvl="1" defTabSz="885825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[1][1]</a:t>
            </a:r>
          </a:p>
          <a:p>
            <a:pPr lvl="1" defTabSz="885825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[2][1]</a:t>
            </a:r>
          </a:p>
          <a:p>
            <a:pPr lvl="1" defTabSz="885825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[3][1]</a:t>
            </a:r>
          </a:p>
          <a:p>
            <a:pPr lvl="1" defTabSz="885825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[4][1]</a:t>
            </a:r>
          </a:p>
          <a:p>
            <a:pPr lvl="1" defTabSz="885825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[5][1]</a:t>
            </a:r>
          </a:p>
          <a:p>
            <a:pPr lvl="1" defTabSz="885825">
              <a:spcBef>
                <a:spcPts val="0"/>
              </a:spcBef>
            </a:pPr>
            <a:endParaRPr lang="nn-NO" sz="2000" dirty="0">
              <a:cs typeface="Courier New" panose="02070309020205020404" pitchFamily="49" charset="0"/>
            </a:endParaRPr>
          </a:p>
          <a:p>
            <a:pPr lvl="1" defTabSz="885825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9819269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C58DD7-F480-4C49-B0E1-EDAD58695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806AB3B-79AA-9AA0-600F-176F4E5AA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Example: accessing elements by column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89ACD9-549E-5D0E-7D7C-A550857E9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7B95813-DF3F-7444-0032-9387E1FC373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5130" y="4863974"/>
            <a:ext cx="6922256" cy="128332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j = 0; j &lt; 16; j = j+1)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(int i = 0; i &lt; 6; i = i+1) {</a:t>
            </a:r>
            <a:endParaRPr lang="nn-NO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mat[i][j] = 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nn-NO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61EFEC7E-3C4E-1AA4-3995-195CA31AE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3590919" cy="32615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mat[6][16];</a:t>
            </a:r>
          </a:p>
          <a:p>
            <a:endParaRPr lang="en-US" dirty="0"/>
          </a:p>
          <a:p>
            <a:r>
              <a:rPr lang="en-US" dirty="0"/>
              <a:t>First, think about how array maps to the cache</a:t>
            </a:r>
          </a:p>
          <a:p>
            <a:pPr lvl="1"/>
            <a:r>
              <a:rPr lang="en-US" dirty="0"/>
              <a:t>Element size: 4 bytes</a:t>
            </a:r>
          </a:p>
          <a:p>
            <a:pPr lvl="1"/>
            <a:r>
              <a:rPr lang="en-US" dirty="0"/>
              <a:t>Array size: 384 bytes (too big)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4 elements per cache block</a:t>
            </a:r>
          </a:p>
          <a:p>
            <a:pPr lvl="1"/>
            <a:r>
              <a:rPr lang="en-US" dirty="0"/>
              <a:t>Array row takes up 4 cache blocks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First 4 row * 16 cols fit</a:t>
            </a:r>
            <a:br>
              <a:rPr lang="en-US" dirty="0"/>
            </a:br>
            <a:r>
              <a:rPr lang="en-US" dirty="0"/>
              <a:t>in cache without overlap</a:t>
            </a:r>
          </a:p>
          <a:p>
            <a:pPr lvl="2"/>
            <a:r>
              <a:rPr lang="en-US" dirty="0"/>
              <a:t>Next 2 rows overlap with first 2 rows</a:t>
            </a:r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17CA418-3A35-B66F-32FD-9A31B88AEC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667339"/>
              </p:ext>
            </p:extLst>
          </p:nvPr>
        </p:nvGraphicFramePr>
        <p:xfrm>
          <a:off x="8887528" y="965703"/>
          <a:ext cx="2759300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369">
                  <a:extLst>
                    <a:ext uri="{9D8B030D-6E8A-4147-A177-3AD203B41FA5}">
                      <a16:colId xmlns:a16="http://schemas.microsoft.com/office/drawing/2014/main" val="2460071005"/>
                    </a:ext>
                  </a:extLst>
                </a:gridCol>
                <a:gridCol w="1947931">
                  <a:extLst>
                    <a:ext uri="{9D8B030D-6E8A-4147-A177-3AD203B41FA5}">
                      <a16:colId xmlns:a16="http://schemas.microsoft.com/office/drawing/2014/main" val="3309618226"/>
                    </a:ext>
                  </a:extLst>
                </a:gridCol>
              </a:tblGrid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Set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Block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(16 byte)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104052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trike="sngStrike" dirty="0">
                          <a:solidFill>
                            <a:schemeClr val="tx1"/>
                          </a:solidFill>
                        </a:rPr>
                        <a:t>[4][0-3]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[0][0-3]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238233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0001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678116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0010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795614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0011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084820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trike="sngStrike" dirty="0">
                          <a:solidFill>
                            <a:schemeClr val="tx1"/>
                          </a:solidFill>
                        </a:rPr>
                        <a:t>[5][0-3]</a:t>
                      </a:r>
                      <a:r>
                        <a:rPr lang="en-US" sz="1400" strike="noStrike" dirty="0">
                          <a:solidFill>
                            <a:schemeClr val="tx1"/>
                          </a:solidFill>
                        </a:rPr>
                        <a:t> [1][0-3]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761155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0101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776207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0110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973406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0111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6068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[2][0-3]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009473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018594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982053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238048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[3][0-3]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196855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600541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543191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122935"/>
                  </a:ext>
                </a:extLst>
              </a:tr>
            </a:tbl>
          </a:graphicData>
        </a:graphic>
      </p:graphicFrame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E6058574-4274-E84F-7AFD-74EC752DCC2F}"/>
              </a:ext>
            </a:extLst>
          </p:cNvPr>
          <p:cNvSpPr txBox="1">
            <a:spLocks/>
          </p:cNvSpPr>
          <p:nvPr/>
        </p:nvSpPr>
        <p:spPr>
          <a:xfrm>
            <a:off x="5839485" y="1143000"/>
            <a:ext cx="5744923" cy="502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nn-NO" sz="2400" dirty="0">
                <a:cs typeface="Courier New" panose="02070309020205020404" pitchFamily="49" charset="0"/>
              </a:rPr>
              <a:t>Access pattern</a:t>
            </a:r>
          </a:p>
          <a:p>
            <a:pPr lvl="1" defTabSz="885825">
              <a:spcBef>
                <a:spcPts val="0"/>
              </a:spcBef>
            </a:pPr>
            <a:r>
              <a:rPr lang="nn-NO" sz="2000" b="1" dirty="0">
                <a:cs typeface="Courier New" panose="02070309020205020404" pitchFamily="49" charset="0"/>
              </a:rPr>
              <a:t>[0][0] - Miss</a:t>
            </a:r>
          </a:p>
          <a:p>
            <a:pPr lvl="1" defTabSz="885825">
              <a:spcBef>
                <a:spcPts val="0"/>
              </a:spcBef>
            </a:pPr>
            <a:r>
              <a:rPr lang="nn-NO" sz="2000" b="1" dirty="0">
                <a:cs typeface="Courier New" panose="02070309020205020404" pitchFamily="49" charset="0"/>
              </a:rPr>
              <a:t>[1][0] - Miss</a:t>
            </a:r>
          </a:p>
          <a:p>
            <a:pPr lvl="1" defTabSz="885825">
              <a:spcBef>
                <a:spcPts val="0"/>
              </a:spcBef>
            </a:pPr>
            <a:r>
              <a:rPr lang="nn-NO" sz="2000" b="1" dirty="0">
                <a:cs typeface="Courier New" panose="02070309020205020404" pitchFamily="49" charset="0"/>
              </a:rPr>
              <a:t>[2][0] - Miss</a:t>
            </a:r>
          </a:p>
          <a:p>
            <a:pPr lvl="1" defTabSz="885825">
              <a:spcBef>
                <a:spcPts val="0"/>
              </a:spcBef>
            </a:pPr>
            <a:r>
              <a:rPr lang="nn-NO" sz="2000" b="1" dirty="0">
                <a:cs typeface="Courier New" panose="02070309020205020404" pitchFamily="49" charset="0"/>
              </a:rPr>
              <a:t>[3][0] - Miss</a:t>
            </a:r>
          </a:p>
          <a:p>
            <a:pPr lvl="1" defTabSz="885825">
              <a:spcBef>
                <a:spcPts val="0"/>
              </a:spcBef>
            </a:pPr>
            <a:r>
              <a:rPr lang="nn-NO" sz="2000" b="1" dirty="0">
                <a:cs typeface="Courier New" panose="02070309020205020404" pitchFamily="49" charset="0"/>
              </a:rPr>
              <a:t>[4][0] - Miss</a:t>
            </a:r>
          </a:p>
          <a:p>
            <a:pPr lvl="1" defTabSz="885825">
              <a:spcBef>
                <a:spcPts val="0"/>
              </a:spcBef>
            </a:pPr>
            <a:r>
              <a:rPr lang="nn-NO" sz="2000" b="1" dirty="0">
                <a:cs typeface="Courier New" panose="02070309020205020404" pitchFamily="49" charset="0"/>
              </a:rPr>
              <a:t>[5][0] - Miss</a:t>
            </a:r>
          </a:p>
          <a:p>
            <a:pPr lvl="1" defTabSz="885825">
              <a:spcBef>
                <a:spcPts val="0"/>
              </a:spcBef>
            </a:pPr>
            <a:endParaRPr lang="nn-NO" sz="2000" dirty="0">
              <a:cs typeface="Courier New" panose="02070309020205020404" pitchFamily="49" charset="0"/>
            </a:endParaRPr>
          </a:p>
          <a:p>
            <a:pPr lvl="1" defTabSz="885825">
              <a:spcBef>
                <a:spcPts val="0"/>
              </a:spcBef>
            </a:pPr>
            <a:r>
              <a:rPr lang="nn-NO" sz="2000" b="1" dirty="0">
                <a:cs typeface="Courier New" panose="02070309020205020404" pitchFamily="49" charset="0"/>
              </a:rPr>
              <a:t>[0][1] - Miss</a:t>
            </a:r>
          </a:p>
          <a:p>
            <a:pPr lvl="1" defTabSz="885825">
              <a:spcBef>
                <a:spcPts val="0"/>
              </a:spcBef>
            </a:pPr>
            <a:r>
              <a:rPr lang="nn-NO" sz="2000" b="1" dirty="0">
                <a:cs typeface="Courier New" panose="02070309020205020404" pitchFamily="49" charset="0"/>
              </a:rPr>
              <a:t>[1][1] - Miss</a:t>
            </a:r>
          </a:p>
          <a:p>
            <a:pPr lvl="1" defTabSz="885825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[2][1]</a:t>
            </a:r>
          </a:p>
          <a:p>
            <a:pPr lvl="1" defTabSz="885825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[3][1]</a:t>
            </a:r>
          </a:p>
          <a:p>
            <a:pPr lvl="1" defTabSz="885825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[4][1]</a:t>
            </a:r>
          </a:p>
          <a:p>
            <a:pPr lvl="1" defTabSz="885825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[5][1]</a:t>
            </a:r>
          </a:p>
          <a:p>
            <a:pPr lvl="1" defTabSz="885825">
              <a:spcBef>
                <a:spcPts val="0"/>
              </a:spcBef>
            </a:pPr>
            <a:endParaRPr lang="nn-NO" sz="2000" dirty="0">
              <a:cs typeface="Courier New" panose="02070309020205020404" pitchFamily="49" charset="0"/>
            </a:endParaRPr>
          </a:p>
          <a:p>
            <a:pPr lvl="1" defTabSz="885825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9603907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36D946-64E7-96DF-D620-AA3B698D3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7B04D51-5CDA-2C43-FF78-EE56BF898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Example: accessing elements by column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61D56-6229-0407-BE75-793853485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E50ECDD-A013-87A2-DD69-DF878526B60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5130" y="4863974"/>
            <a:ext cx="6922256" cy="128332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j = 0; j &lt; 16; j = j+1)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(int i = 0; i &lt; 6; i = i+1) {</a:t>
            </a:r>
            <a:endParaRPr lang="nn-NO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mat[i][j] = 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nn-NO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35C3D1DA-BCED-9E19-ACF3-968E180F2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3590919" cy="32615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mat[6][16];</a:t>
            </a:r>
          </a:p>
          <a:p>
            <a:endParaRPr lang="en-US" dirty="0"/>
          </a:p>
          <a:p>
            <a:r>
              <a:rPr lang="en-US" dirty="0"/>
              <a:t>First, think about how array maps to the cache</a:t>
            </a:r>
          </a:p>
          <a:p>
            <a:pPr lvl="1"/>
            <a:r>
              <a:rPr lang="en-US" dirty="0"/>
              <a:t>Element size: 4 bytes</a:t>
            </a:r>
          </a:p>
          <a:p>
            <a:pPr lvl="1"/>
            <a:r>
              <a:rPr lang="en-US" dirty="0"/>
              <a:t>Array size: 384 bytes (too big)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4 elements per cache block</a:t>
            </a:r>
          </a:p>
          <a:p>
            <a:pPr lvl="1"/>
            <a:r>
              <a:rPr lang="en-US" dirty="0"/>
              <a:t>Array row takes up 4 cache blocks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First 4 row * 16 cols fit</a:t>
            </a:r>
            <a:br>
              <a:rPr lang="en-US" dirty="0"/>
            </a:br>
            <a:r>
              <a:rPr lang="en-US" dirty="0"/>
              <a:t>in cache without overlap</a:t>
            </a:r>
          </a:p>
          <a:p>
            <a:pPr lvl="2"/>
            <a:r>
              <a:rPr lang="en-US" dirty="0"/>
              <a:t>Next 2 rows overlap with first 2 rows</a:t>
            </a:r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E052A5B-2FEB-021A-D2B1-8421A932426E}"/>
              </a:ext>
            </a:extLst>
          </p:cNvPr>
          <p:cNvGraphicFramePr>
            <a:graphicFrameLocks noGrp="1"/>
          </p:cNvGraphicFramePr>
          <p:nvPr/>
        </p:nvGraphicFramePr>
        <p:xfrm>
          <a:off x="8887528" y="965703"/>
          <a:ext cx="2759300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369">
                  <a:extLst>
                    <a:ext uri="{9D8B030D-6E8A-4147-A177-3AD203B41FA5}">
                      <a16:colId xmlns:a16="http://schemas.microsoft.com/office/drawing/2014/main" val="2460071005"/>
                    </a:ext>
                  </a:extLst>
                </a:gridCol>
                <a:gridCol w="1947931">
                  <a:extLst>
                    <a:ext uri="{9D8B030D-6E8A-4147-A177-3AD203B41FA5}">
                      <a16:colId xmlns:a16="http://schemas.microsoft.com/office/drawing/2014/main" val="3309618226"/>
                    </a:ext>
                  </a:extLst>
                </a:gridCol>
              </a:tblGrid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Set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Block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(16 byte)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104052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trike="sngStrike" dirty="0">
                          <a:solidFill>
                            <a:schemeClr val="tx1"/>
                          </a:solidFill>
                        </a:rPr>
                        <a:t>[4][0-3]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[0][0-3]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238233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0001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678116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0010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795614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0011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084820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trike="sngStrike" dirty="0">
                          <a:solidFill>
                            <a:schemeClr val="tx1"/>
                          </a:solidFill>
                        </a:rPr>
                        <a:t>[5][0-3]</a:t>
                      </a:r>
                      <a:r>
                        <a:rPr lang="en-US" sz="1400" strike="noStrike" dirty="0">
                          <a:solidFill>
                            <a:schemeClr val="tx1"/>
                          </a:solidFill>
                        </a:rPr>
                        <a:t> [1][0-3]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761155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0101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776207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0110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973406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0111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6068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[2][0-3]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009473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018594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982053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238048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[3][0-3]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196855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600541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543191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122935"/>
                  </a:ext>
                </a:extLst>
              </a:tr>
            </a:tbl>
          </a:graphicData>
        </a:graphic>
      </p:graphicFrame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8700CE3-054B-BFE2-C24D-BA6473249C51}"/>
              </a:ext>
            </a:extLst>
          </p:cNvPr>
          <p:cNvSpPr txBox="1">
            <a:spLocks/>
          </p:cNvSpPr>
          <p:nvPr/>
        </p:nvSpPr>
        <p:spPr>
          <a:xfrm>
            <a:off x="5839485" y="1143000"/>
            <a:ext cx="5744923" cy="502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nn-NO" sz="2400" dirty="0">
                <a:cs typeface="Courier New" panose="02070309020205020404" pitchFamily="49" charset="0"/>
              </a:rPr>
              <a:t>Access pattern</a:t>
            </a:r>
          </a:p>
          <a:p>
            <a:pPr lvl="1" defTabSz="885825">
              <a:spcBef>
                <a:spcPts val="0"/>
              </a:spcBef>
            </a:pPr>
            <a:r>
              <a:rPr lang="nn-NO" sz="2000" b="1" dirty="0">
                <a:cs typeface="Courier New" panose="02070309020205020404" pitchFamily="49" charset="0"/>
              </a:rPr>
              <a:t>[0][0] - Miss</a:t>
            </a:r>
          </a:p>
          <a:p>
            <a:pPr lvl="1" defTabSz="885825">
              <a:spcBef>
                <a:spcPts val="0"/>
              </a:spcBef>
            </a:pPr>
            <a:r>
              <a:rPr lang="nn-NO" sz="2000" b="1" dirty="0">
                <a:cs typeface="Courier New" panose="02070309020205020404" pitchFamily="49" charset="0"/>
              </a:rPr>
              <a:t>[1][0] - Miss</a:t>
            </a:r>
          </a:p>
          <a:p>
            <a:pPr lvl="1" defTabSz="885825">
              <a:spcBef>
                <a:spcPts val="0"/>
              </a:spcBef>
            </a:pPr>
            <a:r>
              <a:rPr lang="nn-NO" sz="2000" b="1" dirty="0">
                <a:cs typeface="Courier New" panose="02070309020205020404" pitchFamily="49" charset="0"/>
              </a:rPr>
              <a:t>[2][0] - Miss</a:t>
            </a:r>
          </a:p>
          <a:p>
            <a:pPr lvl="1" defTabSz="885825">
              <a:spcBef>
                <a:spcPts val="0"/>
              </a:spcBef>
            </a:pPr>
            <a:r>
              <a:rPr lang="nn-NO" sz="2000" b="1" dirty="0">
                <a:cs typeface="Courier New" panose="02070309020205020404" pitchFamily="49" charset="0"/>
              </a:rPr>
              <a:t>[3][0] - Miss</a:t>
            </a:r>
          </a:p>
          <a:p>
            <a:pPr lvl="1" defTabSz="885825">
              <a:spcBef>
                <a:spcPts val="0"/>
              </a:spcBef>
            </a:pPr>
            <a:r>
              <a:rPr lang="nn-NO" sz="2000" b="1" dirty="0">
                <a:cs typeface="Courier New" panose="02070309020205020404" pitchFamily="49" charset="0"/>
              </a:rPr>
              <a:t>[4][0] - Miss</a:t>
            </a:r>
          </a:p>
          <a:p>
            <a:pPr lvl="1" defTabSz="885825">
              <a:spcBef>
                <a:spcPts val="0"/>
              </a:spcBef>
            </a:pPr>
            <a:r>
              <a:rPr lang="nn-NO" sz="2000" b="1" dirty="0">
                <a:cs typeface="Courier New" panose="02070309020205020404" pitchFamily="49" charset="0"/>
              </a:rPr>
              <a:t>[5][0] - Miss</a:t>
            </a:r>
          </a:p>
          <a:p>
            <a:pPr lvl="1" defTabSz="885825">
              <a:spcBef>
                <a:spcPts val="0"/>
              </a:spcBef>
            </a:pPr>
            <a:endParaRPr lang="nn-NO" sz="2000" dirty="0">
              <a:cs typeface="Courier New" panose="02070309020205020404" pitchFamily="49" charset="0"/>
            </a:endParaRPr>
          </a:p>
          <a:p>
            <a:pPr lvl="1" defTabSz="885825">
              <a:spcBef>
                <a:spcPts val="0"/>
              </a:spcBef>
            </a:pPr>
            <a:r>
              <a:rPr lang="nn-NO" sz="2000" b="1" dirty="0">
                <a:cs typeface="Courier New" panose="02070309020205020404" pitchFamily="49" charset="0"/>
              </a:rPr>
              <a:t>[0][1] - Miss</a:t>
            </a:r>
          </a:p>
          <a:p>
            <a:pPr lvl="1" defTabSz="885825">
              <a:spcBef>
                <a:spcPts val="0"/>
              </a:spcBef>
            </a:pPr>
            <a:r>
              <a:rPr lang="nn-NO" sz="2000" b="1" dirty="0">
                <a:cs typeface="Courier New" panose="02070309020205020404" pitchFamily="49" charset="0"/>
              </a:rPr>
              <a:t>[1][1] - Miss</a:t>
            </a:r>
          </a:p>
          <a:p>
            <a:pPr lvl="1" defTabSz="885825">
              <a:spcBef>
                <a:spcPts val="0"/>
              </a:spcBef>
            </a:pPr>
            <a:r>
              <a:rPr lang="nn-NO" sz="2000" b="1" dirty="0">
                <a:cs typeface="Courier New" panose="02070309020205020404" pitchFamily="49" charset="0"/>
              </a:rPr>
              <a:t>[2][1] - Hit</a:t>
            </a:r>
          </a:p>
          <a:p>
            <a:pPr lvl="1" defTabSz="885825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[3][1]</a:t>
            </a:r>
          </a:p>
          <a:p>
            <a:pPr lvl="1" defTabSz="885825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[4][1]</a:t>
            </a:r>
          </a:p>
          <a:p>
            <a:pPr lvl="1" defTabSz="885825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[5][1]</a:t>
            </a:r>
          </a:p>
          <a:p>
            <a:pPr lvl="1" defTabSz="885825">
              <a:spcBef>
                <a:spcPts val="0"/>
              </a:spcBef>
            </a:pPr>
            <a:endParaRPr lang="nn-NO" sz="2000" dirty="0">
              <a:cs typeface="Courier New" panose="02070309020205020404" pitchFamily="49" charset="0"/>
            </a:endParaRPr>
          </a:p>
          <a:p>
            <a:pPr lvl="1" defTabSz="885825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1441053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2B13C1-F6CC-2174-63DC-5BEA9FB9B1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9DD90F-CA3F-DB97-2F53-3F1B97D4B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Example: accessing elements by column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1D1C1F-125F-C755-EA8D-4D84D6C12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59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7A2B602-01C2-4917-3137-C22B71430B2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5130" y="4863974"/>
            <a:ext cx="6922256" cy="128332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j = 0; j &lt; 16; j = j+1)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(int i = 0; i &lt; 6; i = i+1) {</a:t>
            </a:r>
            <a:endParaRPr lang="nn-NO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mat[i][j] = 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nn-NO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A78C4402-87E9-8135-0C84-BE4CF45A0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3590919" cy="32615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mat[6][16];</a:t>
            </a:r>
          </a:p>
          <a:p>
            <a:endParaRPr lang="en-US" dirty="0"/>
          </a:p>
          <a:p>
            <a:r>
              <a:rPr lang="en-US" dirty="0"/>
              <a:t>First, think about how array maps to the cache</a:t>
            </a:r>
          </a:p>
          <a:p>
            <a:pPr lvl="1"/>
            <a:r>
              <a:rPr lang="en-US" dirty="0"/>
              <a:t>Element size: 4 bytes</a:t>
            </a:r>
          </a:p>
          <a:p>
            <a:pPr lvl="1"/>
            <a:r>
              <a:rPr lang="en-US" dirty="0"/>
              <a:t>Array size: 384 bytes (too big)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4 elements per cache block</a:t>
            </a:r>
          </a:p>
          <a:p>
            <a:pPr lvl="1"/>
            <a:r>
              <a:rPr lang="en-US" dirty="0"/>
              <a:t>Array row takes up 4 cache blocks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First 4 row * 16 cols fit</a:t>
            </a:r>
            <a:br>
              <a:rPr lang="en-US" dirty="0"/>
            </a:br>
            <a:r>
              <a:rPr lang="en-US" dirty="0"/>
              <a:t>in cache without overlap</a:t>
            </a:r>
          </a:p>
          <a:p>
            <a:pPr lvl="2"/>
            <a:r>
              <a:rPr lang="en-US" dirty="0"/>
              <a:t>Next 2 rows overlap with first 2 rows</a:t>
            </a:r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C152563-4E32-05D9-BCF4-18B74017F0D1}"/>
              </a:ext>
            </a:extLst>
          </p:cNvPr>
          <p:cNvGraphicFramePr>
            <a:graphicFrameLocks noGrp="1"/>
          </p:cNvGraphicFramePr>
          <p:nvPr/>
        </p:nvGraphicFramePr>
        <p:xfrm>
          <a:off x="8887528" y="965703"/>
          <a:ext cx="2759300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369">
                  <a:extLst>
                    <a:ext uri="{9D8B030D-6E8A-4147-A177-3AD203B41FA5}">
                      <a16:colId xmlns:a16="http://schemas.microsoft.com/office/drawing/2014/main" val="2460071005"/>
                    </a:ext>
                  </a:extLst>
                </a:gridCol>
                <a:gridCol w="1947931">
                  <a:extLst>
                    <a:ext uri="{9D8B030D-6E8A-4147-A177-3AD203B41FA5}">
                      <a16:colId xmlns:a16="http://schemas.microsoft.com/office/drawing/2014/main" val="3309618226"/>
                    </a:ext>
                  </a:extLst>
                </a:gridCol>
              </a:tblGrid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Set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Block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(16 byte)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104052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trike="sngStrike" dirty="0">
                          <a:solidFill>
                            <a:schemeClr val="tx1"/>
                          </a:solidFill>
                        </a:rPr>
                        <a:t>[4][0-3]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[0][0-3]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238233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0001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678116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0010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795614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0011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084820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trike="sngStrike" dirty="0">
                          <a:solidFill>
                            <a:schemeClr val="tx1"/>
                          </a:solidFill>
                        </a:rPr>
                        <a:t>[5][0-3]</a:t>
                      </a:r>
                      <a:r>
                        <a:rPr lang="en-US" sz="1400" strike="noStrike" dirty="0">
                          <a:solidFill>
                            <a:schemeClr val="tx1"/>
                          </a:solidFill>
                        </a:rPr>
                        <a:t> [1][0-3]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761155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0101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776207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0110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973406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0111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6068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[2][0-3]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009473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018594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982053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238048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[3][0-3]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196855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600541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543191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122935"/>
                  </a:ext>
                </a:extLst>
              </a:tr>
            </a:tbl>
          </a:graphicData>
        </a:graphic>
      </p:graphicFrame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5A1DD8C-D5F4-2324-6CB1-C456DD7989EE}"/>
              </a:ext>
            </a:extLst>
          </p:cNvPr>
          <p:cNvSpPr txBox="1">
            <a:spLocks/>
          </p:cNvSpPr>
          <p:nvPr/>
        </p:nvSpPr>
        <p:spPr>
          <a:xfrm>
            <a:off x="5839485" y="1143000"/>
            <a:ext cx="5744923" cy="502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nn-NO" sz="2400" dirty="0">
                <a:cs typeface="Courier New" panose="02070309020205020404" pitchFamily="49" charset="0"/>
              </a:rPr>
              <a:t>Access pattern</a:t>
            </a:r>
          </a:p>
          <a:p>
            <a:pPr lvl="1" defTabSz="885825">
              <a:spcBef>
                <a:spcPts val="0"/>
              </a:spcBef>
            </a:pPr>
            <a:r>
              <a:rPr lang="nn-NO" sz="2000" b="1" dirty="0">
                <a:cs typeface="Courier New" panose="02070309020205020404" pitchFamily="49" charset="0"/>
              </a:rPr>
              <a:t>[0][0] - Miss</a:t>
            </a:r>
          </a:p>
          <a:p>
            <a:pPr lvl="1" defTabSz="885825">
              <a:spcBef>
                <a:spcPts val="0"/>
              </a:spcBef>
            </a:pPr>
            <a:r>
              <a:rPr lang="nn-NO" sz="2000" b="1" dirty="0">
                <a:cs typeface="Courier New" panose="02070309020205020404" pitchFamily="49" charset="0"/>
              </a:rPr>
              <a:t>[1][0] - Miss</a:t>
            </a:r>
          </a:p>
          <a:p>
            <a:pPr lvl="1" defTabSz="885825">
              <a:spcBef>
                <a:spcPts val="0"/>
              </a:spcBef>
            </a:pPr>
            <a:r>
              <a:rPr lang="nn-NO" sz="2000" b="1" dirty="0">
                <a:cs typeface="Courier New" panose="02070309020205020404" pitchFamily="49" charset="0"/>
              </a:rPr>
              <a:t>[2][0] - Miss</a:t>
            </a:r>
          </a:p>
          <a:p>
            <a:pPr lvl="1" defTabSz="885825">
              <a:spcBef>
                <a:spcPts val="0"/>
              </a:spcBef>
            </a:pPr>
            <a:r>
              <a:rPr lang="nn-NO" sz="2000" b="1" dirty="0">
                <a:cs typeface="Courier New" panose="02070309020205020404" pitchFamily="49" charset="0"/>
              </a:rPr>
              <a:t>[3][0] - Miss</a:t>
            </a:r>
          </a:p>
          <a:p>
            <a:pPr lvl="1" defTabSz="885825">
              <a:spcBef>
                <a:spcPts val="0"/>
              </a:spcBef>
            </a:pPr>
            <a:r>
              <a:rPr lang="nn-NO" sz="2000" b="1" dirty="0">
                <a:cs typeface="Courier New" panose="02070309020205020404" pitchFamily="49" charset="0"/>
              </a:rPr>
              <a:t>[4][0] - Miss</a:t>
            </a:r>
          </a:p>
          <a:p>
            <a:pPr lvl="1" defTabSz="885825">
              <a:spcBef>
                <a:spcPts val="0"/>
              </a:spcBef>
            </a:pPr>
            <a:r>
              <a:rPr lang="nn-NO" sz="2000" b="1" dirty="0">
                <a:cs typeface="Courier New" panose="02070309020205020404" pitchFamily="49" charset="0"/>
              </a:rPr>
              <a:t>[5][0] - Miss</a:t>
            </a:r>
          </a:p>
          <a:p>
            <a:pPr lvl="1" defTabSz="885825">
              <a:spcBef>
                <a:spcPts val="0"/>
              </a:spcBef>
            </a:pPr>
            <a:endParaRPr lang="nn-NO" sz="2000" dirty="0">
              <a:cs typeface="Courier New" panose="02070309020205020404" pitchFamily="49" charset="0"/>
            </a:endParaRPr>
          </a:p>
          <a:p>
            <a:pPr lvl="1" defTabSz="885825">
              <a:spcBef>
                <a:spcPts val="0"/>
              </a:spcBef>
            </a:pPr>
            <a:r>
              <a:rPr lang="nn-NO" sz="2000" b="1" dirty="0">
                <a:cs typeface="Courier New" panose="02070309020205020404" pitchFamily="49" charset="0"/>
              </a:rPr>
              <a:t>[0][1] - Miss</a:t>
            </a:r>
          </a:p>
          <a:p>
            <a:pPr lvl="1" defTabSz="885825">
              <a:spcBef>
                <a:spcPts val="0"/>
              </a:spcBef>
            </a:pPr>
            <a:r>
              <a:rPr lang="nn-NO" sz="2000" b="1" dirty="0">
                <a:cs typeface="Courier New" panose="02070309020205020404" pitchFamily="49" charset="0"/>
              </a:rPr>
              <a:t>[1][1] - Miss</a:t>
            </a:r>
          </a:p>
          <a:p>
            <a:pPr lvl="1" defTabSz="885825">
              <a:spcBef>
                <a:spcPts val="0"/>
              </a:spcBef>
            </a:pPr>
            <a:r>
              <a:rPr lang="nn-NO" sz="2000" b="1" dirty="0">
                <a:cs typeface="Courier New" panose="02070309020205020404" pitchFamily="49" charset="0"/>
              </a:rPr>
              <a:t>[2][1] - Hit</a:t>
            </a:r>
          </a:p>
          <a:p>
            <a:pPr lvl="1" defTabSz="885825">
              <a:spcBef>
                <a:spcPts val="0"/>
              </a:spcBef>
            </a:pPr>
            <a:r>
              <a:rPr lang="nn-NO" sz="2000" b="1" dirty="0">
                <a:cs typeface="Courier New" panose="02070309020205020404" pitchFamily="49" charset="0"/>
              </a:rPr>
              <a:t>[3][1] - Hit</a:t>
            </a:r>
          </a:p>
          <a:p>
            <a:pPr lvl="1" defTabSz="885825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[4][1]</a:t>
            </a:r>
          </a:p>
          <a:p>
            <a:pPr lvl="1" defTabSz="885825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[5][1]</a:t>
            </a:r>
          </a:p>
          <a:p>
            <a:pPr lvl="1" defTabSz="885825">
              <a:spcBef>
                <a:spcPts val="0"/>
              </a:spcBef>
            </a:pPr>
            <a:endParaRPr lang="nn-NO" sz="2000" dirty="0">
              <a:cs typeface="Courier New" panose="02070309020205020404" pitchFamily="49" charset="0"/>
            </a:endParaRPr>
          </a:p>
          <a:p>
            <a:pPr lvl="1" defTabSz="885825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229983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Memory Mountain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/>
              <a:t>Read throughput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(read bandwidth)</a:t>
            </a:r>
          </a:p>
          <a:p>
            <a:pPr lvl="1"/>
            <a:r>
              <a:rPr lang="en-US" dirty="0"/>
              <a:t>Number of bytes read from the memory subsystem per second (MB/s)</a:t>
            </a:r>
          </a:p>
          <a:p>
            <a:pPr lvl="1"/>
            <a:r>
              <a:rPr lang="en-US" dirty="0"/>
              <a:t>The higher it is, the less likely your CPU is to be waiting on memory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r>
              <a:rPr lang="en-US" i="1" dirty="0"/>
              <a:t>Memory mountain</a:t>
            </a:r>
            <a:r>
              <a:rPr lang="en-US" dirty="0"/>
              <a:t>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Measures read throughput as a function of spatial and temporal locality.</a:t>
            </a:r>
          </a:p>
          <a:p>
            <a:pPr lvl="1"/>
            <a:r>
              <a:rPr lang="en-US" dirty="0"/>
              <a:t>We run variants of the same program with different levels of spatial and temporal locality, then measure read throughput</a:t>
            </a:r>
          </a:p>
          <a:p>
            <a:pPr lvl="1"/>
            <a:r>
              <a:rPr lang="en-US" dirty="0"/>
              <a:t>Compact way to characterize memory system performance</a:t>
            </a:r>
          </a:p>
          <a:p>
            <a:pPr lvl="1"/>
            <a:r>
              <a:rPr lang="en-US" dirty="0"/>
              <a:t>Different systems (with different caches) have different mountains!</a:t>
            </a:r>
          </a:p>
          <a:p>
            <a:pPr lvl="1"/>
            <a:endParaRPr lang="en-US" dirty="0"/>
          </a:p>
          <a:p>
            <a:r>
              <a:rPr lang="en-US" dirty="0"/>
              <a:t>Observation: if you decrease locality, bandwidth drops</a:t>
            </a:r>
          </a:p>
          <a:p>
            <a:pPr lvl="1"/>
            <a:r>
              <a:rPr lang="en-US" dirty="0"/>
              <a:t>As we’d expect; locality is key to having the right data in the cache</a:t>
            </a:r>
          </a:p>
          <a:p>
            <a:pPr lvl="1"/>
            <a:r>
              <a:rPr lang="en-US" dirty="0"/>
              <a:t>And if data is not in the cache, need to get it from next level down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752BBB-4DA1-4BA2-A1BB-DA33C94A7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9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FA64D3-870B-EA06-1C74-7CCCE29C9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893C422-0E0D-4B79-1A64-01A80F608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Example: accessing elements by column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BFB21-518E-7B17-53B1-50AAA2B23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60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766AA66-C1A3-2D13-ED6F-871AF457A35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5130" y="4863974"/>
            <a:ext cx="6922256" cy="128332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j = 0; j &lt; 16; j = j+1)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(int i = 0; i &lt; 6; i = i+1) {</a:t>
            </a:r>
            <a:endParaRPr lang="nn-NO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mat[i][j] = 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nn-NO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F8D863CE-505C-C63E-C9B0-97B5B7CD0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3590919" cy="32615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mat[6][16];</a:t>
            </a:r>
          </a:p>
          <a:p>
            <a:endParaRPr lang="en-US" dirty="0"/>
          </a:p>
          <a:p>
            <a:r>
              <a:rPr lang="en-US" dirty="0"/>
              <a:t>First, think about how array maps to the cache</a:t>
            </a:r>
          </a:p>
          <a:p>
            <a:pPr lvl="1"/>
            <a:r>
              <a:rPr lang="en-US" dirty="0"/>
              <a:t>Element size: 4 bytes</a:t>
            </a:r>
          </a:p>
          <a:p>
            <a:pPr lvl="1"/>
            <a:r>
              <a:rPr lang="en-US" dirty="0"/>
              <a:t>Array size: 384 bytes (too big)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4 elements per cache block</a:t>
            </a:r>
          </a:p>
          <a:p>
            <a:pPr lvl="1"/>
            <a:r>
              <a:rPr lang="en-US" dirty="0"/>
              <a:t>Array row takes up 4 cache blocks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First 4 row * 16 cols fit</a:t>
            </a:r>
            <a:br>
              <a:rPr lang="en-US" dirty="0"/>
            </a:br>
            <a:r>
              <a:rPr lang="en-US" dirty="0"/>
              <a:t>in cache without overlap</a:t>
            </a:r>
          </a:p>
          <a:p>
            <a:pPr lvl="2"/>
            <a:r>
              <a:rPr lang="en-US" dirty="0"/>
              <a:t>Next 2 rows overlap with first 2 rows</a:t>
            </a:r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F06E21F-A285-22F1-F2F1-045267265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219354"/>
              </p:ext>
            </p:extLst>
          </p:nvPr>
        </p:nvGraphicFramePr>
        <p:xfrm>
          <a:off x="8887528" y="965703"/>
          <a:ext cx="2759300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369">
                  <a:extLst>
                    <a:ext uri="{9D8B030D-6E8A-4147-A177-3AD203B41FA5}">
                      <a16:colId xmlns:a16="http://schemas.microsoft.com/office/drawing/2014/main" val="2460071005"/>
                    </a:ext>
                  </a:extLst>
                </a:gridCol>
                <a:gridCol w="1947931">
                  <a:extLst>
                    <a:ext uri="{9D8B030D-6E8A-4147-A177-3AD203B41FA5}">
                      <a16:colId xmlns:a16="http://schemas.microsoft.com/office/drawing/2014/main" val="3309618226"/>
                    </a:ext>
                  </a:extLst>
                </a:gridCol>
              </a:tblGrid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Set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Block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(16 byte)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104052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trike="sngStrike" dirty="0">
                          <a:solidFill>
                            <a:schemeClr val="tx1"/>
                          </a:solidFill>
                        </a:rPr>
                        <a:t>[0][0-3]</a:t>
                      </a:r>
                      <a:r>
                        <a:rPr lang="en-US" sz="1400" strike="noStrike" dirty="0">
                          <a:solidFill>
                            <a:schemeClr val="tx1"/>
                          </a:solidFill>
                        </a:rPr>
                        <a:t> [4][0-3]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238233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0001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678116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0010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795614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0011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084820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trike="sngStrike" dirty="0">
                          <a:solidFill>
                            <a:schemeClr val="tx1"/>
                          </a:solidFill>
                        </a:rPr>
                        <a:t>[5][0-3]</a:t>
                      </a:r>
                      <a:r>
                        <a:rPr lang="en-US" sz="1400" strike="noStrike" dirty="0">
                          <a:solidFill>
                            <a:schemeClr val="tx1"/>
                          </a:solidFill>
                        </a:rPr>
                        <a:t> [1][0-3]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761155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0101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776207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0110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973406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0111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6068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[2][0-3]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009473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018594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982053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238048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[3][0-3]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196855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600541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543191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122935"/>
                  </a:ext>
                </a:extLst>
              </a:tr>
            </a:tbl>
          </a:graphicData>
        </a:graphic>
      </p:graphicFrame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7D2C0744-ABFB-79CE-64B3-F8BF866738B7}"/>
              </a:ext>
            </a:extLst>
          </p:cNvPr>
          <p:cNvSpPr txBox="1">
            <a:spLocks/>
          </p:cNvSpPr>
          <p:nvPr/>
        </p:nvSpPr>
        <p:spPr>
          <a:xfrm>
            <a:off x="5839485" y="1143000"/>
            <a:ext cx="5744923" cy="502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nn-NO" sz="2400" dirty="0">
                <a:cs typeface="Courier New" panose="02070309020205020404" pitchFamily="49" charset="0"/>
              </a:rPr>
              <a:t>Access pattern</a:t>
            </a:r>
          </a:p>
          <a:p>
            <a:pPr lvl="1" defTabSz="885825">
              <a:spcBef>
                <a:spcPts val="0"/>
              </a:spcBef>
            </a:pPr>
            <a:r>
              <a:rPr lang="nn-NO" sz="2000" b="1" dirty="0">
                <a:cs typeface="Courier New" panose="02070309020205020404" pitchFamily="49" charset="0"/>
              </a:rPr>
              <a:t>[0][0] - Miss</a:t>
            </a:r>
          </a:p>
          <a:p>
            <a:pPr lvl="1" defTabSz="885825">
              <a:spcBef>
                <a:spcPts val="0"/>
              </a:spcBef>
            </a:pPr>
            <a:r>
              <a:rPr lang="nn-NO" sz="2000" b="1" dirty="0">
                <a:cs typeface="Courier New" panose="02070309020205020404" pitchFamily="49" charset="0"/>
              </a:rPr>
              <a:t>[1][0] - Miss</a:t>
            </a:r>
          </a:p>
          <a:p>
            <a:pPr lvl="1" defTabSz="885825">
              <a:spcBef>
                <a:spcPts val="0"/>
              </a:spcBef>
            </a:pPr>
            <a:r>
              <a:rPr lang="nn-NO" sz="2000" b="1" dirty="0">
                <a:cs typeface="Courier New" panose="02070309020205020404" pitchFamily="49" charset="0"/>
              </a:rPr>
              <a:t>[2][0] - Miss</a:t>
            </a:r>
          </a:p>
          <a:p>
            <a:pPr lvl="1" defTabSz="885825">
              <a:spcBef>
                <a:spcPts val="0"/>
              </a:spcBef>
            </a:pPr>
            <a:r>
              <a:rPr lang="nn-NO" sz="2000" b="1" dirty="0">
                <a:cs typeface="Courier New" panose="02070309020205020404" pitchFamily="49" charset="0"/>
              </a:rPr>
              <a:t>[3][0] - Miss</a:t>
            </a:r>
          </a:p>
          <a:p>
            <a:pPr lvl="1" defTabSz="885825">
              <a:spcBef>
                <a:spcPts val="0"/>
              </a:spcBef>
            </a:pPr>
            <a:r>
              <a:rPr lang="nn-NO" sz="2000" b="1" dirty="0">
                <a:cs typeface="Courier New" panose="02070309020205020404" pitchFamily="49" charset="0"/>
              </a:rPr>
              <a:t>[4][0] - Miss</a:t>
            </a:r>
          </a:p>
          <a:p>
            <a:pPr lvl="1" defTabSz="885825">
              <a:spcBef>
                <a:spcPts val="0"/>
              </a:spcBef>
            </a:pPr>
            <a:r>
              <a:rPr lang="nn-NO" sz="2000" b="1" dirty="0">
                <a:cs typeface="Courier New" panose="02070309020205020404" pitchFamily="49" charset="0"/>
              </a:rPr>
              <a:t>[5][0] - Miss</a:t>
            </a:r>
          </a:p>
          <a:p>
            <a:pPr lvl="1" defTabSz="885825">
              <a:spcBef>
                <a:spcPts val="0"/>
              </a:spcBef>
            </a:pPr>
            <a:endParaRPr lang="nn-NO" sz="2000" dirty="0">
              <a:cs typeface="Courier New" panose="02070309020205020404" pitchFamily="49" charset="0"/>
            </a:endParaRPr>
          </a:p>
          <a:p>
            <a:pPr lvl="1" defTabSz="885825">
              <a:spcBef>
                <a:spcPts val="0"/>
              </a:spcBef>
            </a:pPr>
            <a:r>
              <a:rPr lang="nn-NO" sz="2000" b="1" dirty="0">
                <a:cs typeface="Courier New" panose="02070309020205020404" pitchFamily="49" charset="0"/>
              </a:rPr>
              <a:t>[0][1] - Miss</a:t>
            </a:r>
          </a:p>
          <a:p>
            <a:pPr lvl="1" defTabSz="885825">
              <a:spcBef>
                <a:spcPts val="0"/>
              </a:spcBef>
            </a:pPr>
            <a:r>
              <a:rPr lang="nn-NO" sz="2000" b="1" dirty="0">
                <a:cs typeface="Courier New" panose="02070309020205020404" pitchFamily="49" charset="0"/>
              </a:rPr>
              <a:t>[1][1] - Miss</a:t>
            </a:r>
          </a:p>
          <a:p>
            <a:pPr lvl="1" defTabSz="885825">
              <a:spcBef>
                <a:spcPts val="0"/>
              </a:spcBef>
            </a:pPr>
            <a:r>
              <a:rPr lang="nn-NO" sz="2000" b="1" dirty="0">
                <a:cs typeface="Courier New" panose="02070309020205020404" pitchFamily="49" charset="0"/>
              </a:rPr>
              <a:t>[2][1] - Hit</a:t>
            </a:r>
          </a:p>
          <a:p>
            <a:pPr lvl="1" defTabSz="885825">
              <a:spcBef>
                <a:spcPts val="0"/>
              </a:spcBef>
            </a:pPr>
            <a:r>
              <a:rPr lang="nn-NO" sz="2000" b="1" dirty="0">
                <a:cs typeface="Courier New" panose="02070309020205020404" pitchFamily="49" charset="0"/>
              </a:rPr>
              <a:t>[3][1] - Hit</a:t>
            </a:r>
          </a:p>
          <a:p>
            <a:pPr lvl="1" defTabSz="885825">
              <a:spcBef>
                <a:spcPts val="0"/>
              </a:spcBef>
            </a:pPr>
            <a:r>
              <a:rPr lang="nn-NO" sz="2000" b="1" dirty="0">
                <a:cs typeface="Courier New" panose="02070309020205020404" pitchFamily="49" charset="0"/>
              </a:rPr>
              <a:t>[4][1] - Miss</a:t>
            </a:r>
          </a:p>
          <a:p>
            <a:pPr lvl="1" defTabSz="885825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[5][1]</a:t>
            </a:r>
          </a:p>
          <a:p>
            <a:pPr lvl="1" defTabSz="885825">
              <a:spcBef>
                <a:spcPts val="0"/>
              </a:spcBef>
            </a:pPr>
            <a:endParaRPr lang="nn-NO" sz="2000" dirty="0">
              <a:cs typeface="Courier New" panose="02070309020205020404" pitchFamily="49" charset="0"/>
            </a:endParaRPr>
          </a:p>
          <a:p>
            <a:pPr lvl="1" defTabSz="885825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1743476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CD1874-10CE-0574-5659-28B5C11F6B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914A12E-86D8-B168-252E-7FADAF81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Example: accessing elements by column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2BE015-AE5A-A643-5D4C-EDF742EF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61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EB736D-8B7B-510A-5C36-7F1F4E72F28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5130" y="4863974"/>
            <a:ext cx="6922256" cy="128332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j = 0; j &lt; 16; j = j+1)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(int i = 0; i &lt; 6; i = i+1) {</a:t>
            </a:r>
            <a:endParaRPr lang="nn-NO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mat[i][j] = 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nn-NO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16A5B04C-075C-3BC5-0FA6-424F4CBE5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3590919" cy="32615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mat[6][16];</a:t>
            </a:r>
          </a:p>
          <a:p>
            <a:endParaRPr lang="en-US" dirty="0"/>
          </a:p>
          <a:p>
            <a:r>
              <a:rPr lang="en-US" dirty="0"/>
              <a:t>First, think about how array maps to the cache</a:t>
            </a:r>
          </a:p>
          <a:p>
            <a:pPr lvl="1"/>
            <a:r>
              <a:rPr lang="en-US" dirty="0"/>
              <a:t>Element size: 4 bytes</a:t>
            </a:r>
          </a:p>
          <a:p>
            <a:pPr lvl="1"/>
            <a:r>
              <a:rPr lang="en-US" dirty="0"/>
              <a:t>Array size: 384 bytes (too big)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4 elements per cache block</a:t>
            </a:r>
          </a:p>
          <a:p>
            <a:pPr lvl="1"/>
            <a:r>
              <a:rPr lang="en-US" dirty="0"/>
              <a:t>Array row takes up 4 cache blocks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First 4 row * 16 cols fit</a:t>
            </a:r>
            <a:br>
              <a:rPr lang="en-US" dirty="0"/>
            </a:br>
            <a:r>
              <a:rPr lang="en-US" dirty="0"/>
              <a:t>in cache without overlap</a:t>
            </a:r>
          </a:p>
          <a:p>
            <a:pPr lvl="2"/>
            <a:r>
              <a:rPr lang="en-US" dirty="0"/>
              <a:t>Next 2 rows overlap with first 2 rows</a:t>
            </a:r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B920529-84AB-2EF3-91B3-55B8199F59FA}"/>
              </a:ext>
            </a:extLst>
          </p:cNvPr>
          <p:cNvGraphicFramePr>
            <a:graphicFrameLocks noGrp="1"/>
          </p:cNvGraphicFramePr>
          <p:nvPr/>
        </p:nvGraphicFramePr>
        <p:xfrm>
          <a:off x="8887528" y="965703"/>
          <a:ext cx="2759300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369">
                  <a:extLst>
                    <a:ext uri="{9D8B030D-6E8A-4147-A177-3AD203B41FA5}">
                      <a16:colId xmlns:a16="http://schemas.microsoft.com/office/drawing/2014/main" val="2460071005"/>
                    </a:ext>
                  </a:extLst>
                </a:gridCol>
                <a:gridCol w="1947931">
                  <a:extLst>
                    <a:ext uri="{9D8B030D-6E8A-4147-A177-3AD203B41FA5}">
                      <a16:colId xmlns:a16="http://schemas.microsoft.com/office/drawing/2014/main" val="3309618226"/>
                    </a:ext>
                  </a:extLst>
                </a:gridCol>
              </a:tblGrid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Set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Block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(16 byte)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104052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trike="sngStrike" dirty="0">
                          <a:solidFill>
                            <a:schemeClr val="tx1"/>
                          </a:solidFill>
                        </a:rPr>
                        <a:t>[0][0-3]</a:t>
                      </a:r>
                      <a:r>
                        <a:rPr lang="en-US" sz="1400" strike="noStrike" dirty="0">
                          <a:solidFill>
                            <a:schemeClr val="tx1"/>
                          </a:solidFill>
                        </a:rPr>
                        <a:t> [4][0-3]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238233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0001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678116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0010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795614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0011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084820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trike="sngStrike" dirty="0">
                          <a:solidFill>
                            <a:schemeClr val="tx1"/>
                          </a:solidFill>
                        </a:rPr>
                        <a:t>[5][0-3]</a:t>
                      </a:r>
                      <a:r>
                        <a:rPr lang="en-US" sz="1400" strike="noStrike" dirty="0">
                          <a:solidFill>
                            <a:schemeClr val="tx1"/>
                          </a:solidFill>
                        </a:rPr>
                        <a:t> [1][0-3]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761155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0101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776207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0110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973406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0111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6068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[2][0-3]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009473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018594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982053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238048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[3][0-3]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196855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600541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543191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122935"/>
                  </a:ext>
                </a:extLst>
              </a:tr>
            </a:tbl>
          </a:graphicData>
        </a:graphic>
      </p:graphicFrame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C8F57C8C-A6EF-5731-9619-3E204ABDE424}"/>
              </a:ext>
            </a:extLst>
          </p:cNvPr>
          <p:cNvSpPr txBox="1">
            <a:spLocks/>
          </p:cNvSpPr>
          <p:nvPr/>
        </p:nvSpPr>
        <p:spPr>
          <a:xfrm>
            <a:off x="5839485" y="1143000"/>
            <a:ext cx="5744923" cy="502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nn-NO" sz="2400" dirty="0">
                <a:cs typeface="Courier New" panose="02070309020205020404" pitchFamily="49" charset="0"/>
              </a:rPr>
              <a:t>Access pattern</a:t>
            </a:r>
          </a:p>
          <a:p>
            <a:pPr lvl="1" defTabSz="885825">
              <a:spcBef>
                <a:spcPts val="0"/>
              </a:spcBef>
            </a:pPr>
            <a:r>
              <a:rPr lang="nn-NO" sz="2000" b="1" dirty="0">
                <a:cs typeface="Courier New" panose="02070309020205020404" pitchFamily="49" charset="0"/>
              </a:rPr>
              <a:t>[0][0] - Miss</a:t>
            </a:r>
          </a:p>
          <a:p>
            <a:pPr lvl="1" defTabSz="885825">
              <a:spcBef>
                <a:spcPts val="0"/>
              </a:spcBef>
            </a:pPr>
            <a:r>
              <a:rPr lang="nn-NO" sz="2000" b="1" dirty="0">
                <a:cs typeface="Courier New" panose="02070309020205020404" pitchFamily="49" charset="0"/>
              </a:rPr>
              <a:t>[1][0] - Miss</a:t>
            </a:r>
          </a:p>
          <a:p>
            <a:pPr lvl="1" defTabSz="885825">
              <a:spcBef>
                <a:spcPts val="0"/>
              </a:spcBef>
            </a:pPr>
            <a:r>
              <a:rPr lang="nn-NO" sz="2000" b="1" dirty="0">
                <a:cs typeface="Courier New" panose="02070309020205020404" pitchFamily="49" charset="0"/>
              </a:rPr>
              <a:t>[2][0] - Miss</a:t>
            </a:r>
          </a:p>
          <a:p>
            <a:pPr lvl="1" defTabSz="885825">
              <a:spcBef>
                <a:spcPts val="0"/>
              </a:spcBef>
            </a:pPr>
            <a:r>
              <a:rPr lang="nn-NO" sz="2000" b="1" dirty="0">
                <a:cs typeface="Courier New" panose="02070309020205020404" pitchFamily="49" charset="0"/>
              </a:rPr>
              <a:t>[3][0] - Miss</a:t>
            </a:r>
          </a:p>
          <a:p>
            <a:pPr lvl="1" defTabSz="885825">
              <a:spcBef>
                <a:spcPts val="0"/>
              </a:spcBef>
            </a:pPr>
            <a:r>
              <a:rPr lang="nn-NO" sz="2000" b="1" dirty="0">
                <a:cs typeface="Courier New" panose="02070309020205020404" pitchFamily="49" charset="0"/>
              </a:rPr>
              <a:t>[4][0] - Miss</a:t>
            </a:r>
          </a:p>
          <a:p>
            <a:pPr lvl="1" defTabSz="885825">
              <a:spcBef>
                <a:spcPts val="0"/>
              </a:spcBef>
            </a:pPr>
            <a:r>
              <a:rPr lang="nn-NO" sz="2000" b="1" dirty="0">
                <a:cs typeface="Courier New" panose="02070309020205020404" pitchFamily="49" charset="0"/>
              </a:rPr>
              <a:t>[5][0] - Miss</a:t>
            </a:r>
          </a:p>
          <a:p>
            <a:pPr lvl="1" defTabSz="885825">
              <a:spcBef>
                <a:spcPts val="0"/>
              </a:spcBef>
            </a:pPr>
            <a:endParaRPr lang="nn-NO" sz="2000" dirty="0">
              <a:cs typeface="Courier New" panose="02070309020205020404" pitchFamily="49" charset="0"/>
            </a:endParaRPr>
          </a:p>
          <a:p>
            <a:pPr lvl="1" defTabSz="885825">
              <a:spcBef>
                <a:spcPts val="0"/>
              </a:spcBef>
            </a:pPr>
            <a:r>
              <a:rPr lang="nn-NO" sz="2000" b="1" dirty="0">
                <a:cs typeface="Courier New" panose="02070309020205020404" pitchFamily="49" charset="0"/>
              </a:rPr>
              <a:t>[0][1] - Miss</a:t>
            </a:r>
          </a:p>
          <a:p>
            <a:pPr lvl="1" defTabSz="885825">
              <a:spcBef>
                <a:spcPts val="0"/>
              </a:spcBef>
            </a:pPr>
            <a:r>
              <a:rPr lang="nn-NO" sz="2000" b="1" dirty="0">
                <a:cs typeface="Courier New" panose="02070309020205020404" pitchFamily="49" charset="0"/>
              </a:rPr>
              <a:t>[1][1] - Miss</a:t>
            </a:r>
          </a:p>
          <a:p>
            <a:pPr lvl="1" defTabSz="885825">
              <a:spcBef>
                <a:spcPts val="0"/>
              </a:spcBef>
            </a:pPr>
            <a:r>
              <a:rPr lang="nn-NO" sz="2000" b="1" dirty="0">
                <a:cs typeface="Courier New" panose="02070309020205020404" pitchFamily="49" charset="0"/>
              </a:rPr>
              <a:t>[2][1] - Hit</a:t>
            </a:r>
          </a:p>
          <a:p>
            <a:pPr lvl="1" defTabSz="885825">
              <a:spcBef>
                <a:spcPts val="0"/>
              </a:spcBef>
            </a:pPr>
            <a:r>
              <a:rPr lang="nn-NO" sz="2000" b="1" dirty="0">
                <a:cs typeface="Courier New" panose="02070309020205020404" pitchFamily="49" charset="0"/>
              </a:rPr>
              <a:t>[3][1] - Hit</a:t>
            </a:r>
          </a:p>
          <a:p>
            <a:pPr lvl="1" defTabSz="885825">
              <a:spcBef>
                <a:spcPts val="0"/>
              </a:spcBef>
            </a:pPr>
            <a:r>
              <a:rPr lang="nn-NO" sz="2000" b="1" dirty="0">
                <a:cs typeface="Courier New" panose="02070309020205020404" pitchFamily="49" charset="0"/>
              </a:rPr>
              <a:t>[4][1] - Miss</a:t>
            </a:r>
          </a:p>
          <a:p>
            <a:pPr lvl="1" defTabSz="885825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[5][1]</a:t>
            </a:r>
          </a:p>
          <a:p>
            <a:pPr lvl="1" defTabSz="885825">
              <a:spcBef>
                <a:spcPts val="0"/>
              </a:spcBef>
            </a:pPr>
            <a:endParaRPr lang="nn-NO" sz="2000" dirty="0">
              <a:cs typeface="Courier New" panose="02070309020205020404" pitchFamily="49" charset="0"/>
            </a:endParaRPr>
          </a:p>
          <a:p>
            <a:pPr lvl="1" defTabSz="885825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839000-53F4-4646-AB8E-065BBEA186E5}"/>
              </a:ext>
            </a:extLst>
          </p:cNvPr>
          <p:cNvSpPr txBox="1"/>
          <p:nvPr/>
        </p:nvSpPr>
        <p:spPr>
          <a:xfrm>
            <a:off x="4036113" y="6031468"/>
            <a:ext cx="4952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Just count up all the hits and misses from here</a:t>
            </a:r>
          </a:p>
        </p:txBody>
      </p:sp>
    </p:spTree>
    <p:extLst>
      <p:ext uri="{BB962C8B-B14F-4D97-AF65-F5344CB8AC3E}">
        <p14:creationId xmlns:p14="http://schemas.microsoft.com/office/powerpoint/2010/main" val="8376992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77F25E-5EC6-431D-834B-06CB67A8D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62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A50A83-AD89-43F3-AE44-37BBAEBE5A8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62152" y="1143000"/>
            <a:ext cx="6922256" cy="50292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j = 0; j &lt; 16; j = j+1)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(int i = 0; i &lt; </a:t>
            </a:r>
            <a:r>
              <a:rPr lang="nn-NO" sz="20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i = i+1) { // 4!</a:t>
            </a:r>
            <a:endParaRPr lang="nn-NO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mat[i][j] = 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nn-NO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nn-NO" sz="2400" dirty="0">
                <a:cs typeface="Courier New" panose="02070309020205020404" pitchFamily="49" charset="0"/>
              </a:rPr>
              <a:t>Calculate access pattern &amp; miss rate</a:t>
            </a:r>
          </a:p>
          <a:p>
            <a:pPr>
              <a:spcBef>
                <a:spcPts val="0"/>
              </a:spcBef>
            </a:pPr>
            <a:endParaRPr lang="nn-NO" sz="2400" dirty="0"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</a:pPr>
            <a:endParaRPr lang="nn-NO" sz="2000" dirty="0">
              <a:cs typeface="Courier New" panose="02070309020205020404" pitchFamily="49" charset="0"/>
            </a:endParaRP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809FF8FA-9108-4F03-B38E-77C98334F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3900906" cy="47117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mat[</a:t>
            </a:r>
            <a:r>
              <a:rPr lang="en-US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][16];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dirty="0">
                <a:cs typeface="Courier New" panose="02070309020205020404" pitchFamily="49" charset="0"/>
              </a:rPr>
              <a:t>Same cache from before:</a:t>
            </a:r>
          </a:p>
          <a:p>
            <a:pPr lvl="1"/>
            <a:r>
              <a:rPr lang="en-US" sz="2600" dirty="0"/>
              <a:t>Direct-mapped data cache</a:t>
            </a:r>
          </a:p>
          <a:p>
            <a:pPr lvl="1"/>
            <a:r>
              <a:rPr lang="en-US" sz="2600" dirty="0"/>
              <a:t>256-byte total size</a:t>
            </a:r>
          </a:p>
          <a:p>
            <a:pPr lvl="1"/>
            <a:r>
              <a:rPr lang="en-US" sz="2600" dirty="0"/>
              <a:t>16-byte blocks</a:t>
            </a:r>
          </a:p>
          <a:p>
            <a:pPr lvl="1"/>
            <a:endParaRPr lang="en-US" sz="2600" dirty="0"/>
          </a:p>
          <a:p>
            <a:r>
              <a:rPr lang="en-US" sz="2600" dirty="0"/>
              <a:t>Change matrix to be 4 rows of 16 columns (not 6 rows)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7712776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77F25E-5EC6-431D-834B-06CB67A8D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63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A50A83-AD89-43F3-AE44-37BBAEBE5A8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62152" y="1143000"/>
            <a:ext cx="6922256" cy="50292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j = 0; j &lt; 16; j = j+1)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(int i = 0; i &lt; </a:t>
            </a:r>
            <a:r>
              <a:rPr lang="nn-NO" sz="20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i = i+1) { // 4!</a:t>
            </a:r>
            <a:endParaRPr lang="nn-NO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mat[i][j] = 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nn-NO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nn-NO" sz="2400" dirty="0">
                <a:cs typeface="Courier New" panose="02070309020205020404" pitchFamily="49" charset="0"/>
              </a:rPr>
              <a:t>Calculate access pattern</a:t>
            </a:r>
          </a:p>
          <a:p>
            <a:pPr>
              <a:spcBef>
                <a:spcPts val="0"/>
              </a:spcBef>
            </a:pPr>
            <a:endParaRPr lang="nn-NO" sz="2400" dirty="0"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[0][0]</a:t>
            </a:r>
          </a:p>
          <a:p>
            <a:pPr lvl="1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[1][0]</a:t>
            </a:r>
          </a:p>
          <a:p>
            <a:pPr lvl="1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[2][0]</a:t>
            </a:r>
          </a:p>
          <a:p>
            <a:pPr lvl="1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[3][0]</a:t>
            </a:r>
          </a:p>
          <a:p>
            <a:pPr lvl="1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[0][1]</a:t>
            </a:r>
          </a:p>
          <a:p>
            <a:pPr lvl="1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[0][2]</a:t>
            </a:r>
          </a:p>
          <a:p>
            <a:pPr lvl="1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...</a:t>
            </a:r>
          </a:p>
          <a:p>
            <a:pPr>
              <a:spcBef>
                <a:spcPts val="0"/>
              </a:spcBef>
            </a:pPr>
            <a:endParaRPr lang="nn-NO" sz="2400" dirty="0"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</a:pPr>
            <a:endParaRPr lang="nn-NO" sz="2000" dirty="0">
              <a:cs typeface="Courier New" panose="02070309020205020404" pitchFamily="49" charset="0"/>
            </a:endParaRP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809FF8FA-9108-4F03-B38E-77C98334F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3900906" cy="47117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mat[</a:t>
            </a:r>
            <a:r>
              <a:rPr lang="en-US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][16];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dirty="0">
                <a:cs typeface="Courier New" panose="02070309020205020404" pitchFamily="49" charset="0"/>
              </a:rPr>
              <a:t>Same cache from before:</a:t>
            </a:r>
          </a:p>
          <a:p>
            <a:pPr lvl="1"/>
            <a:r>
              <a:rPr lang="en-US" sz="2600" dirty="0"/>
              <a:t>Direct-mapped data cache</a:t>
            </a:r>
          </a:p>
          <a:p>
            <a:pPr lvl="1"/>
            <a:r>
              <a:rPr lang="en-US" sz="2600" dirty="0"/>
              <a:t>256-byte total size</a:t>
            </a:r>
          </a:p>
          <a:p>
            <a:pPr lvl="1"/>
            <a:r>
              <a:rPr lang="en-US" sz="2600" dirty="0"/>
              <a:t>16-byte blocks</a:t>
            </a:r>
          </a:p>
          <a:p>
            <a:pPr lvl="1"/>
            <a:endParaRPr lang="en-US" sz="2600" dirty="0"/>
          </a:p>
          <a:p>
            <a:r>
              <a:rPr lang="en-US" sz="2600" dirty="0"/>
              <a:t>Change matrix to be 4 rows of 16 columns (not 6 rows)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5514160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3F45F-C44E-A6AC-50B3-F79C94CB46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ADA26C7-1032-5BD4-9775-9B6724BD9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1EA72-3C13-2BEF-0F40-85CD88836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64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87C59F-3727-1CCF-FC8E-0C526EC9833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62152" y="1143000"/>
            <a:ext cx="6922256" cy="50292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j = 0; j &lt; 16; j = j+1)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(int i = 0; i &lt; </a:t>
            </a:r>
            <a:r>
              <a:rPr lang="nn-NO" sz="20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i = i+1) { // 4!</a:t>
            </a:r>
            <a:endParaRPr lang="nn-NO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mat[i][j] = 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nn-NO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nn-NO" sz="2400" dirty="0">
                <a:cs typeface="Courier New" panose="02070309020205020404" pitchFamily="49" charset="0"/>
              </a:rPr>
              <a:t>Calculate miss rate</a:t>
            </a:r>
          </a:p>
          <a:p>
            <a:pPr>
              <a:spcBef>
                <a:spcPts val="0"/>
              </a:spcBef>
            </a:pPr>
            <a:endParaRPr lang="nn-NO" sz="2400" dirty="0"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Entire array fits in cache!</a:t>
            </a:r>
          </a:p>
          <a:p>
            <a:pPr lvl="2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No conflicts</a:t>
            </a:r>
          </a:p>
          <a:p>
            <a:pPr lvl="2">
              <a:spcBef>
                <a:spcPts val="0"/>
              </a:spcBef>
            </a:pPr>
            <a:endParaRPr lang="nn-NO" sz="2000" dirty="0"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1 miss per four accesses</a:t>
            </a:r>
          </a:p>
          <a:p>
            <a:pPr lvl="1">
              <a:spcBef>
                <a:spcPts val="0"/>
              </a:spcBef>
            </a:pPr>
            <a:endParaRPr lang="nn-NO" sz="2000" dirty="0"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</a:pPr>
            <a:r>
              <a:rPr lang="nn-NO" sz="2000" b="1" dirty="0">
                <a:cs typeface="Courier New" panose="02070309020205020404" pitchFamily="49" charset="0"/>
              </a:rPr>
              <a:t>Miss rate = 25%</a:t>
            </a:r>
          </a:p>
          <a:p>
            <a:pPr>
              <a:spcBef>
                <a:spcPts val="0"/>
              </a:spcBef>
            </a:pPr>
            <a:endParaRPr lang="nn-NO" sz="2400" dirty="0"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</a:pPr>
            <a:endParaRPr lang="nn-NO" sz="2000" dirty="0">
              <a:cs typeface="Courier New" panose="02070309020205020404" pitchFamily="49" charset="0"/>
            </a:endParaRP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A5E93E76-CA7F-05DC-4694-3E524656E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3900906" cy="47117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mat[</a:t>
            </a:r>
            <a:r>
              <a:rPr lang="en-US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][16];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dirty="0">
                <a:cs typeface="Courier New" panose="02070309020205020404" pitchFamily="49" charset="0"/>
              </a:rPr>
              <a:t>Same cache from before:</a:t>
            </a:r>
          </a:p>
          <a:p>
            <a:pPr lvl="1"/>
            <a:r>
              <a:rPr lang="en-US" sz="2600" dirty="0"/>
              <a:t>Direct-mapped data cache</a:t>
            </a:r>
          </a:p>
          <a:p>
            <a:pPr lvl="1"/>
            <a:r>
              <a:rPr lang="en-US" sz="2600" dirty="0"/>
              <a:t>256-byte total size</a:t>
            </a:r>
          </a:p>
          <a:p>
            <a:pPr lvl="1"/>
            <a:r>
              <a:rPr lang="en-US" sz="2600" dirty="0"/>
              <a:t>16-byte blocks</a:t>
            </a:r>
          </a:p>
          <a:p>
            <a:pPr lvl="1"/>
            <a:endParaRPr lang="en-US" sz="2600" dirty="0"/>
          </a:p>
          <a:p>
            <a:r>
              <a:rPr lang="en-US" sz="2600" dirty="0"/>
              <a:t>Change matrix to be 4 rows of 16 columns (not 6 rows)</a:t>
            </a:r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3E69B73-0A04-9C1D-8DCE-B63A36B440CA}"/>
              </a:ext>
            </a:extLst>
          </p:cNvPr>
          <p:cNvGraphicFramePr>
            <a:graphicFrameLocks noGrp="1"/>
          </p:cNvGraphicFramePr>
          <p:nvPr/>
        </p:nvGraphicFramePr>
        <p:xfrm>
          <a:off x="8551501" y="2321560"/>
          <a:ext cx="33324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3787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9823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2406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6715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378654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634054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041756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7964576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68711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3134477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971891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567583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445479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08066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033241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1891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5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5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9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66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605166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B50715-6250-6FEC-3D9F-041D773F9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C5A8E8C-1E1A-A676-34B3-E9858E3B2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Example: Break + Question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D61006-1A0F-EA62-62D4-6B9CAEB23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65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47F221-4E90-9618-B01E-AA138084532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5130" y="4863974"/>
            <a:ext cx="6922256" cy="128332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j = 0; j &lt; 16; j = j+1)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(int i = 0; i &lt; </a:t>
            </a:r>
            <a:r>
              <a:rPr lang="nn-NO" sz="20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i = i+1) {</a:t>
            </a:r>
            <a:endParaRPr lang="nn-NO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mat[i][j] = 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endParaRPr lang="nn-NO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AE06A355-F674-35F6-A14A-FA46F47D7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3590919" cy="32615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mat[</a:t>
            </a:r>
            <a:r>
              <a:rPr lang="en-US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][16];</a:t>
            </a:r>
          </a:p>
          <a:p>
            <a:endParaRPr lang="en-US" dirty="0"/>
          </a:p>
          <a:p>
            <a:r>
              <a:rPr lang="en-US" dirty="0"/>
              <a:t>First, think about how array maps to the cache</a:t>
            </a:r>
          </a:p>
          <a:p>
            <a:pPr lvl="1"/>
            <a:r>
              <a:rPr lang="en-US" dirty="0"/>
              <a:t>Element size: 4 bytes</a:t>
            </a:r>
          </a:p>
          <a:p>
            <a:pPr lvl="1"/>
            <a:r>
              <a:rPr lang="en-US" dirty="0"/>
              <a:t>Array size: 384 bytes (too big)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4 elements per cache block</a:t>
            </a:r>
          </a:p>
          <a:p>
            <a:pPr lvl="1"/>
            <a:r>
              <a:rPr lang="en-US" dirty="0"/>
              <a:t>Array row takes up 4 cache blocks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First 4 row * 16 cols fit</a:t>
            </a:r>
            <a:br>
              <a:rPr lang="en-US" dirty="0"/>
            </a:br>
            <a:r>
              <a:rPr lang="en-US" dirty="0"/>
              <a:t>in cache without overlap</a:t>
            </a:r>
          </a:p>
          <a:p>
            <a:pPr lvl="2"/>
            <a:r>
              <a:rPr lang="en-US" dirty="0"/>
              <a:t>Next 2 rows overlap with first 2 rows</a:t>
            </a:r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C794203-9449-DD2D-4C7E-E89F409A13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680363"/>
              </p:ext>
            </p:extLst>
          </p:nvPr>
        </p:nvGraphicFramePr>
        <p:xfrm>
          <a:off x="8887528" y="965703"/>
          <a:ext cx="2759300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369">
                  <a:extLst>
                    <a:ext uri="{9D8B030D-6E8A-4147-A177-3AD203B41FA5}">
                      <a16:colId xmlns:a16="http://schemas.microsoft.com/office/drawing/2014/main" val="2460071005"/>
                    </a:ext>
                  </a:extLst>
                </a:gridCol>
                <a:gridCol w="1947931">
                  <a:extLst>
                    <a:ext uri="{9D8B030D-6E8A-4147-A177-3AD203B41FA5}">
                      <a16:colId xmlns:a16="http://schemas.microsoft.com/office/drawing/2014/main" val="3309618226"/>
                    </a:ext>
                  </a:extLst>
                </a:gridCol>
              </a:tblGrid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Set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Block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(16 byte)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104052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trike="noStrike" dirty="0">
                          <a:solidFill>
                            <a:schemeClr val="tx1"/>
                          </a:solidFill>
                        </a:rPr>
                        <a:t>[0][0-3]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238233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0001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678116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0010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795614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0011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084820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trike="noStrike" dirty="0">
                          <a:solidFill>
                            <a:schemeClr val="tx1"/>
                          </a:solidFill>
                        </a:rPr>
                        <a:t>[1][0-3]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761155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0101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776207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0110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973406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0111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6068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[2][0-3]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009473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018594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982053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238048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[3][0-3]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196855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600541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543191"/>
                  </a:ext>
                </a:extLst>
              </a:tr>
              <a:tr h="137213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122935"/>
                  </a:ext>
                </a:extLst>
              </a:tr>
            </a:tbl>
          </a:graphicData>
        </a:graphic>
      </p:graphicFrame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D6323330-1E9C-8207-3E41-BA9276AA2BE4}"/>
              </a:ext>
            </a:extLst>
          </p:cNvPr>
          <p:cNvSpPr txBox="1">
            <a:spLocks/>
          </p:cNvSpPr>
          <p:nvPr/>
        </p:nvSpPr>
        <p:spPr>
          <a:xfrm>
            <a:off x="5839485" y="1143000"/>
            <a:ext cx="5744923" cy="502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nn-NO" sz="2400" dirty="0">
                <a:cs typeface="Courier New" panose="02070309020205020404" pitchFamily="49" charset="0"/>
              </a:rPr>
              <a:t>Access pattern</a:t>
            </a:r>
          </a:p>
          <a:p>
            <a:pPr lvl="1" defTabSz="885825">
              <a:spcBef>
                <a:spcPts val="0"/>
              </a:spcBef>
            </a:pPr>
            <a:r>
              <a:rPr lang="nn-NO" sz="2000" b="1" dirty="0">
                <a:cs typeface="Courier New" panose="02070309020205020404" pitchFamily="49" charset="0"/>
              </a:rPr>
              <a:t>[0][0] - Miss</a:t>
            </a:r>
          </a:p>
          <a:p>
            <a:pPr lvl="1" defTabSz="885825">
              <a:spcBef>
                <a:spcPts val="0"/>
              </a:spcBef>
            </a:pPr>
            <a:r>
              <a:rPr lang="nn-NO" sz="2000" b="1" dirty="0">
                <a:cs typeface="Courier New" panose="02070309020205020404" pitchFamily="49" charset="0"/>
              </a:rPr>
              <a:t>[1][0] - Miss</a:t>
            </a:r>
          </a:p>
          <a:p>
            <a:pPr lvl="1" defTabSz="885825">
              <a:spcBef>
                <a:spcPts val="0"/>
              </a:spcBef>
            </a:pPr>
            <a:r>
              <a:rPr lang="nn-NO" sz="2000" b="1" dirty="0">
                <a:cs typeface="Courier New" panose="02070309020205020404" pitchFamily="49" charset="0"/>
              </a:rPr>
              <a:t>[2][0] - Miss</a:t>
            </a:r>
          </a:p>
          <a:p>
            <a:pPr lvl="1" defTabSz="885825">
              <a:spcBef>
                <a:spcPts val="0"/>
              </a:spcBef>
            </a:pPr>
            <a:r>
              <a:rPr lang="nn-NO" sz="2000" b="1" dirty="0">
                <a:cs typeface="Courier New" panose="02070309020205020404" pitchFamily="49" charset="0"/>
              </a:rPr>
              <a:t>[3][0] - Miss</a:t>
            </a:r>
          </a:p>
          <a:p>
            <a:pPr lvl="1" defTabSz="885825">
              <a:spcBef>
                <a:spcPts val="0"/>
              </a:spcBef>
            </a:pPr>
            <a:endParaRPr lang="nn-NO" sz="2000" dirty="0">
              <a:cs typeface="Courier New" panose="02070309020205020404" pitchFamily="49" charset="0"/>
            </a:endParaRPr>
          </a:p>
          <a:p>
            <a:pPr lvl="1" defTabSz="885825">
              <a:spcBef>
                <a:spcPts val="0"/>
              </a:spcBef>
            </a:pPr>
            <a:r>
              <a:rPr lang="nn-NO" sz="2000" b="1" dirty="0">
                <a:cs typeface="Courier New" panose="02070309020205020404" pitchFamily="49" charset="0"/>
              </a:rPr>
              <a:t>[0][1] - Hit</a:t>
            </a:r>
          </a:p>
          <a:p>
            <a:pPr lvl="1" defTabSz="885825">
              <a:spcBef>
                <a:spcPts val="0"/>
              </a:spcBef>
            </a:pPr>
            <a:r>
              <a:rPr lang="nn-NO" sz="2000" b="1" dirty="0">
                <a:cs typeface="Courier New" panose="02070309020205020404" pitchFamily="49" charset="0"/>
              </a:rPr>
              <a:t>[1][1] - Hit</a:t>
            </a:r>
          </a:p>
          <a:p>
            <a:pPr lvl="1" defTabSz="885825">
              <a:spcBef>
                <a:spcPts val="0"/>
              </a:spcBef>
            </a:pPr>
            <a:r>
              <a:rPr lang="nn-NO" sz="2000" b="1" dirty="0">
                <a:cs typeface="Courier New" panose="02070309020205020404" pitchFamily="49" charset="0"/>
              </a:rPr>
              <a:t>[2][1] - Hit</a:t>
            </a:r>
          </a:p>
          <a:p>
            <a:pPr lvl="1" defTabSz="885825">
              <a:spcBef>
                <a:spcPts val="0"/>
              </a:spcBef>
            </a:pPr>
            <a:r>
              <a:rPr lang="nn-NO" sz="2000" b="1" dirty="0">
                <a:cs typeface="Courier New" panose="02070309020205020404" pitchFamily="49" charset="0"/>
              </a:rPr>
              <a:t>[3][1] - Hit</a:t>
            </a:r>
          </a:p>
          <a:p>
            <a:pPr lvl="1" defTabSz="885825">
              <a:spcBef>
                <a:spcPts val="0"/>
              </a:spcBef>
            </a:pPr>
            <a:endParaRPr lang="nn-NO" sz="2000" dirty="0">
              <a:cs typeface="Courier New" panose="02070309020205020404" pitchFamily="49" charset="0"/>
            </a:endParaRPr>
          </a:p>
          <a:p>
            <a:pPr lvl="1" defTabSz="885825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9822CB-E6E4-A89E-1749-0FE917EE85CF}"/>
              </a:ext>
            </a:extLst>
          </p:cNvPr>
          <p:cNvSpPr txBox="1"/>
          <p:nvPr/>
        </p:nvSpPr>
        <p:spPr>
          <a:xfrm>
            <a:off x="4183237" y="5849034"/>
            <a:ext cx="4952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Miss the first time, hit three more times</a:t>
            </a:r>
            <a:br>
              <a:rPr lang="en-US" dirty="0"/>
            </a:br>
            <a:r>
              <a:rPr lang="en-US" dirty="0"/>
              <a:t>before moving on to blocks 1, 5, 9, 13</a:t>
            </a:r>
          </a:p>
        </p:txBody>
      </p:sp>
    </p:spTree>
    <p:extLst>
      <p:ext uri="{BB962C8B-B14F-4D97-AF65-F5344CB8AC3E}">
        <p14:creationId xmlns:p14="http://schemas.microsoft.com/office/powerpoint/2010/main" val="273143344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Memory Mountain</a:t>
            </a:r>
          </a:p>
          <a:p>
            <a:pPr lvl="1"/>
            <a:endParaRPr lang="en-US" dirty="0"/>
          </a:p>
          <a:p>
            <a:r>
              <a:rPr lang="en-US" dirty="0"/>
              <a:t>Cache Metrics</a:t>
            </a:r>
          </a:p>
          <a:p>
            <a:pPr lvl="1"/>
            <a:endParaRPr lang="en-US" dirty="0"/>
          </a:p>
          <a:p>
            <a:r>
              <a:rPr lang="en-US" dirty="0"/>
              <a:t>Cache Performance for Arrays</a:t>
            </a:r>
          </a:p>
          <a:p>
            <a:pPr lvl="1"/>
            <a:endParaRPr lang="en-US" b="1" dirty="0"/>
          </a:p>
          <a:p>
            <a:r>
              <a:rPr lang="en-US" b="1" dirty="0"/>
              <a:t>Improving code</a:t>
            </a:r>
          </a:p>
          <a:p>
            <a:pPr lvl="1"/>
            <a:r>
              <a:rPr lang="en-US" b="1" dirty="0"/>
              <a:t>Rearranging Matrix Math</a:t>
            </a:r>
          </a:p>
          <a:p>
            <a:pPr lvl="1"/>
            <a:r>
              <a:rPr lang="en-US" dirty="0"/>
              <a:t>Matrix Math in Blocks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46858325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Benchmark: Matrix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from your linear algebra class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37778" y="2618235"/>
            <a:ext cx="745102" cy="12003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buAutoNum type="arabicPlain"/>
            </a:pPr>
            <a:r>
              <a:rPr lang="en-US" sz="2400" dirty="0">
                <a:latin typeface="Calibri" pitchFamily="34" charset="0"/>
              </a:rPr>
              <a:t>3</a:t>
            </a:r>
          </a:p>
          <a:p>
            <a:pPr marL="342900" indent="-342900">
              <a:buAutoNum type="arabicPlain"/>
            </a:pPr>
            <a:r>
              <a:rPr lang="en-US" sz="2400" dirty="0">
                <a:latin typeface="Calibri" pitchFamily="34" charset="0"/>
              </a:rPr>
              <a:t>4</a:t>
            </a:r>
          </a:p>
          <a:p>
            <a:pPr marL="342900" indent="-342900">
              <a:buAutoNum type="arabicPlain"/>
            </a:pPr>
            <a:endParaRPr lang="en-US" sz="2400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73876" y="2624372"/>
            <a:ext cx="745102" cy="83099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defRPr/>
            </a:pPr>
            <a:r>
              <a:rPr lang="en-US" sz="2400" dirty="0">
                <a:latin typeface="Calibri" pitchFamily="34" charset="0"/>
              </a:rPr>
              <a:t>5	6</a:t>
            </a:r>
          </a:p>
          <a:p>
            <a:pPr marL="342900" indent="-342900">
              <a:defRPr/>
            </a:pPr>
            <a:r>
              <a:rPr lang="en-US" sz="2400" dirty="0">
                <a:latin typeface="Calibri" pitchFamily="34" charset="0"/>
              </a:rPr>
              <a:t>7	8</a:t>
            </a:r>
          </a:p>
        </p:txBody>
      </p:sp>
      <p:sp>
        <p:nvSpPr>
          <p:cNvPr id="6" name="Left Bracket 5"/>
          <p:cNvSpPr/>
          <p:nvPr/>
        </p:nvSpPr>
        <p:spPr bwMode="auto">
          <a:xfrm>
            <a:off x="3461578" y="2621816"/>
            <a:ext cx="152400" cy="830996"/>
          </a:xfrm>
          <a:prstGeom prst="leftBracket">
            <a:avLst/>
          </a:prstGeom>
          <a:noFill/>
          <a:ln w="3810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ket 6"/>
          <p:cNvSpPr/>
          <p:nvPr/>
        </p:nvSpPr>
        <p:spPr bwMode="auto">
          <a:xfrm>
            <a:off x="4697676" y="2624371"/>
            <a:ext cx="152400" cy="830996"/>
          </a:xfrm>
          <a:prstGeom prst="leftBracket">
            <a:avLst/>
          </a:prstGeom>
          <a:noFill/>
          <a:ln w="3810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ket 7"/>
          <p:cNvSpPr/>
          <p:nvPr/>
        </p:nvSpPr>
        <p:spPr bwMode="auto">
          <a:xfrm flipH="1">
            <a:off x="4155550" y="2618235"/>
            <a:ext cx="152400" cy="830996"/>
          </a:xfrm>
          <a:prstGeom prst="leftBracket">
            <a:avLst/>
          </a:prstGeom>
          <a:noFill/>
          <a:ln w="3810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ket 8"/>
          <p:cNvSpPr/>
          <p:nvPr/>
        </p:nvSpPr>
        <p:spPr bwMode="auto">
          <a:xfrm flipH="1">
            <a:off x="5366578" y="2622837"/>
            <a:ext cx="152400" cy="830996"/>
          </a:xfrm>
          <a:prstGeom prst="leftBracket">
            <a:avLst/>
          </a:prstGeom>
          <a:noFill/>
          <a:ln w="3810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338911" y="28029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×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70150" y="280289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=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01640" y="5128695"/>
            <a:ext cx="745102" cy="12003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buAutoNum type="arabicPlain"/>
            </a:pPr>
            <a:r>
              <a:rPr lang="en-US" sz="2400" dirty="0">
                <a:latin typeface="Calibri" pitchFamily="34" charset="0"/>
              </a:rPr>
              <a:t>3</a:t>
            </a:r>
          </a:p>
          <a:p>
            <a:pPr marL="342900" indent="-342900">
              <a:buAutoNum type="arabicPlain"/>
            </a:pPr>
            <a:r>
              <a:rPr lang="en-US" sz="2400" dirty="0">
                <a:latin typeface="Calibri" pitchFamily="34" charset="0"/>
              </a:rPr>
              <a:t>4</a:t>
            </a:r>
          </a:p>
          <a:p>
            <a:pPr marL="342900" indent="-342900">
              <a:buAutoNum type="arabicPlain"/>
            </a:pPr>
            <a:endParaRPr lang="en-US" sz="2400" dirty="0">
              <a:latin typeface="Calibri" pitchFamily="34" charset="0"/>
            </a:endParaRPr>
          </a:p>
        </p:txBody>
      </p:sp>
      <p:sp>
        <p:nvSpPr>
          <p:cNvPr id="15" name="Left Bracket 14"/>
          <p:cNvSpPr/>
          <p:nvPr/>
        </p:nvSpPr>
        <p:spPr bwMode="auto">
          <a:xfrm>
            <a:off x="3825440" y="5132276"/>
            <a:ext cx="152400" cy="830996"/>
          </a:xfrm>
          <a:prstGeom prst="leftBracket">
            <a:avLst/>
          </a:prstGeom>
          <a:noFill/>
          <a:ln w="3810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ket 15"/>
          <p:cNvSpPr/>
          <p:nvPr/>
        </p:nvSpPr>
        <p:spPr bwMode="auto">
          <a:xfrm flipH="1">
            <a:off x="4519412" y="5128695"/>
            <a:ext cx="152400" cy="830996"/>
          </a:xfrm>
          <a:prstGeom prst="leftBracket">
            <a:avLst/>
          </a:prstGeom>
          <a:noFill/>
          <a:ln w="3810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977448" y="4188395"/>
            <a:ext cx="745102" cy="83099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defRPr/>
            </a:pPr>
            <a:r>
              <a:rPr lang="en-US" sz="2400" dirty="0">
                <a:latin typeface="Calibri" pitchFamily="34" charset="0"/>
              </a:rPr>
              <a:t>5	6</a:t>
            </a:r>
          </a:p>
          <a:p>
            <a:pPr marL="342900" indent="-342900">
              <a:defRPr/>
            </a:pPr>
            <a:r>
              <a:rPr lang="en-US" sz="2400" dirty="0">
                <a:latin typeface="Calibri" pitchFamily="34" charset="0"/>
              </a:rPr>
              <a:t>7	8</a:t>
            </a:r>
          </a:p>
        </p:txBody>
      </p:sp>
      <p:sp>
        <p:nvSpPr>
          <p:cNvPr id="18" name="Left Bracket 17"/>
          <p:cNvSpPr/>
          <p:nvPr/>
        </p:nvSpPr>
        <p:spPr bwMode="auto">
          <a:xfrm>
            <a:off x="4901248" y="4188394"/>
            <a:ext cx="152400" cy="830996"/>
          </a:xfrm>
          <a:prstGeom prst="leftBracket">
            <a:avLst/>
          </a:prstGeom>
          <a:noFill/>
          <a:ln w="3810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ket 18"/>
          <p:cNvSpPr/>
          <p:nvPr/>
        </p:nvSpPr>
        <p:spPr bwMode="auto">
          <a:xfrm flipH="1">
            <a:off x="5570150" y="4186860"/>
            <a:ext cx="152400" cy="830996"/>
          </a:xfrm>
          <a:prstGeom prst="leftBracket">
            <a:avLst/>
          </a:prstGeom>
          <a:noFill/>
          <a:ln w="3810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ket 19"/>
          <p:cNvSpPr/>
          <p:nvPr/>
        </p:nvSpPr>
        <p:spPr bwMode="auto">
          <a:xfrm>
            <a:off x="4901248" y="5130229"/>
            <a:ext cx="152400" cy="830996"/>
          </a:xfrm>
          <a:prstGeom prst="leftBracket">
            <a:avLst/>
          </a:prstGeom>
          <a:noFill/>
          <a:ln w="3810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ket 20"/>
          <p:cNvSpPr/>
          <p:nvPr/>
        </p:nvSpPr>
        <p:spPr bwMode="auto">
          <a:xfrm flipH="1">
            <a:off x="5570150" y="5128695"/>
            <a:ext cx="152400" cy="830996"/>
          </a:xfrm>
          <a:prstGeom prst="leftBracket">
            <a:avLst/>
          </a:prstGeom>
          <a:noFill/>
          <a:ln w="3810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ket 21"/>
          <p:cNvSpPr/>
          <p:nvPr/>
        </p:nvSpPr>
        <p:spPr bwMode="auto">
          <a:xfrm>
            <a:off x="5976906" y="2619769"/>
            <a:ext cx="152400" cy="830996"/>
          </a:xfrm>
          <a:prstGeom prst="leftBracket">
            <a:avLst/>
          </a:prstGeom>
          <a:noFill/>
          <a:ln w="3810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Bracket 22"/>
          <p:cNvSpPr/>
          <p:nvPr/>
        </p:nvSpPr>
        <p:spPr bwMode="auto">
          <a:xfrm flipH="1">
            <a:off x="6645808" y="2618235"/>
            <a:ext cx="152400" cy="830996"/>
          </a:xfrm>
          <a:prstGeom prst="leftBracket">
            <a:avLst/>
          </a:prstGeom>
          <a:noFill/>
          <a:ln w="3810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 bwMode="auto">
          <a:xfrm>
            <a:off x="3910648" y="5181600"/>
            <a:ext cx="321698" cy="381000"/>
          </a:xfrm>
          <a:prstGeom prst="ellipse">
            <a:avLst/>
          </a:prstGeom>
          <a:solidFill>
            <a:schemeClr val="bg1">
              <a:alpha val="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6" name="Oval 25"/>
          <p:cNvSpPr/>
          <p:nvPr/>
        </p:nvSpPr>
        <p:spPr bwMode="auto">
          <a:xfrm>
            <a:off x="4985578" y="4221358"/>
            <a:ext cx="321698" cy="381000"/>
          </a:xfrm>
          <a:prstGeom prst="ellipse">
            <a:avLst/>
          </a:prstGeom>
          <a:solidFill>
            <a:schemeClr val="bg1">
              <a:alpha val="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7" name="Oval 26"/>
          <p:cNvSpPr/>
          <p:nvPr/>
        </p:nvSpPr>
        <p:spPr bwMode="auto">
          <a:xfrm>
            <a:off x="4253117" y="5181600"/>
            <a:ext cx="321698" cy="381000"/>
          </a:xfrm>
          <a:prstGeom prst="ellipse">
            <a:avLst/>
          </a:prstGeom>
          <a:solidFill>
            <a:schemeClr val="bg1">
              <a:alpha val="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8" name="Oval 27"/>
          <p:cNvSpPr/>
          <p:nvPr/>
        </p:nvSpPr>
        <p:spPr bwMode="auto">
          <a:xfrm>
            <a:off x="3903718" y="5572436"/>
            <a:ext cx="321698" cy="381000"/>
          </a:xfrm>
          <a:prstGeom prst="ellipse">
            <a:avLst/>
          </a:prstGeom>
          <a:solidFill>
            <a:schemeClr val="bg1">
              <a:alpha val="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9" name="Oval 28"/>
          <p:cNvSpPr/>
          <p:nvPr/>
        </p:nvSpPr>
        <p:spPr bwMode="auto">
          <a:xfrm>
            <a:off x="4253117" y="5568838"/>
            <a:ext cx="321698" cy="381000"/>
          </a:xfrm>
          <a:prstGeom prst="ellipse">
            <a:avLst/>
          </a:prstGeom>
          <a:solidFill>
            <a:schemeClr val="bg1">
              <a:alpha val="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0" name="Oval 29"/>
          <p:cNvSpPr/>
          <p:nvPr/>
        </p:nvSpPr>
        <p:spPr bwMode="auto">
          <a:xfrm>
            <a:off x="5324904" y="4227844"/>
            <a:ext cx="321698" cy="381000"/>
          </a:xfrm>
          <a:prstGeom prst="ellipse">
            <a:avLst/>
          </a:prstGeom>
          <a:solidFill>
            <a:schemeClr val="bg1">
              <a:alpha val="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1" name="Oval 30"/>
          <p:cNvSpPr/>
          <p:nvPr/>
        </p:nvSpPr>
        <p:spPr bwMode="auto">
          <a:xfrm>
            <a:off x="4985578" y="4608844"/>
            <a:ext cx="321698" cy="381000"/>
          </a:xfrm>
          <a:prstGeom prst="ellipse">
            <a:avLst/>
          </a:prstGeom>
          <a:solidFill>
            <a:schemeClr val="bg1">
              <a:alpha val="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2" name="Oval 31"/>
          <p:cNvSpPr/>
          <p:nvPr/>
        </p:nvSpPr>
        <p:spPr bwMode="auto">
          <a:xfrm>
            <a:off x="5322461" y="4607613"/>
            <a:ext cx="321698" cy="381000"/>
          </a:xfrm>
          <a:prstGeom prst="ellipse">
            <a:avLst/>
          </a:prstGeom>
          <a:solidFill>
            <a:schemeClr val="bg1">
              <a:alpha val="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4967839" y="51783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5</a:t>
            </a:r>
          </a:p>
        </p:txBody>
      </p:sp>
      <p:sp>
        <p:nvSpPr>
          <p:cNvPr id="34" name="Oval 33"/>
          <p:cNvSpPr/>
          <p:nvPr/>
        </p:nvSpPr>
        <p:spPr bwMode="auto">
          <a:xfrm>
            <a:off x="4965808" y="5175745"/>
            <a:ext cx="321698" cy="381000"/>
          </a:xfrm>
          <a:prstGeom prst="ellipse">
            <a:avLst/>
          </a:prstGeom>
          <a:solidFill>
            <a:schemeClr val="bg1">
              <a:alpha val="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914749" y="4240023"/>
            <a:ext cx="69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1 × 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14498" y="4240023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+ 3 × 7 = 26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04522" y="4620512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1 × 6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406368" y="4614678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+ 3 × 8 = 30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02162" y="4996934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2 × 5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406368" y="4991100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+ 4 × 7 = 38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99056" y="5359527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2 × 6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406367" y="5359527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+ 4 × 8 = 44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915601" y="5181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26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341849" y="51744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6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297872" y="51731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30</a:t>
            </a:r>
          </a:p>
        </p:txBody>
      </p:sp>
      <p:sp>
        <p:nvSpPr>
          <p:cNvPr id="49" name="Oval 48"/>
          <p:cNvSpPr/>
          <p:nvPr/>
        </p:nvSpPr>
        <p:spPr bwMode="auto">
          <a:xfrm>
            <a:off x="5343991" y="5161019"/>
            <a:ext cx="321698" cy="381000"/>
          </a:xfrm>
          <a:prstGeom prst="ellipse">
            <a:avLst/>
          </a:prstGeom>
          <a:solidFill>
            <a:schemeClr val="bg1">
              <a:alpha val="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0" name="Oval 49"/>
          <p:cNvSpPr/>
          <p:nvPr/>
        </p:nvSpPr>
        <p:spPr bwMode="auto">
          <a:xfrm>
            <a:off x="4958586" y="5567858"/>
            <a:ext cx="321698" cy="381000"/>
          </a:xfrm>
          <a:prstGeom prst="ellipse">
            <a:avLst/>
          </a:prstGeom>
          <a:solidFill>
            <a:schemeClr val="bg1">
              <a:alpha val="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1" name="Oval 50"/>
          <p:cNvSpPr/>
          <p:nvPr/>
        </p:nvSpPr>
        <p:spPr bwMode="auto">
          <a:xfrm>
            <a:off x="5343991" y="5563088"/>
            <a:ext cx="321698" cy="381000"/>
          </a:xfrm>
          <a:prstGeom prst="ellipse">
            <a:avLst/>
          </a:prstGeom>
          <a:solidFill>
            <a:schemeClr val="bg1">
              <a:alpha val="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4903757" y="55767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10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914103" y="55782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38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300623" y="55719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12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295488" y="557730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44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001665" y="26643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26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386577" y="26622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30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994592" y="30315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38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386577" y="30294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44</a:t>
            </a:r>
          </a:p>
        </p:txBody>
      </p:sp>
      <p:sp>
        <p:nvSpPr>
          <p:cNvPr id="57" name="Slide Number Placeholder 1">
            <a:extLst>
              <a:ext uri="{FF2B5EF4-FFF2-40B4-BE49-F238E27FC236}">
                <a16:creationId xmlns:a16="http://schemas.microsoft.com/office/drawing/2014/main" id="{9FAD6AE8-201F-468B-AB46-902581FC6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67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AC15A1-FAB8-8A35-C01C-35537DEE6840}"/>
              </a:ext>
            </a:extLst>
          </p:cNvPr>
          <p:cNvSpPr txBox="1"/>
          <p:nvPr/>
        </p:nvSpPr>
        <p:spPr>
          <a:xfrm>
            <a:off x="7338955" y="4337586"/>
            <a:ext cx="45081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When is matrix multiplication important?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ML and AI algorithms!!</a:t>
            </a:r>
          </a:p>
        </p:txBody>
      </p:sp>
    </p:spTree>
    <p:extLst>
      <p:ext uri="{BB962C8B-B14F-4D97-AF65-F5344CB8AC3E}">
        <p14:creationId xmlns:p14="http://schemas.microsoft.com/office/powerpoint/2010/main" val="2396966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6" grpId="0" animBg="1"/>
      <p:bldP spid="17" grpId="0"/>
      <p:bldP spid="18" grpId="0" animBg="1"/>
      <p:bldP spid="19" grpId="0" animBg="1"/>
      <p:bldP spid="20" grpId="0" animBg="1"/>
      <p:bldP spid="21" grpId="0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7" grpId="0" animBg="1"/>
      <p:bldP spid="27" grpId="1" animBg="1"/>
      <p:bldP spid="27" grpId="2" animBg="1"/>
      <p:bldP spid="27" grpId="3" animBg="1"/>
      <p:bldP spid="28" grpId="0" animBg="1"/>
      <p:bldP spid="28" grpId="1" animBg="1"/>
      <p:bldP spid="28" grpId="2" animBg="1"/>
      <p:bldP spid="28" grpId="3" animBg="1"/>
      <p:bldP spid="29" grpId="0" animBg="1"/>
      <p:bldP spid="29" grpId="1" animBg="1"/>
      <p:bldP spid="29" grpId="2" animBg="1"/>
      <p:bldP spid="29" grpId="3" animBg="1"/>
      <p:bldP spid="30" grpId="0" animBg="1"/>
      <p:bldP spid="30" grpId="1" animBg="1"/>
      <p:bldP spid="30" grpId="2" animBg="1"/>
      <p:bldP spid="30" grpId="3" animBg="1"/>
      <p:bldP spid="31" grpId="0" animBg="1"/>
      <p:bldP spid="31" grpId="1" animBg="1"/>
      <p:bldP spid="31" grpId="2" animBg="1"/>
      <p:bldP spid="31" grpId="3" animBg="1"/>
      <p:bldP spid="31" grpId="4" animBg="1"/>
      <p:bldP spid="32" grpId="0" animBg="1"/>
      <p:bldP spid="32" grpId="1" animBg="1"/>
      <p:bldP spid="32" grpId="2" animBg="1"/>
      <p:bldP spid="32" grpId="3" animBg="1"/>
      <p:bldP spid="33" grpId="0"/>
      <p:bldP spid="33" grpId="1"/>
      <p:bldP spid="34" grpId="0" animBg="1"/>
      <p:bldP spid="34" grpId="1" animBg="1"/>
      <p:bldP spid="35" grpId="0"/>
      <p:bldP spid="37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6" grpId="1"/>
      <p:bldP spid="47" grpId="0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/>
      <p:bldP spid="52" grpId="1"/>
      <p:bldP spid="54" grpId="0"/>
      <p:bldP spid="55" grpId="0"/>
      <p:bldP spid="55" grpId="1"/>
      <p:bldP spid="56" grpId="0"/>
      <p:bldP spid="58" grpId="0"/>
      <p:bldP spid="59" grpId="0"/>
      <p:bldP spid="60" grpId="0"/>
      <p:bldP spid="61" grpId="0"/>
      <p:bldP spid="12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91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 Rate Analysis for Matrix Multiply</a:t>
            </a:r>
          </a:p>
        </p:txBody>
      </p:sp>
      <p:sp>
        <p:nvSpPr>
          <p:cNvPr id="168992" name="Rectangle 3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Assume:</a:t>
            </a:r>
          </a:p>
          <a:p>
            <a:pPr lvl="1"/>
            <a:r>
              <a:rPr lang="en-US" dirty="0"/>
              <a:t>Block size = 32B (big enough for four 64-bit longs or doubles)</a:t>
            </a:r>
          </a:p>
          <a:p>
            <a:pPr lvl="1"/>
            <a:r>
              <a:rPr lang="en-US" dirty="0"/>
              <a:t>Matrix dimension (N) is very large</a:t>
            </a:r>
          </a:p>
          <a:p>
            <a:pPr lvl="1"/>
            <a:r>
              <a:rPr lang="en-US" dirty="0"/>
              <a:t>Cache is not big enough to hold even one row</a:t>
            </a:r>
          </a:p>
          <a:p>
            <a:pPr lvl="1"/>
            <a:endParaRPr lang="en-US" dirty="0"/>
          </a:p>
          <a:p>
            <a:r>
              <a:rPr lang="en-US" dirty="0"/>
              <a:t>Analysis Method:</a:t>
            </a:r>
          </a:p>
          <a:p>
            <a:pPr lvl="1"/>
            <a:r>
              <a:rPr lang="en-US" dirty="0"/>
              <a:t>Look at access pattern of inner loop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Now we’ll see why the standard matrix multiplication is bad!</a:t>
            </a:r>
          </a:p>
          <a:p>
            <a:pPr lvl="1"/>
            <a:r>
              <a:rPr lang="en-US" dirty="0"/>
              <a:t>From a performance standpoint, that is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3352800" y="3733801"/>
            <a:ext cx="1295400" cy="1660267"/>
            <a:chOff x="1752600" y="4648200"/>
            <a:chExt cx="1295400" cy="1660267"/>
          </a:xfrm>
        </p:grpSpPr>
        <p:sp>
          <p:nvSpPr>
            <p:cNvPr id="168966" name="Rectangle 6"/>
            <p:cNvSpPr>
              <a:spLocks noChangeArrowheads="1"/>
            </p:cNvSpPr>
            <p:nvPr/>
          </p:nvSpPr>
          <p:spPr bwMode="auto">
            <a:xfrm>
              <a:off x="2139950" y="5111750"/>
              <a:ext cx="908050" cy="7429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Courier New"/>
                <a:cs typeface="Courier New"/>
              </a:endParaRPr>
            </a:p>
          </p:txBody>
        </p:sp>
        <p:sp>
          <p:nvSpPr>
            <p:cNvPr id="168967" name="Rectangle 7"/>
            <p:cNvSpPr>
              <a:spLocks noChangeArrowheads="1"/>
            </p:cNvSpPr>
            <p:nvPr/>
          </p:nvSpPr>
          <p:spPr bwMode="auto">
            <a:xfrm>
              <a:off x="2418650" y="5941700"/>
              <a:ext cx="336630" cy="3667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68969" name="Line 9"/>
            <p:cNvSpPr>
              <a:spLocks noChangeShapeType="1"/>
            </p:cNvSpPr>
            <p:nvPr/>
          </p:nvSpPr>
          <p:spPr bwMode="auto">
            <a:xfrm>
              <a:off x="2146300" y="4648200"/>
              <a:ext cx="736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/>
                <a:cs typeface="Courier New"/>
              </a:endParaRPr>
            </a:p>
          </p:txBody>
        </p:sp>
        <p:sp>
          <p:nvSpPr>
            <p:cNvPr id="168970" name="Rectangle 10"/>
            <p:cNvSpPr>
              <a:spLocks noChangeArrowheads="1"/>
            </p:cNvSpPr>
            <p:nvPr/>
          </p:nvSpPr>
          <p:spPr bwMode="auto">
            <a:xfrm>
              <a:off x="2271713" y="4662487"/>
              <a:ext cx="320675" cy="366713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 err="1">
                  <a:latin typeface="Courier New"/>
                  <a:cs typeface="Courier New"/>
                </a:rPr>
                <a:t>k</a:t>
              </a:r>
              <a:endParaRPr lang="en-US" dirty="0">
                <a:latin typeface="Courier New"/>
                <a:cs typeface="Courier New"/>
              </a:endParaRPr>
            </a:p>
          </p:txBody>
        </p:sp>
        <p:sp>
          <p:nvSpPr>
            <p:cNvPr id="168972" name="Line 12"/>
            <p:cNvSpPr>
              <a:spLocks noChangeShapeType="1"/>
            </p:cNvSpPr>
            <p:nvPr/>
          </p:nvSpPr>
          <p:spPr bwMode="auto">
            <a:xfrm>
              <a:off x="1752600" y="5130800"/>
              <a:ext cx="0" cy="736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/>
                <a:cs typeface="Courier New"/>
              </a:endParaRPr>
            </a:p>
          </p:txBody>
        </p:sp>
        <p:sp>
          <p:nvSpPr>
            <p:cNvPr id="168973" name="Rectangle 13"/>
            <p:cNvSpPr>
              <a:spLocks noChangeArrowheads="1"/>
            </p:cNvSpPr>
            <p:nvPr/>
          </p:nvSpPr>
          <p:spPr bwMode="auto">
            <a:xfrm>
              <a:off x="1812337" y="5205414"/>
              <a:ext cx="321263" cy="366767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 err="1">
                  <a:latin typeface="Courier New"/>
                  <a:cs typeface="Courier New"/>
                </a:rPr>
                <a:t>i</a:t>
              </a:r>
              <a:endParaRPr lang="en-US" dirty="0">
                <a:latin typeface="Courier New"/>
                <a:cs typeface="Courier New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465178" y="3733801"/>
            <a:ext cx="1255297" cy="1660267"/>
            <a:chOff x="3505200" y="4648200"/>
            <a:chExt cx="1255297" cy="1660267"/>
          </a:xfrm>
        </p:grpSpPr>
        <p:sp>
          <p:nvSpPr>
            <p:cNvPr id="168976" name="Rectangle 16"/>
            <p:cNvSpPr>
              <a:spLocks noChangeArrowheads="1"/>
            </p:cNvSpPr>
            <p:nvPr/>
          </p:nvSpPr>
          <p:spPr bwMode="auto">
            <a:xfrm>
              <a:off x="4114800" y="5941700"/>
              <a:ext cx="336630" cy="3667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68978" name="Line 18"/>
            <p:cNvSpPr>
              <a:spLocks noChangeShapeType="1"/>
            </p:cNvSpPr>
            <p:nvPr/>
          </p:nvSpPr>
          <p:spPr bwMode="auto">
            <a:xfrm>
              <a:off x="3505200" y="5118101"/>
              <a:ext cx="0" cy="736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/>
                <a:cs typeface="Courier New"/>
              </a:endParaRPr>
            </a:p>
          </p:txBody>
        </p:sp>
        <p:sp>
          <p:nvSpPr>
            <p:cNvPr id="168979" name="Rectangle 19"/>
            <p:cNvSpPr>
              <a:spLocks noChangeArrowheads="1"/>
            </p:cNvSpPr>
            <p:nvPr/>
          </p:nvSpPr>
          <p:spPr bwMode="auto">
            <a:xfrm>
              <a:off x="3567113" y="5205414"/>
              <a:ext cx="321263" cy="366767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 err="1">
                  <a:latin typeface="Courier New"/>
                  <a:cs typeface="Courier New"/>
                </a:rPr>
                <a:t>k</a:t>
              </a:r>
              <a:endParaRPr lang="en-US" dirty="0">
                <a:latin typeface="Courier New"/>
                <a:cs typeface="Courier New"/>
              </a:endParaRPr>
            </a:p>
          </p:txBody>
        </p:sp>
        <p:sp>
          <p:nvSpPr>
            <p:cNvPr id="168982" name="Rectangle 22"/>
            <p:cNvSpPr>
              <a:spLocks noChangeArrowheads="1"/>
            </p:cNvSpPr>
            <p:nvPr/>
          </p:nvSpPr>
          <p:spPr bwMode="auto">
            <a:xfrm>
              <a:off x="3948113" y="4648200"/>
              <a:ext cx="320675" cy="366713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 err="1">
                  <a:latin typeface="Courier New"/>
                  <a:cs typeface="Courier New"/>
                </a:rPr>
                <a:t>j</a:t>
              </a:r>
              <a:endParaRPr lang="en-US" dirty="0">
                <a:latin typeface="Courier New"/>
                <a:cs typeface="Courier New"/>
              </a:endParaRPr>
            </a:p>
          </p:txBody>
        </p:sp>
        <p:sp>
          <p:nvSpPr>
            <p:cNvPr id="35" name="Rectangle 6"/>
            <p:cNvSpPr>
              <a:spLocks noChangeArrowheads="1"/>
            </p:cNvSpPr>
            <p:nvPr/>
          </p:nvSpPr>
          <p:spPr bwMode="auto">
            <a:xfrm>
              <a:off x="3852447" y="5111749"/>
              <a:ext cx="908050" cy="7429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/>
                <a:cs typeface="Courier New"/>
              </a:endParaRPr>
            </a:p>
          </p:txBody>
        </p:sp>
        <p:sp>
          <p:nvSpPr>
            <p:cNvPr id="37" name="Line 9"/>
            <p:cNvSpPr>
              <a:spLocks noChangeShapeType="1"/>
            </p:cNvSpPr>
            <p:nvPr/>
          </p:nvSpPr>
          <p:spPr bwMode="auto">
            <a:xfrm>
              <a:off x="3852447" y="4648200"/>
              <a:ext cx="736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/>
                <a:cs typeface="Courier New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537450" y="3733801"/>
            <a:ext cx="1301750" cy="1606291"/>
            <a:chOff x="5334000" y="4648200"/>
            <a:chExt cx="1301750" cy="1606291"/>
          </a:xfrm>
        </p:grpSpPr>
        <p:sp>
          <p:nvSpPr>
            <p:cNvPr id="168964" name="Rectangle 4"/>
            <p:cNvSpPr>
              <a:spLocks noChangeArrowheads="1"/>
            </p:cNvSpPr>
            <p:nvPr/>
          </p:nvSpPr>
          <p:spPr bwMode="auto">
            <a:xfrm>
              <a:off x="6019800" y="5887724"/>
              <a:ext cx="349454" cy="3667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68986" name="Line 26"/>
            <p:cNvSpPr>
              <a:spLocks noChangeShapeType="1"/>
            </p:cNvSpPr>
            <p:nvPr/>
          </p:nvSpPr>
          <p:spPr bwMode="auto">
            <a:xfrm>
              <a:off x="5334000" y="5118100"/>
              <a:ext cx="0" cy="736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/>
                <a:cs typeface="Courier New"/>
              </a:endParaRPr>
            </a:p>
          </p:txBody>
        </p:sp>
        <p:sp>
          <p:nvSpPr>
            <p:cNvPr id="168987" name="Rectangle 27"/>
            <p:cNvSpPr>
              <a:spLocks noChangeArrowheads="1"/>
            </p:cNvSpPr>
            <p:nvPr/>
          </p:nvSpPr>
          <p:spPr bwMode="auto">
            <a:xfrm>
              <a:off x="5395913" y="5205413"/>
              <a:ext cx="321263" cy="366767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>
                  <a:latin typeface="Courier New"/>
                  <a:cs typeface="Courier New"/>
                </a:rPr>
                <a:t>i</a:t>
              </a:r>
            </a:p>
          </p:txBody>
        </p:sp>
        <p:sp>
          <p:nvSpPr>
            <p:cNvPr id="168990" name="Rectangle 30"/>
            <p:cNvSpPr>
              <a:spLocks noChangeArrowheads="1"/>
            </p:cNvSpPr>
            <p:nvPr/>
          </p:nvSpPr>
          <p:spPr bwMode="auto">
            <a:xfrm>
              <a:off x="5853113" y="4648200"/>
              <a:ext cx="320675" cy="366713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 err="1">
                  <a:latin typeface="Courier New"/>
                  <a:cs typeface="Courier New"/>
                </a:rPr>
                <a:t>j</a:t>
              </a:r>
              <a:endParaRPr lang="en-US" dirty="0">
                <a:latin typeface="Courier New"/>
                <a:cs typeface="Courier New"/>
              </a:endParaRPr>
            </a:p>
          </p:txBody>
        </p:sp>
        <p:sp>
          <p:nvSpPr>
            <p:cNvPr id="36" name="Rectangle 6"/>
            <p:cNvSpPr>
              <a:spLocks noChangeArrowheads="1"/>
            </p:cNvSpPr>
            <p:nvPr/>
          </p:nvSpPr>
          <p:spPr bwMode="auto">
            <a:xfrm>
              <a:off x="5727700" y="5053425"/>
              <a:ext cx="908050" cy="7429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/>
                <a:cs typeface="Courier New"/>
              </a:endParaRPr>
            </a:p>
          </p:txBody>
        </p:sp>
        <p:sp>
          <p:nvSpPr>
            <p:cNvPr id="38" name="Line 9"/>
            <p:cNvSpPr>
              <a:spLocks noChangeShapeType="1"/>
            </p:cNvSpPr>
            <p:nvPr/>
          </p:nvSpPr>
          <p:spPr bwMode="auto">
            <a:xfrm>
              <a:off x="5727700" y="4662487"/>
              <a:ext cx="736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/>
                <a:cs typeface="Courier New"/>
              </a:endParaRPr>
            </a:p>
          </p:txBody>
        </p:sp>
      </p:grpSp>
      <p:sp>
        <p:nvSpPr>
          <p:cNvPr id="3" name="Multiply 2"/>
          <p:cNvSpPr/>
          <p:nvPr/>
        </p:nvSpPr>
        <p:spPr bwMode="auto">
          <a:xfrm>
            <a:off x="4867629" y="4240552"/>
            <a:ext cx="457200" cy="527051"/>
          </a:xfrm>
          <a:prstGeom prst="mathMultiply">
            <a:avLst/>
          </a:prstGeom>
          <a:solidFill>
            <a:srgbClr val="3366FF"/>
          </a:solidFill>
          <a:ln w="12700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" name="Equal 3"/>
          <p:cNvSpPr/>
          <p:nvPr/>
        </p:nvSpPr>
        <p:spPr bwMode="auto">
          <a:xfrm>
            <a:off x="6889236" y="4309779"/>
            <a:ext cx="457200" cy="348002"/>
          </a:xfrm>
          <a:prstGeom prst="mathEqual">
            <a:avLst/>
          </a:prstGeom>
          <a:solidFill>
            <a:srgbClr val="3366FF"/>
          </a:solidFill>
          <a:ln w="12700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1F7CC8-2A2C-4813-8CF0-DE591A264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67582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302250" y="1676401"/>
            <a:ext cx="4984750" cy="5064125"/>
            <a:chOff x="3778250" y="1676400"/>
            <a:chExt cx="4984750" cy="5064125"/>
          </a:xfrm>
        </p:grpSpPr>
        <p:sp>
          <p:nvSpPr>
            <p:cNvPr id="4" name="Slide Number Placeholder 3"/>
            <p:cNvSpPr txBox="1">
              <a:spLocks/>
            </p:cNvSpPr>
            <p:nvPr/>
          </p:nvSpPr>
          <p:spPr>
            <a:xfrm>
              <a:off x="6856412" y="6283325"/>
              <a:ext cx="1905000" cy="457200"/>
            </a:xfrm>
            <a:prstGeom prst="rect">
              <a:avLst/>
            </a:prstGeom>
            <a:noFill/>
            <a:ln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+mn-cs"/>
                </a:defRPr>
              </a:lvl8pPr>
              <a:lvl9pPr marL="38862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+mn-cs"/>
                </a:defRPr>
              </a:lvl9pPr>
            </a:lstStyle>
            <a:p>
              <a:pPr eaLnBrk="1" hangingPunct="1"/>
              <a:fld id="{DF16C12B-8751-0243-98F0-BD581EAEDC7D}" type="slidenum">
                <a:rPr lang="en-US">
                  <a:solidFill>
                    <a:srgbClr val="000000"/>
                  </a:solidFill>
                  <a:latin typeface="Times New Roman" charset="0"/>
                </a:rPr>
                <a:pPr eaLnBrk="1" hangingPunct="1"/>
                <a:t>69</a:t>
              </a:fld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3779837" y="4195763"/>
              <a:ext cx="2468563" cy="24685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b="1" dirty="0">
                  <a:solidFill>
                    <a:srgbClr val="000000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6292850" y="1681163"/>
              <a:ext cx="2468562" cy="24685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dirty="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US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6292850" y="4195763"/>
              <a:ext cx="2468562" cy="24685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b="1" dirty="0">
                  <a:solidFill>
                    <a:srgbClr val="000000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7664450" y="1681163"/>
              <a:ext cx="53975" cy="2468562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7720012" y="4149725"/>
              <a:ext cx="1588" cy="1417638"/>
            </a:xfrm>
            <a:prstGeom prst="line">
              <a:avLst/>
            </a:prstGeom>
            <a:noFill/>
            <a:ln w="9360">
              <a:solidFill>
                <a:srgbClr val="969696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7664450" y="4119563"/>
              <a:ext cx="1587" cy="1417637"/>
            </a:xfrm>
            <a:prstGeom prst="line">
              <a:avLst/>
            </a:prstGeom>
            <a:noFill/>
            <a:ln w="9360">
              <a:solidFill>
                <a:srgbClr val="969696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H="1">
              <a:off x="6291262" y="6515100"/>
              <a:ext cx="2471738" cy="1588"/>
            </a:xfrm>
            <a:prstGeom prst="line">
              <a:avLst/>
            </a:prstGeom>
            <a:noFill/>
            <a:ln w="6480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3779837" y="5567363"/>
              <a:ext cx="2468563" cy="55562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7641432" y="5537247"/>
              <a:ext cx="112712" cy="106351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>
                <a:solidFill>
                  <a:srgbClr val="000000"/>
                </a:solidFill>
                <a:latin typeface="Times New Roman" charset="0"/>
              </a:endParaRP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>
                <a:solidFill>
                  <a:srgbClr val="000000"/>
                </a:solidFill>
                <a:latin typeface="Times New Roman" charset="0"/>
              </a:endParaRP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6237287" y="5567363"/>
              <a:ext cx="1417638" cy="1587"/>
            </a:xfrm>
            <a:prstGeom prst="line">
              <a:avLst/>
            </a:prstGeom>
            <a:noFill/>
            <a:ln w="9360">
              <a:solidFill>
                <a:srgbClr val="969696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6237287" y="5621338"/>
              <a:ext cx="1417638" cy="1587"/>
            </a:xfrm>
            <a:prstGeom prst="line">
              <a:avLst/>
            </a:prstGeom>
            <a:noFill/>
            <a:ln w="9360">
              <a:solidFill>
                <a:srgbClr val="969696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 flipV="1">
              <a:off x="8609012" y="1676400"/>
              <a:ext cx="7938" cy="2471738"/>
            </a:xfrm>
            <a:prstGeom prst="line">
              <a:avLst/>
            </a:prstGeom>
            <a:noFill/>
            <a:ln w="6480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H="1" flipV="1">
              <a:off x="8609012" y="4194175"/>
              <a:ext cx="7938" cy="2471738"/>
            </a:xfrm>
            <a:prstGeom prst="line">
              <a:avLst/>
            </a:prstGeom>
            <a:noFill/>
            <a:ln w="6480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H="1">
              <a:off x="3778250" y="6515100"/>
              <a:ext cx="2471737" cy="1588"/>
            </a:xfrm>
            <a:prstGeom prst="line">
              <a:avLst/>
            </a:prstGeom>
            <a:noFill/>
            <a:ln w="6480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 rot="16200000">
              <a:off x="8368497" y="2723636"/>
              <a:ext cx="2222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algn="ctr" eaLnBrk="1" hangingPunct="1">
                <a:buClr>
                  <a:srgbClr val="FFFFFF"/>
                </a:buClr>
                <a:buSzPct val="100000"/>
                <a:buFont typeface="Times New Roman" charset="0"/>
                <a:buNone/>
              </a:pPr>
              <a:r>
                <a:rPr lang="en-US" b="1" dirty="0">
                  <a:solidFill>
                    <a:srgbClr val="000000"/>
                  </a:solidFill>
                  <a:latin typeface="Times New Roman" charset="0"/>
                </a:rPr>
                <a:t>N</a:t>
              </a:r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 rot="16200000">
              <a:off x="8368497" y="5238236"/>
              <a:ext cx="2222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algn="ctr" eaLnBrk="1" hangingPunct="1">
                <a:buClr>
                  <a:srgbClr val="FFFFFF"/>
                </a:buClr>
                <a:buSzPct val="100000"/>
                <a:buFont typeface="Times New Roman" charset="0"/>
                <a:buNone/>
              </a:pPr>
              <a:r>
                <a:rPr lang="en-US" b="1" dirty="0">
                  <a:solidFill>
                    <a:srgbClr val="000000"/>
                  </a:solidFill>
                  <a:latin typeface="Times New Roman" charset="0"/>
                </a:rPr>
                <a:t>N</a:t>
              </a:r>
            </a:p>
          </p:txBody>
        </p: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4892666" y="6172200"/>
              <a:ext cx="2222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algn="ctr" eaLnBrk="1" hangingPunct="1">
                <a:buClr>
                  <a:srgbClr val="FFFFFF"/>
                </a:buClr>
                <a:buSzPct val="100000"/>
                <a:buFont typeface="Times New Roman" charset="0"/>
                <a:buNone/>
              </a:pPr>
              <a:r>
                <a:rPr lang="en-US" b="1" dirty="0">
                  <a:solidFill>
                    <a:srgbClr val="000000"/>
                  </a:solidFill>
                  <a:latin typeface="Times New Roman" charset="0"/>
                </a:rPr>
                <a:t>N</a:t>
              </a:r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7350116" y="6172200"/>
              <a:ext cx="2222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algn="ctr" eaLnBrk="1" hangingPunct="1">
                <a:buClr>
                  <a:srgbClr val="FFFFFF"/>
                </a:buClr>
                <a:buSzPct val="100000"/>
                <a:buFont typeface="Times New Roman" charset="0"/>
                <a:buNone/>
              </a:pPr>
              <a:r>
                <a:rPr lang="en-US" b="1" dirty="0">
                  <a:solidFill>
                    <a:srgbClr val="000000"/>
                  </a:solidFill>
                  <a:latin typeface="Times New Roman" charset="0"/>
                </a:rPr>
                <a:t>N</a:t>
              </a: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4646612" y="4225925"/>
              <a:ext cx="1588" cy="12954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4606925" y="4573588"/>
              <a:ext cx="271526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>
                  <a:solidFill>
                    <a:srgbClr val="000000"/>
                  </a:solidFill>
                </a:rPr>
                <a:t>i</a:t>
              </a:r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3808412" y="5749925"/>
              <a:ext cx="838200" cy="15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4013200" y="5640388"/>
              <a:ext cx="353280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>
                  <a:solidFill>
                    <a:srgbClr val="000000"/>
                  </a:solidFill>
                </a:rPr>
                <a:t>k</a:t>
              </a:r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7796212" y="1711325"/>
              <a:ext cx="1588" cy="9144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7772400" y="1982788"/>
              <a:ext cx="353280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dirty="0">
                  <a:solidFill>
                    <a:srgbClr val="000000"/>
                  </a:solidFill>
                </a:rPr>
                <a:t>k</a:t>
              </a:r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6246812" y="2701925"/>
              <a:ext cx="1447800" cy="15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6661150" y="2619375"/>
              <a:ext cx="253893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>
                  <a:solidFill>
                    <a:srgbClr val="000000"/>
                  </a:solidFill>
                </a:rPr>
                <a:t>j</a:t>
              </a:r>
            </a:p>
          </p:txBody>
        </p:sp>
        <p:sp>
          <p:nvSpPr>
            <p:cNvPr id="31" name="Line 22"/>
            <p:cNvSpPr>
              <a:spLocks noChangeShapeType="1"/>
            </p:cNvSpPr>
            <p:nvPr/>
          </p:nvSpPr>
          <p:spPr bwMode="auto">
            <a:xfrm>
              <a:off x="7694612" y="4225925"/>
              <a:ext cx="1588" cy="12954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Text Box 23"/>
            <p:cNvSpPr txBox="1">
              <a:spLocks noChangeArrowheads="1"/>
            </p:cNvSpPr>
            <p:nvPr/>
          </p:nvSpPr>
          <p:spPr bwMode="auto">
            <a:xfrm>
              <a:off x="7654925" y="4573588"/>
              <a:ext cx="271526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>
                  <a:solidFill>
                    <a:srgbClr val="000000"/>
                  </a:solidFill>
                </a:rPr>
                <a:t>i</a:t>
              </a:r>
            </a:p>
          </p:txBody>
        </p:sp>
        <p:sp>
          <p:nvSpPr>
            <p:cNvPr id="33" name="Line 28"/>
            <p:cNvSpPr>
              <a:spLocks noChangeShapeType="1"/>
            </p:cNvSpPr>
            <p:nvPr/>
          </p:nvSpPr>
          <p:spPr bwMode="auto">
            <a:xfrm>
              <a:off x="6170612" y="5597525"/>
              <a:ext cx="1447800" cy="15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Text Box 29"/>
            <p:cNvSpPr txBox="1">
              <a:spLocks noChangeArrowheads="1"/>
            </p:cNvSpPr>
            <p:nvPr/>
          </p:nvSpPr>
          <p:spPr bwMode="auto">
            <a:xfrm>
              <a:off x="6584950" y="5514975"/>
              <a:ext cx="253893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>
                  <a:solidFill>
                    <a:srgbClr val="000000"/>
                  </a:solidFill>
                </a:rPr>
                <a:t>j</a:t>
              </a:r>
            </a:p>
          </p:txBody>
        </p:sp>
      </p:grp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1752601" y="762000"/>
            <a:ext cx="4492625" cy="298222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4998"/>
              </a:schemeClr>
            </a:outerShdw>
          </a:effectLst>
        </p:spPr>
        <p:txBody>
          <a:bodyPr lIns="90487" tIns="9144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/* </a:t>
            </a:r>
            <a:r>
              <a:rPr lang="en-US" dirty="0" err="1">
                <a:latin typeface="Courier New" charset="0"/>
              </a:rPr>
              <a:t>ijk</a:t>
            </a:r>
            <a:r>
              <a:rPr lang="en-US" dirty="0">
                <a:latin typeface="Courier New" charset="0"/>
              </a:rPr>
              <a:t> */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for (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=0; 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&lt;n; 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++) 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for (j=0; j&lt;n; j++)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sum = 0.0;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for (k=0; k&lt;n; k++) 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  sum += a[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][k] * b[k][j];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c[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][j] = sum;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} </a:t>
            </a:r>
          </a:p>
        </p:txBody>
      </p:sp>
      <p:sp>
        <p:nvSpPr>
          <p:cNvPr id="3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 Example</a:t>
            </a:r>
          </a:p>
        </p:txBody>
      </p:sp>
      <p:sp>
        <p:nvSpPr>
          <p:cNvPr id="37" name="Rectangle 9"/>
          <p:cNvSpPr txBox="1">
            <a:spLocks noChangeArrowheads="1"/>
          </p:cNvSpPr>
          <p:nvPr/>
        </p:nvSpPr>
        <p:spPr bwMode="auto">
          <a:xfrm>
            <a:off x="1676401" y="3942393"/>
            <a:ext cx="3641725" cy="2799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b="0" dirty="0"/>
              <a:t>Multiply N x N matrices</a:t>
            </a:r>
          </a:p>
          <a:p>
            <a:r>
              <a:rPr lang="en-US" b="0" dirty="0"/>
              <a:t>O(N</a:t>
            </a:r>
            <a:r>
              <a:rPr lang="en-US" b="0" baseline="30000" dirty="0"/>
              <a:t>3</a:t>
            </a:r>
            <a:r>
              <a:rPr lang="en-US" b="0" dirty="0"/>
              <a:t>) total operations</a:t>
            </a:r>
          </a:p>
          <a:p>
            <a:r>
              <a:rPr lang="en-US" b="0" dirty="0"/>
              <a:t>Each source element read N times</a:t>
            </a:r>
          </a:p>
          <a:p>
            <a:r>
              <a:rPr lang="en-US" b="0" dirty="0"/>
              <a:t>N values summed per destination</a:t>
            </a:r>
          </a:p>
        </p:txBody>
      </p:sp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6503282" y="838200"/>
            <a:ext cx="1587100" cy="643766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Variable 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sum</a:t>
            </a:r>
            <a:endParaRPr lang="en-US" dirty="0">
              <a:solidFill>
                <a:srgbClr val="FF0000"/>
              </a:solidFill>
              <a:latin typeface="Comic Sans MS" charset="0"/>
            </a:endParaRPr>
          </a:p>
          <a:p>
            <a:pPr algn="l"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held in register</a:t>
            </a:r>
          </a:p>
        </p:txBody>
      </p:sp>
      <p:sp>
        <p:nvSpPr>
          <p:cNvPr id="39" name="Freeform 38"/>
          <p:cNvSpPr/>
          <p:nvPr/>
        </p:nvSpPr>
        <p:spPr>
          <a:xfrm>
            <a:off x="3799045" y="1184228"/>
            <a:ext cx="2750309" cy="728553"/>
          </a:xfrm>
          <a:custGeom>
            <a:avLst/>
            <a:gdLst>
              <a:gd name="connsiteX0" fmla="*/ 2750309 w 2750309"/>
              <a:gd name="connsiteY0" fmla="*/ 0 h 728553"/>
              <a:gd name="connsiteX1" fmla="*/ 1269973 w 2750309"/>
              <a:gd name="connsiteY1" fmla="*/ 662233 h 728553"/>
              <a:gd name="connsiteX2" fmla="*/ 0 w 2750309"/>
              <a:gd name="connsiteY2" fmla="*/ 670023 h 728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50309" h="728553">
                <a:moveTo>
                  <a:pt x="2750309" y="0"/>
                </a:moveTo>
                <a:cubicBezTo>
                  <a:pt x="2239333" y="275281"/>
                  <a:pt x="1728358" y="550563"/>
                  <a:pt x="1269973" y="662233"/>
                </a:cubicBezTo>
                <a:cubicBezTo>
                  <a:pt x="811588" y="773904"/>
                  <a:pt x="405794" y="721963"/>
                  <a:pt x="0" y="670023"/>
                </a:cubicBezTo>
              </a:path>
            </a:pathLst>
          </a:custGeom>
          <a:ln w="38100">
            <a:solidFill>
              <a:srgbClr val="FF0000"/>
            </a:solidFill>
            <a:tailEnd type="triangle" w="lg" len="lg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BA03A98B-9E27-43FD-ACC3-CB91EBA93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09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the Memory Mountain</a:t>
            </a:r>
          </a:p>
        </p:txBody>
      </p:sp>
      <p:sp>
        <p:nvSpPr>
          <p:cNvPr id="162819" name="Text Box 3"/>
          <p:cNvSpPr txBox="1">
            <a:spLocks noChangeArrowheads="1"/>
          </p:cNvSpPr>
          <p:nvPr/>
        </p:nvSpPr>
        <p:spPr bwMode="auto">
          <a:xfrm>
            <a:off x="1828800" y="1435100"/>
            <a:ext cx="7924801" cy="4939814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500" dirty="0">
                <a:latin typeface="Courier New" charset="0"/>
              </a:rPr>
              <a:t>/* The test function */</a:t>
            </a:r>
          </a:p>
          <a:p>
            <a:pPr algn="l">
              <a:lnSpc>
                <a:spcPct val="100000"/>
              </a:lnSpc>
            </a:pPr>
            <a:r>
              <a:rPr lang="en-US" sz="1500" dirty="0">
                <a:latin typeface="Courier New" charset="0"/>
              </a:rPr>
              <a:t>void test(</a:t>
            </a:r>
            <a:r>
              <a:rPr lang="en-US" sz="1500" dirty="0" err="1">
                <a:latin typeface="Courier New" charset="0"/>
              </a:rPr>
              <a:t>int</a:t>
            </a:r>
            <a:r>
              <a:rPr lang="en-US" sz="1500" dirty="0">
                <a:latin typeface="Courier New" charset="0"/>
              </a:rPr>
              <a:t> </a:t>
            </a:r>
            <a:r>
              <a:rPr lang="en-US" sz="1500" dirty="0" err="1">
                <a:latin typeface="Courier New" charset="0"/>
              </a:rPr>
              <a:t>elems</a:t>
            </a:r>
            <a:r>
              <a:rPr lang="en-US" sz="1500" dirty="0">
                <a:latin typeface="Courier New" charset="0"/>
              </a:rPr>
              <a:t>, </a:t>
            </a:r>
            <a:r>
              <a:rPr lang="en-US" sz="1500" dirty="0" err="1">
                <a:latin typeface="Courier New" charset="0"/>
              </a:rPr>
              <a:t>int</a:t>
            </a:r>
            <a:r>
              <a:rPr lang="en-US" sz="1500" dirty="0">
                <a:latin typeface="Courier New" charset="0"/>
              </a:rPr>
              <a:t> stride) {</a:t>
            </a:r>
          </a:p>
          <a:p>
            <a:pPr algn="l">
              <a:lnSpc>
                <a:spcPct val="100000"/>
              </a:lnSpc>
            </a:pPr>
            <a:r>
              <a:rPr lang="en-US" sz="1500" dirty="0">
                <a:latin typeface="Courier New" charset="0"/>
              </a:rPr>
              <a:t>    </a:t>
            </a:r>
            <a:r>
              <a:rPr lang="en-US" sz="1500" dirty="0" err="1">
                <a:latin typeface="Courier New" charset="0"/>
              </a:rPr>
              <a:t>int</a:t>
            </a:r>
            <a:r>
              <a:rPr lang="en-US" sz="1500" dirty="0">
                <a:latin typeface="Courier New" charset="0"/>
              </a:rPr>
              <a:t> </a:t>
            </a:r>
            <a:r>
              <a:rPr lang="en-US" sz="1500" dirty="0" err="1">
                <a:latin typeface="Courier New" charset="0"/>
              </a:rPr>
              <a:t>i</a:t>
            </a:r>
            <a:r>
              <a:rPr lang="en-US" sz="1500" dirty="0">
                <a:latin typeface="Courier New" charset="0"/>
              </a:rPr>
              <a:t>, result = 0; </a:t>
            </a:r>
          </a:p>
          <a:p>
            <a:pPr algn="l">
              <a:lnSpc>
                <a:spcPct val="100000"/>
              </a:lnSpc>
            </a:pPr>
            <a:r>
              <a:rPr lang="en-US" sz="1500" dirty="0">
                <a:latin typeface="Courier New" charset="0"/>
              </a:rPr>
              <a:t>    volatile </a:t>
            </a:r>
            <a:r>
              <a:rPr lang="en-US" sz="1500" dirty="0" err="1">
                <a:latin typeface="Courier New" charset="0"/>
              </a:rPr>
              <a:t>int</a:t>
            </a:r>
            <a:r>
              <a:rPr lang="en-US" sz="1500" dirty="0">
                <a:latin typeface="Courier New" charset="0"/>
              </a:rPr>
              <a:t> sink; </a:t>
            </a:r>
          </a:p>
          <a:p>
            <a:pPr algn="l">
              <a:lnSpc>
                <a:spcPct val="100000"/>
              </a:lnSpc>
            </a:pPr>
            <a:endParaRPr lang="en-US" sz="15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500" dirty="0">
                <a:latin typeface="Courier New" charset="0"/>
              </a:rPr>
              <a:t>    for (</a:t>
            </a:r>
            <a:r>
              <a:rPr lang="en-US" sz="1500" dirty="0" err="1">
                <a:latin typeface="Courier New" charset="0"/>
              </a:rPr>
              <a:t>i</a:t>
            </a:r>
            <a:r>
              <a:rPr lang="en-US" sz="1500" dirty="0">
                <a:latin typeface="Courier New" charset="0"/>
              </a:rPr>
              <a:t> = 0; </a:t>
            </a:r>
            <a:r>
              <a:rPr lang="en-US" sz="1500" dirty="0" err="1">
                <a:latin typeface="Courier New" charset="0"/>
              </a:rPr>
              <a:t>i</a:t>
            </a:r>
            <a:r>
              <a:rPr lang="en-US" sz="1500" dirty="0">
                <a:latin typeface="Courier New" charset="0"/>
              </a:rPr>
              <a:t> &lt; </a:t>
            </a:r>
            <a:r>
              <a:rPr lang="en-US" sz="1500" dirty="0" err="1">
                <a:solidFill>
                  <a:srgbClr val="FF0000"/>
                </a:solidFill>
                <a:latin typeface="Courier New" charset="0"/>
              </a:rPr>
              <a:t>elems</a:t>
            </a:r>
            <a:r>
              <a:rPr lang="en-US" sz="1500" dirty="0">
                <a:latin typeface="Courier New" charset="0"/>
              </a:rPr>
              <a:t>; </a:t>
            </a:r>
            <a:r>
              <a:rPr lang="en-US" sz="1500" dirty="0" err="1">
                <a:latin typeface="Courier New" charset="0"/>
              </a:rPr>
              <a:t>i</a:t>
            </a:r>
            <a:r>
              <a:rPr lang="en-US" sz="1500" dirty="0">
                <a:latin typeface="Courier New" charset="0"/>
              </a:rPr>
              <a:t> += </a:t>
            </a:r>
            <a:r>
              <a:rPr lang="en-US" sz="1500" dirty="0">
                <a:solidFill>
                  <a:srgbClr val="FF0000"/>
                </a:solidFill>
                <a:latin typeface="Courier New" charset="0"/>
              </a:rPr>
              <a:t>stride</a:t>
            </a:r>
            <a:r>
              <a:rPr lang="en-US" sz="1500" dirty="0">
                <a:latin typeface="Courier New" charset="0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 sz="1500" dirty="0">
                <a:latin typeface="Courier New" charset="0"/>
              </a:rPr>
              <a:t>	result += data[</a:t>
            </a:r>
            <a:r>
              <a:rPr lang="en-US" sz="1500" dirty="0" err="1">
                <a:latin typeface="Courier New" charset="0"/>
              </a:rPr>
              <a:t>i</a:t>
            </a:r>
            <a:r>
              <a:rPr lang="en-US" sz="1500" dirty="0">
                <a:latin typeface="Courier New" charset="0"/>
              </a:rPr>
              <a:t>];</a:t>
            </a:r>
          </a:p>
          <a:p>
            <a:pPr algn="l">
              <a:lnSpc>
                <a:spcPct val="100000"/>
              </a:lnSpc>
            </a:pPr>
            <a:r>
              <a:rPr lang="en-US" sz="1500" dirty="0">
                <a:latin typeface="Courier New" charset="0"/>
              </a:rPr>
              <a:t>    sink = result; /* So compiler doesn't optimize away the loop */</a:t>
            </a:r>
          </a:p>
          <a:p>
            <a:pPr algn="l">
              <a:lnSpc>
                <a:spcPct val="100000"/>
              </a:lnSpc>
            </a:pPr>
            <a:r>
              <a:rPr lang="en-US" sz="1500" dirty="0">
                <a:latin typeface="Courier New" charset="0"/>
              </a:rPr>
              <a:t>}</a:t>
            </a:r>
          </a:p>
          <a:p>
            <a:pPr algn="l">
              <a:lnSpc>
                <a:spcPct val="100000"/>
              </a:lnSpc>
            </a:pPr>
            <a:endParaRPr lang="en-US" sz="15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500" dirty="0">
                <a:latin typeface="Courier New" charset="0"/>
              </a:rPr>
              <a:t>/* Run test(</a:t>
            </a:r>
            <a:r>
              <a:rPr lang="en-US" sz="1500" dirty="0" err="1">
                <a:latin typeface="Courier New" charset="0"/>
              </a:rPr>
              <a:t>elems</a:t>
            </a:r>
            <a:r>
              <a:rPr lang="en-US" sz="1500" dirty="0">
                <a:latin typeface="Courier New" charset="0"/>
              </a:rPr>
              <a:t>, stride) and return read throughput (MB/s) */</a:t>
            </a:r>
          </a:p>
          <a:p>
            <a:pPr algn="l">
              <a:lnSpc>
                <a:spcPct val="100000"/>
              </a:lnSpc>
            </a:pPr>
            <a:r>
              <a:rPr lang="en-US" sz="1500" dirty="0">
                <a:latin typeface="Courier New" charset="0"/>
              </a:rPr>
              <a:t>double run(</a:t>
            </a:r>
            <a:r>
              <a:rPr lang="en-US" sz="1500" dirty="0" err="1">
                <a:latin typeface="Courier New" charset="0"/>
              </a:rPr>
              <a:t>int</a:t>
            </a:r>
            <a:r>
              <a:rPr lang="en-US" sz="1500" dirty="0">
                <a:latin typeface="Courier New" charset="0"/>
              </a:rPr>
              <a:t> size, </a:t>
            </a:r>
            <a:r>
              <a:rPr lang="en-US" sz="1500" dirty="0" err="1">
                <a:latin typeface="Courier New" charset="0"/>
              </a:rPr>
              <a:t>int</a:t>
            </a:r>
            <a:r>
              <a:rPr lang="en-US" sz="1500" dirty="0">
                <a:latin typeface="Courier New" charset="0"/>
              </a:rPr>
              <a:t> stride, double </a:t>
            </a:r>
            <a:r>
              <a:rPr lang="en-US" sz="1500" dirty="0" err="1">
                <a:latin typeface="Courier New" charset="0"/>
              </a:rPr>
              <a:t>Mhz</a:t>
            </a:r>
            <a:r>
              <a:rPr lang="en-US" sz="1500" dirty="0">
                <a:latin typeface="Courier New" charset="0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 sz="1500" dirty="0">
                <a:latin typeface="Courier New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500" dirty="0">
                <a:latin typeface="Courier New" charset="0"/>
              </a:rPr>
              <a:t>    double cycles;</a:t>
            </a:r>
          </a:p>
          <a:p>
            <a:pPr algn="l">
              <a:lnSpc>
                <a:spcPct val="100000"/>
              </a:lnSpc>
            </a:pPr>
            <a:r>
              <a:rPr lang="en-US" sz="1500" dirty="0">
                <a:latin typeface="Courier New" charset="0"/>
              </a:rPr>
              <a:t>    </a:t>
            </a:r>
            <a:r>
              <a:rPr lang="en-US" sz="1500" dirty="0" err="1">
                <a:latin typeface="Courier New" charset="0"/>
              </a:rPr>
              <a:t>int</a:t>
            </a:r>
            <a:r>
              <a:rPr lang="en-US" sz="1500" dirty="0">
                <a:latin typeface="Courier New" charset="0"/>
              </a:rPr>
              <a:t> </a:t>
            </a:r>
            <a:r>
              <a:rPr lang="en-US" sz="1500" dirty="0" err="1">
                <a:latin typeface="Courier New" charset="0"/>
              </a:rPr>
              <a:t>elems</a:t>
            </a:r>
            <a:r>
              <a:rPr lang="en-US" sz="1500" dirty="0">
                <a:latin typeface="Courier New" charset="0"/>
              </a:rPr>
              <a:t> = size / </a:t>
            </a:r>
            <a:r>
              <a:rPr lang="en-US" sz="1500" dirty="0" err="1">
                <a:latin typeface="Courier New" charset="0"/>
              </a:rPr>
              <a:t>sizeof</a:t>
            </a:r>
            <a:r>
              <a:rPr lang="en-US" sz="1500" dirty="0">
                <a:latin typeface="Courier New" charset="0"/>
              </a:rPr>
              <a:t>(</a:t>
            </a:r>
            <a:r>
              <a:rPr lang="en-US" sz="1500" dirty="0" err="1">
                <a:latin typeface="Courier New" charset="0"/>
              </a:rPr>
              <a:t>int</a:t>
            </a:r>
            <a:r>
              <a:rPr lang="en-US" sz="1500" dirty="0">
                <a:latin typeface="Courier New" charset="0"/>
              </a:rPr>
              <a:t>); </a:t>
            </a:r>
          </a:p>
          <a:p>
            <a:pPr algn="l">
              <a:lnSpc>
                <a:spcPct val="100000"/>
              </a:lnSpc>
            </a:pPr>
            <a:endParaRPr lang="en-US" sz="15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500" dirty="0">
                <a:latin typeface="Courier New" charset="0"/>
              </a:rPr>
              <a:t>    test(</a:t>
            </a:r>
            <a:r>
              <a:rPr lang="en-US" sz="1500" dirty="0" err="1">
                <a:latin typeface="Courier New" charset="0"/>
              </a:rPr>
              <a:t>elems</a:t>
            </a:r>
            <a:r>
              <a:rPr lang="en-US" sz="1500" dirty="0">
                <a:latin typeface="Courier New" charset="0"/>
              </a:rPr>
              <a:t>, stride);</a:t>
            </a:r>
          </a:p>
          <a:p>
            <a:pPr algn="l">
              <a:lnSpc>
                <a:spcPct val="100000"/>
              </a:lnSpc>
            </a:pPr>
            <a:r>
              <a:rPr lang="en-US" sz="1500" dirty="0">
                <a:latin typeface="Courier New" charset="0"/>
              </a:rPr>
              <a:t>    cycles = fcyc2(test, </a:t>
            </a:r>
            <a:r>
              <a:rPr lang="en-US" sz="1500" dirty="0" err="1">
                <a:latin typeface="Courier New" charset="0"/>
              </a:rPr>
              <a:t>elems</a:t>
            </a:r>
            <a:r>
              <a:rPr lang="en-US" sz="1500" dirty="0">
                <a:latin typeface="Courier New" charset="0"/>
              </a:rPr>
              <a:t>, stride, 0);</a:t>
            </a:r>
          </a:p>
          <a:p>
            <a:pPr algn="l">
              <a:lnSpc>
                <a:spcPct val="100000"/>
              </a:lnSpc>
            </a:pPr>
            <a:r>
              <a:rPr lang="en-US" sz="1500" dirty="0">
                <a:latin typeface="Courier New" charset="0"/>
              </a:rPr>
              <a:t>    return (size / stride) / (cycles / </a:t>
            </a:r>
            <a:r>
              <a:rPr lang="en-US" sz="1500" dirty="0" err="1">
                <a:latin typeface="Courier New" charset="0"/>
              </a:rPr>
              <a:t>Mhz</a:t>
            </a:r>
            <a:r>
              <a:rPr lang="en-US" sz="1500" dirty="0">
                <a:latin typeface="Courier New" charset="0"/>
              </a:rPr>
              <a:t>);</a:t>
            </a:r>
          </a:p>
          <a:p>
            <a:pPr algn="l">
              <a:lnSpc>
                <a:spcPct val="100000"/>
              </a:lnSpc>
            </a:pPr>
            <a:r>
              <a:rPr lang="en-US" sz="1500" dirty="0">
                <a:latin typeface="Courier New" charset="0"/>
              </a:rPr>
              <a:t>}</a:t>
            </a:r>
          </a:p>
          <a:p>
            <a:pPr algn="l">
              <a:lnSpc>
                <a:spcPct val="100000"/>
              </a:lnSpc>
            </a:pPr>
            <a:endParaRPr lang="en-US" sz="1500" dirty="0">
              <a:latin typeface="Courier New" charset="0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>
            <a:off x="6400800" y="2743200"/>
            <a:ext cx="838200" cy="0"/>
          </a:xfrm>
          <a:prstGeom prst="straightConnector1">
            <a:avLst/>
          </a:prstGeom>
          <a:noFill/>
          <a:ln w="6350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7315201" y="2129135"/>
            <a:ext cx="2927789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Lower = more spatial locality</a:t>
            </a:r>
          </a:p>
          <a:p>
            <a:r>
              <a:rPr lang="en-US" dirty="0">
                <a:latin typeface="Calibri" pitchFamily="34" charset="0"/>
              </a:rPr>
              <a:t>(we visit close-by addresses</a:t>
            </a:r>
          </a:p>
          <a:p>
            <a:r>
              <a:rPr lang="en-US" dirty="0">
                <a:latin typeface="Calibri" pitchFamily="34" charset="0"/>
              </a:rPr>
              <a:t>one after the other)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19901" y="1097855"/>
            <a:ext cx="3169073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Lower = more temporal locality</a:t>
            </a:r>
          </a:p>
          <a:p>
            <a:r>
              <a:rPr lang="en-US" dirty="0">
                <a:latin typeface="Calibri" pitchFamily="34" charset="0"/>
              </a:rPr>
              <a:t>(fewer elements = less likely to</a:t>
            </a:r>
          </a:p>
          <a:p>
            <a:r>
              <a:rPr lang="en-US" dirty="0">
                <a:latin typeface="Calibri" pitchFamily="34" charset="0"/>
              </a:rPr>
              <a:t>get kicked out by conflicts)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4572000" y="1636415"/>
            <a:ext cx="2133600" cy="943012"/>
          </a:xfrm>
          <a:prstGeom prst="straightConnector1">
            <a:avLst/>
          </a:prstGeom>
          <a:noFill/>
          <a:ln w="6350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1901588" y="792550"/>
            <a:ext cx="4177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Basically: a ton of memory reads in a loop</a:t>
            </a:r>
          </a:p>
          <a:p>
            <a:r>
              <a:rPr lang="en-US" dirty="0">
                <a:latin typeface="Calibri" pitchFamily="34" charset="0"/>
              </a:rPr>
              <a:t>and nothing else (that takes much time)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58001" y="4286072"/>
            <a:ext cx="3652923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Harness code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latin typeface="Calibri" pitchFamily="34" charset="0"/>
              </a:rPr>
              <a:t>Warms up cache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(don’t want to count cold misses)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latin typeface="Calibri" pitchFamily="34" charset="0"/>
              </a:rPr>
              <a:t>Measures read throughput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B37E6C-DABF-42A2-AB82-ACAFD2AA7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4468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36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 (</a:t>
            </a:r>
            <a:r>
              <a:rPr lang="en-US" dirty="0" err="1"/>
              <a:t>ijk</a:t>
            </a:r>
            <a:r>
              <a:rPr lang="en-US" dirty="0"/>
              <a:t>)</a:t>
            </a:r>
          </a:p>
        </p:txBody>
      </p:sp>
      <p:sp>
        <p:nvSpPr>
          <p:cNvPr id="171011" name="Rectangle 3"/>
          <p:cNvSpPr>
            <a:spLocks noChangeArrowheads="1"/>
          </p:cNvSpPr>
          <p:nvPr/>
        </p:nvSpPr>
        <p:spPr bwMode="auto">
          <a:xfrm>
            <a:off x="2051051" y="1765300"/>
            <a:ext cx="4492625" cy="288989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4998"/>
              </a:schemeClr>
            </a:outerShdw>
          </a:effectLst>
        </p:spPr>
        <p:txBody>
          <a:bodyPr lIns="90487" tIns="9144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/* </a:t>
            </a:r>
            <a:r>
              <a:rPr lang="en-US" dirty="0" err="1">
                <a:latin typeface="Courier New" charset="0"/>
              </a:rPr>
              <a:t>ijk</a:t>
            </a:r>
            <a:r>
              <a:rPr lang="en-US" dirty="0">
                <a:latin typeface="Courier New" charset="0"/>
              </a:rPr>
              <a:t> */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for (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=0; 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&lt;</a:t>
            </a:r>
            <a:r>
              <a:rPr lang="en-US" dirty="0" err="1">
                <a:latin typeface="Courier New" charset="0"/>
              </a:rPr>
              <a:t>n</a:t>
            </a:r>
            <a:r>
              <a:rPr lang="en-US" dirty="0">
                <a:latin typeface="Courier New" charset="0"/>
              </a:rPr>
              <a:t>; 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++) 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for (</a:t>
            </a:r>
            <a:r>
              <a:rPr lang="en-US" dirty="0" err="1">
                <a:latin typeface="Courier New" charset="0"/>
              </a:rPr>
              <a:t>j</a:t>
            </a:r>
            <a:r>
              <a:rPr lang="en-US" dirty="0">
                <a:latin typeface="Courier New" charset="0"/>
              </a:rPr>
              <a:t>=0; </a:t>
            </a:r>
            <a:r>
              <a:rPr lang="en-US" dirty="0" err="1">
                <a:latin typeface="Courier New" charset="0"/>
              </a:rPr>
              <a:t>j</a:t>
            </a:r>
            <a:r>
              <a:rPr lang="en-US" dirty="0">
                <a:latin typeface="Courier New" charset="0"/>
              </a:rPr>
              <a:t>&lt;</a:t>
            </a:r>
            <a:r>
              <a:rPr lang="en-US" dirty="0" err="1">
                <a:latin typeface="Courier New" charset="0"/>
              </a:rPr>
              <a:t>n</a:t>
            </a:r>
            <a:r>
              <a:rPr lang="en-US" dirty="0">
                <a:latin typeface="Courier New" charset="0"/>
              </a:rPr>
              <a:t>; </a:t>
            </a:r>
            <a:r>
              <a:rPr lang="en-US" dirty="0" err="1">
                <a:latin typeface="Courier New" charset="0"/>
              </a:rPr>
              <a:t>j</a:t>
            </a:r>
            <a:r>
              <a:rPr lang="en-US" dirty="0">
                <a:latin typeface="Courier New" charset="0"/>
              </a:rPr>
              <a:t>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sum = 0.0;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  <a:latin typeface="Courier New" charset="0"/>
              </a:rPr>
              <a:t>    for (</a:t>
            </a:r>
            <a:r>
              <a:rPr lang="en-US" dirty="0" err="1">
                <a:solidFill>
                  <a:srgbClr val="FF0000"/>
                </a:solidFill>
                <a:latin typeface="Courier New" charset="0"/>
              </a:rPr>
              <a:t>k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=0; </a:t>
            </a:r>
            <a:r>
              <a:rPr lang="en-US" dirty="0" err="1">
                <a:solidFill>
                  <a:srgbClr val="FF0000"/>
                </a:solidFill>
                <a:latin typeface="Courier New" charset="0"/>
              </a:rPr>
              <a:t>k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&lt;</a:t>
            </a:r>
            <a:r>
              <a:rPr lang="en-US" dirty="0" err="1">
                <a:solidFill>
                  <a:srgbClr val="FF0000"/>
                </a:solidFill>
                <a:latin typeface="Courier New" charset="0"/>
              </a:rPr>
              <a:t>n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; </a:t>
            </a:r>
            <a:r>
              <a:rPr lang="en-US" dirty="0" err="1">
                <a:solidFill>
                  <a:srgbClr val="FF0000"/>
                </a:solidFill>
                <a:latin typeface="Courier New" charset="0"/>
              </a:rPr>
              <a:t>k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++) 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sum += </a:t>
            </a:r>
            <a:r>
              <a:rPr lang="en-US" dirty="0" err="1">
                <a:solidFill>
                  <a:srgbClr val="FF0000"/>
                </a:solidFill>
                <a:latin typeface="Courier New" charset="0"/>
              </a:rPr>
              <a:t>a[i][k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] * </a:t>
            </a:r>
            <a:r>
              <a:rPr lang="en-US" dirty="0" err="1">
                <a:solidFill>
                  <a:srgbClr val="FF0000"/>
                </a:solidFill>
                <a:latin typeface="Courier New" charset="0"/>
              </a:rPr>
              <a:t>b[k][j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];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</a:t>
            </a:r>
            <a:r>
              <a:rPr lang="en-US" dirty="0" err="1">
                <a:latin typeface="Courier New" charset="0"/>
              </a:rPr>
              <a:t>c[i][j</a:t>
            </a:r>
            <a:r>
              <a:rPr lang="en-US" dirty="0">
                <a:latin typeface="Courier New" charset="0"/>
              </a:rPr>
              <a:t>] = sum;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} </a:t>
            </a:r>
          </a:p>
        </p:txBody>
      </p:sp>
      <p:sp>
        <p:nvSpPr>
          <p:cNvPr id="171039" name="Rectangle 31"/>
          <p:cNvSpPr>
            <a:spLocks noChangeArrowheads="1"/>
          </p:cNvSpPr>
          <p:nvPr/>
        </p:nvSpPr>
        <p:spPr bwMode="auto">
          <a:xfrm>
            <a:off x="1814513" y="4964113"/>
            <a:ext cx="5729287" cy="1893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223838" indent="-223838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u="sng" dirty="0">
                <a:latin typeface="Calibri"/>
                <a:cs typeface="Calibri"/>
              </a:rPr>
              <a:t>Misses </a:t>
            </a:r>
            <a:r>
              <a:rPr lang="en-US" u="sng" dirty="0">
                <a:latin typeface="Calibri"/>
                <a:cs typeface="Calibri"/>
              </a:rPr>
              <a:t>per inner loop iteration</a:t>
            </a:r>
            <a:r>
              <a:rPr lang="en-US" sz="2400" u="sng" dirty="0">
                <a:latin typeface="Calibri"/>
                <a:cs typeface="Calibri"/>
              </a:rPr>
              <a:t>:</a:t>
            </a:r>
          </a:p>
          <a:p>
            <a:pPr marL="560388" lvl="1" indent="-222250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dirty="0">
                <a:latin typeface="Calibri"/>
                <a:cs typeface="Calibri"/>
              </a:rPr>
              <a:t>		</a:t>
            </a:r>
            <a:r>
              <a:rPr lang="en-US" sz="2400" u="sng" dirty="0">
                <a:latin typeface="Calibri"/>
                <a:cs typeface="Calibri"/>
              </a:rPr>
              <a:t>A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u="sng" dirty="0">
                <a:latin typeface="Calibri"/>
                <a:cs typeface="Calibri"/>
              </a:rPr>
              <a:t>B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u="sng" dirty="0">
                <a:latin typeface="Calibri"/>
                <a:cs typeface="Calibri"/>
              </a:rPr>
              <a:t>C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553200" y="5388114"/>
            <a:ext cx="3810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/>
                <a:cs typeface="Calibri"/>
              </a:rPr>
              <a:t>Remember: Block size = 32B</a:t>
            </a:r>
            <a:br>
              <a:rPr lang="en-US" sz="2000" dirty="0">
                <a:latin typeface="Calibri"/>
                <a:cs typeface="Calibri"/>
              </a:rPr>
            </a:br>
            <a:r>
              <a:rPr lang="en-US" sz="2000" dirty="0">
                <a:latin typeface="Calibri"/>
                <a:cs typeface="Calibri"/>
              </a:rPr>
              <a:t>(big enough for four 64-bit longs)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890134" y="914400"/>
            <a:ext cx="3353200" cy="3780156"/>
            <a:chOff x="5366134" y="914400"/>
            <a:chExt cx="3353200" cy="3780156"/>
          </a:xfrm>
        </p:grpSpPr>
        <p:sp>
          <p:nvSpPr>
            <p:cNvPr id="171024" name="Rectangle 16"/>
            <p:cNvSpPr>
              <a:spLocks noChangeArrowheads="1"/>
            </p:cNvSpPr>
            <p:nvPr/>
          </p:nvSpPr>
          <p:spPr bwMode="auto">
            <a:xfrm>
              <a:off x="5405721" y="1311883"/>
              <a:ext cx="1324630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dirty="0">
                  <a:latin typeface="Calibri"/>
                  <a:cs typeface="Calibri"/>
                </a:rPr>
                <a:t>Inner loop: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5366134" y="914400"/>
              <a:ext cx="3353200" cy="3780156"/>
              <a:chOff x="6313317" y="1451283"/>
              <a:chExt cx="1368277" cy="1904292"/>
            </a:xfrm>
          </p:grpSpPr>
          <p:sp>
            <p:nvSpPr>
              <p:cNvPr id="27" name="Text Box 3"/>
              <p:cNvSpPr txBox="1">
                <a:spLocks noChangeArrowheads="1"/>
              </p:cNvSpPr>
              <p:nvPr/>
            </p:nvSpPr>
            <p:spPr bwMode="auto">
              <a:xfrm>
                <a:off x="6313317" y="2412225"/>
                <a:ext cx="678034" cy="9433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36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000" tIns="46800" rIns="90000" bIns="4680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FFFFFF"/>
                  </a:buClr>
                  <a:buSzPct val="100000"/>
                  <a:buFont typeface="Arial" charset="0"/>
                  <a:buNone/>
                </a:pPr>
                <a:r>
                  <a:rPr lang="en-US" sz="1800" b="1" dirty="0">
                    <a:solidFill>
                      <a:srgbClr val="000000"/>
                    </a:solidFill>
                    <a:latin typeface="Arial" charset="0"/>
                  </a:rPr>
                  <a:t>A</a:t>
                </a:r>
              </a:p>
            </p:txBody>
          </p:sp>
          <p:sp>
            <p:nvSpPr>
              <p:cNvPr id="28" name="Text Box 4"/>
              <p:cNvSpPr txBox="1">
                <a:spLocks noChangeArrowheads="1"/>
              </p:cNvSpPr>
              <p:nvPr/>
            </p:nvSpPr>
            <p:spPr bwMode="auto">
              <a:xfrm>
                <a:off x="7003560" y="1451283"/>
                <a:ext cx="678034" cy="9433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0000" tIns="46800" rIns="90000" bIns="4680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FFFFFF"/>
                  </a:buClr>
                  <a:buSzPct val="100000"/>
                  <a:buFont typeface="Arial" charset="0"/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Arial" charset="0"/>
                  </a:rPr>
                  <a:t>B</a:t>
                </a:r>
                <a:endParaRPr lang="en-US" sz="1800" b="1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9" name="Text Box 5"/>
              <p:cNvSpPr txBox="1">
                <a:spLocks noChangeArrowheads="1"/>
              </p:cNvSpPr>
              <p:nvPr/>
            </p:nvSpPr>
            <p:spPr bwMode="auto">
              <a:xfrm>
                <a:off x="7003560" y="2412225"/>
                <a:ext cx="678034" cy="9433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0000" tIns="46800" rIns="90000" bIns="4680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FFFFFF"/>
                  </a:buClr>
                  <a:buSzPct val="100000"/>
                  <a:buFont typeface="Arial" charset="0"/>
                  <a:buNone/>
                </a:pPr>
                <a:r>
                  <a:rPr lang="en-US" sz="1800" b="1" dirty="0">
                    <a:solidFill>
                      <a:srgbClr val="000000"/>
                    </a:solidFill>
                    <a:latin typeface="Arial" charset="0"/>
                  </a:rPr>
                  <a:t>C</a:t>
                </a:r>
              </a:p>
            </p:txBody>
          </p:sp>
          <p:sp>
            <p:nvSpPr>
              <p:cNvPr id="30" name="Text Box 6"/>
              <p:cNvSpPr txBox="1">
                <a:spLocks noChangeArrowheads="1"/>
              </p:cNvSpPr>
              <p:nvPr/>
            </p:nvSpPr>
            <p:spPr bwMode="auto">
              <a:xfrm>
                <a:off x="7380294" y="1451283"/>
                <a:ext cx="14825" cy="943350"/>
              </a:xfrm>
              <a:prstGeom prst="rect">
                <a:avLst/>
              </a:prstGeom>
              <a:solidFill>
                <a:srgbClr val="FF0000"/>
              </a:solidFill>
              <a:ln w="936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4" name="Text Box 10"/>
              <p:cNvSpPr txBox="1">
                <a:spLocks noChangeArrowheads="1"/>
              </p:cNvSpPr>
              <p:nvPr/>
            </p:nvSpPr>
            <p:spPr bwMode="auto">
              <a:xfrm>
                <a:off x="6313317" y="2936376"/>
                <a:ext cx="678034" cy="21233"/>
              </a:xfrm>
              <a:prstGeom prst="rect">
                <a:avLst/>
              </a:prstGeom>
              <a:solidFill>
                <a:srgbClr val="FF0000"/>
              </a:solidFill>
              <a:ln w="936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Text Box 11"/>
              <p:cNvSpPr txBox="1">
                <a:spLocks noChangeArrowheads="1"/>
              </p:cNvSpPr>
              <p:nvPr/>
            </p:nvSpPr>
            <p:spPr bwMode="auto">
              <a:xfrm>
                <a:off x="7364751" y="2922765"/>
                <a:ext cx="49639" cy="61968"/>
              </a:xfrm>
              <a:prstGeom prst="rect">
                <a:avLst/>
              </a:prstGeom>
              <a:solidFill>
                <a:srgbClr val="FF0000"/>
              </a:solidFill>
              <a:ln w="9360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lIns="0" tIns="91440" rIns="0" bIns="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Times New Roman" charset="0"/>
                  <a:buNone/>
                </a:pPr>
                <a:endParaRPr lang="en-US" sz="1800">
                  <a:solidFill>
                    <a:srgbClr val="000000"/>
                  </a:solidFill>
                  <a:latin typeface="Times New Roman" charset="0"/>
                </a:endParaRPr>
              </a:p>
              <a:p>
                <a:pPr eaLnBrk="1" hangingPunct="1">
                  <a:buClr>
                    <a:srgbClr val="000000"/>
                  </a:buClr>
                  <a:buSzPct val="100000"/>
                  <a:buFont typeface="Times New Roman" charset="0"/>
                  <a:buNone/>
                </a:pPr>
                <a:endParaRPr lang="en-US" sz="1800">
                  <a:solidFill>
                    <a:srgbClr val="000000"/>
                  </a:solidFill>
                  <a:latin typeface="Times New Roman" charset="0"/>
                </a:endParaRPr>
              </a:p>
              <a:p>
                <a:pPr eaLnBrk="1" hangingPunct="1">
                  <a:buClr>
                    <a:srgbClr val="000000"/>
                  </a:buClr>
                  <a:buSzPct val="100000"/>
                  <a:buFont typeface="Times New Roman" charset="0"/>
                  <a:buNone/>
                </a:pPr>
                <a:endParaRPr lang="en-US" sz="180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45" name="Line 22"/>
              <p:cNvSpPr>
                <a:spLocks noChangeShapeType="1"/>
              </p:cNvSpPr>
              <p:nvPr/>
            </p:nvSpPr>
            <p:spPr bwMode="auto">
              <a:xfrm>
                <a:off x="6551392" y="2423752"/>
                <a:ext cx="436" cy="49503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Text Box 23"/>
              <p:cNvSpPr txBox="1">
                <a:spLocks noChangeArrowheads="1"/>
              </p:cNvSpPr>
              <p:nvPr/>
            </p:nvSpPr>
            <p:spPr bwMode="auto">
              <a:xfrm>
                <a:off x="6540493" y="2556610"/>
                <a:ext cx="132835" cy="187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800" dirty="0" err="1">
                    <a:solidFill>
                      <a:srgbClr val="000000"/>
                    </a:solidFill>
                  </a:rPr>
                  <a:t>i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Line 24"/>
              <p:cNvSpPr>
                <a:spLocks noChangeShapeType="1"/>
              </p:cNvSpPr>
              <p:nvPr/>
            </p:nvSpPr>
            <p:spPr bwMode="auto">
              <a:xfrm>
                <a:off x="6321166" y="3006142"/>
                <a:ext cx="519684" cy="607"/>
              </a:xfrm>
              <a:prstGeom prst="line">
                <a:avLst/>
              </a:prstGeom>
              <a:noFill/>
              <a:ln w="28575" cmpd="sng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Text Box 25"/>
              <p:cNvSpPr txBox="1">
                <a:spLocks noChangeArrowheads="1"/>
              </p:cNvSpPr>
              <p:nvPr/>
            </p:nvSpPr>
            <p:spPr bwMode="auto">
              <a:xfrm>
                <a:off x="6439393" y="2981202"/>
                <a:ext cx="140653" cy="187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800" dirty="0">
                    <a:solidFill>
                      <a:srgbClr val="FF0000"/>
                    </a:solidFill>
                  </a:rPr>
                  <a:t>k</a:t>
                </a:r>
              </a:p>
            </p:txBody>
          </p:sp>
          <p:sp>
            <p:nvSpPr>
              <p:cNvPr id="49" name="Line 26"/>
              <p:cNvSpPr>
                <a:spLocks noChangeShapeType="1"/>
              </p:cNvSpPr>
              <p:nvPr/>
            </p:nvSpPr>
            <p:spPr bwMode="auto">
              <a:xfrm>
                <a:off x="7456363" y="1462810"/>
                <a:ext cx="436" cy="826673"/>
              </a:xfrm>
              <a:prstGeom prst="line">
                <a:avLst/>
              </a:prstGeom>
              <a:noFill/>
              <a:ln w="28575" cmpd="sng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Text Box 27"/>
              <p:cNvSpPr txBox="1">
                <a:spLocks noChangeArrowheads="1"/>
              </p:cNvSpPr>
              <p:nvPr/>
            </p:nvSpPr>
            <p:spPr bwMode="auto">
              <a:xfrm>
                <a:off x="7496896" y="1655606"/>
                <a:ext cx="161411" cy="187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800" dirty="0">
                    <a:solidFill>
                      <a:srgbClr val="FF0000"/>
                    </a:solidFill>
                  </a:rPr>
                  <a:t>k</a:t>
                </a:r>
              </a:p>
            </p:txBody>
          </p:sp>
          <p:sp>
            <p:nvSpPr>
              <p:cNvPr id="51" name="Line 28"/>
              <p:cNvSpPr>
                <a:spLocks noChangeShapeType="1"/>
              </p:cNvSpPr>
              <p:nvPr/>
            </p:nvSpPr>
            <p:spPr bwMode="auto">
              <a:xfrm>
                <a:off x="6990915" y="1841362"/>
                <a:ext cx="397664" cy="607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Text Box 29"/>
              <p:cNvSpPr txBox="1">
                <a:spLocks noChangeArrowheads="1"/>
              </p:cNvSpPr>
              <p:nvPr/>
            </p:nvSpPr>
            <p:spPr bwMode="auto">
              <a:xfrm>
                <a:off x="7104720" y="1809818"/>
                <a:ext cx="128290" cy="187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800">
                    <a:solidFill>
                      <a:srgbClr val="000000"/>
                    </a:solidFill>
                  </a:rPr>
                  <a:t>j</a:t>
                </a:r>
              </a:p>
            </p:txBody>
          </p:sp>
          <p:sp>
            <p:nvSpPr>
              <p:cNvPr id="53" name="Line 22"/>
              <p:cNvSpPr>
                <a:spLocks noChangeShapeType="1"/>
              </p:cNvSpPr>
              <p:nvPr/>
            </p:nvSpPr>
            <p:spPr bwMode="auto">
              <a:xfrm>
                <a:off x="7388578" y="2423752"/>
                <a:ext cx="436" cy="49503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Text Box 23"/>
              <p:cNvSpPr txBox="1">
                <a:spLocks noChangeArrowheads="1"/>
              </p:cNvSpPr>
              <p:nvPr/>
            </p:nvSpPr>
            <p:spPr bwMode="auto">
              <a:xfrm>
                <a:off x="7377678" y="2556610"/>
                <a:ext cx="119218" cy="187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800">
                    <a:solidFill>
                      <a:srgbClr val="000000"/>
                    </a:solidFill>
                  </a:rPr>
                  <a:t>i</a:t>
                </a:r>
              </a:p>
            </p:txBody>
          </p:sp>
          <p:sp>
            <p:nvSpPr>
              <p:cNvPr id="55" name="Line 28"/>
              <p:cNvSpPr>
                <a:spLocks noChangeShapeType="1"/>
              </p:cNvSpPr>
              <p:nvPr/>
            </p:nvSpPr>
            <p:spPr bwMode="auto">
              <a:xfrm>
                <a:off x="6969985" y="2947902"/>
                <a:ext cx="397664" cy="607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Text Box 29"/>
              <p:cNvSpPr txBox="1">
                <a:spLocks noChangeArrowheads="1"/>
              </p:cNvSpPr>
              <p:nvPr/>
            </p:nvSpPr>
            <p:spPr bwMode="auto">
              <a:xfrm>
                <a:off x="7083791" y="2916357"/>
                <a:ext cx="118125" cy="187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j</a:t>
                </a:r>
              </a:p>
            </p:txBody>
          </p:sp>
        </p:grpSp>
        <p:sp>
          <p:nvSpPr>
            <p:cNvPr id="171028" name="Rectangle 20"/>
            <p:cNvSpPr>
              <a:spLocks noChangeArrowheads="1"/>
            </p:cNvSpPr>
            <p:nvPr/>
          </p:nvSpPr>
          <p:spPr bwMode="auto">
            <a:xfrm>
              <a:off x="5466579" y="4291334"/>
              <a:ext cx="1171666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Row-wise</a:t>
              </a:r>
            </a:p>
          </p:txBody>
        </p:sp>
        <p:sp>
          <p:nvSpPr>
            <p:cNvPr id="171031" name="Rectangle 23"/>
            <p:cNvSpPr>
              <a:spLocks noChangeArrowheads="1"/>
            </p:cNvSpPr>
            <p:nvPr/>
          </p:nvSpPr>
          <p:spPr bwMode="auto">
            <a:xfrm>
              <a:off x="7805367" y="4196444"/>
              <a:ext cx="71929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Fixed</a:t>
              </a:r>
            </a:p>
          </p:txBody>
        </p:sp>
        <p:sp>
          <p:nvSpPr>
            <p:cNvPr id="171026" name="Rectangle 18"/>
            <p:cNvSpPr>
              <a:spLocks noChangeArrowheads="1"/>
            </p:cNvSpPr>
            <p:nvPr/>
          </p:nvSpPr>
          <p:spPr bwMode="auto">
            <a:xfrm>
              <a:off x="6781800" y="1981200"/>
              <a:ext cx="1113583" cy="70532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Column-</a:t>
              </a:r>
            </a:p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wise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505005" y="5727271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0.25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073218" y="57272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Calibri" pitchFamily="34" charset="0"/>
              </a:rPr>
              <a:t>1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409274" y="57272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Calibri" pitchFamily="34" charset="0"/>
              </a:rPr>
              <a:t>0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814514" y="6188936"/>
            <a:ext cx="31402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60388" lvl="1" indent="-222250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dirty="0">
                <a:latin typeface="Calibri"/>
                <a:cs typeface="Calibri"/>
              </a:rPr>
              <a:t>Total </a:t>
            </a:r>
            <a:r>
              <a:rPr lang="en-US" sz="2000" dirty="0">
                <a:latin typeface="Calibri"/>
                <a:cs typeface="Calibri"/>
              </a:rPr>
              <a:t>misses</a:t>
            </a:r>
            <a:r>
              <a:rPr lang="en-US" dirty="0">
                <a:latin typeface="Calibri"/>
                <a:cs typeface="Calibri"/>
              </a:rPr>
              <a:t>/iteration: 1.25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8BD39-52F6-4382-B57A-BB9AEECBC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79794"/>
      </p:ext>
    </p:ext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36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 (</a:t>
            </a:r>
            <a:r>
              <a:rPr lang="en-US" dirty="0" err="1"/>
              <a:t>jik</a:t>
            </a:r>
            <a:r>
              <a:rPr lang="en-US" dirty="0"/>
              <a:t>)</a:t>
            </a:r>
          </a:p>
        </p:txBody>
      </p:sp>
      <p:sp>
        <p:nvSpPr>
          <p:cNvPr id="171011" name="Rectangle 3"/>
          <p:cNvSpPr>
            <a:spLocks noChangeArrowheads="1"/>
          </p:cNvSpPr>
          <p:nvPr/>
        </p:nvSpPr>
        <p:spPr bwMode="auto">
          <a:xfrm>
            <a:off x="2051051" y="1765300"/>
            <a:ext cx="4492625" cy="288989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4998"/>
              </a:schemeClr>
            </a:outerShdw>
          </a:effectLst>
        </p:spPr>
        <p:txBody>
          <a:bodyPr lIns="90487" tIns="9144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/* </a:t>
            </a:r>
            <a:r>
              <a:rPr lang="en-US" dirty="0" err="1">
                <a:latin typeface="Courier New" charset="0"/>
              </a:rPr>
              <a:t>jik</a:t>
            </a:r>
            <a:r>
              <a:rPr lang="en-US" dirty="0">
                <a:latin typeface="Courier New" charset="0"/>
              </a:rPr>
              <a:t> */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for (j=0; j&lt;n; j++)  {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for (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=0; 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&lt;n; 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++) {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sum = 0.0;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  <a:latin typeface="Courier New" charset="0"/>
              </a:rPr>
              <a:t>    for (k=0; k&lt;n; k++) 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sum += a[</a:t>
            </a:r>
            <a:r>
              <a:rPr lang="en-US" dirty="0" err="1">
                <a:solidFill>
                  <a:srgbClr val="FF0000"/>
                </a:solidFill>
                <a:latin typeface="Courier New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][k] * b[k][j];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c[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][j] = sum;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}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}</a:t>
            </a:r>
          </a:p>
        </p:txBody>
      </p:sp>
      <p:sp>
        <p:nvSpPr>
          <p:cNvPr id="171039" name="Rectangle 31"/>
          <p:cNvSpPr>
            <a:spLocks noChangeArrowheads="1"/>
          </p:cNvSpPr>
          <p:nvPr/>
        </p:nvSpPr>
        <p:spPr bwMode="auto">
          <a:xfrm>
            <a:off x="1814513" y="4964113"/>
            <a:ext cx="5073650" cy="1893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223838" indent="-223838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u="sng" dirty="0">
                <a:latin typeface="Calibri"/>
                <a:cs typeface="Calibri"/>
              </a:rPr>
              <a:t>Misses </a:t>
            </a:r>
            <a:r>
              <a:rPr lang="en-US" u="sng" dirty="0">
                <a:latin typeface="Calibri"/>
                <a:cs typeface="Calibri"/>
              </a:rPr>
              <a:t>per inner loop iteration</a:t>
            </a:r>
            <a:r>
              <a:rPr lang="en-US" sz="2400" u="sng" dirty="0">
                <a:latin typeface="Calibri"/>
                <a:cs typeface="Calibri"/>
              </a:rPr>
              <a:t>:</a:t>
            </a:r>
          </a:p>
          <a:p>
            <a:pPr marL="560388" lvl="1" indent="-222250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dirty="0">
                <a:latin typeface="Calibri"/>
                <a:cs typeface="Calibri"/>
              </a:rPr>
              <a:t>		</a:t>
            </a:r>
            <a:r>
              <a:rPr lang="en-US" sz="2400" u="sng" dirty="0">
                <a:latin typeface="Calibri"/>
                <a:cs typeface="Calibri"/>
              </a:rPr>
              <a:t>A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u="sng" dirty="0">
                <a:latin typeface="Calibri"/>
                <a:cs typeface="Calibri"/>
              </a:rPr>
              <a:t>B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u="sng" dirty="0">
                <a:latin typeface="Calibri"/>
                <a:cs typeface="Calibri"/>
              </a:rPr>
              <a:t>C</a:t>
            </a:r>
            <a:endParaRPr lang="en-US" sz="2400" dirty="0">
              <a:latin typeface="Calibri"/>
              <a:cs typeface="Calibri"/>
            </a:endParaRPr>
          </a:p>
          <a:p>
            <a:pPr marL="560388" lvl="1" indent="-222250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dirty="0">
                <a:latin typeface="Calibri"/>
                <a:cs typeface="Calibri"/>
              </a:rPr>
              <a:t>				</a:t>
            </a:r>
          </a:p>
        </p:txBody>
      </p:sp>
      <p:sp>
        <p:nvSpPr>
          <p:cNvPr id="2" name="Rectangle 1"/>
          <p:cNvSpPr/>
          <p:nvPr/>
        </p:nvSpPr>
        <p:spPr>
          <a:xfrm>
            <a:off x="6553200" y="5388114"/>
            <a:ext cx="3810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/>
                <a:cs typeface="Calibri"/>
              </a:rPr>
              <a:t>Remember: Block size = 32B</a:t>
            </a:r>
            <a:br>
              <a:rPr lang="en-US" sz="2000" dirty="0">
                <a:latin typeface="Calibri"/>
                <a:cs typeface="Calibri"/>
              </a:rPr>
            </a:br>
            <a:r>
              <a:rPr lang="en-US" sz="2000" dirty="0">
                <a:latin typeface="Calibri"/>
                <a:cs typeface="Calibri"/>
              </a:rPr>
              <a:t>(big enough for four 64-bit longs)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890134" y="914400"/>
            <a:ext cx="3353200" cy="3780156"/>
            <a:chOff x="5366134" y="914400"/>
            <a:chExt cx="3353200" cy="3780156"/>
          </a:xfrm>
        </p:grpSpPr>
        <p:sp>
          <p:nvSpPr>
            <p:cNvPr id="171024" name="Rectangle 16"/>
            <p:cNvSpPr>
              <a:spLocks noChangeArrowheads="1"/>
            </p:cNvSpPr>
            <p:nvPr/>
          </p:nvSpPr>
          <p:spPr bwMode="auto">
            <a:xfrm>
              <a:off x="5405721" y="1311883"/>
              <a:ext cx="1324630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dirty="0">
                  <a:latin typeface="Calibri"/>
                  <a:cs typeface="Calibri"/>
                </a:rPr>
                <a:t>Inner loop: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5366134" y="914400"/>
              <a:ext cx="3353200" cy="3780156"/>
              <a:chOff x="6313317" y="1451283"/>
              <a:chExt cx="1368277" cy="1904292"/>
            </a:xfrm>
          </p:grpSpPr>
          <p:sp>
            <p:nvSpPr>
              <p:cNvPr id="27" name="Text Box 3"/>
              <p:cNvSpPr txBox="1">
                <a:spLocks noChangeArrowheads="1"/>
              </p:cNvSpPr>
              <p:nvPr/>
            </p:nvSpPr>
            <p:spPr bwMode="auto">
              <a:xfrm>
                <a:off x="6313317" y="2412225"/>
                <a:ext cx="678034" cy="9433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36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000" tIns="46800" rIns="90000" bIns="4680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FFFFFF"/>
                  </a:buClr>
                  <a:buSzPct val="100000"/>
                  <a:buFont typeface="Arial" charset="0"/>
                  <a:buNone/>
                </a:pPr>
                <a:r>
                  <a:rPr lang="en-US" sz="1800" b="1" dirty="0">
                    <a:solidFill>
                      <a:srgbClr val="000000"/>
                    </a:solidFill>
                    <a:latin typeface="Arial" charset="0"/>
                  </a:rPr>
                  <a:t>A</a:t>
                </a:r>
              </a:p>
            </p:txBody>
          </p:sp>
          <p:sp>
            <p:nvSpPr>
              <p:cNvPr id="28" name="Text Box 4"/>
              <p:cNvSpPr txBox="1">
                <a:spLocks noChangeArrowheads="1"/>
              </p:cNvSpPr>
              <p:nvPr/>
            </p:nvSpPr>
            <p:spPr bwMode="auto">
              <a:xfrm>
                <a:off x="7003560" y="1451283"/>
                <a:ext cx="678034" cy="9433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0000" tIns="46800" rIns="90000" bIns="4680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FFFFFF"/>
                  </a:buClr>
                  <a:buSzPct val="100000"/>
                  <a:buFont typeface="Arial" charset="0"/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Arial" charset="0"/>
                  </a:rPr>
                  <a:t>B</a:t>
                </a:r>
                <a:endParaRPr lang="en-US" sz="1800" b="1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9" name="Text Box 5"/>
              <p:cNvSpPr txBox="1">
                <a:spLocks noChangeArrowheads="1"/>
              </p:cNvSpPr>
              <p:nvPr/>
            </p:nvSpPr>
            <p:spPr bwMode="auto">
              <a:xfrm>
                <a:off x="7003560" y="2412225"/>
                <a:ext cx="678034" cy="9433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0000" tIns="46800" rIns="90000" bIns="4680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FFFFFF"/>
                  </a:buClr>
                  <a:buSzPct val="100000"/>
                  <a:buFont typeface="Arial" charset="0"/>
                  <a:buNone/>
                </a:pPr>
                <a:r>
                  <a:rPr lang="en-US" sz="1800" b="1" dirty="0">
                    <a:solidFill>
                      <a:srgbClr val="000000"/>
                    </a:solidFill>
                    <a:latin typeface="Arial" charset="0"/>
                  </a:rPr>
                  <a:t>C</a:t>
                </a:r>
              </a:p>
            </p:txBody>
          </p:sp>
          <p:sp>
            <p:nvSpPr>
              <p:cNvPr id="30" name="Text Box 6"/>
              <p:cNvSpPr txBox="1">
                <a:spLocks noChangeArrowheads="1"/>
              </p:cNvSpPr>
              <p:nvPr/>
            </p:nvSpPr>
            <p:spPr bwMode="auto">
              <a:xfrm>
                <a:off x="7380294" y="1451283"/>
                <a:ext cx="14825" cy="943350"/>
              </a:xfrm>
              <a:prstGeom prst="rect">
                <a:avLst/>
              </a:prstGeom>
              <a:solidFill>
                <a:srgbClr val="FF0000"/>
              </a:solidFill>
              <a:ln w="936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4" name="Text Box 10"/>
              <p:cNvSpPr txBox="1">
                <a:spLocks noChangeArrowheads="1"/>
              </p:cNvSpPr>
              <p:nvPr/>
            </p:nvSpPr>
            <p:spPr bwMode="auto">
              <a:xfrm>
                <a:off x="6313317" y="2936376"/>
                <a:ext cx="678034" cy="21233"/>
              </a:xfrm>
              <a:prstGeom prst="rect">
                <a:avLst/>
              </a:prstGeom>
              <a:solidFill>
                <a:srgbClr val="FF0000"/>
              </a:solidFill>
              <a:ln w="936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Text Box 11"/>
              <p:cNvSpPr txBox="1">
                <a:spLocks noChangeArrowheads="1"/>
              </p:cNvSpPr>
              <p:nvPr/>
            </p:nvSpPr>
            <p:spPr bwMode="auto">
              <a:xfrm>
                <a:off x="7364751" y="2922765"/>
                <a:ext cx="49639" cy="61968"/>
              </a:xfrm>
              <a:prstGeom prst="rect">
                <a:avLst/>
              </a:prstGeom>
              <a:solidFill>
                <a:srgbClr val="FF0000"/>
              </a:solidFill>
              <a:ln w="9360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lIns="0" tIns="91440" rIns="0" bIns="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Times New Roman" charset="0"/>
                  <a:buNone/>
                </a:pPr>
                <a:endParaRPr lang="en-US" sz="1800">
                  <a:solidFill>
                    <a:srgbClr val="000000"/>
                  </a:solidFill>
                  <a:latin typeface="Times New Roman" charset="0"/>
                </a:endParaRPr>
              </a:p>
              <a:p>
                <a:pPr eaLnBrk="1" hangingPunct="1">
                  <a:buClr>
                    <a:srgbClr val="000000"/>
                  </a:buClr>
                  <a:buSzPct val="100000"/>
                  <a:buFont typeface="Times New Roman" charset="0"/>
                  <a:buNone/>
                </a:pPr>
                <a:endParaRPr lang="en-US" sz="1800">
                  <a:solidFill>
                    <a:srgbClr val="000000"/>
                  </a:solidFill>
                  <a:latin typeface="Times New Roman" charset="0"/>
                </a:endParaRPr>
              </a:p>
              <a:p>
                <a:pPr eaLnBrk="1" hangingPunct="1">
                  <a:buClr>
                    <a:srgbClr val="000000"/>
                  </a:buClr>
                  <a:buSzPct val="100000"/>
                  <a:buFont typeface="Times New Roman" charset="0"/>
                  <a:buNone/>
                </a:pPr>
                <a:endParaRPr lang="en-US" sz="180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45" name="Line 22"/>
              <p:cNvSpPr>
                <a:spLocks noChangeShapeType="1"/>
              </p:cNvSpPr>
              <p:nvPr/>
            </p:nvSpPr>
            <p:spPr bwMode="auto">
              <a:xfrm>
                <a:off x="6551392" y="2423752"/>
                <a:ext cx="436" cy="49503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Text Box 23"/>
              <p:cNvSpPr txBox="1">
                <a:spLocks noChangeArrowheads="1"/>
              </p:cNvSpPr>
              <p:nvPr/>
            </p:nvSpPr>
            <p:spPr bwMode="auto">
              <a:xfrm>
                <a:off x="6540493" y="2556610"/>
                <a:ext cx="132835" cy="187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800" dirty="0" err="1">
                    <a:solidFill>
                      <a:srgbClr val="000000"/>
                    </a:solidFill>
                  </a:rPr>
                  <a:t>i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Line 24"/>
              <p:cNvSpPr>
                <a:spLocks noChangeShapeType="1"/>
              </p:cNvSpPr>
              <p:nvPr/>
            </p:nvSpPr>
            <p:spPr bwMode="auto">
              <a:xfrm>
                <a:off x="6321166" y="3006142"/>
                <a:ext cx="519684" cy="607"/>
              </a:xfrm>
              <a:prstGeom prst="line">
                <a:avLst/>
              </a:prstGeom>
              <a:noFill/>
              <a:ln w="28575" cmpd="sng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Text Box 25"/>
              <p:cNvSpPr txBox="1">
                <a:spLocks noChangeArrowheads="1"/>
              </p:cNvSpPr>
              <p:nvPr/>
            </p:nvSpPr>
            <p:spPr bwMode="auto">
              <a:xfrm>
                <a:off x="6439393" y="2981202"/>
                <a:ext cx="140653" cy="187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800" dirty="0">
                    <a:solidFill>
                      <a:srgbClr val="FF0000"/>
                    </a:solidFill>
                  </a:rPr>
                  <a:t>k</a:t>
                </a:r>
              </a:p>
            </p:txBody>
          </p:sp>
          <p:sp>
            <p:nvSpPr>
              <p:cNvPr id="49" name="Line 26"/>
              <p:cNvSpPr>
                <a:spLocks noChangeShapeType="1"/>
              </p:cNvSpPr>
              <p:nvPr/>
            </p:nvSpPr>
            <p:spPr bwMode="auto">
              <a:xfrm>
                <a:off x="7456363" y="1462810"/>
                <a:ext cx="436" cy="826673"/>
              </a:xfrm>
              <a:prstGeom prst="line">
                <a:avLst/>
              </a:prstGeom>
              <a:noFill/>
              <a:ln w="28575" cmpd="sng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Text Box 27"/>
              <p:cNvSpPr txBox="1">
                <a:spLocks noChangeArrowheads="1"/>
              </p:cNvSpPr>
              <p:nvPr/>
            </p:nvSpPr>
            <p:spPr bwMode="auto">
              <a:xfrm>
                <a:off x="7496896" y="1655606"/>
                <a:ext cx="161411" cy="187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800" dirty="0">
                    <a:solidFill>
                      <a:srgbClr val="FF0000"/>
                    </a:solidFill>
                  </a:rPr>
                  <a:t>k</a:t>
                </a:r>
              </a:p>
            </p:txBody>
          </p:sp>
          <p:sp>
            <p:nvSpPr>
              <p:cNvPr id="51" name="Line 28"/>
              <p:cNvSpPr>
                <a:spLocks noChangeShapeType="1"/>
              </p:cNvSpPr>
              <p:nvPr/>
            </p:nvSpPr>
            <p:spPr bwMode="auto">
              <a:xfrm>
                <a:off x="6990915" y="1841362"/>
                <a:ext cx="397664" cy="607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Text Box 29"/>
              <p:cNvSpPr txBox="1">
                <a:spLocks noChangeArrowheads="1"/>
              </p:cNvSpPr>
              <p:nvPr/>
            </p:nvSpPr>
            <p:spPr bwMode="auto">
              <a:xfrm>
                <a:off x="7104720" y="1809818"/>
                <a:ext cx="128290" cy="187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800">
                    <a:solidFill>
                      <a:srgbClr val="000000"/>
                    </a:solidFill>
                  </a:rPr>
                  <a:t>j</a:t>
                </a:r>
              </a:p>
            </p:txBody>
          </p:sp>
          <p:sp>
            <p:nvSpPr>
              <p:cNvPr id="53" name="Line 22"/>
              <p:cNvSpPr>
                <a:spLocks noChangeShapeType="1"/>
              </p:cNvSpPr>
              <p:nvPr/>
            </p:nvSpPr>
            <p:spPr bwMode="auto">
              <a:xfrm>
                <a:off x="7388578" y="2423752"/>
                <a:ext cx="436" cy="49503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Text Box 23"/>
              <p:cNvSpPr txBox="1">
                <a:spLocks noChangeArrowheads="1"/>
              </p:cNvSpPr>
              <p:nvPr/>
            </p:nvSpPr>
            <p:spPr bwMode="auto">
              <a:xfrm>
                <a:off x="7377678" y="2556610"/>
                <a:ext cx="119218" cy="187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800">
                    <a:solidFill>
                      <a:srgbClr val="000000"/>
                    </a:solidFill>
                  </a:rPr>
                  <a:t>i</a:t>
                </a:r>
              </a:p>
            </p:txBody>
          </p:sp>
          <p:sp>
            <p:nvSpPr>
              <p:cNvPr id="55" name="Line 28"/>
              <p:cNvSpPr>
                <a:spLocks noChangeShapeType="1"/>
              </p:cNvSpPr>
              <p:nvPr/>
            </p:nvSpPr>
            <p:spPr bwMode="auto">
              <a:xfrm>
                <a:off x="6969985" y="2947902"/>
                <a:ext cx="397664" cy="607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Text Box 29"/>
              <p:cNvSpPr txBox="1">
                <a:spLocks noChangeArrowheads="1"/>
              </p:cNvSpPr>
              <p:nvPr/>
            </p:nvSpPr>
            <p:spPr bwMode="auto">
              <a:xfrm>
                <a:off x="7083791" y="2916357"/>
                <a:ext cx="118125" cy="187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j</a:t>
                </a:r>
              </a:p>
            </p:txBody>
          </p:sp>
        </p:grpSp>
        <p:sp>
          <p:nvSpPr>
            <p:cNvPr id="31" name="Rectangle 20"/>
            <p:cNvSpPr>
              <a:spLocks noChangeArrowheads="1"/>
            </p:cNvSpPr>
            <p:nvPr/>
          </p:nvSpPr>
          <p:spPr bwMode="auto">
            <a:xfrm>
              <a:off x="5466579" y="4291334"/>
              <a:ext cx="1171666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Row-wise</a:t>
              </a:r>
            </a:p>
          </p:txBody>
        </p:sp>
        <p:sp>
          <p:nvSpPr>
            <p:cNvPr id="32" name="Rectangle 18"/>
            <p:cNvSpPr>
              <a:spLocks noChangeArrowheads="1"/>
            </p:cNvSpPr>
            <p:nvPr/>
          </p:nvSpPr>
          <p:spPr bwMode="auto">
            <a:xfrm>
              <a:off x="6781800" y="1981200"/>
              <a:ext cx="1113583" cy="70532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Column-</a:t>
              </a:r>
            </a:p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wise</a:t>
              </a:r>
            </a:p>
          </p:txBody>
        </p:sp>
        <p:sp>
          <p:nvSpPr>
            <p:cNvPr id="33" name="Rectangle 23"/>
            <p:cNvSpPr>
              <a:spLocks noChangeArrowheads="1"/>
            </p:cNvSpPr>
            <p:nvPr/>
          </p:nvSpPr>
          <p:spPr bwMode="auto">
            <a:xfrm>
              <a:off x="7805367" y="4196444"/>
              <a:ext cx="71929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Fixed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505005" y="5727271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0.25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073218" y="57272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Calibri" pitchFamily="34" charset="0"/>
              </a:rPr>
              <a:t>1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09274" y="57272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Calibri" pitchFamily="34" charset="0"/>
              </a:rPr>
              <a:t>0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14514" y="6188936"/>
            <a:ext cx="3066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60388" lvl="1" indent="-222250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dirty="0">
                <a:latin typeface="Calibri"/>
                <a:cs typeface="Calibri"/>
              </a:rPr>
              <a:t>Total misses/iteration: 1.25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8A8799B-8D00-4531-9A3B-8DD902F17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166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6" grpId="0"/>
      <p:bldP spid="37" grpId="0"/>
      <p:bldP spid="6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36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 (</a:t>
            </a:r>
            <a:r>
              <a:rPr lang="en-US" dirty="0" err="1"/>
              <a:t>kij</a:t>
            </a:r>
            <a:r>
              <a:rPr lang="en-US" dirty="0"/>
              <a:t>)</a:t>
            </a:r>
          </a:p>
        </p:txBody>
      </p:sp>
      <p:sp>
        <p:nvSpPr>
          <p:cNvPr id="171011" name="Rectangle 3"/>
          <p:cNvSpPr>
            <a:spLocks noChangeArrowheads="1"/>
          </p:cNvSpPr>
          <p:nvPr/>
        </p:nvSpPr>
        <p:spPr bwMode="auto">
          <a:xfrm>
            <a:off x="2051051" y="1765301"/>
            <a:ext cx="4492625" cy="257134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4998"/>
              </a:schemeClr>
            </a:outerShdw>
          </a:effectLst>
        </p:spPr>
        <p:txBody>
          <a:bodyPr lIns="90487" tIns="9144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/* </a:t>
            </a:r>
            <a:r>
              <a:rPr lang="en-US" dirty="0" err="1">
                <a:latin typeface="Courier New" charset="0"/>
              </a:rPr>
              <a:t>kij</a:t>
            </a:r>
            <a:r>
              <a:rPr lang="en-US" dirty="0">
                <a:latin typeface="Courier New" charset="0"/>
              </a:rPr>
              <a:t> */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for (k=0; k&lt;n; k++) {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for (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=0; 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&lt;n; 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++) {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r = a[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][k];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  <a:latin typeface="Courier New" charset="0"/>
              </a:rPr>
              <a:t>    for (j=0; j&lt;n; j++)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c[</a:t>
            </a:r>
            <a:r>
              <a:rPr lang="en-US" dirty="0" err="1">
                <a:solidFill>
                  <a:srgbClr val="FF0000"/>
                </a:solidFill>
                <a:latin typeface="Courier New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][j] += r * b[k][j];</a:t>
            </a:r>
            <a:r>
              <a:rPr lang="en-US" dirty="0">
                <a:latin typeface="Courier New" charset="0"/>
              </a:rPr>
              <a:t>   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}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}</a:t>
            </a:r>
          </a:p>
        </p:txBody>
      </p:sp>
      <p:sp>
        <p:nvSpPr>
          <p:cNvPr id="171039" name="Rectangle 31"/>
          <p:cNvSpPr>
            <a:spLocks noChangeArrowheads="1"/>
          </p:cNvSpPr>
          <p:nvPr/>
        </p:nvSpPr>
        <p:spPr bwMode="auto">
          <a:xfrm>
            <a:off x="1814513" y="4964113"/>
            <a:ext cx="5073650" cy="1893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223838" indent="-223838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u="sng" dirty="0">
                <a:latin typeface="Calibri"/>
                <a:cs typeface="Calibri"/>
              </a:rPr>
              <a:t>Misses </a:t>
            </a:r>
            <a:r>
              <a:rPr lang="en-US" u="sng" dirty="0">
                <a:latin typeface="Calibri"/>
                <a:cs typeface="Calibri"/>
              </a:rPr>
              <a:t>per inner loop iteration</a:t>
            </a:r>
            <a:r>
              <a:rPr lang="en-US" sz="2400" u="sng" dirty="0">
                <a:latin typeface="Calibri"/>
                <a:cs typeface="Calibri"/>
              </a:rPr>
              <a:t>:</a:t>
            </a:r>
          </a:p>
          <a:p>
            <a:pPr marL="560388" lvl="1" indent="-222250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dirty="0">
                <a:latin typeface="Calibri"/>
                <a:cs typeface="Calibri"/>
              </a:rPr>
              <a:t>		</a:t>
            </a:r>
            <a:r>
              <a:rPr lang="en-US" sz="2400" u="sng" dirty="0">
                <a:latin typeface="Calibri"/>
                <a:cs typeface="Calibri"/>
              </a:rPr>
              <a:t>A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u="sng" dirty="0">
                <a:latin typeface="Calibri"/>
                <a:cs typeface="Calibri"/>
              </a:rPr>
              <a:t>B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u="sng" dirty="0">
                <a:latin typeface="Calibri"/>
                <a:cs typeface="Calibri"/>
              </a:rPr>
              <a:t>C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553200" y="5388114"/>
            <a:ext cx="3810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/>
                <a:cs typeface="Calibri"/>
              </a:rPr>
              <a:t>Remember: Block size = 32B</a:t>
            </a:r>
            <a:br>
              <a:rPr lang="en-US" sz="2000" dirty="0">
                <a:latin typeface="Calibri"/>
                <a:cs typeface="Calibri"/>
              </a:rPr>
            </a:br>
            <a:r>
              <a:rPr lang="en-US" sz="2000" dirty="0">
                <a:latin typeface="Calibri"/>
                <a:cs typeface="Calibri"/>
              </a:rPr>
              <a:t>(big enough for four 64-bit longs)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890135" y="914401"/>
            <a:ext cx="3359707" cy="3787393"/>
            <a:chOff x="5366134" y="914400"/>
            <a:chExt cx="3359707" cy="3787393"/>
          </a:xfrm>
        </p:grpSpPr>
        <p:sp>
          <p:nvSpPr>
            <p:cNvPr id="171024" name="Rectangle 16"/>
            <p:cNvSpPr>
              <a:spLocks noChangeArrowheads="1"/>
            </p:cNvSpPr>
            <p:nvPr/>
          </p:nvSpPr>
          <p:spPr bwMode="auto">
            <a:xfrm>
              <a:off x="5405721" y="1311883"/>
              <a:ext cx="1324630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dirty="0">
                  <a:latin typeface="Calibri"/>
                  <a:cs typeface="Calibri"/>
                </a:rPr>
                <a:t>Inner loop:</a:t>
              </a:r>
            </a:p>
          </p:txBody>
        </p:sp>
        <p:sp>
          <p:nvSpPr>
            <p:cNvPr id="27" name="Text Box 3"/>
            <p:cNvSpPr txBox="1">
              <a:spLocks noChangeArrowheads="1"/>
            </p:cNvSpPr>
            <p:nvPr/>
          </p:nvSpPr>
          <p:spPr bwMode="auto">
            <a:xfrm>
              <a:off x="5366134" y="2821939"/>
              <a:ext cx="1661640" cy="18726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sz="1800" b="1" dirty="0">
                  <a:solidFill>
                    <a:srgbClr val="000000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28" name="Text Box 4"/>
            <p:cNvSpPr txBox="1">
              <a:spLocks noChangeArrowheads="1"/>
            </p:cNvSpPr>
            <p:nvPr/>
          </p:nvSpPr>
          <p:spPr bwMode="auto">
            <a:xfrm>
              <a:off x="7057694" y="914400"/>
              <a:ext cx="1661640" cy="18726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sz="1800" dirty="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US" sz="1800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9" name="Text Box 5"/>
            <p:cNvSpPr txBox="1">
              <a:spLocks noChangeArrowheads="1"/>
            </p:cNvSpPr>
            <p:nvPr/>
          </p:nvSpPr>
          <p:spPr bwMode="auto">
            <a:xfrm>
              <a:off x="7057694" y="2821939"/>
              <a:ext cx="1661640" cy="18726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sz="1800" b="1" dirty="0">
                  <a:solidFill>
                    <a:srgbClr val="000000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34" name="Text Box 10"/>
            <p:cNvSpPr txBox="1">
              <a:spLocks noChangeArrowheads="1"/>
            </p:cNvSpPr>
            <p:nvPr/>
          </p:nvSpPr>
          <p:spPr bwMode="auto">
            <a:xfrm>
              <a:off x="7055204" y="3844352"/>
              <a:ext cx="1661640" cy="42149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35" name="Text Box 11"/>
            <p:cNvSpPr txBox="1">
              <a:spLocks noChangeArrowheads="1"/>
            </p:cNvSpPr>
            <p:nvPr/>
          </p:nvSpPr>
          <p:spPr bwMode="auto">
            <a:xfrm>
              <a:off x="5864691" y="3835397"/>
              <a:ext cx="121649" cy="123011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800">
                <a:solidFill>
                  <a:srgbClr val="000000"/>
                </a:solidFill>
                <a:latin typeface="Times New Roman" charset="0"/>
              </a:endParaRP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800">
                <a:solidFill>
                  <a:srgbClr val="000000"/>
                </a:solidFill>
                <a:latin typeface="Times New Roman" charset="0"/>
              </a:endParaRP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8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45" name="Line 22"/>
            <p:cNvSpPr>
              <a:spLocks noChangeShapeType="1"/>
            </p:cNvSpPr>
            <p:nvPr/>
          </p:nvSpPr>
          <p:spPr bwMode="auto">
            <a:xfrm>
              <a:off x="5949578" y="2844821"/>
              <a:ext cx="1068" cy="98267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Text Box 23"/>
            <p:cNvSpPr txBox="1">
              <a:spLocks noChangeArrowheads="1"/>
            </p:cNvSpPr>
            <p:nvPr/>
          </p:nvSpPr>
          <p:spPr bwMode="auto">
            <a:xfrm>
              <a:off x="5922868" y="3108553"/>
              <a:ext cx="325535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 err="1">
                  <a:solidFill>
                    <a:srgbClr val="000000"/>
                  </a:solidFill>
                </a:rPr>
                <a:t>i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7" name="Line 24"/>
            <p:cNvSpPr>
              <a:spLocks noChangeShapeType="1"/>
            </p:cNvSpPr>
            <p:nvPr/>
          </p:nvSpPr>
          <p:spPr bwMode="auto">
            <a:xfrm>
              <a:off x="7064201" y="1708223"/>
              <a:ext cx="1273576" cy="1205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Text Box 25"/>
            <p:cNvSpPr txBox="1">
              <a:spLocks noChangeArrowheads="1"/>
            </p:cNvSpPr>
            <p:nvPr/>
          </p:nvSpPr>
          <p:spPr bwMode="auto">
            <a:xfrm>
              <a:off x="5457670" y="3885296"/>
              <a:ext cx="344695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/>
                <a:t>k</a:t>
              </a:r>
            </a:p>
          </p:txBody>
        </p:sp>
        <p:sp>
          <p:nvSpPr>
            <p:cNvPr id="50" name="Text Box 27"/>
            <p:cNvSpPr txBox="1">
              <a:spLocks noChangeArrowheads="1"/>
            </p:cNvSpPr>
            <p:nvPr/>
          </p:nvSpPr>
          <p:spPr bwMode="auto">
            <a:xfrm>
              <a:off x="8009581" y="985092"/>
              <a:ext cx="395566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>
                  <a:solidFill>
                    <a:srgbClr val="000000"/>
                  </a:solidFill>
                </a:rPr>
                <a:t>k</a:t>
              </a:r>
            </a:p>
          </p:txBody>
        </p:sp>
        <p:sp>
          <p:nvSpPr>
            <p:cNvPr id="52" name="Text Box 29"/>
            <p:cNvSpPr txBox="1">
              <a:spLocks noChangeArrowheads="1"/>
            </p:cNvSpPr>
            <p:nvPr/>
          </p:nvSpPr>
          <p:spPr bwMode="auto">
            <a:xfrm>
              <a:off x="7462802" y="1723794"/>
              <a:ext cx="314397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>
                  <a:solidFill>
                    <a:srgbClr val="FF0000"/>
                  </a:solidFill>
                </a:rPr>
                <a:t>j</a:t>
              </a:r>
            </a:p>
          </p:txBody>
        </p:sp>
        <p:sp>
          <p:nvSpPr>
            <p:cNvPr id="53" name="Line 22"/>
            <p:cNvSpPr>
              <a:spLocks noChangeShapeType="1"/>
            </p:cNvSpPr>
            <p:nvPr/>
          </p:nvSpPr>
          <p:spPr bwMode="auto">
            <a:xfrm>
              <a:off x="8001247" y="2844821"/>
              <a:ext cx="1068" cy="977856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Text Box 23"/>
            <p:cNvSpPr txBox="1">
              <a:spLocks noChangeArrowheads="1"/>
            </p:cNvSpPr>
            <p:nvPr/>
          </p:nvSpPr>
          <p:spPr bwMode="auto">
            <a:xfrm>
              <a:off x="7974535" y="3108553"/>
              <a:ext cx="292164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>
                  <a:solidFill>
                    <a:srgbClr val="000000"/>
                  </a:solidFill>
                </a:rPr>
                <a:t>i</a:t>
              </a:r>
            </a:p>
          </p:txBody>
        </p:sp>
        <p:sp>
          <p:nvSpPr>
            <p:cNvPr id="56" name="Text Box 29"/>
            <p:cNvSpPr txBox="1">
              <a:spLocks noChangeArrowheads="1"/>
            </p:cNvSpPr>
            <p:nvPr/>
          </p:nvSpPr>
          <p:spPr bwMode="auto">
            <a:xfrm>
              <a:off x="7391400" y="3962167"/>
              <a:ext cx="289486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>
                  <a:solidFill>
                    <a:srgbClr val="FF0000"/>
                  </a:solidFill>
                </a:rPr>
                <a:t>j</a:t>
              </a:r>
            </a:p>
          </p:txBody>
        </p:sp>
        <p:sp>
          <p:nvSpPr>
            <p:cNvPr id="171028" name="Rectangle 20"/>
            <p:cNvSpPr>
              <a:spLocks noChangeArrowheads="1"/>
            </p:cNvSpPr>
            <p:nvPr/>
          </p:nvSpPr>
          <p:spPr bwMode="auto">
            <a:xfrm>
              <a:off x="7227542" y="4299890"/>
              <a:ext cx="1171666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Row-wise</a:t>
              </a:r>
            </a:p>
          </p:txBody>
        </p:sp>
        <p:sp>
          <p:nvSpPr>
            <p:cNvPr id="171031" name="Rectangle 23"/>
            <p:cNvSpPr>
              <a:spLocks noChangeArrowheads="1"/>
            </p:cNvSpPr>
            <p:nvPr/>
          </p:nvSpPr>
          <p:spPr bwMode="auto">
            <a:xfrm>
              <a:off x="5559801" y="4304248"/>
              <a:ext cx="71929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Fixed</a:t>
              </a:r>
            </a:p>
          </p:txBody>
        </p:sp>
        <p:sp>
          <p:nvSpPr>
            <p:cNvPr id="171026" name="Rectangle 18"/>
            <p:cNvSpPr>
              <a:spLocks noChangeArrowheads="1"/>
            </p:cNvSpPr>
            <p:nvPr/>
          </p:nvSpPr>
          <p:spPr bwMode="auto">
            <a:xfrm>
              <a:off x="7227542" y="2095306"/>
              <a:ext cx="120249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Row-wise</a:t>
              </a:r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 flipV="1">
              <a:off x="5366135" y="3885296"/>
              <a:ext cx="501266" cy="120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2"/>
            <p:cNvSpPr>
              <a:spLocks noChangeShapeType="1"/>
            </p:cNvSpPr>
            <p:nvPr/>
          </p:nvSpPr>
          <p:spPr bwMode="auto">
            <a:xfrm>
              <a:off x="7973467" y="914400"/>
              <a:ext cx="0" cy="6096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 Box 10"/>
            <p:cNvSpPr txBox="1">
              <a:spLocks noChangeArrowheads="1"/>
            </p:cNvSpPr>
            <p:nvPr/>
          </p:nvSpPr>
          <p:spPr bwMode="auto">
            <a:xfrm>
              <a:off x="7064201" y="1583969"/>
              <a:ext cx="1661640" cy="42149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36" name="Line 24"/>
            <p:cNvSpPr>
              <a:spLocks noChangeShapeType="1"/>
            </p:cNvSpPr>
            <p:nvPr/>
          </p:nvSpPr>
          <p:spPr bwMode="auto">
            <a:xfrm>
              <a:off x="7064201" y="3953558"/>
              <a:ext cx="1273576" cy="1205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681357" y="572727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894350" y="5727271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0.25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257800" y="5727271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0.25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814514" y="6188936"/>
            <a:ext cx="30232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60388" lvl="1" indent="-222250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dirty="0">
                <a:latin typeface="Calibri"/>
                <a:cs typeface="Calibri"/>
              </a:rPr>
              <a:t>Total </a:t>
            </a:r>
            <a:r>
              <a:rPr lang="en-US" sz="2000" dirty="0">
                <a:latin typeface="Calibri"/>
                <a:cs typeface="Calibri"/>
              </a:rPr>
              <a:t>misses</a:t>
            </a:r>
            <a:r>
              <a:rPr lang="en-US" dirty="0">
                <a:latin typeface="Calibri"/>
                <a:cs typeface="Calibri"/>
              </a:rPr>
              <a:t>/iteration: 0.5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DCA443-4938-4FF7-8E58-BF0218457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6098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7" grpId="0"/>
      <p:bldP spid="38" grpId="0"/>
      <p:bldP spid="39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36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 (</a:t>
            </a:r>
            <a:r>
              <a:rPr lang="en-US" dirty="0" err="1"/>
              <a:t>ikj</a:t>
            </a:r>
            <a:r>
              <a:rPr lang="en-US" dirty="0"/>
              <a:t>)</a:t>
            </a:r>
          </a:p>
        </p:txBody>
      </p:sp>
      <p:sp>
        <p:nvSpPr>
          <p:cNvPr id="171011" name="Rectangle 3"/>
          <p:cNvSpPr>
            <a:spLocks noChangeArrowheads="1"/>
          </p:cNvSpPr>
          <p:nvPr/>
        </p:nvSpPr>
        <p:spPr bwMode="auto">
          <a:xfrm>
            <a:off x="2051051" y="1765301"/>
            <a:ext cx="4492625" cy="257134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4998"/>
              </a:schemeClr>
            </a:outerShdw>
          </a:effectLst>
        </p:spPr>
        <p:txBody>
          <a:bodyPr lIns="90487" tIns="9144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/* </a:t>
            </a:r>
            <a:r>
              <a:rPr lang="en-US" dirty="0" err="1">
                <a:latin typeface="Courier New" charset="0"/>
              </a:rPr>
              <a:t>ikj</a:t>
            </a:r>
            <a:r>
              <a:rPr lang="en-US" dirty="0">
                <a:latin typeface="Courier New" charset="0"/>
              </a:rPr>
              <a:t> */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for (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=0; 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&lt;n; 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++) {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for (k=0; k&lt;n; k++) {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r = a[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][k];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  <a:latin typeface="Courier New" charset="0"/>
              </a:rPr>
              <a:t>    for (j=0; j&lt;n; j++)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c[</a:t>
            </a:r>
            <a:r>
              <a:rPr lang="en-US" dirty="0" err="1">
                <a:solidFill>
                  <a:srgbClr val="FF0000"/>
                </a:solidFill>
                <a:latin typeface="Courier New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][j] += r * b[k][j];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}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}</a:t>
            </a:r>
          </a:p>
        </p:txBody>
      </p:sp>
      <p:sp>
        <p:nvSpPr>
          <p:cNvPr id="171039" name="Rectangle 31"/>
          <p:cNvSpPr>
            <a:spLocks noChangeArrowheads="1"/>
          </p:cNvSpPr>
          <p:nvPr/>
        </p:nvSpPr>
        <p:spPr bwMode="auto">
          <a:xfrm>
            <a:off x="1814513" y="4964113"/>
            <a:ext cx="5073650" cy="1893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223838" indent="-223838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u="sng" dirty="0">
                <a:latin typeface="Calibri"/>
                <a:cs typeface="Calibri"/>
              </a:rPr>
              <a:t>Misses </a:t>
            </a:r>
            <a:r>
              <a:rPr lang="en-US" u="sng" dirty="0">
                <a:latin typeface="Calibri"/>
                <a:cs typeface="Calibri"/>
              </a:rPr>
              <a:t>per inner loop iteration</a:t>
            </a:r>
            <a:r>
              <a:rPr lang="en-US" sz="2400" u="sng" dirty="0">
                <a:latin typeface="Calibri"/>
                <a:cs typeface="Calibri"/>
              </a:rPr>
              <a:t>:</a:t>
            </a:r>
          </a:p>
          <a:p>
            <a:pPr marL="560388" lvl="1" indent="-222250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dirty="0">
                <a:latin typeface="Calibri"/>
                <a:cs typeface="Calibri"/>
              </a:rPr>
              <a:t>		</a:t>
            </a:r>
            <a:r>
              <a:rPr lang="en-US" sz="2400" u="sng" dirty="0">
                <a:latin typeface="Calibri"/>
                <a:cs typeface="Calibri"/>
              </a:rPr>
              <a:t>A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u="sng" dirty="0">
                <a:latin typeface="Calibri"/>
                <a:cs typeface="Calibri"/>
              </a:rPr>
              <a:t>B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u="sng" dirty="0">
                <a:latin typeface="Calibri"/>
                <a:cs typeface="Calibri"/>
              </a:rPr>
              <a:t>C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553200" y="5388114"/>
            <a:ext cx="3810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/>
                <a:cs typeface="Calibri"/>
              </a:rPr>
              <a:t>Remember: Block size = 32B</a:t>
            </a:r>
            <a:br>
              <a:rPr lang="en-US" sz="2000" dirty="0">
                <a:latin typeface="Calibri"/>
                <a:cs typeface="Calibri"/>
              </a:rPr>
            </a:br>
            <a:r>
              <a:rPr lang="en-US" sz="2000" dirty="0">
                <a:latin typeface="Calibri"/>
                <a:cs typeface="Calibri"/>
              </a:rPr>
              <a:t>(big enough for four 64-bit longs)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890135" y="914401"/>
            <a:ext cx="3359707" cy="3787393"/>
            <a:chOff x="5366134" y="914400"/>
            <a:chExt cx="3359707" cy="3787393"/>
          </a:xfrm>
        </p:grpSpPr>
        <p:sp>
          <p:nvSpPr>
            <p:cNvPr id="171024" name="Rectangle 16"/>
            <p:cNvSpPr>
              <a:spLocks noChangeArrowheads="1"/>
            </p:cNvSpPr>
            <p:nvPr/>
          </p:nvSpPr>
          <p:spPr bwMode="auto">
            <a:xfrm>
              <a:off x="5405721" y="1311883"/>
              <a:ext cx="1324630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dirty="0">
                  <a:latin typeface="Calibri"/>
                  <a:cs typeface="Calibri"/>
                </a:rPr>
                <a:t>Inner loop:</a:t>
              </a:r>
            </a:p>
          </p:txBody>
        </p:sp>
        <p:sp>
          <p:nvSpPr>
            <p:cNvPr id="27" name="Text Box 3"/>
            <p:cNvSpPr txBox="1">
              <a:spLocks noChangeArrowheads="1"/>
            </p:cNvSpPr>
            <p:nvPr/>
          </p:nvSpPr>
          <p:spPr bwMode="auto">
            <a:xfrm>
              <a:off x="5366134" y="2821939"/>
              <a:ext cx="1661640" cy="18726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sz="1800" b="1" dirty="0">
                  <a:solidFill>
                    <a:srgbClr val="000000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28" name="Text Box 4"/>
            <p:cNvSpPr txBox="1">
              <a:spLocks noChangeArrowheads="1"/>
            </p:cNvSpPr>
            <p:nvPr/>
          </p:nvSpPr>
          <p:spPr bwMode="auto">
            <a:xfrm>
              <a:off x="7057694" y="914400"/>
              <a:ext cx="1661640" cy="18726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sz="1800" dirty="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US" sz="1800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9" name="Text Box 5"/>
            <p:cNvSpPr txBox="1">
              <a:spLocks noChangeArrowheads="1"/>
            </p:cNvSpPr>
            <p:nvPr/>
          </p:nvSpPr>
          <p:spPr bwMode="auto">
            <a:xfrm>
              <a:off x="7057694" y="2821939"/>
              <a:ext cx="1661640" cy="18726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sz="1800" b="1" dirty="0">
                  <a:solidFill>
                    <a:srgbClr val="000000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34" name="Text Box 10"/>
            <p:cNvSpPr txBox="1">
              <a:spLocks noChangeArrowheads="1"/>
            </p:cNvSpPr>
            <p:nvPr/>
          </p:nvSpPr>
          <p:spPr bwMode="auto">
            <a:xfrm>
              <a:off x="7055204" y="3844352"/>
              <a:ext cx="1661640" cy="42149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35" name="Text Box 11"/>
            <p:cNvSpPr txBox="1">
              <a:spLocks noChangeArrowheads="1"/>
            </p:cNvSpPr>
            <p:nvPr/>
          </p:nvSpPr>
          <p:spPr bwMode="auto">
            <a:xfrm>
              <a:off x="5864691" y="3835397"/>
              <a:ext cx="121649" cy="123011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800">
                <a:solidFill>
                  <a:srgbClr val="000000"/>
                </a:solidFill>
                <a:latin typeface="Times New Roman" charset="0"/>
              </a:endParaRP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800">
                <a:solidFill>
                  <a:srgbClr val="000000"/>
                </a:solidFill>
                <a:latin typeface="Times New Roman" charset="0"/>
              </a:endParaRP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8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45" name="Line 22"/>
            <p:cNvSpPr>
              <a:spLocks noChangeShapeType="1"/>
            </p:cNvSpPr>
            <p:nvPr/>
          </p:nvSpPr>
          <p:spPr bwMode="auto">
            <a:xfrm>
              <a:off x="5949578" y="2844821"/>
              <a:ext cx="1068" cy="98267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Text Box 23"/>
            <p:cNvSpPr txBox="1">
              <a:spLocks noChangeArrowheads="1"/>
            </p:cNvSpPr>
            <p:nvPr/>
          </p:nvSpPr>
          <p:spPr bwMode="auto">
            <a:xfrm>
              <a:off x="5922868" y="3108553"/>
              <a:ext cx="325535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 err="1">
                  <a:solidFill>
                    <a:srgbClr val="000000"/>
                  </a:solidFill>
                </a:rPr>
                <a:t>i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7" name="Line 24"/>
            <p:cNvSpPr>
              <a:spLocks noChangeShapeType="1"/>
            </p:cNvSpPr>
            <p:nvPr/>
          </p:nvSpPr>
          <p:spPr bwMode="auto">
            <a:xfrm>
              <a:off x="7064201" y="1708223"/>
              <a:ext cx="1273576" cy="1205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Text Box 25"/>
            <p:cNvSpPr txBox="1">
              <a:spLocks noChangeArrowheads="1"/>
            </p:cNvSpPr>
            <p:nvPr/>
          </p:nvSpPr>
          <p:spPr bwMode="auto">
            <a:xfrm>
              <a:off x="5457670" y="3885296"/>
              <a:ext cx="344695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/>
                <a:t>k</a:t>
              </a:r>
            </a:p>
          </p:txBody>
        </p:sp>
        <p:sp>
          <p:nvSpPr>
            <p:cNvPr id="50" name="Text Box 27"/>
            <p:cNvSpPr txBox="1">
              <a:spLocks noChangeArrowheads="1"/>
            </p:cNvSpPr>
            <p:nvPr/>
          </p:nvSpPr>
          <p:spPr bwMode="auto">
            <a:xfrm>
              <a:off x="8009581" y="985092"/>
              <a:ext cx="395566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>
                  <a:solidFill>
                    <a:srgbClr val="000000"/>
                  </a:solidFill>
                </a:rPr>
                <a:t>k</a:t>
              </a:r>
            </a:p>
          </p:txBody>
        </p:sp>
        <p:sp>
          <p:nvSpPr>
            <p:cNvPr id="52" name="Text Box 29"/>
            <p:cNvSpPr txBox="1">
              <a:spLocks noChangeArrowheads="1"/>
            </p:cNvSpPr>
            <p:nvPr/>
          </p:nvSpPr>
          <p:spPr bwMode="auto">
            <a:xfrm>
              <a:off x="7462802" y="1723794"/>
              <a:ext cx="314397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>
                  <a:solidFill>
                    <a:srgbClr val="FF0000"/>
                  </a:solidFill>
                </a:rPr>
                <a:t>j</a:t>
              </a:r>
            </a:p>
          </p:txBody>
        </p:sp>
        <p:sp>
          <p:nvSpPr>
            <p:cNvPr id="53" name="Line 22"/>
            <p:cNvSpPr>
              <a:spLocks noChangeShapeType="1"/>
            </p:cNvSpPr>
            <p:nvPr/>
          </p:nvSpPr>
          <p:spPr bwMode="auto">
            <a:xfrm>
              <a:off x="8001247" y="2844821"/>
              <a:ext cx="1068" cy="977856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Text Box 23"/>
            <p:cNvSpPr txBox="1">
              <a:spLocks noChangeArrowheads="1"/>
            </p:cNvSpPr>
            <p:nvPr/>
          </p:nvSpPr>
          <p:spPr bwMode="auto">
            <a:xfrm>
              <a:off x="7974535" y="3108553"/>
              <a:ext cx="292164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>
                  <a:solidFill>
                    <a:srgbClr val="000000"/>
                  </a:solidFill>
                </a:rPr>
                <a:t>i</a:t>
              </a:r>
            </a:p>
          </p:txBody>
        </p:sp>
        <p:sp>
          <p:nvSpPr>
            <p:cNvPr id="56" name="Text Box 29"/>
            <p:cNvSpPr txBox="1">
              <a:spLocks noChangeArrowheads="1"/>
            </p:cNvSpPr>
            <p:nvPr/>
          </p:nvSpPr>
          <p:spPr bwMode="auto">
            <a:xfrm>
              <a:off x="7391400" y="3962167"/>
              <a:ext cx="289486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>
                  <a:solidFill>
                    <a:srgbClr val="FF0000"/>
                  </a:solidFill>
                </a:rPr>
                <a:t>j</a:t>
              </a:r>
            </a:p>
          </p:txBody>
        </p:sp>
        <p:sp>
          <p:nvSpPr>
            <p:cNvPr id="171028" name="Rectangle 20"/>
            <p:cNvSpPr>
              <a:spLocks noChangeArrowheads="1"/>
            </p:cNvSpPr>
            <p:nvPr/>
          </p:nvSpPr>
          <p:spPr bwMode="auto">
            <a:xfrm>
              <a:off x="7227542" y="4299890"/>
              <a:ext cx="1171666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Row-wise</a:t>
              </a:r>
            </a:p>
          </p:txBody>
        </p:sp>
        <p:sp>
          <p:nvSpPr>
            <p:cNvPr id="171031" name="Rectangle 23"/>
            <p:cNvSpPr>
              <a:spLocks noChangeArrowheads="1"/>
            </p:cNvSpPr>
            <p:nvPr/>
          </p:nvSpPr>
          <p:spPr bwMode="auto">
            <a:xfrm>
              <a:off x="5559801" y="4304248"/>
              <a:ext cx="71929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Fixed</a:t>
              </a:r>
            </a:p>
          </p:txBody>
        </p:sp>
        <p:sp>
          <p:nvSpPr>
            <p:cNvPr id="171026" name="Rectangle 18"/>
            <p:cNvSpPr>
              <a:spLocks noChangeArrowheads="1"/>
            </p:cNvSpPr>
            <p:nvPr/>
          </p:nvSpPr>
          <p:spPr bwMode="auto">
            <a:xfrm>
              <a:off x="7227542" y="2095306"/>
              <a:ext cx="120249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Row-wise</a:t>
              </a:r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 flipV="1">
              <a:off x="5366135" y="3885296"/>
              <a:ext cx="501266" cy="120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2"/>
            <p:cNvSpPr>
              <a:spLocks noChangeShapeType="1"/>
            </p:cNvSpPr>
            <p:nvPr/>
          </p:nvSpPr>
          <p:spPr bwMode="auto">
            <a:xfrm>
              <a:off x="7973467" y="914400"/>
              <a:ext cx="0" cy="6096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 Box 10"/>
            <p:cNvSpPr txBox="1">
              <a:spLocks noChangeArrowheads="1"/>
            </p:cNvSpPr>
            <p:nvPr/>
          </p:nvSpPr>
          <p:spPr bwMode="auto">
            <a:xfrm>
              <a:off x="7064201" y="1583969"/>
              <a:ext cx="1661640" cy="42149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36" name="Line 24"/>
            <p:cNvSpPr>
              <a:spLocks noChangeShapeType="1"/>
            </p:cNvSpPr>
            <p:nvPr/>
          </p:nvSpPr>
          <p:spPr bwMode="auto">
            <a:xfrm>
              <a:off x="7064201" y="3953558"/>
              <a:ext cx="1273576" cy="1205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681357" y="572727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894350" y="5727271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0.25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257800" y="5727271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0.25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814514" y="6188936"/>
            <a:ext cx="294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60388" lvl="1" indent="-222250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dirty="0">
                <a:latin typeface="Calibri"/>
                <a:cs typeface="Calibri"/>
              </a:rPr>
              <a:t>Total misses/iteration: 0.5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C18FEE-9D51-4C94-82A5-25988C831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638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7" grpId="0"/>
      <p:bldP spid="38" grpId="0"/>
      <p:bldP spid="39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36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 (</a:t>
            </a:r>
            <a:r>
              <a:rPr lang="en-US" dirty="0" err="1"/>
              <a:t>jki</a:t>
            </a:r>
            <a:r>
              <a:rPr lang="en-US" dirty="0"/>
              <a:t>)</a:t>
            </a:r>
          </a:p>
        </p:txBody>
      </p:sp>
      <p:sp>
        <p:nvSpPr>
          <p:cNvPr id="171011" name="Rectangle 3"/>
          <p:cNvSpPr>
            <a:spLocks noChangeArrowheads="1"/>
          </p:cNvSpPr>
          <p:nvPr/>
        </p:nvSpPr>
        <p:spPr bwMode="auto">
          <a:xfrm>
            <a:off x="2051051" y="1765301"/>
            <a:ext cx="4492625" cy="257134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4998"/>
              </a:schemeClr>
            </a:outerShdw>
          </a:effectLst>
        </p:spPr>
        <p:txBody>
          <a:bodyPr lIns="90487" tIns="9144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/* </a:t>
            </a:r>
            <a:r>
              <a:rPr lang="en-US" dirty="0" err="1">
                <a:latin typeface="Courier New" charset="0"/>
              </a:rPr>
              <a:t>jki</a:t>
            </a:r>
            <a:r>
              <a:rPr lang="en-US" dirty="0">
                <a:latin typeface="Courier New" charset="0"/>
              </a:rPr>
              <a:t> */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for (j=0; j&lt;n; j++) {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for (k=0; k&lt;n; k++) {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r = b[k][j];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  <a:latin typeface="Courier New" charset="0"/>
              </a:rPr>
              <a:t>    for (</a:t>
            </a:r>
            <a:r>
              <a:rPr lang="en-US" dirty="0" err="1">
                <a:solidFill>
                  <a:srgbClr val="FF0000"/>
                </a:solidFill>
                <a:latin typeface="Courier New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=0; </a:t>
            </a:r>
            <a:r>
              <a:rPr lang="en-US" dirty="0" err="1">
                <a:solidFill>
                  <a:srgbClr val="FF0000"/>
                </a:solidFill>
                <a:latin typeface="Courier New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&lt;n; </a:t>
            </a:r>
            <a:r>
              <a:rPr lang="en-US" dirty="0" err="1">
                <a:solidFill>
                  <a:srgbClr val="FF0000"/>
                </a:solidFill>
                <a:latin typeface="Courier New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++)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c[</a:t>
            </a:r>
            <a:r>
              <a:rPr lang="en-US" dirty="0" err="1">
                <a:solidFill>
                  <a:srgbClr val="FF0000"/>
                </a:solidFill>
                <a:latin typeface="Courier New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][j] += a[</a:t>
            </a:r>
            <a:r>
              <a:rPr lang="en-US" dirty="0" err="1">
                <a:solidFill>
                  <a:srgbClr val="FF0000"/>
                </a:solidFill>
                <a:latin typeface="Courier New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][k] * r;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}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}</a:t>
            </a:r>
          </a:p>
        </p:txBody>
      </p:sp>
      <p:sp>
        <p:nvSpPr>
          <p:cNvPr id="171039" name="Rectangle 31"/>
          <p:cNvSpPr>
            <a:spLocks noChangeArrowheads="1"/>
          </p:cNvSpPr>
          <p:nvPr/>
        </p:nvSpPr>
        <p:spPr bwMode="auto">
          <a:xfrm>
            <a:off x="1814513" y="4964113"/>
            <a:ext cx="5073650" cy="1893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223838" indent="-223838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u="sng" dirty="0">
                <a:latin typeface="Calibri"/>
                <a:cs typeface="Calibri"/>
              </a:rPr>
              <a:t>Misses </a:t>
            </a:r>
            <a:r>
              <a:rPr lang="en-US" u="sng" dirty="0">
                <a:latin typeface="Calibri"/>
                <a:cs typeface="Calibri"/>
              </a:rPr>
              <a:t>per inner loop iteration</a:t>
            </a:r>
            <a:r>
              <a:rPr lang="en-US" sz="2400" u="sng" dirty="0">
                <a:latin typeface="Calibri"/>
                <a:cs typeface="Calibri"/>
              </a:rPr>
              <a:t>:</a:t>
            </a:r>
          </a:p>
          <a:p>
            <a:pPr marL="560388" lvl="1" indent="-222250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dirty="0">
                <a:latin typeface="Calibri"/>
                <a:cs typeface="Calibri"/>
              </a:rPr>
              <a:t>		</a:t>
            </a:r>
            <a:r>
              <a:rPr lang="en-US" sz="2400" u="sng" dirty="0">
                <a:latin typeface="Calibri"/>
                <a:cs typeface="Calibri"/>
              </a:rPr>
              <a:t>A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u="sng" dirty="0">
                <a:latin typeface="Calibri"/>
                <a:cs typeface="Calibri"/>
              </a:rPr>
              <a:t>B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u="sng" dirty="0">
                <a:latin typeface="Calibri"/>
                <a:cs typeface="Calibri"/>
              </a:rPr>
              <a:t>C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553200" y="5388114"/>
            <a:ext cx="3810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/>
                <a:cs typeface="Calibri"/>
              </a:rPr>
              <a:t>Remember: Block size = 32B</a:t>
            </a:r>
            <a:br>
              <a:rPr lang="en-US" sz="2000" dirty="0">
                <a:latin typeface="Calibri"/>
                <a:cs typeface="Calibri"/>
              </a:rPr>
            </a:br>
            <a:r>
              <a:rPr lang="en-US" sz="2000" dirty="0">
                <a:latin typeface="Calibri"/>
                <a:cs typeface="Calibri"/>
              </a:rPr>
              <a:t>(big enough for four 64-bit longs)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890134" y="914401"/>
            <a:ext cx="3353200" cy="3787393"/>
            <a:chOff x="5366134" y="914400"/>
            <a:chExt cx="3353200" cy="3787393"/>
          </a:xfrm>
        </p:grpSpPr>
        <p:sp>
          <p:nvSpPr>
            <p:cNvPr id="31" name="Rectangle 16"/>
            <p:cNvSpPr>
              <a:spLocks noChangeArrowheads="1"/>
            </p:cNvSpPr>
            <p:nvPr/>
          </p:nvSpPr>
          <p:spPr bwMode="auto">
            <a:xfrm>
              <a:off x="5405721" y="1311883"/>
              <a:ext cx="1324630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dirty="0">
                  <a:latin typeface="Calibri"/>
                  <a:cs typeface="Calibri"/>
                </a:rPr>
                <a:t>Inner loop:</a:t>
              </a:r>
            </a:p>
          </p:txBody>
        </p:sp>
        <p:sp>
          <p:nvSpPr>
            <p:cNvPr id="32" name="Text Box 3"/>
            <p:cNvSpPr txBox="1">
              <a:spLocks noChangeArrowheads="1"/>
            </p:cNvSpPr>
            <p:nvPr/>
          </p:nvSpPr>
          <p:spPr bwMode="auto">
            <a:xfrm>
              <a:off x="5366134" y="2821939"/>
              <a:ext cx="1661640" cy="18726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sz="1800" b="1" dirty="0">
                  <a:solidFill>
                    <a:srgbClr val="000000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33" name="Text Box 4"/>
            <p:cNvSpPr txBox="1">
              <a:spLocks noChangeArrowheads="1"/>
            </p:cNvSpPr>
            <p:nvPr/>
          </p:nvSpPr>
          <p:spPr bwMode="auto">
            <a:xfrm>
              <a:off x="7057694" y="914400"/>
              <a:ext cx="1661640" cy="18726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sz="1800" dirty="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US" sz="1800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6" name="Text Box 5"/>
            <p:cNvSpPr txBox="1">
              <a:spLocks noChangeArrowheads="1"/>
            </p:cNvSpPr>
            <p:nvPr/>
          </p:nvSpPr>
          <p:spPr bwMode="auto">
            <a:xfrm>
              <a:off x="7057694" y="2821939"/>
              <a:ext cx="1661640" cy="18726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sz="1800" b="1" dirty="0">
                  <a:solidFill>
                    <a:srgbClr val="000000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38" name="Text Box 11"/>
            <p:cNvSpPr txBox="1">
              <a:spLocks noChangeArrowheads="1"/>
            </p:cNvSpPr>
            <p:nvPr/>
          </p:nvSpPr>
          <p:spPr bwMode="auto">
            <a:xfrm>
              <a:off x="7906389" y="1576178"/>
              <a:ext cx="121649" cy="123011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800" dirty="0">
                <a:solidFill>
                  <a:srgbClr val="000000"/>
                </a:solidFill>
                <a:latin typeface="Times New Roman" charset="0"/>
              </a:endParaRP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800" dirty="0">
                <a:solidFill>
                  <a:srgbClr val="000000"/>
                </a:solidFill>
                <a:latin typeface="Times New Roman" charset="0"/>
              </a:endParaRP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80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40" name="Text Box 23"/>
            <p:cNvSpPr txBox="1">
              <a:spLocks noChangeArrowheads="1"/>
            </p:cNvSpPr>
            <p:nvPr/>
          </p:nvSpPr>
          <p:spPr bwMode="auto">
            <a:xfrm>
              <a:off x="6116987" y="3108553"/>
              <a:ext cx="325535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 err="1">
                  <a:solidFill>
                    <a:srgbClr val="FF0000"/>
                  </a:solidFill>
                </a:rPr>
                <a:t>i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42" name="Text Box 25"/>
            <p:cNvSpPr txBox="1">
              <a:spLocks noChangeArrowheads="1"/>
            </p:cNvSpPr>
            <p:nvPr/>
          </p:nvSpPr>
          <p:spPr bwMode="auto">
            <a:xfrm>
              <a:off x="5457670" y="3885296"/>
              <a:ext cx="344695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/>
                <a:t>k</a:t>
              </a:r>
            </a:p>
          </p:txBody>
        </p:sp>
        <p:sp>
          <p:nvSpPr>
            <p:cNvPr id="43" name="Text Box 27"/>
            <p:cNvSpPr txBox="1">
              <a:spLocks noChangeArrowheads="1"/>
            </p:cNvSpPr>
            <p:nvPr/>
          </p:nvSpPr>
          <p:spPr bwMode="auto">
            <a:xfrm>
              <a:off x="8009581" y="985092"/>
              <a:ext cx="395566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>
                  <a:solidFill>
                    <a:srgbClr val="000000"/>
                  </a:solidFill>
                </a:rPr>
                <a:t>k</a:t>
              </a:r>
            </a:p>
          </p:txBody>
        </p:sp>
        <p:sp>
          <p:nvSpPr>
            <p:cNvPr id="44" name="Text Box 29"/>
            <p:cNvSpPr txBox="1">
              <a:spLocks noChangeArrowheads="1"/>
            </p:cNvSpPr>
            <p:nvPr/>
          </p:nvSpPr>
          <p:spPr bwMode="auto">
            <a:xfrm>
              <a:off x="7462802" y="1723794"/>
              <a:ext cx="314397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/>
                <a:t>j</a:t>
              </a:r>
            </a:p>
          </p:txBody>
        </p:sp>
        <p:sp>
          <p:nvSpPr>
            <p:cNvPr id="59" name="Text Box 29"/>
            <p:cNvSpPr txBox="1">
              <a:spLocks noChangeArrowheads="1"/>
            </p:cNvSpPr>
            <p:nvPr/>
          </p:nvSpPr>
          <p:spPr bwMode="auto">
            <a:xfrm>
              <a:off x="7391400" y="3962167"/>
              <a:ext cx="289486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>
                  <a:solidFill>
                    <a:srgbClr val="000000"/>
                  </a:solidFill>
                </a:rPr>
                <a:t>j</a:t>
              </a:r>
            </a:p>
          </p:txBody>
        </p:sp>
        <p:sp>
          <p:nvSpPr>
            <p:cNvPr id="60" name="Rectangle 20"/>
            <p:cNvSpPr>
              <a:spLocks noChangeArrowheads="1"/>
            </p:cNvSpPr>
            <p:nvPr/>
          </p:nvSpPr>
          <p:spPr bwMode="auto">
            <a:xfrm>
              <a:off x="6095681" y="3533840"/>
              <a:ext cx="1053172" cy="70532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Column-</a:t>
              </a:r>
            </a:p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wise</a:t>
              </a:r>
            </a:p>
          </p:txBody>
        </p:sp>
        <p:sp>
          <p:nvSpPr>
            <p:cNvPr id="61" name="Rectangle 23"/>
            <p:cNvSpPr>
              <a:spLocks noChangeArrowheads="1"/>
            </p:cNvSpPr>
            <p:nvPr/>
          </p:nvSpPr>
          <p:spPr bwMode="auto">
            <a:xfrm>
              <a:off x="7504247" y="2209800"/>
              <a:ext cx="71929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Fixed</a:t>
              </a:r>
            </a:p>
          </p:txBody>
        </p:sp>
        <p:sp>
          <p:nvSpPr>
            <p:cNvPr id="63" name="Line 28"/>
            <p:cNvSpPr>
              <a:spLocks noChangeShapeType="1"/>
            </p:cNvSpPr>
            <p:nvPr/>
          </p:nvSpPr>
          <p:spPr bwMode="auto">
            <a:xfrm flipV="1">
              <a:off x="5366134" y="3886500"/>
              <a:ext cx="584511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22"/>
            <p:cNvSpPr>
              <a:spLocks noChangeShapeType="1"/>
            </p:cNvSpPr>
            <p:nvPr/>
          </p:nvSpPr>
          <p:spPr bwMode="auto">
            <a:xfrm>
              <a:off x="7973467" y="914400"/>
              <a:ext cx="0" cy="6096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26"/>
            <p:cNvSpPr>
              <a:spLocks noChangeShapeType="1"/>
            </p:cNvSpPr>
            <p:nvPr/>
          </p:nvSpPr>
          <p:spPr bwMode="auto">
            <a:xfrm>
              <a:off x="6096000" y="2821939"/>
              <a:ext cx="1068" cy="1641005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Text Box 6"/>
            <p:cNvSpPr txBox="1">
              <a:spLocks noChangeArrowheads="1"/>
            </p:cNvSpPr>
            <p:nvPr/>
          </p:nvSpPr>
          <p:spPr bwMode="auto">
            <a:xfrm>
              <a:off x="5950645" y="2829176"/>
              <a:ext cx="36331" cy="1872617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" name="Line 28"/>
            <p:cNvSpPr>
              <a:spLocks noChangeShapeType="1"/>
            </p:cNvSpPr>
            <p:nvPr/>
          </p:nvSpPr>
          <p:spPr bwMode="auto">
            <a:xfrm>
              <a:off x="7072687" y="1620169"/>
              <a:ext cx="833701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28"/>
            <p:cNvSpPr>
              <a:spLocks noChangeShapeType="1"/>
            </p:cNvSpPr>
            <p:nvPr/>
          </p:nvSpPr>
          <p:spPr bwMode="auto">
            <a:xfrm flipV="1">
              <a:off x="7057694" y="3885296"/>
              <a:ext cx="915773" cy="120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Text Box 23"/>
            <p:cNvSpPr txBox="1">
              <a:spLocks noChangeArrowheads="1"/>
            </p:cNvSpPr>
            <p:nvPr/>
          </p:nvSpPr>
          <p:spPr bwMode="auto">
            <a:xfrm>
              <a:off x="8147828" y="3108553"/>
              <a:ext cx="325535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 err="1">
                  <a:solidFill>
                    <a:srgbClr val="FF0000"/>
                  </a:solidFill>
                </a:rPr>
                <a:t>i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71" name="Line 26"/>
            <p:cNvSpPr>
              <a:spLocks noChangeShapeType="1"/>
            </p:cNvSpPr>
            <p:nvPr/>
          </p:nvSpPr>
          <p:spPr bwMode="auto">
            <a:xfrm>
              <a:off x="8125773" y="2821939"/>
              <a:ext cx="1068" cy="1641005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Text Box 6"/>
            <p:cNvSpPr txBox="1">
              <a:spLocks noChangeArrowheads="1"/>
            </p:cNvSpPr>
            <p:nvPr/>
          </p:nvSpPr>
          <p:spPr bwMode="auto">
            <a:xfrm>
              <a:off x="7955301" y="2829176"/>
              <a:ext cx="36331" cy="1872617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73" name="Rectangle 20"/>
          <p:cNvSpPr>
            <a:spLocks noChangeArrowheads="1"/>
          </p:cNvSpPr>
          <p:nvPr/>
        </p:nvSpPr>
        <p:spPr bwMode="auto">
          <a:xfrm>
            <a:off x="9677950" y="3561880"/>
            <a:ext cx="1053172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i="1" dirty="0">
                <a:latin typeface="Calibri"/>
                <a:cs typeface="Calibri"/>
              </a:rPr>
              <a:t>Column-</a:t>
            </a:r>
          </a:p>
          <a:p>
            <a:pPr algn="l">
              <a:lnSpc>
                <a:spcPct val="100000"/>
              </a:lnSpc>
            </a:pPr>
            <a:r>
              <a:rPr lang="en-US" sz="2000" i="1" dirty="0">
                <a:latin typeface="Calibri"/>
                <a:cs typeface="Calibri"/>
              </a:rPr>
              <a:t>wise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681357" y="572727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064194" y="572727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391139" y="572727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814514" y="6188936"/>
            <a:ext cx="2774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60388" lvl="1" indent="-222250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dirty="0">
                <a:latin typeface="Calibri"/>
                <a:cs typeface="Calibri"/>
              </a:rPr>
              <a:t>Total misses/iteration: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517D5D-430C-410C-B875-2CDF55A90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013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4" grpId="0"/>
      <p:bldP spid="35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36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 (</a:t>
            </a:r>
            <a:r>
              <a:rPr lang="en-US" dirty="0" err="1"/>
              <a:t>kji</a:t>
            </a:r>
            <a:r>
              <a:rPr lang="en-US" dirty="0"/>
              <a:t>)</a:t>
            </a:r>
          </a:p>
        </p:txBody>
      </p:sp>
      <p:sp>
        <p:nvSpPr>
          <p:cNvPr id="171011" name="Rectangle 3"/>
          <p:cNvSpPr>
            <a:spLocks noChangeArrowheads="1"/>
          </p:cNvSpPr>
          <p:nvPr/>
        </p:nvSpPr>
        <p:spPr bwMode="auto">
          <a:xfrm>
            <a:off x="2051051" y="1765301"/>
            <a:ext cx="4492625" cy="257134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4998"/>
              </a:schemeClr>
            </a:outerShdw>
          </a:effectLst>
        </p:spPr>
        <p:txBody>
          <a:bodyPr lIns="90487" tIns="9144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/* </a:t>
            </a:r>
            <a:r>
              <a:rPr lang="en-US" dirty="0" err="1">
                <a:latin typeface="Courier New" charset="0"/>
              </a:rPr>
              <a:t>kji</a:t>
            </a:r>
            <a:r>
              <a:rPr lang="en-US" dirty="0">
                <a:latin typeface="Courier New" charset="0"/>
              </a:rPr>
              <a:t> */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for (k=0; k&lt;n; k++) {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for (j=0; j&lt;n; j++) {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r = b[k][j];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  <a:latin typeface="Courier New" charset="0"/>
              </a:rPr>
              <a:t>    for (</a:t>
            </a:r>
            <a:r>
              <a:rPr lang="en-US" dirty="0" err="1">
                <a:solidFill>
                  <a:srgbClr val="FF0000"/>
                </a:solidFill>
                <a:latin typeface="Courier New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=0; </a:t>
            </a:r>
            <a:r>
              <a:rPr lang="en-US" dirty="0" err="1">
                <a:solidFill>
                  <a:srgbClr val="FF0000"/>
                </a:solidFill>
                <a:latin typeface="Courier New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&lt;n; </a:t>
            </a:r>
            <a:r>
              <a:rPr lang="en-US" dirty="0" err="1">
                <a:solidFill>
                  <a:srgbClr val="FF0000"/>
                </a:solidFill>
                <a:latin typeface="Courier New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++)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c[</a:t>
            </a:r>
            <a:r>
              <a:rPr lang="en-US" dirty="0" err="1">
                <a:solidFill>
                  <a:srgbClr val="FF0000"/>
                </a:solidFill>
                <a:latin typeface="Courier New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][j] += a[</a:t>
            </a:r>
            <a:r>
              <a:rPr lang="en-US" dirty="0" err="1">
                <a:solidFill>
                  <a:srgbClr val="FF0000"/>
                </a:solidFill>
                <a:latin typeface="Courier New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][k] * r;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}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}</a:t>
            </a:r>
          </a:p>
        </p:txBody>
      </p:sp>
      <p:sp>
        <p:nvSpPr>
          <p:cNvPr id="171039" name="Rectangle 31"/>
          <p:cNvSpPr>
            <a:spLocks noChangeArrowheads="1"/>
          </p:cNvSpPr>
          <p:nvPr/>
        </p:nvSpPr>
        <p:spPr bwMode="auto">
          <a:xfrm>
            <a:off x="1814513" y="4964113"/>
            <a:ext cx="5073650" cy="1893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223838" indent="-223838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u="sng" dirty="0">
                <a:latin typeface="Calibri"/>
                <a:cs typeface="Calibri"/>
              </a:rPr>
              <a:t>Misses </a:t>
            </a:r>
            <a:r>
              <a:rPr lang="en-US" u="sng" dirty="0">
                <a:latin typeface="Calibri"/>
                <a:cs typeface="Calibri"/>
              </a:rPr>
              <a:t>per inner loop iteration</a:t>
            </a:r>
            <a:r>
              <a:rPr lang="en-US" sz="2400" u="sng" dirty="0">
                <a:latin typeface="Calibri"/>
                <a:cs typeface="Calibri"/>
              </a:rPr>
              <a:t>:</a:t>
            </a:r>
          </a:p>
          <a:p>
            <a:pPr marL="560388" lvl="1" indent="-222250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dirty="0">
                <a:latin typeface="Calibri"/>
                <a:cs typeface="Calibri"/>
              </a:rPr>
              <a:t>		</a:t>
            </a:r>
            <a:r>
              <a:rPr lang="en-US" sz="2400" u="sng" dirty="0">
                <a:latin typeface="Calibri"/>
                <a:cs typeface="Calibri"/>
              </a:rPr>
              <a:t>A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u="sng" dirty="0">
                <a:latin typeface="Calibri"/>
                <a:cs typeface="Calibri"/>
              </a:rPr>
              <a:t>B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u="sng" dirty="0">
                <a:latin typeface="Calibri"/>
                <a:cs typeface="Calibri"/>
              </a:rPr>
              <a:t>C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553200" y="5388114"/>
            <a:ext cx="3810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/>
                <a:cs typeface="Calibri"/>
              </a:rPr>
              <a:t>Remember: Block size = 32B</a:t>
            </a:r>
            <a:br>
              <a:rPr lang="en-US" sz="2000" dirty="0">
                <a:latin typeface="Calibri"/>
                <a:cs typeface="Calibri"/>
              </a:rPr>
            </a:br>
            <a:r>
              <a:rPr lang="en-US" sz="2000" dirty="0">
                <a:latin typeface="Calibri"/>
                <a:cs typeface="Calibri"/>
              </a:rPr>
              <a:t>(big enough for four 64-bit longs)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890134" y="914401"/>
            <a:ext cx="3353200" cy="3787393"/>
            <a:chOff x="5366134" y="914400"/>
            <a:chExt cx="3353200" cy="3787393"/>
          </a:xfrm>
        </p:grpSpPr>
        <p:sp>
          <p:nvSpPr>
            <p:cNvPr id="31" name="Rectangle 16"/>
            <p:cNvSpPr>
              <a:spLocks noChangeArrowheads="1"/>
            </p:cNvSpPr>
            <p:nvPr/>
          </p:nvSpPr>
          <p:spPr bwMode="auto">
            <a:xfrm>
              <a:off x="5405721" y="1311883"/>
              <a:ext cx="1324630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dirty="0">
                  <a:latin typeface="Calibri"/>
                  <a:cs typeface="Calibri"/>
                </a:rPr>
                <a:t>Inner loop:</a:t>
              </a:r>
            </a:p>
          </p:txBody>
        </p:sp>
        <p:sp>
          <p:nvSpPr>
            <p:cNvPr id="32" name="Text Box 3"/>
            <p:cNvSpPr txBox="1">
              <a:spLocks noChangeArrowheads="1"/>
            </p:cNvSpPr>
            <p:nvPr/>
          </p:nvSpPr>
          <p:spPr bwMode="auto">
            <a:xfrm>
              <a:off x="5366134" y="2821939"/>
              <a:ext cx="1661640" cy="18726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sz="1800" b="1" dirty="0">
                  <a:solidFill>
                    <a:srgbClr val="000000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33" name="Text Box 4"/>
            <p:cNvSpPr txBox="1">
              <a:spLocks noChangeArrowheads="1"/>
            </p:cNvSpPr>
            <p:nvPr/>
          </p:nvSpPr>
          <p:spPr bwMode="auto">
            <a:xfrm>
              <a:off x="7057694" y="914400"/>
              <a:ext cx="1661640" cy="18726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sz="1800" dirty="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US" sz="1800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6" name="Text Box 5"/>
            <p:cNvSpPr txBox="1">
              <a:spLocks noChangeArrowheads="1"/>
            </p:cNvSpPr>
            <p:nvPr/>
          </p:nvSpPr>
          <p:spPr bwMode="auto">
            <a:xfrm>
              <a:off x="7057694" y="2821939"/>
              <a:ext cx="1661640" cy="18726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sz="1800" b="1" dirty="0">
                  <a:solidFill>
                    <a:srgbClr val="000000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38" name="Text Box 11"/>
            <p:cNvSpPr txBox="1">
              <a:spLocks noChangeArrowheads="1"/>
            </p:cNvSpPr>
            <p:nvPr/>
          </p:nvSpPr>
          <p:spPr bwMode="auto">
            <a:xfrm>
              <a:off x="7906389" y="1576178"/>
              <a:ext cx="121649" cy="123011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800" dirty="0">
                <a:solidFill>
                  <a:srgbClr val="000000"/>
                </a:solidFill>
                <a:latin typeface="Times New Roman" charset="0"/>
              </a:endParaRP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800" dirty="0">
                <a:solidFill>
                  <a:srgbClr val="000000"/>
                </a:solidFill>
                <a:latin typeface="Times New Roman" charset="0"/>
              </a:endParaRP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80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40" name="Text Box 23"/>
            <p:cNvSpPr txBox="1">
              <a:spLocks noChangeArrowheads="1"/>
            </p:cNvSpPr>
            <p:nvPr/>
          </p:nvSpPr>
          <p:spPr bwMode="auto">
            <a:xfrm>
              <a:off x="6116987" y="3108553"/>
              <a:ext cx="325535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 err="1">
                  <a:solidFill>
                    <a:srgbClr val="FF0000"/>
                  </a:solidFill>
                </a:rPr>
                <a:t>i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42" name="Text Box 25"/>
            <p:cNvSpPr txBox="1">
              <a:spLocks noChangeArrowheads="1"/>
            </p:cNvSpPr>
            <p:nvPr/>
          </p:nvSpPr>
          <p:spPr bwMode="auto">
            <a:xfrm>
              <a:off x="5457670" y="3885296"/>
              <a:ext cx="344695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/>
                <a:t>k</a:t>
              </a:r>
            </a:p>
          </p:txBody>
        </p:sp>
        <p:sp>
          <p:nvSpPr>
            <p:cNvPr id="43" name="Text Box 27"/>
            <p:cNvSpPr txBox="1">
              <a:spLocks noChangeArrowheads="1"/>
            </p:cNvSpPr>
            <p:nvPr/>
          </p:nvSpPr>
          <p:spPr bwMode="auto">
            <a:xfrm>
              <a:off x="8009581" y="985092"/>
              <a:ext cx="395566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>
                  <a:solidFill>
                    <a:srgbClr val="000000"/>
                  </a:solidFill>
                </a:rPr>
                <a:t>k</a:t>
              </a:r>
            </a:p>
          </p:txBody>
        </p:sp>
        <p:sp>
          <p:nvSpPr>
            <p:cNvPr id="44" name="Text Box 29"/>
            <p:cNvSpPr txBox="1">
              <a:spLocks noChangeArrowheads="1"/>
            </p:cNvSpPr>
            <p:nvPr/>
          </p:nvSpPr>
          <p:spPr bwMode="auto">
            <a:xfrm>
              <a:off x="7462802" y="1723794"/>
              <a:ext cx="314397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/>
                <a:t>j</a:t>
              </a:r>
            </a:p>
          </p:txBody>
        </p:sp>
        <p:sp>
          <p:nvSpPr>
            <p:cNvPr id="59" name="Text Box 29"/>
            <p:cNvSpPr txBox="1">
              <a:spLocks noChangeArrowheads="1"/>
            </p:cNvSpPr>
            <p:nvPr/>
          </p:nvSpPr>
          <p:spPr bwMode="auto">
            <a:xfrm>
              <a:off x="7391400" y="3962167"/>
              <a:ext cx="289486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>
                  <a:solidFill>
                    <a:srgbClr val="000000"/>
                  </a:solidFill>
                </a:rPr>
                <a:t>j</a:t>
              </a:r>
            </a:p>
          </p:txBody>
        </p:sp>
        <p:sp>
          <p:nvSpPr>
            <p:cNvPr id="60" name="Rectangle 20"/>
            <p:cNvSpPr>
              <a:spLocks noChangeArrowheads="1"/>
            </p:cNvSpPr>
            <p:nvPr/>
          </p:nvSpPr>
          <p:spPr bwMode="auto">
            <a:xfrm>
              <a:off x="6095681" y="3533840"/>
              <a:ext cx="1053172" cy="70532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Column-</a:t>
              </a:r>
            </a:p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wise</a:t>
              </a:r>
            </a:p>
          </p:txBody>
        </p:sp>
        <p:sp>
          <p:nvSpPr>
            <p:cNvPr id="61" name="Rectangle 23"/>
            <p:cNvSpPr>
              <a:spLocks noChangeArrowheads="1"/>
            </p:cNvSpPr>
            <p:nvPr/>
          </p:nvSpPr>
          <p:spPr bwMode="auto">
            <a:xfrm>
              <a:off x="7504247" y="2209800"/>
              <a:ext cx="71929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Fixed</a:t>
              </a:r>
            </a:p>
          </p:txBody>
        </p:sp>
        <p:sp>
          <p:nvSpPr>
            <p:cNvPr id="63" name="Line 28"/>
            <p:cNvSpPr>
              <a:spLocks noChangeShapeType="1"/>
            </p:cNvSpPr>
            <p:nvPr/>
          </p:nvSpPr>
          <p:spPr bwMode="auto">
            <a:xfrm flipV="1">
              <a:off x="5366134" y="3886500"/>
              <a:ext cx="584511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22"/>
            <p:cNvSpPr>
              <a:spLocks noChangeShapeType="1"/>
            </p:cNvSpPr>
            <p:nvPr/>
          </p:nvSpPr>
          <p:spPr bwMode="auto">
            <a:xfrm>
              <a:off x="7973467" y="914400"/>
              <a:ext cx="0" cy="6096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26"/>
            <p:cNvSpPr>
              <a:spLocks noChangeShapeType="1"/>
            </p:cNvSpPr>
            <p:nvPr/>
          </p:nvSpPr>
          <p:spPr bwMode="auto">
            <a:xfrm>
              <a:off x="6096000" y="2821939"/>
              <a:ext cx="1068" cy="1641005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Text Box 6"/>
            <p:cNvSpPr txBox="1">
              <a:spLocks noChangeArrowheads="1"/>
            </p:cNvSpPr>
            <p:nvPr/>
          </p:nvSpPr>
          <p:spPr bwMode="auto">
            <a:xfrm>
              <a:off x="5950645" y="2829176"/>
              <a:ext cx="36331" cy="1872617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" name="Line 28"/>
            <p:cNvSpPr>
              <a:spLocks noChangeShapeType="1"/>
            </p:cNvSpPr>
            <p:nvPr/>
          </p:nvSpPr>
          <p:spPr bwMode="auto">
            <a:xfrm>
              <a:off x="7072687" y="1620169"/>
              <a:ext cx="833701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28"/>
            <p:cNvSpPr>
              <a:spLocks noChangeShapeType="1"/>
            </p:cNvSpPr>
            <p:nvPr/>
          </p:nvSpPr>
          <p:spPr bwMode="auto">
            <a:xfrm flipV="1">
              <a:off x="7057694" y="3885296"/>
              <a:ext cx="915773" cy="120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Text Box 23"/>
            <p:cNvSpPr txBox="1">
              <a:spLocks noChangeArrowheads="1"/>
            </p:cNvSpPr>
            <p:nvPr/>
          </p:nvSpPr>
          <p:spPr bwMode="auto">
            <a:xfrm>
              <a:off x="8147828" y="3108553"/>
              <a:ext cx="325535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 err="1">
                  <a:solidFill>
                    <a:srgbClr val="FF0000"/>
                  </a:solidFill>
                </a:rPr>
                <a:t>i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71" name="Line 26"/>
            <p:cNvSpPr>
              <a:spLocks noChangeShapeType="1"/>
            </p:cNvSpPr>
            <p:nvPr/>
          </p:nvSpPr>
          <p:spPr bwMode="auto">
            <a:xfrm>
              <a:off x="8125773" y="2821939"/>
              <a:ext cx="1068" cy="1641005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Text Box 6"/>
            <p:cNvSpPr txBox="1">
              <a:spLocks noChangeArrowheads="1"/>
            </p:cNvSpPr>
            <p:nvPr/>
          </p:nvSpPr>
          <p:spPr bwMode="auto">
            <a:xfrm>
              <a:off x="7955301" y="2829176"/>
              <a:ext cx="36331" cy="1872617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73" name="Rectangle 20"/>
          <p:cNvSpPr>
            <a:spLocks noChangeArrowheads="1"/>
          </p:cNvSpPr>
          <p:nvPr/>
        </p:nvSpPr>
        <p:spPr bwMode="auto">
          <a:xfrm>
            <a:off x="9677950" y="3561880"/>
            <a:ext cx="1053172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i="1" dirty="0">
                <a:latin typeface="Calibri"/>
                <a:cs typeface="Calibri"/>
              </a:rPr>
              <a:t>Column-</a:t>
            </a:r>
          </a:p>
          <a:p>
            <a:pPr algn="l">
              <a:lnSpc>
                <a:spcPct val="100000"/>
              </a:lnSpc>
            </a:pPr>
            <a:r>
              <a:rPr lang="en-US" sz="2000" i="1" dirty="0">
                <a:latin typeface="Calibri"/>
                <a:cs typeface="Calibri"/>
              </a:rPr>
              <a:t>wise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681357" y="572727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064194" y="572727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391139" y="572727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814514" y="6188936"/>
            <a:ext cx="2774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60388" lvl="1" indent="-222250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dirty="0">
                <a:latin typeface="Calibri"/>
                <a:cs typeface="Calibri"/>
              </a:rPr>
              <a:t>Total misses/iteration: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163CFA-DADC-4A41-B4EA-CC77D2574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105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4" grpId="0"/>
      <p:bldP spid="35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6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Matrix Multiplication</a:t>
            </a:r>
          </a:p>
        </p:txBody>
      </p:sp>
      <p:sp>
        <p:nvSpPr>
          <p:cNvPr id="177156" name="Rectangle 4"/>
          <p:cNvSpPr>
            <a:spLocks noChangeArrowheads="1"/>
          </p:cNvSpPr>
          <p:nvPr/>
        </p:nvSpPr>
        <p:spPr bwMode="auto">
          <a:xfrm>
            <a:off x="5638801" y="1143000"/>
            <a:ext cx="2324353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2000" dirty="0" err="1">
                <a:latin typeface="Calibri"/>
                <a:cs typeface="Calibri"/>
              </a:rPr>
              <a:t>ijk</a:t>
            </a:r>
            <a:r>
              <a:rPr lang="en-US" sz="2000" dirty="0">
                <a:latin typeface="Calibri"/>
                <a:cs typeface="Calibri"/>
              </a:rPr>
              <a:t> (&amp; </a:t>
            </a:r>
            <a:r>
              <a:rPr lang="en-US" sz="2000" dirty="0" err="1">
                <a:latin typeface="Calibri"/>
                <a:cs typeface="Calibri"/>
              </a:rPr>
              <a:t>jik</a:t>
            </a:r>
            <a:r>
              <a:rPr lang="en-US" sz="2000" dirty="0">
                <a:latin typeface="Calibri"/>
                <a:cs typeface="Calibri"/>
              </a:rPr>
              <a:t>): </a:t>
            </a:r>
          </a:p>
          <a:p>
            <a:pPr marL="114300" lvl="1">
              <a:buFontTx/>
              <a:buChar char="•"/>
              <a:tabLst>
                <a:tab pos="228600" algn="l"/>
              </a:tabLst>
            </a:pPr>
            <a:r>
              <a:rPr lang="en-US" sz="2000" dirty="0">
                <a:latin typeface="Calibri"/>
                <a:cs typeface="Calibri"/>
              </a:rPr>
              <a:t> 2 loads, 0 stores</a:t>
            </a:r>
          </a:p>
          <a:p>
            <a:pPr marL="114300" lvl="1">
              <a:buFontTx/>
              <a:buChar char="•"/>
              <a:tabLst>
                <a:tab pos="228600" algn="l"/>
              </a:tabLst>
            </a:pPr>
            <a:r>
              <a:rPr lang="en-US" sz="2000" dirty="0">
                <a:latin typeface="Calibri"/>
                <a:cs typeface="Calibri"/>
              </a:rPr>
              <a:t> misses/</a:t>
            </a:r>
            <a:r>
              <a:rPr lang="en-US" sz="2000" dirty="0" err="1">
                <a:latin typeface="Calibri"/>
                <a:cs typeface="Calibri"/>
              </a:rPr>
              <a:t>iter</a:t>
            </a:r>
            <a:r>
              <a:rPr lang="en-US" sz="2000" dirty="0">
                <a:latin typeface="Calibri"/>
                <a:cs typeface="Calibri"/>
              </a:rPr>
              <a:t> = 1.25</a:t>
            </a:r>
          </a:p>
        </p:txBody>
      </p:sp>
      <p:sp>
        <p:nvSpPr>
          <p:cNvPr id="177159" name="Rectangle 7"/>
          <p:cNvSpPr>
            <a:spLocks noChangeArrowheads="1"/>
          </p:cNvSpPr>
          <p:nvPr/>
        </p:nvSpPr>
        <p:spPr bwMode="auto">
          <a:xfrm>
            <a:off x="5638801" y="3200400"/>
            <a:ext cx="2196113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2000" dirty="0" err="1">
                <a:latin typeface="Calibri"/>
                <a:cs typeface="Calibri"/>
              </a:rPr>
              <a:t>kij</a:t>
            </a:r>
            <a:r>
              <a:rPr lang="en-US" sz="2000" dirty="0">
                <a:latin typeface="Calibri"/>
                <a:cs typeface="Calibri"/>
              </a:rPr>
              <a:t> (&amp; </a:t>
            </a:r>
            <a:r>
              <a:rPr lang="en-US" sz="2000" dirty="0" err="1">
                <a:latin typeface="Calibri"/>
                <a:cs typeface="Calibri"/>
              </a:rPr>
              <a:t>ikj</a:t>
            </a:r>
            <a:r>
              <a:rPr lang="en-US" sz="2000" dirty="0">
                <a:latin typeface="Calibri"/>
                <a:cs typeface="Calibri"/>
              </a:rPr>
              <a:t>): </a:t>
            </a:r>
          </a:p>
          <a:p>
            <a:pPr marL="114300" lvl="1">
              <a:buFontTx/>
              <a:buChar char="•"/>
              <a:tabLst>
                <a:tab pos="228600" algn="l"/>
              </a:tabLst>
            </a:pPr>
            <a:r>
              <a:rPr lang="en-US" sz="2000" dirty="0">
                <a:latin typeface="Calibri"/>
                <a:cs typeface="Calibri"/>
              </a:rPr>
              <a:t> 2 loads, 1 store</a:t>
            </a:r>
          </a:p>
          <a:p>
            <a:pPr marL="114300" lvl="1">
              <a:buFontTx/>
              <a:buChar char="•"/>
              <a:tabLst>
                <a:tab pos="228600" algn="l"/>
              </a:tabLst>
            </a:pPr>
            <a:r>
              <a:rPr lang="en-US" sz="2000" dirty="0">
                <a:latin typeface="Calibri"/>
                <a:cs typeface="Calibri"/>
              </a:rPr>
              <a:t> misses/</a:t>
            </a:r>
            <a:r>
              <a:rPr lang="en-US" sz="2000" dirty="0" err="1">
                <a:latin typeface="Calibri"/>
                <a:cs typeface="Calibri"/>
              </a:rPr>
              <a:t>iter</a:t>
            </a:r>
            <a:r>
              <a:rPr lang="en-US" sz="2000" dirty="0">
                <a:latin typeface="Calibri"/>
                <a:cs typeface="Calibri"/>
              </a:rPr>
              <a:t> = 0.5</a:t>
            </a:r>
          </a:p>
        </p:txBody>
      </p:sp>
      <p:sp>
        <p:nvSpPr>
          <p:cNvPr id="177160" name="Rectangle 8"/>
          <p:cNvSpPr>
            <a:spLocks noChangeArrowheads="1"/>
          </p:cNvSpPr>
          <p:nvPr/>
        </p:nvSpPr>
        <p:spPr bwMode="auto">
          <a:xfrm>
            <a:off x="5638800" y="5463902"/>
            <a:ext cx="2082942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2000" dirty="0" err="1">
                <a:latin typeface="Calibri"/>
                <a:cs typeface="Calibri"/>
              </a:rPr>
              <a:t>jki</a:t>
            </a:r>
            <a:r>
              <a:rPr lang="en-US" sz="2000" dirty="0">
                <a:latin typeface="Calibri"/>
                <a:cs typeface="Calibri"/>
              </a:rPr>
              <a:t> (&amp; </a:t>
            </a:r>
            <a:r>
              <a:rPr lang="en-US" sz="2000" dirty="0" err="1">
                <a:latin typeface="Calibri"/>
                <a:cs typeface="Calibri"/>
              </a:rPr>
              <a:t>kji</a:t>
            </a:r>
            <a:r>
              <a:rPr lang="en-US" sz="2000" dirty="0">
                <a:latin typeface="Calibri"/>
                <a:cs typeface="Calibri"/>
              </a:rPr>
              <a:t>): </a:t>
            </a:r>
          </a:p>
          <a:p>
            <a:pPr marL="114300" lvl="1">
              <a:buFontTx/>
              <a:buChar char="•"/>
              <a:tabLst>
                <a:tab pos="228600" algn="l"/>
              </a:tabLst>
            </a:pPr>
            <a:r>
              <a:rPr lang="en-US" sz="2000" dirty="0">
                <a:latin typeface="Calibri"/>
                <a:cs typeface="Calibri"/>
              </a:rPr>
              <a:t> 2 loads, 1 store</a:t>
            </a:r>
          </a:p>
          <a:p>
            <a:pPr marL="114300" lvl="1">
              <a:buFontTx/>
              <a:buChar char="•"/>
              <a:tabLst>
                <a:tab pos="228600" algn="l"/>
              </a:tabLst>
            </a:pPr>
            <a:r>
              <a:rPr lang="en-US" sz="2000" dirty="0">
                <a:latin typeface="Calibri"/>
                <a:cs typeface="Calibri"/>
              </a:rPr>
              <a:t> misses/</a:t>
            </a:r>
            <a:r>
              <a:rPr lang="en-US" sz="2000" dirty="0" err="1">
                <a:latin typeface="Calibri"/>
                <a:cs typeface="Calibri"/>
              </a:rPr>
              <a:t>iter</a:t>
            </a:r>
            <a:r>
              <a:rPr lang="en-US" sz="2000" dirty="0">
                <a:latin typeface="Calibri"/>
                <a:cs typeface="Calibri"/>
              </a:rPr>
              <a:t> = 2</a:t>
            </a:r>
          </a:p>
        </p:txBody>
      </p:sp>
      <p:sp>
        <p:nvSpPr>
          <p:cNvPr id="177155" name="Rectangle 3"/>
          <p:cNvSpPr>
            <a:spLocks noChangeArrowheads="1"/>
          </p:cNvSpPr>
          <p:nvPr/>
        </p:nvSpPr>
        <p:spPr bwMode="auto">
          <a:xfrm>
            <a:off x="1852612" y="814590"/>
            <a:ext cx="3481388" cy="2082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for (</a:t>
            </a:r>
            <a:r>
              <a:rPr lang="en-US" sz="1400" dirty="0" err="1">
                <a:latin typeface="Courier New" charset="0"/>
              </a:rPr>
              <a:t>i</a:t>
            </a:r>
            <a:r>
              <a:rPr lang="en-US" sz="1400" dirty="0">
                <a:latin typeface="Courier New" charset="0"/>
              </a:rPr>
              <a:t>=0; </a:t>
            </a:r>
            <a:r>
              <a:rPr lang="en-US" sz="1400" dirty="0" err="1">
                <a:latin typeface="Courier New" charset="0"/>
              </a:rPr>
              <a:t>i</a:t>
            </a:r>
            <a:r>
              <a:rPr lang="en-US" sz="1400" dirty="0">
                <a:latin typeface="Courier New" charset="0"/>
              </a:rPr>
              <a:t>&lt;</a:t>
            </a:r>
            <a:r>
              <a:rPr lang="en-US" sz="1400" dirty="0" err="1">
                <a:latin typeface="Courier New" charset="0"/>
              </a:rPr>
              <a:t>n</a:t>
            </a:r>
            <a:r>
              <a:rPr lang="en-US" sz="1400" dirty="0">
                <a:latin typeface="Courier New" charset="0"/>
              </a:rPr>
              <a:t>; </a:t>
            </a:r>
            <a:r>
              <a:rPr lang="en-US" sz="1400" dirty="0" err="1">
                <a:latin typeface="Courier New" charset="0"/>
              </a:rPr>
              <a:t>i</a:t>
            </a:r>
            <a:r>
              <a:rPr lang="en-US" sz="1400" dirty="0">
                <a:latin typeface="Courier New" charset="0"/>
              </a:rPr>
              <a:t>++) {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 for (</a:t>
            </a:r>
            <a:r>
              <a:rPr lang="en-US" sz="1400" dirty="0" err="1">
                <a:latin typeface="Courier New" charset="0"/>
              </a:rPr>
              <a:t>j</a:t>
            </a:r>
            <a:r>
              <a:rPr lang="en-US" sz="1400" dirty="0">
                <a:latin typeface="Courier New" charset="0"/>
              </a:rPr>
              <a:t>=0; </a:t>
            </a:r>
            <a:r>
              <a:rPr lang="en-US" sz="1400" dirty="0" err="1">
                <a:latin typeface="Courier New" charset="0"/>
              </a:rPr>
              <a:t>j</a:t>
            </a:r>
            <a:r>
              <a:rPr lang="en-US" sz="1400" dirty="0">
                <a:latin typeface="Courier New" charset="0"/>
              </a:rPr>
              <a:t>&lt;</a:t>
            </a:r>
            <a:r>
              <a:rPr lang="en-US" sz="1400" dirty="0" err="1">
                <a:latin typeface="Courier New" charset="0"/>
              </a:rPr>
              <a:t>n</a:t>
            </a:r>
            <a:r>
              <a:rPr lang="en-US" sz="1400" dirty="0">
                <a:latin typeface="Courier New" charset="0"/>
              </a:rPr>
              <a:t>; </a:t>
            </a:r>
            <a:r>
              <a:rPr lang="en-US" sz="1400" dirty="0" err="1">
                <a:latin typeface="Courier New" charset="0"/>
              </a:rPr>
              <a:t>j</a:t>
            </a:r>
            <a:r>
              <a:rPr lang="en-US" sz="1400" dirty="0">
                <a:latin typeface="Courier New" charset="0"/>
              </a:rPr>
              <a:t>++) {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  sum = 0.0;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  for (</a:t>
            </a:r>
            <a:r>
              <a:rPr lang="en-US" sz="1400" dirty="0" err="1">
                <a:latin typeface="Courier New" charset="0"/>
              </a:rPr>
              <a:t>k</a:t>
            </a:r>
            <a:r>
              <a:rPr lang="en-US" sz="1400" dirty="0">
                <a:latin typeface="Courier New" charset="0"/>
              </a:rPr>
              <a:t>=0; </a:t>
            </a:r>
            <a:r>
              <a:rPr lang="en-US" sz="1400" dirty="0" err="1">
                <a:latin typeface="Courier New" charset="0"/>
              </a:rPr>
              <a:t>k</a:t>
            </a:r>
            <a:r>
              <a:rPr lang="en-US" sz="1400" dirty="0">
                <a:latin typeface="Courier New" charset="0"/>
              </a:rPr>
              <a:t>&lt;</a:t>
            </a:r>
            <a:r>
              <a:rPr lang="en-US" sz="1400" dirty="0" err="1">
                <a:latin typeface="Courier New" charset="0"/>
              </a:rPr>
              <a:t>n</a:t>
            </a:r>
            <a:r>
              <a:rPr lang="en-US" sz="1400" dirty="0">
                <a:latin typeface="Courier New" charset="0"/>
              </a:rPr>
              <a:t>; </a:t>
            </a:r>
            <a:r>
              <a:rPr lang="en-US" sz="1400" dirty="0" err="1">
                <a:latin typeface="Courier New" charset="0"/>
              </a:rPr>
              <a:t>k</a:t>
            </a:r>
            <a:r>
              <a:rPr lang="en-US" sz="1400" dirty="0">
                <a:latin typeface="Courier New" charset="0"/>
              </a:rPr>
              <a:t>++) 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    sum += 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a[i][k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] * 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b[k][j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];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  </a:t>
            </a:r>
            <a:r>
              <a:rPr lang="en-US" sz="1400" dirty="0" err="1">
                <a:latin typeface="Courier New" charset="0"/>
              </a:rPr>
              <a:t>c[i][j</a:t>
            </a:r>
            <a:r>
              <a:rPr lang="en-US" sz="1400" dirty="0">
                <a:latin typeface="Courier New" charset="0"/>
              </a:rPr>
              <a:t>] = sum;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} </a:t>
            </a:r>
          </a:p>
        </p:txBody>
      </p:sp>
      <p:sp>
        <p:nvSpPr>
          <p:cNvPr id="177157" name="Rectangle 5"/>
          <p:cNvSpPr>
            <a:spLocks noChangeArrowheads="1"/>
          </p:cNvSpPr>
          <p:nvPr/>
        </p:nvSpPr>
        <p:spPr bwMode="auto">
          <a:xfrm>
            <a:off x="1852612" y="2997559"/>
            <a:ext cx="3481388" cy="180254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for (k=0; k&lt;n; k++) {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for (</a:t>
            </a:r>
            <a:r>
              <a:rPr lang="en-US" sz="1400" dirty="0" err="1">
                <a:latin typeface="Courier New" charset="0"/>
              </a:rPr>
              <a:t>i</a:t>
            </a:r>
            <a:r>
              <a:rPr lang="en-US" sz="1400" dirty="0">
                <a:latin typeface="Courier New" charset="0"/>
              </a:rPr>
              <a:t>=0; </a:t>
            </a:r>
            <a:r>
              <a:rPr lang="en-US" sz="1400" dirty="0" err="1">
                <a:latin typeface="Courier New" charset="0"/>
              </a:rPr>
              <a:t>i</a:t>
            </a:r>
            <a:r>
              <a:rPr lang="en-US" sz="1400" dirty="0">
                <a:latin typeface="Courier New" charset="0"/>
              </a:rPr>
              <a:t>&lt;n; </a:t>
            </a:r>
            <a:r>
              <a:rPr lang="en-US" sz="1400" dirty="0" err="1">
                <a:latin typeface="Courier New" charset="0"/>
              </a:rPr>
              <a:t>i</a:t>
            </a:r>
            <a:r>
              <a:rPr lang="en-US" sz="1400" dirty="0">
                <a:latin typeface="Courier New" charset="0"/>
              </a:rPr>
              <a:t>++) {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 r = a[</a:t>
            </a:r>
            <a:r>
              <a:rPr lang="en-US" sz="1400" dirty="0" err="1">
                <a:latin typeface="Courier New" charset="0"/>
              </a:rPr>
              <a:t>i</a:t>
            </a:r>
            <a:r>
              <a:rPr lang="en-US" sz="1400" dirty="0">
                <a:latin typeface="Courier New" charset="0"/>
              </a:rPr>
              <a:t>][k];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 for (j=0; j&lt;n; j++)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  c[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][j] += r * b[k][j];   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}</a:t>
            </a:r>
          </a:p>
        </p:txBody>
      </p:sp>
      <p:sp>
        <p:nvSpPr>
          <p:cNvPr id="177158" name="Rectangle 6"/>
          <p:cNvSpPr>
            <a:spLocks noChangeArrowheads="1"/>
          </p:cNvSpPr>
          <p:nvPr/>
        </p:nvSpPr>
        <p:spPr bwMode="auto">
          <a:xfrm>
            <a:off x="1852612" y="4875727"/>
            <a:ext cx="3481388" cy="180254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for (j=0; j&lt;n; j++) {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for (k=0; k&lt;n; k++) {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  r = b[k][j];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  for (</a:t>
            </a:r>
            <a:r>
              <a:rPr lang="en-US" sz="1400" dirty="0" err="1">
                <a:latin typeface="Courier New" charset="0"/>
              </a:rPr>
              <a:t>i</a:t>
            </a:r>
            <a:r>
              <a:rPr lang="en-US" sz="1400" dirty="0">
                <a:latin typeface="Courier New" charset="0"/>
              </a:rPr>
              <a:t>=0; </a:t>
            </a:r>
            <a:r>
              <a:rPr lang="en-US" sz="1400" dirty="0" err="1">
                <a:latin typeface="Courier New" charset="0"/>
              </a:rPr>
              <a:t>i</a:t>
            </a:r>
            <a:r>
              <a:rPr lang="en-US" sz="1400" dirty="0">
                <a:latin typeface="Courier New" charset="0"/>
              </a:rPr>
              <a:t>&lt;n; </a:t>
            </a:r>
            <a:r>
              <a:rPr lang="en-US" sz="1400" dirty="0" err="1">
                <a:latin typeface="Courier New" charset="0"/>
              </a:rPr>
              <a:t>i</a:t>
            </a:r>
            <a:r>
              <a:rPr lang="en-US" sz="1400" dirty="0">
                <a:latin typeface="Courier New" charset="0"/>
              </a:rPr>
              <a:t>++)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   c[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][j] += a[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][k] * r;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}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153402" y="533401"/>
            <a:ext cx="1838287" cy="1962661"/>
            <a:chOff x="5366134" y="914400"/>
            <a:chExt cx="3353200" cy="3786826"/>
          </a:xfrm>
        </p:grpSpPr>
        <p:grpSp>
          <p:nvGrpSpPr>
            <p:cNvPr id="11" name="Group 10"/>
            <p:cNvGrpSpPr/>
            <p:nvPr/>
          </p:nvGrpSpPr>
          <p:grpSpPr>
            <a:xfrm>
              <a:off x="5366134" y="914400"/>
              <a:ext cx="3353200" cy="3780156"/>
              <a:chOff x="6313317" y="1451283"/>
              <a:chExt cx="1368277" cy="1904292"/>
            </a:xfrm>
          </p:grpSpPr>
          <p:sp>
            <p:nvSpPr>
              <p:cNvPr id="15" name="Text Box 3"/>
              <p:cNvSpPr txBox="1">
                <a:spLocks noChangeArrowheads="1"/>
              </p:cNvSpPr>
              <p:nvPr/>
            </p:nvSpPr>
            <p:spPr bwMode="auto">
              <a:xfrm>
                <a:off x="6313317" y="2412225"/>
                <a:ext cx="678034" cy="9433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36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000" tIns="46800" rIns="90000" bIns="4680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FFFFFF"/>
                  </a:buClr>
                  <a:buSzPct val="100000"/>
                  <a:buFont typeface="Arial" charset="0"/>
                  <a:buNone/>
                </a:pPr>
                <a:r>
                  <a:rPr lang="en-US" sz="1050" b="1" dirty="0">
                    <a:solidFill>
                      <a:srgbClr val="000000"/>
                    </a:solidFill>
                    <a:latin typeface="Arial" charset="0"/>
                  </a:rPr>
                  <a:t>A</a:t>
                </a:r>
              </a:p>
            </p:txBody>
          </p:sp>
          <p:sp>
            <p:nvSpPr>
              <p:cNvPr id="16" name="Text Box 4"/>
              <p:cNvSpPr txBox="1">
                <a:spLocks noChangeArrowheads="1"/>
              </p:cNvSpPr>
              <p:nvPr/>
            </p:nvSpPr>
            <p:spPr bwMode="auto">
              <a:xfrm>
                <a:off x="7003560" y="1451283"/>
                <a:ext cx="678034" cy="9433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0000" tIns="46800" rIns="90000" bIns="4680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FFFFFF"/>
                  </a:buClr>
                  <a:buSzPct val="100000"/>
                  <a:buFont typeface="Arial" charset="0"/>
                  <a:buNone/>
                </a:pPr>
                <a:r>
                  <a:rPr lang="en-US" sz="1050" dirty="0">
                    <a:solidFill>
                      <a:srgbClr val="000000"/>
                    </a:solidFill>
                    <a:latin typeface="Arial" charset="0"/>
                  </a:rPr>
                  <a:t>B</a:t>
                </a:r>
                <a:endParaRPr lang="en-US" sz="1050" b="1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7" name="Text Box 5"/>
              <p:cNvSpPr txBox="1">
                <a:spLocks noChangeArrowheads="1"/>
              </p:cNvSpPr>
              <p:nvPr/>
            </p:nvSpPr>
            <p:spPr bwMode="auto">
              <a:xfrm>
                <a:off x="7003560" y="2412225"/>
                <a:ext cx="678034" cy="9433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0000" tIns="46800" rIns="90000" bIns="4680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FFFFFF"/>
                  </a:buClr>
                  <a:buSzPct val="100000"/>
                  <a:buFont typeface="Arial" charset="0"/>
                  <a:buNone/>
                </a:pPr>
                <a:r>
                  <a:rPr lang="en-US" sz="1050" b="1" dirty="0">
                    <a:solidFill>
                      <a:srgbClr val="000000"/>
                    </a:solidFill>
                    <a:latin typeface="Arial" charset="0"/>
                  </a:rPr>
                  <a:t>C</a:t>
                </a:r>
              </a:p>
            </p:txBody>
          </p:sp>
          <p:sp>
            <p:nvSpPr>
              <p:cNvPr id="18" name="Text Box 6"/>
              <p:cNvSpPr txBox="1">
                <a:spLocks noChangeArrowheads="1"/>
              </p:cNvSpPr>
              <p:nvPr/>
            </p:nvSpPr>
            <p:spPr bwMode="auto">
              <a:xfrm>
                <a:off x="7380294" y="1451283"/>
                <a:ext cx="14825" cy="943350"/>
              </a:xfrm>
              <a:prstGeom prst="rect">
                <a:avLst/>
              </a:prstGeom>
              <a:solidFill>
                <a:srgbClr val="FF0000"/>
              </a:solidFill>
              <a:ln w="936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/>
                <a:endParaRPr lang="en-US" sz="105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Text Box 10"/>
              <p:cNvSpPr txBox="1">
                <a:spLocks noChangeArrowheads="1"/>
              </p:cNvSpPr>
              <p:nvPr/>
            </p:nvSpPr>
            <p:spPr bwMode="auto">
              <a:xfrm>
                <a:off x="6313317" y="2936376"/>
                <a:ext cx="678034" cy="21233"/>
              </a:xfrm>
              <a:prstGeom prst="rect">
                <a:avLst/>
              </a:prstGeom>
              <a:solidFill>
                <a:srgbClr val="FF0000"/>
              </a:solidFill>
              <a:ln w="936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/>
                <a:endParaRPr lang="en-US" sz="1050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Text Box 11"/>
              <p:cNvSpPr txBox="1">
                <a:spLocks noChangeArrowheads="1"/>
              </p:cNvSpPr>
              <p:nvPr/>
            </p:nvSpPr>
            <p:spPr bwMode="auto">
              <a:xfrm>
                <a:off x="7364751" y="2922765"/>
                <a:ext cx="49639" cy="61968"/>
              </a:xfrm>
              <a:prstGeom prst="rect">
                <a:avLst/>
              </a:prstGeom>
              <a:solidFill>
                <a:srgbClr val="FF0000"/>
              </a:solidFill>
              <a:ln w="9360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lIns="0" tIns="91440" rIns="0" bIns="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Times New Roman" charset="0"/>
                  <a:buNone/>
                </a:pPr>
                <a:endParaRPr lang="en-US" sz="1050">
                  <a:solidFill>
                    <a:srgbClr val="000000"/>
                  </a:solidFill>
                  <a:latin typeface="Times New Roman" charset="0"/>
                </a:endParaRPr>
              </a:p>
              <a:p>
                <a:pPr eaLnBrk="1" hangingPunct="1">
                  <a:buClr>
                    <a:srgbClr val="000000"/>
                  </a:buClr>
                  <a:buSzPct val="100000"/>
                  <a:buFont typeface="Times New Roman" charset="0"/>
                  <a:buNone/>
                </a:pPr>
                <a:endParaRPr lang="en-US" sz="1050">
                  <a:solidFill>
                    <a:srgbClr val="000000"/>
                  </a:solidFill>
                  <a:latin typeface="Times New Roman" charset="0"/>
                </a:endParaRPr>
              </a:p>
              <a:p>
                <a:pPr eaLnBrk="1" hangingPunct="1">
                  <a:buClr>
                    <a:srgbClr val="000000"/>
                  </a:buClr>
                  <a:buSzPct val="100000"/>
                  <a:buFont typeface="Times New Roman" charset="0"/>
                  <a:buNone/>
                </a:pPr>
                <a:endParaRPr lang="en-US" sz="105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21" name="Line 22"/>
              <p:cNvSpPr>
                <a:spLocks noChangeShapeType="1"/>
              </p:cNvSpPr>
              <p:nvPr/>
            </p:nvSpPr>
            <p:spPr bwMode="auto">
              <a:xfrm>
                <a:off x="6551392" y="2423752"/>
                <a:ext cx="436" cy="49503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050"/>
              </a:p>
            </p:txBody>
          </p:sp>
          <p:sp>
            <p:nvSpPr>
              <p:cNvPr id="22" name="Text Box 23"/>
              <p:cNvSpPr txBox="1">
                <a:spLocks noChangeArrowheads="1"/>
              </p:cNvSpPr>
              <p:nvPr/>
            </p:nvSpPr>
            <p:spPr bwMode="auto">
              <a:xfrm>
                <a:off x="6540493" y="2556610"/>
                <a:ext cx="132835" cy="2489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050" dirty="0" err="1">
                    <a:solidFill>
                      <a:srgbClr val="000000"/>
                    </a:solidFill>
                  </a:rPr>
                  <a:t>i</a:t>
                </a:r>
                <a:endParaRPr lang="en-US" sz="105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Line 24"/>
              <p:cNvSpPr>
                <a:spLocks noChangeShapeType="1"/>
              </p:cNvSpPr>
              <p:nvPr/>
            </p:nvSpPr>
            <p:spPr bwMode="auto">
              <a:xfrm>
                <a:off x="6321166" y="3006142"/>
                <a:ext cx="519684" cy="607"/>
              </a:xfrm>
              <a:prstGeom prst="line">
                <a:avLst/>
              </a:prstGeom>
              <a:noFill/>
              <a:ln w="28575" cmpd="sng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050"/>
              </a:p>
            </p:txBody>
          </p:sp>
          <p:sp>
            <p:nvSpPr>
              <p:cNvPr id="24" name="Text Box 25"/>
              <p:cNvSpPr txBox="1">
                <a:spLocks noChangeArrowheads="1"/>
              </p:cNvSpPr>
              <p:nvPr/>
            </p:nvSpPr>
            <p:spPr bwMode="auto">
              <a:xfrm>
                <a:off x="6439393" y="2981202"/>
                <a:ext cx="140653" cy="2489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050" dirty="0">
                    <a:solidFill>
                      <a:srgbClr val="FF0000"/>
                    </a:solidFill>
                  </a:rPr>
                  <a:t>k</a:t>
                </a:r>
              </a:p>
            </p:txBody>
          </p:sp>
          <p:sp>
            <p:nvSpPr>
              <p:cNvPr id="25" name="Line 26"/>
              <p:cNvSpPr>
                <a:spLocks noChangeShapeType="1"/>
              </p:cNvSpPr>
              <p:nvPr/>
            </p:nvSpPr>
            <p:spPr bwMode="auto">
              <a:xfrm>
                <a:off x="7456363" y="1462810"/>
                <a:ext cx="436" cy="826673"/>
              </a:xfrm>
              <a:prstGeom prst="line">
                <a:avLst/>
              </a:prstGeom>
              <a:noFill/>
              <a:ln w="28575" cmpd="sng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050"/>
              </a:p>
            </p:txBody>
          </p:sp>
          <p:sp>
            <p:nvSpPr>
              <p:cNvPr id="26" name="Text Box 27"/>
              <p:cNvSpPr txBox="1">
                <a:spLocks noChangeArrowheads="1"/>
              </p:cNvSpPr>
              <p:nvPr/>
            </p:nvSpPr>
            <p:spPr bwMode="auto">
              <a:xfrm>
                <a:off x="7496896" y="1655606"/>
                <a:ext cx="161411" cy="2489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050" dirty="0">
                    <a:solidFill>
                      <a:srgbClr val="FF0000"/>
                    </a:solidFill>
                  </a:rPr>
                  <a:t>k</a:t>
                </a:r>
              </a:p>
            </p:txBody>
          </p:sp>
          <p:sp>
            <p:nvSpPr>
              <p:cNvPr id="27" name="Line 28"/>
              <p:cNvSpPr>
                <a:spLocks noChangeShapeType="1"/>
              </p:cNvSpPr>
              <p:nvPr/>
            </p:nvSpPr>
            <p:spPr bwMode="auto">
              <a:xfrm>
                <a:off x="6990915" y="1841362"/>
                <a:ext cx="397664" cy="607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050"/>
              </a:p>
            </p:txBody>
          </p:sp>
          <p:sp>
            <p:nvSpPr>
              <p:cNvPr id="28" name="Text Box 29"/>
              <p:cNvSpPr txBox="1">
                <a:spLocks noChangeArrowheads="1"/>
              </p:cNvSpPr>
              <p:nvPr/>
            </p:nvSpPr>
            <p:spPr bwMode="auto">
              <a:xfrm>
                <a:off x="7104720" y="1809818"/>
                <a:ext cx="128290" cy="2489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050">
                    <a:solidFill>
                      <a:srgbClr val="000000"/>
                    </a:solidFill>
                  </a:rPr>
                  <a:t>j</a:t>
                </a:r>
              </a:p>
            </p:txBody>
          </p:sp>
          <p:sp>
            <p:nvSpPr>
              <p:cNvPr id="29" name="Line 22"/>
              <p:cNvSpPr>
                <a:spLocks noChangeShapeType="1"/>
              </p:cNvSpPr>
              <p:nvPr/>
            </p:nvSpPr>
            <p:spPr bwMode="auto">
              <a:xfrm>
                <a:off x="7388578" y="2423752"/>
                <a:ext cx="436" cy="49503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050"/>
              </a:p>
            </p:txBody>
          </p:sp>
          <p:sp>
            <p:nvSpPr>
              <p:cNvPr id="30" name="Text Box 23"/>
              <p:cNvSpPr txBox="1">
                <a:spLocks noChangeArrowheads="1"/>
              </p:cNvSpPr>
              <p:nvPr/>
            </p:nvSpPr>
            <p:spPr bwMode="auto">
              <a:xfrm>
                <a:off x="7377678" y="2556610"/>
                <a:ext cx="119218" cy="2489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050">
                    <a:solidFill>
                      <a:srgbClr val="000000"/>
                    </a:solidFill>
                  </a:rPr>
                  <a:t>i</a:t>
                </a:r>
              </a:p>
            </p:txBody>
          </p:sp>
          <p:sp>
            <p:nvSpPr>
              <p:cNvPr id="31" name="Line 28"/>
              <p:cNvSpPr>
                <a:spLocks noChangeShapeType="1"/>
              </p:cNvSpPr>
              <p:nvPr/>
            </p:nvSpPr>
            <p:spPr bwMode="auto">
              <a:xfrm>
                <a:off x="6969985" y="2947902"/>
                <a:ext cx="397664" cy="607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050"/>
              </a:p>
            </p:txBody>
          </p:sp>
          <p:sp>
            <p:nvSpPr>
              <p:cNvPr id="32" name="Text Box 29"/>
              <p:cNvSpPr txBox="1">
                <a:spLocks noChangeArrowheads="1"/>
              </p:cNvSpPr>
              <p:nvPr/>
            </p:nvSpPr>
            <p:spPr bwMode="auto">
              <a:xfrm>
                <a:off x="7083791" y="2916357"/>
                <a:ext cx="118125" cy="2489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050" dirty="0">
                    <a:solidFill>
                      <a:srgbClr val="000000"/>
                    </a:solidFill>
                  </a:rPr>
                  <a:t>j</a:t>
                </a:r>
              </a:p>
            </p:txBody>
          </p:sp>
        </p:grpSp>
        <p:sp>
          <p:nvSpPr>
            <p:cNvPr id="12" name="Rectangle 20"/>
            <p:cNvSpPr>
              <a:spLocks noChangeArrowheads="1"/>
            </p:cNvSpPr>
            <p:nvPr/>
          </p:nvSpPr>
          <p:spPr bwMode="auto">
            <a:xfrm>
              <a:off x="5466579" y="4201416"/>
              <a:ext cx="1333351" cy="4998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100" i="1" dirty="0">
                  <a:latin typeface="Calibri"/>
                  <a:cs typeface="Calibri"/>
                </a:rPr>
                <a:t>Row-wise</a:t>
              </a:r>
            </a:p>
          </p:txBody>
        </p:sp>
        <p:sp>
          <p:nvSpPr>
            <p:cNvPr id="13" name="Rectangle 23"/>
            <p:cNvSpPr>
              <a:spLocks noChangeArrowheads="1"/>
            </p:cNvSpPr>
            <p:nvPr/>
          </p:nvSpPr>
          <p:spPr bwMode="auto">
            <a:xfrm>
              <a:off x="7805367" y="4196442"/>
              <a:ext cx="874281" cy="4998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100" i="1" dirty="0">
                  <a:latin typeface="Calibri"/>
                  <a:cs typeface="Calibri"/>
                </a:rPr>
                <a:t>Fixed</a:t>
              </a:r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6527570" y="1981202"/>
              <a:ext cx="1367810" cy="82641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100" i="1" dirty="0">
                  <a:latin typeface="Calibri"/>
                  <a:cs typeface="Calibri"/>
                </a:rPr>
                <a:t>Column-</a:t>
              </a:r>
            </a:p>
            <a:p>
              <a:pPr algn="l">
                <a:lnSpc>
                  <a:spcPct val="100000"/>
                </a:lnSpc>
              </a:pPr>
              <a:r>
                <a:rPr lang="en-US" sz="1100" i="1" dirty="0">
                  <a:latin typeface="Calibri"/>
                  <a:cs typeface="Calibri"/>
                </a:rPr>
                <a:t>wise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153401" y="2772917"/>
            <a:ext cx="1822663" cy="1909069"/>
            <a:chOff x="5366134" y="914400"/>
            <a:chExt cx="3359707" cy="3870454"/>
          </a:xfrm>
        </p:grpSpPr>
        <p:sp>
          <p:nvSpPr>
            <p:cNvPr id="35" name="Text Box 3"/>
            <p:cNvSpPr txBox="1">
              <a:spLocks noChangeArrowheads="1"/>
            </p:cNvSpPr>
            <p:nvPr/>
          </p:nvSpPr>
          <p:spPr bwMode="auto">
            <a:xfrm>
              <a:off x="5366134" y="2821939"/>
              <a:ext cx="1661640" cy="18726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sz="1050" b="1" dirty="0">
                  <a:solidFill>
                    <a:srgbClr val="000000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36" name="Text Box 4"/>
            <p:cNvSpPr txBox="1">
              <a:spLocks noChangeArrowheads="1"/>
            </p:cNvSpPr>
            <p:nvPr/>
          </p:nvSpPr>
          <p:spPr bwMode="auto">
            <a:xfrm>
              <a:off x="7057694" y="914400"/>
              <a:ext cx="1661640" cy="18726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sz="1050" dirty="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US" sz="1050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7" name="Text Box 5"/>
            <p:cNvSpPr txBox="1">
              <a:spLocks noChangeArrowheads="1"/>
            </p:cNvSpPr>
            <p:nvPr/>
          </p:nvSpPr>
          <p:spPr bwMode="auto">
            <a:xfrm>
              <a:off x="7057694" y="2821939"/>
              <a:ext cx="1661640" cy="18726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sz="1050" b="1" dirty="0">
                  <a:solidFill>
                    <a:srgbClr val="000000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38" name="Text Box 10"/>
            <p:cNvSpPr txBox="1">
              <a:spLocks noChangeArrowheads="1"/>
            </p:cNvSpPr>
            <p:nvPr/>
          </p:nvSpPr>
          <p:spPr bwMode="auto">
            <a:xfrm>
              <a:off x="7055204" y="3844352"/>
              <a:ext cx="1661640" cy="42149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050">
                <a:solidFill>
                  <a:srgbClr val="000000"/>
                </a:solidFill>
              </a:endParaRPr>
            </a:p>
          </p:txBody>
        </p:sp>
        <p:sp>
          <p:nvSpPr>
            <p:cNvPr id="39" name="Text Box 11"/>
            <p:cNvSpPr txBox="1">
              <a:spLocks noChangeArrowheads="1"/>
            </p:cNvSpPr>
            <p:nvPr/>
          </p:nvSpPr>
          <p:spPr bwMode="auto">
            <a:xfrm>
              <a:off x="5864691" y="3835397"/>
              <a:ext cx="121649" cy="123011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050">
                <a:solidFill>
                  <a:srgbClr val="000000"/>
                </a:solidFill>
                <a:latin typeface="Times New Roman" charset="0"/>
              </a:endParaRP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050">
                <a:solidFill>
                  <a:srgbClr val="000000"/>
                </a:solidFill>
                <a:latin typeface="Times New Roman" charset="0"/>
              </a:endParaRP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05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40" name="Line 22"/>
            <p:cNvSpPr>
              <a:spLocks noChangeShapeType="1"/>
            </p:cNvSpPr>
            <p:nvPr/>
          </p:nvSpPr>
          <p:spPr bwMode="auto">
            <a:xfrm>
              <a:off x="5949578" y="2844821"/>
              <a:ext cx="1068" cy="98267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41" name="Text Box 23"/>
            <p:cNvSpPr txBox="1">
              <a:spLocks noChangeArrowheads="1"/>
            </p:cNvSpPr>
            <p:nvPr/>
          </p:nvSpPr>
          <p:spPr bwMode="auto">
            <a:xfrm>
              <a:off x="5922868" y="3108554"/>
              <a:ext cx="325533" cy="519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050" dirty="0" err="1">
                  <a:solidFill>
                    <a:srgbClr val="000000"/>
                  </a:solidFill>
                </a:rPr>
                <a:t>i</a:t>
              </a:r>
              <a:endParaRPr lang="en-US" sz="1050" dirty="0">
                <a:solidFill>
                  <a:srgbClr val="000000"/>
                </a:solidFill>
              </a:endParaRPr>
            </a:p>
          </p:txBody>
        </p:sp>
        <p:sp>
          <p:nvSpPr>
            <p:cNvPr id="42" name="Line 24"/>
            <p:cNvSpPr>
              <a:spLocks noChangeShapeType="1"/>
            </p:cNvSpPr>
            <p:nvPr/>
          </p:nvSpPr>
          <p:spPr bwMode="auto">
            <a:xfrm>
              <a:off x="7064201" y="1708223"/>
              <a:ext cx="1273576" cy="1205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43" name="Text Box 25"/>
            <p:cNvSpPr txBox="1">
              <a:spLocks noChangeArrowheads="1"/>
            </p:cNvSpPr>
            <p:nvPr/>
          </p:nvSpPr>
          <p:spPr bwMode="auto">
            <a:xfrm>
              <a:off x="5457670" y="3885297"/>
              <a:ext cx="344694" cy="519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050" dirty="0"/>
                <a:t>k</a:t>
              </a:r>
            </a:p>
          </p:txBody>
        </p:sp>
        <p:sp>
          <p:nvSpPr>
            <p:cNvPr id="44" name="Text Box 27"/>
            <p:cNvSpPr txBox="1">
              <a:spLocks noChangeArrowheads="1"/>
            </p:cNvSpPr>
            <p:nvPr/>
          </p:nvSpPr>
          <p:spPr bwMode="auto">
            <a:xfrm>
              <a:off x="8009581" y="985092"/>
              <a:ext cx="395566" cy="519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050" dirty="0">
                  <a:solidFill>
                    <a:srgbClr val="000000"/>
                  </a:solidFill>
                </a:rPr>
                <a:t>k</a:t>
              </a:r>
            </a:p>
          </p:txBody>
        </p:sp>
        <p:sp>
          <p:nvSpPr>
            <p:cNvPr id="45" name="Text Box 29"/>
            <p:cNvSpPr txBox="1">
              <a:spLocks noChangeArrowheads="1"/>
            </p:cNvSpPr>
            <p:nvPr/>
          </p:nvSpPr>
          <p:spPr bwMode="auto">
            <a:xfrm>
              <a:off x="7462802" y="1723792"/>
              <a:ext cx="314396" cy="519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050">
                  <a:solidFill>
                    <a:srgbClr val="FF0000"/>
                  </a:solidFill>
                </a:rPr>
                <a:t>j</a:t>
              </a:r>
            </a:p>
          </p:txBody>
        </p:sp>
        <p:sp>
          <p:nvSpPr>
            <p:cNvPr id="46" name="Line 22"/>
            <p:cNvSpPr>
              <a:spLocks noChangeShapeType="1"/>
            </p:cNvSpPr>
            <p:nvPr/>
          </p:nvSpPr>
          <p:spPr bwMode="auto">
            <a:xfrm>
              <a:off x="8001247" y="2844821"/>
              <a:ext cx="1068" cy="977856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47" name="Text Box 23"/>
            <p:cNvSpPr txBox="1">
              <a:spLocks noChangeArrowheads="1"/>
            </p:cNvSpPr>
            <p:nvPr/>
          </p:nvSpPr>
          <p:spPr bwMode="auto">
            <a:xfrm>
              <a:off x="7974536" y="3108554"/>
              <a:ext cx="292164" cy="519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050">
                  <a:solidFill>
                    <a:srgbClr val="000000"/>
                  </a:solidFill>
                </a:rPr>
                <a:t>i</a:t>
              </a:r>
            </a:p>
          </p:txBody>
        </p:sp>
        <p:sp>
          <p:nvSpPr>
            <p:cNvPr id="48" name="Text Box 29"/>
            <p:cNvSpPr txBox="1">
              <a:spLocks noChangeArrowheads="1"/>
            </p:cNvSpPr>
            <p:nvPr/>
          </p:nvSpPr>
          <p:spPr bwMode="auto">
            <a:xfrm>
              <a:off x="7391400" y="3962166"/>
              <a:ext cx="289486" cy="519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050" dirty="0">
                  <a:solidFill>
                    <a:srgbClr val="FF0000"/>
                  </a:solidFill>
                </a:rPr>
                <a:t>j</a:t>
              </a:r>
            </a:p>
          </p:txBody>
        </p:sp>
        <p:sp>
          <p:nvSpPr>
            <p:cNvPr id="49" name="Rectangle 20"/>
            <p:cNvSpPr>
              <a:spLocks noChangeArrowheads="1"/>
            </p:cNvSpPr>
            <p:nvPr/>
          </p:nvSpPr>
          <p:spPr bwMode="auto">
            <a:xfrm>
              <a:off x="7227542" y="4259665"/>
              <a:ext cx="1347390" cy="5251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100" i="1" dirty="0">
                  <a:latin typeface="Calibri"/>
                  <a:cs typeface="Calibri"/>
                </a:rPr>
                <a:t>Row-wise</a:t>
              </a:r>
            </a:p>
          </p:txBody>
        </p:sp>
        <p:sp>
          <p:nvSpPr>
            <p:cNvPr id="50" name="Rectangle 23"/>
            <p:cNvSpPr>
              <a:spLocks noChangeArrowheads="1"/>
            </p:cNvSpPr>
            <p:nvPr/>
          </p:nvSpPr>
          <p:spPr bwMode="auto">
            <a:xfrm>
              <a:off x="5559800" y="4196086"/>
              <a:ext cx="883486" cy="5251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100" i="1" dirty="0">
                  <a:latin typeface="Calibri"/>
                  <a:cs typeface="Calibri"/>
                </a:rPr>
                <a:t>Fixed</a:t>
              </a:r>
            </a:p>
          </p:txBody>
        </p:sp>
        <p:sp>
          <p:nvSpPr>
            <p:cNvPr id="51" name="Rectangle 18"/>
            <p:cNvSpPr>
              <a:spLocks noChangeArrowheads="1"/>
            </p:cNvSpPr>
            <p:nvPr/>
          </p:nvSpPr>
          <p:spPr bwMode="auto">
            <a:xfrm>
              <a:off x="7227542" y="2095306"/>
              <a:ext cx="1419644" cy="5251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100" i="1" dirty="0">
                  <a:latin typeface="Calibri"/>
                  <a:cs typeface="Calibri"/>
                </a:rPr>
                <a:t>Row-wise</a:t>
              </a:r>
            </a:p>
          </p:txBody>
        </p:sp>
        <p:sp>
          <p:nvSpPr>
            <p:cNvPr id="52" name="Line 28"/>
            <p:cNvSpPr>
              <a:spLocks noChangeShapeType="1"/>
            </p:cNvSpPr>
            <p:nvPr/>
          </p:nvSpPr>
          <p:spPr bwMode="auto">
            <a:xfrm flipV="1">
              <a:off x="5366135" y="3885296"/>
              <a:ext cx="501266" cy="120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53" name="Line 22"/>
            <p:cNvSpPr>
              <a:spLocks noChangeShapeType="1"/>
            </p:cNvSpPr>
            <p:nvPr/>
          </p:nvSpPr>
          <p:spPr bwMode="auto">
            <a:xfrm>
              <a:off x="7973467" y="914400"/>
              <a:ext cx="0" cy="6096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54" name="Text Box 10"/>
            <p:cNvSpPr txBox="1">
              <a:spLocks noChangeArrowheads="1"/>
            </p:cNvSpPr>
            <p:nvPr/>
          </p:nvSpPr>
          <p:spPr bwMode="auto">
            <a:xfrm>
              <a:off x="7064201" y="1583969"/>
              <a:ext cx="1661640" cy="42149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050">
                <a:solidFill>
                  <a:srgbClr val="000000"/>
                </a:solidFill>
              </a:endParaRPr>
            </a:p>
          </p:txBody>
        </p:sp>
        <p:sp>
          <p:nvSpPr>
            <p:cNvPr id="55" name="Line 24"/>
            <p:cNvSpPr>
              <a:spLocks noChangeShapeType="1"/>
            </p:cNvSpPr>
            <p:nvPr/>
          </p:nvSpPr>
          <p:spPr bwMode="auto">
            <a:xfrm>
              <a:off x="7064201" y="3953558"/>
              <a:ext cx="1273576" cy="1205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8153401" y="4876752"/>
            <a:ext cx="1791087" cy="1828848"/>
            <a:chOff x="5366134" y="914400"/>
            <a:chExt cx="3353200" cy="3787393"/>
          </a:xfrm>
        </p:grpSpPr>
        <p:sp>
          <p:nvSpPr>
            <p:cNvPr id="58" name="Text Box 3"/>
            <p:cNvSpPr txBox="1">
              <a:spLocks noChangeArrowheads="1"/>
            </p:cNvSpPr>
            <p:nvPr/>
          </p:nvSpPr>
          <p:spPr bwMode="auto">
            <a:xfrm>
              <a:off x="5366134" y="2821939"/>
              <a:ext cx="1661640" cy="18726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sz="1050" b="1" dirty="0">
                  <a:solidFill>
                    <a:srgbClr val="000000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59" name="Text Box 4"/>
            <p:cNvSpPr txBox="1">
              <a:spLocks noChangeArrowheads="1"/>
            </p:cNvSpPr>
            <p:nvPr/>
          </p:nvSpPr>
          <p:spPr bwMode="auto">
            <a:xfrm>
              <a:off x="7057694" y="914400"/>
              <a:ext cx="1661640" cy="18726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sz="1050" dirty="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US" sz="1050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60" name="Text Box 5"/>
            <p:cNvSpPr txBox="1">
              <a:spLocks noChangeArrowheads="1"/>
            </p:cNvSpPr>
            <p:nvPr/>
          </p:nvSpPr>
          <p:spPr bwMode="auto">
            <a:xfrm>
              <a:off x="7057694" y="2821939"/>
              <a:ext cx="1661640" cy="18726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sz="1050" b="1" dirty="0">
                  <a:solidFill>
                    <a:srgbClr val="000000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61" name="Text Box 11"/>
            <p:cNvSpPr txBox="1">
              <a:spLocks noChangeArrowheads="1"/>
            </p:cNvSpPr>
            <p:nvPr/>
          </p:nvSpPr>
          <p:spPr bwMode="auto">
            <a:xfrm>
              <a:off x="7906389" y="1576178"/>
              <a:ext cx="121649" cy="123011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050" dirty="0">
                <a:solidFill>
                  <a:srgbClr val="000000"/>
                </a:solidFill>
                <a:latin typeface="Times New Roman" charset="0"/>
              </a:endParaRP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050" dirty="0">
                <a:solidFill>
                  <a:srgbClr val="000000"/>
                </a:solidFill>
                <a:latin typeface="Times New Roman" charset="0"/>
              </a:endParaRP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05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62" name="Text Box 23"/>
            <p:cNvSpPr txBox="1">
              <a:spLocks noChangeArrowheads="1"/>
            </p:cNvSpPr>
            <p:nvPr/>
          </p:nvSpPr>
          <p:spPr bwMode="auto">
            <a:xfrm>
              <a:off x="6116986" y="3108553"/>
              <a:ext cx="325536" cy="546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050" dirty="0" err="1">
                  <a:solidFill>
                    <a:srgbClr val="FF0000"/>
                  </a:solidFill>
                </a:rPr>
                <a:t>i</a:t>
              </a:r>
              <a:endParaRPr 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63" name="Text Box 25"/>
            <p:cNvSpPr txBox="1">
              <a:spLocks noChangeArrowheads="1"/>
            </p:cNvSpPr>
            <p:nvPr/>
          </p:nvSpPr>
          <p:spPr bwMode="auto">
            <a:xfrm>
              <a:off x="5457671" y="3885297"/>
              <a:ext cx="344696" cy="546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050" dirty="0"/>
                <a:t>k</a:t>
              </a:r>
            </a:p>
          </p:txBody>
        </p:sp>
        <p:sp>
          <p:nvSpPr>
            <p:cNvPr id="64" name="Text Box 27"/>
            <p:cNvSpPr txBox="1">
              <a:spLocks noChangeArrowheads="1"/>
            </p:cNvSpPr>
            <p:nvPr/>
          </p:nvSpPr>
          <p:spPr bwMode="auto">
            <a:xfrm>
              <a:off x="8009581" y="985093"/>
              <a:ext cx="395566" cy="546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050" dirty="0">
                  <a:solidFill>
                    <a:srgbClr val="000000"/>
                  </a:solidFill>
                </a:rPr>
                <a:t>k</a:t>
              </a:r>
            </a:p>
          </p:txBody>
        </p:sp>
        <p:sp>
          <p:nvSpPr>
            <p:cNvPr id="65" name="Text Box 29"/>
            <p:cNvSpPr txBox="1">
              <a:spLocks noChangeArrowheads="1"/>
            </p:cNvSpPr>
            <p:nvPr/>
          </p:nvSpPr>
          <p:spPr bwMode="auto">
            <a:xfrm>
              <a:off x="7462803" y="1723793"/>
              <a:ext cx="314396" cy="546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050" dirty="0"/>
                <a:t>j</a:t>
              </a:r>
            </a:p>
          </p:txBody>
        </p:sp>
        <p:sp>
          <p:nvSpPr>
            <p:cNvPr id="66" name="Text Box 29"/>
            <p:cNvSpPr txBox="1">
              <a:spLocks noChangeArrowheads="1"/>
            </p:cNvSpPr>
            <p:nvPr/>
          </p:nvSpPr>
          <p:spPr bwMode="auto">
            <a:xfrm>
              <a:off x="7391400" y="3962167"/>
              <a:ext cx="289485" cy="546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050" dirty="0">
                  <a:solidFill>
                    <a:srgbClr val="000000"/>
                  </a:solidFill>
                </a:rPr>
                <a:t>j</a:t>
              </a:r>
            </a:p>
          </p:txBody>
        </p:sp>
        <p:sp>
          <p:nvSpPr>
            <p:cNvPr id="67" name="Rectangle 20"/>
            <p:cNvSpPr>
              <a:spLocks noChangeArrowheads="1"/>
            </p:cNvSpPr>
            <p:nvPr/>
          </p:nvSpPr>
          <p:spPr bwMode="auto">
            <a:xfrm>
              <a:off x="6095681" y="3533839"/>
              <a:ext cx="1236441" cy="88701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100" i="1" dirty="0">
                  <a:latin typeface="Calibri"/>
                  <a:cs typeface="Calibri"/>
                </a:rPr>
                <a:t>Column-</a:t>
              </a:r>
            </a:p>
            <a:p>
              <a:pPr algn="l">
                <a:lnSpc>
                  <a:spcPct val="100000"/>
                </a:lnSpc>
              </a:pPr>
              <a:r>
                <a:rPr lang="en-US" sz="1100" i="1" dirty="0">
                  <a:latin typeface="Calibri"/>
                  <a:cs typeface="Calibri"/>
                </a:rPr>
                <a:t>wise</a:t>
              </a:r>
            </a:p>
          </p:txBody>
        </p:sp>
        <p:sp>
          <p:nvSpPr>
            <p:cNvPr id="68" name="Rectangle 23"/>
            <p:cNvSpPr>
              <a:spLocks noChangeArrowheads="1"/>
            </p:cNvSpPr>
            <p:nvPr/>
          </p:nvSpPr>
          <p:spPr bwMode="auto">
            <a:xfrm>
              <a:off x="7504247" y="2209800"/>
              <a:ext cx="897320" cy="53646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100" i="1" dirty="0">
                  <a:latin typeface="Calibri"/>
                  <a:cs typeface="Calibri"/>
                </a:rPr>
                <a:t>Fixed</a:t>
              </a:r>
            </a:p>
          </p:txBody>
        </p:sp>
        <p:sp>
          <p:nvSpPr>
            <p:cNvPr id="69" name="Line 28"/>
            <p:cNvSpPr>
              <a:spLocks noChangeShapeType="1"/>
            </p:cNvSpPr>
            <p:nvPr/>
          </p:nvSpPr>
          <p:spPr bwMode="auto">
            <a:xfrm flipV="1">
              <a:off x="5366134" y="3886500"/>
              <a:ext cx="584511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70" name="Line 22"/>
            <p:cNvSpPr>
              <a:spLocks noChangeShapeType="1"/>
            </p:cNvSpPr>
            <p:nvPr/>
          </p:nvSpPr>
          <p:spPr bwMode="auto">
            <a:xfrm>
              <a:off x="7973467" y="914400"/>
              <a:ext cx="0" cy="6096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71" name="Line 26"/>
            <p:cNvSpPr>
              <a:spLocks noChangeShapeType="1"/>
            </p:cNvSpPr>
            <p:nvPr/>
          </p:nvSpPr>
          <p:spPr bwMode="auto">
            <a:xfrm>
              <a:off x="6096000" y="2821939"/>
              <a:ext cx="1068" cy="1641005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72" name="Text Box 6"/>
            <p:cNvSpPr txBox="1">
              <a:spLocks noChangeArrowheads="1"/>
            </p:cNvSpPr>
            <p:nvPr/>
          </p:nvSpPr>
          <p:spPr bwMode="auto">
            <a:xfrm>
              <a:off x="5950645" y="2829176"/>
              <a:ext cx="36331" cy="1872617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050">
                <a:solidFill>
                  <a:srgbClr val="000000"/>
                </a:solidFill>
              </a:endParaRPr>
            </a:p>
          </p:txBody>
        </p:sp>
        <p:sp>
          <p:nvSpPr>
            <p:cNvPr id="73" name="Line 28"/>
            <p:cNvSpPr>
              <a:spLocks noChangeShapeType="1"/>
            </p:cNvSpPr>
            <p:nvPr/>
          </p:nvSpPr>
          <p:spPr bwMode="auto">
            <a:xfrm>
              <a:off x="7072687" y="1620169"/>
              <a:ext cx="833701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74" name="Line 28"/>
            <p:cNvSpPr>
              <a:spLocks noChangeShapeType="1"/>
            </p:cNvSpPr>
            <p:nvPr/>
          </p:nvSpPr>
          <p:spPr bwMode="auto">
            <a:xfrm flipV="1">
              <a:off x="7057694" y="3885296"/>
              <a:ext cx="915773" cy="120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75" name="Text Box 23"/>
            <p:cNvSpPr txBox="1">
              <a:spLocks noChangeArrowheads="1"/>
            </p:cNvSpPr>
            <p:nvPr/>
          </p:nvSpPr>
          <p:spPr bwMode="auto">
            <a:xfrm>
              <a:off x="8147829" y="3108553"/>
              <a:ext cx="325536" cy="546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050" dirty="0" err="1">
                  <a:solidFill>
                    <a:srgbClr val="FF0000"/>
                  </a:solidFill>
                </a:rPr>
                <a:t>i</a:t>
              </a:r>
              <a:endParaRPr 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76" name="Line 26"/>
            <p:cNvSpPr>
              <a:spLocks noChangeShapeType="1"/>
            </p:cNvSpPr>
            <p:nvPr/>
          </p:nvSpPr>
          <p:spPr bwMode="auto">
            <a:xfrm>
              <a:off x="8125773" y="2821939"/>
              <a:ext cx="1068" cy="1641005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77" name="Text Box 6"/>
            <p:cNvSpPr txBox="1">
              <a:spLocks noChangeArrowheads="1"/>
            </p:cNvSpPr>
            <p:nvPr/>
          </p:nvSpPr>
          <p:spPr bwMode="auto">
            <a:xfrm>
              <a:off x="7955301" y="2829176"/>
              <a:ext cx="36331" cy="1872617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050">
                <a:solidFill>
                  <a:srgbClr val="000000"/>
                </a:solidFill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22777A-538E-4789-85BE-F333DFBAB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40882"/>
      </p:ext>
    </p:extLst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i7 Matrix Multiply Performance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1676400" y="1181100"/>
          <a:ext cx="8991600" cy="5676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934201" y="1524000"/>
            <a:ext cx="2723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jki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 / </a:t>
            </a:r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kji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 (2.0 misses/</a:t>
            </a:r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iter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85762" y="3790890"/>
            <a:ext cx="2839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ijk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 / </a:t>
            </a:r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jik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 (1.25 misses/</a:t>
            </a:r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iter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96200" y="5467290"/>
            <a:ext cx="2626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kij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 / </a:t>
            </a:r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ikj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 (0.5 misses/</a:t>
            </a:r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iter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11243" y="763369"/>
            <a:ext cx="6521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Essentially the same algorithm, just different data access patterns!</a:t>
            </a:r>
          </a:p>
          <a:p>
            <a:pPr algn="ctr"/>
            <a:r>
              <a:rPr lang="en-US" dirty="0">
                <a:latin typeface="Calibri" pitchFamily="34" charset="0"/>
              </a:rPr>
              <a:t>The most natural way to write code may not be the best one!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06485B-3000-4977-BCA9-8C79F1091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68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i7 Matrix Multiply Performance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1676400" y="1181100"/>
          <a:ext cx="8991600" cy="5676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934201" y="1524000"/>
            <a:ext cx="2723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jki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 / </a:t>
            </a:r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kji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 (2.0 misses/</a:t>
            </a:r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iter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85762" y="3790890"/>
            <a:ext cx="2839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ijk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 / </a:t>
            </a:r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jik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 (1.25 misses/</a:t>
            </a:r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iter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96200" y="5467290"/>
            <a:ext cx="2626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kij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 / </a:t>
            </a:r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ikj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 (0.5 misses/</a:t>
            </a:r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iter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11243" y="763369"/>
            <a:ext cx="6521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Essentially the same algorithm, just different data access patterns!</a:t>
            </a:r>
          </a:p>
          <a:p>
            <a:pPr algn="ctr"/>
            <a:r>
              <a:rPr lang="en-US" dirty="0">
                <a:latin typeface="Calibri" pitchFamily="34" charset="0"/>
              </a:rPr>
              <a:t>The most natural way to write code may not be the best one!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06485B-3000-4977-BCA9-8C79F1091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78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269700-F008-4094-8020-C8F9DB78C758}"/>
              </a:ext>
            </a:extLst>
          </p:cNvPr>
          <p:cNvSpPr/>
          <p:nvPr/>
        </p:nvSpPr>
        <p:spPr>
          <a:xfrm>
            <a:off x="1996225" y="4829577"/>
            <a:ext cx="2499576" cy="1799823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B6A2AC-F7CB-4A4C-8542-7232ACF64905}"/>
              </a:ext>
            </a:extLst>
          </p:cNvPr>
          <p:cNvSpPr txBox="1"/>
          <p:nvPr/>
        </p:nvSpPr>
        <p:spPr>
          <a:xfrm>
            <a:off x="2064253" y="4127947"/>
            <a:ext cx="370911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For a sufficiently small N, any implementation is “good enough”</a:t>
            </a:r>
          </a:p>
        </p:txBody>
      </p:sp>
    </p:spTree>
    <p:extLst>
      <p:ext uri="{BB962C8B-B14F-4D97-AF65-F5344CB8AC3E}">
        <p14:creationId xmlns:p14="http://schemas.microsoft.com/office/powerpoint/2010/main" val="45365944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281F82-BF66-4672-BDBA-D93DC5DB9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7A4DD7-CD1D-42FF-84B5-C286396EC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about those writes? Do they have additional costs?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BFFFF4-6845-44D7-97D7-E0A785D4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13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Memory Mountain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00611" y="1197678"/>
          <a:ext cx="8572500" cy="5829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153401" y="304801"/>
            <a:ext cx="2432915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Intel Core i7</a:t>
            </a:r>
          </a:p>
          <a:p>
            <a:r>
              <a:rPr lang="en-US" dirty="0">
                <a:latin typeface="Calibri" pitchFamily="34" charset="0"/>
              </a:rPr>
              <a:t>32 KB L1  </a:t>
            </a:r>
            <a:r>
              <a:rPr lang="en-US" dirty="0" err="1">
                <a:latin typeface="Calibri" pitchFamily="34" charset="0"/>
              </a:rPr>
              <a:t>i</a:t>
            </a:r>
            <a:r>
              <a:rPr lang="en-US" dirty="0">
                <a:latin typeface="Calibri" pitchFamily="34" charset="0"/>
              </a:rPr>
              <a:t>-cache</a:t>
            </a:r>
          </a:p>
          <a:p>
            <a:r>
              <a:rPr lang="en-US" dirty="0">
                <a:latin typeface="Calibri" pitchFamily="34" charset="0"/>
              </a:rPr>
              <a:t>32 KB L1 </a:t>
            </a:r>
            <a:r>
              <a:rPr lang="en-US" dirty="0" err="1">
                <a:latin typeface="Calibri" pitchFamily="34" charset="0"/>
              </a:rPr>
              <a:t>d</a:t>
            </a:r>
            <a:r>
              <a:rPr lang="en-US" dirty="0">
                <a:latin typeface="Calibri" pitchFamily="34" charset="0"/>
              </a:rPr>
              <a:t>-cache</a:t>
            </a:r>
          </a:p>
          <a:p>
            <a:r>
              <a:rPr lang="en-US" dirty="0">
                <a:latin typeface="Calibri" pitchFamily="34" charset="0"/>
              </a:rPr>
              <a:t>256 KB unified L2 cache</a:t>
            </a:r>
          </a:p>
          <a:p>
            <a:r>
              <a:rPr lang="en-US" dirty="0">
                <a:latin typeface="Calibri" pitchFamily="34" charset="0"/>
              </a:rPr>
              <a:t>8M unified L3 cache</a:t>
            </a:r>
          </a:p>
          <a:p>
            <a:endParaRPr lang="en-US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All caches on-chip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C45D1-A4CB-4F73-A37E-13819C91E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2553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281F82-BF66-4672-BDBA-D93DC5DB9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7A4DD7-CD1D-42FF-84B5-C286396EC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about those writes? Do they have additional costs?</a:t>
            </a:r>
          </a:p>
          <a:p>
            <a:pPr lvl="1"/>
            <a:r>
              <a:rPr lang="en-US" dirty="0"/>
              <a:t>Assumption: write-back cache such that they don’t cost more than reads until evicted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As long as evictions of modified (dirty) data happen once per array cell, we’re equivalent to the one write outside of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</a:t>
            </a:r>
          </a:p>
          <a:p>
            <a:pPr lvl="2"/>
            <a:r>
              <a:rPr lang="en-US" dirty="0"/>
              <a:t>This is not the case here since entire row doesn’t fit in cache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If evictions of modified (dirty) data happen multiple times per array cell,</a:t>
            </a:r>
            <a:br>
              <a:rPr lang="en-US" dirty="0"/>
            </a:br>
            <a:r>
              <a:rPr lang="en-US" dirty="0"/>
              <a:t>question becomes complicated</a:t>
            </a:r>
          </a:p>
          <a:p>
            <a:pPr lvl="2"/>
            <a:r>
              <a:rPr lang="en-US" dirty="0"/>
              <a:t>How much does that hurt compared to extra cache misses?</a:t>
            </a:r>
          </a:p>
          <a:p>
            <a:pPr lvl="2"/>
            <a:r>
              <a:rPr lang="en-US" dirty="0"/>
              <a:t>Writes can happen in the background (while processor is running)</a:t>
            </a:r>
          </a:p>
          <a:p>
            <a:pPr lvl="2"/>
            <a:r>
              <a:rPr lang="en-US" dirty="0"/>
              <a:t>Likely need to measure real-world performance to understand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BFFFF4-6845-44D7-97D7-E0A785D4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2489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81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Memory Mountain</a:t>
            </a:r>
          </a:p>
          <a:p>
            <a:pPr lvl="1"/>
            <a:endParaRPr lang="en-US" dirty="0"/>
          </a:p>
          <a:p>
            <a:r>
              <a:rPr lang="en-US" dirty="0"/>
              <a:t>Cache Metrics</a:t>
            </a:r>
          </a:p>
          <a:p>
            <a:pPr lvl="1"/>
            <a:endParaRPr lang="en-US" dirty="0"/>
          </a:p>
          <a:p>
            <a:r>
              <a:rPr lang="en-US" dirty="0"/>
              <a:t>Cache Performance for Arrays</a:t>
            </a:r>
          </a:p>
          <a:p>
            <a:pPr lvl="1"/>
            <a:endParaRPr lang="en-US" b="1" dirty="0"/>
          </a:p>
          <a:p>
            <a:r>
              <a:rPr lang="en-US" b="1" dirty="0"/>
              <a:t>Improving code</a:t>
            </a:r>
          </a:p>
          <a:p>
            <a:pPr lvl="1"/>
            <a:r>
              <a:rPr lang="en-US" dirty="0"/>
              <a:t>Rearranging Matrix Math</a:t>
            </a:r>
          </a:p>
          <a:p>
            <a:pPr lvl="1"/>
            <a:r>
              <a:rPr lang="en-US" b="1" dirty="0"/>
              <a:t>Matrix Math in Blocks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92987802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Matrix Multiplication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690133" y="50292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a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290333" y="50292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b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3690133" y="5884863"/>
            <a:ext cx="1143000" cy="1588"/>
          </a:xfrm>
          <a:prstGeom prst="line">
            <a:avLst/>
          </a:pr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 rot="5400000">
            <a:off x="5403839" y="5599906"/>
            <a:ext cx="1143000" cy="1588"/>
          </a:xfrm>
          <a:prstGeom prst="line">
            <a:avLst/>
          </a:pr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3493028" y="5699773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i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75867" y="4648200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j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75466" y="5443492"/>
            <a:ext cx="38904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*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905000" y="50292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71250" y="533400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=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590800" y="5867400"/>
            <a:ext cx="762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638859" y="1067378"/>
            <a:ext cx="6755053" cy="3229089"/>
          </a:xfrm>
          <a:prstGeom prst="rect">
            <a:avLst/>
          </a:prstGeom>
          <a:solidFill>
            <a:srgbClr val="F6F5BD"/>
          </a:solidFill>
          <a:ln w="1270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700" dirty="0">
                <a:latin typeface="Courier New" pitchFamily="49" charset="0"/>
              </a:rPr>
              <a:t>double *c = (double *) </a:t>
            </a:r>
            <a:r>
              <a:rPr lang="en-US" sz="1700" dirty="0" err="1">
                <a:latin typeface="Courier New" pitchFamily="49" charset="0"/>
              </a:rPr>
              <a:t>malloc</a:t>
            </a:r>
            <a:r>
              <a:rPr lang="en-US" sz="1700" dirty="0">
                <a:latin typeface="Courier New" pitchFamily="49" charset="0"/>
              </a:rPr>
              <a:t>(</a:t>
            </a:r>
            <a:r>
              <a:rPr lang="en-US" sz="1700" dirty="0" err="1">
                <a:latin typeface="Courier New" pitchFamily="49" charset="0"/>
              </a:rPr>
              <a:t>sizeof</a:t>
            </a:r>
            <a:r>
              <a:rPr lang="en-US" sz="1700" dirty="0">
                <a:latin typeface="Courier New" pitchFamily="49" charset="0"/>
              </a:rPr>
              <a:t>(double)*n*n);</a:t>
            </a:r>
          </a:p>
          <a:p>
            <a:pPr algn="l">
              <a:lnSpc>
                <a:spcPct val="100000"/>
              </a:lnSpc>
            </a:pPr>
            <a:endParaRPr lang="en-US" sz="17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700" dirty="0">
                <a:solidFill>
                  <a:srgbClr val="FF0000"/>
                </a:solidFill>
                <a:latin typeface="Courier New" pitchFamily="49" charset="0"/>
              </a:rPr>
              <a:t>/* Multiply n x n matrices a and b  */</a:t>
            </a:r>
          </a:p>
          <a:p>
            <a:pPr algn="l">
              <a:lnSpc>
                <a:spcPct val="100000"/>
              </a:lnSpc>
            </a:pPr>
            <a:r>
              <a:rPr lang="en-US" sz="1700" dirty="0">
                <a:latin typeface="Courier New" pitchFamily="49" charset="0"/>
              </a:rPr>
              <a:t>void mmm(double *a, double *b, double *c, </a:t>
            </a:r>
            <a:r>
              <a:rPr lang="en-US" sz="1700" dirty="0" err="1">
                <a:latin typeface="Courier New" pitchFamily="49" charset="0"/>
              </a:rPr>
              <a:t>int</a:t>
            </a:r>
            <a:r>
              <a:rPr lang="en-US" sz="1700" dirty="0">
                <a:latin typeface="Courier New" pitchFamily="49" charset="0"/>
              </a:rPr>
              <a:t> n) {</a:t>
            </a:r>
          </a:p>
          <a:p>
            <a:pPr algn="l">
              <a:lnSpc>
                <a:spcPct val="100000"/>
              </a:lnSpc>
            </a:pPr>
            <a:r>
              <a:rPr lang="en-US" sz="1700" dirty="0">
                <a:latin typeface="Courier New" pitchFamily="49" charset="0"/>
              </a:rPr>
              <a:t>  for (int </a:t>
            </a:r>
            <a:r>
              <a:rPr lang="en-US" sz="1700" dirty="0" err="1">
                <a:latin typeface="Courier New" pitchFamily="49" charset="0"/>
              </a:rPr>
              <a:t>i</a:t>
            </a:r>
            <a:r>
              <a:rPr lang="en-US" sz="1700" dirty="0">
                <a:latin typeface="Courier New" pitchFamily="49" charset="0"/>
              </a:rPr>
              <a:t> = 0; </a:t>
            </a:r>
            <a:r>
              <a:rPr lang="en-US" sz="1700" dirty="0" err="1">
                <a:latin typeface="Courier New" pitchFamily="49" charset="0"/>
              </a:rPr>
              <a:t>i</a:t>
            </a:r>
            <a:r>
              <a:rPr lang="en-US" sz="1700" dirty="0">
                <a:latin typeface="Courier New" pitchFamily="49" charset="0"/>
              </a:rPr>
              <a:t> &lt; n; </a:t>
            </a:r>
            <a:r>
              <a:rPr lang="en-US" sz="1700" dirty="0" err="1">
                <a:latin typeface="Courier New" pitchFamily="49" charset="0"/>
              </a:rPr>
              <a:t>i</a:t>
            </a:r>
            <a:r>
              <a:rPr lang="en-US" sz="1700" dirty="0">
                <a:latin typeface="Courier New" pitchFamily="49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sz="1700" dirty="0">
                <a:latin typeface="Courier New" pitchFamily="49" charset="0"/>
              </a:rPr>
              <a:t>    for (int j = 0; j &lt; n; j++) {</a:t>
            </a:r>
          </a:p>
          <a:p>
            <a:pPr algn="l">
              <a:lnSpc>
                <a:spcPct val="100000"/>
              </a:lnSpc>
            </a:pPr>
            <a:r>
              <a:rPr lang="en-US" sz="1700" dirty="0">
                <a:latin typeface="Courier New" pitchFamily="49" charset="0"/>
              </a:rPr>
              <a:t>      double sum = 0.0;</a:t>
            </a:r>
          </a:p>
          <a:p>
            <a:pPr algn="l">
              <a:lnSpc>
                <a:spcPct val="100000"/>
              </a:lnSpc>
            </a:pPr>
            <a:r>
              <a:rPr lang="en-US" sz="1700" dirty="0">
                <a:latin typeface="Courier New" pitchFamily="49" charset="0"/>
              </a:rPr>
              <a:t>      for (int k = 0; k &lt; n; k++) {</a:t>
            </a:r>
          </a:p>
          <a:p>
            <a:pPr algn="l">
              <a:lnSpc>
                <a:spcPct val="100000"/>
              </a:lnSpc>
            </a:pPr>
            <a:r>
              <a:rPr lang="en-US" sz="1700" dirty="0">
                <a:latin typeface="Courier New" pitchFamily="49" charset="0"/>
              </a:rPr>
              <a:t>        sum += a[</a:t>
            </a:r>
            <a:r>
              <a:rPr lang="en-US" sz="1700" dirty="0" err="1">
                <a:latin typeface="Courier New" pitchFamily="49" charset="0"/>
              </a:rPr>
              <a:t>i</a:t>
            </a:r>
            <a:r>
              <a:rPr lang="en-US" sz="1700" dirty="0">
                <a:latin typeface="Courier New" pitchFamily="49" charset="0"/>
              </a:rPr>
              <a:t>*n + k] * b[k*n + j];</a:t>
            </a:r>
          </a:p>
          <a:p>
            <a:pPr algn="l">
              <a:lnSpc>
                <a:spcPct val="100000"/>
              </a:lnSpc>
            </a:pPr>
            <a:r>
              <a:rPr lang="en-US" sz="1700" dirty="0">
                <a:latin typeface="Courier New" pitchFamily="49" charset="0"/>
              </a:rPr>
              <a:t>      }</a:t>
            </a:r>
          </a:p>
          <a:p>
            <a:r>
              <a:rPr lang="en-US" sz="1700" dirty="0">
                <a:latin typeface="Courier New" pitchFamily="49" charset="0"/>
              </a:rPr>
              <a:t>      c[</a:t>
            </a:r>
            <a:r>
              <a:rPr lang="en-US" sz="1700" dirty="0" err="1">
                <a:latin typeface="Courier New" pitchFamily="49" charset="0"/>
              </a:rPr>
              <a:t>i</a:t>
            </a:r>
            <a:r>
              <a:rPr lang="en-US" sz="1700" dirty="0">
                <a:latin typeface="Courier New" pitchFamily="49" charset="0"/>
              </a:rPr>
              <a:t>*</a:t>
            </a:r>
            <a:r>
              <a:rPr lang="en-US" sz="1700" dirty="0" err="1">
                <a:latin typeface="Courier New" pitchFamily="49" charset="0"/>
              </a:rPr>
              <a:t>n+j</a:t>
            </a:r>
            <a:r>
              <a:rPr lang="en-US" sz="1700" dirty="0">
                <a:latin typeface="Courier New" pitchFamily="49" charset="0"/>
              </a:rPr>
              <a:t>] = sum;</a:t>
            </a:r>
          </a:p>
          <a:p>
            <a:r>
              <a:rPr lang="en-US" sz="1700" dirty="0">
                <a:latin typeface="Courier New" pitchFamily="49" charset="0"/>
              </a:rPr>
              <a:t>} } }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920876" y="5562600"/>
            <a:ext cx="7896225" cy="771525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/>
            </a:pPr>
            <a:endParaRPr lang="en-US" sz="2000" kern="0" dirty="0">
              <a:latin typeface="Calibri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973927" y="2553968"/>
            <a:ext cx="3353200" cy="3780156"/>
            <a:chOff x="5366134" y="914400"/>
            <a:chExt cx="3353200" cy="3780156"/>
          </a:xfrm>
        </p:grpSpPr>
        <p:grpSp>
          <p:nvGrpSpPr>
            <p:cNvPr id="19" name="Group 18"/>
            <p:cNvGrpSpPr/>
            <p:nvPr/>
          </p:nvGrpSpPr>
          <p:grpSpPr>
            <a:xfrm>
              <a:off x="5366134" y="914400"/>
              <a:ext cx="3353200" cy="3780156"/>
              <a:chOff x="6313317" y="1451283"/>
              <a:chExt cx="1368277" cy="1904292"/>
            </a:xfrm>
          </p:grpSpPr>
          <p:sp>
            <p:nvSpPr>
              <p:cNvPr id="23" name="Text Box 3"/>
              <p:cNvSpPr txBox="1">
                <a:spLocks noChangeArrowheads="1"/>
              </p:cNvSpPr>
              <p:nvPr/>
            </p:nvSpPr>
            <p:spPr bwMode="auto">
              <a:xfrm>
                <a:off x="6313317" y="2412225"/>
                <a:ext cx="678034" cy="9433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36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000" tIns="46800" rIns="90000" bIns="4680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FFFFFF"/>
                  </a:buClr>
                  <a:buSzPct val="100000"/>
                  <a:buFont typeface="Arial" charset="0"/>
                  <a:buNone/>
                </a:pPr>
                <a:r>
                  <a:rPr lang="en-US" sz="1800" b="1" dirty="0">
                    <a:solidFill>
                      <a:srgbClr val="000000"/>
                    </a:solidFill>
                    <a:latin typeface="Arial" charset="0"/>
                  </a:rPr>
                  <a:t>A</a:t>
                </a:r>
              </a:p>
            </p:txBody>
          </p:sp>
          <p:sp>
            <p:nvSpPr>
              <p:cNvPr id="24" name="Text Box 4"/>
              <p:cNvSpPr txBox="1">
                <a:spLocks noChangeArrowheads="1"/>
              </p:cNvSpPr>
              <p:nvPr/>
            </p:nvSpPr>
            <p:spPr bwMode="auto">
              <a:xfrm>
                <a:off x="7003560" y="1451283"/>
                <a:ext cx="678034" cy="9433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0000" tIns="46800" rIns="90000" bIns="4680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FFFFFF"/>
                  </a:buClr>
                  <a:buSzPct val="100000"/>
                  <a:buFont typeface="Arial" charset="0"/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Arial" charset="0"/>
                  </a:rPr>
                  <a:t>B</a:t>
                </a:r>
                <a:endParaRPr lang="en-US" sz="1800" b="1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5" name="Text Box 5"/>
              <p:cNvSpPr txBox="1">
                <a:spLocks noChangeArrowheads="1"/>
              </p:cNvSpPr>
              <p:nvPr/>
            </p:nvSpPr>
            <p:spPr bwMode="auto">
              <a:xfrm>
                <a:off x="7003560" y="2412225"/>
                <a:ext cx="678034" cy="9433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0000" tIns="46800" rIns="90000" bIns="4680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FFFFFF"/>
                  </a:buClr>
                  <a:buSzPct val="100000"/>
                  <a:buFont typeface="Arial" charset="0"/>
                  <a:buNone/>
                </a:pPr>
                <a:r>
                  <a:rPr lang="en-US" sz="1800" b="1" dirty="0">
                    <a:solidFill>
                      <a:srgbClr val="000000"/>
                    </a:solidFill>
                    <a:latin typeface="Arial" charset="0"/>
                  </a:rPr>
                  <a:t>C</a:t>
                </a:r>
              </a:p>
            </p:txBody>
          </p:sp>
          <p:sp>
            <p:nvSpPr>
              <p:cNvPr id="26" name="Text Box 6"/>
              <p:cNvSpPr txBox="1">
                <a:spLocks noChangeArrowheads="1"/>
              </p:cNvSpPr>
              <p:nvPr/>
            </p:nvSpPr>
            <p:spPr bwMode="auto">
              <a:xfrm>
                <a:off x="7380294" y="1451283"/>
                <a:ext cx="14825" cy="943350"/>
              </a:xfrm>
              <a:prstGeom prst="rect">
                <a:avLst/>
              </a:prstGeom>
              <a:solidFill>
                <a:srgbClr val="FF0000"/>
              </a:solidFill>
              <a:ln w="936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Text Box 10"/>
              <p:cNvSpPr txBox="1">
                <a:spLocks noChangeArrowheads="1"/>
              </p:cNvSpPr>
              <p:nvPr/>
            </p:nvSpPr>
            <p:spPr bwMode="auto">
              <a:xfrm>
                <a:off x="6313317" y="2936376"/>
                <a:ext cx="678034" cy="21233"/>
              </a:xfrm>
              <a:prstGeom prst="rect">
                <a:avLst/>
              </a:prstGeom>
              <a:solidFill>
                <a:srgbClr val="FF0000"/>
              </a:solidFill>
              <a:ln w="936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8" name="Text Box 11"/>
              <p:cNvSpPr txBox="1">
                <a:spLocks noChangeArrowheads="1"/>
              </p:cNvSpPr>
              <p:nvPr/>
            </p:nvSpPr>
            <p:spPr bwMode="auto">
              <a:xfrm>
                <a:off x="7364751" y="2922765"/>
                <a:ext cx="49639" cy="61968"/>
              </a:xfrm>
              <a:prstGeom prst="rect">
                <a:avLst/>
              </a:prstGeom>
              <a:solidFill>
                <a:srgbClr val="FF0000"/>
              </a:solidFill>
              <a:ln w="9360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lIns="0" tIns="91440" rIns="0" bIns="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Times New Roman" charset="0"/>
                  <a:buNone/>
                </a:pPr>
                <a:endParaRPr lang="en-US" sz="1800">
                  <a:solidFill>
                    <a:srgbClr val="000000"/>
                  </a:solidFill>
                  <a:latin typeface="Times New Roman" charset="0"/>
                </a:endParaRPr>
              </a:p>
              <a:p>
                <a:pPr eaLnBrk="1" hangingPunct="1">
                  <a:buClr>
                    <a:srgbClr val="000000"/>
                  </a:buClr>
                  <a:buSzPct val="100000"/>
                  <a:buFont typeface="Times New Roman" charset="0"/>
                  <a:buNone/>
                </a:pPr>
                <a:endParaRPr lang="en-US" sz="1800">
                  <a:solidFill>
                    <a:srgbClr val="000000"/>
                  </a:solidFill>
                  <a:latin typeface="Times New Roman" charset="0"/>
                </a:endParaRPr>
              </a:p>
              <a:p>
                <a:pPr eaLnBrk="1" hangingPunct="1">
                  <a:buClr>
                    <a:srgbClr val="000000"/>
                  </a:buClr>
                  <a:buSzPct val="100000"/>
                  <a:buFont typeface="Times New Roman" charset="0"/>
                  <a:buNone/>
                </a:pPr>
                <a:endParaRPr lang="en-US" sz="180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29" name="Line 22"/>
              <p:cNvSpPr>
                <a:spLocks noChangeShapeType="1"/>
              </p:cNvSpPr>
              <p:nvPr/>
            </p:nvSpPr>
            <p:spPr bwMode="auto">
              <a:xfrm>
                <a:off x="6551392" y="2423752"/>
                <a:ext cx="436" cy="49503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Text Box 23"/>
              <p:cNvSpPr txBox="1">
                <a:spLocks noChangeArrowheads="1"/>
              </p:cNvSpPr>
              <p:nvPr/>
            </p:nvSpPr>
            <p:spPr bwMode="auto">
              <a:xfrm>
                <a:off x="6540493" y="2556610"/>
                <a:ext cx="132835" cy="187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800" dirty="0" err="1">
                    <a:solidFill>
                      <a:srgbClr val="000000"/>
                    </a:solidFill>
                  </a:rPr>
                  <a:t>i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Line 24"/>
              <p:cNvSpPr>
                <a:spLocks noChangeShapeType="1"/>
              </p:cNvSpPr>
              <p:nvPr/>
            </p:nvSpPr>
            <p:spPr bwMode="auto">
              <a:xfrm>
                <a:off x="6321166" y="3006142"/>
                <a:ext cx="519684" cy="607"/>
              </a:xfrm>
              <a:prstGeom prst="line">
                <a:avLst/>
              </a:prstGeom>
              <a:noFill/>
              <a:ln w="28575" cmpd="sng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Text Box 25"/>
              <p:cNvSpPr txBox="1">
                <a:spLocks noChangeArrowheads="1"/>
              </p:cNvSpPr>
              <p:nvPr/>
            </p:nvSpPr>
            <p:spPr bwMode="auto">
              <a:xfrm>
                <a:off x="6439393" y="2981202"/>
                <a:ext cx="140653" cy="187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800" dirty="0">
                    <a:solidFill>
                      <a:srgbClr val="FF0000"/>
                    </a:solidFill>
                  </a:rPr>
                  <a:t>k</a:t>
                </a:r>
              </a:p>
            </p:txBody>
          </p:sp>
          <p:sp>
            <p:nvSpPr>
              <p:cNvPr id="33" name="Line 26"/>
              <p:cNvSpPr>
                <a:spLocks noChangeShapeType="1"/>
              </p:cNvSpPr>
              <p:nvPr/>
            </p:nvSpPr>
            <p:spPr bwMode="auto">
              <a:xfrm>
                <a:off x="7456363" y="1462810"/>
                <a:ext cx="436" cy="826673"/>
              </a:xfrm>
              <a:prstGeom prst="line">
                <a:avLst/>
              </a:prstGeom>
              <a:noFill/>
              <a:ln w="28575" cmpd="sng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Text Box 27"/>
              <p:cNvSpPr txBox="1">
                <a:spLocks noChangeArrowheads="1"/>
              </p:cNvSpPr>
              <p:nvPr/>
            </p:nvSpPr>
            <p:spPr bwMode="auto">
              <a:xfrm>
                <a:off x="7496896" y="1655606"/>
                <a:ext cx="161411" cy="187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800" dirty="0">
                    <a:solidFill>
                      <a:srgbClr val="FF0000"/>
                    </a:solidFill>
                  </a:rPr>
                  <a:t>k</a:t>
                </a:r>
              </a:p>
            </p:txBody>
          </p:sp>
          <p:sp>
            <p:nvSpPr>
              <p:cNvPr id="35" name="Line 28"/>
              <p:cNvSpPr>
                <a:spLocks noChangeShapeType="1"/>
              </p:cNvSpPr>
              <p:nvPr/>
            </p:nvSpPr>
            <p:spPr bwMode="auto">
              <a:xfrm>
                <a:off x="6990915" y="1841362"/>
                <a:ext cx="397664" cy="607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Text Box 29"/>
              <p:cNvSpPr txBox="1">
                <a:spLocks noChangeArrowheads="1"/>
              </p:cNvSpPr>
              <p:nvPr/>
            </p:nvSpPr>
            <p:spPr bwMode="auto">
              <a:xfrm>
                <a:off x="7104720" y="1809818"/>
                <a:ext cx="128290" cy="187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800">
                    <a:solidFill>
                      <a:srgbClr val="000000"/>
                    </a:solidFill>
                  </a:rPr>
                  <a:t>j</a:t>
                </a:r>
              </a:p>
            </p:txBody>
          </p:sp>
          <p:sp>
            <p:nvSpPr>
              <p:cNvPr id="37" name="Line 22"/>
              <p:cNvSpPr>
                <a:spLocks noChangeShapeType="1"/>
              </p:cNvSpPr>
              <p:nvPr/>
            </p:nvSpPr>
            <p:spPr bwMode="auto">
              <a:xfrm>
                <a:off x="7388578" y="2423752"/>
                <a:ext cx="436" cy="49503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Text Box 23"/>
              <p:cNvSpPr txBox="1">
                <a:spLocks noChangeArrowheads="1"/>
              </p:cNvSpPr>
              <p:nvPr/>
            </p:nvSpPr>
            <p:spPr bwMode="auto">
              <a:xfrm>
                <a:off x="7377678" y="2556610"/>
                <a:ext cx="119218" cy="187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800">
                    <a:solidFill>
                      <a:srgbClr val="000000"/>
                    </a:solidFill>
                  </a:rPr>
                  <a:t>i</a:t>
                </a:r>
              </a:p>
            </p:txBody>
          </p:sp>
          <p:sp>
            <p:nvSpPr>
              <p:cNvPr id="39" name="Line 28"/>
              <p:cNvSpPr>
                <a:spLocks noChangeShapeType="1"/>
              </p:cNvSpPr>
              <p:nvPr/>
            </p:nvSpPr>
            <p:spPr bwMode="auto">
              <a:xfrm>
                <a:off x="6969985" y="2947902"/>
                <a:ext cx="397664" cy="607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Text Box 29"/>
              <p:cNvSpPr txBox="1">
                <a:spLocks noChangeArrowheads="1"/>
              </p:cNvSpPr>
              <p:nvPr/>
            </p:nvSpPr>
            <p:spPr bwMode="auto">
              <a:xfrm>
                <a:off x="7083791" y="2916357"/>
                <a:ext cx="118125" cy="187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j</a:t>
                </a:r>
              </a:p>
            </p:txBody>
          </p:sp>
        </p:grp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5466579" y="4291334"/>
              <a:ext cx="1171666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Row-wise</a:t>
              </a:r>
            </a:p>
          </p:txBody>
        </p:sp>
        <p:sp>
          <p:nvSpPr>
            <p:cNvPr id="21" name="Rectangle 23"/>
            <p:cNvSpPr>
              <a:spLocks noChangeArrowheads="1"/>
            </p:cNvSpPr>
            <p:nvPr/>
          </p:nvSpPr>
          <p:spPr bwMode="auto">
            <a:xfrm>
              <a:off x="7805367" y="4196444"/>
              <a:ext cx="71929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Fixed</a:t>
              </a:r>
            </a:p>
          </p:txBody>
        </p:sp>
        <p:sp>
          <p:nvSpPr>
            <p:cNvPr id="22" name="Rectangle 18"/>
            <p:cNvSpPr>
              <a:spLocks noChangeArrowheads="1"/>
            </p:cNvSpPr>
            <p:nvPr/>
          </p:nvSpPr>
          <p:spPr bwMode="auto">
            <a:xfrm>
              <a:off x="6781800" y="1981200"/>
              <a:ext cx="1113583" cy="70532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Column-</a:t>
              </a:r>
            </a:p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wise</a:t>
              </a:r>
            </a:p>
          </p:txBody>
        </p:sp>
      </p:grp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07196094-489F-47E8-BEE5-C587E1CFA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33420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/>
          <p:cNvGrpSpPr/>
          <p:nvPr/>
        </p:nvGrpSpPr>
        <p:grpSpPr>
          <a:xfrm>
            <a:off x="7935999" y="3232165"/>
            <a:ext cx="2796466" cy="3152534"/>
            <a:chOff x="5974114" y="3476866"/>
            <a:chExt cx="2796466" cy="3152534"/>
          </a:xfrm>
        </p:grpSpPr>
        <p:sp>
          <p:nvSpPr>
            <p:cNvPr id="75" name="Text Box 3"/>
            <p:cNvSpPr txBox="1">
              <a:spLocks noChangeArrowheads="1"/>
            </p:cNvSpPr>
            <p:nvPr/>
          </p:nvSpPr>
          <p:spPr bwMode="auto">
            <a:xfrm>
              <a:off x="5974114" y="5067695"/>
              <a:ext cx="1385757" cy="15617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endParaRPr lang="en-US" sz="1800" b="1" dirty="0">
                <a:solidFill>
                  <a:srgbClr val="000000"/>
                </a:solidFill>
                <a:latin typeface="Arial" charset="0"/>
              </a:endParaRPr>
            </a:p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endParaRPr lang="en-US" sz="1800" b="1" dirty="0">
                <a:solidFill>
                  <a:srgbClr val="000000"/>
                </a:solidFill>
                <a:latin typeface="Arial" charset="0"/>
              </a:endParaRPr>
            </a:p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sz="1800" dirty="0">
                  <a:solidFill>
                    <a:srgbClr val="000000"/>
                  </a:solidFill>
                  <a:latin typeface="Arial" charset="0"/>
                </a:rPr>
                <a:t>        </a:t>
              </a:r>
              <a:r>
                <a:rPr lang="en-US" sz="1800" b="1" dirty="0">
                  <a:solidFill>
                    <a:srgbClr val="000000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76" name="Text Box 4"/>
            <p:cNvSpPr txBox="1">
              <a:spLocks noChangeArrowheads="1"/>
            </p:cNvSpPr>
            <p:nvPr/>
          </p:nvSpPr>
          <p:spPr bwMode="auto">
            <a:xfrm>
              <a:off x="7384823" y="3476866"/>
              <a:ext cx="1385757" cy="15617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endParaRPr lang="en-US" sz="1800" dirty="0">
                <a:solidFill>
                  <a:srgbClr val="000000"/>
                </a:solidFill>
                <a:latin typeface="Arial" charset="0"/>
              </a:endParaRPr>
            </a:p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endParaRPr lang="en-US" sz="1800" dirty="0">
                <a:solidFill>
                  <a:srgbClr val="000000"/>
                </a:solidFill>
                <a:latin typeface="Arial" charset="0"/>
              </a:endParaRPr>
            </a:p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sz="1800" dirty="0">
                  <a:solidFill>
                    <a:srgbClr val="000000"/>
                  </a:solidFill>
                  <a:latin typeface="Arial" charset="0"/>
                </a:rPr>
                <a:t>        B</a:t>
              </a:r>
              <a:endParaRPr lang="en-US" sz="1800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7" name="Text Box 5"/>
            <p:cNvSpPr txBox="1">
              <a:spLocks noChangeArrowheads="1"/>
            </p:cNvSpPr>
            <p:nvPr/>
          </p:nvSpPr>
          <p:spPr bwMode="auto">
            <a:xfrm>
              <a:off x="7384823" y="5067695"/>
              <a:ext cx="1385757" cy="15617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endParaRPr lang="en-US" sz="1800" dirty="0">
                <a:solidFill>
                  <a:srgbClr val="000000"/>
                </a:solidFill>
                <a:latin typeface="Arial" charset="0"/>
              </a:endParaRPr>
            </a:p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endParaRPr lang="en-US" sz="1800" b="1" dirty="0">
                <a:solidFill>
                  <a:srgbClr val="000000"/>
                </a:solidFill>
                <a:latin typeface="Arial" charset="0"/>
              </a:endParaRPr>
            </a:p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sz="1800" dirty="0">
                  <a:solidFill>
                    <a:srgbClr val="000000"/>
                  </a:solidFill>
                  <a:latin typeface="Arial" charset="0"/>
                </a:rPr>
                <a:t>        </a:t>
              </a:r>
              <a:r>
                <a:rPr lang="en-US" sz="1800" b="1" dirty="0">
                  <a:solidFill>
                    <a:srgbClr val="000000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7388352" y="3476866"/>
              <a:ext cx="30299" cy="1561705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" name="Text Box 10"/>
            <p:cNvSpPr txBox="1">
              <a:spLocks noChangeArrowheads="1"/>
            </p:cNvSpPr>
            <p:nvPr/>
          </p:nvSpPr>
          <p:spPr bwMode="auto">
            <a:xfrm>
              <a:off x="5974114" y="5065776"/>
              <a:ext cx="1385757" cy="45720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" name="Line 24"/>
            <p:cNvSpPr>
              <a:spLocks noChangeShapeType="1"/>
            </p:cNvSpPr>
            <p:nvPr/>
          </p:nvSpPr>
          <p:spPr bwMode="auto">
            <a:xfrm>
              <a:off x="5990158" y="5191311"/>
              <a:ext cx="799225" cy="0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Text Box 25"/>
            <p:cNvSpPr txBox="1">
              <a:spLocks noChangeArrowheads="1"/>
            </p:cNvSpPr>
            <p:nvPr/>
          </p:nvSpPr>
          <p:spPr bwMode="auto">
            <a:xfrm>
              <a:off x="6088053" y="5208400"/>
              <a:ext cx="287465" cy="371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>
                  <a:solidFill>
                    <a:srgbClr val="FF0000"/>
                  </a:solidFill>
                </a:rPr>
                <a:t>k</a:t>
              </a:r>
            </a:p>
          </p:txBody>
        </p:sp>
        <p:sp>
          <p:nvSpPr>
            <p:cNvPr id="83" name="Line 26"/>
            <p:cNvSpPr>
              <a:spLocks noChangeShapeType="1"/>
            </p:cNvSpPr>
            <p:nvPr/>
          </p:nvSpPr>
          <p:spPr bwMode="auto">
            <a:xfrm>
              <a:off x="7551380" y="3476866"/>
              <a:ext cx="0" cy="1076051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Text Box 27"/>
            <p:cNvSpPr txBox="1">
              <a:spLocks noChangeArrowheads="1"/>
            </p:cNvSpPr>
            <p:nvPr/>
          </p:nvSpPr>
          <p:spPr bwMode="auto">
            <a:xfrm>
              <a:off x="7512180" y="3932396"/>
              <a:ext cx="329890" cy="371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>
                  <a:solidFill>
                    <a:srgbClr val="FF0000"/>
                  </a:solidFill>
                </a:rPr>
                <a:t>k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Miss Analysis (approximate)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Assume: </a:t>
            </a:r>
          </a:p>
          <a:p>
            <a:pPr lvl="1"/>
            <a:r>
              <a:rPr lang="en-US" dirty="0"/>
              <a:t>Matrix elements are doubles</a:t>
            </a:r>
          </a:p>
          <a:p>
            <a:pPr lvl="1"/>
            <a:r>
              <a:rPr lang="en-US" dirty="0"/>
              <a:t>Cache block = 8 doubles</a:t>
            </a:r>
          </a:p>
          <a:p>
            <a:pPr lvl="1"/>
            <a:r>
              <a:rPr lang="en-US" dirty="0"/>
              <a:t>Cache size C &lt;&lt;&lt; n (much smaller than n)</a:t>
            </a:r>
          </a:p>
          <a:p>
            <a:pPr lvl="1"/>
            <a:endParaRPr lang="en-US" dirty="0"/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iteration (</a:t>
            </a:r>
            <a:r>
              <a:rPr lang="en-US" dirty="0" err="1"/>
              <a:t>i,j,k</a:t>
            </a:r>
            <a:r>
              <a:rPr lang="en-US" dirty="0"/>
              <a:t>=0,0,*):</a:t>
            </a:r>
          </a:p>
          <a:p>
            <a:pPr lvl="1"/>
            <a:r>
              <a:rPr lang="en-US" dirty="0"/>
              <a:t>How many misses?</a:t>
            </a:r>
          </a:p>
          <a:p>
            <a:pPr lvl="1"/>
            <a:r>
              <a:rPr lang="en-US" dirty="0"/>
              <a:t>n/8 + n + 1 = </a:t>
            </a:r>
            <a:br>
              <a:rPr lang="en-US" dirty="0"/>
            </a:br>
            <a:r>
              <a:rPr lang="en-US" dirty="0"/>
              <a:t>9n/8+1 misses</a:t>
            </a:r>
          </a:p>
        </p:txBody>
      </p: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3938112" y="4822995"/>
            <a:ext cx="1385757" cy="1561705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FFFFFF"/>
              </a:buClr>
              <a:buSzPct val="100000"/>
              <a:buFont typeface="Arial" charset="0"/>
              <a:buNone/>
            </a:pPr>
            <a:endParaRPr lang="en-US" sz="1800" b="1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buClr>
                <a:srgbClr val="FFFFFF"/>
              </a:buClr>
              <a:buSzPct val="100000"/>
              <a:buFont typeface="Arial" charset="0"/>
              <a:buNone/>
            </a:pPr>
            <a:endParaRPr lang="en-US" sz="1800" b="1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        </a:t>
            </a:r>
            <a:r>
              <a:rPr lang="en-US" sz="1800" b="1" dirty="0">
                <a:solidFill>
                  <a:srgbClr val="000000"/>
                </a:solidFill>
                <a:latin typeface="Arial" charset="0"/>
              </a:rPr>
              <a:t>A</a:t>
            </a:r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348821" y="3232166"/>
            <a:ext cx="1385757" cy="1561705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FFFFFF"/>
              </a:buClr>
              <a:buSzPct val="100000"/>
              <a:buFont typeface="Arial" charset="0"/>
              <a:buNone/>
            </a:pPr>
            <a:endParaRPr lang="en-US" sz="1800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buClr>
                <a:srgbClr val="FFFFFF"/>
              </a:buClr>
              <a:buSzPct val="100000"/>
              <a:buFont typeface="Arial" charset="0"/>
              <a:buNone/>
            </a:pPr>
            <a:endParaRPr lang="en-US" sz="1800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        B</a:t>
            </a:r>
            <a:endParaRPr lang="en-US" sz="18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4" name="Text Box 5"/>
          <p:cNvSpPr txBox="1">
            <a:spLocks noChangeArrowheads="1"/>
          </p:cNvSpPr>
          <p:nvPr/>
        </p:nvSpPr>
        <p:spPr bwMode="auto">
          <a:xfrm>
            <a:off x="5348821" y="4822995"/>
            <a:ext cx="1385757" cy="1561705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FFFFFF"/>
              </a:buClr>
              <a:buSzPct val="100000"/>
              <a:buFont typeface="Arial" charset="0"/>
              <a:buNone/>
            </a:pPr>
            <a:endParaRPr lang="en-US" sz="1800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buClr>
                <a:srgbClr val="FFFFFF"/>
              </a:buClr>
              <a:buSzPct val="100000"/>
              <a:buFont typeface="Arial" charset="0"/>
              <a:buNone/>
            </a:pPr>
            <a:endParaRPr lang="en-US" sz="1800" b="1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        </a:t>
            </a:r>
            <a:r>
              <a:rPr lang="en-US" sz="1800" b="1" dirty="0">
                <a:solidFill>
                  <a:srgbClr val="000000"/>
                </a:solidFill>
                <a:latin typeface="Arial" charset="0"/>
              </a:rPr>
              <a:t>C</a:t>
            </a:r>
          </a:p>
        </p:txBody>
      </p: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5358151" y="3232166"/>
            <a:ext cx="30299" cy="1561705"/>
          </a:xfrm>
          <a:prstGeom prst="rect">
            <a:avLst/>
          </a:prstGeom>
          <a:solidFill>
            <a:srgbClr val="FF0000"/>
          </a:solidFill>
          <a:ln w="936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6" name="Text Box 10"/>
          <p:cNvSpPr txBox="1">
            <a:spLocks noChangeArrowheads="1"/>
          </p:cNvSpPr>
          <p:nvPr/>
        </p:nvSpPr>
        <p:spPr bwMode="auto">
          <a:xfrm>
            <a:off x="3938112" y="4830835"/>
            <a:ext cx="1385757" cy="35151"/>
          </a:xfrm>
          <a:prstGeom prst="rect">
            <a:avLst/>
          </a:prstGeom>
          <a:solidFill>
            <a:srgbClr val="FF0000"/>
          </a:solidFill>
          <a:ln w="936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5350424" y="4827660"/>
            <a:ext cx="45719" cy="45719"/>
          </a:xfrm>
          <a:prstGeom prst="rect">
            <a:avLst/>
          </a:prstGeom>
          <a:solidFill>
            <a:srgbClr val="FF0000"/>
          </a:solidFill>
          <a:ln w="9360">
            <a:solidFill>
              <a:srgbClr val="FF0000"/>
            </a:solidFill>
            <a:miter lim="800000"/>
            <a:headEnd/>
            <a:tailEnd/>
          </a:ln>
        </p:spPr>
        <p:txBody>
          <a:bodyPr lIns="0" tIns="91440" rIns="0" bIns="0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000000"/>
              </a:solidFill>
              <a:latin typeface="Times New Roman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000000"/>
              </a:solidFill>
              <a:latin typeface="Times New Roman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" name="Line 24"/>
          <p:cNvSpPr>
            <a:spLocks noChangeShapeType="1"/>
          </p:cNvSpPr>
          <p:nvPr/>
        </p:nvSpPr>
        <p:spPr bwMode="auto">
          <a:xfrm>
            <a:off x="3954156" y="4946610"/>
            <a:ext cx="799225" cy="0"/>
          </a:xfrm>
          <a:prstGeom prst="line">
            <a:avLst/>
          </a:prstGeom>
          <a:noFill/>
          <a:ln w="28575" cmpd="sng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Text Box 25"/>
          <p:cNvSpPr txBox="1">
            <a:spLocks noChangeArrowheads="1"/>
          </p:cNvSpPr>
          <p:nvPr/>
        </p:nvSpPr>
        <p:spPr bwMode="auto">
          <a:xfrm>
            <a:off x="4052051" y="4963700"/>
            <a:ext cx="287465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Palatino" charset="0"/>
              <a:buNone/>
            </a:pPr>
            <a:r>
              <a:rPr lang="en-US" sz="1800" dirty="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42" name="Line 26"/>
          <p:cNvSpPr>
            <a:spLocks noChangeShapeType="1"/>
          </p:cNvSpPr>
          <p:nvPr/>
        </p:nvSpPr>
        <p:spPr bwMode="auto">
          <a:xfrm>
            <a:off x="5515377" y="3232166"/>
            <a:ext cx="0" cy="1076051"/>
          </a:xfrm>
          <a:prstGeom prst="line">
            <a:avLst/>
          </a:prstGeom>
          <a:noFill/>
          <a:ln w="28575" cmpd="sng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Text Box 27"/>
          <p:cNvSpPr txBox="1">
            <a:spLocks noChangeArrowheads="1"/>
          </p:cNvSpPr>
          <p:nvPr/>
        </p:nvSpPr>
        <p:spPr bwMode="auto">
          <a:xfrm>
            <a:off x="5476177" y="3687696"/>
            <a:ext cx="329890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Palatino" charset="0"/>
              <a:buNone/>
            </a:pPr>
            <a:r>
              <a:rPr lang="en-US" sz="1800" dirty="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74142" y="3237435"/>
            <a:ext cx="227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dirty="0"/>
              <a:t>Afterwards </a:t>
            </a:r>
            <a:r>
              <a:rPr lang="en-US" dirty="0">
                <a:solidFill>
                  <a:srgbClr val="0000FF"/>
                </a:solidFill>
              </a:rPr>
              <a:t>in cache: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170736" y="3805567"/>
            <a:ext cx="841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8-wide</a:t>
            </a:r>
          </a:p>
        </p:txBody>
      </p:sp>
      <p:sp>
        <p:nvSpPr>
          <p:cNvPr id="74" name="Freeform 73"/>
          <p:cNvSpPr/>
          <p:nvPr/>
        </p:nvSpPr>
        <p:spPr>
          <a:xfrm>
            <a:off x="8591285" y="4174899"/>
            <a:ext cx="730471" cy="457200"/>
          </a:xfrm>
          <a:custGeom>
            <a:avLst/>
            <a:gdLst>
              <a:gd name="connsiteX0" fmla="*/ 0 w 1042676"/>
              <a:gd name="connsiteY0" fmla="*/ 0 h 517437"/>
              <a:gd name="connsiteX1" fmla="*/ 423342 w 1042676"/>
              <a:gd name="connsiteY1" fmla="*/ 407678 h 517437"/>
              <a:gd name="connsiteX2" fmla="*/ 1042676 w 1042676"/>
              <a:gd name="connsiteY2" fmla="*/ 517437 h 517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2676" h="517437">
                <a:moveTo>
                  <a:pt x="0" y="0"/>
                </a:moveTo>
                <a:cubicBezTo>
                  <a:pt x="124781" y="160719"/>
                  <a:pt x="249563" y="321439"/>
                  <a:pt x="423342" y="407678"/>
                </a:cubicBezTo>
                <a:cubicBezTo>
                  <a:pt x="597121" y="493917"/>
                  <a:pt x="1042676" y="517437"/>
                  <a:pt x="1042676" y="517437"/>
                </a:cubicBezTo>
              </a:path>
            </a:pathLst>
          </a:custGeom>
          <a:ln w="38100">
            <a:solidFill>
              <a:srgbClr val="0000FF"/>
            </a:solidFill>
            <a:tailEnd type="triangle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 bwMode="auto">
          <a:xfrm>
            <a:off x="9351550" y="4454541"/>
            <a:ext cx="62758" cy="342505"/>
          </a:xfrm>
          <a:prstGeom prst="rect">
            <a:avLst/>
          </a:prstGeom>
          <a:solidFill>
            <a:srgbClr val="0000FF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8896085" y="4821552"/>
            <a:ext cx="431980" cy="54864"/>
          </a:xfrm>
          <a:prstGeom prst="rect">
            <a:avLst/>
          </a:prstGeom>
          <a:solidFill>
            <a:srgbClr val="0000FF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9346708" y="4454497"/>
            <a:ext cx="164890" cy="342505"/>
          </a:xfrm>
          <a:prstGeom prst="rect">
            <a:avLst/>
          </a:prstGeom>
          <a:solidFill>
            <a:srgbClr val="0000FF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9353286" y="4821076"/>
            <a:ext cx="45719" cy="45719"/>
          </a:xfrm>
          <a:prstGeom prst="rect">
            <a:avLst/>
          </a:prstGeom>
          <a:solidFill>
            <a:srgbClr val="FF0000"/>
          </a:solidFill>
          <a:ln w="9360">
            <a:solidFill>
              <a:srgbClr val="FF0000"/>
            </a:solidFill>
            <a:miter lim="800000"/>
            <a:headEnd/>
            <a:tailEnd/>
          </a:ln>
        </p:spPr>
        <p:txBody>
          <a:bodyPr lIns="0" tIns="91440" rIns="0" bIns="0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000000"/>
              </a:solidFill>
              <a:latin typeface="Times New Roman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000000"/>
              </a:solidFill>
              <a:latin typeface="Times New Roman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9346708" y="4821075"/>
            <a:ext cx="164890" cy="54864"/>
          </a:xfrm>
          <a:prstGeom prst="rect">
            <a:avLst/>
          </a:prstGeom>
          <a:solidFill>
            <a:srgbClr val="0000FF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826A18-BC32-43AC-84AA-8C6F47500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2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3" grpId="0"/>
      <p:bldP spid="74" grpId="0" animBg="1"/>
      <p:bldP spid="70" grpId="0" animBg="1"/>
      <p:bldP spid="72" grpId="0" animBg="1"/>
      <p:bldP spid="89" grpId="0" animBg="1"/>
      <p:bldP spid="90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Miss Analysis (approximate)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Assume: </a:t>
            </a:r>
          </a:p>
          <a:p>
            <a:pPr lvl="1"/>
            <a:r>
              <a:rPr lang="en-US" dirty="0"/>
              <a:t>Matrix elements are doubles</a:t>
            </a:r>
          </a:p>
          <a:p>
            <a:pPr lvl="1"/>
            <a:r>
              <a:rPr lang="en-US" dirty="0"/>
              <a:t>Cache block = 8 doubles</a:t>
            </a:r>
          </a:p>
          <a:p>
            <a:pPr lvl="1"/>
            <a:r>
              <a:rPr lang="en-US" dirty="0"/>
              <a:t>Cache size C &lt;&lt;&lt; n (much smaller than n)</a:t>
            </a:r>
          </a:p>
          <a:p>
            <a:pPr lvl="1"/>
            <a:endParaRPr lang="en-US" dirty="0"/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iteration (</a:t>
            </a:r>
            <a:r>
              <a:rPr lang="en-US" dirty="0" err="1"/>
              <a:t>i,j,k</a:t>
            </a:r>
            <a:r>
              <a:rPr lang="en-US" dirty="0"/>
              <a:t>=0,1,*):</a:t>
            </a:r>
          </a:p>
          <a:p>
            <a:pPr lvl="1"/>
            <a:r>
              <a:rPr lang="en-US" dirty="0"/>
              <a:t>Again:</a:t>
            </a:r>
            <a:br>
              <a:rPr lang="en-US" dirty="0"/>
            </a:br>
            <a:r>
              <a:rPr lang="en-US" dirty="0"/>
              <a:t>n/8 + n + 1 = </a:t>
            </a:r>
            <a:br>
              <a:rPr lang="en-US" dirty="0"/>
            </a:br>
            <a:r>
              <a:rPr lang="en-US" dirty="0"/>
              <a:t>9n/8+1 misses</a:t>
            </a:r>
          </a:p>
        </p:txBody>
      </p:sp>
      <p:sp>
        <p:nvSpPr>
          <p:cNvPr id="39" name="Content Placeholder 2"/>
          <p:cNvSpPr txBox="1">
            <a:spLocks/>
          </p:cNvSpPr>
          <p:nvPr/>
        </p:nvSpPr>
        <p:spPr bwMode="auto">
          <a:xfrm>
            <a:off x="6934200" y="1066800"/>
            <a:ext cx="37338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/>
              <a:t>Total misses:</a:t>
            </a:r>
          </a:p>
          <a:p>
            <a:pPr lvl="1"/>
            <a:r>
              <a:rPr lang="en-US" dirty="0"/>
              <a:t>Every iteration: 9n/8 + 1</a:t>
            </a:r>
          </a:p>
          <a:p>
            <a:pPr lvl="1"/>
            <a:r>
              <a:rPr lang="en-US"/>
              <a:t># iterations</a:t>
            </a:r>
            <a:r>
              <a:rPr lang="en-US" dirty="0"/>
              <a:t>: n</a:t>
            </a:r>
            <a:r>
              <a:rPr lang="en-US" baseline="30000" dirty="0"/>
              <a:t>2</a:t>
            </a:r>
          </a:p>
          <a:p>
            <a:pPr lvl="1"/>
            <a:r>
              <a:rPr lang="en-US" dirty="0"/>
              <a:t>(9n/8+1)*n</a:t>
            </a:r>
            <a:r>
              <a:rPr lang="en-US" baseline="30000" dirty="0"/>
              <a:t>2</a:t>
            </a:r>
            <a:r>
              <a:rPr lang="en-US" dirty="0"/>
              <a:t> = (9/8)*n</a:t>
            </a:r>
            <a:r>
              <a:rPr lang="en-US" baseline="30000" dirty="0"/>
              <a:t>3</a:t>
            </a:r>
            <a:r>
              <a:rPr lang="en-US" dirty="0"/>
              <a:t> +n</a:t>
            </a:r>
            <a:r>
              <a:rPr lang="en-US" baseline="30000" dirty="0"/>
              <a:t>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31EBB-1881-4CC6-8FE9-7B3C62B66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84</a:t>
            </a:fld>
            <a:endParaRPr lang="en-US"/>
          </a:p>
        </p:txBody>
      </p:sp>
      <p:sp>
        <p:nvSpPr>
          <p:cNvPr id="55" name="Text Box 3">
            <a:extLst>
              <a:ext uri="{FF2B5EF4-FFF2-40B4-BE49-F238E27FC236}">
                <a16:creationId xmlns:a16="http://schemas.microsoft.com/office/drawing/2014/main" id="{3933A9BF-085D-4B97-81B5-54CD55D5E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8110" y="4822996"/>
            <a:ext cx="1385757" cy="1561705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FFFFFF"/>
              </a:buClr>
              <a:buSzPct val="100000"/>
              <a:buFont typeface="Arial" charset="0"/>
              <a:buNone/>
            </a:pPr>
            <a:endParaRPr lang="en-US" sz="1800" b="1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buClr>
                <a:srgbClr val="FFFFFF"/>
              </a:buClr>
              <a:buSzPct val="100000"/>
              <a:buFont typeface="Arial" charset="0"/>
              <a:buNone/>
            </a:pPr>
            <a:endParaRPr lang="en-US" sz="1800" b="1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        </a:t>
            </a:r>
            <a:r>
              <a:rPr lang="en-US" sz="1800" b="1" dirty="0">
                <a:solidFill>
                  <a:srgbClr val="000000"/>
                </a:solidFill>
                <a:latin typeface="Arial" charset="0"/>
              </a:rPr>
              <a:t>A</a:t>
            </a:r>
          </a:p>
        </p:txBody>
      </p:sp>
      <p:sp>
        <p:nvSpPr>
          <p:cNvPr id="56" name="Text Box 4">
            <a:extLst>
              <a:ext uri="{FF2B5EF4-FFF2-40B4-BE49-F238E27FC236}">
                <a16:creationId xmlns:a16="http://schemas.microsoft.com/office/drawing/2014/main" id="{C5F1FD5D-3F74-4BE6-B934-36E2E22F6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8819" y="3232167"/>
            <a:ext cx="1385757" cy="1561705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FFFFFF"/>
              </a:buClr>
              <a:buSzPct val="100000"/>
              <a:buFont typeface="Arial" charset="0"/>
              <a:buNone/>
            </a:pPr>
            <a:endParaRPr lang="en-US" sz="1800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buClr>
                <a:srgbClr val="FFFFFF"/>
              </a:buClr>
              <a:buSzPct val="100000"/>
              <a:buFont typeface="Arial" charset="0"/>
              <a:buNone/>
            </a:pPr>
            <a:endParaRPr lang="en-US" sz="1800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        B</a:t>
            </a:r>
            <a:endParaRPr lang="en-US" sz="18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7" name="Text Box 5">
            <a:extLst>
              <a:ext uri="{FF2B5EF4-FFF2-40B4-BE49-F238E27FC236}">
                <a16:creationId xmlns:a16="http://schemas.microsoft.com/office/drawing/2014/main" id="{030FEA11-EAA1-44BE-AB41-270BE9217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8819" y="4822996"/>
            <a:ext cx="1385757" cy="1561705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FFFFFF"/>
              </a:buClr>
              <a:buSzPct val="100000"/>
              <a:buFont typeface="Arial" charset="0"/>
              <a:buNone/>
            </a:pPr>
            <a:endParaRPr lang="en-US" sz="1800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buClr>
                <a:srgbClr val="FFFFFF"/>
              </a:buClr>
              <a:buSzPct val="100000"/>
              <a:buFont typeface="Arial" charset="0"/>
              <a:buNone/>
            </a:pPr>
            <a:endParaRPr lang="en-US" sz="1800" b="1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        </a:t>
            </a:r>
            <a:r>
              <a:rPr lang="en-US" sz="1800" b="1" dirty="0">
                <a:solidFill>
                  <a:srgbClr val="000000"/>
                </a:solidFill>
                <a:latin typeface="Arial" charset="0"/>
              </a:rPr>
              <a:t>C</a:t>
            </a:r>
          </a:p>
        </p:txBody>
      </p:sp>
      <p:sp>
        <p:nvSpPr>
          <p:cNvPr id="58" name="Text Box 6">
            <a:extLst>
              <a:ext uri="{FF2B5EF4-FFF2-40B4-BE49-F238E27FC236}">
                <a16:creationId xmlns:a16="http://schemas.microsoft.com/office/drawing/2014/main" id="{41895323-1AD0-4C3E-9A99-51EA55377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8877" y="3232167"/>
            <a:ext cx="30299" cy="1561705"/>
          </a:xfrm>
          <a:prstGeom prst="rect">
            <a:avLst/>
          </a:prstGeom>
          <a:solidFill>
            <a:srgbClr val="FF0000"/>
          </a:solidFill>
          <a:ln w="936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9" name="Text Box 10">
            <a:extLst>
              <a:ext uri="{FF2B5EF4-FFF2-40B4-BE49-F238E27FC236}">
                <a16:creationId xmlns:a16="http://schemas.microsoft.com/office/drawing/2014/main" id="{F8CE7F8E-3F4E-451D-A1F4-B61D2AD47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8110" y="4830836"/>
            <a:ext cx="1385757" cy="35151"/>
          </a:xfrm>
          <a:prstGeom prst="rect">
            <a:avLst/>
          </a:prstGeom>
          <a:solidFill>
            <a:srgbClr val="FF0000"/>
          </a:solidFill>
          <a:ln w="936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60" name="Text Box 11">
            <a:extLst>
              <a:ext uri="{FF2B5EF4-FFF2-40B4-BE49-F238E27FC236}">
                <a16:creationId xmlns:a16="http://schemas.microsoft.com/office/drawing/2014/main" id="{56DDC0F3-ABB4-4BE8-940E-914F179D9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1297" y="4827661"/>
            <a:ext cx="45719" cy="45719"/>
          </a:xfrm>
          <a:prstGeom prst="rect">
            <a:avLst/>
          </a:prstGeom>
          <a:solidFill>
            <a:srgbClr val="FF0000"/>
          </a:solidFill>
          <a:ln w="9360">
            <a:solidFill>
              <a:srgbClr val="FF0000"/>
            </a:solidFill>
            <a:miter lim="800000"/>
            <a:headEnd/>
            <a:tailEnd/>
          </a:ln>
        </p:spPr>
        <p:txBody>
          <a:bodyPr lIns="0" tIns="91440" rIns="0" bIns="0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000000"/>
              </a:solidFill>
              <a:latin typeface="Times New Roman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000000"/>
              </a:solidFill>
              <a:latin typeface="Times New Roman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1" name="Line 24">
            <a:extLst>
              <a:ext uri="{FF2B5EF4-FFF2-40B4-BE49-F238E27FC236}">
                <a16:creationId xmlns:a16="http://schemas.microsoft.com/office/drawing/2014/main" id="{0153EDE2-118F-4B42-B036-3DBDB9D0C550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4154" y="4946611"/>
            <a:ext cx="799225" cy="0"/>
          </a:xfrm>
          <a:prstGeom prst="line">
            <a:avLst/>
          </a:prstGeom>
          <a:noFill/>
          <a:ln w="28575" cmpd="sng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Text Box 25">
            <a:extLst>
              <a:ext uri="{FF2B5EF4-FFF2-40B4-BE49-F238E27FC236}">
                <a16:creationId xmlns:a16="http://schemas.microsoft.com/office/drawing/2014/main" id="{18A83E2F-FA1F-498E-A598-1AEEFAF1A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2049" y="4963701"/>
            <a:ext cx="287465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Palatino" charset="0"/>
              <a:buNone/>
            </a:pPr>
            <a:r>
              <a:rPr lang="en-US" sz="1800" dirty="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63" name="Line 26">
            <a:extLst>
              <a:ext uri="{FF2B5EF4-FFF2-40B4-BE49-F238E27FC236}">
                <a16:creationId xmlns:a16="http://schemas.microsoft.com/office/drawing/2014/main" id="{7A26797D-560A-497C-969E-A6CAB4EDC10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1015" y="3232167"/>
            <a:ext cx="0" cy="1076051"/>
          </a:xfrm>
          <a:prstGeom prst="line">
            <a:avLst/>
          </a:prstGeom>
          <a:noFill/>
          <a:ln w="28575" cmpd="sng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Text Box 27">
            <a:extLst>
              <a:ext uri="{FF2B5EF4-FFF2-40B4-BE49-F238E27FC236}">
                <a16:creationId xmlns:a16="http://schemas.microsoft.com/office/drawing/2014/main" id="{66B0B71E-6522-4A01-927D-6F6C5F7A6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0285" y="3687697"/>
            <a:ext cx="329890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Palatino" charset="0"/>
              <a:buNone/>
            </a:pPr>
            <a:r>
              <a:rPr lang="en-US" sz="1800" dirty="0">
                <a:solidFill>
                  <a:srgbClr val="FF0000"/>
                </a:solidFill>
              </a:rPr>
              <a:t>k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2D5E8FA-DD84-4377-8E83-5214AFCE7C06}"/>
              </a:ext>
            </a:extLst>
          </p:cNvPr>
          <p:cNvGrpSpPr/>
          <p:nvPr/>
        </p:nvGrpSpPr>
        <p:grpSpPr>
          <a:xfrm>
            <a:off x="7935994" y="3232166"/>
            <a:ext cx="2796466" cy="3152534"/>
            <a:chOff x="5974114" y="3476866"/>
            <a:chExt cx="2796466" cy="3152534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D78E04C6-23A3-4602-A40B-F98D204EF1BD}"/>
                </a:ext>
              </a:extLst>
            </p:cNvPr>
            <p:cNvGrpSpPr/>
            <p:nvPr/>
          </p:nvGrpSpPr>
          <p:grpSpPr>
            <a:xfrm>
              <a:off x="5974114" y="3476866"/>
              <a:ext cx="2796466" cy="3152534"/>
              <a:chOff x="5974114" y="3476866"/>
              <a:chExt cx="2796466" cy="3152534"/>
            </a:xfrm>
          </p:grpSpPr>
          <p:sp>
            <p:nvSpPr>
              <p:cNvPr id="91" name="Text Box 3">
                <a:extLst>
                  <a:ext uri="{FF2B5EF4-FFF2-40B4-BE49-F238E27FC236}">
                    <a16:creationId xmlns:a16="http://schemas.microsoft.com/office/drawing/2014/main" id="{A4A2CA37-67D5-4074-8A9B-AAFA986434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74114" y="5067695"/>
                <a:ext cx="1385757" cy="156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36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000" tIns="46800" rIns="90000" bIns="4680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FFFFFF"/>
                  </a:buClr>
                  <a:buSzPct val="100000"/>
                  <a:buFont typeface="Arial" charset="0"/>
                  <a:buNone/>
                </a:pPr>
                <a:endParaRPr lang="en-US" sz="1800" b="1" dirty="0">
                  <a:solidFill>
                    <a:srgbClr val="000000"/>
                  </a:solidFill>
                  <a:latin typeface="Arial" charset="0"/>
                </a:endParaRPr>
              </a:p>
              <a:p>
                <a:pPr eaLnBrk="1" hangingPunct="1">
                  <a:buClr>
                    <a:srgbClr val="FFFFFF"/>
                  </a:buClr>
                  <a:buSzPct val="100000"/>
                  <a:buFont typeface="Arial" charset="0"/>
                  <a:buNone/>
                </a:pPr>
                <a:endParaRPr lang="en-US" sz="1800" b="1" dirty="0">
                  <a:solidFill>
                    <a:srgbClr val="000000"/>
                  </a:solidFill>
                  <a:latin typeface="Arial" charset="0"/>
                </a:endParaRPr>
              </a:p>
              <a:p>
                <a:pPr eaLnBrk="1" hangingPunct="1">
                  <a:buClr>
                    <a:srgbClr val="FFFFFF"/>
                  </a:buClr>
                  <a:buSzPct val="100000"/>
                  <a:buFont typeface="Arial" charset="0"/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Arial" charset="0"/>
                  </a:rPr>
                  <a:t>        </a:t>
                </a:r>
                <a:r>
                  <a:rPr lang="en-US" sz="1800" b="1" dirty="0">
                    <a:solidFill>
                      <a:srgbClr val="000000"/>
                    </a:solidFill>
                    <a:latin typeface="Arial" charset="0"/>
                  </a:rPr>
                  <a:t>A</a:t>
                </a:r>
              </a:p>
            </p:txBody>
          </p:sp>
          <p:sp>
            <p:nvSpPr>
              <p:cNvPr id="92" name="Text Box 4">
                <a:extLst>
                  <a:ext uri="{FF2B5EF4-FFF2-40B4-BE49-F238E27FC236}">
                    <a16:creationId xmlns:a16="http://schemas.microsoft.com/office/drawing/2014/main" id="{880337C7-E90C-450C-9AEB-36DC52F0EB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84823" y="3476866"/>
                <a:ext cx="1385757" cy="156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0000" tIns="46800" rIns="90000" bIns="4680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FFFFFF"/>
                  </a:buClr>
                  <a:buSzPct val="100000"/>
                  <a:buFont typeface="Arial" charset="0"/>
                  <a:buNone/>
                </a:pPr>
                <a:endParaRPr lang="en-US" sz="1800" dirty="0">
                  <a:solidFill>
                    <a:srgbClr val="000000"/>
                  </a:solidFill>
                  <a:latin typeface="Arial" charset="0"/>
                </a:endParaRPr>
              </a:p>
              <a:p>
                <a:pPr eaLnBrk="1" hangingPunct="1">
                  <a:buClr>
                    <a:srgbClr val="FFFFFF"/>
                  </a:buClr>
                  <a:buSzPct val="100000"/>
                  <a:buFont typeface="Arial" charset="0"/>
                  <a:buNone/>
                </a:pPr>
                <a:endParaRPr lang="en-US" sz="1800" dirty="0">
                  <a:solidFill>
                    <a:srgbClr val="000000"/>
                  </a:solidFill>
                  <a:latin typeface="Arial" charset="0"/>
                </a:endParaRPr>
              </a:p>
              <a:p>
                <a:pPr eaLnBrk="1" hangingPunct="1">
                  <a:buClr>
                    <a:srgbClr val="FFFFFF"/>
                  </a:buClr>
                  <a:buSzPct val="100000"/>
                  <a:buFont typeface="Arial" charset="0"/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Arial" charset="0"/>
                  </a:rPr>
                  <a:t>        B</a:t>
                </a:r>
                <a:endParaRPr lang="en-US" sz="1800" b="1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3" name="Text Box 5">
                <a:extLst>
                  <a:ext uri="{FF2B5EF4-FFF2-40B4-BE49-F238E27FC236}">
                    <a16:creationId xmlns:a16="http://schemas.microsoft.com/office/drawing/2014/main" id="{446DBFD0-45FE-4DC0-9435-A5CA5F6DFF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84823" y="5067695"/>
                <a:ext cx="1385757" cy="156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0000" tIns="46800" rIns="90000" bIns="4680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FFFFFF"/>
                  </a:buClr>
                  <a:buSzPct val="100000"/>
                  <a:buFont typeface="Arial" charset="0"/>
                  <a:buNone/>
                </a:pPr>
                <a:endParaRPr lang="en-US" sz="1800" dirty="0">
                  <a:solidFill>
                    <a:srgbClr val="000000"/>
                  </a:solidFill>
                  <a:latin typeface="Arial" charset="0"/>
                </a:endParaRPr>
              </a:p>
              <a:p>
                <a:pPr eaLnBrk="1" hangingPunct="1">
                  <a:buClr>
                    <a:srgbClr val="FFFFFF"/>
                  </a:buClr>
                  <a:buSzPct val="100000"/>
                  <a:buFont typeface="Arial" charset="0"/>
                  <a:buNone/>
                </a:pPr>
                <a:endParaRPr lang="en-US" sz="1800" b="1" dirty="0">
                  <a:solidFill>
                    <a:srgbClr val="000000"/>
                  </a:solidFill>
                  <a:latin typeface="Arial" charset="0"/>
                </a:endParaRPr>
              </a:p>
              <a:p>
                <a:pPr eaLnBrk="1" hangingPunct="1">
                  <a:buClr>
                    <a:srgbClr val="FFFFFF"/>
                  </a:buClr>
                  <a:buSzPct val="100000"/>
                  <a:buFont typeface="Arial" charset="0"/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Arial" charset="0"/>
                  </a:rPr>
                  <a:t>        </a:t>
                </a:r>
                <a:r>
                  <a:rPr lang="en-US" sz="1800" b="1" dirty="0">
                    <a:solidFill>
                      <a:srgbClr val="000000"/>
                    </a:solidFill>
                    <a:latin typeface="Arial" charset="0"/>
                  </a:rPr>
                  <a:t>C</a:t>
                </a:r>
              </a:p>
            </p:txBody>
          </p:sp>
          <p:sp>
            <p:nvSpPr>
              <p:cNvPr id="94" name="Text Box 6">
                <a:extLst>
                  <a:ext uri="{FF2B5EF4-FFF2-40B4-BE49-F238E27FC236}">
                    <a16:creationId xmlns:a16="http://schemas.microsoft.com/office/drawing/2014/main" id="{8FAAAD91-EDD5-4B22-A9D2-FBC13A66ED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37301" y="3476866"/>
                <a:ext cx="30299" cy="1561705"/>
              </a:xfrm>
              <a:prstGeom prst="rect">
                <a:avLst/>
              </a:prstGeom>
              <a:solidFill>
                <a:srgbClr val="FF0000"/>
              </a:solidFill>
              <a:ln w="936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5" name="Text Box 10">
                <a:extLst>
                  <a:ext uri="{FF2B5EF4-FFF2-40B4-BE49-F238E27FC236}">
                    <a16:creationId xmlns:a16="http://schemas.microsoft.com/office/drawing/2014/main" id="{B03F27F2-1EDB-4747-BE9B-0009CAC73A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74114" y="5075535"/>
                <a:ext cx="1385757" cy="35151"/>
              </a:xfrm>
              <a:prstGeom prst="rect">
                <a:avLst/>
              </a:prstGeom>
              <a:solidFill>
                <a:srgbClr val="FF0000"/>
              </a:solidFill>
              <a:ln w="936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" name="Line 24">
                <a:extLst>
                  <a:ext uri="{FF2B5EF4-FFF2-40B4-BE49-F238E27FC236}">
                    <a16:creationId xmlns:a16="http://schemas.microsoft.com/office/drawing/2014/main" id="{6F2E39DB-8CEA-483F-A8FE-89404BCA71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90158" y="5191311"/>
                <a:ext cx="799225" cy="0"/>
              </a:xfrm>
              <a:prstGeom prst="line">
                <a:avLst/>
              </a:prstGeom>
              <a:noFill/>
              <a:ln w="28575" cmpd="sng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Text Box 25">
                <a:extLst>
                  <a:ext uri="{FF2B5EF4-FFF2-40B4-BE49-F238E27FC236}">
                    <a16:creationId xmlns:a16="http://schemas.microsoft.com/office/drawing/2014/main" id="{CEA27CDC-48B4-4E2D-A631-A67723BB32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88053" y="5208400"/>
                <a:ext cx="287465" cy="371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800" dirty="0">
                    <a:solidFill>
                      <a:srgbClr val="FF0000"/>
                    </a:solidFill>
                  </a:rPr>
                  <a:t>k</a:t>
                </a:r>
              </a:p>
            </p:txBody>
          </p:sp>
          <p:sp>
            <p:nvSpPr>
              <p:cNvPr id="98" name="Line 26">
                <a:extLst>
                  <a:ext uri="{FF2B5EF4-FFF2-40B4-BE49-F238E27FC236}">
                    <a16:creationId xmlns:a16="http://schemas.microsoft.com/office/drawing/2014/main" id="{4C5AB703-EB26-44B2-B546-AAF3CC983D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74900" y="3476866"/>
                <a:ext cx="0" cy="1076051"/>
              </a:xfrm>
              <a:prstGeom prst="line">
                <a:avLst/>
              </a:prstGeom>
              <a:noFill/>
              <a:ln w="28575" cmpd="sng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Text Box 27">
                <a:extLst>
                  <a:ext uri="{FF2B5EF4-FFF2-40B4-BE49-F238E27FC236}">
                    <a16:creationId xmlns:a16="http://schemas.microsoft.com/office/drawing/2014/main" id="{268BDD63-4BD4-48FC-AF50-49A7EBAF40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47870" y="3932396"/>
                <a:ext cx="329890" cy="371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800" dirty="0">
                    <a:solidFill>
                      <a:srgbClr val="FF0000"/>
                    </a:solidFill>
                  </a:rPr>
                  <a:t>k</a:t>
                </a:r>
              </a:p>
            </p:txBody>
          </p:sp>
        </p:grpSp>
        <p:sp>
          <p:nvSpPr>
            <p:cNvPr id="85" name="Text Box 11">
              <a:extLst>
                <a:ext uri="{FF2B5EF4-FFF2-40B4-BE49-F238E27FC236}">
                  <a16:creationId xmlns:a16="http://schemas.microsoft.com/office/drawing/2014/main" id="{4095E435-6E8A-4455-B326-81FA7A397C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29721" y="5065776"/>
              <a:ext cx="45719" cy="45719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800">
                <a:solidFill>
                  <a:srgbClr val="000000"/>
                </a:solidFill>
                <a:latin typeface="Times New Roman" charset="0"/>
              </a:endParaRP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800">
                <a:solidFill>
                  <a:srgbClr val="000000"/>
                </a:solidFill>
                <a:latin typeface="Times New Roman" charset="0"/>
              </a:endParaRP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8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C9B80815-3E62-4C05-9FDB-58895E92B8FD}"/>
              </a:ext>
            </a:extLst>
          </p:cNvPr>
          <p:cNvSpPr txBox="1"/>
          <p:nvPr/>
        </p:nvSpPr>
        <p:spPr>
          <a:xfrm>
            <a:off x="8170731" y="3805568"/>
            <a:ext cx="841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8-wide</a:t>
            </a:r>
          </a:p>
        </p:txBody>
      </p:sp>
      <p:sp>
        <p:nvSpPr>
          <p:cNvPr id="102" name="Freeform 73">
            <a:extLst>
              <a:ext uri="{FF2B5EF4-FFF2-40B4-BE49-F238E27FC236}">
                <a16:creationId xmlns:a16="http://schemas.microsoft.com/office/drawing/2014/main" id="{9D17E53B-6412-4DE3-8F47-AA9C1F4EAC16}"/>
              </a:ext>
            </a:extLst>
          </p:cNvPr>
          <p:cNvSpPr/>
          <p:nvPr/>
        </p:nvSpPr>
        <p:spPr>
          <a:xfrm>
            <a:off x="8591280" y="4174900"/>
            <a:ext cx="730471" cy="457200"/>
          </a:xfrm>
          <a:custGeom>
            <a:avLst/>
            <a:gdLst>
              <a:gd name="connsiteX0" fmla="*/ 0 w 1042676"/>
              <a:gd name="connsiteY0" fmla="*/ 0 h 517437"/>
              <a:gd name="connsiteX1" fmla="*/ 423342 w 1042676"/>
              <a:gd name="connsiteY1" fmla="*/ 407678 h 517437"/>
              <a:gd name="connsiteX2" fmla="*/ 1042676 w 1042676"/>
              <a:gd name="connsiteY2" fmla="*/ 517437 h 517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2676" h="517437">
                <a:moveTo>
                  <a:pt x="0" y="0"/>
                </a:moveTo>
                <a:cubicBezTo>
                  <a:pt x="124781" y="160719"/>
                  <a:pt x="249563" y="321439"/>
                  <a:pt x="423342" y="407678"/>
                </a:cubicBezTo>
                <a:cubicBezTo>
                  <a:pt x="597121" y="493917"/>
                  <a:pt x="1042676" y="517437"/>
                  <a:pt x="1042676" y="517437"/>
                </a:cubicBezTo>
              </a:path>
            </a:pathLst>
          </a:custGeom>
          <a:ln w="38100">
            <a:solidFill>
              <a:srgbClr val="0000FF"/>
            </a:solidFill>
            <a:tailEnd type="triangle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7E54134-899F-4D7E-A06F-9FEB2B128913}"/>
              </a:ext>
            </a:extLst>
          </p:cNvPr>
          <p:cNvSpPr/>
          <p:nvPr/>
        </p:nvSpPr>
        <p:spPr bwMode="auto">
          <a:xfrm>
            <a:off x="8896080" y="4821553"/>
            <a:ext cx="431980" cy="54864"/>
          </a:xfrm>
          <a:prstGeom prst="rect">
            <a:avLst/>
          </a:prstGeom>
          <a:solidFill>
            <a:srgbClr val="0000FF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8AFD303-AE89-4261-B8BA-CCA362E91007}"/>
              </a:ext>
            </a:extLst>
          </p:cNvPr>
          <p:cNvSpPr/>
          <p:nvPr/>
        </p:nvSpPr>
        <p:spPr bwMode="auto">
          <a:xfrm>
            <a:off x="9354875" y="4454542"/>
            <a:ext cx="164890" cy="342505"/>
          </a:xfrm>
          <a:prstGeom prst="rect">
            <a:avLst/>
          </a:prstGeom>
          <a:solidFill>
            <a:srgbClr val="0000FF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4A8D2E9-53FE-468C-B368-9BB5DBEA5F2D}"/>
              </a:ext>
            </a:extLst>
          </p:cNvPr>
          <p:cNvSpPr/>
          <p:nvPr/>
        </p:nvSpPr>
        <p:spPr bwMode="auto">
          <a:xfrm>
            <a:off x="9354875" y="4821076"/>
            <a:ext cx="164890" cy="54864"/>
          </a:xfrm>
          <a:prstGeom prst="rect">
            <a:avLst/>
          </a:prstGeom>
          <a:solidFill>
            <a:srgbClr val="0000FF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E05A9E7-A0DA-4BB5-9C9C-E0231D1A968D}"/>
              </a:ext>
            </a:extLst>
          </p:cNvPr>
          <p:cNvSpPr txBox="1"/>
          <p:nvPr/>
        </p:nvSpPr>
        <p:spPr>
          <a:xfrm>
            <a:off x="7068617" y="3236614"/>
            <a:ext cx="227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dirty="0"/>
              <a:t>Afterwards </a:t>
            </a:r>
            <a:r>
              <a:rPr lang="en-US" dirty="0">
                <a:solidFill>
                  <a:srgbClr val="0000FF"/>
                </a:solidFill>
              </a:rPr>
              <a:t>in cache: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462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2" grpId="0" animBg="1"/>
      <p:bldP spid="103" grpId="0" animBg="1"/>
      <p:bldP spid="104" grpId="0" animBg="1"/>
      <p:bldP spid="105" grpId="0" animBg="1"/>
      <p:bldP spid="106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Blocking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Special class of algorithms designed specifically to have excellent temporal and spatial locality</a:t>
            </a:r>
          </a:p>
          <a:p>
            <a:r>
              <a:rPr lang="en-US" dirty="0"/>
              <a:t>Key idea: don’t operate on individual elements; instead operate on </a:t>
            </a:r>
            <a:r>
              <a:rPr lang="en-US" i="1" dirty="0"/>
              <a:t>blocks 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Treat the overall matrices as containing submatrices as elements</a:t>
            </a:r>
          </a:p>
          <a:p>
            <a:pPr lvl="2"/>
            <a:r>
              <a:rPr lang="en-US" dirty="0"/>
              <a:t>See next slide</a:t>
            </a:r>
          </a:p>
          <a:p>
            <a:r>
              <a:rPr lang="en-US" dirty="0"/>
              <a:t>General principle: use a piece of data as much as we can</a:t>
            </a:r>
          </a:p>
          <a:p>
            <a:pPr lvl="1"/>
            <a:r>
              <a:rPr lang="en-US" dirty="0"/>
              <a:t>Then it’s ok to kick it out of the cache</a:t>
            </a:r>
          </a:p>
          <a:p>
            <a:pPr lvl="1"/>
            <a:r>
              <a:rPr lang="en-US" dirty="0"/>
              <a:t>As opposed to using, kicking out, using again later, and so on</a:t>
            </a:r>
          </a:p>
          <a:p>
            <a:r>
              <a:rPr lang="en-US" dirty="0"/>
              <a:t>Same result, but much nicer locality!</a:t>
            </a:r>
          </a:p>
          <a:p>
            <a:pPr lvl="1"/>
            <a:r>
              <a:rPr lang="en-US" dirty="0"/>
              <a:t>And thus can leverage the cache better (more hits, fewer misses)</a:t>
            </a:r>
          </a:p>
          <a:p>
            <a:pPr lvl="1"/>
            <a:r>
              <a:rPr lang="en-US" dirty="0"/>
              <a:t>Still same computational complexity</a:t>
            </a:r>
          </a:p>
          <a:p>
            <a:r>
              <a:rPr lang="en-US" dirty="0"/>
              <a:t>May get a bit mind bending</a:t>
            </a:r>
          </a:p>
          <a:p>
            <a:pPr lvl="1"/>
            <a:r>
              <a:rPr lang="en-US" dirty="0"/>
              <a:t>I want you to understand the general principle</a:t>
            </a:r>
          </a:p>
          <a:p>
            <a:pPr lvl="1"/>
            <a:r>
              <a:rPr lang="en-US" dirty="0"/>
              <a:t>But you don’t need to fully understand the details of the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1BD6F5-9C88-406C-BA0B-4A60B9D12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7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 as Matrices of Submatrices</a:t>
            </a:r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Elements of are not scalars anymore</a:t>
            </a:r>
          </a:p>
          <a:p>
            <a:pPr lvl="1"/>
            <a:r>
              <a:rPr lang="en-US" dirty="0"/>
              <a:t>But rather smaller matrices</a:t>
            </a:r>
          </a:p>
          <a:p>
            <a:r>
              <a:rPr lang="en-US" dirty="0"/>
              <a:t>To compute a result submatrix</a:t>
            </a:r>
          </a:p>
          <a:p>
            <a:pPr lvl="1"/>
            <a:r>
              <a:rPr lang="en-US" dirty="0"/>
              <a:t>Just do a smaller matrix multiplication!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4648200" y="3962400"/>
            <a:ext cx="2667000" cy="2667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7543800" y="1091821"/>
            <a:ext cx="2667000" cy="2667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7543800" y="3962400"/>
            <a:ext cx="2667000" cy="2667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" name="Rectangle 8"/>
          <p:cNvSpPr/>
          <p:nvPr/>
        </p:nvSpPr>
        <p:spPr bwMode="auto">
          <a:xfrm>
            <a:off x="4825621" y="4178490"/>
            <a:ext cx="990600" cy="990600"/>
          </a:xfrm>
          <a:prstGeom prst="rect">
            <a:avLst/>
          </a:prstGeom>
          <a:solidFill>
            <a:srgbClr val="EBAFA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6093157" y="4189294"/>
            <a:ext cx="990600" cy="990600"/>
          </a:xfrm>
          <a:prstGeom prst="rect">
            <a:avLst/>
          </a:prstGeom>
          <a:solidFill>
            <a:srgbClr val="F7F5C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4825621" y="5394277"/>
            <a:ext cx="990600" cy="990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6093157" y="5394277"/>
            <a:ext cx="990600" cy="990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7772400" y="1331794"/>
            <a:ext cx="990600" cy="990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039936" y="1342598"/>
            <a:ext cx="990600" cy="990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7772400" y="2547581"/>
            <a:ext cx="990600" cy="990600"/>
          </a:xfrm>
          <a:prstGeom prst="rect">
            <a:avLst/>
          </a:prstGeom>
          <a:solidFill>
            <a:srgbClr val="ACE3A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9039936" y="2547581"/>
            <a:ext cx="990600" cy="990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7772400" y="4178490"/>
            <a:ext cx="990600" cy="990600"/>
          </a:xfrm>
          <a:prstGeom prst="rect">
            <a:avLst/>
          </a:prstGeom>
          <a:solidFill>
            <a:srgbClr val="D882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9039936" y="4189294"/>
            <a:ext cx="990600" cy="990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7772400" y="5394277"/>
            <a:ext cx="990600" cy="990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9039936" y="5394277"/>
            <a:ext cx="990600" cy="990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4883341" y="4269096"/>
            <a:ext cx="1008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lain"/>
            </a:pPr>
            <a:r>
              <a:rPr lang="en-US" dirty="0">
                <a:latin typeface="Calibri" pitchFamily="34" charset="0"/>
              </a:rPr>
              <a:t>3</a:t>
            </a:r>
          </a:p>
          <a:p>
            <a:pPr marL="457200" indent="-457200">
              <a:buAutoNum type="arabicPlain"/>
            </a:pPr>
            <a:r>
              <a:rPr lang="en-US" dirty="0">
                <a:latin typeface="Calibri" pitchFamily="34" charset="0"/>
              </a:rPr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189261" y="4269096"/>
            <a:ext cx="1008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AutoNum type="arabicPlain" startAt="5"/>
              <a:defRPr/>
            </a:pPr>
            <a:r>
              <a:rPr lang="en-US" dirty="0">
                <a:latin typeface="Calibri" pitchFamily="34" charset="0"/>
              </a:rPr>
              <a:t>7</a:t>
            </a:r>
          </a:p>
          <a:p>
            <a:pPr marL="457200" indent="-457200">
              <a:buFontTx/>
              <a:buAutoNum type="arabicPlain" startAt="5"/>
              <a:defRPr/>
            </a:pPr>
            <a:r>
              <a:rPr lang="en-US" dirty="0">
                <a:latin typeface="Calibri" pitchFamily="34" charset="0"/>
              </a:rPr>
              <a:t>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897557" y="5498153"/>
            <a:ext cx="1008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AutoNum type="arabicPlain" startAt="9"/>
              <a:defRPr/>
            </a:pPr>
            <a:r>
              <a:rPr lang="en-US" dirty="0">
                <a:latin typeface="Calibri" pitchFamily="34" charset="0"/>
              </a:rPr>
              <a:t>11</a:t>
            </a:r>
          </a:p>
          <a:p>
            <a:pPr marL="457200" indent="-457200">
              <a:buFontTx/>
              <a:buAutoNum type="arabicPlain" startAt="9"/>
              <a:defRPr/>
            </a:pPr>
            <a:r>
              <a:rPr lang="en-US" dirty="0">
                <a:latin typeface="Calibri" pitchFamily="34" charset="0"/>
              </a:rPr>
              <a:t>12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144906" y="5505167"/>
            <a:ext cx="1008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AutoNum type="arabicPlain" startAt="13"/>
              <a:defRPr/>
            </a:pPr>
            <a:r>
              <a:rPr lang="en-US" dirty="0">
                <a:latin typeface="Calibri" pitchFamily="34" charset="0"/>
              </a:rPr>
              <a:t>15</a:t>
            </a:r>
          </a:p>
          <a:p>
            <a:pPr marL="457200" indent="-457200">
              <a:buFontTx/>
              <a:buAutoNum type="arabicPlain" startAt="13"/>
              <a:defRPr/>
            </a:pPr>
            <a:r>
              <a:rPr lang="en-US" dirty="0">
                <a:latin typeface="Calibri" pitchFamily="34" charset="0"/>
              </a:rPr>
              <a:t>16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845190" y="1438323"/>
            <a:ext cx="1008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AutoNum type="arabicPlain" startAt="17"/>
              <a:defRPr/>
            </a:pPr>
            <a:r>
              <a:rPr lang="en-US" dirty="0">
                <a:latin typeface="Calibri" pitchFamily="34" charset="0"/>
              </a:rPr>
              <a:t>19</a:t>
            </a:r>
          </a:p>
          <a:p>
            <a:pPr marL="457200" indent="-457200">
              <a:buFontTx/>
              <a:buAutoNum type="arabicPlain" startAt="17"/>
              <a:defRPr/>
            </a:pPr>
            <a:r>
              <a:rPr lang="en-US" dirty="0">
                <a:latin typeface="Calibri" pitchFamily="34" charset="0"/>
              </a:rPr>
              <a:t>20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111872" y="1438323"/>
            <a:ext cx="1008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defRPr/>
            </a:pPr>
            <a:r>
              <a:rPr lang="en-US" dirty="0">
                <a:latin typeface="Calibri" pitchFamily="34" charset="0"/>
              </a:rPr>
              <a:t>21	23</a:t>
            </a:r>
          </a:p>
          <a:p>
            <a:pPr marL="457200" indent="-457200">
              <a:defRPr/>
            </a:pPr>
            <a:r>
              <a:rPr lang="en-US" dirty="0">
                <a:latin typeface="Calibri" pitchFamily="34" charset="0"/>
              </a:rPr>
              <a:t>22	24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845190" y="2651458"/>
            <a:ext cx="1008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lain"/>
            </a:pPr>
            <a:r>
              <a:rPr lang="en-US" dirty="0">
                <a:latin typeface="Calibri" pitchFamily="34" charset="0"/>
              </a:rPr>
              <a:t>3</a:t>
            </a:r>
          </a:p>
          <a:p>
            <a:pPr marL="457200" indent="-457200">
              <a:buAutoNum type="arabicPlain"/>
            </a:pPr>
            <a:r>
              <a:rPr lang="en-US" dirty="0">
                <a:latin typeface="Calibri" pitchFamily="34" charset="0"/>
              </a:rPr>
              <a:t>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111871" y="2651457"/>
            <a:ext cx="1008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AutoNum type="arabicPlain" startAt="25"/>
              <a:defRPr/>
            </a:pPr>
            <a:r>
              <a:rPr lang="en-US" dirty="0">
                <a:latin typeface="Calibri" pitchFamily="34" charset="0"/>
              </a:rPr>
              <a:t>27</a:t>
            </a:r>
          </a:p>
          <a:p>
            <a:pPr marL="457200" indent="-457200">
              <a:buFontTx/>
              <a:buAutoNum type="arabicPlain" startAt="25"/>
              <a:defRPr/>
            </a:pPr>
            <a:r>
              <a:rPr lang="en-US" dirty="0">
                <a:latin typeface="Calibri" pitchFamily="34" charset="0"/>
              </a:rPr>
              <a:t>28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771546" y="4258292"/>
            <a:ext cx="1081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defRPr/>
            </a:pPr>
            <a:r>
              <a:rPr lang="en-US" dirty="0">
                <a:latin typeface="Calibri" pitchFamily="34" charset="0"/>
              </a:rPr>
              <a:t>(A*B) </a:t>
            </a:r>
          </a:p>
          <a:p>
            <a:pPr marL="457200" indent="-457200">
              <a:defRPr/>
            </a:pPr>
            <a:r>
              <a:rPr lang="en-US" dirty="0">
                <a:latin typeface="Calibri" pitchFamily="34" charset="0"/>
              </a:rPr>
              <a:t>+(C*D)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058716" y="3215016"/>
            <a:ext cx="465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itchFamily="34" charset="0"/>
              </a:rPr>
              <a:t>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838910" y="1442113"/>
            <a:ext cx="442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itchFamily="34" charset="0"/>
              </a:rPr>
              <a:t>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373718" y="3215016"/>
            <a:ext cx="428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itchFamily="34" charset="0"/>
              </a:rPr>
              <a:t>C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824771" y="2739788"/>
            <a:ext cx="476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itchFamily="34" charset="0"/>
              </a:rPr>
              <a:t>D</a:t>
            </a:r>
          </a:p>
        </p:txBody>
      </p:sp>
      <p:cxnSp>
        <p:nvCxnSpPr>
          <p:cNvPr id="37" name="Straight Arrow Connector 36"/>
          <p:cNvCxnSpPr/>
          <p:nvPr/>
        </p:nvCxnSpPr>
        <p:spPr bwMode="auto">
          <a:xfrm>
            <a:off x="5291312" y="3758822"/>
            <a:ext cx="0" cy="430473"/>
          </a:xfrm>
          <a:prstGeom prst="straightConnector1">
            <a:avLst/>
          </a:prstGeom>
          <a:noFill/>
          <a:ln w="6350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6587879" y="3747164"/>
            <a:ext cx="0" cy="430473"/>
          </a:xfrm>
          <a:prstGeom prst="straightConnector1">
            <a:avLst/>
          </a:prstGeom>
          <a:noFill/>
          <a:ln w="6350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>
            <a:off x="7240738" y="1740592"/>
            <a:ext cx="530809" cy="0"/>
          </a:xfrm>
          <a:prstGeom prst="straightConnector1">
            <a:avLst/>
          </a:prstGeom>
          <a:noFill/>
          <a:ln w="6350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>
            <a:off x="7240737" y="3062952"/>
            <a:ext cx="530809" cy="0"/>
          </a:xfrm>
          <a:prstGeom prst="straightConnector1">
            <a:avLst/>
          </a:prstGeom>
          <a:noFill/>
          <a:ln w="6350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pic>
        <p:nvPicPr>
          <p:cNvPr id="1026" name="Picture 2" descr="o Dawg - Yo Dawg I heard you like matrices So I put a matrix in your matrix so you can m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469" y="3062952"/>
            <a:ext cx="3004342" cy="194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t's an old meme, but it checks out - 9GAG">
            <a:extLst>
              <a:ext uri="{FF2B5EF4-FFF2-40B4-BE49-F238E27FC236}">
                <a16:creationId xmlns:a16="http://schemas.microsoft.com/office/drawing/2014/main" id="{BFE19FA2-4B13-4741-92E9-DBE4F0371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971" y="5114041"/>
            <a:ext cx="1938840" cy="1551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F47AC-090E-4CF4-86BB-CF4907B3A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1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Blocked Matrix Multiplication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607595" y="788310"/>
            <a:ext cx="6475785" cy="4029308"/>
          </a:xfrm>
          <a:prstGeom prst="rect">
            <a:avLst/>
          </a:prstGeom>
          <a:solidFill>
            <a:srgbClr val="F6F5BD"/>
          </a:solidFill>
          <a:ln w="1270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double * c = (double *) </a:t>
            </a:r>
            <a:r>
              <a:rPr lang="en-US" sz="1600" dirty="0" err="1">
                <a:latin typeface="Courier New" pitchFamily="49" charset="0"/>
              </a:rPr>
              <a:t>malloc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sizeof</a:t>
            </a:r>
            <a:r>
              <a:rPr lang="en-US" sz="1600" dirty="0">
                <a:latin typeface="Courier New" pitchFamily="49" charset="0"/>
              </a:rPr>
              <a:t>(double)*n*n);</a:t>
            </a:r>
          </a:p>
          <a:p>
            <a:pPr algn="l">
              <a:lnSpc>
                <a:spcPct val="100000"/>
              </a:lnSpc>
            </a:pP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/* Multiply n x n matrices a and b  */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mmm</a:t>
            </a:r>
            <a:r>
              <a:rPr lang="en-US" sz="1600" dirty="0">
                <a:latin typeface="Courier New" pitchFamily="49" charset="0"/>
              </a:rPr>
              <a:t>(double *a, double *b, double *c,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n) 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for (int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+=B) 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for (int j = 0; j &lt; n; j+=B) 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  for (int k = 0; k &lt; n; k+=B) 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       /* B x B mini matrix multiplications */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    for (int i1 =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 i1 &lt; </a:t>
            </a:r>
            <a:r>
              <a:rPr lang="en-US" sz="1600" dirty="0" err="1">
                <a:latin typeface="Courier New" pitchFamily="49" charset="0"/>
              </a:rPr>
              <a:t>i+B</a:t>
            </a:r>
            <a:r>
              <a:rPr lang="en-US" sz="1600" dirty="0">
                <a:latin typeface="Courier New" pitchFamily="49" charset="0"/>
              </a:rPr>
              <a:t>; i1++) 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      for (int j1 = j; j1 &lt; </a:t>
            </a:r>
            <a:r>
              <a:rPr lang="en-US" sz="1600" dirty="0" err="1">
                <a:latin typeface="Courier New" pitchFamily="49" charset="0"/>
              </a:rPr>
              <a:t>j+B</a:t>
            </a:r>
            <a:r>
              <a:rPr lang="en-US" sz="1600" dirty="0">
                <a:latin typeface="Courier New" pitchFamily="49" charset="0"/>
              </a:rPr>
              <a:t>; j1++) 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        double sum = 0.0;</a:t>
            </a:r>
          </a:p>
          <a:p>
            <a:r>
              <a:rPr lang="en-US" sz="1600" dirty="0">
                <a:latin typeface="Courier New" pitchFamily="49" charset="0"/>
              </a:rPr>
              <a:t>            for (int k1 = k; k1 &lt; </a:t>
            </a:r>
            <a:r>
              <a:rPr lang="en-US" sz="1600" dirty="0" err="1">
                <a:latin typeface="Courier New" pitchFamily="49" charset="0"/>
              </a:rPr>
              <a:t>k+B</a:t>
            </a:r>
            <a:r>
              <a:rPr lang="en-US" sz="1600" dirty="0">
                <a:latin typeface="Courier New" pitchFamily="49" charset="0"/>
              </a:rPr>
              <a:t>; k1++) 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          sum += a[i1*n + k1] * b[k1*n + j1];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        }</a:t>
            </a:r>
          </a:p>
          <a:p>
            <a:r>
              <a:rPr lang="en-US" sz="1600" dirty="0">
                <a:latin typeface="Courier New" pitchFamily="49" charset="0"/>
              </a:rPr>
              <a:t>            c[i1*n + j1] = sum;</a:t>
            </a:r>
          </a:p>
          <a:p>
            <a:r>
              <a:rPr lang="en-US" sz="1600" dirty="0">
                <a:latin typeface="Courier New" pitchFamily="49" charset="0"/>
              </a:rPr>
              <a:t>} } } } } }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5556627" y="4939275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a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156827" y="4939275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53162" y="560984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i1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66158" y="455827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j1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41959" y="535356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*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771494" y="4939275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37744" y="524407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=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4414962" y="5726676"/>
            <a:ext cx="186268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684896" y="6298719"/>
            <a:ext cx="1627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Block size B x B</a:t>
            </a:r>
          </a:p>
        </p:txBody>
      </p:sp>
      <p:cxnSp>
        <p:nvCxnSpPr>
          <p:cNvPr id="34" name="Straight Arrow Connector 33"/>
          <p:cNvCxnSpPr>
            <a:stCxn id="32" idx="0"/>
          </p:cNvCxnSpPr>
          <p:nvPr/>
        </p:nvCxnSpPr>
        <p:spPr bwMode="auto">
          <a:xfrm flipH="1" flipV="1">
            <a:off x="4495747" y="5982251"/>
            <a:ext cx="3090" cy="3164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Rectangle 30"/>
          <p:cNvSpPr/>
          <p:nvPr/>
        </p:nvSpPr>
        <p:spPr bwMode="auto">
          <a:xfrm>
            <a:off x="5557962" y="5731939"/>
            <a:ext cx="173736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5749519" y="5731939"/>
            <a:ext cx="173736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5942137" y="5731939"/>
            <a:ext cx="173736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6132637" y="5731939"/>
            <a:ext cx="173736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6324194" y="5731939"/>
            <a:ext cx="173736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6514694" y="5731939"/>
            <a:ext cx="186268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7732776" y="4944539"/>
            <a:ext cx="186268" cy="1737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7733894" y="5137157"/>
            <a:ext cx="186268" cy="1737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7733894" y="5328714"/>
            <a:ext cx="186268" cy="1737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7733894" y="5518157"/>
            <a:ext cx="186268" cy="1737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7733894" y="5709714"/>
            <a:ext cx="186268" cy="1737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7733894" y="5899157"/>
            <a:ext cx="186268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518E6B7-8D7D-4841-BCBE-54AC5C3A1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4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Miss Analysis (approximate)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Assume: </a:t>
            </a:r>
          </a:p>
          <a:p>
            <a:pPr lvl="1"/>
            <a:r>
              <a:rPr lang="en-US" dirty="0"/>
              <a:t>Cache block = 8 doubles</a:t>
            </a:r>
          </a:p>
          <a:p>
            <a:pPr lvl="1"/>
            <a:r>
              <a:rPr lang="en-US" dirty="0"/>
              <a:t>Cache size &lt;&lt;&lt; n (much smaller than n)</a:t>
            </a:r>
          </a:p>
          <a:p>
            <a:pPr lvl="1"/>
            <a:r>
              <a:rPr lang="en-US" dirty="0"/>
              <a:t>Three blocks       fit into cache: 3B</a:t>
            </a:r>
            <a:r>
              <a:rPr lang="en-US" baseline="30000" dirty="0"/>
              <a:t>2</a:t>
            </a:r>
            <a:r>
              <a:rPr lang="en-US" dirty="0"/>
              <a:t> &lt; Cache size</a:t>
            </a:r>
          </a:p>
          <a:p>
            <a:endParaRPr lang="en-US" dirty="0"/>
          </a:p>
          <a:p>
            <a:r>
              <a:rPr lang="en-US" dirty="0"/>
              <a:t>First (block) iteration:</a:t>
            </a:r>
          </a:p>
          <a:p>
            <a:pPr lvl="1"/>
            <a:r>
              <a:rPr lang="en-US" dirty="0"/>
              <a:t>B</a:t>
            </a:r>
            <a:r>
              <a:rPr lang="en-US" baseline="30000" dirty="0"/>
              <a:t>2</a:t>
            </a:r>
            <a:r>
              <a:rPr lang="en-US" dirty="0"/>
              <a:t>/8 misses for any given block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2B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/8</a:t>
            </a:r>
            <a:r>
              <a:rPr lang="en-US" dirty="0"/>
              <a:t> misses for each </a:t>
            </a:r>
            <a:br>
              <a:rPr lang="en-US" dirty="0"/>
            </a:br>
            <a:r>
              <a:rPr lang="en-US" dirty="0" err="1"/>
              <a:t>BxB</a:t>
            </a:r>
            <a:r>
              <a:rPr lang="en-US" dirty="0"/>
              <a:t>-block multiplication</a:t>
            </a:r>
            <a:br>
              <a:rPr lang="en-US" dirty="0"/>
            </a:br>
            <a:r>
              <a:rPr lang="en-US" dirty="0"/>
              <a:t>(only counting A, B misses)</a:t>
            </a:r>
          </a:p>
          <a:p>
            <a:pPr lvl="1"/>
            <a:r>
              <a:rPr lang="en-US" dirty="0"/>
              <a:t># </a:t>
            </a:r>
            <a:r>
              <a:rPr lang="en-US" dirty="0" err="1"/>
              <a:t>BxB</a:t>
            </a:r>
            <a:r>
              <a:rPr lang="en-US" dirty="0"/>
              <a:t> multiplications: </a:t>
            </a:r>
            <a:r>
              <a:rPr lang="en-US" dirty="0">
                <a:solidFill>
                  <a:srgbClr val="3366FF"/>
                </a:solidFill>
              </a:rPr>
              <a:t>n/B</a:t>
            </a:r>
          </a:p>
          <a:p>
            <a:pPr lvl="1"/>
            <a:r>
              <a:rPr lang="en-US" dirty="0">
                <a:solidFill>
                  <a:srgbClr val="8DBA84"/>
                </a:solidFill>
              </a:rPr>
              <a:t>B</a:t>
            </a:r>
            <a:r>
              <a:rPr lang="en-US" baseline="30000" dirty="0">
                <a:solidFill>
                  <a:srgbClr val="8DBA84"/>
                </a:solidFill>
              </a:rPr>
              <a:t>2</a:t>
            </a:r>
            <a:r>
              <a:rPr lang="en-US" dirty="0">
                <a:solidFill>
                  <a:srgbClr val="8DBA84"/>
                </a:solidFill>
              </a:rPr>
              <a:t>/8</a:t>
            </a:r>
            <a:r>
              <a:rPr lang="en-US" dirty="0"/>
              <a:t> misses for C[ ] block total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2B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/8</a:t>
            </a:r>
            <a:r>
              <a:rPr lang="en-US" dirty="0"/>
              <a:t>*</a:t>
            </a:r>
            <a:r>
              <a:rPr lang="en-US" dirty="0">
                <a:solidFill>
                  <a:srgbClr val="3366FF"/>
                </a:solidFill>
              </a:rPr>
              <a:t>n/B</a:t>
            </a:r>
            <a:r>
              <a:rPr lang="en-US" dirty="0"/>
              <a:t>+</a:t>
            </a:r>
            <a:r>
              <a:rPr lang="en-US" dirty="0">
                <a:solidFill>
                  <a:srgbClr val="8DBA84"/>
                </a:solidFill>
              </a:rPr>
              <a:t>B</a:t>
            </a:r>
            <a:r>
              <a:rPr lang="en-US" baseline="30000" dirty="0">
                <a:solidFill>
                  <a:srgbClr val="8DBA84"/>
                </a:solidFill>
              </a:rPr>
              <a:t>2</a:t>
            </a:r>
            <a:r>
              <a:rPr lang="en-US" dirty="0">
                <a:solidFill>
                  <a:srgbClr val="8DBA84"/>
                </a:solidFill>
              </a:rPr>
              <a:t>/8</a:t>
            </a:r>
            <a:r>
              <a:rPr lang="en-US" dirty="0"/>
              <a:t> = </a:t>
            </a:r>
            <a:r>
              <a:rPr lang="en-US" dirty="0" err="1"/>
              <a:t>nB</a:t>
            </a:r>
            <a:r>
              <a:rPr lang="en-US" dirty="0"/>
              <a:t>/4+B</a:t>
            </a:r>
            <a:r>
              <a:rPr lang="en-US" baseline="30000" dirty="0"/>
              <a:t>2</a:t>
            </a:r>
            <a:r>
              <a:rPr lang="en-US" dirty="0"/>
              <a:t>/8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Afterwards in cache</a:t>
            </a:r>
          </a:p>
          <a:p>
            <a:pPr lvl="2"/>
            <a:r>
              <a:rPr lang="en-US" dirty="0"/>
              <a:t>No waste! We used all that we brought in!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7881133" y="4450724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9481333" y="4450724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066465" y="486501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*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096000" y="4450724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362250" y="475552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=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6096000" y="4450724"/>
            <a:ext cx="186268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7881133" y="4448858"/>
            <a:ext cx="11430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 rot="5400000">
            <a:off x="9010818" y="4907924"/>
            <a:ext cx="11430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 bwMode="auto">
          <a:xfrm rot="5400000">
            <a:off x="8444710" y="4553897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 rot="5400000">
            <a:off x="8681777" y="4553897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rot="5400000">
            <a:off x="7980631" y="4553897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 rot="5400000">
            <a:off x="8209231" y="4553897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oup 30"/>
          <p:cNvGrpSpPr/>
          <p:nvPr/>
        </p:nvGrpSpPr>
        <p:grpSpPr>
          <a:xfrm rot="5400000">
            <a:off x="9222484" y="4916391"/>
            <a:ext cx="702734" cy="228600"/>
            <a:chOff x="2650069" y="6316133"/>
            <a:chExt cx="702734" cy="228600"/>
          </a:xfrm>
        </p:grpSpPr>
        <p:cxnSp>
          <p:nvCxnSpPr>
            <p:cNvPr id="44" name="Straight Connector 43"/>
            <p:cNvCxnSpPr/>
            <p:nvPr/>
          </p:nvCxnSpPr>
          <p:spPr bwMode="auto">
            <a:xfrm rot="5400000">
              <a:off x="3000642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/>
            <p:cNvCxnSpPr/>
            <p:nvPr/>
          </p:nvCxnSpPr>
          <p:spPr bwMode="auto">
            <a:xfrm rot="5400000">
              <a:off x="3237709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 rot="5400000">
              <a:off x="2536563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 rot="5400000">
              <a:off x="2765163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0" name="Rectangle 49"/>
          <p:cNvSpPr/>
          <p:nvPr/>
        </p:nvSpPr>
        <p:spPr bwMode="auto">
          <a:xfrm>
            <a:off x="3202546" y="2121794"/>
            <a:ext cx="186268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8810309" y="4445794"/>
            <a:ext cx="213826" cy="223198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7881133" y="2621924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A</a:t>
            </a:r>
          </a:p>
        </p:txBody>
      </p:sp>
      <p:sp>
        <p:nvSpPr>
          <p:cNvPr id="56" name="Rectangle 55"/>
          <p:cNvSpPr/>
          <p:nvPr/>
        </p:nvSpPr>
        <p:spPr bwMode="auto">
          <a:xfrm>
            <a:off x="9481333" y="2621924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B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066465" y="303621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*</a:t>
            </a:r>
          </a:p>
        </p:txBody>
      </p:sp>
      <p:sp>
        <p:nvSpPr>
          <p:cNvPr id="58" name="Rectangle 57"/>
          <p:cNvSpPr/>
          <p:nvPr/>
        </p:nvSpPr>
        <p:spPr bwMode="auto">
          <a:xfrm>
            <a:off x="6096000" y="2621924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C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362250" y="292672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=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6096000" y="2621924"/>
            <a:ext cx="186268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7881133" y="2620058"/>
            <a:ext cx="11430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 rot="5400000">
            <a:off x="9028685" y="3079124"/>
            <a:ext cx="11430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cxnSp>
        <p:nvCxnSpPr>
          <p:cNvPr id="63" name="Straight Connector 62"/>
          <p:cNvCxnSpPr/>
          <p:nvPr/>
        </p:nvCxnSpPr>
        <p:spPr bwMode="auto">
          <a:xfrm rot="5400000">
            <a:off x="8444710" y="2725097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 rot="5400000">
            <a:off x="8681777" y="2725097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 rot="5400000">
            <a:off x="7980631" y="2725097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 rot="5400000">
            <a:off x="8209231" y="2725097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" name="Group 30"/>
          <p:cNvGrpSpPr/>
          <p:nvPr/>
        </p:nvGrpSpPr>
        <p:grpSpPr>
          <a:xfrm rot="5400000">
            <a:off x="9248977" y="3087591"/>
            <a:ext cx="702734" cy="228600"/>
            <a:chOff x="2650069" y="6316133"/>
            <a:chExt cx="702734" cy="228600"/>
          </a:xfrm>
        </p:grpSpPr>
        <p:cxnSp>
          <p:nvCxnSpPr>
            <p:cNvPr id="68" name="Straight Connector 67"/>
            <p:cNvCxnSpPr/>
            <p:nvPr/>
          </p:nvCxnSpPr>
          <p:spPr bwMode="auto">
            <a:xfrm rot="5400000">
              <a:off x="3000642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Straight Connector 68"/>
            <p:cNvCxnSpPr/>
            <p:nvPr/>
          </p:nvCxnSpPr>
          <p:spPr bwMode="auto">
            <a:xfrm rot="5400000">
              <a:off x="3237709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auto">
            <a:xfrm rot="5400000">
              <a:off x="2536563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/>
            <p:cNvCxnSpPr/>
            <p:nvPr/>
          </p:nvCxnSpPr>
          <p:spPr bwMode="auto">
            <a:xfrm rot="5400000">
              <a:off x="2765163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2" name="TextBox 71"/>
          <p:cNvSpPr txBox="1"/>
          <p:nvPr/>
        </p:nvSpPr>
        <p:spPr>
          <a:xfrm>
            <a:off x="8795936" y="4042437"/>
            <a:ext cx="1627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Block size B x B</a:t>
            </a:r>
          </a:p>
        </p:txBody>
      </p:sp>
      <p:cxnSp>
        <p:nvCxnSpPr>
          <p:cNvPr id="73" name="Straight Arrow Connector 72"/>
          <p:cNvCxnSpPr/>
          <p:nvPr/>
        </p:nvCxnSpPr>
        <p:spPr bwMode="auto">
          <a:xfrm rot="16200000" flipV="1">
            <a:off x="9411389" y="3948613"/>
            <a:ext cx="381000" cy="309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4" name="AutoShape 16"/>
          <p:cNvSpPr>
            <a:spLocks/>
          </p:cNvSpPr>
          <p:nvPr/>
        </p:nvSpPr>
        <p:spPr bwMode="auto">
          <a:xfrm rot="5400000" flipV="1">
            <a:off x="8337160" y="1848256"/>
            <a:ext cx="228600" cy="11430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218625" y="1936124"/>
            <a:ext cx="1189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n/B blocks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6096002" y="4452432"/>
            <a:ext cx="186267" cy="184561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F55D1-A273-4016-9B79-70BB8E981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88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4C086BE-FB34-441E-8495-03E0F0B657D7}"/>
              </a:ext>
            </a:extLst>
          </p:cNvPr>
          <p:cNvSpPr/>
          <p:nvPr/>
        </p:nvSpPr>
        <p:spPr bwMode="auto">
          <a:xfrm>
            <a:off x="9469631" y="5395913"/>
            <a:ext cx="224438" cy="197811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74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 animBg="1"/>
      <p:bldP spid="31" grpId="0"/>
      <p:bldP spid="32" grpId="0" animBg="1"/>
      <p:bldP spid="33" grpId="0"/>
      <p:bldP spid="34" grpId="0" animBg="1"/>
      <p:bldP spid="37" grpId="0" animBg="1"/>
      <p:bldP spid="38" grpId="0" animBg="1"/>
      <p:bldP spid="53" grpId="0" animBg="1"/>
      <p:bldP spid="48" grpId="0" animBg="1"/>
      <p:bldP spid="49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Miss Analysis (approximate)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Assume: </a:t>
            </a:r>
          </a:p>
          <a:p>
            <a:pPr lvl="1"/>
            <a:r>
              <a:rPr lang="en-US" dirty="0"/>
              <a:t>Cache block = 8 doubles</a:t>
            </a:r>
          </a:p>
          <a:p>
            <a:pPr lvl="1"/>
            <a:r>
              <a:rPr lang="en-US" dirty="0"/>
              <a:t>Cache size &lt;&lt; n (much smaller than n)</a:t>
            </a:r>
          </a:p>
          <a:p>
            <a:pPr lvl="1"/>
            <a:r>
              <a:rPr lang="en-US" dirty="0"/>
              <a:t>Three blocks       fit into cache: 3B</a:t>
            </a:r>
            <a:r>
              <a:rPr lang="en-US" baseline="30000" dirty="0"/>
              <a:t>2</a:t>
            </a:r>
            <a:r>
              <a:rPr lang="en-US" dirty="0"/>
              <a:t> &lt; Cache size</a:t>
            </a:r>
          </a:p>
          <a:p>
            <a:endParaRPr lang="en-US" dirty="0"/>
          </a:p>
          <a:p>
            <a:r>
              <a:rPr lang="en-US" dirty="0"/>
              <a:t>Second (block) iteration:</a:t>
            </a:r>
          </a:p>
          <a:p>
            <a:pPr lvl="1"/>
            <a:r>
              <a:rPr lang="en-US" dirty="0"/>
              <a:t>Same as first iteration</a:t>
            </a:r>
          </a:p>
          <a:p>
            <a:pPr lvl="1"/>
            <a:r>
              <a:rPr lang="en-US" dirty="0"/>
              <a:t>misses = </a:t>
            </a:r>
            <a:r>
              <a:rPr lang="en-US" dirty="0" err="1"/>
              <a:t>nB</a:t>
            </a:r>
            <a:r>
              <a:rPr lang="en-US" dirty="0"/>
              <a:t>/4+B</a:t>
            </a:r>
            <a:r>
              <a:rPr lang="en-US" baseline="30000" dirty="0"/>
              <a:t>2</a:t>
            </a:r>
            <a:r>
              <a:rPr lang="en-US" dirty="0"/>
              <a:t>/8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Total misses:</a:t>
            </a:r>
          </a:p>
          <a:p>
            <a:pPr lvl="1"/>
            <a:r>
              <a:rPr lang="en-US" dirty="0"/>
              <a:t>#block iterations: (n/B)</a:t>
            </a:r>
            <a:r>
              <a:rPr lang="en-US" baseline="30000" dirty="0"/>
              <a:t>2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nB</a:t>
            </a:r>
            <a:r>
              <a:rPr lang="en-US" dirty="0"/>
              <a:t>/4 +B</a:t>
            </a:r>
            <a:r>
              <a:rPr lang="en-US" baseline="30000" dirty="0"/>
              <a:t>2</a:t>
            </a:r>
            <a:r>
              <a:rPr lang="en-US" dirty="0"/>
              <a:t>/8)* (n/B)</a:t>
            </a:r>
            <a:r>
              <a:rPr lang="en-US" baseline="30000" dirty="0"/>
              <a:t>2</a:t>
            </a:r>
            <a:r>
              <a:rPr lang="en-US" dirty="0"/>
              <a:t> = n</a:t>
            </a:r>
            <a:r>
              <a:rPr lang="en-US" baseline="30000" dirty="0"/>
              <a:t>3</a:t>
            </a:r>
            <a:r>
              <a:rPr lang="en-US" dirty="0"/>
              <a:t>/(4B) + n</a:t>
            </a:r>
            <a:r>
              <a:rPr lang="en-US" baseline="30000" dirty="0"/>
              <a:t>2</a:t>
            </a:r>
            <a:r>
              <a:rPr lang="en-US" dirty="0"/>
              <a:t>/8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7423933" y="37338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9024133" y="37338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609265" y="4148093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*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5638800" y="37338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05050" y="403860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=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5833532" y="3733800"/>
            <a:ext cx="186268" cy="186268"/>
          </a:xfrm>
          <a:prstGeom prst="rect">
            <a:avLst/>
          </a:prstGeom>
          <a:solidFill>
            <a:srgbClr val="C00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7423933" y="3740560"/>
            <a:ext cx="11430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 rot="5400000">
            <a:off x="8788401" y="4191000"/>
            <a:ext cx="11430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 bwMode="auto">
          <a:xfrm rot="5400000">
            <a:off x="7987510" y="3845599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 rot="5400000">
            <a:off x="8224577" y="3845599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rot="5400000">
            <a:off x="7523431" y="3845599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 rot="5400000">
            <a:off x="7752031" y="3845599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oup 30"/>
          <p:cNvGrpSpPr/>
          <p:nvPr/>
        </p:nvGrpSpPr>
        <p:grpSpPr>
          <a:xfrm rot="5400000">
            <a:off x="9000067" y="4199467"/>
            <a:ext cx="702734" cy="228600"/>
            <a:chOff x="2650069" y="6316133"/>
            <a:chExt cx="702734" cy="228600"/>
          </a:xfrm>
        </p:grpSpPr>
        <p:cxnSp>
          <p:nvCxnSpPr>
            <p:cNvPr id="44" name="Straight Connector 43"/>
            <p:cNvCxnSpPr/>
            <p:nvPr/>
          </p:nvCxnSpPr>
          <p:spPr bwMode="auto">
            <a:xfrm rot="5400000">
              <a:off x="3000642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/>
            <p:cNvCxnSpPr/>
            <p:nvPr/>
          </p:nvCxnSpPr>
          <p:spPr bwMode="auto">
            <a:xfrm rot="5400000">
              <a:off x="3237709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 rot="5400000">
              <a:off x="2536563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 rot="5400000">
              <a:off x="2765163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8" name="TextBox 47"/>
          <p:cNvSpPr txBox="1"/>
          <p:nvPr/>
        </p:nvSpPr>
        <p:spPr>
          <a:xfrm>
            <a:off x="8540583" y="5252534"/>
            <a:ext cx="1627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Block size B x B</a:t>
            </a:r>
          </a:p>
        </p:txBody>
      </p:sp>
      <p:cxnSp>
        <p:nvCxnSpPr>
          <p:cNvPr id="49" name="Straight Arrow Connector 48"/>
          <p:cNvCxnSpPr>
            <a:stCxn id="48" idx="0"/>
          </p:cNvCxnSpPr>
          <p:nvPr/>
        </p:nvCxnSpPr>
        <p:spPr bwMode="auto">
          <a:xfrm rot="16200000" flipV="1">
            <a:off x="9162479" y="5060489"/>
            <a:ext cx="381000" cy="309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Rectangle 49"/>
          <p:cNvSpPr/>
          <p:nvPr/>
        </p:nvSpPr>
        <p:spPr bwMode="auto">
          <a:xfrm>
            <a:off x="3135682" y="2267211"/>
            <a:ext cx="186268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1" name="AutoShape 16"/>
          <p:cNvSpPr>
            <a:spLocks/>
          </p:cNvSpPr>
          <p:nvPr/>
        </p:nvSpPr>
        <p:spPr bwMode="auto">
          <a:xfrm rot="5400000" flipV="1">
            <a:off x="7879960" y="2960132"/>
            <a:ext cx="228600" cy="11430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761425" y="3048000"/>
            <a:ext cx="1189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n/B blocks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8354860" y="3739020"/>
            <a:ext cx="212074" cy="219206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 rot="5400000">
            <a:off x="9263677" y="4662101"/>
            <a:ext cx="194154" cy="226893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825FF-190B-4FBF-B14E-1CB1F647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9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Memory Mountain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00611" y="1197678"/>
          <a:ext cx="8572500" cy="5829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153401" y="304801"/>
            <a:ext cx="2432915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Intel Core i7</a:t>
            </a:r>
          </a:p>
          <a:p>
            <a:r>
              <a:rPr lang="en-US" dirty="0">
                <a:latin typeface="Calibri" pitchFamily="34" charset="0"/>
              </a:rPr>
              <a:t>32 KB L1  </a:t>
            </a:r>
            <a:r>
              <a:rPr lang="en-US" dirty="0" err="1">
                <a:latin typeface="Calibri" pitchFamily="34" charset="0"/>
              </a:rPr>
              <a:t>i</a:t>
            </a:r>
            <a:r>
              <a:rPr lang="en-US" dirty="0">
                <a:latin typeface="Calibri" pitchFamily="34" charset="0"/>
              </a:rPr>
              <a:t>-cache</a:t>
            </a:r>
          </a:p>
          <a:p>
            <a:r>
              <a:rPr lang="en-US" dirty="0">
                <a:latin typeface="Calibri" pitchFamily="34" charset="0"/>
              </a:rPr>
              <a:t>32 KB L1 </a:t>
            </a:r>
            <a:r>
              <a:rPr lang="en-US" dirty="0" err="1">
                <a:latin typeface="Calibri" pitchFamily="34" charset="0"/>
              </a:rPr>
              <a:t>d</a:t>
            </a:r>
            <a:r>
              <a:rPr lang="en-US" dirty="0">
                <a:latin typeface="Calibri" pitchFamily="34" charset="0"/>
              </a:rPr>
              <a:t>-cache</a:t>
            </a:r>
          </a:p>
          <a:p>
            <a:r>
              <a:rPr lang="en-US" dirty="0">
                <a:latin typeface="Calibri" pitchFamily="34" charset="0"/>
              </a:rPr>
              <a:t>256 KB unified L2 cache</a:t>
            </a:r>
          </a:p>
          <a:p>
            <a:r>
              <a:rPr lang="en-US" dirty="0">
                <a:latin typeface="Calibri" pitchFamily="34" charset="0"/>
              </a:rPr>
              <a:t>8M unified L3 cache</a:t>
            </a:r>
          </a:p>
          <a:p>
            <a:endParaRPr lang="en-US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All caches on-chip</a:t>
            </a:r>
          </a:p>
        </p:txBody>
      </p:sp>
      <p:sp>
        <p:nvSpPr>
          <p:cNvPr id="7" name="Freeform 6"/>
          <p:cNvSpPr/>
          <p:nvPr/>
        </p:nvSpPr>
        <p:spPr>
          <a:xfrm>
            <a:off x="3496980" y="3210850"/>
            <a:ext cx="886643" cy="1589450"/>
          </a:xfrm>
          <a:custGeom>
            <a:avLst/>
            <a:gdLst>
              <a:gd name="connsiteX0" fmla="*/ 0 w 886643"/>
              <a:gd name="connsiteY0" fmla="*/ 0 h 1589450"/>
              <a:gd name="connsiteX1" fmla="*/ 119817 w 886643"/>
              <a:gd name="connsiteY1" fmla="*/ 471244 h 1589450"/>
              <a:gd name="connsiteX2" fmla="*/ 303536 w 886643"/>
              <a:gd name="connsiteY2" fmla="*/ 902552 h 1589450"/>
              <a:gd name="connsiteX3" fmla="*/ 575120 w 886643"/>
              <a:gd name="connsiteY3" fmla="*/ 1301912 h 1589450"/>
              <a:gd name="connsiteX4" fmla="*/ 886643 w 886643"/>
              <a:gd name="connsiteY4" fmla="*/ 1589450 h 158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6643" h="1589450">
                <a:moveTo>
                  <a:pt x="0" y="0"/>
                </a:moveTo>
                <a:cubicBezTo>
                  <a:pt x="34614" y="160409"/>
                  <a:pt x="69228" y="320819"/>
                  <a:pt x="119817" y="471244"/>
                </a:cubicBezTo>
                <a:cubicBezTo>
                  <a:pt x="170406" y="621669"/>
                  <a:pt x="227652" y="764107"/>
                  <a:pt x="303536" y="902552"/>
                </a:cubicBezTo>
                <a:cubicBezTo>
                  <a:pt x="379420" y="1040997"/>
                  <a:pt x="477936" y="1187429"/>
                  <a:pt x="575120" y="1301912"/>
                </a:cubicBezTo>
                <a:cubicBezTo>
                  <a:pt x="672304" y="1416395"/>
                  <a:pt x="779473" y="1502922"/>
                  <a:pt x="886643" y="1589450"/>
                </a:cubicBezTo>
              </a:path>
            </a:pathLst>
          </a:custGeom>
          <a:ln w="152400">
            <a:solidFill>
              <a:srgbClr val="FF0000"/>
            </a:solidFill>
            <a:tailEnd type="triangle" w="med" len="med"/>
          </a:ln>
          <a:effectLst>
            <a:outerShdw blurRad="50800" dist="38100" dir="10800000" algn="tl" rotWithShape="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676401" y="4112328"/>
            <a:ext cx="10454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Calibri" pitchFamily="34" charset="0"/>
              </a:rPr>
              <a:t>Slopes of</a:t>
            </a:r>
          </a:p>
          <a:p>
            <a:pPr algn="ctr"/>
            <a:r>
              <a:rPr lang="en-US" i="1" dirty="0">
                <a:latin typeface="Calibri" pitchFamily="34" charset="0"/>
              </a:rPr>
              <a:t>spatial </a:t>
            </a:r>
          </a:p>
          <a:p>
            <a:pPr algn="ctr"/>
            <a:r>
              <a:rPr lang="en-US" i="1" dirty="0">
                <a:latin typeface="Calibri" pitchFamily="34" charset="0"/>
              </a:rPr>
              <a:t>locality</a:t>
            </a:r>
          </a:p>
        </p:txBody>
      </p:sp>
      <p:cxnSp>
        <p:nvCxnSpPr>
          <p:cNvPr id="12" name="Straight Arrow Connector 11"/>
          <p:cNvCxnSpPr>
            <a:stCxn id="16" idx="3"/>
          </p:cNvCxnSpPr>
          <p:nvPr/>
        </p:nvCxnSpPr>
        <p:spPr bwMode="auto">
          <a:xfrm flipV="1">
            <a:off x="2721879" y="3048001"/>
            <a:ext cx="2803302" cy="152599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3" name="Straight Arrow Connector 12"/>
          <p:cNvCxnSpPr>
            <a:stCxn id="16" idx="3"/>
          </p:cNvCxnSpPr>
          <p:nvPr/>
        </p:nvCxnSpPr>
        <p:spPr bwMode="auto">
          <a:xfrm flipV="1">
            <a:off x="2721879" y="3810001"/>
            <a:ext cx="2203802" cy="76399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5" name="Straight Arrow Connector 14"/>
          <p:cNvCxnSpPr>
            <a:stCxn id="16" idx="3"/>
          </p:cNvCxnSpPr>
          <p:nvPr/>
        </p:nvCxnSpPr>
        <p:spPr bwMode="auto">
          <a:xfrm flipV="1">
            <a:off x="2721879" y="4419601"/>
            <a:ext cx="1060802" cy="15439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1676401" y="5029200"/>
            <a:ext cx="12902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Throughput</a:t>
            </a:r>
          </a:p>
          <a:p>
            <a:r>
              <a:rPr lang="en-US" dirty="0">
                <a:latin typeface="Calibri" pitchFamily="34" charset="0"/>
              </a:rPr>
              <a:t>≈ inv. prop.</a:t>
            </a:r>
          </a:p>
          <a:p>
            <a:r>
              <a:rPr lang="en-US" dirty="0">
                <a:latin typeface="Calibri" pitchFamily="34" charset="0"/>
              </a:rPr>
              <a:t>to stride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6AA0A-A152-4B0A-82E1-D2DEC5A49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8250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Impact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7595" y="1143000"/>
                <a:ext cx="11331120" cy="50292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Misses without blocking:	(9/8) * n</a:t>
                </a:r>
                <a:r>
                  <a:rPr lang="en-US" baseline="30000" dirty="0"/>
                  <a:t>3</a:t>
                </a:r>
                <a:r>
                  <a:rPr lang="en-US" dirty="0"/>
                  <a:t> + n</a:t>
                </a:r>
                <a:r>
                  <a:rPr lang="en-US" baseline="30000" dirty="0"/>
                  <a:t>2 </a:t>
                </a:r>
              </a:p>
              <a:p>
                <a:r>
                  <a:rPr lang="en-US" dirty="0"/>
                  <a:t>Misses with blocking:	1/(4B) * n</a:t>
                </a:r>
                <a:r>
                  <a:rPr lang="en-US" baseline="30000" dirty="0"/>
                  <a:t>3</a:t>
                </a:r>
                <a:r>
                  <a:rPr lang="en-US" dirty="0"/>
                  <a:t> + 1/8 * n</a:t>
                </a:r>
                <a:r>
                  <a:rPr lang="en-US" baseline="30000" dirty="0"/>
                  <a:t>2 </a:t>
                </a:r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Largest possible block size B, but limit 3B</a:t>
                </a:r>
                <a:r>
                  <a:rPr lang="en-US" baseline="30000" dirty="0"/>
                  <a:t>2</a:t>
                </a:r>
                <a:r>
                  <a:rPr lang="en-US" dirty="0"/>
                  <a:t> &lt; C </a:t>
                </a:r>
                <a:r>
                  <a:rPr lang="is-IS" dirty="0"/>
                  <a:t>→ B 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is-I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is-I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/3</m:t>
                            </m:r>
                          </m:e>
                        </m:rad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sz="1300" dirty="0"/>
                  <a:t>(so it all fits in the cache)</a:t>
                </a:r>
              </a:p>
              <a:p>
                <a:pPr marL="457200" lvl="1" indent="0">
                  <a:buNone/>
                </a:pPr>
                <a:r>
                  <a:rPr lang="en-US" sz="500" b="0" dirty="0"/>
                  <a:t> </a:t>
                </a:r>
                <a:endParaRPr lang="en-US" b="0" dirty="0"/>
              </a:p>
              <a:p>
                <a:pPr lvl="1"/>
                <a:r>
                  <a:rPr lang="en-US" b="0" dirty="0"/>
                  <a:t>e.g., Cache size = 32K = 32,768 Bytes, then pick B = 104</a:t>
                </a:r>
              </a:p>
              <a:p>
                <a:pPr lvl="1"/>
                <a:r>
                  <a:rPr lang="en-US" b="0" dirty="0"/>
                  <a:t>Results:</a:t>
                </a:r>
                <a:br>
                  <a:rPr lang="en-US" b="0" dirty="0"/>
                </a:br>
                <a:endParaRPr lang="en-US" b="0" dirty="0"/>
              </a:p>
              <a:p>
                <a:pPr lvl="1"/>
                <a:r>
                  <a:rPr lang="en-US" b="0" dirty="0"/>
                  <a:t>No blocking: 1.125*n</a:t>
                </a:r>
                <a:r>
                  <a:rPr lang="en-US" b="0" baseline="30000" dirty="0"/>
                  <a:t>3</a:t>
                </a:r>
                <a:r>
                  <a:rPr lang="en-US" b="0" dirty="0"/>
                  <a:t> + n</a:t>
                </a:r>
                <a:r>
                  <a:rPr lang="en-US" b="0" baseline="30000" dirty="0"/>
                  <a:t>2</a:t>
                </a:r>
              </a:p>
              <a:p>
                <a:pPr lvl="1"/>
                <a:endParaRPr lang="en-US" b="0" dirty="0"/>
              </a:p>
              <a:p>
                <a:pPr lvl="1"/>
                <a:endParaRPr lang="en-US" b="0" dirty="0"/>
              </a:p>
              <a:p>
                <a:pPr lvl="1"/>
                <a:r>
                  <a:rPr lang="en-US" b="0" dirty="0"/>
                  <a:t>Blocking: 0.0024*n</a:t>
                </a:r>
                <a:r>
                  <a:rPr lang="en-US" b="0" baseline="30000" dirty="0"/>
                  <a:t>3</a:t>
                </a:r>
                <a:r>
                  <a:rPr lang="en-US" b="0" dirty="0"/>
                  <a:t> + 0.125*n</a:t>
                </a:r>
                <a:r>
                  <a:rPr lang="en-US" b="0" baseline="30000" dirty="0"/>
                  <a:t>2</a:t>
                </a:r>
              </a:p>
              <a:p>
                <a:endParaRPr lang="en-US" dirty="0"/>
              </a:p>
              <a:p>
                <a:r>
                  <a:rPr lang="en-US" dirty="0"/>
                  <a:t>Reason for dramatic difference:</a:t>
                </a:r>
              </a:p>
              <a:p>
                <a:pPr lvl="1"/>
                <a:r>
                  <a:rPr lang="en-US" dirty="0"/>
                  <a:t>Matrix multiplication has inherent temporal locality</a:t>
                </a:r>
              </a:p>
              <a:p>
                <a:pPr lvl="1"/>
                <a:r>
                  <a:rPr lang="en-US" dirty="0"/>
                  <a:t>But program has to be written properly to take advantage of it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7595" y="1143000"/>
                <a:ext cx="11331120" cy="5029200"/>
              </a:xfrm>
              <a:blipFill>
                <a:blip r:embed="rId2"/>
                <a:stretch>
                  <a:fillRect l="-753" t="-3152" b="-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257161" y="3877574"/>
            <a:ext cx="698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468x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98025" y="3941526"/>
            <a:ext cx="624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8x</a:t>
            </a:r>
            <a:endParaRPr 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cxnSp>
        <p:nvCxnSpPr>
          <p:cNvPr id="7" name="Straight Arrow Connector 6"/>
          <p:cNvCxnSpPr>
            <a:cxnSpLocks/>
            <a:stCxn id="4" idx="3"/>
          </p:cNvCxnSpPr>
          <p:nvPr/>
        </p:nvCxnSpPr>
        <p:spPr bwMode="auto">
          <a:xfrm flipV="1">
            <a:off x="2955839" y="3802486"/>
            <a:ext cx="164421" cy="275143"/>
          </a:xfrm>
          <a:prstGeom prst="straightConnector1">
            <a:avLst/>
          </a:prstGeom>
          <a:noFill/>
          <a:ln w="38100" cmpd="sng">
            <a:solidFill>
              <a:srgbClr val="FF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>
            <a:cxnSpLocks/>
            <a:stCxn id="4" idx="3"/>
          </p:cNvCxnSpPr>
          <p:nvPr/>
        </p:nvCxnSpPr>
        <p:spPr bwMode="auto">
          <a:xfrm>
            <a:off x="2955839" y="4077629"/>
            <a:ext cx="0" cy="264007"/>
          </a:xfrm>
          <a:prstGeom prst="straightConnector1">
            <a:avLst/>
          </a:prstGeom>
          <a:noFill/>
          <a:ln w="38100" cmpd="sng">
            <a:solidFill>
              <a:srgbClr val="FF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>
            <a:cxnSpLocks/>
          </p:cNvCxnSpPr>
          <p:nvPr/>
        </p:nvCxnSpPr>
        <p:spPr bwMode="auto">
          <a:xfrm flipH="1" flipV="1">
            <a:off x="4202300" y="3802486"/>
            <a:ext cx="895725" cy="383234"/>
          </a:xfrm>
          <a:prstGeom prst="straightConnector1">
            <a:avLst/>
          </a:prstGeom>
          <a:noFill/>
          <a:ln w="38100" cmpd="sng">
            <a:solidFill>
              <a:srgbClr val="FF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>
            <a:cxnSpLocks/>
          </p:cNvCxnSpPr>
          <p:nvPr/>
        </p:nvCxnSpPr>
        <p:spPr bwMode="auto">
          <a:xfrm flipH="1">
            <a:off x="4598540" y="4185720"/>
            <a:ext cx="499485" cy="155916"/>
          </a:xfrm>
          <a:prstGeom prst="straightConnector1">
            <a:avLst/>
          </a:prstGeom>
          <a:noFill/>
          <a:ln w="38100" cmpd="sng">
            <a:solidFill>
              <a:srgbClr val="FF0000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AECEA-A36A-408E-A1DC-5EFECD4F6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23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D25BA-B6BD-5286-DD3A-A405B0CA5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DDB33-A2C5-576F-E2FE-7A76F3F59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code to take advantage of the cache is challenging</a:t>
            </a:r>
          </a:p>
          <a:p>
            <a:pPr lvl="1"/>
            <a:r>
              <a:rPr lang="en-US" dirty="0"/>
              <a:t>It’s totally possible, but high effort</a:t>
            </a:r>
          </a:p>
          <a:p>
            <a:pPr lvl="1"/>
            <a:endParaRPr lang="en-US" dirty="0"/>
          </a:p>
          <a:p>
            <a:r>
              <a:rPr lang="en-US" dirty="0"/>
              <a:t>Generally: maximize spatial and temporal locality</a:t>
            </a:r>
          </a:p>
          <a:p>
            <a:pPr lvl="1"/>
            <a:r>
              <a:rPr lang="en-US" dirty="0"/>
              <a:t>Use elements close to each other (moving horizontally in 2D array)</a:t>
            </a:r>
          </a:p>
          <a:p>
            <a:pPr lvl="1"/>
            <a:r>
              <a:rPr lang="en-US" dirty="0"/>
              <a:t>Use the same element as many times as possible in a row (output)</a:t>
            </a:r>
          </a:p>
          <a:p>
            <a:pPr lvl="1"/>
            <a:endParaRPr lang="en-US" dirty="0"/>
          </a:p>
          <a:p>
            <a:r>
              <a:rPr lang="en-US" dirty="0"/>
              <a:t>Well-designed math libraries will do this for you!</a:t>
            </a:r>
          </a:p>
          <a:p>
            <a:pPr lvl="1"/>
            <a:r>
              <a:rPr lang="en-US" dirty="0"/>
              <a:t>MATLAB, Mathematica, R, SciPy, etc.</a:t>
            </a:r>
          </a:p>
          <a:p>
            <a:pPr lvl="1"/>
            <a:r>
              <a:rPr lang="en-US" dirty="0">
                <a:hlinkClick r:id="rId2"/>
              </a:rPr>
              <a:t>Jack </a:t>
            </a:r>
            <a:r>
              <a:rPr lang="en-US" dirty="0" err="1">
                <a:hlinkClick r:id="rId2"/>
              </a:rPr>
              <a:t>Dongarra</a:t>
            </a:r>
            <a:r>
              <a:rPr lang="en-US" dirty="0"/>
              <a:t> won a Turing award for this in 2021!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9C1CB-B34B-3124-0F9D-7AD4276C6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28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92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Memory Mountain</a:t>
            </a:r>
          </a:p>
          <a:p>
            <a:pPr lvl="1"/>
            <a:endParaRPr lang="en-US" dirty="0"/>
          </a:p>
          <a:p>
            <a:r>
              <a:rPr lang="en-US" dirty="0"/>
              <a:t>Cache Metrics</a:t>
            </a:r>
          </a:p>
          <a:p>
            <a:pPr lvl="1"/>
            <a:endParaRPr lang="en-US" dirty="0"/>
          </a:p>
          <a:p>
            <a:r>
              <a:rPr lang="en-US" dirty="0"/>
              <a:t>Cache Performance for Arrays</a:t>
            </a:r>
          </a:p>
          <a:p>
            <a:pPr lvl="1"/>
            <a:endParaRPr lang="en-US" b="1" dirty="0"/>
          </a:p>
          <a:p>
            <a:r>
              <a:rPr lang="en-US" dirty="0"/>
              <a:t>Improving code</a:t>
            </a:r>
          </a:p>
          <a:p>
            <a:pPr lvl="1"/>
            <a:r>
              <a:rPr lang="en-US" dirty="0"/>
              <a:t>Rearranging Matrix Math</a:t>
            </a:r>
          </a:p>
          <a:p>
            <a:pPr lvl="1"/>
            <a:r>
              <a:rPr lang="en-US" dirty="0"/>
              <a:t>Matrix Math in Blocks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045015536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346_template.potx" id="{01D7DB3A-C6B7-43B3-8B0D-AE4B5EAE26AA}" vid="{73879976-79F9-4556-B0E5-A15670A28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cs213_template</Template>
  <TotalTime>1376</TotalTime>
  <Words>12837</Words>
  <Application>Microsoft Office PowerPoint</Application>
  <PresentationFormat>Widescreen</PresentationFormat>
  <Paragraphs>3360</Paragraphs>
  <Slides>92</Slides>
  <Notes>17</Notes>
  <HiddenSlides>6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104" baseType="lpstr">
      <vt:lpstr>Arial</vt:lpstr>
      <vt:lpstr>Calibri</vt:lpstr>
      <vt:lpstr>Cambria Math</vt:lpstr>
      <vt:lpstr>Comic Sans MS</vt:lpstr>
      <vt:lpstr>Courier New</vt:lpstr>
      <vt:lpstr>Helvetica</vt:lpstr>
      <vt:lpstr>Palatino</vt:lpstr>
      <vt:lpstr>Tahoma</vt:lpstr>
      <vt:lpstr>Times New Roman</vt:lpstr>
      <vt:lpstr>Wingdings</vt:lpstr>
      <vt:lpstr>Wingdings 2</vt:lpstr>
      <vt:lpstr>Class Slides</vt:lpstr>
      <vt:lpstr>Lecture 13 Cache Performance</vt:lpstr>
      <vt:lpstr>Today’s Goals</vt:lpstr>
      <vt:lpstr>Outline</vt:lpstr>
      <vt:lpstr>Writing Cache-Friendly Code</vt:lpstr>
      <vt:lpstr>A Memory Mountain</vt:lpstr>
      <vt:lpstr>The Memory Mountain</vt:lpstr>
      <vt:lpstr>Mapping the Memory Mountain</vt:lpstr>
      <vt:lpstr>A Memory Mountain</vt:lpstr>
      <vt:lpstr>A Memory Mountain</vt:lpstr>
      <vt:lpstr>A Memory Mountain</vt:lpstr>
      <vt:lpstr>Outline</vt:lpstr>
      <vt:lpstr>Cache Performance Metrics</vt:lpstr>
      <vt:lpstr>Let’s think about those numbers</vt:lpstr>
      <vt:lpstr>Average Memory Access Time (AMAT)</vt:lpstr>
      <vt:lpstr>Example Memory Access Time Problem</vt:lpstr>
      <vt:lpstr>Break + Practice</vt:lpstr>
      <vt:lpstr>Break + Practice</vt:lpstr>
      <vt:lpstr>Bonus: Concurrent AMAT</vt:lpstr>
      <vt:lpstr>Outline</vt:lpstr>
      <vt:lpstr>Contiguous Memory vs Indirection</vt:lpstr>
      <vt:lpstr>Understanding cache layout</vt:lpstr>
      <vt:lpstr>Understanding cache layout</vt:lpstr>
      <vt:lpstr>Layout of C Arrays in Memory (review)</vt:lpstr>
      <vt:lpstr>How do 1D arrays map to caches?</vt:lpstr>
      <vt:lpstr>How do 2D arrays map to caches?</vt:lpstr>
      <vt:lpstr>How do 2D arrays map to caches?</vt:lpstr>
      <vt:lpstr>Example cache performance problem</vt:lpstr>
      <vt:lpstr>Thinking visually about a 2D array</vt:lpstr>
      <vt:lpstr>Thinking visually about a 2D array</vt:lpstr>
      <vt:lpstr>Thinking visually about a 2D array</vt:lpstr>
      <vt:lpstr>Thinking visually about a 2D array</vt:lpstr>
      <vt:lpstr>Thinking visually about a 2D array</vt:lpstr>
      <vt:lpstr>Many conflicts will exist in memory</vt:lpstr>
      <vt:lpstr>Example: accessing elements in a row</vt:lpstr>
      <vt:lpstr>Example: accessing elements in a row</vt:lpstr>
      <vt:lpstr>Example: accessing elements in a row</vt:lpstr>
      <vt:lpstr>Example: accessing elements in a row</vt:lpstr>
      <vt:lpstr>Example: accessing elements in a row</vt:lpstr>
      <vt:lpstr>Example: accessing elements in a row</vt:lpstr>
      <vt:lpstr>Example: reordering element access</vt:lpstr>
      <vt:lpstr>Example: reordering element access</vt:lpstr>
      <vt:lpstr>Example: accessing elements by column</vt:lpstr>
      <vt:lpstr>Example: accessing elements by column</vt:lpstr>
      <vt:lpstr>Example: accessing elements by column</vt:lpstr>
      <vt:lpstr>Remember, some rows are in conflict</vt:lpstr>
      <vt:lpstr>Example: accessing elements by column (graphically)</vt:lpstr>
      <vt:lpstr>Example: accessing elements by column</vt:lpstr>
      <vt:lpstr>Alternative Example: accessing elements by column</vt:lpstr>
      <vt:lpstr>Alternative Example: accessing elements by column</vt:lpstr>
      <vt:lpstr>Alternative Example: accessing elements by column</vt:lpstr>
      <vt:lpstr>Alternative Example: accessing elements by column</vt:lpstr>
      <vt:lpstr>Alternative Example: accessing elements by column</vt:lpstr>
      <vt:lpstr>Alternative Example: accessing elements by column</vt:lpstr>
      <vt:lpstr>Alternative Example: accessing elements by column</vt:lpstr>
      <vt:lpstr>Alternative Example: accessing elements by column</vt:lpstr>
      <vt:lpstr>Alternative Example: accessing elements by column</vt:lpstr>
      <vt:lpstr>Alternative Example: accessing elements by column</vt:lpstr>
      <vt:lpstr>Alternative Example: accessing elements by column</vt:lpstr>
      <vt:lpstr>Alternative Example: accessing elements by column</vt:lpstr>
      <vt:lpstr>Alternative Example: accessing elements by column</vt:lpstr>
      <vt:lpstr>Alternative Example: accessing elements by column</vt:lpstr>
      <vt:lpstr>Break + Question</vt:lpstr>
      <vt:lpstr>Break + Question</vt:lpstr>
      <vt:lpstr>Break + Question</vt:lpstr>
      <vt:lpstr>Alternative Example: Break + Question</vt:lpstr>
      <vt:lpstr>Outline</vt:lpstr>
      <vt:lpstr>Our Benchmark: Matrix Multiplication</vt:lpstr>
      <vt:lpstr>Miss Rate Analysis for Matrix Multiply</vt:lpstr>
      <vt:lpstr>Matrix Multiplication Example</vt:lpstr>
      <vt:lpstr>Matrix Multiplication (ijk)</vt:lpstr>
      <vt:lpstr>Matrix Multiplication (jik)</vt:lpstr>
      <vt:lpstr>Matrix Multiplication (kij)</vt:lpstr>
      <vt:lpstr>Matrix Multiplication (ikj)</vt:lpstr>
      <vt:lpstr>Matrix Multiplication (jki)</vt:lpstr>
      <vt:lpstr>Matrix Multiplication (kji)</vt:lpstr>
      <vt:lpstr>Summary of Matrix Multiplication</vt:lpstr>
      <vt:lpstr>Core i7 Matrix Multiply Performance</vt:lpstr>
      <vt:lpstr>Core i7 Matrix Multiply Performance</vt:lpstr>
      <vt:lpstr>Break + Open Question</vt:lpstr>
      <vt:lpstr>Break + Open Question</vt:lpstr>
      <vt:lpstr>Outline</vt:lpstr>
      <vt:lpstr>Example: Matrix Multiplication</vt:lpstr>
      <vt:lpstr>Cache Miss Analysis (approximate)</vt:lpstr>
      <vt:lpstr>Cache Miss Analysis (approximate)</vt:lpstr>
      <vt:lpstr>Enter Blocking Algorithms</vt:lpstr>
      <vt:lpstr>Matrices as Matrices of Submatrices</vt:lpstr>
      <vt:lpstr>Blocked Matrix Multiplication</vt:lpstr>
      <vt:lpstr>Cache Miss Analysis (approximate)</vt:lpstr>
      <vt:lpstr>Cache Miss Analysis (approximate)</vt:lpstr>
      <vt:lpstr>Performance Impact</vt:lpstr>
      <vt:lpstr>Takeaways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14 Cache-Friendly Code</dc:title>
  <dc:creator>Branden Ghena</dc:creator>
  <cp:lastModifiedBy>Branden Ghena</cp:lastModifiedBy>
  <cp:revision>66</cp:revision>
  <dcterms:created xsi:type="dcterms:W3CDTF">2021-05-20T14:07:33Z</dcterms:created>
  <dcterms:modified xsi:type="dcterms:W3CDTF">2025-02-20T19:49:02Z</dcterms:modified>
</cp:coreProperties>
</file>